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700" r:id="rId5"/>
  </p:sldMasterIdLst>
  <p:notesMasterIdLst>
    <p:notesMasterId r:id="rId24"/>
  </p:notesMasterIdLst>
  <p:handoutMasterIdLst>
    <p:handoutMasterId r:id="rId25"/>
  </p:handoutMasterIdLst>
  <p:sldIdLst>
    <p:sldId id="256" r:id="rId6"/>
    <p:sldId id="258" r:id="rId7"/>
    <p:sldId id="15780" r:id="rId8"/>
    <p:sldId id="37629" r:id="rId9"/>
    <p:sldId id="37577" r:id="rId10"/>
    <p:sldId id="37578" r:id="rId11"/>
    <p:sldId id="260" r:id="rId12"/>
    <p:sldId id="38448" r:id="rId13"/>
    <p:sldId id="270" r:id="rId14"/>
    <p:sldId id="322" r:id="rId15"/>
    <p:sldId id="37572" r:id="rId16"/>
    <p:sldId id="325" r:id="rId17"/>
    <p:sldId id="317" r:id="rId18"/>
    <p:sldId id="37540" r:id="rId19"/>
    <p:sldId id="37603" r:id="rId20"/>
    <p:sldId id="37636" r:id="rId21"/>
    <p:sldId id="37562" r:id="rId22"/>
    <p:sldId id="37630" r:id="rId2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61AC36-6EC4-81BE-95A0-BA12D45C51A2}" name="BENARDINI, Nick (HQ-GD000)" initials="BN(G" userId="S::jbenardi@ndc.nasa.gov::815e90f9-1c08-405c-b6f1-a1b562f14a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CD32"/>
    <a:srgbClr val="99CC00"/>
    <a:srgbClr val="E4EBAF"/>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15DC94-FE5A-477F-97EA-01B1E9BFCEE6}" v="111" dt="2024-04-25T08:30:37.4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1400" y="5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D195370-7DC5-491D-A32C-2FC5748B9633}" type="datetimeFigureOut">
              <a:rPr lang="en-US" smtClean="0"/>
              <a:t>5/3/2024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70A01D2-20D3-4B76-8CFC-227C08706356}" type="slidenum">
              <a:rPr lang="en-US" smtClean="0"/>
              <a:t>‹#›</a:t>
            </a:fld>
            <a:endParaRPr lang="en-US"/>
          </a:p>
        </p:txBody>
      </p:sp>
    </p:spTree>
    <p:extLst>
      <p:ext uri="{BB962C8B-B14F-4D97-AF65-F5344CB8AC3E}">
        <p14:creationId xmlns:p14="http://schemas.microsoft.com/office/powerpoint/2010/main" val="3736089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CC393F8-E85E-45C7-82B9-D3A80F9CB694}" type="datetimeFigureOut">
              <a:rPr lang="en-US" smtClean="0"/>
              <a:t>5/3/2024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8BA9BC-E048-4D1E-A6E3-211A0C6EA3A8}" type="slidenum">
              <a:rPr lang="en-US" smtClean="0"/>
              <a:t>‹#›</a:t>
            </a:fld>
            <a:endParaRPr lang="en-US"/>
          </a:p>
        </p:txBody>
      </p:sp>
    </p:spTree>
    <p:extLst>
      <p:ext uri="{BB962C8B-B14F-4D97-AF65-F5344CB8AC3E}">
        <p14:creationId xmlns:p14="http://schemas.microsoft.com/office/powerpoint/2010/main" val="128928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8700" y="228600"/>
            <a:ext cx="48006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3E83CAAC-0168-498C-A866-9D622B9121A7}" type="slidenum">
              <a:rPr lang="en-US" smtClean="0"/>
              <a:pPr/>
              <a:t>3</a:t>
            </a:fld>
            <a:endParaRPr lang="en-US"/>
          </a:p>
        </p:txBody>
      </p:sp>
    </p:spTree>
    <p:extLst>
      <p:ext uri="{BB962C8B-B14F-4D97-AF65-F5344CB8AC3E}">
        <p14:creationId xmlns:p14="http://schemas.microsoft.com/office/powerpoint/2010/main" val="3860136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986590-34BA-7349-A889-0F2BD23CF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014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t>Comparison of Moon and Mars from a planetary protection perspective</a:t>
            </a:r>
          </a:p>
        </p:txBody>
      </p:sp>
      <p:sp>
        <p:nvSpPr>
          <p:cNvPr id="4" name="Slide Number Placeholder 3"/>
          <p:cNvSpPr>
            <a:spLocks noGrp="1"/>
          </p:cNvSpPr>
          <p:nvPr>
            <p:ph type="sldNum" sz="quarter" idx="5"/>
          </p:nvPr>
        </p:nvSpPr>
        <p:spPr/>
        <p:txBody>
          <a:bodyPr/>
          <a:lstStyle/>
          <a:p>
            <a:fld id="{A0198627-EE08-4CD1-9910-71FBD2C53201}" type="slidenum">
              <a:rPr lang="en-US" smtClean="0"/>
              <a:t>8</a:t>
            </a:fld>
            <a:endParaRPr lang="en-US"/>
          </a:p>
        </p:txBody>
      </p:sp>
    </p:spTree>
    <p:extLst>
      <p:ext uri="{BB962C8B-B14F-4D97-AF65-F5344CB8AC3E}">
        <p14:creationId xmlns:p14="http://schemas.microsoft.com/office/powerpoint/2010/main" val="1460440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frame the discussions, and constrain the problem, this “evolved” set of assumptions provided boundaries so that we didn’t devolve into speculative conversations about terraforming, and the like.</a:t>
            </a:r>
          </a:p>
        </p:txBody>
      </p:sp>
      <p:sp>
        <p:nvSpPr>
          <p:cNvPr id="4" name="Slide Number Placeholder 3"/>
          <p:cNvSpPr>
            <a:spLocks noGrp="1"/>
          </p:cNvSpPr>
          <p:nvPr>
            <p:ph type="sldNum" sz="quarter" idx="5"/>
          </p:nvPr>
        </p:nvSpPr>
        <p:spPr/>
        <p:txBody>
          <a:bodyPr/>
          <a:lstStyle/>
          <a:p>
            <a:fld id="{C28BA9BC-E048-4D1E-A6E3-211A0C6EA3A8}" type="slidenum">
              <a:rPr lang="en-US" smtClean="0"/>
              <a:t>13</a:t>
            </a:fld>
            <a:endParaRPr lang="en-US"/>
          </a:p>
        </p:txBody>
      </p:sp>
    </p:spTree>
    <p:extLst>
      <p:ext uri="{BB962C8B-B14F-4D97-AF65-F5344CB8AC3E}">
        <p14:creationId xmlns:p14="http://schemas.microsoft.com/office/powerpoint/2010/main" val="503986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Just to emphasize how Workshop content, via COSPAR, feeds into Agency policy and implementation</a:t>
            </a:r>
          </a:p>
        </p:txBody>
      </p:sp>
      <p:sp>
        <p:nvSpPr>
          <p:cNvPr id="4" name="Slide Number Placeholder 3"/>
          <p:cNvSpPr>
            <a:spLocks noGrp="1"/>
          </p:cNvSpPr>
          <p:nvPr>
            <p:ph type="sldNum" sz="quarter" idx="5"/>
          </p:nvPr>
        </p:nvSpPr>
        <p:spPr/>
        <p:txBody>
          <a:bodyPr/>
          <a:lstStyle/>
          <a:p>
            <a:fld id="{C28BA9BC-E048-4D1E-A6E3-211A0C6EA3A8}" type="slidenum">
              <a:rPr lang="en-US" smtClean="0"/>
              <a:t>14</a:t>
            </a:fld>
            <a:endParaRPr lang="en-US"/>
          </a:p>
        </p:txBody>
      </p:sp>
    </p:spTree>
    <p:extLst>
      <p:ext uri="{BB962C8B-B14F-4D97-AF65-F5344CB8AC3E}">
        <p14:creationId xmlns:p14="http://schemas.microsoft.com/office/powerpoint/2010/main" val="34797911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8" name="Rectangle 17"/>
          <p:cNvSpPr/>
          <p:nvPr/>
        </p:nvSpPr>
        <p:spPr>
          <a:xfrm rot="16200000">
            <a:off x="4191000" y="-2438400"/>
            <a:ext cx="7620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Rectangle 16"/>
          <p:cNvSpPr txBox="1">
            <a:spLocks/>
          </p:cNvSpPr>
          <p:nvPr/>
        </p:nvSpPr>
        <p:spPr>
          <a:xfrm>
            <a:off x="152400" y="304800"/>
            <a:ext cx="3124200" cy="304800"/>
          </a:xfrm>
          <a:prstGeom prst="rect">
            <a:avLst/>
          </a:prstGeom>
        </p:spPr>
        <p:txBody>
          <a:bodyPr vert="horz" anchor="ctr"/>
          <a:lstStyle>
            <a:lvl1pPr>
              <a:defRPr dirty="0">
                <a:solidFill>
                  <a:schemeClr val="bg1">
                    <a:lumMod val="50000"/>
                  </a:schemeClr>
                </a:solidFill>
              </a:defRPr>
            </a:lvl1pPr>
            <a:extLst/>
          </a:lstStyle>
          <a:p>
            <a:pPr marL="0" marR="0" lvl="0" indent="0" algn="l" defTabSz="91433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152333"/>
                </a:solidFill>
                <a:effectLst/>
                <a:uLnTx/>
                <a:uFillTx/>
                <a:latin typeface="Arial" charset="0"/>
                <a:ea typeface="+mn-ea"/>
                <a:cs typeface="+mn-cs"/>
              </a:rPr>
              <a:t>National Aeronautics and Space Administration</a:t>
            </a:r>
          </a:p>
        </p:txBody>
      </p:sp>
      <p:sp>
        <p:nvSpPr>
          <p:cNvPr id="2" name="Title 1"/>
          <p:cNvSpPr>
            <a:spLocks noGrp="1"/>
          </p:cNvSpPr>
          <p:nvPr>
            <p:ph type="ctrTitle" hasCustomPrompt="1"/>
          </p:nvPr>
        </p:nvSpPr>
        <p:spPr>
          <a:xfrm>
            <a:off x="228600" y="1828800"/>
            <a:ext cx="8686800" cy="609600"/>
          </a:xfrm>
          <a:prstGeom prst="rect">
            <a:avLst/>
          </a:prstGeom>
        </p:spPr>
        <p:txBody>
          <a:bodyPr/>
          <a:lstStyle>
            <a:lvl1pPr>
              <a:defRPr sz="3600">
                <a:solidFill>
                  <a:srgbClr val="BACD32"/>
                </a:solidFill>
              </a:defRPr>
            </a:lvl1pPr>
          </a:lstStyle>
          <a:p>
            <a:r>
              <a:rPr lang="en-US"/>
              <a:t>CLICK TO EDIT MASTER TITLE</a:t>
            </a:r>
          </a:p>
        </p:txBody>
      </p:sp>
      <p:sp>
        <p:nvSpPr>
          <p:cNvPr id="3" name="Subtitle 2"/>
          <p:cNvSpPr>
            <a:spLocks noGrp="1"/>
          </p:cNvSpPr>
          <p:nvPr>
            <p:ph type="subTitle" idx="1"/>
          </p:nvPr>
        </p:nvSpPr>
        <p:spPr>
          <a:xfrm>
            <a:off x="228600" y="2590800"/>
            <a:ext cx="8686800" cy="304800"/>
          </a:xfrm>
          <a:prstGeom prst="rect">
            <a:avLst/>
          </a:prstGeom>
        </p:spPr>
        <p:txBody>
          <a:bodyPr/>
          <a:lstStyle>
            <a:lvl1pPr marL="0" indent="0" algn="l">
              <a:buNone/>
              <a:defRPr sz="1400">
                <a:solidFill>
                  <a:schemeClr val="bg1">
                    <a:lumMod val="50000"/>
                  </a:schemeClr>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US"/>
              <a:t>Click to edit Master subtitle style</a:t>
            </a:r>
          </a:p>
        </p:txBody>
      </p:sp>
      <p:sp>
        <p:nvSpPr>
          <p:cNvPr id="16" name="Rectangle 4"/>
          <p:cNvSpPr>
            <a:spLocks noGrp="1"/>
          </p:cNvSpPr>
          <p:nvPr>
            <p:ph type="dt" sz="half" idx="14"/>
          </p:nvPr>
        </p:nvSpPr>
        <p:spPr>
          <a:xfrm>
            <a:off x="228600" y="2895600"/>
            <a:ext cx="1066800" cy="228600"/>
          </a:xfrm>
          <a:prstGeom prst="rect">
            <a:avLst/>
          </a:prstGeom>
        </p:spPr>
        <p:txBody>
          <a:bodyPr/>
          <a:lstStyle>
            <a:lvl1pPr algn="l">
              <a:defRPr sz="1000" b="1">
                <a:solidFill>
                  <a:schemeClr val="bg1">
                    <a:lumMod val="50000"/>
                  </a:schemeClr>
                </a:solidFill>
              </a:defRPr>
            </a:lvl1pPr>
          </a:lstStyle>
          <a:p>
            <a:fld id="{FBB24D7E-AA21-414A-9C71-1DA32196A9E2}" type="datetime1">
              <a:rPr lang="en-US" smtClean="0"/>
              <a:t>5/3/2024</a:t>
            </a:fld>
            <a:endParaRPr lang="en-US"/>
          </a:p>
        </p:txBody>
      </p:sp>
      <p:pic>
        <p:nvPicPr>
          <p:cNvPr id="4" name="Picture 3"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5846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6" name="Slide Number Placeholder 5"/>
          <p:cNvSpPr>
            <a:spLocks noGrp="1"/>
          </p:cNvSpPr>
          <p:nvPr>
            <p:ph type="sldNum" sz="quarter" idx="12"/>
          </p:nvPr>
        </p:nvSpPr>
        <p:spPr>
          <a:xfrm>
            <a:off x="8511988" y="5712955"/>
            <a:ext cx="609600" cy="365125"/>
          </a:xfrm>
        </p:spPr>
        <p:txBody>
          <a:bodyPr/>
          <a:lstStyle>
            <a:lvl1pPr algn="ctr">
              <a:defRPr sz="1000" b="0">
                <a:solidFill>
                  <a:schemeClr val="tx1"/>
                </a:solidFill>
              </a:defRPr>
            </a:lvl1p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432"/>
              </a:spcBef>
              <a:buClr>
                <a:srgbClr val="152335"/>
              </a:buClr>
              <a:buFont typeface="Wingdings" pitchFamily="2" charset="2"/>
              <a:buChar char="§"/>
              <a:defRPr sz="2000">
                <a:solidFill>
                  <a:srgbClr val="152335"/>
                </a:solidFill>
              </a:defRPr>
            </a:lvl1pPr>
            <a:lvl2pPr marL="742895" marR="0" indent="-285730" algn="l" defTabSz="914332" rtl="0" eaLnBrk="1" fontAlgn="base" latinLnBrk="0" hangingPunct="1">
              <a:lnSpc>
                <a:spcPct val="130000"/>
              </a:lnSpc>
              <a:spcBef>
                <a:spcPts val="432"/>
              </a:spcBef>
              <a:spcAft>
                <a:spcPct val="0"/>
              </a:spcAft>
              <a:buClr>
                <a:srgbClr val="152335"/>
              </a:buClr>
              <a:buSzTx/>
              <a:buFont typeface="Arial" pitchFamily="34" charset="0"/>
              <a:buChar char="–"/>
              <a:tabLst/>
              <a:defRPr sz="1800">
                <a:solidFill>
                  <a:srgbClr val="152335"/>
                </a:solidFill>
              </a:defRPr>
            </a:lvl2pPr>
            <a:lvl3pPr>
              <a:lnSpc>
                <a:spcPct val="130000"/>
              </a:lnSpc>
              <a:spcBef>
                <a:spcPts val="432"/>
              </a:spcBef>
              <a:buClr>
                <a:srgbClr val="152335"/>
              </a:buClr>
              <a:buFont typeface="Arial" pitchFamily="34" charset="0"/>
              <a:buChar char="•"/>
              <a:defRPr sz="1600">
                <a:solidFill>
                  <a:srgbClr val="152335"/>
                </a:solidFill>
              </a:defRPr>
            </a:lvl3pPr>
            <a:lvl4pPr>
              <a:lnSpc>
                <a:spcPct val="130000"/>
              </a:lnSpc>
              <a:spcBef>
                <a:spcPts val="432"/>
              </a:spcBef>
              <a:buClr>
                <a:srgbClr val="152335"/>
              </a:buClr>
              <a:buFont typeface="Courier New" pitchFamily="49" charset="0"/>
              <a:buChar char="o"/>
              <a:defRPr sz="12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8"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
        <p:nvSpPr>
          <p:cNvPr id="9" name="TextBox 8">
            <a:extLst>
              <a:ext uri="{FF2B5EF4-FFF2-40B4-BE49-F238E27FC236}">
                <a16:creationId xmlns:a16="http://schemas.microsoft.com/office/drawing/2014/main" id="{D2E3C8DB-5793-44CF-9EC0-468D6970AF13}"/>
              </a:ext>
            </a:extLst>
          </p:cNvPr>
          <p:cNvSpPr txBox="1"/>
          <p:nvPr userDrawn="1"/>
        </p:nvSpPr>
        <p:spPr>
          <a:xfrm>
            <a:off x="171452" y="6324600"/>
            <a:ext cx="1614545" cy="230832"/>
          </a:xfrm>
          <a:prstGeom prst="rect">
            <a:avLst/>
          </a:prstGeom>
          <a:noFill/>
        </p:spPr>
        <p:txBody>
          <a:bodyPr wrap="none" rtlCol="0">
            <a:spAutoFit/>
          </a:bodyPr>
          <a:lstStyle/>
          <a:p>
            <a:r>
              <a:rPr lang="en-US" sz="9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94810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5" name="Rectangle 4"/>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6" name="Rectangle 5"/>
          <p:cNvSpPr/>
          <p:nvPr/>
        </p:nvSpPr>
        <p:spPr>
          <a:xfrm rot="16200000">
            <a:off x="4152900" y="-24765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Title 1"/>
          <p:cNvSpPr>
            <a:spLocks noGrp="1"/>
          </p:cNvSpPr>
          <p:nvPr>
            <p:ph type="ctrTitle"/>
          </p:nvPr>
        </p:nvSpPr>
        <p:spPr>
          <a:xfrm>
            <a:off x="228600" y="1981210"/>
            <a:ext cx="8305800" cy="479425"/>
          </a:xfrm>
          <a:prstGeom prst="rect">
            <a:avLst/>
          </a:prstGeom>
        </p:spPr>
        <p:txBody>
          <a:bodyPr/>
          <a:lstStyle>
            <a:lvl1pPr>
              <a:defRPr sz="2400">
                <a:solidFill>
                  <a:srgbClr val="BACD32"/>
                </a:solidFill>
              </a:defRPr>
            </a:lvl1pPr>
          </a:lstStyle>
          <a:p>
            <a:r>
              <a:rPr lang="en-US"/>
              <a:t>Click to edit Master title style</a:t>
            </a:r>
          </a:p>
        </p:txBody>
      </p:sp>
      <p:sp>
        <p:nvSpPr>
          <p:cNvPr id="14" name="Subtitle 2"/>
          <p:cNvSpPr>
            <a:spLocks noGrp="1"/>
          </p:cNvSpPr>
          <p:nvPr>
            <p:ph type="subTitle" idx="1"/>
          </p:nvPr>
        </p:nvSpPr>
        <p:spPr>
          <a:xfrm>
            <a:off x="228600" y="2590800"/>
            <a:ext cx="8305800" cy="304800"/>
          </a:xfrm>
          <a:prstGeom prst="rect">
            <a:avLst/>
          </a:prstGeom>
        </p:spPr>
        <p:txBody>
          <a:bodyPr/>
          <a:lstStyle>
            <a:lvl1pPr marL="0" indent="0" algn="l">
              <a:buNone/>
              <a:defRPr sz="1400" baseline="0">
                <a:solidFill>
                  <a:schemeClr val="tx1">
                    <a:tint val="75000"/>
                  </a:schemeClr>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US"/>
              <a:t>Click to edit Master subtitle style</a:t>
            </a:r>
          </a:p>
        </p:txBody>
      </p:sp>
      <p:sp>
        <p:nvSpPr>
          <p:cNvPr id="12" name="Slide Number Placeholder 5"/>
          <p:cNvSpPr>
            <a:spLocks noGrp="1"/>
          </p:cNvSpPr>
          <p:nvPr>
            <p:ph type="sldNum" sz="quarter" idx="11"/>
          </p:nvPr>
        </p:nvSpPr>
        <p:spPr/>
        <p:txBody>
          <a:bodyPr/>
          <a:lstStyle>
            <a:lvl1pPr>
              <a:defRPr/>
            </a:lvl1pPr>
          </a:lstStyle>
          <a:p>
            <a:fld id="{24461208-1162-4A6C-99A7-288A7CB9DF73}" type="slidenum">
              <a:rPr lang="en-US" smtClean="0"/>
              <a:t>‹#›</a:t>
            </a:fld>
            <a:endParaRPr lang="en-US"/>
          </a:p>
        </p:txBody>
      </p:sp>
      <p:pic>
        <p:nvPicPr>
          <p:cNvPr id="8" name="Picture 7"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137194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4"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3" name="Rectangle 37"/>
          <p:cNvSpPr>
            <a:spLocks noGrp="1"/>
          </p:cNvSpPr>
          <p:nvPr>
            <p:ph type="body" sz="quarter" idx="15"/>
          </p:nvPr>
        </p:nvSpPr>
        <p:spPr>
          <a:xfrm>
            <a:off x="304800" y="990600"/>
            <a:ext cx="7391400"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1" name="Rectangle 37"/>
          <p:cNvSpPr>
            <a:spLocks noGrp="1"/>
          </p:cNvSpPr>
          <p:nvPr>
            <p:ph type="body" sz="quarter" idx="17"/>
          </p:nvPr>
        </p:nvSpPr>
        <p:spPr>
          <a:xfrm>
            <a:off x="310896" y="143394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5" name="Rectangle 37"/>
          <p:cNvSpPr>
            <a:spLocks noGrp="1"/>
          </p:cNvSpPr>
          <p:nvPr>
            <p:ph type="body" sz="quarter" idx="19"/>
          </p:nvPr>
        </p:nvSpPr>
        <p:spPr>
          <a:xfrm>
            <a:off x="310896" y="1877290"/>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7" name="Rectangle 37"/>
          <p:cNvSpPr>
            <a:spLocks noGrp="1"/>
          </p:cNvSpPr>
          <p:nvPr>
            <p:ph type="body" sz="quarter" idx="21"/>
          </p:nvPr>
        </p:nvSpPr>
        <p:spPr>
          <a:xfrm>
            <a:off x="310896" y="232063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9" name="Rectangle 37"/>
          <p:cNvSpPr>
            <a:spLocks noGrp="1"/>
          </p:cNvSpPr>
          <p:nvPr>
            <p:ph type="body" sz="quarter" idx="23"/>
          </p:nvPr>
        </p:nvSpPr>
        <p:spPr>
          <a:xfrm>
            <a:off x="310896" y="276398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1" name="Rectangle 37"/>
          <p:cNvSpPr>
            <a:spLocks noGrp="1"/>
          </p:cNvSpPr>
          <p:nvPr>
            <p:ph type="body" sz="quarter" idx="25"/>
          </p:nvPr>
        </p:nvSpPr>
        <p:spPr>
          <a:xfrm>
            <a:off x="310896" y="320732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3" name="Rectangle 37"/>
          <p:cNvSpPr>
            <a:spLocks noGrp="1"/>
          </p:cNvSpPr>
          <p:nvPr>
            <p:ph type="body" sz="quarter" idx="27"/>
          </p:nvPr>
        </p:nvSpPr>
        <p:spPr>
          <a:xfrm>
            <a:off x="310896" y="365067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5" name="Rectangle 37"/>
          <p:cNvSpPr>
            <a:spLocks noGrp="1"/>
          </p:cNvSpPr>
          <p:nvPr>
            <p:ph type="body" sz="quarter" idx="29"/>
          </p:nvPr>
        </p:nvSpPr>
        <p:spPr>
          <a:xfrm>
            <a:off x="310896" y="409401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57" name="Rectangle 37"/>
          <p:cNvSpPr>
            <a:spLocks noGrp="1"/>
          </p:cNvSpPr>
          <p:nvPr>
            <p:ph type="body" sz="quarter" idx="31"/>
          </p:nvPr>
        </p:nvSpPr>
        <p:spPr>
          <a:xfrm>
            <a:off x="310896" y="453736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6" name="Rectangle 37"/>
          <p:cNvSpPr>
            <a:spLocks noGrp="1"/>
          </p:cNvSpPr>
          <p:nvPr>
            <p:ph type="body" sz="quarter" idx="33"/>
          </p:nvPr>
        </p:nvSpPr>
        <p:spPr>
          <a:xfrm>
            <a:off x="310896" y="498070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8" name="Rectangle 37"/>
          <p:cNvSpPr>
            <a:spLocks noGrp="1"/>
          </p:cNvSpPr>
          <p:nvPr>
            <p:ph type="body" sz="quarter" idx="35"/>
          </p:nvPr>
        </p:nvSpPr>
        <p:spPr>
          <a:xfrm>
            <a:off x="310896" y="542405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30" name="Rectangle 37"/>
          <p:cNvSpPr>
            <a:spLocks noGrp="1"/>
          </p:cNvSpPr>
          <p:nvPr>
            <p:ph type="body" sz="quarter" idx="37"/>
          </p:nvPr>
        </p:nvSpPr>
        <p:spPr>
          <a:xfrm>
            <a:off x="310896" y="5867400"/>
            <a:ext cx="7385304" cy="228600"/>
          </a:xfrm>
          <a:prstGeom prst="rect">
            <a:avLst/>
          </a:prstGeom>
          <a:solidFill>
            <a:schemeClr val="bg1">
              <a:lumMod val="95000"/>
            </a:schemeClr>
          </a:solidFill>
        </p:spPr>
        <p:txBody>
          <a:bodyPr anchor="ctr">
            <a:noAutofit/>
          </a:bodyPr>
          <a:lstStyle>
            <a:lvl1pPr>
              <a:buFontTx/>
              <a:buNone/>
              <a:defRPr sz="1100"/>
            </a:lvl1pPr>
            <a:extLst/>
          </a:lstStyle>
          <a:p>
            <a:pPr lvl="0"/>
            <a:r>
              <a:rPr lang="en-US"/>
              <a:t>Click to edit Master text styles</a:t>
            </a:r>
          </a:p>
        </p:txBody>
      </p:sp>
      <p:sp>
        <p:nvSpPr>
          <p:cNvPr id="36" name="Slide Number Placeholder 6"/>
          <p:cNvSpPr>
            <a:spLocks noGrp="1"/>
          </p:cNvSpPr>
          <p:nvPr>
            <p:ph type="sldNum" sz="quarter" idx="12"/>
          </p:nvPr>
        </p:nvSpPr>
        <p:spPr>
          <a:xfrm>
            <a:off x="381000" y="6324610"/>
            <a:ext cx="609600" cy="365125"/>
          </a:xfrm>
        </p:spPr>
        <p:txBody>
          <a:bodyPr/>
          <a:lstStyle/>
          <a:p>
            <a:fld id="{24461208-1162-4A6C-99A7-288A7CB9DF73}" type="slidenum">
              <a:rPr lang="en-US" smtClean="0"/>
              <a:t>‹#›</a:t>
            </a:fld>
            <a:endParaRPr lang="en-US"/>
          </a:p>
        </p:txBody>
      </p:sp>
      <p:sp>
        <p:nvSpPr>
          <p:cNvPr id="63" name="Rectangle 37"/>
          <p:cNvSpPr>
            <a:spLocks noGrp="1"/>
          </p:cNvSpPr>
          <p:nvPr>
            <p:ph type="body" sz="quarter" idx="14" hasCustomPrompt="1"/>
          </p:nvPr>
        </p:nvSpPr>
        <p:spPr>
          <a:xfrm>
            <a:off x="7696200" y="9906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5" name="Rectangle 37"/>
          <p:cNvSpPr>
            <a:spLocks noGrp="1"/>
          </p:cNvSpPr>
          <p:nvPr>
            <p:ph type="body" sz="quarter" idx="39" hasCustomPrompt="1"/>
          </p:nvPr>
        </p:nvSpPr>
        <p:spPr>
          <a:xfrm>
            <a:off x="7696200" y="143394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6" name="Rectangle 37"/>
          <p:cNvSpPr>
            <a:spLocks noGrp="1"/>
          </p:cNvSpPr>
          <p:nvPr>
            <p:ph type="body" sz="quarter" idx="40" hasCustomPrompt="1"/>
          </p:nvPr>
        </p:nvSpPr>
        <p:spPr>
          <a:xfrm>
            <a:off x="7696200" y="187729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7" name="Rectangle 37"/>
          <p:cNvSpPr>
            <a:spLocks noGrp="1"/>
          </p:cNvSpPr>
          <p:nvPr>
            <p:ph type="body" sz="quarter" idx="41" hasCustomPrompt="1"/>
          </p:nvPr>
        </p:nvSpPr>
        <p:spPr>
          <a:xfrm>
            <a:off x="7696200" y="232063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8" name="Rectangle 37"/>
          <p:cNvSpPr>
            <a:spLocks noGrp="1"/>
          </p:cNvSpPr>
          <p:nvPr>
            <p:ph type="body" sz="quarter" idx="42" hasCustomPrompt="1"/>
          </p:nvPr>
        </p:nvSpPr>
        <p:spPr>
          <a:xfrm>
            <a:off x="7696200" y="276398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9" name="Rectangle 37"/>
          <p:cNvSpPr>
            <a:spLocks noGrp="1"/>
          </p:cNvSpPr>
          <p:nvPr>
            <p:ph type="body" sz="quarter" idx="43" hasCustomPrompt="1"/>
          </p:nvPr>
        </p:nvSpPr>
        <p:spPr>
          <a:xfrm>
            <a:off x="7696200" y="320732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0" name="Rectangle 37"/>
          <p:cNvSpPr>
            <a:spLocks noGrp="1"/>
          </p:cNvSpPr>
          <p:nvPr>
            <p:ph type="body" sz="quarter" idx="44" hasCustomPrompt="1"/>
          </p:nvPr>
        </p:nvSpPr>
        <p:spPr>
          <a:xfrm>
            <a:off x="7696200" y="365067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1" name="Rectangle 37"/>
          <p:cNvSpPr>
            <a:spLocks noGrp="1"/>
          </p:cNvSpPr>
          <p:nvPr>
            <p:ph type="body" sz="quarter" idx="45" hasCustomPrompt="1"/>
          </p:nvPr>
        </p:nvSpPr>
        <p:spPr>
          <a:xfrm>
            <a:off x="7696200" y="409401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2" name="Rectangle 37"/>
          <p:cNvSpPr>
            <a:spLocks noGrp="1"/>
          </p:cNvSpPr>
          <p:nvPr>
            <p:ph type="body" sz="quarter" idx="46" hasCustomPrompt="1"/>
          </p:nvPr>
        </p:nvSpPr>
        <p:spPr>
          <a:xfrm>
            <a:off x="7696200" y="453736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3" name="Rectangle 37"/>
          <p:cNvSpPr>
            <a:spLocks noGrp="1"/>
          </p:cNvSpPr>
          <p:nvPr>
            <p:ph type="body" sz="quarter" idx="47" hasCustomPrompt="1"/>
          </p:nvPr>
        </p:nvSpPr>
        <p:spPr>
          <a:xfrm>
            <a:off x="7696200" y="498070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4" name="Rectangle 37"/>
          <p:cNvSpPr>
            <a:spLocks noGrp="1"/>
          </p:cNvSpPr>
          <p:nvPr>
            <p:ph type="body" sz="quarter" idx="48" hasCustomPrompt="1"/>
          </p:nvPr>
        </p:nvSpPr>
        <p:spPr>
          <a:xfrm>
            <a:off x="7696200" y="542405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5" name="Rectangle 37"/>
          <p:cNvSpPr>
            <a:spLocks noGrp="1"/>
          </p:cNvSpPr>
          <p:nvPr>
            <p:ph type="body" sz="quarter" idx="49" hasCustomPrompt="1"/>
          </p:nvPr>
        </p:nvSpPr>
        <p:spPr>
          <a:xfrm>
            <a:off x="7696200" y="58674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37"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31"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165979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3" name="Content Placeholder 2"/>
          <p:cNvSpPr>
            <a:spLocks noGrp="1"/>
          </p:cNvSpPr>
          <p:nvPr>
            <p:ph idx="13"/>
          </p:nvPr>
        </p:nvSpPr>
        <p:spPr>
          <a:xfrm>
            <a:off x="3048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4" name="Content Placeholder 2"/>
          <p:cNvSpPr>
            <a:spLocks noGrp="1"/>
          </p:cNvSpPr>
          <p:nvPr>
            <p:ph idx="14"/>
          </p:nvPr>
        </p:nvSpPr>
        <p:spPr>
          <a:xfrm>
            <a:off x="44196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9"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42027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8"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1"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2"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3" name="Text Placeholder 2"/>
          <p:cNvSpPr>
            <a:spLocks noGrp="1"/>
          </p:cNvSpPr>
          <p:nvPr>
            <p:ph type="body" idx="1"/>
          </p:nvPr>
        </p:nvSpPr>
        <p:spPr>
          <a:xfrm>
            <a:off x="304800" y="990600"/>
            <a:ext cx="3886200" cy="589808"/>
          </a:xfrm>
          <a:prstGeom prst="rect">
            <a:avLst/>
          </a:prstGeom>
          <a:solidFill>
            <a:srgbClr val="BACD32"/>
          </a:solidFill>
        </p:spPr>
        <p:txBody>
          <a:bodyPr anchor="b"/>
          <a:lstStyle>
            <a:lvl1pPr marL="0" indent="0">
              <a:buNone/>
              <a:defRPr sz="2000" b="1">
                <a:solidFill>
                  <a:srgbClr val="F5F9D9"/>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419601" y="990600"/>
            <a:ext cx="3886200" cy="589808"/>
          </a:xfrm>
          <a:prstGeom prst="rect">
            <a:avLst/>
          </a:prstGeom>
          <a:solidFill>
            <a:srgbClr val="BACD32"/>
          </a:solidFill>
        </p:spPr>
        <p:txBody>
          <a:bodyPr anchor="b"/>
          <a:lstStyle>
            <a:lvl1pPr marL="0" indent="0">
              <a:buNone/>
              <a:defRPr sz="2000" b="1">
                <a:solidFill>
                  <a:srgbClr val="F5F9D9"/>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24461208-1162-4A6C-99A7-288A7CB9DF73}" type="slidenum">
              <a:rPr lang="en-US" smtClean="0"/>
              <a:t>‹#›</a:t>
            </a:fld>
            <a:endParaRPr lang="en-US"/>
          </a:p>
        </p:txBody>
      </p:sp>
      <p:sp>
        <p:nvSpPr>
          <p:cNvPr id="15" name="Content Placeholder 2"/>
          <p:cNvSpPr>
            <a:spLocks noGrp="1"/>
          </p:cNvSpPr>
          <p:nvPr>
            <p:ph idx="13"/>
          </p:nvPr>
        </p:nvSpPr>
        <p:spPr>
          <a:xfrm>
            <a:off x="3048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p:cNvSpPr>
            <a:spLocks noGrp="1"/>
          </p:cNvSpPr>
          <p:nvPr>
            <p:ph idx="14"/>
          </p:nvPr>
        </p:nvSpPr>
        <p:spPr>
          <a:xfrm>
            <a:off x="44196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11"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289349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5"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6"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0"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7"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
        <p:nvSpPr>
          <p:cNvPr id="8" name="TextBox 7">
            <a:extLst>
              <a:ext uri="{FF2B5EF4-FFF2-40B4-BE49-F238E27FC236}">
                <a16:creationId xmlns:a16="http://schemas.microsoft.com/office/drawing/2014/main" id="{3E539CA3-0DA3-48D9-BA6A-D2D52E1F450C}"/>
              </a:ext>
            </a:extLst>
          </p:cNvPr>
          <p:cNvSpPr txBox="1"/>
          <p:nvPr userDrawn="1"/>
        </p:nvSpPr>
        <p:spPr>
          <a:xfrm>
            <a:off x="171452" y="6324600"/>
            <a:ext cx="1614545" cy="230832"/>
          </a:xfrm>
          <a:prstGeom prst="rect">
            <a:avLst/>
          </a:prstGeom>
          <a:noFill/>
        </p:spPr>
        <p:txBody>
          <a:bodyPr wrap="none" rtlCol="0">
            <a:spAutoFit/>
          </a:bodyPr>
          <a:lstStyle/>
          <a:p>
            <a:r>
              <a:rPr lang="en-US" sz="9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30405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461208-1162-4A6C-99A7-288A7CB9DF73}" type="slidenum">
              <a:rPr lang="en-US" smtClean="0"/>
              <a:t>‹#›</a:t>
            </a:fld>
            <a:endParaRPr lang="en-US"/>
          </a:p>
        </p:txBody>
      </p:sp>
      <p:pic>
        <p:nvPicPr>
          <p:cNvPr id="3" name="Picture 2"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51075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2" y="273050"/>
            <a:ext cx="3008313" cy="1162050"/>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304802" y="1435103"/>
            <a:ext cx="3008313" cy="4691063"/>
          </a:xfrm>
          <a:prstGeom prst="rect">
            <a:avLst/>
          </a:prstGeom>
        </p:spPr>
        <p:txBody>
          <a:bodyPr/>
          <a:lstStyle>
            <a:lvl1pPr marL="0" indent="0">
              <a:buNone/>
              <a:defRPr sz="1400">
                <a:solidFill>
                  <a:schemeClr val="bg1">
                    <a:lumMod val="65000"/>
                  </a:schemeClr>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2" name="Content Placeholder 2"/>
          <p:cNvSpPr>
            <a:spLocks noGrp="1"/>
          </p:cNvSpPr>
          <p:nvPr>
            <p:ph idx="13"/>
          </p:nvPr>
        </p:nvSpPr>
        <p:spPr>
          <a:xfrm>
            <a:off x="3405069" y="273050"/>
            <a:ext cx="4953000" cy="5863254"/>
          </a:xfrm>
          <a:prstGeom prst="rect">
            <a:avLst/>
          </a:prstGeom>
        </p:spPr>
        <p:txBody>
          <a:bodyPr/>
          <a:lstStyle>
            <a:lvl1pPr>
              <a:buClr>
                <a:srgbClr val="152335"/>
              </a:buClr>
              <a:buFont typeface="Wingdings" pitchFamily="2" charset="2"/>
              <a:buChar char="§"/>
              <a:defRPr sz="24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Picture 5"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6898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1">
                    <a:lumMod val="65000"/>
                  </a:schemeClr>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pic>
        <p:nvPicPr>
          <p:cNvPr id="6" name="Picture 5"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139321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167" indent="0">
              <a:buNone/>
              <a:defRPr sz="1800"/>
            </a:lvl2pPr>
            <a:lvl3pPr marL="914332" indent="0">
              <a:buNone/>
              <a:defRPr sz="1600"/>
            </a:lvl3pPr>
            <a:lvl4pPr marL="1371498" indent="0">
              <a:buNone/>
              <a:defRPr sz="1400"/>
            </a:lvl4pPr>
            <a:lvl5pPr marL="1828664" indent="0">
              <a:buNone/>
              <a:defRPr sz="1400"/>
            </a:lvl5pPr>
            <a:lvl6pPr marL="2285830" indent="0">
              <a:buNone/>
              <a:defRPr sz="1400"/>
            </a:lvl6pPr>
            <a:lvl7pPr marL="2742994" indent="0">
              <a:buNone/>
              <a:defRPr sz="1400"/>
            </a:lvl7pPr>
            <a:lvl8pPr marL="3200160" indent="0">
              <a:buNone/>
              <a:defRPr sz="1400"/>
            </a:lvl8pPr>
            <a:lvl9pPr marL="3657327" indent="0">
              <a:buNone/>
              <a:defRPr sz="1400"/>
            </a:lvl9pPr>
          </a:lstStyle>
          <a:p>
            <a:pPr lvl="0"/>
            <a:r>
              <a:rPr lang="en-US"/>
              <a:t>Click to edit Master text styles</a:t>
            </a:r>
          </a:p>
        </p:txBody>
      </p:sp>
    </p:spTree>
    <p:extLst>
      <p:ext uri="{BB962C8B-B14F-4D97-AF65-F5344CB8AC3E}">
        <p14:creationId xmlns:p14="http://schemas.microsoft.com/office/powerpoint/2010/main" val="2717606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5" y="0"/>
            <a:ext cx="6801547" cy="762000"/>
          </a:xfrm>
          <a:prstGeom prst="rect">
            <a:avLst/>
          </a:prstGeom>
        </p:spPr>
        <p:txBody>
          <a:bodyPr/>
          <a:lstStyle/>
          <a:p>
            <a:r>
              <a:rPr lang="en-US"/>
              <a:t>Click to edit Master title style</a:t>
            </a:r>
          </a:p>
        </p:txBody>
      </p:sp>
      <p:sp>
        <p:nvSpPr>
          <p:cNvPr id="3" name="TextBox 2"/>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2272826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5" y="0"/>
            <a:ext cx="6801547" cy="762000"/>
          </a:xfrm>
          <a:prstGeom prst="rect">
            <a:avLst/>
          </a:prstGeom>
        </p:spPr>
        <p:txBody>
          <a:bodyPr/>
          <a:lstStyle/>
          <a:p>
            <a:r>
              <a:rPr lang="en-US"/>
              <a:t>Click to edit Master title style</a:t>
            </a:r>
          </a:p>
        </p:txBody>
      </p:sp>
      <p:sp>
        <p:nvSpPr>
          <p:cNvPr id="3" name="TextBox 2"/>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1690929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8E467-92FA-9641-8C1D-E03CFB25CE70}"/>
              </a:ext>
            </a:extLst>
          </p:cNvPr>
          <p:cNvSpPr>
            <a:spLocks noGrp="1"/>
          </p:cNvSpPr>
          <p:nvPr>
            <p:ph idx="1"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2AB27A5-B69A-AD4D-BDE0-A07388A0DE20}"/>
              </a:ext>
            </a:extLst>
          </p:cNvPr>
          <p:cNvSpPr>
            <a:spLocks noGrp="1"/>
          </p:cNvSpPr>
          <p:nvPr>
            <p:ph type="sldNum" sz="quarter" idx="12"/>
          </p:nvPr>
        </p:nvSpPr>
        <p:spPr/>
        <p:txBody>
          <a:bodyPr/>
          <a:lstStyle/>
          <a:p>
            <a:fld id="{BF23E718-6113-3D4D-81A1-D80D6E7F8BBB}" type="slidenum">
              <a:rPr lang="en-US" smtClean="0"/>
              <a:t>‹#›</a:t>
            </a:fld>
            <a:endParaRPr lang="en-US"/>
          </a:p>
        </p:txBody>
      </p:sp>
      <p:sp>
        <p:nvSpPr>
          <p:cNvPr id="7" name="Title Placeholder 1">
            <a:extLst>
              <a:ext uri="{FF2B5EF4-FFF2-40B4-BE49-F238E27FC236}">
                <a16:creationId xmlns:a16="http://schemas.microsoft.com/office/drawing/2014/main" id="{A7EF85AF-BD81-324C-A6F7-D9726352B758}"/>
              </a:ext>
            </a:extLst>
          </p:cNvPr>
          <p:cNvSpPr>
            <a:spLocks noGrp="1"/>
          </p:cNvSpPr>
          <p:nvPr>
            <p:ph type="title" hasCustomPrompt="1"/>
          </p:nvPr>
        </p:nvSpPr>
        <p:spPr>
          <a:xfrm>
            <a:off x="257174" y="647488"/>
            <a:ext cx="8629650" cy="514562"/>
          </a:xfrm>
          <a:prstGeom prst="rect">
            <a:avLst/>
          </a:prstGeom>
        </p:spPr>
        <p:txBody>
          <a:bodyPr vert="horz" lIns="91440" tIns="45720" rIns="91440" bIns="45720" rtlCol="0" anchor="ctr">
            <a:normAutofit/>
          </a:bodyPr>
          <a:lstStyle/>
          <a:p>
            <a:r>
              <a:rPr lang="en-US"/>
              <a:t>Click to Edit Title</a:t>
            </a:r>
          </a:p>
        </p:txBody>
      </p:sp>
      <p:sp>
        <p:nvSpPr>
          <p:cNvPr id="8" name="Text Placeholder 13">
            <a:extLst>
              <a:ext uri="{FF2B5EF4-FFF2-40B4-BE49-F238E27FC236}">
                <a16:creationId xmlns:a16="http://schemas.microsoft.com/office/drawing/2014/main" id="{7AB56D16-2905-2E41-A784-CDF669994443}"/>
              </a:ext>
            </a:extLst>
          </p:cNvPr>
          <p:cNvSpPr>
            <a:spLocks noGrp="1"/>
          </p:cNvSpPr>
          <p:nvPr>
            <p:ph type="body" sz="quarter" idx="13" hasCustomPrompt="1"/>
          </p:nvPr>
        </p:nvSpPr>
        <p:spPr>
          <a:xfrm>
            <a:off x="257175" y="209550"/>
            <a:ext cx="8629650" cy="438150"/>
          </a:xfrm>
        </p:spPr>
        <p:txBody>
          <a:bodyPr/>
          <a:lstStyle>
            <a:lvl1pPr>
              <a:buFont typeface="Arial" panose="020B0604020202020204" pitchFamily="34" charset="0"/>
              <a:buNone/>
              <a:defRPr sz="1051" i="1">
                <a:solidFill>
                  <a:srgbClr val="A6A6A6"/>
                </a:solidFill>
              </a:defRPr>
            </a:lvl1pPr>
          </a:lstStyle>
          <a:p>
            <a:pPr lvl="0"/>
            <a:r>
              <a:rPr lang="en-US"/>
              <a:t>Click to Edit Subtitle</a:t>
            </a:r>
          </a:p>
        </p:txBody>
      </p:sp>
      <p:sp>
        <p:nvSpPr>
          <p:cNvPr id="14" name="Footer Placeholder 4">
            <a:extLst>
              <a:ext uri="{FF2B5EF4-FFF2-40B4-BE49-F238E27FC236}">
                <a16:creationId xmlns:a16="http://schemas.microsoft.com/office/drawing/2014/main" id="{7185DBE7-CABE-054E-8248-48A8ADECC6A9}"/>
              </a:ext>
            </a:extLst>
          </p:cNvPr>
          <p:cNvSpPr>
            <a:spLocks noGrp="1"/>
          </p:cNvSpPr>
          <p:nvPr>
            <p:ph type="ftr" sz="quarter" idx="3"/>
          </p:nvPr>
        </p:nvSpPr>
        <p:spPr>
          <a:xfrm>
            <a:off x="257177" y="6286510"/>
            <a:ext cx="485775" cy="571499"/>
          </a:xfrm>
          <a:prstGeom prst="rect">
            <a:avLst/>
          </a:prstGeom>
        </p:spPr>
        <p:txBody>
          <a:bodyPr vert="horz" lIns="91440" tIns="45720" rIns="91440" bIns="45720" rtlCol="0" anchor="ctr"/>
          <a:lstStyle>
            <a:lvl1pPr algn="ctr">
              <a:defRPr sz="900">
                <a:solidFill>
                  <a:schemeClr val="bg1"/>
                </a:solidFill>
                <a:latin typeface="+mj-lt"/>
                <a:cs typeface="Arial" panose="020B0604020202020204" pitchFamily="34" charset="0"/>
              </a:defRPr>
            </a:lvl1pPr>
          </a:lstStyle>
          <a:p>
            <a:pPr algn="l"/>
            <a:r>
              <a:rPr lang="en-US"/>
              <a:t>PAGE</a:t>
            </a:r>
          </a:p>
        </p:txBody>
      </p:sp>
      <p:sp>
        <p:nvSpPr>
          <p:cNvPr id="19" name="Picture Placeholder 11">
            <a:extLst>
              <a:ext uri="{FF2B5EF4-FFF2-40B4-BE49-F238E27FC236}">
                <a16:creationId xmlns:a16="http://schemas.microsoft.com/office/drawing/2014/main" id="{6B9E10E7-027F-0342-A420-507BD2491001}"/>
              </a:ext>
            </a:extLst>
          </p:cNvPr>
          <p:cNvSpPr>
            <a:spLocks noGrp="1"/>
          </p:cNvSpPr>
          <p:nvPr>
            <p:ph type="pic" sz="quarter" idx="10"/>
          </p:nvPr>
        </p:nvSpPr>
        <p:spPr>
          <a:xfrm>
            <a:off x="341717" y="1312428"/>
            <a:ext cx="428625" cy="45719"/>
          </a:xfrm>
          <a:prstGeom prst="rect">
            <a:avLst/>
          </a:prstGeom>
          <a:solidFill>
            <a:schemeClr val="accent1"/>
          </a:solidFill>
        </p:spPr>
        <p:txBody>
          <a:bodyPr/>
          <a:lstStyle>
            <a:lvl1pPr>
              <a:buNone/>
              <a:defRPr sz="133">
                <a:solidFill>
                  <a:srgbClr val="BACB39"/>
                </a:solidFill>
              </a:defRPr>
            </a:lvl1pPr>
          </a:lstStyle>
          <a:p>
            <a:endParaRPr lang="en-US"/>
          </a:p>
        </p:txBody>
      </p:sp>
      <p:sp>
        <p:nvSpPr>
          <p:cNvPr id="20" name="Picture Placeholder 11">
            <a:extLst>
              <a:ext uri="{FF2B5EF4-FFF2-40B4-BE49-F238E27FC236}">
                <a16:creationId xmlns:a16="http://schemas.microsoft.com/office/drawing/2014/main" id="{74FCC60B-72D6-3849-B861-C73E9F07C5A5}"/>
              </a:ext>
            </a:extLst>
          </p:cNvPr>
          <p:cNvSpPr>
            <a:spLocks noGrp="1"/>
          </p:cNvSpPr>
          <p:nvPr>
            <p:ph type="pic" sz="quarter" idx="11"/>
          </p:nvPr>
        </p:nvSpPr>
        <p:spPr>
          <a:xfrm>
            <a:off x="828119" y="1312427"/>
            <a:ext cx="428625" cy="45719"/>
          </a:xfrm>
          <a:prstGeom prst="rect">
            <a:avLst/>
          </a:prstGeom>
          <a:solidFill>
            <a:schemeClr val="accent1"/>
          </a:solidFill>
        </p:spPr>
        <p:txBody>
          <a:bodyPr/>
          <a:lstStyle>
            <a:lvl1pPr>
              <a:buNone/>
              <a:defRPr sz="133">
                <a:solidFill>
                  <a:srgbClr val="D0DF66"/>
                </a:solidFill>
              </a:defRPr>
            </a:lvl1pPr>
          </a:lstStyle>
          <a:p>
            <a:endParaRPr lang="en-US"/>
          </a:p>
        </p:txBody>
      </p:sp>
      <p:sp>
        <p:nvSpPr>
          <p:cNvPr id="21" name="Picture Placeholder 11">
            <a:extLst>
              <a:ext uri="{FF2B5EF4-FFF2-40B4-BE49-F238E27FC236}">
                <a16:creationId xmlns:a16="http://schemas.microsoft.com/office/drawing/2014/main" id="{0D9A8439-1379-954C-8051-56D92C94ADDC}"/>
              </a:ext>
            </a:extLst>
          </p:cNvPr>
          <p:cNvSpPr>
            <a:spLocks noGrp="1"/>
          </p:cNvSpPr>
          <p:nvPr>
            <p:ph type="pic" sz="quarter" idx="14"/>
          </p:nvPr>
        </p:nvSpPr>
        <p:spPr>
          <a:xfrm>
            <a:off x="1314518" y="1311987"/>
            <a:ext cx="428625" cy="45719"/>
          </a:xfrm>
          <a:prstGeom prst="rect">
            <a:avLst/>
          </a:prstGeom>
          <a:solidFill>
            <a:schemeClr val="accent1"/>
          </a:solidFill>
        </p:spPr>
        <p:txBody>
          <a:bodyPr/>
          <a:lstStyle>
            <a:lvl1pPr>
              <a:buNone/>
              <a:defRPr sz="133">
                <a:solidFill>
                  <a:srgbClr val="BACB39"/>
                </a:solidFill>
              </a:defRPr>
            </a:lvl1pPr>
          </a:lstStyle>
          <a:p>
            <a:endParaRPr lang="en-US"/>
          </a:p>
        </p:txBody>
      </p:sp>
      <p:sp>
        <p:nvSpPr>
          <p:cNvPr id="22" name="Picture Placeholder 11">
            <a:extLst>
              <a:ext uri="{FF2B5EF4-FFF2-40B4-BE49-F238E27FC236}">
                <a16:creationId xmlns:a16="http://schemas.microsoft.com/office/drawing/2014/main" id="{C0B0B32D-47BE-E348-880A-6A9AB345A62D}"/>
              </a:ext>
            </a:extLst>
          </p:cNvPr>
          <p:cNvSpPr>
            <a:spLocks noGrp="1"/>
          </p:cNvSpPr>
          <p:nvPr>
            <p:ph type="pic" sz="quarter" idx="15"/>
          </p:nvPr>
        </p:nvSpPr>
        <p:spPr>
          <a:xfrm>
            <a:off x="1800920" y="1311547"/>
            <a:ext cx="428625" cy="45719"/>
          </a:xfrm>
          <a:prstGeom prst="rect">
            <a:avLst/>
          </a:prstGeom>
          <a:solidFill>
            <a:srgbClr val="BACB39"/>
          </a:solidFill>
        </p:spPr>
        <p:txBody>
          <a:bodyPr/>
          <a:lstStyle>
            <a:lvl1pPr>
              <a:buNone/>
              <a:defRPr sz="133">
                <a:solidFill>
                  <a:srgbClr val="BACB39"/>
                </a:solidFill>
              </a:defRPr>
            </a:lvl1pPr>
          </a:lstStyle>
          <a:p>
            <a:endParaRPr lang="en-US"/>
          </a:p>
        </p:txBody>
      </p:sp>
    </p:spTree>
    <p:extLst>
      <p:ext uri="{BB962C8B-B14F-4D97-AF65-F5344CB8AC3E}">
        <p14:creationId xmlns:p14="http://schemas.microsoft.com/office/powerpoint/2010/main" val="228189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35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350"/>
          </a:p>
        </p:txBody>
      </p:sp>
      <p:sp>
        <p:nvSpPr>
          <p:cNvPr id="6" name="Slide Number Placeholder 5"/>
          <p:cNvSpPr>
            <a:spLocks noGrp="1"/>
          </p:cNvSpPr>
          <p:nvPr>
            <p:ph type="sldNum" sz="quarter" idx="12"/>
          </p:nvPr>
        </p:nvSpPr>
        <p:spPr>
          <a:xfrm>
            <a:off x="8511988" y="5712949"/>
            <a:ext cx="609600" cy="365125"/>
          </a:xfrm>
        </p:spPr>
        <p:txBody>
          <a:bodyPr/>
          <a:lstStyle>
            <a:lvl1pPr algn="ctr">
              <a:defRPr sz="750" b="0">
                <a:solidFill>
                  <a:schemeClr val="tx1"/>
                </a:solidFill>
              </a:defRPr>
            </a:lvl1p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1500">
                <a:solidFill>
                  <a:schemeClr val="bg1"/>
                </a:solidFill>
              </a:defRPr>
            </a:lvl1pPr>
          </a:lstStyle>
          <a:p>
            <a:r>
              <a:rPr lang="en-US"/>
              <a:t>Click to edit Master title style</a:t>
            </a:r>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324"/>
              </a:spcBef>
              <a:buClr>
                <a:srgbClr val="152335"/>
              </a:buClr>
              <a:buFont typeface="Wingdings" pitchFamily="2" charset="2"/>
              <a:buChar char="§"/>
              <a:defRPr sz="1500">
                <a:solidFill>
                  <a:srgbClr val="152335"/>
                </a:solidFill>
              </a:defRPr>
            </a:lvl1pPr>
            <a:lvl2pPr marL="557213" marR="0" indent="-214313" algn="l" defTabSz="685800" rtl="0" eaLnBrk="1" fontAlgn="base" latinLnBrk="0" hangingPunct="1">
              <a:lnSpc>
                <a:spcPct val="130000"/>
              </a:lnSpc>
              <a:spcBef>
                <a:spcPts val="324"/>
              </a:spcBef>
              <a:spcAft>
                <a:spcPct val="0"/>
              </a:spcAft>
              <a:buClr>
                <a:srgbClr val="152335"/>
              </a:buClr>
              <a:buSzTx/>
              <a:buFont typeface="Arial" pitchFamily="34" charset="0"/>
              <a:buChar char="–"/>
              <a:tabLst/>
              <a:defRPr sz="1350">
                <a:solidFill>
                  <a:srgbClr val="152335"/>
                </a:solidFill>
              </a:defRPr>
            </a:lvl2pPr>
            <a:lvl3pPr>
              <a:lnSpc>
                <a:spcPct val="130000"/>
              </a:lnSpc>
              <a:spcBef>
                <a:spcPts val="324"/>
              </a:spcBef>
              <a:buClr>
                <a:srgbClr val="152335"/>
              </a:buClr>
              <a:buFont typeface="Arial" pitchFamily="34" charset="0"/>
              <a:buChar char="•"/>
              <a:defRPr sz="1200">
                <a:solidFill>
                  <a:srgbClr val="152335"/>
                </a:solidFill>
              </a:defRPr>
            </a:lvl3pPr>
            <a:lvl4pPr>
              <a:lnSpc>
                <a:spcPct val="130000"/>
              </a:lnSpc>
              <a:spcBef>
                <a:spcPts val="324"/>
              </a:spcBef>
              <a:buClr>
                <a:srgbClr val="152335"/>
              </a:buClr>
              <a:buFont typeface="Courier New" pitchFamily="49" charset="0"/>
              <a:buChar char="o"/>
              <a:defRPr sz="900">
                <a:solidFill>
                  <a:srgbClr val="152335"/>
                </a:solidFill>
              </a:defRPr>
            </a:lvl4pPr>
            <a:lvl5pPr marL="1543050" marR="0" indent="-171450" algn="l" defTabSz="6858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350"/>
          </a:p>
        </p:txBody>
      </p:sp>
      <p:pic>
        <p:nvPicPr>
          <p:cNvPr id="8"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
        <p:nvSpPr>
          <p:cNvPr id="9" name="TextBox 8">
            <a:extLst>
              <a:ext uri="{FF2B5EF4-FFF2-40B4-BE49-F238E27FC236}">
                <a16:creationId xmlns:a16="http://schemas.microsoft.com/office/drawing/2014/main" id="{D2E3C8DB-5793-44CF-9EC0-468D6970AF13}"/>
              </a:ext>
            </a:extLst>
          </p:cNvPr>
          <p:cNvSpPr txBox="1"/>
          <p:nvPr userDrawn="1"/>
        </p:nvSpPr>
        <p:spPr>
          <a:xfrm>
            <a:off x="171451" y="6324600"/>
            <a:ext cx="1255472" cy="196208"/>
          </a:xfrm>
          <a:prstGeom prst="rect">
            <a:avLst/>
          </a:prstGeom>
          <a:noFill/>
        </p:spPr>
        <p:txBody>
          <a:bodyPr wrap="none" rtlCol="0">
            <a:spAutoFit/>
          </a:bodyPr>
          <a:lstStyle/>
          <a:p>
            <a:r>
              <a:rPr lang="en-US" sz="675"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094846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8" name="Rectangle 17"/>
          <p:cNvSpPr/>
          <p:nvPr/>
        </p:nvSpPr>
        <p:spPr>
          <a:xfrm rot="16200000">
            <a:off x="4191000" y="-2438400"/>
            <a:ext cx="7620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Rectangle 16"/>
          <p:cNvSpPr txBox="1">
            <a:spLocks/>
          </p:cNvSpPr>
          <p:nvPr/>
        </p:nvSpPr>
        <p:spPr>
          <a:xfrm>
            <a:off x="152400" y="304800"/>
            <a:ext cx="3124200" cy="304800"/>
          </a:xfrm>
          <a:prstGeom prst="rect">
            <a:avLst/>
          </a:prstGeom>
        </p:spPr>
        <p:txBody>
          <a:bodyPr vert="horz" anchor="ctr"/>
          <a:lstStyle>
            <a:lvl1pPr>
              <a:defRPr dirty="0">
                <a:solidFill>
                  <a:schemeClr val="bg1">
                    <a:lumMod val="50000"/>
                  </a:schemeClr>
                </a:solidFill>
              </a:defRPr>
            </a:lvl1pPr>
            <a:extLs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152333"/>
                </a:solidFill>
                <a:effectLst/>
                <a:uLnTx/>
                <a:uFillTx/>
                <a:latin typeface="Arial" charset="0"/>
                <a:ea typeface="+mn-ea"/>
                <a:cs typeface="+mn-cs"/>
              </a:rPr>
              <a:t>National Aeronautics and Space Administration</a:t>
            </a:r>
          </a:p>
        </p:txBody>
      </p:sp>
      <p:sp>
        <p:nvSpPr>
          <p:cNvPr id="2" name="Title 1"/>
          <p:cNvSpPr>
            <a:spLocks noGrp="1"/>
          </p:cNvSpPr>
          <p:nvPr>
            <p:ph type="ctrTitle" hasCustomPrompt="1"/>
          </p:nvPr>
        </p:nvSpPr>
        <p:spPr>
          <a:xfrm>
            <a:off x="228600" y="1828800"/>
            <a:ext cx="8686800" cy="609600"/>
          </a:xfrm>
          <a:prstGeom prst="rect">
            <a:avLst/>
          </a:prstGeom>
        </p:spPr>
        <p:txBody>
          <a:bodyPr/>
          <a:lstStyle>
            <a:lvl1pPr>
              <a:defRPr sz="3600">
                <a:solidFill>
                  <a:srgbClr val="BACD32"/>
                </a:solidFill>
              </a:defRPr>
            </a:lvl1pPr>
          </a:lstStyle>
          <a:p>
            <a:r>
              <a:rPr lang="en-US"/>
              <a:t>CLICK TO EDIT MASTER TITLE</a:t>
            </a:r>
          </a:p>
        </p:txBody>
      </p:sp>
      <p:sp>
        <p:nvSpPr>
          <p:cNvPr id="3" name="Subtitle 2"/>
          <p:cNvSpPr>
            <a:spLocks noGrp="1"/>
          </p:cNvSpPr>
          <p:nvPr>
            <p:ph type="subTitle" idx="1"/>
          </p:nvPr>
        </p:nvSpPr>
        <p:spPr>
          <a:xfrm>
            <a:off x="228600" y="2590800"/>
            <a:ext cx="8686800" cy="304800"/>
          </a:xfrm>
          <a:prstGeom prst="rect">
            <a:avLst/>
          </a:prstGeom>
        </p:spPr>
        <p:txBody>
          <a:bodyPr/>
          <a:lstStyle>
            <a:lvl1pPr marL="0" indent="0" algn="l">
              <a:buNone/>
              <a:defRPr sz="1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6" name="Rectangle 4"/>
          <p:cNvSpPr>
            <a:spLocks noGrp="1"/>
          </p:cNvSpPr>
          <p:nvPr>
            <p:ph type="dt" sz="half" idx="14"/>
          </p:nvPr>
        </p:nvSpPr>
        <p:spPr>
          <a:xfrm>
            <a:off x="228600" y="2895600"/>
            <a:ext cx="1066800" cy="228600"/>
          </a:xfrm>
          <a:prstGeom prst="rect">
            <a:avLst/>
          </a:prstGeom>
        </p:spPr>
        <p:txBody>
          <a:bodyPr/>
          <a:lstStyle>
            <a:lvl1pPr algn="l">
              <a:defRPr sz="1000" b="1">
                <a:solidFill>
                  <a:schemeClr val="bg1">
                    <a:lumMod val="50000"/>
                  </a:schemeClr>
                </a:solidFill>
              </a:defRPr>
            </a:lvl1pPr>
          </a:lstStyle>
          <a:p>
            <a:fld id="{FBB24D7E-AA21-414A-9C71-1DA32196A9E2}" type="datetime1">
              <a:rPr lang="en-US" smtClean="0"/>
              <a:t>5/3/2024</a:t>
            </a:fld>
            <a:endParaRPr lang="en-US"/>
          </a:p>
        </p:txBody>
      </p:sp>
      <p:pic>
        <p:nvPicPr>
          <p:cNvPr id="4" name="Picture 3"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5" name="TextBox 4"/>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008388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6" name="Slide Number Placeholder 5"/>
          <p:cNvSpPr>
            <a:spLocks noGrp="1"/>
          </p:cNvSpPr>
          <p:nvPr>
            <p:ph type="sldNum" sz="quarter" idx="12"/>
          </p:nvPr>
        </p:nvSpPr>
        <p:spPr>
          <a:xfrm>
            <a:off x="381000" y="6340477"/>
            <a:ext cx="609600" cy="365125"/>
          </a:xfrm>
        </p:spPr>
        <p:txBody>
          <a:body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432"/>
              </a:spcBef>
              <a:buClr>
                <a:srgbClr val="152335"/>
              </a:buClr>
              <a:buFont typeface="Wingdings" pitchFamily="2" charset="2"/>
              <a:buChar char="§"/>
              <a:defRPr sz="2000">
                <a:solidFill>
                  <a:srgbClr val="152335"/>
                </a:solidFill>
              </a:defRPr>
            </a:lvl1pPr>
            <a:lvl2pPr marL="742950" marR="0" indent="-285750" algn="l" defTabSz="914400" rtl="0" eaLnBrk="1" fontAlgn="base" latinLnBrk="0" hangingPunct="1">
              <a:lnSpc>
                <a:spcPct val="130000"/>
              </a:lnSpc>
              <a:spcBef>
                <a:spcPts val="432"/>
              </a:spcBef>
              <a:spcAft>
                <a:spcPct val="0"/>
              </a:spcAft>
              <a:buClr>
                <a:srgbClr val="152335"/>
              </a:buClr>
              <a:buSzTx/>
              <a:buFont typeface="Arial" pitchFamily="34" charset="0"/>
              <a:buChar char="–"/>
              <a:tabLst/>
              <a:defRPr sz="1800">
                <a:solidFill>
                  <a:srgbClr val="152335"/>
                </a:solidFill>
              </a:defRPr>
            </a:lvl2pPr>
            <a:lvl3pPr>
              <a:lnSpc>
                <a:spcPct val="130000"/>
              </a:lnSpc>
              <a:spcBef>
                <a:spcPts val="432"/>
              </a:spcBef>
              <a:buClr>
                <a:srgbClr val="152335"/>
              </a:buClr>
              <a:buFont typeface="Arial" pitchFamily="34" charset="0"/>
              <a:buChar char="•"/>
              <a:defRPr sz="1600">
                <a:solidFill>
                  <a:srgbClr val="152335"/>
                </a:solidFill>
              </a:defRPr>
            </a:lvl3pPr>
            <a:lvl4pPr>
              <a:lnSpc>
                <a:spcPct val="130000"/>
              </a:lnSpc>
              <a:spcBef>
                <a:spcPts val="432"/>
              </a:spcBef>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8"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9" name="TextBox 8"/>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4" name="TextBox 3">
            <a:extLst>
              <a:ext uri="{FF2B5EF4-FFF2-40B4-BE49-F238E27FC236}">
                <a16:creationId xmlns:a16="http://schemas.microsoft.com/office/drawing/2014/main" id="{DBE9AADD-2C0A-B2FD-1816-23D803FDB036}"/>
              </a:ext>
            </a:extLst>
          </p:cNvPr>
          <p:cNvSpPr txBox="1"/>
          <p:nvPr userDrawn="1"/>
        </p:nvSpPr>
        <p:spPr>
          <a:xfrm>
            <a:off x="171452" y="6324600"/>
            <a:ext cx="1614545" cy="230832"/>
          </a:xfrm>
          <a:prstGeom prst="rect">
            <a:avLst/>
          </a:prstGeom>
          <a:noFill/>
        </p:spPr>
        <p:txBody>
          <a:bodyPr wrap="none" rtlCol="0">
            <a:spAutoFit/>
          </a:bodyPr>
          <a:lstStyle/>
          <a:p>
            <a:r>
              <a:rPr lang="en-US" sz="9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93946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5" name="Rectangle 4"/>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6" name="Rectangle 5"/>
          <p:cNvSpPr/>
          <p:nvPr/>
        </p:nvSpPr>
        <p:spPr>
          <a:xfrm rot="16200000">
            <a:off x="4152900" y="-24765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Title 1"/>
          <p:cNvSpPr>
            <a:spLocks noGrp="1"/>
          </p:cNvSpPr>
          <p:nvPr>
            <p:ph type="ctrTitle"/>
          </p:nvPr>
        </p:nvSpPr>
        <p:spPr>
          <a:xfrm>
            <a:off x="228600" y="1981202"/>
            <a:ext cx="8305800" cy="479425"/>
          </a:xfrm>
          <a:prstGeom prst="rect">
            <a:avLst/>
          </a:prstGeom>
        </p:spPr>
        <p:txBody>
          <a:bodyPr/>
          <a:lstStyle>
            <a:lvl1pPr>
              <a:defRPr sz="2400">
                <a:solidFill>
                  <a:srgbClr val="BACD32"/>
                </a:solidFill>
              </a:defRPr>
            </a:lvl1pPr>
          </a:lstStyle>
          <a:p>
            <a:r>
              <a:rPr lang="en-US"/>
              <a:t>Click to edit Master title style</a:t>
            </a:r>
          </a:p>
        </p:txBody>
      </p:sp>
      <p:sp>
        <p:nvSpPr>
          <p:cNvPr id="14" name="Subtitle 2"/>
          <p:cNvSpPr>
            <a:spLocks noGrp="1"/>
          </p:cNvSpPr>
          <p:nvPr>
            <p:ph type="subTitle" idx="1"/>
          </p:nvPr>
        </p:nvSpPr>
        <p:spPr>
          <a:xfrm>
            <a:off x="228600" y="2590800"/>
            <a:ext cx="8305800" cy="304800"/>
          </a:xfrm>
          <a:prstGeom prst="rect">
            <a:avLst/>
          </a:prstGeom>
        </p:spPr>
        <p:txBody>
          <a:bodyPr/>
          <a:lstStyle>
            <a:lvl1pPr marL="0" indent="0" algn="l">
              <a:buNone/>
              <a:defRPr sz="1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2" name="Slide Number Placeholder 5"/>
          <p:cNvSpPr>
            <a:spLocks noGrp="1"/>
          </p:cNvSpPr>
          <p:nvPr>
            <p:ph type="sldNum" sz="quarter" idx="11"/>
          </p:nvPr>
        </p:nvSpPr>
        <p:spPr/>
        <p:txBody>
          <a:bodyPr/>
          <a:lstStyle>
            <a:lvl1pPr>
              <a:defRPr/>
            </a:lvl1pPr>
          </a:lstStyle>
          <a:p>
            <a:fld id="{24461208-1162-4A6C-99A7-288A7CB9DF73}" type="slidenum">
              <a:rPr lang="en-US" smtClean="0"/>
              <a:t>‹#›</a:t>
            </a:fld>
            <a:endParaRPr lang="en-US"/>
          </a:p>
        </p:txBody>
      </p:sp>
      <p:pic>
        <p:nvPicPr>
          <p:cNvPr id="8" name="Picture 7"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9" name="TextBox 8"/>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1301183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4"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3" name="Rectangle 37"/>
          <p:cNvSpPr>
            <a:spLocks noGrp="1"/>
          </p:cNvSpPr>
          <p:nvPr>
            <p:ph type="body" sz="quarter" idx="15"/>
          </p:nvPr>
        </p:nvSpPr>
        <p:spPr>
          <a:xfrm>
            <a:off x="304800" y="990600"/>
            <a:ext cx="7391400"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1" name="Rectangle 37"/>
          <p:cNvSpPr>
            <a:spLocks noGrp="1"/>
          </p:cNvSpPr>
          <p:nvPr>
            <p:ph type="body" sz="quarter" idx="17"/>
          </p:nvPr>
        </p:nvSpPr>
        <p:spPr>
          <a:xfrm>
            <a:off x="310896" y="143394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5" name="Rectangle 37"/>
          <p:cNvSpPr>
            <a:spLocks noGrp="1"/>
          </p:cNvSpPr>
          <p:nvPr>
            <p:ph type="body" sz="quarter" idx="19"/>
          </p:nvPr>
        </p:nvSpPr>
        <p:spPr>
          <a:xfrm>
            <a:off x="310896" y="1877290"/>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7" name="Rectangle 37"/>
          <p:cNvSpPr>
            <a:spLocks noGrp="1"/>
          </p:cNvSpPr>
          <p:nvPr>
            <p:ph type="body" sz="quarter" idx="21"/>
          </p:nvPr>
        </p:nvSpPr>
        <p:spPr>
          <a:xfrm>
            <a:off x="310896" y="232063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9" name="Rectangle 37"/>
          <p:cNvSpPr>
            <a:spLocks noGrp="1"/>
          </p:cNvSpPr>
          <p:nvPr>
            <p:ph type="body" sz="quarter" idx="23"/>
          </p:nvPr>
        </p:nvSpPr>
        <p:spPr>
          <a:xfrm>
            <a:off x="310896" y="276398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1" name="Rectangle 37"/>
          <p:cNvSpPr>
            <a:spLocks noGrp="1"/>
          </p:cNvSpPr>
          <p:nvPr>
            <p:ph type="body" sz="quarter" idx="25"/>
          </p:nvPr>
        </p:nvSpPr>
        <p:spPr>
          <a:xfrm>
            <a:off x="310896" y="320732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3" name="Rectangle 37"/>
          <p:cNvSpPr>
            <a:spLocks noGrp="1"/>
          </p:cNvSpPr>
          <p:nvPr>
            <p:ph type="body" sz="quarter" idx="27"/>
          </p:nvPr>
        </p:nvSpPr>
        <p:spPr>
          <a:xfrm>
            <a:off x="310896" y="365067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5" name="Rectangle 37"/>
          <p:cNvSpPr>
            <a:spLocks noGrp="1"/>
          </p:cNvSpPr>
          <p:nvPr>
            <p:ph type="body" sz="quarter" idx="29"/>
          </p:nvPr>
        </p:nvSpPr>
        <p:spPr>
          <a:xfrm>
            <a:off x="310896" y="409401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57" name="Rectangle 37"/>
          <p:cNvSpPr>
            <a:spLocks noGrp="1"/>
          </p:cNvSpPr>
          <p:nvPr>
            <p:ph type="body" sz="quarter" idx="31"/>
          </p:nvPr>
        </p:nvSpPr>
        <p:spPr>
          <a:xfrm>
            <a:off x="310896" y="453736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6" name="Rectangle 37"/>
          <p:cNvSpPr>
            <a:spLocks noGrp="1"/>
          </p:cNvSpPr>
          <p:nvPr>
            <p:ph type="body" sz="quarter" idx="33"/>
          </p:nvPr>
        </p:nvSpPr>
        <p:spPr>
          <a:xfrm>
            <a:off x="310896" y="498070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8" name="Rectangle 37"/>
          <p:cNvSpPr>
            <a:spLocks noGrp="1"/>
          </p:cNvSpPr>
          <p:nvPr>
            <p:ph type="body" sz="quarter" idx="35"/>
          </p:nvPr>
        </p:nvSpPr>
        <p:spPr>
          <a:xfrm>
            <a:off x="310896" y="542405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30" name="Rectangle 37"/>
          <p:cNvSpPr>
            <a:spLocks noGrp="1"/>
          </p:cNvSpPr>
          <p:nvPr>
            <p:ph type="body" sz="quarter" idx="37"/>
          </p:nvPr>
        </p:nvSpPr>
        <p:spPr>
          <a:xfrm>
            <a:off x="310896" y="5867400"/>
            <a:ext cx="7385304" cy="228600"/>
          </a:xfrm>
          <a:prstGeom prst="rect">
            <a:avLst/>
          </a:prstGeom>
          <a:solidFill>
            <a:schemeClr val="bg1">
              <a:lumMod val="95000"/>
            </a:schemeClr>
          </a:solidFill>
        </p:spPr>
        <p:txBody>
          <a:bodyPr anchor="ctr">
            <a:noAutofit/>
          </a:bodyPr>
          <a:lstStyle>
            <a:lvl1pPr>
              <a:buFontTx/>
              <a:buNone/>
              <a:defRPr sz="1100"/>
            </a:lvl1pPr>
            <a:extLst/>
          </a:lstStyle>
          <a:p>
            <a:pPr lvl="0"/>
            <a:r>
              <a:rPr lang="en-US"/>
              <a:t>Click to edit Master text styles</a:t>
            </a:r>
          </a:p>
        </p:txBody>
      </p:sp>
      <p:sp>
        <p:nvSpPr>
          <p:cNvPr id="36" name="Slide Number Placeholder 6"/>
          <p:cNvSpPr>
            <a:spLocks noGrp="1"/>
          </p:cNvSpPr>
          <p:nvPr>
            <p:ph type="sldNum" sz="quarter" idx="12"/>
          </p:nvPr>
        </p:nvSpPr>
        <p:spPr>
          <a:xfrm>
            <a:off x="381000" y="6324602"/>
            <a:ext cx="609600" cy="365125"/>
          </a:xfrm>
        </p:spPr>
        <p:txBody>
          <a:bodyPr/>
          <a:lstStyle/>
          <a:p>
            <a:fld id="{24461208-1162-4A6C-99A7-288A7CB9DF73}" type="slidenum">
              <a:rPr lang="en-US" smtClean="0"/>
              <a:t>‹#›</a:t>
            </a:fld>
            <a:endParaRPr lang="en-US"/>
          </a:p>
        </p:txBody>
      </p:sp>
      <p:sp>
        <p:nvSpPr>
          <p:cNvPr id="63" name="Rectangle 37"/>
          <p:cNvSpPr>
            <a:spLocks noGrp="1"/>
          </p:cNvSpPr>
          <p:nvPr>
            <p:ph type="body" sz="quarter" idx="14" hasCustomPrompt="1"/>
          </p:nvPr>
        </p:nvSpPr>
        <p:spPr>
          <a:xfrm>
            <a:off x="7696200" y="9906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5" name="Rectangle 37"/>
          <p:cNvSpPr>
            <a:spLocks noGrp="1"/>
          </p:cNvSpPr>
          <p:nvPr>
            <p:ph type="body" sz="quarter" idx="39" hasCustomPrompt="1"/>
          </p:nvPr>
        </p:nvSpPr>
        <p:spPr>
          <a:xfrm>
            <a:off x="7696200" y="143394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6" name="Rectangle 37"/>
          <p:cNvSpPr>
            <a:spLocks noGrp="1"/>
          </p:cNvSpPr>
          <p:nvPr>
            <p:ph type="body" sz="quarter" idx="40" hasCustomPrompt="1"/>
          </p:nvPr>
        </p:nvSpPr>
        <p:spPr>
          <a:xfrm>
            <a:off x="7696200" y="187729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7" name="Rectangle 37"/>
          <p:cNvSpPr>
            <a:spLocks noGrp="1"/>
          </p:cNvSpPr>
          <p:nvPr>
            <p:ph type="body" sz="quarter" idx="41" hasCustomPrompt="1"/>
          </p:nvPr>
        </p:nvSpPr>
        <p:spPr>
          <a:xfrm>
            <a:off x="7696200" y="232063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8" name="Rectangle 37"/>
          <p:cNvSpPr>
            <a:spLocks noGrp="1"/>
          </p:cNvSpPr>
          <p:nvPr>
            <p:ph type="body" sz="quarter" idx="42" hasCustomPrompt="1"/>
          </p:nvPr>
        </p:nvSpPr>
        <p:spPr>
          <a:xfrm>
            <a:off x="7696200" y="276398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9" name="Rectangle 37"/>
          <p:cNvSpPr>
            <a:spLocks noGrp="1"/>
          </p:cNvSpPr>
          <p:nvPr>
            <p:ph type="body" sz="quarter" idx="43" hasCustomPrompt="1"/>
          </p:nvPr>
        </p:nvSpPr>
        <p:spPr>
          <a:xfrm>
            <a:off x="7696200" y="320732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0" name="Rectangle 37"/>
          <p:cNvSpPr>
            <a:spLocks noGrp="1"/>
          </p:cNvSpPr>
          <p:nvPr>
            <p:ph type="body" sz="quarter" idx="44" hasCustomPrompt="1"/>
          </p:nvPr>
        </p:nvSpPr>
        <p:spPr>
          <a:xfrm>
            <a:off x="7696200" y="365067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1" name="Rectangle 37"/>
          <p:cNvSpPr>
            <a:spLocks noGrp="1"/>
          </p:cNvSpPr>
          <p:nvPr>
            <p:ph type="body" sz="quarter" idx="45" hasCustomPrompt="1"/>
          </p:nvPr>
        </p:nvSpPr>
        <p:spPr>
          <a:xfrm>
            <a:off x="7696200" y="409401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2" name="Rectangle 37"/>
          <p:cNvSpPr>
            <a:spLocks noGrp="1"/>
          </p:cNvSpPr>
          <p:nvPr>
            <p:ph type="body" sz="quarter" idx="46" hasCustomPrompt="1"/>
          </p:nvPr>
        </p:nvSpPr>
        <p:spPr>
          <a:xfrm>
            <a:off x="7696200" y="453736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3" name="Rectangle 37"/>
          <p:cNvSpPr>
            <a:spLocks noGrp="1"/>
          </p:cNvSpPr>
          <p:nvPr>
            <p:ph type="body" sz="quarter" idx="47" hasCustomPrompt="1"/>
          </p:nvPr>
        </p:nvSpPr>
        <p:spPr>
          <a:xfrm>
            <a:off x="7696200" y="498070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4" name="Rectangle 37"/>
          <p:cNvSpPr>
            <a:spLocks noGrp="1"/>
          </p:cNvSpPr>
          <p:nvPr>
            <p:ph type="body" sz="quarter" idx="48" hasCustomPrompt="1"/>
          </p:nvPr>
        </p:nvSpPr>
        <p:spPr>
          <a:xfrm>
            <a:off x="7696200" y="542405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5" name="Rectangle 37"/>
          <p:cNvSpPr>
            <a:spLocks noGrp="1"/>
          </p:cNvSpPr>
          <p:nvPr>
            <p:ph type="body" sz="quarter" idx="49" hasCustomPrompt="1"/>
          </p:nvPr>
        </p:nvSpPr>
        <p:spPr>
          <a:xfrm>
            <a:off x="7696200" y="58674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37"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31"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32" name="TextBox 31">
            <a:extLst>
              <a:ext uri="{FF2B5EF4-FFF2-40B4-BE49-F238E27FC236}">
                <a16:creationId xmlns:a16="http://schemas.microsoft.com/office/drawing/2014/main" id="{CB1D229E-1C28-4FCF-AD5C-6175F3C5DAFF}"/>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842933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3" name="Content Placeholder 2"/>
          <p:cNvSpPr>
            <a:spLocks noGrp="1"/>
          </p:cNvSpPr>
          <p:nvPr>
            <p:ph idx="13"/>
          </p:nvPr>
        </p:nvSpPr>
        <p:spPr>
          <a:xfrm>
            <a:off x="3048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4" name="Content Placeholder 2"/>
          <p:cNvSpPr>
            <a:spLocks noGrp="1"/>
          </p:cNvSpPr>
          <p:nvPr>
            <p:ph idx="14"/>
          </p:nvPr>
        </p:nvSpPr>
        <p:spPr>
          <a:xfrm>
            <a:off x="44196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9"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10" name="TextBox 9">
            <a:extLst>
              <a:ext uri="{FF2B5EF4-FFF2-40B4-BE49-F238E27FC236}">
                <a16:creationId xmlns:a16="http://schemas.microsoft.com/office/drawing/2014/main" id="{2DBFAC05-9186-41FF-B551-37FF804C7711}"/>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1656969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8"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1"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2"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3" name="Text Placeholder 2"/>
          <p:cNvSpPr>
            <a:spLocks noGrp="1"/>
          </p:cNvSpPr>
          <p:nvPr>
            <p:ph type="body" idx="1"/>
          </p:nvPr>
        </p:nvSpPr>
        <p:spPr>
          <a:xfrm>
            <a:off x="304800" y="990600"/>
            <a:ext cx="38862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419601" y="990600"/>
            <a:ext cx="38862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24461208-1162-4A6C-99A7-288A7CB9DF73}" type="slidenum">
              <a:rPr lang="en-US" smtClean="0"/>
              <a:t>‹#›</a:t>
            </a:fld>
            <a:endParaRPr lang="en-US"/>
          </a:p>
        </p:txBody>
      </p:sp>
      <p:sp>
        <p:nvSpPr>
          <p:cNvPr id="15" name="Content Placeholder 2"/>
          <p:cNvSpPr>
            <a:spLocks noGrp="1"/>
          </p:cNvSpPr>
          <p:nvPr>
            <p:ph idx="13"/>
          </p:nvPr>
        </p:nvSpPr>
        <p:spPr>
          <a:xfrm>
            <a:off x="3048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p:cNvSpPr>
            <a:spLocks noGrp="1"/>
          </p:cNvSpPr>
          <p:nvPr>
            <p:ph idx="14"/>
          </p:nvPr>
        </p:nvSpPr>
        <p:spPr>
          <a:xfrm>
            <a:off x="44196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11"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13" name="TextBox 12">
            <a:extLst>
              <a:ext uri="{FF2B5EF4-FFF2-40B4-BE49-F238E27FC236}">
                <a16:creationId xmlns:a16="http://schemas.microsoft.com/office/drawing/2014/main" id="{535BD9D5-39E4-4B32-8080-991B3E628C98}"/>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465919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5"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6"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5" name="Slide Number Placeholder 4"/>
          <p:cNvSpPr>
            <a:spLocks noGrp="1"/>
          </p:cNvSpPr>
          <p:nvPr>
            <p:ph type="sldNum" sz="quarter" idx="12"/>
          </p:nvPr>
        </p:nvSpPr>
        <p:spPr/>
        <p:txBody>
          <a:bodyPr/>
          <a:lstStyle/>
          <a:p>
            <a:fld id="{24461208-1162-4A6C-99A7-288A7CB9DF73}" type="slidenum">
              <a:rPr lang="en-US" smtClean="0"/>
              <a:t>‹#›</a:t>
            </a:fld>
            <a:endParaRPr lang="en-US"/>
          </a:p>
        </p:txBody>
      </p:sp>
      <p:sp>
        <p:nvSpPr>
          <p:cNvPr id="10"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7"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8" name="TextBox 7">
            <a:extLst>
              <a:ext uri="{FF2B5EF4-FFF2-40B4-BE49-F238E27FC236}">
                <a16:creationId xmlns:a16="http://schemas.microsoft.com/office/drawing/2014/main" id="{E5D67558-A29E-4F67-B957-16D74C4D2EBA}"/>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2" name="TextBox 1">
            <a:extLst>
              <a:ext uri="{FF2B5EF4-FFF2-40B4-BE49-F238E27FC236}">
                <a16:creationId xmlns:a16="http://schemas.microsoft.com/office/drawing/2014/main" id="{52109CC2-C738-C504-585C-A43F4F7579A1}"/>
              </a:ext>
            </a:extLst>
          </p:cNvPr>
          <p:cNvSpPr txBox="1"/>
          <p:nvPr userDrawn="1"/>
        </p:nvSpPr>
        <p:spPr>
          <a:xfrm>
            <a:off x="171452" y="6324600"/>
            <a:ext cx="1614545" cy="230832"/>
          </a:xfrm>
          <a:prstGeom prst="rect">
            <a:avLst/>
          </a:prstGeom>
          <a:noFill/>
        </p:spPr>
        <p:txBody>
          <a:bodyPr wrap="none" rtlCol="0">
            <a:spAutoFit/>
          </a:bodyPr>
          <a:lstStyle/>
          <a:p>
            <a:r>
              <a:rPr lang="en-US" sz="9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984949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461208-1162-4A6C-99A7-288A7CB9DF73}" type="slidenum">
              <a:rPr lang="en-US" smtClean="0"/>
              <a:t>‹#›</a:t>
            </a:fld>
            <a:endParaRPr lang="en-US"/>
          </a:p>
        </p:txBody>
      </p:sp>
      <p:pic>
        <p:nvPicPr>
          <p:cNvPr id="3" name="Picture 2"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5" name="TextBox 4">
            <a:extLst>
              <a:ext uri="{FF2B5EF4-FFF2-40B4-BE49-F238E27FC236}">
                <a16:creationId xmlns:a16="http://schemas.microsoft.com/office/drawing/2014/main" id="{6BCA0CAD-09FE-4A58-8946-04390FDA001A}"/>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576228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273050"/>
            <a:ext cx="3008313" cy="1162050"/>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304801" y="1435102"/>
            <a:ext cx="3008313" cy="4691063"/>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2" name="Content Placeholder 2"/>
          <p:cNvSpPr>
            <a:spLocks noGrp="1"/>
          </p:cNvSpPr>
          <p:nvPr>
            <p:ph idx="13"/>
          </p:nvPr>
        </p:nvSpPr>
        <p:spPr>
          <a:xfrm>
            <a:off x="3405069" y="273050"/>
            <a:ext cx="4953000" cy="5863254"/>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8" name="TextBox 7">
            <a:extLst>
              <a:ext uri="{FF2B5EF4-FFF2-40B4-BE49-F238E27FC236}">
                <a16:creationId xmlns:a16="http://schemas.microsoft.com/office/drawing/2014/main" id="{BF789A65-5711-4D23-B144-F20D7FE2B7B4}"/>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605953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8" name="TextBox 7">
            <a:extLst>
              <a:ext uri="{FF2B5EF4-FFF2-40B4-BE49-F238E27FC236}">
                <a16:creationId xmlns:a16="http://schemas.microsoft.com/office/drawing/2014/main" id="{A2823737-5351-4BB0-9BB6-CE0B0ED59FA0}"/>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4894549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Box 3">
            <a:extLst>
              <a:ext uri="{FF2B5EF4-FFF2-40B4-BE49-F238E27FC236}">
                <a16:creationId xmlns:a16="http://schemas.microsoft.com/office/drawing/2014/main" id="{BBA9F80E-FEDA-43EC-89C0-31410341EF47}"/>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543142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1" y="0"/>
            <a:ext cx="6801547" cy="762000"/>
          </a:xfrm>
          <a:prstGeom prst="rect">
            <a:avLst/>
          </a:prstGeom>
        </p:spPr>
        <p:txBody>
          <a:bodyPr/>
          <a:lstStyle/>
          <a:p>
            <a:r>
              <a:rPr lang="en-US"/>
              <a:t>Click to edit Master title style</a:t>
            </a:r>
          </a:p>
        </p:txBody>
      </p:sp>
      <p:sp>
        <p:nvSpPr>
          <p:cNvPr id="3" name="TextBox 2"/>
          <p:cNvSpPr txBox="1"/>
          <p:nvPr/>
        </p:nvSpPr>
        <p:spPr>
          <a:xfrm>
            <a:off x="7089732" y="6581001"/>
            <a:ext cx="1866378"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
        <p:nvSpPr>
          <p:cNvPr id="4" name="TextBox 3">
            <a:extLst>
              <a:ext uri="{FF2B5EF4-FFF2-40B4-BE49-F238E27FC236}">
                <a16:creationId xmlns:a16="http://schemas.microsoft.com/office/drawing/2014/main" id="{6C81D428-F7EA-4669-90FB-668C33C2B589}"/>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5" name="TextBox 4">
            <a:extLst>
              <a:ext uri="{FF2B5EF4-FFF2-40B4-BE49-F238E27FC236}">
                <a16:creationId xmlns:a16="http://schemas.microsoft.com/office/drawing/2014/main" id="{53E08099-3FFE-5874-14E7-8E35B03808FE}"/>
              </a:ext>
            </a:extLst>
          </p:cNvPr>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3714483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1" y="0"/>
            <a:ext cx="6801547" cy="762000"/>
          </a:xfrm>
          <a:prstGeom prst="rect">
            <a:avLst/>
          </a:prstGeom>
        </p:spPr>
        <p:txBody>
          <a:bodyPr/>
          <a:lstStyle/>
          <a:p>
            <a:r>
              <a:rPr lang="en-US"/>
              <a:t>Click to edit Master title style</a:t>
            </a:r>
          </a:p>
        </p:txBody>
      </p:sp>
      <p:sp>
        <p:nvSpPr>
          <p:cNvPr id="3" name="TextBox 2"/>
          <p:cNvSpPr txBox="1"/>
          <p:nvPr/>
        </p:nvSpPr>
        <p:spPr>
          <a:xfrm>
            <a:off x="7089732" y="6581001"/>
            <a:ext cx="1866378"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
        <p:nvSpPr>
          <p:cNvPr id="4" name="TextBox 3">
            <a:extLst>
              <a:ext uri="{FF2B5EF4-FFF2-40B4-BE49-F238E27FC236}">
                <a16:creationId xmlns:a16="http://schemas.microsoft.com/office/drawing/2014/main" id="{5BBE65F0-3EE6-4D0F-B22F-0BAFA0873B15}"/>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5" name="TextBox 4">
            <a:extLst>
              <a:ext uri="{FF2B5EF4-FFF2-40B4-BE49-F238E27FC236}">
                <a16:creationId xmlns:a16="http://schemas.microsoft.com/office/drawing/2014/main" id="{D2AA2708-47FB-6115-E9FE-F2745EEF88BF}"/>
              </a:ext>
            </a:extLst>
          </p:cNvPr>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368374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image" Target="../media/image4.png"/><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81000" y="6356360"/>
            <a:ext cx="609600" cy="365125"/>
          </a:xfrm>
          <a:prstGeom prst="rect">
            <a:avLst/>
          </a:prstGeom>
        </p:spPr>
        <p:txBody>
          <a:bodyPr vert="horz" lIns="91440" tIns="45720" rIns="91440" bIns="45720" rtlCol="0" anchor="ctr"/>
          <a:lstStyle>
            <a:lvl1pPr algn="l">
              <a:defRPr sz="1400" b="1">
                <a:solidFill>
                  <a:schemeClr val="bg1">
                    <a:lumMod val="85000"/>
                  </a:schemeClr>
                </a:solidFill>
                <a:latin typeface="Arial Black" pitchFamily="34" charset="0"/>
              </a:defRPr>
            </a:lvl1pPr>
          </a:lstStyle>
          <a:p>
            <a:fld id="{24461208-1162-4A6C-99A7-288A7CB9DF73}" type="slidenum">
              <a:rPr lang="en-US" smtClean="0"/>
              <a:t>‹#›</a:t>
            </a:fld>
            <a:endParaRPr lang="en-US"/>
          </a:p>
        </p:txBody>
      </p:sp>
      <p:sp>
        <p:nvSpPr>
          <p:cNvPr id="4" name="Rectangle 10"/>
          <p:cNvSpPr/>
          <p:nvPr/>
        </p:nvSpPr>
        <p:spPr>
          <a:xfrm rot="16200000">
            <a:off x="4191000" y="1905000"/>
            <a:ext cx="838200" cy="92202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800"/>
              <a:t>v</a:t>
            </a:r>
          </a:p>
        </p:txBody>
      </p:sp>
      <p:sp>
        <p:nvSpPr>
          <p:cNvPr id="9" name="Rectangle 12"/>
          <p:cNvSpPr txBox="1">
            <a:spLocks/>
          </p:cNvSpPr>
          <p:nvPr/>
        </p:nvSpPr>
        <p:spPr>
          <a:xfrm>
            <a:off x="3429000" y="6324600"/>
            <a:ext cx="2286000" cy="304800"/>
          </a:xfrm>
          <a:prstGeom prst="rect">
            <a:avLst/>
          </a:prstGeom>
        </p:spPr>
        <p:txBody>
          <a:bodyPr vert="horz" anchor="ctr"/>
          <a:lstStyle>
            <a:lvl1pPr algn="ctr">
              <a:defRPr sz="800" dirty="0">
                <a:solidFill>
                  <a:schemeClr val="bg1">
                    <a:lumMod val="50000"/>
                  </a:schemeClr>
                </a:solidFill>
              </a:defRPr>
            </a:lvl1pPr>
            <a:extLst/>
          </a:lstStyle>
          <a:p>
            <a:pPr algn="ctr" fontAlgn="auto">
              <a:spcBef>
                <a:spcPts val="0"/>
              </a:spcBef>
              <a:spcAft>
                <a:spcPts val="0"/>
              </a:spcAft>
              <a:defRPr/>
            </a:pPr>
            <a:r>
              <a:rPr lang="en-US" sz="1051" b="1" err="1">
                <a:solidFill>
                  <a:srgbClr val="BACD32"/>
                </a:solidFill>
              </a:rPr>
              <a:t>sma</a:t>
            </a:r>
            <a:r>
              <a:rPr lang="en-US" sz="1051" b="1" err="1">
                <a:solidFill>
                  <a:srgbClr val="F5F9D9"/>
                </a:solidFill>
              </a:rPr>
              <a:t>.nasa.gov</a:t>
            </a:r>
            <a:endParaRPr lang="en-US" sz="700" b="1">
              <a:solidFill>
                <a:srgbClr val="F5F9D9"/>
              </a:solidFill>
            </a:endParaRPr>
          </a:p>
        </p:txBody>
      </p:sp>
      <p:pic>
        <p:nvPicPr>
          <p:cNvPr id="11" name="Picture 10" descr="OSMALogo.png"/>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239005" y="6324600"/>
            <a:ext cx="1722121" cy="381000"/>
          </a:xfrm>
          <a:prstGeom prst="rect">
            <a:avLst/>
          </a:prstGeom>
        </p:spPr>
      </p:pic>
    </p:spTree>
    <p:extLst>
      <p:ext uri="{BB962C8B-B14F-4D97-AF65-F5344CB8AC3E}">
        <p14:creationId xmlns:p14="http://schemas.microsoft.com/office/powerpoint/2010/main" val="40549435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72" r:id="rId12"/>
    <p:sldLayoutId id="2147483685" r:id="rId13"/>
    <p:sldLayoutId id="2147483698" r:id="rId14"/>
    <p:sldLayoutId id="2147483699" r:id="rId15"/>
  </p:sldLayoutIdLst>
  <p:hf hdr="0" ftr="0" dt="0"/>
  <p:txStyles>
    <p:titleStyle>
      <a:lvl1pPr algn="l" defTabSz="914332" rtl="0" eaLnBrk="1" latinLnBrk="0" hangingPunct="1">
        <a:spcBef>
          <a:spcPct val="0"/>
        </a:spcBef>
        <a:buNone/>
        <a:defRPr sz="2800" b="1" kern="1200">
          <a:solidFill>
            <a:schemeClr val="tx1"/>
          </a:solidFill>
          <a:latin typeface="+mj-lt"/>
          <a:ea typeface="+mj-ea"/>
          <a:cs typeface="+mj-cs"/>
        </a:defRPr>
      </a:lvl1pPr>
    </p:titleStyle>
    <p:bodyStyle>
      <a:lvl1pPr marL="342874" indent="-342874" algn="l" defTabSz="91433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95" indent="-285730" algn="l" defTabSz="91433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14" indent="-228584" algn="l" defTabSz="91433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80"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7"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2"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10"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81000" y="6356352"/>
            <a:ext cx="609600" cy="365125"/>
          </a:xfrm>
          <a:prstGeom prst="rect">
            <a:avLst/>
          </a:prstGeom>
        </p:spPr>
        <p:txBody>
          <a:bodyPr vert="horz" lIns="91440" tIns="45720" rIns="91440" bIns="45720" rtlCol="0" anchor="ctr"/>
          <a:lstStyle>
            <a:lvl1pPr algn="l">
              <a:defRPr sz="1400" b="1">
                <a:solidFill>
                  <a:schemeClr val="bg1">
                    <a:lumMod val="85000"/>
                  </a:schemeClr>
                </a:solidFill>
                <a:latin typeface="Arial Black" pitchFamily="34" charset="0"/>
              </a:defRPr>
            </a:lvl1pPr>
          </a:lstStyle>
          <a:p>
            <a:fld id="{24461208-1162-4A6C-99A7-288A7CB9DF73}" type="slidenum">
              <a:rPr lang="en-US" smtClean="0"/>
              <a:t>‹#›</a:t>
            </a:fld>
            <a:endParaRPr lang="en-US"/>
          </a:p>
        </p:txBody>
      </p:sp>
      <p:sp>
        <p:nvSpPr>
          <p:cNvPr id="4" name="Rectangle 10"/>
          <p:cNvSpPr/>
          <p:nvPr/>
        </p:nvSpPr>
        <p:spPr>
          <a:xfrm rot="16200000">
            <a:off x="4191000" y="1905000"/>
            <a:ext cx="838200" cy="92202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800"/>
              <a:t>v</a:t>
            </a:r>
          </a:p>
        </p:txBody>
      </p:sp>
      <p:sp>
        <p:nvSpPr>
          <p:cNvPr id="9" name="Rectangle 12"/>
          <p:cNvSpPr txBox="1">
            <a:spLocks/>
          </p:cNvSpPr>
          <p:nvPr/>
        </p:nvSpPr>
        <p:spPr>
          <a:xfrm>
            <a:off x="3429000" y="6324600"/>
            <a:ext cx="2286000" cy="304800"/>
          </a:xfrm>
          <a:prstGeom prst="rect">
            <a:avLst/>
          </a:prstGeom>
        </p:spPr>
        <p:txBody>
          <a:bodyPr vert="horz" anchor="ctr"/>
          <a:lstStyle>
            <a:lvl1pPr algn="ctr">
              <a:defRPr sz="800" dirty="0">
                <a:solidFill>
                  <a:schemeClr val="bg1">
                    <a:lumMod val="50000"/>
                  </a:schemeClr>
                </a:solidFill>
              </a:defRPr>
            </a:lvl1pPr>
            <a:extLst/>
          </a:lstStyle>
          <a:p>
            <a:pPr algn="ctr" fontAlgn="auto">
              <a:spcBef>
                <a:spcPts val="0"/>
              </a:spcBef>
              <a:spcAft>
                <a:spcPts val="0"/>
              </a:spcAft>
              <a:defRPr/>
            </a:pPr>
            <a:r>
              <a:rPr lang="en-US" sz="1050" b="1" err="1">
                <a:solidFill>
                  <a:srgbClr val="BACD32"/>
                </a:solidFill>
              </a:rPr>
              <a:t>sma</a:t>
            </a:r>
            <a:r>
              <a:rPr lang="en-US" sz="1050" b="1" err="1">
                <a:solidFill>
                  <a:srgbClr val="F5F9D9"/>
                </a:solidFill>
              </a:rPr>
              <a:t>.nasa.gov</a:t>
            </a:r>
            <a:endParaRPr lang="en-US" sz="700" b="1">
              <a:solidFill>
                <a:srgbClr val="F5F9D9"/>
              </a:solidFill>
            </a:endParaRPr>
          </a:p>
        </p:txBody>
      </p:sp>
      <p:pic>
        <p:nvPicPr>
          <p:cNvPr id="11" name="Picture 10" descr="OSMALogo.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239001" y="6324600"/>
            <a:ext cx="1722121" cy="381000"/>
          </a:xfrm>
          <a:prstGeom prst="rect">
            <a:avLst/>
          </a:prstGeom>
        </p:spPr>
      </p:pic>
    </p:spTree>
    <p:extLst>
      <p:ext uri="{BB962C8B-B14F-4D97-AF65-F5344CB8AC3E}">
        <p14:creationId xmlns:p14="http://schemas.microsoft.com/office/powerpoint/2010/main" val="7686396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ma.nasa.gov/sma-disciplines/planetary-protection#PolicyGuidance" TargetMode="External"/><Relationship Id="rId2" Type="http://schemas.openxmlformats.org/officeDocument/2006/relationships/hyperlink" Target="https://nodis3.gsfc.nasa.gov/"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17.png"/><Relationship Id="rId3" Type="http://schemas.openxmlformats.org/officeDocument/2006/relationships/image" Target="../media/image20.jpeg"/><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emf"/><Relationship Id="rId5" Type="http://schemas.openxmlformats.org/officeDocument/2006/relationships/image" Target="../media/image22.pn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2.png"/><Relationship Id="rId7" Type="http://schemas.openxmlformats.org/officeDocument/2006/relationships/image" Target="../media/image35.emf"/><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emf"/><Relationship Id="rId4" Type="http://schemas.openxmlformats.org/officeDocument/2006/relationships/hyperlink" Target="https://creativecommons.org/licenses/by-sa/3.0/igo/" TargetMode="External"/><Relationship Id="rId9" Type="http://schemas.openxmlformats.org/officeDocument/2006/relationships/image" Target="../media/image37.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3" Type="http://schemas.openxmlformats.org/officeDocument/2006/relationships/hyperlink" Target="https://sma.nasa.gov/sma-disciplines/planetary-protection/explore/explore-item/ocean-worlds" TargetMode="External"/><Relationship Id="rId18" Type="http://schemas.openxmlformats.org/officeDocument/2006/relationships/image" Target="../media/image47.png"/><Relationship Id="rId26" Type="http://schemas.openxmlformats.org/officeDocument/2006/relationships/hyperlink" Target="https://sma.nasa.gov/news/articles/newsitem/2022/10/14/protecting-the-planet-planetary-protection-vs-planetary-defense" TargetMode="External"/><Relationship Id="rId39" Type="http://schemas.openxmlformats.org/officeDocument/2006/relationships/image" Target="../media/image59.png"/><Relationship Id="rId21" Type="http://schemas.openxmlformats.org/officeDocument/2006/relationships/hyperlink" Target="https://sma.nasa.gov/sma-disciplines/planetary-protection/explore/explore-item/what-are-spores" TargetMode="External"/><Relationship Id="rId34" Type="http://schemas.openxmlformats.org/officeDocument/2006/relationships/hyperlink" Target="https://sma.nasa.gov/news/articles/newsitem/2024/04/02/recently-published-paper-highlights-planetary-protection-knowledge-gaps-for-crewed-missions-to-mars" TargetMode="External"/><Relationship Id="rId7" Type="http://schemas.openxmlformats.org/officeDocument/2006/relationships/image" Target="../media/image41.jpeg"/><Relationship Id="rId12" Type="http://schemas.openxmlformats.org/officeDocument/2006/relationships/image" Target="../media/image44.png"/><Relationship Id="rId17" Type="http://schemas.openxmlformats.org/officeDocument/2006/relationships/image" Target="../media/image46.png"/><Relationship Id="rId25" Type="http://schemas.openxmlformats.org/officeDocument/2006/relationships/hyperlink" Target="https://sma.nasa.gov/sma-disciplines/planetary-protection/explore/explore-item/ground-support-equipment" TargetMode="External"/><Relationship Id="rId33" Type="http://schemas.openxmlformats.org/officeDocument/2006/relationships/hyperlink" Target="https://sma.nasa.gov/news/articles/newsitem/2024/01/19/register-now-for-the-planetary-protection-organic-inventory-and-archiving-workshop" TargetMode="External"/><Relationship Id="rId38" Type="http://schemas.openxmlformats.org/officeDocument/2006/relationships/image" Target="../media/image58.png"/><Relationship Id="rId2" Type="http://schemas.openxmlformats.org/officeDocument/2006/relationships/image" Target="../media/image39.png"/><Relationship Id="rId16" Type="http://schemas.openxmlformats.org/officeDocument/2006/relationships/hyperlink" Target="https://sma.nasa.gov/sma-disciplines/planetary-protection/explore/explore-item/end-of-mission-disposition" TargetMode="External"/><Relationship Id="rId20" Type="http://schemas.openxmlformats.org/officeDocument/2006/relationships/image" Target="../media/image48.png"/><Relationship Id="rId29" Type="http://schemas.openxmlformats.org/officeDocument/2006/relationships/hyperlink" Target="https://sma.nasa.gov/news/articles/newsitem/2023/09/08/osiris-rex-sample-return" TargetMode="External"/><Relationship Id="rId1" Type="http://schemas.openxmlformats.org/officeDocument/2006/relationships/slideLayout" Target="../slideLayouts/slideLayout7.xml"/><Relationship Id="rId6" Type="http://schemas.openxmlformats.org/officeDocument/2006/relationships/hyperlink" Target="https://sma.nasa.gov/sma-disciplines/planetary-protection/explore/explore-item/just-how-small-is-a-spore" TargetMode="External"/><Relationship Id="rId11" Type="http://schemas.openxmlformats.org/officeDocument/2006/relationships/image" Target="../media/image43.png"/><Relationship Id="rId24" Type="http://schemas.openxmlformats.org/officeDocument/2006/relationships/image" Target="../media/image50.png"/><Relationship Id="rId32" Type="http://schemas.openxmlformats.org/officeDocument/2006/relationships/image" Target="../media/image55.png"/><Relationship Id="rId37" Type="http://schemas.openxmlformats.org/officeDocument/2006/relationships/hyperlink" Target="https://sma.nasa.gov/news/articles/newsitem/2024/01/16/new-bioburden-accounting-tool-now-available" TargetMode="External"/><Relationship Id="rId40" Type="http://schemas.openxmlformats.org/officeDocument/2006/relationships/hyperlink" Target="https://sma.nasa.gov/sma-disciplines/planetary-protection" TargetMode="External"/><Relationship Id="rId5" Type="http://schemas.openxmlformats.org/officeDocument/2006/relationships/hyperlink" Target="https://sma.nasa.gov/sma-disciplines/planetary-protection/explore/explore-item/forward-and-backward-planetary-protection-overview" TargetMode="External"/><Relationship Id="rId15" Type="http://schemas.openxmlformats.org/officeDocument/2006/relationships/image" Target="../media/image45.png"/><Relationship Id="rId23" Type="http://schemas.openxmlformats.org/officeDocument/2006/relationships/hyperlink" Target="https://sma.nasa.gov/sma-disciplines/planetary-protection/explore/explore-item/cleanroom-gowning-or-how-to-dress-in-the-cleanroom" TargetMode="External"/><Relationship Id="rId28" Type="http://schemas.openxmlformats.org/officeDocument/2006/relationships/image" Target="../media/image52.png"/><Relationship Id="rId36" Type="http://schemas.openxmlformats.org/officeDocument/2006/relationships/image" Target="../media/image57.png"/><Relationship Id="rId10" Type="http://schemas.openxmlformats.org/officeDocument/2006/relationships/hyperlink" Target="https://sma.nasa.gov/sma-disciplines/planetary-protection/explore/explore-item/mission-design-and-categorization" TargetMode="External"/><Relationship Id="rId19" Type="http://schemas.openxmlformats.org/officeDocument/2006/relationships/hyperlink" Target="https://sma.nasa.gov/sma-disciplines/planetary-protection/explore/explore-item/how-to-build-a-clean-spacecraft" TargetMode="External"/><Relationship Id="rId31" Type="http://schemas.openxmlformats.org/officeDocument/2006/relationships/image" Target="../media/image54.png"/><Relationship Id="rId4" Type="http://schemas.openxmlformats.org/officeDocument/2006/relationships/image" Target="../media/image40.png"/><Relationship Id="rId9" Type="http://schemas.openxmlformats.org/officeDocument/2006/relationships/hyperlink" Target="https://sma.nasa.gov/sma-disciplines/planetary-protection/explore/explore-item/behind-the-spacecraft-perseverance" TargetMode="External"/><Relationship Id="rId14" Type="http://schemas.openxmlformats.org/officeDocument/2006/relationships/hyperlink" Target="https://sma.nasa.gov/sma-disciplines/planetary-protection/explore/explore-item/probability-of-impact" TargetMode="External"/><Relationship Id="rId22" Type="http://schemas.openxmlformats.org/officeDocument/2006/relationships/image" Target="../media/image49.png"/><Relationship Id="rId27" Type="http://schemas.openxmlformats.org/officeDocument/2006/relationships/image" Target="../media/image51.png"/><Relationship Id="rId30" Type="http://schemas.openxmlformats.org/officeDocument/2006/relationships/image" Target="../media/image53.png"/><Relationship Id="rId35" Type="http://schemas.openxmlformats.org/officeDocument/2006/relationships/image" Target="../media/image56.png"/><Relationship Id="rId8" Type="http://schemas.openxmlformats.org/officeDocument/2006/relationships/image" Target="../media/image42.png"/><Relationship Id="rId3" Type="http://schemas.openxmlformats.org/officeDocument/2006/relationships/hyperlink" Target="https://sma.nasa.gov/sma-disciplines/planetary-protection/explore/explore-item/planetary-protection-an-introduction"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mailto:erin.lalime@nasa.gov" TargetMode="External"/><Relationship Id="rId2" Type="http://schemas.openxmlformats.org/officeDocument/2006/relationships/hyperlink" Target="mailto:James.N.Benardini@nasa.gov" TargetMode="External"/><Relationship Id="rId1" Type="http://schemas.openxmlformats.org/officeDocument/2006/relationships/slideLayout" Target="../slideLayouts/slideLayout3.xml"/><Relationship Id="rId5" Type="http://schemas.openxmlformats.org/officeDocument/2006/relationships/hyperlink" Target="https://sma.nasa.gov/sma-disciplines/planetary-protection" TargetMode="Externa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99397" y="1909177"/>
            <a:ext cx="8382000" cy="457200"/>
          </a:xfrm>
        </p:spPr>
        <p:txBody>
          <a:bodyPr anchor="t">
            <a:noAutofit/>
          </a:bodyPr>
          <a:lstStyle/>
          <a:p>
            <a:pPr algn="ctr"/>
            <a:r>
              <a:rPr lang="en-US" sz="2000" i="1">
                <a:solidFill>
                  <a:schemeClr val="accent3"/>
                </a:solidFill>
              </a:rPr>
              <a:t>Planetary Protection</a:t>
            </a:r>
          </a:p>
        </p:txBody>
      </p:sp>
      <p:sp>
        <p:nvSpPr>
          <p:cNvPr id="4" name="Subtitle 2"/>
          <p:cNvSpPr txBox="1">
            <a:spLocks/>
          </p:cNvSpPr>
          <p:nvPr/>
        </p:nvSpPr>
        <p:spPr>
          <a:xfrm>
            <a:off x="234462" y="3229947"/>
            <a:ext cx="8846038" cy="2438400"/>
          </a:xfrm>
          <a:prstGeom prst="rect">
            <a:avLst/>
          </a:prstGeom>
        </p:spPr>
        <p:txBody>
          <a:bodyPr anchor="t">
            <a:normAutofit/>
          </a:bodyPr>
          <a:lstStyle>
            <a:lvl1pPr marL="0" indent="0" algn="l" defTabSz="914400" rtl="0" eaLnBrk="1" latinLnBrk="0" hangingPunct="1">
              <a:spcBef>
                <a:spcPct val="20000"/>
              </a:spcBef>
              <a:buFont typeface="Arial" pitchFamily="34" charset="0"/>
              <a:buNone/>
              <a:defRPr sz="1400" kern="1200">
                <a:solidFill>
                  <a:schemeClr val="bg1">
                    <a:lumMod val="50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en-US" sz="1800">
                <a:solidFill>
                  <a:schemeClr val="tx1"/>
                </a:solidFill>
              </a:rPr>
              <a:t>Amy Baker</a:t>
            </a:r>
            <a:r>
              <a:rPr lang="en-US" sz="1800" baseline="30000">
                <a:solidFill>
                  <a:schemeClr val="tx1"/>
                </a:solidFill>
              </a:rPr>
              <a:t>1</a:t>
            </a:r>
            <a:r>
              <a:rPr lang="en-US" sz="1800" b="1">
                <a:solidFill>
                  <a:schemeClr val="tx1"/>
                </a:solidFill>
              </a:rPr>
              <a:t>, J. Nick Benardini</a:t>
            </a:r>
            <a:r>
              <a:rPr lang="en-US" sz="1800" b="1" baseline="30000">
                <a:solidFill>
                  <a:schemeClr val="tx1"/>
                </a:solidFill>
              </a:rPr>
              <a:t>2</a:t>
            </a:r>
            <a:r>
              <a:rPr lang="en-US" sz="1800" b="1">
                <a:solidFill>
                  <a:schemeClr val="tx1"/>
                </a:solidFill>
              </a:rPr>
              <a:t>, </a:t>
            </a:r>
            <a:r>
              <a:rPr lang="en-US" sz="1800">
                <a:solidFill>
                  <a:schemeClr val="tx1"/>
                </a:solidFill>
              </a:rPr>
              <a:t>Erin Lalime</a:t>
            </a:r>
            <a:r>
              <a:rPr lang="en-US" sz="1800" baseline="30000">
                <a:solidFill>
                  <a:schemeClr val="tx1"/>
                </a:solidFill>
              </a:rPr>
              <a:t>2</a:t>
            </a:r>
            <a:r>
              <a:rPr lang="en-US" sz="1800" b="1">
                <a:solidFill>
                  <a:schemeClr val="tx1"/>
                </a:solidFill>
              </a:rPr>
              <a:t>, </a:t>
            </a:r>
            <a:r>
              <a:rPr lang="en-US" sz="1800">
                <a:solidFill>
                  <a:schemeClr val="tx1"/>
                </a:solidFill>
              </a:rPr>
              <a:t>Elaine Seasly</a:t>
            </a:r>
            <a:r>
              <a:rPr lang="en-US" sz="1800" baseline="30000">
                <a:solidFill>
                  <a:schemeClr val="tx1"/>
                </a:solidFill>
              </a:rPr>
              <a:t>2</a:t>
            </a:r>
            <a:r>
              <a:rPr lang="en-US" sz="1800">
                <a:solidFill>
                  <a:schemeClr val="tx1"/>
                </a:solidFill>
              </a:rPr>
              <a:t> and J. Andy Spry</a:t>
            </a:r>
            <a:r>
              <a:rPr lang="en-US" sz="1800" baseline="30000">
                <a:solidFill>
                  <a:schemeClr val="tx1"/>
                </a:solidFill>
              </a:rPr>
              <a:t>1</a:t>
            </a:r>
          </a:p>
          <a:p>
            <a:pPr algn="ctr"/>
            <a:r>
              <a:rPr lang="en-US" baseline="30000">
                <a:solidFill>
                  <a:schemeClr val="bg1">
                    <a:lumMod val="75000"/>
                  </a:schemeClr>
                </a:solidFill>
              </a:rPr>
              <a:t>1</a:t>
            </a:r>
            <a:r>
              <a:rPr lang="en-US">
                <a:solidFill>
                  <a:schemeClr val="bg1">
                    <a:lumMod val="75000"/>
                  </a:schemeClr>
                </a:solidFill>
              </a:rPr>
              <a:t>SETI Institute; </a:t>
            </a:r>
            <a:r>
              <a:rPr lang="en-US" baseline="30000">
                <a:solidFill>
                  <a:schemeClr val="bg1">
                    <a:lumMod val="75000"/>
                  </a:schemeClr>
                </a:solidFill>
              </a:rPr>
              <a:t>2</a:t>
            </a:r>
            <a:r>
              <a:rPr lang="en-US">
                <a:solidFill>
                  <a:schemeClr val="bg1">
                    <a:lumMod val="75000"/>
                  </a:schemeClr>
                </a:solidFill>
              </a:rPr>
              <a:t>NASA Headquarters</a:t>
            </a:r>
            <a:endParaRPr lang="en-US" baseline="30000">
              <a:solidFill>
                <a:schemeClr val="bg1">
                  <a:lumMod val="75000"/>
                </a:schemeClr>
              </a:solidFill>
            </a:endParaRPr>
          </a:p>
          <a:p>
            <a:pPr algn="ctr"/>
            <a:endParaRPr lang="en-US" sz="1800" b="1">
              <a:solidFill>
                <a:schemeClr val="tx1"/>
              </a:solidFill>
            </a:endParaRPr>
          </a:p>
          <a:p>
            <a:pPr algn="ctr"/>
            <a:r>
              <a:rPr lang="en-US" sz="1800" b="1">
                <a:solidFill>
                  <a:schemeClr val="tx1"/>
                </a:solidFill>
              </a:rPr>
              <a:t>April 25, 2024</a:t>
            </a:r>
          </a:p>
          <a:p>
            <a:pPr algn="ctr"/>
            <a:r>
              <a:rPr lang="en-US" sz="1800" b="1">
                <a:solidFill>
                  <a:schemeClr val="tx1"/>
                </a:solidFill>
              </a:rPr>
              <a:t>MEPAG Hybrid Meeting #41</a:t>
            </a:r>
          </a:p>
          <a:p>
            <a:pPr algn="ctr"/>
            <a:r>
              <a:rPr lang="en-US" sz="1800" b="1">
                <a:solidFill>
                  <a:schemeClr val="tx1"/>
                </a:solidFill>
              </a:rPr>
              <a:t>Washington DC</a:t>
            </a:r>
          </a:p>
          <a:p>
            <a:pPr algn="ctr"/>
            <a:endParaRPr lang="en-US" sz="1800">
              <a:solidFill>
                <a:schemeClr val="tx1"/>
              </a:solidFill>
              <a:cs typeface="Arial"/>
            </a:endParaRPr>
          </a:p>
          <a:p>
            <a:pPr algn="ctr"/>
            <a:endParaRPr lang="en-US" sz="1800">
              <a:solidFill>
                <a:schemeClr val="tx1"/>
              </a:solidFill>
              <a:cs typeface="Arial"/>
            </a:endParaRPr>
          </a:p>
          <a:p>
            <a:pPr algn="ctr"/>
            <a:endParaRPr lang="en-US" sz="1800">
              <a:solidFill>
                <a:schemeClr val="tx1"/>
              </a:solidFill>
              <a:cs typeface="Arial"/>
            </a:endParaRPr>
          </a:p>
          <a:p>
            <a:pPr algn="ctr"/>
            <a:endParaRPr lang="en-US" sz="1800">
              <a:solidFill>
                <a:schemeClr val="tx1"/>
              </a:solidFill>
              <a:cs typeface="Arial"/>
            </a:endParaRPr>
          </a:p>
        </p:txBody>
      </p:sp>
    </p:spTree>
    <p:extLst>
      <p:ext uri="{BB962C8B-B14F-4D97-AF65-F5344CB8AC3E}">
        <p14:creationId xmlns:p14="http://schemas.microsoft.com/office/powerpoint/2010/main" val="121043385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2B19F-D696-47CC-940E-16336668F6F6}"/>
              </a:ext>
            </a:extLst>
          </p:cNvPr>
          <p:cNvSpPr>
            <a:spLocks noGrp="1"/>
          </p:cNvSpPr>
          <p:nvPr>
            <p:ph type="title"/>
          </p:nvPr>
        </p:nvSpPr>
        <p:spPr/>
        <p:txBody>
          <a:bodyPr/>
          <a:lstStyle/>
          <a:p>
            <a:r>
              <a:rPr lang="en-US"/>
              <a:t>Planetary Protection Objective  </a:t>
            </a:r>
          </a:p>
        </p:txBody>
      </p:sp>
      <p:sp>
        <p:nvSpPr>
          <p:cNvPr id="4" name="Content Placeholder 3">
            <a:extLst>
              <a:ext uri="{FF2B5EF4-FFF2-40B4-BE49-F238E27FC236}">
                <a16:creationId xmlns:a16="http://schemas.microsoft.com/office/drawing/2014/main" id="{7AC89E25-3BF4-40E8-8512-0445D57B9EC3}"/>
              </a:ext>
            </a:extLst>
          </p:cNvPr>
          <p:cNvSpPr>
            <a:spLocks noGrp="1"/>
          </p:cNvSpPr>
          <p:nvPr>
            <p:ph idx="1"/>
          </p:nvPr>
        </p:nvSpPr>
        <p:spPr>
          <a:xfrm>
            <a:off x="304800" y="990600"/>
            <a:ext cx="8686800" cy="1573305"/>
          </a:xfrm>
        </p:spPr>
        <p:txBody>
          <a:bodyPr/>
          <a:lstStyle/>
          <a:p>
            <a:pPr marL="0" indent="0" algn="ctr">
              <a:buNone/>
            </a:pPr>
            <a:r>
              <a:rPr lang="en-US" sz="1800"/>
              <a:t>Protect current and future scientific investigations by </a:t>
            </a:r>
            <a:r>
              <a:rPr lang="en-US" sz="1800" u="sng"/>
              <a:t>limiting biological and relevant molecular contamination</a:t>
            </a:r>
            <a:r>
              <a:rPr lang="en-US" sz="1800"/>
              <a:t> of other solar system bodies through exploration activities and </a:t>
            </a:r>
            <a:r>
              <a:rPr lang="en-US" sz="1800" u="sng"/>
              <a:t>protecting the Earth’s biosphere by avoiding harmful biological contamination</a:t>
            </a:r>
            <a:r>
              <a:rPr lang="en-US" sz="1800"/>
              <a:t> carried on returning spacecraft, as described in the Outer Space Treaty. </a:t>
            </a:r>
          </a:p>
          <a:p>
            <a:pPr algn="ctr"/>
            <a:endParaRPr lang="en-US" sz="1600"/>
          </a:p>
        </p:txBody>
      </p:sp>
      <p:pic>
        <p:nvPicPr>
          <p:cNvPr id="7" name="Picture 6">
            <a:extLst>
              <a:ext uri="{FF2B5EF4-FFF2-40B4-BE49-F238E27FC236}">
                <a16:creationId xmlns:a16="http://schemas.microsoft.com/office/drawing/2014/main" id="{B9FDA082-BE63-470C-B52A-1EE17F77F840}"/>
              </a:ext>
            </a:extLst>
          </p:cNvPr>
          <p:cNvPicPr>
            <a:picLocks noChangeAspect="1"/>
          </p:cNvPicPr>
          <p:nvPr/>
        </p:nvPicPr>
        <p:blipFill>
          <a:blip r:embed="rId2"/>
          <a:stretch>
            <a:fillRect/>
          </a:stretch>
        </p:blipFill>
        <p:spPr>
          <a:xfrm>
            <a:off x="4724400" y="2552889"/>
            <a:ext cx="4213412" cy="3160057"/>
          </a:xfrm>
          <a:prstGeom prst="rect">
            <a:avLst/>
          </a:prstGeom>
        </p:spPr>
      </p:pic>
      <p:sp>
        <p:nvSpPr>
          <p:cNvPr id="10" name="Rectangle 9">
            <a:extLst>
              <a:ext uri="{FF2B5EF4-FFF2-40B4-BE49-F238E27FC236}">
                <a16:creationId xmlns:a16="http://schemas.microsoft.com/office/drawing/2014/main" id="{9A9DFF65-0805-4873-8B7B-E962296C9B0C}"/>
              </a:ext>
            </a:extLst>
          </p:cNvPr>
          <p:cNvSpPr/>
          <p:nvPr/>
        </p:nvSpPr>
        <p:spPr>
          <a:xfrm>
            <a:off x="304800" y="2563905"/>
            <a:ext cx="5486400" cy="314904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0D12F54-1811-45F7-86A4-6D93761964BC}"/>
              </a:ext>
            </a:extLst>
          </p:cNvPr>
          <p:cNvSpPr/>
          <p:nvPr/>
        </p:nvSpPr>
        <p:spPr>
          <a:xfrm>
            <a:off x="403412" y="4032004"/>
            <a:ext cx="5844988" cy="1680942"/>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E4E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82A1B3D-D9F4-4EC8-896C-BC6078FE6EB0}"/>
              </a:ext>
            </a:extLst>
          </p:cNvPr>
          <p:cNvPicPr>
            <a:picLocks noChangeAspect="1"/>
          </p:cNvPicPr>
          <p:nvPr/>
        </p:nvPicPr>
        <p:blipFill>
          <a:blip r:embed="rId3"/>
          <a:stretch>
            <a:fillRect/>
          </a:stretch>
        </p:blipFill>
        <p:spPr>
          <a:xfrm rot="10800000">
            <a:off x="327210" y="2563904"/>
            <a:ext cx="5527429" cy="1730191"/>
          </a:xfrm>
          <a:prstGeom prst="rect">
            <a:avLst/>
          </a:prstGeom>
          <a:noFill/>
          <a:ln>
            <a:noFill/>
          </a:ln>
        </p:spPr>
      </p:pic>
      <p:sp>
        <p:nvSpPr>
          <p:cNvPr id="13" name="TextBox 12">
            <a:extLst>
              <a:ext uri="{FF2B5EF4-FFF2-40B4-BE49-F238E27FC236}">
                <a16:creationId xmlns:a16="http://schemas.microsoft.com/office/drawing/2014/main" id="{C5EF5DE8-3CC3-45DB-8B42-FC4002DF416F}"/>
              </a:ext>
            </a:extLst>
          </p:cNvPr>
          <p:cNvSpPr txBox="1"/>
          <p:nvPr/>
        </p:nvSpPr>
        <p:spPr>
          <a:xfrm>
            <a:off x="549431" y="3001611"/>
            <a:ext cx="5305208" cy="830997"/>
          </a:xfrm>
          <a:prstGeom prst="rect">
            <a:avLst/>
          </a:prstGeom>
          <a:noFill/>
        </p:spPr>
        <p:txBody>
          <a:bodyPr wrap="square" rtlCol="0">
            <a:spAutoFit/>
          </a:bodyPr>
          <a:lstStyle/>
          <a:p>
            <a:pPr algn="ctr"/>
            <a:r>
              <a:rPr lang="en-US" sz="1600" b="1">
                <a:solidFill>
                  <a:schemeClr val="bg1"/>
                </a:solidFill>
              </a:rPr>
              <a:t>Forward PP</a:t>
            </a:r>
            <a:r>
              <a:rPr lang="en-US" sz="1600">
                <a:solidFill>
                  <a:schemeClr val="bg1"/>
                </a:solidFill>
              </a:rPr>
              <a:t> - Understand and control harmful contamination of other worlds by terrestrial organisms, organic materials, and volatiles from spacecraft </a:t>
            </a:r>
          </a:p>
        </p:txBody>
      </p:sp>
      <p:sp>
        <p:nvSpPr>
          <p:cNvPr id="15" name="Rectangle 14">
            <a:extLst>
              <a:ext uri="{FF2B5EF4-FFF2-40B4-BE49-F238E27FC236}">
                <a16:creationId xmlns:a16="http://schemas.microsoft.com/office/drawing/2014/main" id="{52E88E1E-A2E1-4CEE-BA60-38C49B905E5D}"/>
              </a:ext>
            </a:extLst>
          </p:cNvPr>
          <p:cNvSpPr/>
          <p:nvPr/>
        </p:nvSpPr>
        <p:spPr>
          <a:xfrm>
            <a:off x="349625" y="4493492"/>
            <a:ext cx="5505014" cy="830997"/>
          </a:xfrm>
          <a:prstGeom prst="rect">
            <a:avLst/>
          </a:prstGeom>
        </p:spPr>
        <p:txBody>
          <a:bodyPr wrap="square">
            <a:spAutoFit/>
          </a:bodyPr>
          <a:lstStyle/>
          <a:p>
            <a:pPr algn="ctr"/>
            <a:r>
              <a:rPr lang="en-US" sz="1600" b="1"/>
              <a:t>Backward PP </a:t>
            </a:r>
            <a:r>
              <a:rPr lang="en-US" sz="1600"/>
              <a:t>- prevent harmful biological contamination of the Earth-Moon system by potential extraterrestrial life and bioactive molecules in returned samples</a:t>
            </a:r>
          </a:p>
        </p:txBody>
      </p:sp>
    </p:spTree>
    <p:extLst>
      <p:ext uri="{BB962C8B-B14F-4D97-AF65-F5344CB8AC3E}">
        <p14:creationId xmlns:p14="http://schemas.microsoft.com/office/powerpoint/2010/main" val="1001232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B5A85D9-7DFF-44C1-A402-48CA3B439BB6}"/>
              </a:ext>
            </a:extLst>
          </p:cNvPr>
          <p:cNvPicPr>
            <a:picLocks noChangeAspect="1"/>
          </p:cNvPicPr>
          <p:nvPr/>
        </p:nvPicPr>
        <p:blipFill rotWithShape="1">
          <a:blip r:embed="rId3"/>
          <a:srcRect b="23039"/>
          <a:stretch/>
        </p:blipFill>
        <p:spPr>
          <a:xfrm>
            <a:off x="41433" y="911603"/>
            <a:ext cx="9102567" cy="5215659"/>
          </a:xfrm>
          <a:prstGeom prst="rect">
            <a:avLst/>
          </a:prstGeom>
        </p:spPr>
      </p:pic>
      <p:cxnSp>
        <p:nvCxnSpPr>
          <p:cNvPr id="24" name="Elbow Connector 9">
            <a:extLst>
              <a:ext uri="{FF2B5EF4-FFF2-40B4-BE49-F238E27FC236}">
                <a16:creationId xmlns:a16="http://schemas.microsoft.com/office/drawing/2014/main" id="{62B0E08D-1659-4628-9CC3-7C97407727D8}"/>
              </a:ext>
            </a:extLst>
          </p:cNvPr>
          <p:cNvCxnSpPr>
            <a:cxnSpLocks/>
            <a:endCxn id="18" idx="0"/>
          </p:cNvCxnSpPr>
          <p:nvPr/>
        </p:nvCxnSpPr>
        <p:spPr>
          <a:xfrm rot="10800000" flipV="1">
            <a:off x="2770353" y="2296285"/>
            <a:ext cx="1770047" cy="251028"/>
          </a:xfrm>
          <a:prstGeom prst="bentConnector2">
            <a:avLst/>
          </a:prstGeom>
          <a:noFill/>
          <a:ln w="22225" cap="flat" cmpd="sng" algn="ctr">
            <a:solidFill>
              <a:srgbClr val="9BBB59">
                <a:shade val="95000"/>
                <a:satMod val="105000"/>
              </a:srgbClr>
            </a:solidFill>
            <a:prstDash val="solid"/>
            <a:tailEnd type="triangle" w="lg" len="lg"/>
          </a:ln>
          <a:effectLst/>
        </p:spPr>
      </p:cxnSp>
      <p:cxnSp>
        <p:nvCxnSpPr>
          <p:cNvPr id="25" name="Elbow Connector 10">
            <a:extLst>
              <a:ext uri="{FF2B5EF4-FFF2-40B4-BE49-F238E27FC236}">
                <a16:creationId xmlns:a16="http://schemas.microsoft.com/office/drawing/2014/main" id="{B8B28EA3-5AA0-486C-AEEC-997A9AF1D837}"/>
              </a:ext>
            </a:extLst>
          </p:cNvPr>
          <p:cNvCxnSpPr>
            <a:cxnSpLocks/>
            <a:endCxn id="19" idx="0"/>
          </p:cNvCxnSpPr>
          <p:nvPr/>
        </p:nvCxnSpPr>
        <p:spPr>
          <a:xfrm>
            <a:off x="4553061" y="2280676"/>
            <a:ext cx="1859633" cy="261290"/>
          </a:xfrm>
          <a:prstGeom prst="bentConnector2">
            <a:avLst/>
          </a:prstGeom>
          <a:noFill/>
          <a:ln w="22225" cap="flat" cmpd="sng" algn="ctr">
            <a:solidFill>
              <a:srgbClr val="9BBB59">
                <a:shade val="95000"/>
                <a:satMod val="105000"/>
              </a:srgbClr>
            </a:solidFill>
            <a:prstDash val="solid"/>
            <a:tailEnd type="triangle" w="lg" len="lg"/>
          </a:ln>
          <a:effectLst/>
        </p:spPr>
      </p:cxnSp>
      <p:sp>
        <p:nvSpPr>
          <p:cNvPr id="26" name="Rounded Rectangle 17">
            <a:extLst>
              <a:ext uri="{FF2B5EF4-FFF2-40B4-BE49-F238E27FC236}">
                <a16:creationId xmlns:a16="http://schemas.microsoft.com/office/drawing/2014/main" id="{0FEC1BF5-5268-40B8-9312-E7D8BC72D77E}"/>
              </a:ext>
            </a:extLst>
          </p:cNvPr>
          <p:cNvSpPr/>
          <p:nvPr/>
        </p:nvSpPr>
        <p:spPr>
          <a:xfrm>
            <a:off x="2225819" y="4045808"/>
            <a:ext cx="4629150" cy="833400"/>
          </a:xfrm>
          <a:prstGeom prst="roundRect">
            <a:avLst/>
          </a:prstGeom>
          <a:solidFill>
            <a:srgbClr val="8064A2"/>
          </a:solidFill>
          <a:ln w="25400" cap="flat" cmpd="sng" algn="ctr">
            <a:solidFill>
              <a:srgbClr val="8064A2">
                <a:shade val="50000"/>
              </a:srgbClr>
            </a:solidFill>
            <a:prstDash val="solid"/>
          </a:ln>
          <a:effectLst/>
        </p:spPr>
        <p:txBody>
          <a:bodyPr rtlCol="0" anchor="ctr"/>
          <a:lstStyle/>
          <a:p>
            <a:pPr algn="ctr" defTabSz="685800">
              <a:defRPr/>
            </a:pPr>
            <a:r>
              <a:rPr lang="en-US" sz="1350" kern="0">
                <a:solidFill>
                  <a:prstClr val="white"/>
                </a:solidFill>
                <a:latin typeface="Arial"/>
              </a:rPr>
              <a:t>Committee on Space Research (COSPAR)</a:t>
            </a:r>
          </a:p>
          <a:p>
            <a:pPr marL="214313" indent="-214313" defTabSz="685800">
              <a:buFont typeface="Arial" panose="020B0604020202020204" pitchFamily="34" charset="0"/>
              <a:buChar char="•"/>
              <a:defRPr/>
            </a:pPr>
            <a:r>
              <a:rPr lang="en-US" sz="1050" kern="0">
                <a:solidFill>
                  <a:prstClr val="white"/>
                </a:solidFill>
                <a:latin typeface="Arial"/>
              </a:rPr>
              <a:t>Panel on Planetary Protection forms international consensus guidelines</a:t>
            </a:r>
          </a:p>
          <a:p>
            <a:pPr marL="214313" indent="-214313" defTabSz="685800">
              <a:buFont typeface="Arial" panose="020B0604020202020204" pitchFamily="34" charset="0"/>
              <a:buChar char="•"/>
              <a:defRPr/>
            </a:pPr>
            <a:r>
              <a:rPr lang="en-US" sz="1050" kern="0">
                <a:solidFill>
                  <a:prstClr val="white"/>
                </a:solidFill>
                <a:latin typeface="Arial"/>
              </a:rPr>
              <a:t>Defines PP Categories I – V based on target body and mission type</a:t>
            </a:r>
          </a:p>
        </p:txBody>
      </p:sp>
      <p:sp>
        <p:nvSpPr>
          <p:cNvPr id="27" name="Rounded Rectangle 18">
            <a:extLst>
              <a:ext uri="{FF2B5EF4-FFF2-40B4-BE49-F238E27FC236}">
                <a16:creationId xmlns:a16="http://schemas.microsoft.com/office/drawing/2014/main" id="{055779FD-35ED-43CF-95F4-B7F7FF952E46}"/>
              </a:ext>
            </a:extLst>
          </p:cNvPr>
          <p:cNvSpPr/>
          <p:nvPr/>
        </p:nvSpPr>
        <p:spPr>
          <a:xfrm>
            <a:off x="2359438" y="5103751"/>
            <a:ext cx="4386263" cy="842646"/>
          </a:xfrm>
          <a:prstGeom prst="roundRect">
            <a:avLst/>
          </a:prstGeom>
          <a:solidFill>
            <a:srgbClr val="4BACC6"/>
          </a:solidFill>
          <a:ln w="25400" cap="flat" cmpd="sng" algn="ctr">
            <a:solidFill>
              <a:srgbClr val="4BACC6">
                <a:shade val="50000"/>
              </a:srgbClr>
            </a:solidFill>
            <a:prstDash val="solid"/>
          </a:ln>
          <a:effectLst/>
        </p:spPr>
        <p:txBody>
          <a:bodyPr rtlCol="0" anchor="ctr"/>
          <a:lstStyle/>
          <a:p>
            <a:pPr algn="ctr" defTabSz="685800">
              <a:defRPr/>
            </a:pPr>
            <a:r>
              <a:rPr lang="en-US" sz="1350" kern="0">
                <a:solidFill>
                  <a:prstClr val="white"/>
                </a:solidFill>
                <a:latin typeface="Arial"/>
              </a:rPr>
              <a:t>NASA </a:t>
            </a:r>
          </a:p>
          <a:p>
            <a:pPr marL="214313" indent="-214313" defTabSz="685800">
              <a:buFont typeface="Arial" panose="020B0604020202020204" pitchFamily="34" charset="0"/>
              <a:buChar char="•"/>
              <a:defRPr/>
            </a:pPr>
            <a:r>
              <a:rPr lang="en-US" sz="1050" kern="0">
                <a:solidFill>
                  <a:prstClr val="white"/>
                </a:solidFill>
                <a:latin typeface="Arial"/>
              </a:rPr>
              <a:t>Supports the science-based international consensus process</a:t>
            </a:r>
          </a:p>
          <a:p>
            <a:pPr marL="214313" indent="-214313" defTabSz="685800">
              <a:buFont typeface="Arial" panose="020B0604020202020204" pitchFamily="34" charset="0"/>
              <a:buChar char="•"/>
              <a:defRPr/>
            </a:pPr>
            <a:r>
              <a:rPr lang="en-US" sz="1050" kern="0">
                <a:solidFill>
                  <a:prstClr val="white"/>
                </a:solidFill>
                <a:latin typeface="Arial"/>
              </a:rPr>
              <a:t>Develops new guidelines and provides significant input to COSPAR</a:t>
            </a:r>
          </a:p>
        </p:txBody>
      </p:sp>
      <p:cxnSp>
        <p:nvCxnSpPr>
          <p:cNvPr id="28" name="Straight Arrow Connector 27">
            <a:extLst>
              <a:ext uri="{FF2B5EF4-FFF2-40B4-BE49-F238E27FC236}">
                <a16:creationId xmlns:a16="http://schemas.microsoft.com/office/drawing/2014/main" id="{55F4355E-6473-48E6-A617-DFA90BBE66B7}"/>
              </a:ext>
            </a:extLst>
          </p:cNvPr>
          <p:cNvCxnSpPr>
            <a:cxnSpLocks/>
            <a:stCxn id="30" idx="2"/>
            <a:endCxn id="26" idx="0"/>
          </p:cNvCxnSpPr>
          <p:nvPr/>
        </p:nvCxnSpPr>
        <p:spPr>
          <a:xfrm flipH="1">
            <a:off x="4540393" y="2114550"/>
            <a:ext cx="3032" cy="1931258"/>
          </a:xfrm>
          <a:prstGeom prst="straightConnector1">
            <a:avLst/>
          </a:prstGeom>
          <a:noFill/>
          <a:ln w="38100" cap="flat" cmpd="sng" algn="ctr">
            <a:solidFill>
              <a:srgbClr val="4BACC6">
                <a:shade val="95000"/>
                <a:satMod val="105000"/>
              </a:srgbClr>
            </a:solidFill>
            <a:prstDash val="solid"/>
            <a:tailEnd type="triangle" w="lg" len="lg"/>
          </a:ln>
          <a:effectLst/>
        </p:spPr>
      </p:cxnSp>
      <p:cxnSp>
        <p:nvCxnSpPr>
          <p:cNvPr id="29" name="Straight Arrow Connector 28">
            <a:extLst>
              <a:ext uri="{FF2B5EF4-FFF2-40B4-BE49-F238E27FC236}">
                <a16:creationId xmlns:a16="http://schemas.microsoft.com/office/drawing/2014/main" id="{7084FB84-9AE0-46D0-8699-567693E8203F}"/>
              </a:ext>
            </a:extLst>
          </p:cNvPr>
          <p:cNvCxnSpPr>
            <a:cxnSpLocks/>
            <a:stCxn id="26" idx="2"/>
            <a:endCxn id="27" idx="0"/>
          </p:cNvCxnSpPr>
          <p:nvPr/>
        </p:nvCxnSpPr>
        <p:spPr>
          <a:xfrm>
            <a:off x="4540393" y="4879208"/>
            <a:ext cx="12176" cy="224543"/>
          </a:xfrm>
          <a:prstGeom prst="straightConnector1">
            <a:avLst/>
          </a:prstGeom>
          <a:noFill/>
          <a:ln w="38100" cap="flat" cmpd="sng" algn="ctr">
            <a:solidFill>
              <a:srgbClr val="4BACC6">
                <a:shade val="95000"/>
                <a:satMod val="105000"/>
              </a:srgbClr>
            </a:solidFill>
            <a:prstDash val="solid"/>
            <a:tailEnd type="triangle" w="lg" len="lg"/>
          </a:ln>
          <a:effectLst/>
        </p:spPr>
      </p:cxnSp>
      <p:sp>
        <p:nvSpPr>
          <p:cNvPr id="30" name="Rounded Rectangle 3">
            <a:extLst>
              <a:ext uri="{FF2B5EF4-FFF2-40B4-BE49-F238E27FC236}">
                <a16:creationId xmlns:a16="http://schemas.microsoft.com/office/drawing/2014/main" id="{8C9EE17B-C94F-4B61-871E-ECE6CCBED430}"/>
              </a:ext>
            </a:extLst>
          </p:cNvPr>
          <p:cNvSpPr/>
          <p:nvPr/>
        </p:nvSpPr>
        <p:spPr>
          <a:xfrm>
            <a:off x="3429000" y="1600200"/>
            <a:ext cx="2228850" cy="51435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algn="ctr" defTabSz="685800">
              <a:defRPr/>
            </a:pPr>
            <a:r>
              <a:rPr lang="en-US" sz="1350" kern="0">
                <a:solidFill>
                  <a:prstClr val="white"/>
                </a:solidFill>
                <a:latin typeface="Arial"/>
              </a:rPr>
              <a:t>The Outer Space Treaty of 1967</a:t>
            </a:r>
          </a:p>
        </p:txBody>
      </p:sp>
      <p:cxnSp>
        <p:nvCxnSpPr>
          <p:cNvPr id="31" name="Elbow Connector 41">
            <a:extLst>
              <a:ext uri="{FF2B5EF4-FFF2-40B4-BE49-F238E27FC236}">
                <a16:creationId xmlns:a16="http://schemas.microsoft.com/office/drawing/2014/main" id="{92DF9D52-E06D-43C6-A91E-ED98B803E9CD}"/>
              </a:ext>
            </a:extLst>
          </p:cNvPr>
          <p:cNvCxnSpPr>
            <a:cxnSpLocks/>
            <a:stCxn id="27" idx="3"/>
            <a:endCxn id="26" idx="3"/>
          </p:cNvCxnSpPr>
          <p:nvPr/>
        </p:nvCxnSpPr>
        <p:spPr>
          <a:xfrm flipV="1">
            <a:off x="6745701" y="4462508"/>
            <a:ext cx="109268" cy="1062566"/>
          </a:xfrm>
          <a:prstGeom prst="bentConnector3">
            <a:avLst>
              <a:gd name="adj1" fmla="val 256907"/>
            </a:avLst>
          </a:prstGeom>
          <a:noFill/>
          <a:ln w="38100" cap="flat" cmpd="sng" algn="ctr">
            <a:solidFill>
              <a:srgbClr val="4BACC6">
                <a:shade val="95000"/>
                <a:satMod val="105000"/>
              </a:srgbClr>
            </a:solidFill>
            <a:prstDash val="sysDash"/>
            <a:tailEnd type="triangle" w="lg" len="lg"/>
          </a:ln>
          <a:effectLst/>
        </p:spPr>
      </p:cxnSp>
      <p:sp>
        <p:nvSpPr>
          <p:cNvPr id="32" name="TextBox 31">
            <a:extLst>
              <a:ext uri="{FF2B5EF4-FFF2-40B4-BE49-F238E27FC236}">
                <a16:creationId xmlns:a16="http://schemas.microsoft.com/office/drawing/2014/main" id="{898FC312-A4DC-412F-B4CA-9D65520ACA8D}"/>
              </a:ext>
            </a:extLst>
          </p:cNvPr>
          <p:cNvSpPr txBox="1"/>
          <p:nvPr/>
        </p:nvSpPr>
        <p:spPr>
          <a:xfrm>
            <a:off x="1280755" y="1999996"/>
            <a:ext cx="1946367" cy="253916"/>
          </a:xfrm>
          <a:prstGeom prst="rect">
            <a:avLst/>
          </a:prstGeom>
          <a:noFill/>
        </p:spPr>
        <p:txBody>
          <a:bodyPr wrap="none" rtlCol="0">
            <a:spAutoFit/>
          </a:bodyPr>
          <a:lstStyle/>
          <a:p>
            <a:r>
              <a:rPr lang="en-US" sz="1050" b="1" i="1">
                <a:solidFill>
                  <a:srgbClr val="99CC00"/>
                </a:solidFill>
                <a:latin typeface="Arial"/>
              </a:rPr>
              <a:t>International Responsibility</a:t>
            </a:r>
          </a:p>
        </p:txBody>
      </p:sp>
      <p:sp>
        <p:nvSpPr>
          <p:cNvPr id="33" name="TextBox 32">
            <a:extLst>
              <a:ext uri="{FF2B5EF4-FFF2-40B4-BE49-F238E27FC236}">
                <a16:creationId xmlns:a16="http://schemas.microsoft.com/office/drawing/2014/main" id="{91F6D02E-9F54-46C1-88DE-234DD1628FB5}"/>
              </a:ext>
            </a:extLst>
          </p:cNvPr>
          <p:cNvSpPr txBox="1"/>
          <p:nvPr/>
        </p:nvSpPr>
        <p:spPr>
          <a:xfrm>
            <a:off x="6112686" y="1948867"/>
            <a:ext cx="1494320" cy="253916"/>
          </a:xfrm>
          <a:prstGeom prst="rect">
            <a:avLst/>
          </a:prstGeom>
          <a:noFill/>
        </p:spPr>
        <p:txBody>
          <a:bodyPr wrap="none" rtlCol="0">
            <a:spAutoFit/>
          </a:bodyPr>
          <a:lstStyle/>
          <a:p>
            <a:r>
              <a:rPr lang="en-US" sz="1050" b="1" i="1">
                <a:solidFill>
                  <a:srgbClr val="99CC00"/>
                </a:solidFill>
                <a:latin typeface="Arial"/>
              </a:rPr>
              <a:t>Planetary Protection</a:t>
            </a:r>
          </a:p>
        </p:txBody>
      </p:sp>
      <p:sp>
        <p:nvSpPr>
          <p:cNvPr id="18" name="Rounded Rectangle 4">
            <a:extLst>
              <a:ext uri="{FF2B5EF4-FFF2-40B4-BE49-F238E27FC236}">
                <a16:creationId xmlns:a16="http://schemas.microsoft.com/office/drawing/2014/main" id="{F636E723-18E1-4915-8E6E-7AB7696E518B}"/>
              </a:ext>
            </a:extLst>
          </p:cNvPr>
          <p:cNvSpPr/>
          <p:nvPr/>
        </p:nvSpPr>
        <p:spPr>
          <a:xfrm>
            <a:off x="1334744" y="2547313"/>
            <a:ext cx="2871216" cy="13921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Article VI:</a:t>
            </a:r>
          </a:p>
          <a:p>
            <a:pPr algn="ctr"/>
            <a:r>
              <a:rPr lang="en-US" sz="900" i="1">
                <a:solidFill>
                  <a:srgbClr val="FFFF00"/>
                </a:solidFill>
              </a:rPr>
              <a:t>States Parties to the Treaty shall bear international responsibility for national activities in outer space</a:t>
            </a:r>
            <a:r>
              <a:rPr lang="en-US" sz="900" i="1"/>
              <a:t>, including the moon and other celestial bodies, whether such activities are carried on by </a:t>
            </a:r>
            <a:r>
              <a:rPr lang="en-US" sz="900" i="1">
                <a:solidFill>
                  <a:srgbClr val="FFFF00"/>
                </a:solidFill>
              </a:rPr>
              <a:t>governmental agencies or by non-governmental entities, </a:t>
            </a:r>
            <a:r>
              <a:rPr lang="en-US" sz="900" i="1"/>
              <a:t>and for assuring that national activities are carried out in conformity with the provisions set forth in the present Treaty</a:t>
            </a:r>
          </a:p>
        </p:txBody>
      </p:sp>
      <p:sp>
        <p:nvSpPr>
          <p:cNvPr id="19" name="Rounded Rectangle 5">
            <a:extLst>
              <a:ext uri="{FF2B5EF4-FFF2-40B4-BE49-F238E27FC236}">
                <a16:creationId xmlns:a16="http://schemas.microsoft.com/office/drawing/2014/main" id="{CC9FF2BC-8CD1-456A-97DF-9440667427E5}"/>
              </a:ext>
            </a:extLst>
          </p:cNvPr>
          <p:cNvSpPr/>
          <p:nvPr/>
        </p:nvSpPr>
        <p:spPr>
          <a:xfrm>
            <a:off x="4908077" y="2541966"/>
            <a:ext cx="3009233" cy="13921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Article IX:</a:t>
            </a:r>
          </a:p>
          <a:p>
            <a:pPr algn="ctr"/>
            <a:r>
              <a:rPr lang="en-US" sz="900" i="1"/>
              <a:t>States Parties to the Treaty shall pursue studies of outer space, including the Moon and other celestial bodies, and </a:t>
            </a:r>
            <a:r>
              <a:rPr lang="en-US" sz="900" i="1">
                <a:solidFill>
                  <a:srgbClr val="FFFF00"/>
                </a:solidFill>
              </a:rPr>
              <a:t>conduct exploration of them so as to avoid their harmful contamination and also adverse changes in the environment of the Earth resulting from the introduction of extraterrestrial matter </a:t>
            </a:r>
            <a:r>
              <a:rPr lang="en-US" sz="900" i="1"/>
              <a:t>and, where necessary, shall adopt appropriate measures for this purpose</a:t>
            </a:r>
          </a:p>
        </p:txBody>
      </p:sp>
      <p:sp>
        <p:nvSpPr>
          <p:cNvPr id="2" name="Title 1">
            <a:extLst>
              <a:ext uri="{FF2B5EF4-FFF2-40B4-BE49-F238E27FC236}">
                <a16:creationId xmlns:a16="http://schemas.microsoft.com/office/drawing/2014/main" id="{2FCCEF2E-6C71-4943-BED4-DA2BA00F785B}"/>
              </a:ext>
            </a:extLst>
          </p:cNvPr>
          <p:cNvSpPr>
            <a:spLocks noGrp="1"/>
          </p:cNvSpPr>
          <p:nvPr>
            <p:ph type="title"/>
          </p:nvPr>
        </p:nvSpPr>
        <p:spPr>
          <a:noFill/>
        </p:spPr>
        <p:txBody>
          <a:bodyPr/>
          <a:lstStyle/>
          <a:p>
            <a:r>
              <a:rPr lang="en-US"/>
              <a:t>International Planetary Protection Process</a:t>
            </a:r>
          </a:p>
        </p:txBody>
      </p:sp>
      <p:sp>
        <p:nvSpPr>
          <p:cNvPr id="20" name="Slide Number Placeholder 1">
            <a:extLst>
              <a:ext uri="{FF2B5EF4-FFF2-40B4-BE49-F238E27FC236}">
                <a16:creationId xmlns:a16="http://schemas.microsoft.com/office/drawing/2014/main" id="{2EA40BFA-37A1-4BFA-8FB8-44E922BECC30}"/>
              </a:ext>
            </a:extLst>
          </p:cNvPr>
          <p:cNvSpPr txBox="1">
            <a:spLocks/>
          </p:cNvSpPr>
          <p:nvPr/>
        </p:nvSpPr>
        <p:spPr>
          <a:xfrm>
            <a:off x="8534400" y="5279630"/>
            <a:ext cx="571817" cy="273844"/>
          </a:xfrm>
          <a:prstGeom prst="rect">
            <a:avLst/>
          </a:prstGeom>
        </p:spPr>
        <p:txBody>
          <a:bodyPr vert="horz" lIns="68580" tIns="34290" rIns="68580" bIns="34290" rtlCol="0" anchor="ctr"/>
          <a:lstStyle>
            <a:defPPr>
              <a:defRPr lang="en-US"/>
            </a:defPPr>
            <a:lvl1pPr marL="0" algn="ctr" defTabSz="914400" rtl="0" eaLnBrk="1" latinLnBrk="0" hangingPunct="1">
              <a:defRPr sz="10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4461208-1162-4A6C-99A7-288A7CB9DF73}" type="slidenum">
              <a:rPr lang="en-US" sz="750">
                <a:solidFill>
                  <a:schemeClr val="bg1"/>
                </a:solidFill>
              </a:rPr>
              <a:pPr algn="r"/>
              <a:t>3</a:t>
            </a:fld>
            <a:endParaRPr lang="en-US" sz="750">
              <a:solidFill>
                <a:schemeClr val="bg1"/>
              </a:solidFill>
            </a:endParaRPr>
          </a:p>
        </p:txBody>
      </p:sp>
      <p:sp>
        <p:nvSpPr>
          <p:cNvPr id="4" name="TextBox 3">
            <a:extLst>
              <a:ext uri="{FF2B5EF4-FFF2-40B4-BE49-F238E27FC236}">
                <a16:creationId xmlns:a16="http://schemas.microsoft.com/office/drawing/2014/main" id="{1C7A11AA-81C1-B845-2653-91D1AD178555}"/>
              </a:ext>
            </a:extLst>
          </p:cNvPr>
          <p:cNvSpPr txBox="1"/>
          <p:nvPr/>
        </p:nvSpPr>
        <p:spPr>
          <a:xfrm>
            <a:off x="7196879" y="4427892"/>
            <a:ext cx="1631115" cy="1061829"/>
          </a:xfrm>
          <a:prstGeom prst="rect">
            <a:avLst/>
          </a:prstGeom>
          <a:noFill/>
          <a:ln>
            <a:solidFill>
              <a:schemeClr val="bg1"/>
            </a:solidFill>
          </a:ln>
        </p:spPr>
        <p:txBody>
          <a:bodyPr wrap="square" rtlCol="0">
            <a:spAutoFit/>
          </a:bodyPr>
          <a:lstStyle/>
          <a:p>
            <a:pPr marL="160735" indent="-160735">
              <a:buFont typeface="Arial" panose="020B0604020202020204" pitchFamily="34" charset="0"/>
              <a:buChar char="•"/>
              <a:defRPr/>
            </a:pPr>
            <a:r>
              <a:rPr lang="en-US" sz="900" b="1">
                <a:solidFill>
                  <a:prstClr val="white"/>
                </a:solidFill>
                <a:latin typeface="Arial"/>
              </a:rPr>
              <a:t>Support the science-based international consensus process</a:t>
            </a:r>
          </a:p>
          <a:p>
            <a:pPr marL="160735" indent="-160735">
              <a:buFont typeface="Arial" panose="020B0604020202020204" pitchFamily="34" charset="0"/>
              <a:buChar char="•"/>
              <a:defRPr/>
            </a:pPr>
            <a:r>
              <a:rPr lang="en-US" sz="900" b="1">
                <a:solidFill>
                  <a:prstClr val="white"/>
                </a:solidFill>
                <a:latin typeface="Arial"/>
              </a:rPr>
              <a:t>Develop new guidelines and provide significant input to COSPAR</a:t>
            </a:r>
          </a:p>
        </p:txBody>
      </p:sp>
    </p:spTree>
    <p:extLst>
      <p:ext uri="{BB962C8B-B14F-4D97-AF65-F5344CB8AC3E}">
        <p14:creationId xmlns:p14="http://schemas.microsoft.com/office/powerpoint/2010/main" val="14992164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09"/>
          <p:cNvSpPr txBox="1"/>
          <p:nvPr/>
        </p:nvSpPr>
        <p:spPr>
          <a:xfrm>
            <a:off x="4281444" y="1602876"/>
            <a:ext cx="3210965" cy="554511"/>
          </a:xfrm>
          <a:prstGeom prst="rect">
            <a:avLst/>
          </a:prstGeom>
          <a:noFill/>
        </p:spPr>
        <p:txBody>
          <a:bodyPr wrap="square" rtlCol="0">
            <a:spAutoFit/>
          </a:bodyPr>
          <a:lstStyle/>
          <a:p>
            <a:pPr algn="ctr"/>
            <a:r>
              <a:rPr lang="en-US" sz="751" b="1" i="1" u="sng">
                <a:solidFill>
                  <a:schemeClr val="tx1">
                    <a:lumMod val="50000"/>
                    <a:lumOff val="50000"/>
                  </a:schemeClr>
                </a:solidFill>
              </a:rPr>
              <a:t>NASA Policy Directives (NPDs)</a:t>
            </a:r>
          </a:p>
          <a:p>
            <a:pPr marL="128579" indent="-128579">
              <a:buFont typeface="Arial" panose="020B0604020202020204" pitchFamily="34" charset="0"/>
              <a:buChar char="•"/>
            </a:pPr>
            <a:r>
              <a:rPr lang="en-US" sz="751">
                <a:solidFill>
                  <a:schemeClr val="tx1">
                    <a:lumMod val="50000"/>
                    <a:lumOff val="50000"/>
                  </a:schemeClr>
                </a:solidFill>
              </a:rPr>
              <a:t>Documents Agency policy statements </a:t>
            </a:r>
          </a:p>
          <a:p>
            <a:pPr marL="128579" indent="-128579">
              <a:buFont typeface="Arial" panose="020B0604020202020204" pitchFamily="34" charset="0"/>
              <a:buChar char="•"/>
            </a:pPr>
            <a:r>
              <a:rPr lang="en-US" sz="751">
                <a:solidFill>
                  <a:schemeClr val="tx1">
                    <a:lumMod val="50000"/>
                    <a:lumOff val="50000"/>
                  </a:schemeClr>
                </a:solidFill>
              </a:rPr>
              <a:t>Describe what is required by NASA management to achieve NASA’s vision, mission, and external mandates</a:t>
            </a:r>
          </a:p>
        </p:txBody>
      </p:sp>
      <p:sp>
        <p:nvSpPr>
          <p:cNvPr id="2" name="Title 1"/>
          <p:cNvSpPr>
            <a:spLocks noGrp="1"/>
          </p:cNvSpPr>
          <p:nvPr>
            <p:ph type="title"/>
          </p:nvPr>
        </p:nvSpPr>
        <p:spPr>
          <a:xfrm>
            <a:off x="166056" y="311920"/>
            <a:ext cx="8001000" cy="263129"/>
          </a:xfrm>
        </p:spPr>
        <p:txBody>
          <a:bodyPr>
            <a:noAutofit/>
          </a:bodyPr>
          <a:lstStyle/>
          <a:p>
            <a:r>
              <a:rPr lang="en-US" b="1"/>
              <a:t>NASA’s Planetary Protection Policy &amp; Guidance</a:t>
            </a:r>
          </a:p>
        </p:txBody>
      </p:sp>
      <p:sp>
        <p:nvSpPr>
          <p:cNvPr id="27" name="Rounded Rectangle 26"/>
          <p:cNvSpPr/>
          <p:nvPr/>
        </p:nvSpPr>
        <p:spPr>
          <a:xfrm>
            <a:off x="2136528" y="1673074"/>
            <a:ext cx="2144917" cy="651653"/>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t>NPD 8700.1F</a:t>
            </a:r>
          </a:p>
          <a:p>
            <a:pPr algn="ctr"/>
            <a:r>
              <a:rPr lang="en-US" sz="751"/>
              <a:t>Replaced NPD 8020.7G</a:t>
            </a:r>
          </a:p>
          <a:p>
            <a:pPr algn="ctr"/>
            <a:r>
              <a:rPr lang="en-US" sz="751" i="1"/>
              <a:t>NASA Policy for Safety and Mission Success</a:t>
            </a:r>
          </a:p>
          <a:p>
            <a:pPr algn="ctr"/>
            <a:r>
              <a:rPr lang="en-US" sz="751" b="1">
                <a:ea typeface="+mn-lt"/>
                <a:cs typeface="+mn-lt"/>
              </a:rPr>
              <a:t>Effective Date July 28, 2022</a:t>
            </a:r>
            <a:endParaRPr lang="en-US" sz="751">
              <a:ea typeface="+mn-lt"/>
              <a:cs typeface="+mn-lt"/>
            </a:endParaRPr>
          </a:p>
          <a:p>
            <a:pPr algn="ctr"/>
            <a:r>
              <a:rPr lang="en-US" sz="751" b="1"/>
              <a:t>Expiration Date: July 28, 2028</a:t>
            </a:r>
            <a:endParaRPr lang="en-US" sz="751">
              <a:cs typeface="Arial"/>
            </a:endParaRPr>
          </a:p>
        </p:txBody>
      </p:sp>
      <p:sp>
        <p:nvSpPr>
          <p:cNvPr id="28" name="Rounded Rectangle 27"/>
          <p:cNvSpPr/>
          <p:nvPr/>
        </p:nvSpPr>
        <p:spPr>
          <a:xfrm>
            <a:off x="2143956" y="2568320"/>
            <a:ext cx="2130065" cy="822820"/>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lIns="68580" tIns="34291" rIns="68580" bIns="34291" rtlCol="0" anchor="ctr"/>
          <a:lstStyle/>
          <a:p>
            <a:pPr algn="ctr"/>
            <a:r>
              <a:rPr lang="en-US" sz="900" b="1">
                <a:solidFill>
                  <a:schemeClr val="tx1"/>
                </a:solidFill>
              </a:rPr>
              <a:t>NPR 8715.24</a:t>
            </a:r>
          </a:p>
          <a:p>
            <a:pPr algn="ctr"/>
            <a:r>
              <a:rPr lang="en-US" sz="751">
                <a:solidFill>
                  <a:schemeClr val="tx1"/>
                </a:solidFill>
              </a:rPr>
              <a:t>Replaced NPR 8020.12D/NID 8020.109A</a:t>
            </a:r>
          </a:p>
          <a:p>
            <a:pPr algn="ctr"/>
            <a:r>
              <a:rPr lang="en-US" sz="751" i="1">
                <a:solidFill>
                  <a:schemeClr val="tx1"/>
                </a:solidFill>
              </a:rPr>
              <a:t>Planetary Protection Provisions for Robotic Extraterrestrial Missions</a:t>
            </a:r>
          </a:p>
          <a:p>
            <a:pPr algn="ctr"/>
            <a:r>
              <a:rPr lang="en-US" sz="751" b="1">
                <a:solidFill>
                  <a:schemeClr val="tx1"/>
                </a:solidFill>
                <a:ea typeface="+mn-lt"/>
                <a:cs typeface="+mn-lt"/>
              </a:rPr>
              <a:t>Effective Date September 24, 2021</a:t>
            </a:r>
            <a:endParaRPr lang="en-US" sz="751">
              <a:solidFill>
                <a:schemeClr val="tx1"/>
              </a:solidFill>
              <a:ea typeface="+mn-lt"/>
              <a:cs typeface="+mn-lt"/>
            </a:endParaRPr>
          </a:p>
          <a:p>
            <a:pPr algn="ctr"/>
            <a:r>
              <a:rPr lang="en-US" sz="751" b="1">
                <a:solidFill>
                  <a:schemeClr val="tx1"/>
                </a:solidFill>
              </a:rPr>
              <a:t>Expiration Date: September 24, 2026</a:t>
            </a:r>
            <a:endParaRPr lang="en-US" sz="751">
              <a:solidFill>
                <a:schemeClr val="tx1"/>
              </a:solidFill>
              <a:cs typeface="Arial"/>
            </a:endParaRPr>
          </a:p>
        </p:txBody>
      </p:sp>
      <p:sp>
        <p:nvSpPr>
          <p:cNvPr id="29" name="Rounded Rectangle 28"/>
          <p:cNvSpPr/>
          <p:nvPr/>
        </p:nvSpPr>
        <p:spPr>
          <a:xfrm>
            <a:off x="4912430" y="4516485"/>
            <a:ext cx="1792681" cy="736112"/>
          </a:xfrm>
          <a:prstGeom prst="roundRect">
            <a:avLst/>
          </a:prstGeom>
          <a:solidFill>
            <a:schemeClr val="accent2">
              <a:lumMod val="40000"/>
              <a:lumOff val="60000"/>
            </a:schemeClr>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solidFill>
                  <a:schemeClr val="tx1"/>
                </a:solidFill>
              </a:rPr>
              <a:t>NASA-HDBK-6022</a:t>
            </a:r>
          </a:p>
          <a:p>
            <a:pPr algn="ctr"/>
            <a:r>
              <a:rPr lang="en-US" sz="751" i="1">
                <a:solidFill>
                  <a:schemeClr val="tx1"/>
                </a:solidFill>
              </a:rPr>
              <a:t>Handbook for the Microbial Examination of Space Hardware</a:t>
            </a:r>
          </a:p>
          <a:p>
            <a:pPr algn="ctr"/>
            <a:r>
              <a:rPr lang="en-US" sz="751" b="1">
                <a:solidFill>
                  <a:schemeClr val="tx1"/>
                </a:solidFill>
              </a:rPr>
              <a:t>Expiration Date: </a:t>
            </a:r>
            <a:r>
              <a:rPr lang="en-US" sz="751">
                <a:solidFill>
                  <a:schemeClr val="tx1"/>
                </a:solidFill>
              </a:rPr>
              <a:t>N/A</a:t>
            </a:r>
          </a:p>
          <a:p>
            <a:pPr algn="ctr"/>
            <a:r>
              <a:rPr lang="en-US" sz="751" b="1">
                <a:solidFill>
                  <a:schemeClr val="tx1"/>
                </a:solidFill>
              </a:rPr>
              <a:t>Status: </a:t>
            </a:r>
            <a:r>
              <a:rPr lang="en-US" sz="751">
                <a:solidFill>
                  <a:schemeClr val="tx1"/>
                </a:solidFill>
              </a:rPr>
              <a:t>Revision planned. Last draft revision released Aug 17, 2010</a:t>
            </a:r>
          </a:p>
        </p:txBody>
      </p:sp>
      <p:cxnSp>
        <p:nvCxnSpPr>
          <p:cNvPr id="32" name="Elbow Connector 31"/>
          <p:cNvCxnSpPr>
            <a:cxnSpLocks/>
            <a:stCxn id="28" idx="2"/>
            <a:endCxn id="41" idx="0"/>
          </p:cNvCxnSpPr>
          <p:nvPr/>
        </p:nvCxnSpPr>
        <p:spPr>
          <a:xfrm rot="16200000" flipH="1">
            <a:off x="2909909" y="3690218"/>
            <a:ext cx="1125351" cy="527197"/>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p:cNvCxnSpPr>
            <a:cxnSpLocks/>
          </p:cNvCxnSpPr>
          <p:nvPr/>
        </p:nvCxnSpPr>
        <p:spPr>
          <a:xfrm rot="16200000" flipH="1">
            <a:off x="3946203" y="2653926"/>
            <a:ext cx="1125351" cy="2599781"/>
          </a:xfrm>
          <a:prstGeom prst="bentConnector3">
            <a:avLst>
              <a:gd name="adj1" fmla="val 45768"/>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6407104" y="2373351"/>
            <a:ext cx="1722161" cy="893423"/>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solidFill>
                  <a:schemeClr val="tx1"/>
                </a:solidFill>
              </a:rPr>
              <a:t>NID 8715.129 (“Mars NID”)</a:t>
            </a:r>
          </a:p>
          <a:p>
            <a:pPr algn="ctr"/>
            <a:r>
              <a:rPr lang="en-US" sz="751" i="1"/>
              <a:t>Biological Planetary Protection for Human Missions to Mars</a:t>
            </a:r>
          </a:p>
          <a:p>
            <a:pPr algn="ctr"/>
            <a:r>
              <a:rPr lang="en-US" sz="751" b="1">
                <a:solidFill>
                  <a:schemeClr val="tx1"/>
                </a:solidFill>
                <a:ea typeface="+mn-lt"/>
                <a:cs typeface="+mn-lt"/>
              </a:rPr>
              <a:t>Effective Date: July 9, 2020</a:t>
            </a:r>
            <a:endParaRPr lang="fr-FR" sz="751" b="1">
              <a:solidFill>
                <a:schemeClr val="tx1"/>
              </a:solidFill>
            </a:endParaRPr>
          </a:p>
          <a:p>
            <a:pPr algn="ctr"/>
            <a:r>
              <a:rPr lang="fr-FR" sz="751" b="1">
                <a:solidFill>
                  <a:schemeClr val="tx1"/>
                </a:solidFill>
              </a:rPr>
              <a:t>Expiration Date: Sept 30, 2025</a:t>
            </a:r>
            <a:endParaRPr lang="fr-FR" sz="751" b="1" i="1">
              <a:solidFill>
                <a:schemeClr val="tx1"/>
              </a:solidFill>
            </a:endParaRPr>
          </a:p>
        </p:txBody>
      </p:sp>
      <p:sp>
        <p:nvSpPr>
          <p:cNvPr id="41" name="Rounded Rectangle 40"/>
          <p:cNvSpPr/>
          <p:nvPr/>
        </p:nvSpPr>
        <p:spPr>
          <a:xfrm>
            <a:off x="2791297" y="4516485"/>
            <a:ext cx="1889775" cy="736112"/>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solidFill>
                  <a:schemeClr val="tx1"/>
                </a:solidFill>
              </a:rPr>
              <a:t>NASA-STD-8719.27</a:t>
            </a:r>
          </a:p>
          <a:p>
            <a:pPr algn="ctr"/>
            <a:r>
              <a:rPr lang="en-US" sz="751" i="1">
                <a:solidFill>
                  <a:schemeClr val="tx1"/>
                </a:solidFill>
              </a:rPr>
              <a:t>Implementing Planetary Protection Requirements for Space Flight</a:t>
            </a:r>
          </a:p>
          <a:p>
            <a:pPr algn="ctr"/>
            <a:r>
              <a:rPr lang="en-US" sz="751" b="1">
                <a:solidFill>
                  <a:schemeClr val="tx1"/>
                </a:solidFill>
                <a:ea typeface="+mn-lt"/>
                <a:cs typeface="+mn-lt"/>
              </a:rPr>
              <a:t>Effective Date August 30,2022</a:t>
            </a:r>
            <a:endParaRPr lang="en-US" sz="751">
              <a:solidFill>
                <a:schemeClr val="tx1"/>
              </a:solidFill>
              <a:ea typeface="+mn-lt"/>
              <a:cs typeface="+mn-lt"/>
            </a:endParaRPr>
          </a:p>
        </p:txBody>
      </p:sp>
      <p:sp>
        <p:nvSpPr>
          <p:cNvPr id="47" name="TextBox 46"/>
          <p:cNvSpPr txBox="1"/>
          <p:nvPr/>
        </p:nvSpPr>
        <p:spPr>
          <a:xfrm>
            <a:off x="1460191" y="5267220"/>
            <a:ext cx="3751287" cy="300082"/>
          </a:xfrm>
          <a:prstGeom prst="rect">
            <a:avLst/>
          </a:prstGeom>
          <a:noFill/>
        </p:spPr>
        <p:txBody>
          <a:bodyPr wrap="square" rtlCol="0">
            <a:spAutoFit/>
          </a:bodyPr>
          <a:lstStyle/>
          <a:p>
            <a:r>
              <a:rPr lang="en-US" sz="675"/>
              <a:t>All published documents found in NODIS: </a:t>
            </a:r>
            <a:r>
              <a:rPr lang="en-US" sz="675">
                <a:hlinkClick r:id="rId2"/>
              </a:rPr>
              <a:t>https://nodis3.gsfc.nasa.gov/</a:t>
            </a:r>
            <a:r>
              <a:rPr lang="en-US" sz="675"/>
              <a:t> or</a:t>
            </a:r>
          </a:p>
          <a:p>
            <a:r>
              <a:rPr lang="en-US" sz="675"/>
              <a:t> the OPP website: </a:t>
            </a:r>
            <a:r>
              <a:rPr lang="en-US" sz="675">
                <a:hlinkClick r:id="rId3"/>
              </a:rPr>
              <a:t>https://sma.nasa.gov/sma-disciplines/planetary-protection#PolicyGuidance</a:t>
            </a:r>
            <a:endParaRPr lang="en-US" sz="675"/>
          </a:p>
        </p:txBody>
      </p:sp>
      <p:cxnSp>
        <p:nvCxnSpPr>
          <p:cNvPr id="70" name="Elbow Connector 69"/>
          <p:cNvCxnSpPr>
            <a:cxnSpLocks/>
            <a:endCxn id="37" idx="0"/>
          </p:cNvCxnSpPr>
          <p:nvPr/>
        </p:nvCxnSpPr>
        <p:spPr>
          <a:xfrm>
            <a:off x="4281441" y="2203179"/>
            <a:ext cx="2986739" cy="170171"/>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4274017" y="2710977"/>
            <a:ext cx="1996019" cy="785600"/>
          </a:xfrm>
          <a:prstGeom prst="rect">
            <a:avLst/>
          </a:prstGeom>
          <a:noFill/>
        </p:spPr>
        <p:txBody>
          <a:bodyPr wrap="square" rtlCol="0">
            <a:spAutoFit/>
          </a:bodyPr>
          <a:lstStyle/>
          <a:p>
            <a:pPr algn="ctr"/>
            <a:r>
              <a:rPr lang="en-US" sz="751" b="1" i="1" u="sng">
                <a:solidFill>
                  <a:schemeClr val="tx1">
                    <a:lumMod val="50000"/>
                    <a:lumOff val="50000"/>
                  </a:schemeClr>
                </a:solidFill>
              </a:rPr>
              <a:t>NASA Procedural Requirements (NPRs)</a:t>
            </a:r>
          </a:p>
          <a:p>
            <a:pPr marL="128579" indent="-128579">
              <a:buFont typeface="Arial" panose="020B0604020202020204" pitchFamily="34" charset="0"/>
              <a:buChar char="•"/>
            </a:pPr>
            <a:r>
              <a:rPr lang="en-US" sz="751">
                <a:solidFill>
                  <a:schemeClr val="tx1">
                    <a:lumMod val="50000"/>
                    <a:lumOff val="50000"/>
                  </a:schemeClr>
                </a:solidFill>
              </a:rPr>
              <a:t>Provide detailed procedural requirements to implement policy</a:t>
            </a:r>
          </a:p>
          <a:p>
            <a:pPr marL="128579" indent="-128579">
              <a:buFont typeface="Arial" panose="020B0604020202020204" pitchFamily="34" charset="0"/>
              <a:buChar char="•"/>
            </a:pPr>
            <a:r>
              <a:rPr lang="en-US" sz="751">
                <a:solidFill>
                  <a:schemeClr val="tx1">
                    <a:lumMod val="50000"/>
                    <a:lumOff val="50000"/>
                  </a:schemeClr>
                </a:solidFill>
              </a:rPr>
              <a:t>Guide how policy directives are implemented in the context of specific missions</a:t>
            </a:r>
          </a:p>
        </p:txBody>
      </p:sp>
      <p:sp>
        <p:nvSpPr>
          <p:cNvPr id="103" name="TextBox 102"/>
          <p:cNvSpPr txBox="1"/>
          <p:nvPr/>
        </p:nvSpPr>
        <p:spPr>
          <a:xfrm>
            <a:off x="1587209" y="4467300"/>
            <a:ext cx="1329547" cy="785600"/>
          </a:xfrm>
          <a:prstGeom prst="rect">
            <a:avLst/>
          </a:prstGeom>
          <a:noFill/>
        </p:spPr>
        <p:txBody>
          <a:bodyPr wrap="square" rtlCol="0">
            <a:spAutoFit/>
          </a:bodyPr>
          <a:lstStyle/>
          <a:p>
            <a:pPr algn="ctr"/>
            <a:r>
              <a:rPr lang="en-US" sz="751" b="1" i="1" u="sng">
                <a:solidFill>
                  <a:schemeClr val="tx1">
                    <a:lumMod val="50000"/>
                    <a:lumOff val="50000"/>
                  </a:schemeClr>
                </a:solidFill>
              </a:rPr>
              <a:t>NASA Standards</a:t>
            </a:r>
          </a:p>
          <a:p>
            <a:pPr marL="128579" indent="-128579">
              <a:buFont typeface="Arial" panose="020B0604020202020204" pitchFamily="34" charset="0"/>
              <a:buChar char="•"/>
            </a:pPr>
            <a:r>
              <a:rPr lang="en-US" sz="751">
                <a:solidFill>
                  <a:schemeClr val="tx1">
                    <a:lumMod val="50000"/>
                    <a:lumOff val="50000"/>
                  </a:schemeClr>
                </a:solidFill>
              </a:rPr>
              <a:t>Provide technical requirements</a:t>
            </a:r>
          </a:p>
          <a:p>
            <a:pPr marL="128579" indent="-128579">
              <a:buFont typeface="Arial" panose="020B0604020202020204" pitchFamily="34" charset="0"/>
              <a:buChar char="•"/>
            </a:pPr>
            <a:r>
              <a:rPr lang="en-US" sz="751">
                <a:solidFill>
                  <a:schemeClr val="tx1">
                    <a:lumMod val="50000"/>
                    <a:lumOff val="50000"/>
                  </a:schemeClr>
                </a:solidFill>
              </a:rPr>
              <a:t>Each NASA Technical Standard is assigned to a Technical Discipline</a:t>
            </a:r>
          </a:p>
        </p:txBody>
      </p:sp>
      <p:sp>
        <p:nvSpPr>
          <p:cNvPr id="104" name="Rectangle 103"/>
          <p:cNvSpPr/>
          <p:nvPr/>
        </p:nvSpPr>
        <p:spPr>
          <a:xfrm>
            <a:off x="6714253" y="4409590"/>
            <a:ext cx="1491903" cy="901144"/>
          </a:xfrm>
          <a:prstGeom prst="rect">
            <a:avLst/>
          </a:prstGeom>
        </p:spPr>
        <p:txBody>
          <a:bodyPr wrap="square">
            <a:spAutoFit/>
          </a:bodyPr>
          <a:lstStyle/>
          <a:p>
            <a:pPr algn="ctr"/>
            <a:r>
              <a:rPr lang="en-US" sz="751" b="1" i="1" u="sng">
                <a:solidFill>
                  <a:schemeClr val="tx1">
                    <a:lumMod val="50000"/>
                    <a:lumOff val="50000"/>
                  </a:schemeClr>
                </a:solidFill>
              </a:rPr>
              <a:t>NASA Handbooks</a:t>
            </a:r>
          </a:p>
          <a:p>
            <a:pPr marL="128579" indent="-128579">
              <a:buFont typeface="Arial" panose="020B0604020202020204" pitchFamily="34" charset="0"/>
              <a:buChar char="•"/>
            </a:pPr>
            <a:r>
              <a:rPr lang="en-US" sz="751">
                <a:solidFill>
                  <a:schemeClr val="tx1">
                    <a:lumMod val="50000"/>
                    <a:lumOff val="50000"/>
                  </a:schemeClr>
                </a:solidFill>
              </a:rPr>
              <a:t>Companion documents to NPRs and NASA Standards </a:t>
            </a:r>
          </a:p>
          <a:p>
            <a:pPr marL="128579" indent="-128579">
              <a:buFont typeface="Arial" panose="020B0604020202020204" pitchFamily="34" charset="0"/>
              <a:buChar char="•"/>
            </a:pPr>
            <a:r>
              <a:rPr lang="en-US" sz="751">
                <a:solidFill>
                  <a:schemeClr val="tx1">
                    <a:lumMod val="50000"/>
                    <a:lumOff val="50000"/>
                  </a:schemeClr>
                </a:solidFill>
              </a:rPr>
              <a:t>Provide supporting material such as guidelines, lessons learned, procedures, and recommendations</a:t>
            </a:r>
          </a:p>
        </p:txBody>
      </p:sp>
      <p:sp>
        <p:nvSpPr>
          <p:cNvPr id="105" name="TextBox 104"/>
          <p:cNvSpPr txBox="1"/>
          <p:nvPr/>
        </p:nvSpPr>
        <p:spPr>
          <a:xfrm>
            <a:off x="6226463" y="3305392"/>
            <a:ext cx="2114551" cy="901144"/>
          </a:xfrm>
          <a:prstGeom prst="rect">
            <a:avLst/>
          </a:prstGeom>
          <a:noFill/>
        </p:spPr>
        <p:txBody>
          <a:bodyPr wrap="square" rtlCol="0">
            <a:spAutoFit/>
          </a:bodyPr>
          <a:lstStyle/>
          <a:p>
            <a:pPr algn="ctr"/>
            <a:r>
              <a:rPr lang="en-US" sz="751" b="1" i="1" u="sng">
                <a:solidFill>
                  <a:schemeClr val="tx1">
                    <a:lumMod val="50000"/>
                    <a:lumOff val="50000"/>
                  </a:schemeClr>
                </a:solidFill>
              </a:rPr>
              <a:t>NASA Interim Directives (NIDs)</a:t>
            </a:r>
          </a:p>
          <a:p>
            <a:pPr marL="128579" indent="-128579">
              <a:buFont typeface="Arial" panose="020B0604020202020204" pitchFamily="34" charset="0"/>
              <a:buChar char="•"/>
            </a:pPr>
            <a:r>
              <a:rPr lang="en-US" sz="751">
                <a:solidFill>
                  <a:schemeClr val="tx1">
                    <a:lumMod val="50000"/>
                    <a:lumOff val="50000"/>
                  </a:schemeClr>
                </a:solidFill>
              </a:rPr>
              <a:t>Documents an immediate, short-term statement of the Agency’s policies, requirements, and identifies responsibilities for implementation</a:t>
            </a:r>
          </a:p>
          <a:p>
            <a:pPr marL="128579" indent="-128579">
              <a:buFont typeface="Arial" panose="020B0604020202020204" pitchFamily="34" charset="0"/>
              <a:buChar char="•"/>
            </a:pPr>
            <a:r>
              <a:rPr lang="en-US" sz="751">
                <a:solidFill>
                  <a:schemeClr val="tx1">
                    <a:lumMod val="50000"/>
                    <a:lumOff val="50000"/>
                  </a:schemeClr>
                </a:solidFill>
              </a:rPr>
              <a:t>Temporarily modify policy directives or implementation requirements</a:t>
            </a:r>
          </a:p>
        </p:txBody>
      </p:sp>
      <p:cxnSp>
        <p:nvCxnSpPr>
          <p:cNvPr id="126" name="Straight Arrow Connector 125"/>
          <p:cNvCxnSpPr>
            <a:cxnSpLocks/>
            <a:stCxn id="27" idx="2"/>
            <a:endCxn id="28" idx="0"/>
          </p:cNvCxnSpPr>
          <p:nvPr/>
        </p:nvCxnSpPr>
        <p:spPr>
          <a:xfrm>
            <a:off x="3208989" y="2324731"/>
            <a:ext cx="1" cy="24359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811C66E7-FE28-474E-A88E-E14FA9D84ED6}"/>
              </a:ext>
            </a:extLst>
          </p:cNvPr>
          <p:cNvGrpSpPr/>
          <p:nvPr/>
        </p:nvGrpSpPr>
        <p:grpSpPr>
          <a:xfrm>
            <a:off x="5828365" y="5325379"/>
            <a:ext cx="1568343" cy="207877"/>
            <a:chOff x="6710172" y="910654"/>
            <a:chExt cx="2091118" cy="277170"/>
          </a:xfrm>
          <a:solidFill>
            <a:schemeClr val="bg1">
              <a:lumMod val="85000"/>
            </a:schemeClr>
          </a:solidFill>
        </p:grpSpPr>
        <p:sp>
          <p:nvSpPr>
            <p:cNvPr id="19" name="TextBox 18">
              <a:extLst>
                <a:ext uri="{FF2B5EF4-FFF2-40B4-BE49-F238E27FC236}">
                  <a16:creationId xmlns:a16="http://schemas.microsoft.com/office/drawing/2014/main" id="{F5E52375-6AF0-44BC-BFEA-9058FE80022D}"/>
                </a:ext>
              </a:extLst>
            </p:cNvPr>
            <p:cNvSpPr txBox="1"/>
            <p:nvPr/>
          </p:nvSpPr>
          <p:spPr>
            <a:xfrm>
              <a:off x="7020466" y="910654"/>
              <a:ext cx="1780824" cy="277170"/>
            </a:xfrm>
            <a:prstGeom prst="rect">
              <a:avLst/>
            </a:prstGeom>
            <a:solidFill>
              <a:schemeClr val="bg1"/>
            </a:solidFill>
          </p:spPr>
          <p:txBody>
            <a:bodyPr wrap="none" rtlCol="0">
              <a:spAutoFit/>
            </a:bodyPr>
            <a:lstStyle/>
            <a:p>
              <a:r>
                <a:rPr lang="en-US" sz="751"/>
                <a:t>= Document being updated</a:t>
              </a:r>
            </a:p>
          </p:txBody>
        </p:sp>
        <p:sp>
          <p:nvSpPr>
            <p:cNvPr id="20" name="Rounded Rectangle 53">
              <a:extLst>
                <a:ext uri="{FF2B5EF4-FFF2-40B4-BE49-F238E27FC236}">
                  <a16:creationId xmlns:a16="http://schemas.microsoft.com/office/drawing/2014/main" id="{63318137-7970-496A-9177-742F1D967107}"/>
                </a:ext>
              </a:extLst>
            </p:cNvPr>
            <p:cNvSpPr/>
            <p:nvPr/>
          </p:nvSpPr>
          <p:spPr>
            <a:xfrm>
              <a:off x="6710172" y="975012"/>
              <a:ext cx="325534" cy="146683"/>
            </a:xfrm>
            <a:prstGeom prst="roundRect">
              <a:avLst/>
            </a:prstGeom>
            <a:solidFill>
              <a:schemeClr val="accent2">
                <a:lumMod val="40000"/>
                <a:lumOff val="6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pic>
        <p:nvPicPr>
          <p:cNvPr id="4" name="Picture 3" descr="Qr code&#10;&#10;Description automatically generated">
            <a:extLst>
              <a:ext uri="{FF2B5EF4-FFF2-40B4-BE49-F238E27FC236}">
                <a16:creationId xmlns:a16="http://schemas.microsoft.com/office/drawing/2014/main" id="{B9573D35-C774-4835-A988-6C9C319D36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477" y="3472723"/>
            <a:ext cx="1019619" cy="1019619"/>
          </a:xfrm>
          <a:prstGeom prst="rect">
            <a:avLst/>
          </a:prstGeom>
        </p:spPr>
      </p:pic>
      <p:sp>
        <p:nvSpPr>
          <p:cNvPr id="25" name="TextBox 24">
            <a:extLst>
              <a:ext uri="{FF2B5EF4-FFF2-40B4-BE49-F238E27FC236}">
                <a16:creationId xmlns:a16="http://schemas.microsoft.com/office/drawing/2014/main" id="{C74F0287-EECB-4C2C-A82E-B4E95E80C3EF}"/>
              </a:ext>
            </a:extLst>
          </p:cNvPr>
          <p:cNvSpPr txBox="1"/>
          <p:nvPr/>
        </p:nvSpPr>
        <p:spPr>
          <a:xfrm>
            <a:off x="461702" y="4467296"/>
            <a:ext cx="1068392" cy="611706"/>
          </a:xfrm>
          <a:prstGeom prst="rect">
            <a:avLst/>
          </a:prstGeom>
          <a:noFill/>
        </p:spPr>
        <p:txBody>
          <a:bodyPr wrap="square" rtlCol="0">
            <a:spAutoFit/>
          </a:bodyPr>
          <a:lstStyle/>
          <a:p>
            <a:r>
              <a:rPr lang="en-US" sz="675">
                <a:solidFill>
                  <a:schemeClr val="tx1">
                    <a:lumMod val="50000"/>
                    <a:lumOff val="50000"/>
                  </a:schemeClr>
                </a:solidFill>
              </a:rPr>
              <a:t>Link to NASA Planetary Protection policy and guidance documents at www.sma.nasa.gov</a:t>
            </a:r>
          </a:p>
        </p:txBody>
      </p:sp>
    </p:spTree>
    <p:extLst>
      <p:ext uri="{BB962C8B-B14F-4D97-AF65-F5344CB8AC3E}">
        <p14:creationId xmlns:p14="http://schemas.microsoft.com/office/powerpoint/2010/main" val="676279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3DE2E1B-37B5-F843-B811-42E4F4A1B047}"/>
              </a:ext>
            </a:extLst>
          </p:cNvPr>
          <p:cNvSpPr>
            <a:spLocks noGrp="1"/>
          </p:cNvSpPr>
          <p:nvPr>
            <p:ph type="sldNum" sz="quarter" idx="12"/>
          </p:nvPr>
        </p:nvSpPr>
        <p:spPr/>
        <p:txBody>
          <a:bodyPr/>
          <a:lstStyle/>
          <a:p>
            <a:pPr defTabSz="514350">
              <a:defRPr/>
            </a:pPr>
            <a:fld id="{BF23E718-6113-3D4D-81A1-D80D6E7F8BBB}" type="slidenum">
              <a:rPr lang="en-US" sz="675">
                <a:solidFill>
                  <a:srgbClr val="FDFDFD"/>
                </a:solidFill>
                <a:latin typeface="Arial" panose="020B0604020202020204"/>
              </a:rPr>
              <a:pPr defTabSz="514350">
                <a:defRPr/>
              </a:pPr>
              <a:t>5</a:t>
            </a:fld>
            <a:endParaRPr lang="en-US" sz="675">
              <a:solidFill>
                <a:srgbClr val="FDFDFD"/>
              </a:solidFill>
              <a:latin typeface="Arial" panose="020B0604020202020204"/>
            </a:endParaRPr>
          </a:p>
        </p:txBody>
      </p:sp>
      <p:sp>
        <p:nvSpPr>
          <p:cNvPr id="4" name="Title 3">
            <a:extLst>
              <a:ext uri="{FF2B5EF4-FFF2-40B4-BE49-F238E27FC236}">
                <a16:creationId xmlns:a16="http://schemas.microsoft.com/office/drawing/2014/main" id="{650FC1B9-E0D2-29BA-FF87-0BDACED2D372}"/>
              </a:ext>
            </a:extLst>
          </p:cNvPr>
          <p:cNvSpPr>
            <a:spLocks noGrp="1"/>
          </p:cNvSpPr>
          <p:nvPr>
            <p:ph type="title"/>
          </p:nvPr>
        </p:nvSpPr>
        <p:spPr>
          <a:xfrm>
            <a:off x="304800" y="280163"/>
            <a:ext cx="8001000" cy="350838"/>
          </a:xfrm>
        </p:spPr>
        <p:txBody>
          <a:bodyPr/>
          <a:lstStyle/>
          <a:p>
            <a:r>
              <a:rPr lang="en-US"/>
              <a:t>NASA’s Planetary Protection Roles </a:t>
            </a:r>
          </a:p>
        </p:txBody>
      </p:sp>
      <p:grpSp>
        <p:nvGrpSpPr>
          <p:cNvPr id="2" name="Group 1">
            <a:extLst>
              <a:ext uri="{FF2B5EF4-FFF2-40B4-BE49-F238E27FC236}">
                <a16:creationId xmlns:a16="http://schemas.microsoft.com/office/drawing/2014/main" id="{E50FF36A-E877-A244-09AD-BEAA00A19D0A}"/>
              </a:ext>
            </a:extLst>
          </p:cNvPr>
          <p:cNvGrpSpPr/>
          <p:nvPr/>
        </p:nvGrpSpPr>
        <p:grpSpPr>
          <a:xfrm>
            <a:off x="1016000" y="1148862"/>
            <a:ext cx="5472946" cy="2801829"/>
            <a:chOff x="884799" y="1455758"/>
            <a:chExt cx="9945190" cy="4627271"/>
          </a:xfrm>
        </p:grpSpPr>
        <p:sp>
          <p:nvSpPr>
            <p:cNvPr id="5" name="Rectangle 4">
              <a:extLst>
                <a:ext uri="{FF2B5EF4-FFF2-40B4-BE49-F238E27FC236}">
                  <a16:creationId xmlns:a16="http://schemas.microsoft.com/office/drawing/2014/main" id="{262A3693-6CD8-484F-A487-593B7C30A3C0}"/>
                </a:ext>
              </a:extLst>
            </p:cNvPr>
            <p:cNvSpPr/>
            <p:nvPr/>
          </p:nvSpPr>
          <p:spPr>
            <a:xfrm>
              <a:off x="1357228" y="3051896"/>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Mission Directorates</a:t>
              </a:r>
            </a:p>
          </p:txBody>
        </p:sp>
        <p:sp>
          <p:nvSpPr>
            <p:cNvPr id="13" name="Rectangle 12">
              <a:extLst>
                <a:ext uri="{FF2B5EF4-FFF2-40B4-BE49-F238E27FC236}">
                  <a16:creationId xmlns:a16="http://schemas.microsoft.com/office/drawing/2014/main" id="{69EE7B9E-3BAA-470D-8A99-299D1DAECB6D}"/>
                </a:ext>
              </a:extLst>
            </p:cNvPr>
            <p:cNvSpPr/>
            <p:nvPr/>
          </p:nvSpPr>
          <p:spPr>
            <a:xfrm>
              <a:off x="1357228" y="5205695"/>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Programs Projects</a:t>
              </a:r>
            </a:p>
          </p:txBody>
        </p:sp>
        <p:sp>
          <p:nvSpPr>
            <p:cNvPr id="14" name="Rectangle 13">
              <a:extLst>
                <a:ext uri="{FF2B5EF4-FFF2-40B4-BE49-F238E27FC236}">
                  <a16:creationId xmlns:a16="http://schemas.microsoft.com/office/drawing/2014/main" id="{16A8D059-5517-4215-9007-6F52DAA21677}"/>
                </a:ext>
              </a:extLst>
            </p:cNvPr>
            <p:cNvSpPr/>
            <p:nvPr/>
          </p:nvSpPr>
          <p:spPr>
            <a:xfrm>
              <a:off x="6618707" y="3051896"/>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Office of Safety and</a:t>
              </a:r>
            </a:p>
            <a:p>
              <a:pPr algn="ctr" defTabSz="514350">
                <a:defRPr/>
              </a:pPr>
              <a:r>
                <a:rPr lang="en-US" sz="900">
                  <a:solidFill>
                    <a:srgbClr val="FDFDFD"/>
                  </a:solidFill>
                  <a:latin typeface="Arial" panose="020B0604020202020204"/>
                </a:rPr>
                <a:t>Mission Assurance</a:t>
              </a:r>
            </a:p>
          </p:txBody>
        </p:sp>
        <p:sp>
          <p:nvSpPr>
            <p:cNvPr id="15" name="Rectangle 14">
              <a:extLst>
                <a:ext uri="{FF2B5EF4-FFF2-40B4-BE49-F238E27FC236}">
                  <a16:creationId xmlns:a16="http://schemas.microsoft.com/office/drawing/2014/main" id="{9898C624-F8F3-4969-A309-6C1C06BF399F}"/>
                </a:ext>
              </a:extLst>
            </p:cNvPr>
            <p:cNvSpPr/>
            <p:nvPr/>
          </p:nvSpPr>
          <p:spPr>
            <a:xfrm>
              <a:off x="6618706" y="5205694"/>
              <a:ext cx="2346909" cy="8773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Program/Project-level</a:t>
              </a:r>
            </a:p>
            <a:p>
              <a:pPr algn="ctr" defTabSz="514350">
                <a:defRPr/>
              </a:pPr>
              <a:r>
                <a:rPr lang="en-US" sz="900">
                  <a:solidFill>
                    <a:srgbClr val="FDFDFD"/>
                  </a:solidFill>
                  <a:latin typeface="Arial" panose="020B0604020202020204"/>
                </a:rPr>
                <a:t>Technical Authority</a:t>
              </a:r>
            </a:p>
          </p:txBody>
        </p:sp>
        <p:sp>
          <p:nvSpPr>
            <p:cNvPr id="16" name="Rectangle 15">
              <a:extLst>
                <a:ext uri="{FF2B5EF4-FFF2-40B4-BE49-F238E27FC236}">
                  <a16:creationId xmlns:a16="http://schemas.microsoft.com/office/drawing/2014/main" id="{AEFBC88C-A4BE-4D02-BEEC-F1BC29D8EF21}"/>
                </a:ext>
              </a:extLst>
            </p:cNvPr>
            <p:cNvSpPr/>
            <p:nvPr/>
          </p:nvSpPr>
          <p:spPr>
            <a:xfrm>
              <a:off x="4820197" y="4093507"/>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Office of Planetary Protection</a:t>
              </a:r>
            </a:p>
          </p:txBody>
        </p:sp>
        <p:cxnSp>
          <p:nvCxnSpPr>
            <p:cNvPr id="18" name="Straight Connector 17">
              <a:extLst>
                <a:ext uri="{FF2B5EF4-FFF2-40B4-BE49-F238E27FC236}">
                  <a16:creationId xmlns:a16="http://schemas.microsoft.com/office/drawing/2014/main" id="{25D00031-AB25-4193-B962-5E5A4DB52CE9}"/>
                </a:ext>
              </a:extLst>
            </p:cNvPr>
            <p:cNvCxnSpPr>
              <a:cxnSpLocks/>
            </p:cNvCxnSpPr>
            <p:nvPr/>
          </p:nvCxnSpPr>
          <p:spPr>
            <a:xfrm flipV="1">
              <a:off x="7792160" y="3653069"/>
              <a:ext cx="0" cy="1552626"/>
            </a:xfrm>
            <a:prstGeom prst="line">
              <a:avLst/>
            </a:prstGeom>
          </p:spPr>
          <p:style>
            <a:lnRef idx="2">
              <a:schemeClr val="accent3">
                <a:shade val="50000"/>
              </a:schemeClr>
            </a:lnRef>
            <a:fillRef idx="1">
              <a:schemeClr val="accent3"/>
            </a:fillRef>
            <a:effectRef idx="0">
              <a:schemeClr val="accent3"/>
            </a:effectRef>
            <a:fontRef idx="minor">
              <a:schemeClr val="lt1"/>
            </a:fontRef>
          </p:style>
        </p:cxnSp>
        <p:cxnSp>
          <p:nvCxnSpPr>
            <p:cNvPr id="20" name="Straight Connector 19">
              <a:extLst>
                <a:ext uri="{FF2B5EF4-FFF2-40B4-BE49-F238E27FC236}">
                  <a16:creationId xmlns:a16="http://schemas.microsoft.com/office/drawing/2014/main" id="{E95D7E61-8A6B-43C4-87B7-1D989D0F581E}"/>
                </a:ext>
              </a:extLst>
            </p:cNvPr>
            <p:cNvCxnSpPr>
              <a:stCxn id="13" idx="0"/>
              <a:endCxn id="5" idx="2"/>
            </p:cNvCxnSpPr>
            <p:nvPr/>
          </p:nvCxnSpPr>
          <p:spPr>
            <a:xfrm flipV="1">
              <a:off x="2530683" y="3653068"/>
              <a:ext cx="0" cy="1552627"/>
            </a:xfrm>
            <a:prstGeom prst="line">
              <a:avLst/>
            </a:prstGeom>
          </p:spPr>
          <p:style>
            <a:lnRef idx="2">
              <a:schemeClr val="accent3">
                <a:shade val="50000"/>
              </a:schemeClr>
            </a:lnRef>
            <a:fillRef idx="1">
              <a:schemeClr val="accent3"/>
            </a:fillRef>
            <a:effectRef idx="0">
              <a:schemeClr val="accent3"/>
            </a:effectRef>
            <a:fontRef idx="minor">
              <a:schemeClr val="lt1"/>
            </a:fontRef>
          </p:style>
        </p:cxnSp>
        <p:sp>
          <p:nvSpPr>
            <p:cNvPr id="24" name="Rectangle 23">
              <a:extLst>
                <a:ext uri="{FF2B5EF4-FFF2-40B4-BE49-F238E27FC236}">
                  <a16:creationId xmlns:a16="http://schemas.microsoft.com/office/drawing/2014/main" id="{8DA34953-2141-4790-8765-47A5F1C04C33}"/>
                </a:ext>
              </a:extLst>
            </p:cNvPr>
            <p:cNvSpPr/>
            <p:nvPr/>
          </p:nvSpPr>
          <p:spPr>
            <a:xfrm>
              <a:off x="3929974" y="1455758"/>
              <a:ext cx="2346909" cy="9612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Administrator’s Office</a:t>
              </a:r>
            </a:p>
          </p:txBody>
        </p:sp>
        <p:cxnSp>
          <p:nvCxnSpPr>
            <p:cNvPr id="26" name="Connector: Elbow 25">
              <a:extLst>
                <a:ext uri="{FF2B5EF4-FFF2-40B4-BE49-F238E27FC236}">
                  <a16:creationId xmlns:a16="http://schemas.microsoft.com/office/drawing/2014/main" id="{C8CAA623-F2F9-4F65-A11E-B38406E7FF9B}"/>
                </a:ext>
              </a:extLst>
            </p:cNvPr>
            <p:cNvCxnSpPr>
              <a:cxnSpLocks/>
              <a:stCxn id="5" idx="0"/>
              <a:endCxn id="24" idx="2"/>
            </p:cNvCxnSpPr>
            <p:nvPr/>
          </p:nvCxnSpPr>
          <p:spPr>
            <a:xfrm rot="5400000" flipH="1" flipV="1">
              <a:off x="3499609" y="1448076"/>
              <a:ext cx="634894" cy="2572746"/>
            </a:xfrm>
            <a:prstGeom prst="bentConnector3">
              <a:avLst/>
            </a:prstGeom>
          </p:spPr>
          <p:style>
            <a:lnRef idx="2">
              <a:schemeClr val="accent3">
                <a:shade val="50000"/>
              </a:schemeClr>
            </a:lnRef>
            <a:fillRef idx="1">
              <a:schemeClr val="accent3"/>
            </a:fillRef>
            <a:effectRef idx="0">
              <a:schemeClr val="accent3"/>
            </a:effectRef>
            <a:fontRef idx="minor">
              <a:schemeClr val="lt1"/>
            </a:fontRef>
          </p:style>
        </p:cxnSp>
        <p:cxnSp>
          <p:nvCxnSpPr>
            <p:cNvPr id="30" name="Connector: Elbow 29">
              <a:extLst>
                <a:ext uri="{FF2B5EF4-FFF2-40B4-BE49-F238E27FC236}">
                  <a16:creationId xmlns:a16="http://schemas.microsoft.com/office/drawing/2014/main" id="{28914E41-88B7-4636-904C-CF01D53E2C22}"/>
                </a:ext>
              </a:extLst>
            </p:cNvPr>
            <p:cNvCxnSpPr>
              <a:cxnSpLocks/>
              <a:stCxn id="24" idx="2"/>
              <a:endCxn id="14" idx="0"/>
            </p:cNvCxnSpPr>
            <p:nvPr/>
          </p:nvCxnSpPr>
          <p:spPr>
            <a:xfrm rot="16200000" flipH="1">
              <a:off x="6130348" y="1390082"/>
              <a:ext cx="634894" cy="2688733"/>
            </a:xfrm>
            <a:prstGeom prst="bentConnector3">
              <a:avLst/>
            </a:prstGeom>
          </p:spPr>
          <p:style>
            <a:lnRef idx="2">
              <a:schemeClr val="accent3">
                <a:shade val="50000"/>
              </a:schemeClr>
            </a:lnRef>
            <a:fillRef idx="1">
              <a:schemeClr val="accent3"/>
            </a:fillRef>
            <a:effectRef idx="0">
              <a:schemeClr val="accent3"/>
            </a:effectRef>
            <a:fontRef idx="minor">
              <a:schemeClr val="lt1"/>
            </a:fontRef>
          </p:style>
        </p:cxnSp>
        <p:cxnSp>
          <p:nvCxnSpPr>
            <p:cNvPr id="47" name="Connector: Elbow 46">
              <a:extLst>
                <a:ext uri="{FF2B5EF4-FFF2-40B4-BE49-F238E27FC236}">
                  <a16:creationId xmlns:a16="http://schemas.microsoft.com/office/drawing/2014/main" id="{1D91CE4D-0EC8-41D6-80E8-BDB520EF03E2}"/>
                </a:ext>
              </a:extLst>
            </p:cNvPr>
            <p:cNvCxnSpPr>
              <a:stCxn id="16" idx="0"/>
              <a:endCxn id="14" idx="1"/>
            </p:cNvCxnSpPr>
            <p:nvPr/>
          </p:nvCxnSpPr>
          <p:spPr>
            <a:xfrm rot="5400000" flipH="1" flipV="1">
              <a:off x="5935667" y="3410468"/>
              <a:ext cx="741025" cy="625055"/>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0AAC789-D334-4216-8346-BC696E3DB3F2}"/>
                </a:ext>
              </a:extLst>
            </p:cNvPr>
            <p:cNvSpPr/>
            <p:nvPr/>
          </p:nvSpPr>
          <p:spPr>
            <a:xfrm>
              <a:off x="1357228" y="1630898"/>
              <a:ext cx="1807954"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Chief Scientist</a:t>
              </a:r>
            </a:p>
          </p:txBody>
        </p:sp>
        <p:cxnSp>
          <p:nvCxnSpPr>
            <p:cNvPr id="12" name="Straight Connector 11">
              <a:extLst>
                <a:ext uri="{FF2B5EF4-FFF2-40B4-BE49-F238E27FC236}">
                  <a16:creationId xmlns:a16="http://schemas.microsoft.com/office/drawing/2014/main" id="{442A808F-9C2F-487D-9271-E9251F06DA97}"/>
                </a:ext>
              </a:extLst>
            </p:cNvPr>
            <p:cNvCxnSpPr>
              <a:cxnSpLocks/>
              <a:stCxn id="23" idx="3"/>
              <a:endCxn id="24" idx="1"/>
            </p:cNvCxnSpPr>
            <p:nvPr/>
          </p:nvCxnSpPr>
          <p:spPr>
            <a:xfrm>
              <a:off x="3165182" y="1931484"/>
              <a:ext cx="764792" cy="4896"/>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740535B-6510-4D7B-802F-5ABD72F09221}"/>
                </a:ext>
              </a:extLst>
            </p:cNvPr>
            <p:cNvSpPr txBox="1"/>
            <p:nvPr/>
          </p:nvSpPr>
          <p:spPr>
            <a:xfrm>
              <a:off x="884799" y="3708914"/>
              <a:ext cx="1255701" cy="445414"/>
            </a:xfrm>
            <a:prstGeom prst="rect">
              <a:avLst/>
            </a:prstGeom>
            <a:noFill/>
          </p:spPr>
          <p:txBody>
            <a:bodyPr wrap="none" rtlCol="0">
              <a:spAutoFit/>
            </a:bodyPr>
            <a:lstStyle/>
            <a:p>
              <a:pPr defTabSz="514350">
                <a:defRPr/>
              </a:pPr>
              <a:r>
                <a:rPr lang="en-US" sz="788" b="1">
                  <a:solidFill>
                    <a:srgbClr val="404040"/>
                  </a:solidFill>
                  <a:latin typeface="Arial" panose="020B0604020202020204"/>
                </a:rPr>
                <a:t>implement</a:t>
              </a:r>
            </a:p>
          </p:txBody>
        </p:sp>
        <p:sp>
          <p:nvSpPr>
            <p:cNvPr id="32" name="TextBox 31">
              <a:extLst>
                <a:ext uri="{FF2B5EF4-FFF2-40B4-BE49-F238E27FC236}">
                  <a16:creationId xmlns:a16="http://schemas.microsoft.com/office/drawing/2014/main" id="{0C4F5D53-2446-4562-9524-7BA32925097F}"/>
                </a:ext>
              </a:extLst>
            </p:cNvPr>
            <p:cNvSpPr txBox="1"/>
            <p:nvPr/>
          </p:nvSpPr>
          <p:spPr>
            <a:xfrm>
              <a:off x="7792159" y="3680442"/>
              <a:ext cx="2255148" cy="445414"/>
            </a:xfrm>
            <a:prstGeom prst="rect">
              <a:avLst/>
            </a:prstGeom>
            <a:noFill/>
          </p:spPr>
          <p:txBody>
            <a:bodyPr wrap="none" rtlCol="0">
              <a:spAutoFit/>
            </a:bodyPr>
            <a:lstStyle/>
            <a:p>
              <a:pPr defTabSz="514350">
                <a:defRPr/>
              </a:pPr>
              <a:r>
                <a:rPr lang="en-US" sz="788" b="1">
                  <a:solidFill>
                    <a:srgbClr val="404040"/>
                  </a:solidFill>
                  <a:latin typeface="Arial" panose="020B0604020202020204"/>
                </a:rPr>
                <a:t>maintain NASA policy</a:t>
              </a:r>
            </a:p>
          </p:txBody>
        </p:sp>
        <p:sp>
          <p:nvSpPr>
            <p:cNvPr id="33" name="TextBox 32">
              <a:extLst>
                <a:ext uri="{FF2B5EF4-FFF2-40B4-BE49-F238E27FC236}">
                  <a16:creationId xmlns:a16="http://schemas.microsoft.com/office/drawing/2014/main" id="{756286FB-8FF3-44AE-A03F-A6922305DB6F}"/>
                </a:ext>
              </a:extLst>
            </p:cNvPr>
            <p:cNvSpPr txBox="1"/>
            <p:nvPr/>
          </p:nvSpPr>
          <p:spPr>
            <a:xfrm>
              <a:off x="7792159" y="4055096"/>
              <a:ext cx="3037830" cy="698271"/>
            </a:xfrm>
            <a:prstGeom prst="rect">
              <a:avLst/>
            </a:prstGeom>
            <a:noFill/>
          </p:spPr>
          <p:txBody>
            <a:bodyPr wrap="square" rtlCol="0">
              <a:spAutoFit/>
            </a:bodyPr>
            <a:lstStyle/>
            <a:p>
              <a:pPr defTabSz="514350">
                <a:defRPr/>
              </a:pPr>
              <a:r>
                <a:rPr lang="en-US" sz="788" b="1">
                  <a:solidFill>
                    <a:srgbClr val="404040"/>
                  </a:solidFill>
                  <a:latin typeface="Arial" panose="020B0604020202020204"/>
                </a:rPr>
                <a:t>oversee implementation </a:t>
              </a:r>
              <a:br>
                <a:rPr lang="en-US" sz="788" b="1">
                  <a:solidFill>
                    <a:srgbClr val="404040"/>
                  </a:solidFill>
                  <a:latin typeface="Arial" panose="020B0604020202020204"/>
                </a:rPr>
              </a:br>
              <a:r>
                <a:rPr lang="en-US" sz="788" b="1">
                  <a:solidFill>
                    <a:srgbClr val="404040"/>
                  </a:solidFill>
                  <a:latin typeface="Arial" panose="020B0604020202020204"/>
                </a:rPr>
                <a:t>(Technical Authority)</a:t>
              </a:r>
            </a:p>
          </p:txBody>
        </p:sp>
      </p:grpSp>
      <p:sp>
        <p:nvSpPr>
          <p:cNvPr id="42" name="Rectangle 41">
            <a:extLst>
              <a:ext uri="{FF2B5EF4-FFF2-40B4-BE49-F238E27FC236}">
                <a16:creationId xmlns:a16="http://schemas.microsoft.com/office/drawing/2014/main" id="{C316F89B-1247-8BC8-AA33-7A3F895B40B5}"/>
              </a:ext>
            </a:extLst>
          </p:cNvPr>
          <p:cNvSpPr/>
          <p:nvPr/>
        </p:nvSpPr>
        <p:spPr>
          <a:xfrm>
            <a:off x="7249574" y="1197257"/>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White House / OSTP</a:t>
            </a:r>
          </a:p>
        </p:txBody>
      </p:sp>
      <p:sp>
        <p:nvSpPr>
          <p:cNvPr id="43" name="Rectangle 42">
            <a:extLst>
              <a:ext uri="{FF2B5EF4-FFF2-40B4-BE49-F238E27FC236}">
                <a16:creationId xmlns:a16="http://schemas.microsoft.com/office/drawing/2014/main" id="{89C9FB78-108B-F1A1-273A-0CB12B818FA3}"/>
              </a:ext>
            </a:extLst>
          </p:cNvPr>
          <p:cNvSpPr/>
          <p:nvPr/>
        </p:nvSpPr>
        <p:spPr>
          <a:xfrm>
            <a:off x="7249574" y="1659702"/>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Inter-Agency</a:t>
            </a:r>
          </a:p>
        </p:txBody>
      </p:sp>
      <p:sp>
        <p:nvSpPr>
          <p:cNvPr id="44" name="Rectangle 43">
            <a:extLst>
              <a:ext uri="{FF2B5EF4-FFF2-40B4-BE49-F238E27FC236}">
                <a16:creationId xmlns:a16="http://schemas.microsoft.com/office/drawing/2014/main" id="{20049320-6A93-7D49-8CF9-A147066660A9}"/>
              </a:ext>
            </a:extLst>
          </p:cNvPr>
          <p:cNvSpPr/>
          <p:nvPr/>
        </p:nvSpPr>
        <p:spPr>
          <a:xfrm>
            <a:off x="7249573" y="3104284"/>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International Partners</a:t>
            </a:r>
          </a:p>
        </p:txBody>
      </p:sp>
      <p:sp>
        <p:nvSpPr>
          <p:cNvPr id="45" name="Rectangle 44">
            <a:extLst>
              <a:ext uri="{FF2B5EF4-FFF2-40B4-BE49-F238E27FC236}">
                <a16:creationId xmlns:a16="http://schemas.microsoft.com/office/drawing/2014/main" id="{09D350C9-4829-188A-343A-3C86CFEE4008}"/>
              </a:ext>
            </a:extLst>
          </p:cNvPr>
          <p:cNvSpPr/>
          <p:nvPr/>
        </p:nvSpPr>
        <p:spPr>
          <a:xfrm>
            <a:off x="7249573" y="2160482"/>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National Academies</a:t>
            </a:r>
          </a:p>
        </p:txBody>
      </p:sp>
      <p:sp>
        <p:nvSpPr>
          <p:cNvPr id="46" name="Rectangle 45">
            <a:extLst>
              <a:ext uri="{FF2B5EF4-FFF2-40B4-BE49-F238E27FC236}">
                <a16:creationId xmlns:a16="http://schemas.microsoft.com/office/drawing/2014/main" id="{15F089DE-591B-75FC-3BEA-02AF15708B1E}"/>
              </a:ext>
            </a:extLst>
          </p:cNvPr>
          <p:cNvSpPr/>
          <p:nvPr/>
        </p:nvSpPr>
        <p:spPr>
          <a:xfrm>
            <a:off x="7249573" y="2649394"/>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Review Panels</a:t>
            </a:r>
          </a:p>
        </p:txBody>
      </p:sp>
      <p:sp>
        <p:nvSpPr>
          <p:cNvPr id="7" name="TextBox 6">
            <a:extLst>
              <a:ext uri="{FF2B5EF4-FFF2-40B4-BE49-F238E27FC236}">
                <a16:creationId xmlns:a16="http://schemas.microsoft.com/office/drawing/2014/main" id="{02A339A9-425C-3B5D-3A4E-F919475A6A85}"/>
              </a:ext>
            </a:extLst>
          </p:cNvPr>
          <p:cNvSpPr txBox="1"/>
          <p:nvPr/>
        </p:nvSpPr>
        <p:spPr>
          <a:xfrm>
            <a:off x="304800" y="4381512"/>
            <a:ext cx="8664388" cy="1384995"/>
          </a:xfrm>
          <a:prstGeom prst="rect">
            <a:avLst/>
          </a:prstGeom>
          <a:noFill/>
        </p:spPr>
        <p:txBody>
          <a:bodyPr wrap="square" rtlCol="0">
            <a:spAutoFit/>
          </a:bodyPr>
          <a:lstStyle/>
          <a:p>
            <a:pPr algn="l"/>
            <a:r>
              <a:rPr lang="en-US" sz="1400"/>
              <a:t>NPD 1000.3 §</a:t>
            </a:r>
            <a:r>
              <a:rPr lang="en-US" sz="1400">
                <a:solidFill>
                  <a:srgbClr val="000000"/>
                </a:solidFill>
                <a:latin typeface="Arial" panose="020B0604020202020204" pitchFamily="34" charset="0"/>
              </a:rPr>
              <a:t>4.13.2 “</a:t>
            </a:r>
            <a:r>
              <a:rPr lang="en-US" sz="1400" i="1">
                <a:solidFill>
                  <a:srgbClr val="000000"/>
                </a:solidFill>
                <a:latin typeface="Arial" panose="020B0604020202020204" pitchFamily="34" charset="0"/>
              </a:rPr>
              <a:t>OVERALL RESPONSIBILITIES. The Chief, Safety and Mission Assurance reports to the NASA Associate Administrator and advises senior leadership, including the Administrator, on matters related to risk, safety, and mission success. Serves as the </a:t>
            </a:r>
            <a:r>
              <a:rPr lang="en-US" sz="1400" i="1" u="sng">
                <a:solidFill>
                  <a:srgbClr val="000000"/>
                </a:solidFill>
                <a:latin typeface="Arial" panose="020B0604020202020204" pitchFamily="34" charset="0"/>
              </a:rPr>
              <a:t>lead Technical Authority for safety and mission assurance</a:t>
            </a:r>
            <a:r>
              <a:rPr lang="en-US" sz="1400" i="1">
                <a:solidFill>
                  <a:srgbClr val="000000"/>
                </a:solidFill>
                <a:latin typeface="Arial" panose="020B0604020202020204" pitchFamily="34" charset="0"/>
              </a:rPr>
              <a:t>, </a:t>
            </a:r>
            <a:r>
              <a:rPr lang="en-US" sz="1400" i="1" u="sng">
                <a:solidFill>
                  <a:srgbClr val="000000"/>
                </a:solidFill>
                <a:latin typeface="Arial" panose="020B0604020202020204" pitchFamily="34" charset="0"/>
              </a:rPr>
              <a:t>providing independent oversight</a:t>
            </a:r>
            <a:r>
              <a:rPr lang="en-US" sz="1400" i="1">
                <a:solidFill>
                  <a:srgbClr val="000000"/>
                </a:solidFill>
                <a:latin typeface="Arial" panose="020B0604020202020204" pitchFamily="34" charset="0"/>
              </a:rPr>
              <a:t> of programs and projects in support of safety and mission success. Serves as </a:t>
            </a:r>
            <a:r>
              <a:rPr lang="en-US" sz="1400" i="1" u="sng">
                <a:solidFill>
                  <a:srgbClr val="000000"/>
                </a:solidFill>
                <a:latin typeface="Arial" panose="020B0604020202020204" pitchFamily="34" charset="0"/>
              </a:rPr>
              <a:t>the designated Agency-level "official voice" for institutional safety </a:t>
            </a:r>
            <a:r>
              <a:rPr lang="en-US" sz="1400" i="1">
                <a:solidFill>
                  <a:srgbClr val="000000"/>
                </a:solidFill>
                <a:latin typeface="Arial" panose="020B0604020202020204" pitchFamily="34" charset="0"/>
              </a:rPr>
              <a:t>and the associated requirements established by NASA policy, law, and other </a:t>
            </a:r>
            <a:r>
              <a:rPr lang="en-US" sz="1400" i="1" u="sng">
                <a:solidFill>
                  <a:srgbClr val="000000"/>
                </a:solidFill>
                <a:latin typeface="Arial" panose="020B0604020202020204" pitchFamily="34" charset="0"/>
              </a:rPr>
              <a:t>external mandate aimed at protecting the public..”</a:t>
            </a:r>
            <a:endParaRPr lang="en-US" sz="1400" i="1"/>
          </a:p>
        </p:txBody>
      </p:sp>
    </p:spTree>
    <p:extLst>
      <p:ext uri="{BB962C8B-B14F-4D97-AF65-F5344CB8AC3E}">
        <p14:creationId xmlns:p14="http://schemas.microsoft.com/office/powerpoint/2010/main" val="36885502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4160C7-1B00-0424-44B3-79D38EB4FED8}"/>
              </a:ext>
            </a:extLst>
          </p:cNvPr>
          <p:cNvSpPr>
            <a:spLocks noGrp="1"/>
          </p:cNvSpPr>
          <p:nvPr>
            <p:ph type="title"/>
          </p:nvPr>
        </p:nvSpPr>
        <p:spPr>
          <a:xfrm>
            <a:off x="296985" y="310662"/>
            <a:ext cx="8001000" cy="350838"/>
          </a:xfrm>
        </p:spPr>
        <p:txBody>
          <a:bodyPr/>
          <a:lstStyle/>
          <a:p>
            <a:r>
              <a:rPr lang="en-US"/>
              <a:t>NASA Policy Enabling Missions </a:t>
            </a:r>
          </a:p>
        </p:txBody>
      </p:sp>
      <p:sp>
        <p:nvSpPr>
          <p:cNvPr id="4" name="Content Placeholder 3">
            <a:extLst>
              <a:ext uri="{FF2B5EF4-FFF2-40B4-BE49-F238E27FC236}">
                <a16:creationId xmlns:a16="http://schemas.microsoft.com/office/drawing/2014/main" id="{6657D306-3C24-57A2-59C3-CABB3F67364C}"/>
              </a:ext>
            </a:extLst>
          </p:cNvPr>
          <p:cNvSpPr>
            <a:spLocks noGrp="1"/>
          </p:cNvSpPr>
          <p:nvPr>
            <p:ph idx="1"/>
          </p:nvPr>
        </p:nvSpPr>
        <p:spPr>
          <a:xfrm>
            <a:off x="218853" y="1057689"/>
            <a:ext cx="8706293" cy="3851672"/>
          </a:xfrm>
        </p:spPr>
        <p:txBody>
          <a:bodyPr/>
          <a:lstStyle/>
          <a:p>
            <a:r>
              <a:rPr lang="en-US"/>
              <a:t>Increased flexibility for gate products and reviews </a:t>
            </a:r>
          </a:p>
          <a:p>
            <a:pPr lvl="1"/>
            <a:r>
              <a:rPr lang="en-US" sz="1600" b="1"/>
              <a:t>Enables</a:t>
            </a:r>
            <a:r>
              <a:rPr lang="en-US" sz="1600"/>
              <a:t> missions to streamline PP reporting into the standard project life cycle reviews. </a:t>
            </a:r>
          </a:p>
          <a:p>
            <a:r>
              <a:rPr lang="en-US"/>
              <a:t>Risk-informed decision-making leveraged per NPR 8000.4. </a:t>
            </a:r>
          </a:p>
          <a:p>
            <a:pPr lvl="1"/>
            <a:r>
              <a:rPr lang="en-US" sz="1600" b="1"/>
              <a:t>Enables</a:t>
            </a:r>
            <a:r>
              <a:rPr lang="en-US" sz="1600"/>
              <a:t> missions in that they can propose a performance or prescriptive approach. </a:t>
            </a:r>
          </a:p>
          <a:p>
            <a:r>
              <a:rPr lang="en-US"/>
              <a:t>Adds the ability to leverage NASA, other government agency, and industry consensus standards.</a:t>
            </a:r>
          </a:p>
          <a:p>
            <a:pPr lvl="1"/>
            <a:r>
              <a:rPr lang="en-US" sz="1600" b="1"/>
              <a:t>Enables</a:t>
            </a:r>
            <a:r>
              <a:rPr lang="en-US" sz="1600"/>
              <a:t> missions by increasing the potential implementation trade space through adopting or adapting consensus standards of their choice. </a:t>
            </a:r>
          </a:p>
          <a:p>
            <a:r>
              <a:rPr lang="en-US"/>
              <a:t>Current scientific consensus used throughout the project life cycle</a:t>
            </a:r>
          </a:p>
          <a:p>
            <a:pPr lvl="1"/>
            <a:r>
              <a:rPr lang="en-US" sz="1600" b="1"/>
              <a:t>Enables</a:t>
            </a:r>
            <a:r>
              <a:rPr lang="en-US" sz="1600"/>
              <a:t> missions to propose alternative and analytical approaches that are both responsive to PP requirements and fit within a projects allocated resources. </a:t>
            </a:r>
          </a:p>
          <a:p>
            <a:endParaRPr lang="en-US"/>
          </a:p>
        </p:txBody>
      </p:sp>
    </p:spTree>
    <p:extLst>
      <p:ext uri="{BB962C8B-B14F-4D97-AF65-F5344CB8AC3E}">
        <p14:creationId xmlns:p14="http://schemas.microsoft.com/office/powerpoint/2010/main" val="3758288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277F89-D68B-463D-B817-B725BF601C8F}"/>
              </a:ext>
            </a:extLst>
          </p:cNvPr>
          <p:cNvSpPr>
            <a:spLocks noGrp="1"/>
          </p:cNvSpPr>
          <p:nvPr>
            <p:ph type="sldNum" sz="quarter" idx="12"/>
          </p:nvPr>
        </p:nvSpPr>
        <p:spPr/>
        <p:txBody>
          <a:bodyPr/>
          <a:lstStyle/>
          <a:p>
            <a:fld id="{24461208-1162-4A6C-99A7-288A7CB9DF73}" type="slidenum">
              <a:rPr lang="en-US" smtClean="0"/>
              <a:pPr/>
              <a:t>7</a:t>
            </a:fld>
            <a:endParaRPr lang="en-US"/>
          </a:p>
        </p:txBody>
      </p:sp>
      <p:sp>
        <p:nvSpPr>
          <p:cNvPr id="3" name="Title 2">
            <a:extLst>
              <a:ext uri="{FF2B5EF4-FFF2-40B4-BE49-F238E27FC236}">
                <a16:creationId xmlns:a16="http://schemas.microsoft.com/office/drawing/2014/main" id="{777AF125-F606-4D92-8EF8-94774879AF29}"/>
              </a:ext>
            </a:extLst>
          </p:cNvPr>
          <p:cNvSpPr>
            <a:spLocks noGrp="1"/>
          </p:cNvSpPr>
          <p:nvPr>
            <p:ph type="title"/>
          </p:nvPr>
        </p:nvSpPr>
        <p:spPr>
          <a:xfrm>
            <a:off x="304800" y="302846"/>
            <a:ext cx="8001000" cy="350838"/>
          </a:xfrm>
        </p:spPr>
        <p:txBody>
          <a:bodyPr/>
          <a:lstStyle/>
          <a:p>
            <a:r>
              <a:rPr lang="en-US"/>
              <a:t>Planetary Protection Categorization – Outbound + Inbound </a:t>
            </a:r>
          </a:p>
        </p:txBody>
      </p:sp>
      <p:graphicFrame>
        <p:nvGraphicFramePr>
          <p:cNvPr id="5" name="Content Placeholder 4">
            <a:extLst>
              <a:ext uri="{FF2B5EF4-FFF2-40B4-BE49-F238E27FC236}">
                <a16:creationId xmlns:a16="http://schemas.microsoft.com/office/drawing/2014/main" id="{31FD3D5D-AA90-448D-BCBB-8904B520D8B6}"/>
              </a:ext>
            </a:extLst>
          </p:cNvPr>
          <p:cNvGraphicFramePr>
            <a:graphicFrameLocks noGrp="1"/>
          </p:cNvGraphicFramePr>
          <p:nvPr>
            <p:ph idx="1"/>
          </p:nvPr>
        </p:nvGraphicFramePr>
        <p:xfrm>
          <a:off x="69172" y="906858"/>
          <a:ext cx="9005656" cy="5135270"/>
        </p:xfrm>
        <a:graphic>
          <a:graphicData uri="http://schemas.openxmlformats.org/drawingml/2006/table">
            <a:tbl>
              <a:tblPr firstRow="1" firstCol="1" bandRow="1">
                <a:tableStyleId>{5C22544A-7EE6-4342-B048-85BDC9FD1C3A}</a:tableStyleId>
              </a:tblPr>
              <a:tblGrid>
                <a:gridCol w="3103848">
                  <a:extLst>
                    <a:ext uri="{9D8B030D-6E8A-4147-A177-3AD203B41FA5}">
                      <a16:colId xmlns:a16="http://schemas.microsoft.com/office/drawing/2014/main" val="1365742319"/>
                    </a:ext>
                  </a:extLst>
                </a:gridCol>
                <a:gridCol w="1627580">
                  <a:extLst>
                    <a:ext uri="{9D8B030D-6E8A-4147-A177-3AD203B41FA5}">
                      <a16:colId xmlns:a16="http://schemas.microsoft.com/office/drawing/2014/main" val="2670463090"/>
                    </a:ext>
                  </a:extLst>
                </a:gridCol>
                <a:gridCol w="988787">
                  <a:extLst>
                    <a:ext uri="{9D8B030D-6E8A-4147-A177-3AD203B41FA5}">
                      <a16:colId xmlns:a16="http://schemas.microsoft.com/office/drawing/2014/main" val="4135199009"/>
                    </a:ext>
                  </a:extLst>
                </a:gridCol>
                <a:gridCol w="3285441">
                  <a:extLst>
                    <a:ext uri="{9D8B030D-6E8A-4147-A177-3AD203B41FA5}">
                      <a16:colId xmlns:a16="http://schemas.microsoft.com/office/drawing/2014/main" val="2765578337"/>
                    </a:ext>
                  </a:extLst>
                </a:gridCol>
              </a:tblGrid>
              <a:tr h="174580">
                <a:tc>
                  <a:txBody>
                    <a:bodyPr/>
                    <a:lstStyle/>
                    <a:p>
                      <a:pPr marL="0" marR="0" algn="ctr">
                        <a:spcBef>
                          <a:spcPts val="0"/>
                        </a:spcBef>
                        <a:spcAft>
                          <a:spcPts val="0"/>
                        </a:spcAft>
                      </a:pPr>
                      <a:r>
                        <a:rPr lang="en-US" sz="1050">
                          <a:effectLst/>
                        </a:rPr>
                        <a:t>Planetary Target Priority</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Mission Type</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Planetary Protection Category </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Example Target Bodies</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1172292296"/>
                  </a:ext>
                </a:extLst>
              </a:tr>
              <a:tr h="785610">
                <a:tc>
                  <a:txBody>
                    <a:bodyPr/>
                    <a:lstStyle/>
                    <a:p>
                      <a:pPr marL="0" marR="0">
                        <a:spcBef>
                          <a:spcPts val="0"/>
                        </a:spcBef>
                        <a:spcAft>
                          <a:spcPts val="0"/>
                        </a:spcAft>
                      </a:pPr>
                      <a:r>
                        <a:rPr lang="en-US" sz="1050" u="sng">
                          <a:effectLst/>
                        </a:rPr>
                        <a:t>Not of direct interest </a:t>
                      </a:r>
                      <a:r>
                        <a:rPr lang="en-US" sz="1050">
                          <a:effectLst/>
                        </a:rPr>
                        <a:t>for understanding the process of chemical evolution or where </a:t>
                      </a:r>
                      <a:r>
                        <a:rPr lang="en-US" sz="1050" u="sng">
                          <a:effectLst/>
                        </a:rPr>
                        <a:t>exploration will not be jeopardized by terrestrial contamination</a:t>
                      </a:r>
                      <a:r>
                        <a:rPr lang="en-US" sz="1050">
                          <a:effectLst/>
                        </a:rPr>
                        <a:t>.  </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Any</a:t>
                      </a:r>
                    </a:p>
                    <a:p>
                      <a:pPr marL="0" marR="0" algn="ctr">
                        <a:spcBef>
                          <a:spcPts val="0"/>
                        </a:spcBef>
                        <a:spcAft>
                          <a:spcPts val="0"/>
                        </a:spcAft>
                      </a:pPr>
                      <a:r>
                        <a:rPr lang="en-US" sz="1050">
                          <a:effectLst/>
                        </a:rPr>
                        <a:t>(Flyby, Orbiter, Lander)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I</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a:effectLst/>
                        </a:rPr>
                        <a:t>Undifferentiated, metamorphosed asteroids, Io</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55733853"/>
                  </a:ext>
                </a:extLst>
              </a:tr>
              <a:tr h="853440">
                <a:tc rowSpan="2">
                  <a:txBody>
                    <a:bodyPr/>
                    <a:lstStyle/>
                    <a:p>
                      <a:pPr marL="0" marR="0" algn="l">
                        <a:spcBef>
                          <a:spcPts val="0"/>
                        </a:spcBef>
                        <a:spcAft>
                          <a:spcPts val="0"/>
                        </a:spcAft>
                      </a:pPr>
                      <a:r>
                        <a:rPr lang="en-US" sz="1050">
                          <a:effectLst/>
                        </a:rPr>
                        <a:t>Of </a:t>
                      </a:r>
                      <a:r>
                        <a:rPr lang="en-US" sz="1050" u="sng">
                          <a:effectLst/>
                        </a:rPr>
                        <a:t>significant interest</a:t>
                      </a:r>
                      <a:r>
                        <a:rPr lang="en-US" sz="1050">
                          <a:effectLst/>
                        </a:rPr>
                        <a:t> relative to the process of chemical evolution but only </a:t>
                      </a:r>
                      <a:r>
                        <a:rPr lang="en-US" sz="1050" u="sng">
                          <a:effectLst/>
                        </a:rPr>
                        <a:t>a remote chance that contamination by spacecraft could compromise future investigations</a:t>
                      </a:r>
                      <a:r>
                        <a:rPr lang="en-US" sz="1050">
                          <a:effectLst/>
                        </a:rPr>
                        <a:t>.</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rowSpan="2">
                  <a:txBody>
                    <a:bodyPr/>
                    <a:lstStyle/>
                    <a:p>
                      <a:pPr marL="0" marR="0" algn="ctr">
                        <a:spcBef>
                          <a:spcPts val="0"/>
                        </a:spcBef>
                        <a:spcAft>
                          <a:spcPts val="0"/>
                        </a:spcAft>
                      </a:pPr>
                      <a:r>
                        <a:rPr lang="en-US" sz="1050">
                          <a:effectLst/>
                        </a:rPr>
                        <a:t>Any</a:t>
                      </a:r>
                    </a:p>
                    <a:p>
                      <a:pPr marL="0" marR="0" algn="ctr">
                        <a:spcBef>
                          <a:spcPts val="0"/>
                        </a:spcBef>
                        <a:spcAft>
                          <a:spcPts val="0"/>
                        </a:spcAft>
                      </a:pPr>
                      <a:r>
                        <a:rPr lang="en-US" sz="1050">
                          <a:effectLst/>
                        </a:rPr>
                        <a:t>(Flyby, Orbiter, Lander)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II</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a:effectLst/>
                        </a:rPr>
                        <a:t>Earth’s Moon (Cat. </a:t>
                      </a:r>
                      <a:r>
                        <a:rPr lang="en-US" sz="1050" err="1">
                          <a:effectLst/>
                        </a:rPr>
                        <a:t>IIa</a:t>
                      </a:r>
                      <a:r>
                        <a:rPr lang="en-US" sz="1050">
                          <a:effectLst/>
                        </a:rPr>
                        <a:t> &amp; IIb), Venus, Comets, Asteroids, Jupiter; Jovian Satellites (excluding Io, Ganymede and Europa), Saturn; Saturnian Satellites (excluding Titan and Enceladus), Uranus, </a:t>
                      </a:r>
                      <a:r>
                        <a:rPr lang="en-US" sz="1050" err="1">
                          <a:effectLst/>
                        </a:rPr>
                        <a:t>Uranian</a:t>
                      </a:r>
                      <a:r>
                        <a:rPr lang="en-US" sz="1050">
                          <a:effectLst/>
                        </a:rPr>
                        <a:t> Satellites, Neptune, Neptunian Satellites (excluding Triton), Kuiper-Belt Objects &lt;1/2 the size of Pluto</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4073523739"/>
                  </a:ext>
                </a:extLst>
              </a:tr>
              <a:tr h="34916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50">
                          <a:effectLst/>
                        </a:rPr>
                        <a:t>II*</a:t>
                      </a: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a:effectLst/>
                        </a:rPr>
                        <a:t>Jovian Satellites: Ganymede, Saturnian Satellites: Titan, Neptunian Satellites: Triton, Pluto/Charon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2539130854"/>
                  </a:ext>
                </a:extLst>
              </a:tr>
              <a:tr h="349160">
                <a:tc rowSpan="2">
                  <a:txBody>
                    <a:bodyPr/>
                    <a:lstStyle/>
                    <a:p>
                      <a:pPr marL="0" marR="0">
                        <a:spcBef>
                          <a:spcPts val="0"/>
                        </a:spcBef>
                        <a:spcAft>
                          <a:spcPts val="0"/>
                        </a:spcAft>
                      </a:pPr>
                      <a:r>
                        <a:rPr lang="en-US" sz="1050">
                          <a:effectLst/>
                        </a:rPr>
                        <a:t>Of </a:t>
                      </a:r>
                      <a:r>
                        <a:rPr lang="en-US" sz="1050" u="sng">
                          <a:effectLst/>
                        </a:rPr>
                        <a:t>significant interest </a:t>
                      </a:r>
                      <a:r>
                        <a:rPr lang="en-US" sz="1050">
                          <a:effectLst/>
                        </a:rPr>
                        <a:t>relative to the process of chemical evolution and/or the origin of life and for which scientific opinion provides a </a:t>
                      </a:r>
                      <a:r>
                        <a:rPr lang="en-US" sz="1050" u="sng">
                          <a:effectLst/>
                        </a:rPr>
                        <a:t>significant chance that contamination by spacecraft could compromise future investigations</a:t>
                      </a:r>
                      <a:endParaRPr lang="en-US" sz="1050" u="sng">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Flyby, Orbiter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III</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b="1">
                          <a:solidFill>
                            <a:srgbClr val="C00000"/>
                          </a:solidFill>
                          <a:effectLst/>
                        </a:rPr>
                        <a:t>Mars</a:t>
                      </a:r>
                      <a:r>
                        <a:rPr lang="en-US" sz="1050">
                          <a:effectLst/>
                        </a:rPr>
                        <a:t>, Europa, Enceladus, Others to be determined</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2114490299"/>
                  </a:ext>
                </a:extLst>
              </a:tr>
              <a:tr h="349160">
                <a:tc vMerge="1">
                  <a:txBody>
                    <a:bodyPr/>
                    <a:lstStyle/>
                    <a:p>
                      <a:endParaRPr lang="en-US"/>
                    </a:p>
                  </a:txBody>
                  <a:tcPr/>
                </a:tc>
                <a:tc>
                  <a:txBody>
                    <a:bodyPr/>
                    <a:lstStyle/>
                    <a:p>
                      <a:pPr marL="0" marR="0" algn="ctr">
                        <a:spcBef>
                          <a:spcPts val="0"/>
                        </a:spcBef>
                        <a:spcAft>
                          <a:spcPts val="0"/>
                        </a:spcAft>
                      </a:pPr>
                      <a:r>
                        <a:rPr lang="en-US" sz="1050">
                          <a:effectLst/>
                        </a:rPr>
                        <a:t>Lander, Probe</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b="1">
                          <a:solidFill>
                            <a:srgbClr val="C00000"/>
                          </a:solidFill>
                          <a:effectLst/>
                        </a:rPr>
                        <a:t>IV</a:t>
                      </a:r>
                      <a:endParaRPr lang="en-US" sz="105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b="1">
                          <a:solidFill>
                            <a:srgbClr val="C00000"/>
                          </a:solidFill>
                          <a:effectLst/>
                        </a:rPr>
                        <a:t>Mars (Cat. </a:t>
                      </a:r>
                      <a:r>
                        <a:rPr lang="en-US" sz="1050" b="1" err="1">
                          <a:solidFill>
                            <a:srgbClr val="C00000"/>
                          </a:solidFill>
                          <a:effectLst/>
                        </a:rPr>
                        <a:t>IVa</a:t>
                      </a:r>
                      <a:r>
                        <a:rPr lang="en-US" sz="1050" b="1">
                          <a:solidFill>
                            <a:srgbClr val="C00000"/>
                          </a:solidFill>
                          <a:effectLst/>
                        </a:rPr>
                        <a:t>, </a:t>
                      </a:r>
                      <a:r>
                        <a:rPr lang="en-US" sz="1050" b="1" err="1">
                          <a:solidFill>
                            <a:srgbClr val="C00000"/>
                          </a:solidFill>
                          <a:effectLst/>
                        </a:rPr>
                        <a:t>IVb</a:t>
                      </a:r>
                      <a:r>
                        <a:rPr lang="en-US" sz="1050" b="1">
                          <a:solidFill>
                            <a:srgbClr val="C00000"/>
                          </a:solidFill>
                          <a:effectLst/>
                        </a:rPr>
                        <a:t> &amp; </a:t>
                      </a:r>
                      <a:r>
                        <a:rPr lang="en-US" sz="1050" b="1" err="1">
                          <a:solidFill>
                            <a:srgbClr val="C00000"/>
                          </a:solidFill>
                          <a:effectLst/>
                        </a:rPr>
                        <a:t>IVc</a:t>
                      </a:r>
                      <a:r>
                        <a:rPr lang="en-US" sz="1050" b="1">
                          <a:solidFill>
                            <a:srgbClr val="C00000"/>
                          </a:solidFill>
                          <a:effectLst/>
                        </a:rPr>
                        <a:t>)</a:t>
                      </a:r>
                      <a:r>
                        <a:rPr lang="en-US" sz="1050">
                          <a:effectLst/>
                        </a:rPr>
                        <a:t>, Europa, Enceladus, Others to be determined</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911356321"/>
                  </a:ext>
                </a:extLst>
              </a:tr>
              <a:tr h="436450">
                <a:tc rowSpan="2">
                  <a:txBody>
                    <a:bodyPr/>
                    <a:lstStyle/>
                    <a:p>
                      <a:pPr marL="0" marR="0">
                        <a:spcBef>
                          <a:spcPts val="0"/>
                        </a:spcBef>
                        <a:spcAft>
                          <a:spcPts val="0"/>
                        </a:spcAft>
                      </a:pPr>
                      <a:r>
                        <a:rPr lang="en-US" sz="1050">
                          <a:effectLst/>
                        </a:rPr>
                        <a:t>Any Solar System Mission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rowSpan="2">
                  <a:txBody>
                    <a:bodyPr/>
                    <a:lstStyle/>
                    <a:p>
                      <a:pPr marL="0" marR="0" algn="ctr">
                        <a:spcBef>
                          <a:spcPts val="0"/>
                        </a:spcBef>
                        <a:spcAft>
                          <a:spcPts val="0"/>
                        </a:spcAft>
                      </a:pPr>
                      <a:r>
                        <a:rPr lang="en-US" sz="1050">
                          <a:effectLst/>
                        </a:rPr>
                        <a:t>All Earth Return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b="1">
                          <a:solidFill>
                            <a:srgbClr val="C00000"/>
                          </a:solidFill>
                          <a:effectLst/>
                        </a:rPr>
                        <a:t>V(r):</a:t>
                      </a:r>
                    </a:p>
                    <a:p>
                      <a:pPr marL="0" marR="0" algn="ctr">
                        <a:spcBef>
                          <a:spcPts val="0"/>
                        </a:spcBef>
                        <a:spcAft>
                          <a:spcPts val="0"/>
                        </a:spcAft>
                      </a:pPr>
                      <a:r>
                        <a:rPr lang="en-US" sz="1050" b="1">
                          <a:solidFill>
                            <a:srgbClr val="C00000"/>
                          </a:solidFill>
                          <a:effectLst/>
                        </a:rPr>
                        <a:t>Restricted Earth Return</a:t>
                      </a:r>
                      <a:endParaRPr lang="en-US" sz="105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spcBef>
                          <a:spcPts val="0"/>
                        </a:spcBef>
                        <a:spcAft>
                          <a:spcPts val="0"/>
                        </a:spcAft>
                      </a:pPr>
                      <a:r>
                        <a:rPr lang="en-US" sz="1050">
                          <a:effectLst/>
                        </a:rPr>
                        <a:t>Restricted Earth Return:</a:t>
                      </a:r>
                    </a:p>
                    <a:p>
                      <a:pPr marL="342900" marR="0" lvl="0" indent="-342900">
                        <a:spcBef>
                          <a:spcPts val="0"/>
                        </a:spcBef>
                        <a:spcAft>
                          <a:spcPts val="0"/>
                        </a:spcAft>
                        <a:buFont typeface="Symbol" panose="05050102010706020507" pitchFamily="18" charset="2"/>
                        <a:buChar char=""/>
                      </a:pPr>
                      <a:r>
                        <a:rPr lang="en-US" sz="1050" b="1">
                          <a:solidFill>
                            <a:srgbClr val="C00000"/>
                          </a:solidFill>
                          <a:effectLst/>
                        </a:rPr>
                        <a:t>Mars</a:t>
                      </a:r>
                    </a:p>
                    <a:p>
                      <a:pPr marL="342900" marR="0" lvl="0" indent="-342900">
                        <a:spcBef>
                          <a:spcPts val="0"/>
                        </a:spcBef>
                        <a:spcAft>
                          <a:spcPts val="0"/>
                        </a:spcAft>
                        <a:buFont typeface="Symbol" panose="05050102010706020507" pitchFamily="18" charset="2"/>
                        <a:buChar char=""/>
                      </a:pPr>
                      <a:r>
                        <a:rPr lang="en-US" sz="1050">
                          <a:effectLst/>
                        </a:rPr>
                        <a:t>Europa</a:t>
                      </a:r>
                    </a:p>
                    <a:p>
                      <a:pPr marL="342900" marR="0" lvl="0" indent="-342900">
                        <a:spcBef>
                          <a:spcPts val="0"/>
                        </a:spcBef>
                        <a:spcAft>
                          <a:spcPts val="0"/>
                        </a:spcAft>
                        <a:buFont typeface="Symbol" panose="05050102010706020507" pitchFamily="18" charset="2"/>
                        <a:buChar char=""/>
                      </a:pPr>
                      <a:r>
                        <a:rPr lang="en-US" sz="1050">
                          <a:effectLst/>
                        </a:rPr>
                        <a:t>Enceladus</a:t>
                      </a:r>
                    </a:p>
                    <a:p>
                      <a:pPr marL="342900" marR="0" lvl="0" indent="-342900">
                        <a:spcBef>
                          <a:spcPts val="0"/>
                        </a:spcBef>
                        <a:spcAft>
                          <a:spcPts val="0"/>
                        </a:spcAft>
                        <a:buFont typeface="Symbol" panose="05050102010706020507" pitchFamily="18" charset="2"/>
                        <a:buChar char=""/>
                      </a:pPr>
                      <a:r>
                        <a:rPr lang="en-US" sz="1050">
                          <a:effectLst/>
                        </a:rPr>
                        <a:t>Others to be determined</a:t>
                      </a:r>
                      <a:endParaRPr lang="en-US" sz="105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2275358210"/>
                  </a:ext>
                </a:extLst>
              </a:tr>
              <a:tr h="52374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50">
                          <a:effectLst/>
                        </a:rPr>
                        <a:t>V(u):</a:t>
                      </a:r>
                    </a:p>
                    <a:p>
                      <a:pPr marL="0" marR="0" algn="ctr">
                        <a:spcBef>
                          <a:spcPts val="0"/>
                        </a:spcBef>
                        <a:spcAft>
                          <a:spcPts val="0"/>
                        </a:spcAft>
                      </a:pPr>
                      <a:r>
                        <a:rPr lang="en-US" sz="1050">
                          <a:effectLst/>
                        </a:rPr>
                        <a:t>Unrestricted Earth Return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spcBef>
                          <a:spcPts val="0"/>
                        </a:spcBef>
                        <a:spcAft>
                          <a:spcPts val="0"/>
                        </a:spcAft>
                      </a:pPr>
                      <a:r>
                        <a:rPr lang="en-US" sz="1050">
                          <a:effectLst/>
                        </a:rPr>
                        <a:t>Unrestricted Earth Return:</a:t>
                      </a:r>
                    </a:p>
                    <a:p>
                      <a:pPr marL="342900" marR="0" lvl="0" indent="-342900">
                        <a:spcBef>
                          <a:spcPts val="0"/>
                        </a:spcBef>
                        <a:spcAft>
                          <a:spcPts val="0"/>
                        </a:spcAft>
                        <a:buFont typeface="Symbol" panose="05050102010706020507" pitchFamily="18" charset="2"/>
                        <a:buChar char=""/>
                      </a:pPr>
                      <a:r>
                        <a:rPr lang="en-US" sz="1050">
                          <a:effectLst/>
                        </a:rPr>
                        <a:t>Earth’s Moon</a:t>
                      </a:r>
                    </a:p>
                    <a:p>
                      <a:pPr marL="342900" marR="0" lvl="0" indent="-342900">
                        <a:spcBef>
                          <a:spcPts val="0"/>
                        </a:spcBef>
                        <a:spcAft>
                          <a:spcPts val="0"/>
                        </a:spcAft>
                        <a:buFont typeface="Symbol" panose="05050102010706020507" pitchFamily="18" charset="2"/>
                        <a:buChar char=""/>
                      </a:pPr>
                      <a:r>
                        <a:rPr lang="en-US" sz="1050">
                          <a:effectLst/>
                        </a:rPr>
                        <a:t>Venus</a:t>
                      </a:r>
                    </a:p>
                    <a:p>
                      <a:pPr marL="342900" marR="0" lvl="0" indent="-342900">
                        <a:spcBef>
                          <a:spcPts val="0"/>
                        </a:spcBef>
                        <a:spcAft>
                          <a:spcPts val="0"/>
                        </a:spcAft>
                        <a:buFont typeface="Symbol" panose="05050102010706020507" pitchFamily="18" charset="2"/>
                        <a:buChar char=""/>
                      </a:pPr>
                      <a:r>
                        <a:rPr lang="en-US" sz="1050">
                          <a:effectLst/>
                        </a:rPr>
                        <a:t>Most asteroids and comets (e.g., </a:t>
                      </a:r>
                      <a:r>
                        <a:rPr lang="en-US" sz="1050" err="1">
                          <a:effectLst/>
                        </a:rPr>
                        <a:t>Bennu</a:t>
                      </a:r>
                      <a:r>
                        <a:rPr lang="en-US" sz="1050">
                          <a:effectLst/>
                        </a:rPr>
                        <a:t>, </a:t>
                      </a:r>
                      <a:r>
                        <a:rPr lang="en-US" sz="1050" err="1">
                          <a:effectLst/>
                        </a:rPr>
                        <a:t>Ryugu</a:t>
                      </a:r>
                      <a:r>
                        <a:rPr lang="en-US" sz="1050">
                          <a:effectLst/>
                        </a:rPr>
                        <a:t>)</a:t>
                      </a:r>
                    </a:p>
                    <a:p>
                      <a:pPr marL="342900" marR="0" lvl="0" indent="-342900">
                        <a:spcBef>
                          <a:spcPts val="0"/>
                        </a:spcBef>
                        <a:spcAft>
                          <a:spcPts val="0"/>
                        </a:spcAft>
                        <a:buFont typeface="Symbol" panose="05050102010706020507" pitchFamily="18" charset="2"/>
                        <a:buChar char=""/>
                      </a:pPr>
                      <a:r>
                        <a:rPr lang="en-US" sz="1050">
                          <a:effectLst/>
                        </a:rPr>
                        <a:t>Others to be determined</a:t>
                      </a:r>
                      <a:endParaRPr lang="en-US" sz="105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3369501025"/>
                  </a:ext>
                </a:extLst>
              </a:tr>
            </a:tbl>
          </a:graphicData>
        </a:graphic>
      </p:graphicFrame>
    </p:spTree>
    <p:extLst>
      <p:ext uri="{BB962C8B-B14F-4D97-AF65-F5344CB8AC3E}">
        <p14:creationId xmlns:p14="http://schemas.microsoft.com/office/powerpoint/2010/main" val="2972937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04C43-9B4D-44B9-886C-8FCB8087421D}"/>
              </a:ext>
            </a:extLst>
          </p:cNvPr>
          <p:cNvSpPr>
            <a:spLocks noGrp="1"/>
          </p:cNvSpPr>
          <p:nvPr>
            <p:ph type="title"/>
          </p:nvPr>
        </p:nvSpPr>
        <p:spPr>
          <a:xfrm>
            <a:off x="138719" y="252132"/>
            <a:ext cx="8309712" cy="769743"/>
          </a:xfrm>
        </p:spPr>
        <p:txBody>
          <a:bodyPr lIns="91440" tIns="45720" rIns="91440" bIns="45720" anchor="t">
            <a:noAutofit/>
          </a:bodyPr>
          <a:lstStyle/>
          <a:p>
            <a:r>
              <a:rPr lang="en-US"/>
              <a:t>Exploration Planetary Protection Comparison: Moon vs Mars</a:t>
            </a:r>
          </a:p>
        </p:txBody>
      </p:sp>
      <p:graphicFrame>
        <p:nvGraphicFramePr>
          <p:cNvPr id="5" name="Table 3">
            <a:extLst>
              <a:ext uri="{FF2B5EF4-FFF2-40B4-BE49-F238E27FC236}">
                <a16:creationId xmlns:a16="http://schemas.microsoft.com/office/drawing/2014/main" id="{23C4ADD8-3CBD-4658-9FCB-4F863295F092}"/>
              </a:ext>
            </a:extLst>
          </p:cNvPr>
          <p:cNvGraphicFramePr>
            <a:graphicFrameLocks noGrp="1"/>
          </p:cNvGraphicFramePr>
          <p:nvPr/>
        </p:nvGraphicFramePr>
        <p:xfrm>
          <a:off x="138719" y="2145085"/>
          <a:ext cx="1843257" cy="2865121"/>
        </p:xfrm>
        <a:graphic>
          <a:graphicData uri="http://schemas.openxmlformats.org/drawingml/2006/table">
            <a:tbl>
              <a:tblPr firstRow="1" bandRow="1">
                <a:tableStyleId>{D03447BB-5D67-496B-8E87-E561075AD55C}</a:tableStyleId>
              </a:tblPr>
              <a:tblGrid>
                <a:gridCol w="1843257">
                  <a:extLst>
                    <a:ext uri="{9D8B030D-6E8A-4147-A177-3AD203B41FA5}">
                      <a16:colId xmlns:a16="http://schemas.microsoft.com/office/drawing/2014/main" val="386968422"/>
                    </a:ext>
                  </a:extLst>
                </a:gridCol>
              </a:tblGrid>
              <a:tr h="211455">
                <a:tc>
                  <a:txBody>
                    <a:bodyPr/>
                    <a:lstStyle/>
                    <a:p>
                      <a:r>
                        <a:rPr lang="en-US" sz="1100"/>
                        <a:t>Moon</a:t>
                      </a:r>
                      <a:endParaRPr lang="en-US" sz="1100">
                        <a:latin typeface="Arial" panose="020B0604020202020204" pitchFamily="34" charset="0"/>
                        <a:cs typeface="Arial" panose="020B0604020202020204" pitchFamily="34" charset="0"/>
                      </a:endParaRPr>
                    </a:p>
                  </a:txBody>
                  <a:tcPr marL="51435" marR="51435" marT="25718" marB="25718">
                    <a:solidFill>
                      <a:schemeClr val="tx1"/>
                    </a:solidFill>
                  </a:tcPr>
                </a:tc>
                <a:extLst>
                  <a:ext uri="{0D108BD9-81ED-4DB2-BD59-A6C34878D82A}">
                    <a16:rowId xmlns:a16="http://schemas.microsoft.com/office/drawing/2014/main" val="1509775260"/>
                  </a:ext>
                </a:extLst>
              </a:tr>
              <a:tr h="931545">
                <a:tc>
                  <a:txBody>
                    <a:bodyPr/>
                    <a:lstStyle/>
                    <a:p>
                      <a:r>
                        <a:rPr lang="en-US" sz="800"/>
                        <a:t>COSPAR Assessment: “of significant interest relative to the process of chemical evolution and the origin of life, but where there is only a remote chance that contamination carried by a spacecraft could compromise future investigations.”</a:t>
                      </a:r>
                      <a:endParaRPr lang="en-US" sz="800">
                        <a:latin typeface="Arial" panose="020B0604020202020204" pitchFamily="34" charset="0"/>
                        <a:cs typeface="Arial" panose="020B0604020202020204" pitchFamily="34" charset="0"/>
                      </a:endParaRPr>
                    </a:p>
                  </a:txBody>
                  <a:tcPr marL="51435" marR="51435" marT="25718" marB="25718">
                    <a:solidFill>
                      <a:schemeClr val="tx1">
                        <a:lumMod val="65000"/>
                        <a:lumOff val="35000"/>
                      </a:schemeClr>
                    </a:solidFill>
                  </a:tcPr>
                </a:tc>
                <a:extLst>
                  <a:ext uri="{0D108BD9-81ED-4DB2-BD59-A6C34878D82A}">
                    <a16:rowId xmlns:a16="http://schemas.microsoft.com/office/drawing/2014/main" val="212920961"/>
                  </a:ext>
                </a:extLst>
              </a:tr>
              <a:tr h="302895">
                <a:tc>
                  <a:txBody>
                    <a:bodyPr/>
                    <a:lstStyle/>
                    <a:p>
                      <a:r>
                        <a:rPr lang="en-US" sz="800"/>
                        <a:t>Categorization (Outbound):</a:t>
                      </a:r>
                    </a:p>
                    <a:p>
                      <a:r>
                        <a:rPr lang="en-US" sz="800"/>
                        <a:t>II/</a:t>
                      </a:r>
                      <a:r>
                        <a:rPr lang="en-US" sz="800" err="1"/>
                        <a:t>IIa</a:t>
                      </a:r>
                      <a:r>
                        <a:rPr lang="en-US" sz="800"/>
                        <a:t>/IIb </a:t>
                      </a:r>
                      <a:endParaRPr lang="en-US" sz="800">
                        <a:latin typeface="Arial" panose="020B0604020202020204" pitchFamily="34" charset="0"/>
                        <a:cs typeface="Arial" panose="020B0604020202020204" pitchFamily="34" charset="0"/>
                      </a:endParaRPr>
                    </a:p>
                  </a:txBody>
                  <a:tcPr marL="51435" marR="51435" marT="25718" marB="25718">
                    <a:solidFill>
                      <a:srgbClr val="6A6A6A"/>
                    </a:solidFill>
                  </a:tcPr>
                </a:tc>
                <a:extLst>
                  <a:ext uri="{0D108BD9-81ED-4DB2-BD59-A6C34878D82A}">
                    <a16:rowId xmlns:a16="http://schemas.microsoft.com/office/drawing/2014/main" val="1184601725"/>
                  </a:ext>
                </a:extLst>
              </a:tr>
              <a:tr h="554355">
                <a:tc>
                  <a:txBody>
                    <a:bodyPr/>
                    <a:lstStyle/>
                    <a:p>
                      <a:r>
                        <a:rPr lang="en-US" sz="800"/>
                        <a:t>Implication:</a:t>
                      </a:r>
                    </a:p>
                    <a:p>
                      <a:pPr marL="171450" indent="-171450">
                        <a:buFont typeface="Arial" panose="020B0604020202020204" pitchFamily="34" charset="0"/>
                        <a:buChar char="•"/>
                      </a:pPr>
                      <a:r>
                        <a:rPr lang="en-US" sz="800"/>
                        <a:t>Documentation</a:t>
                      </a:r>
                    </a:p>
                    <a:p>
                      <a:endParaRPr lang="en-US" sz="800"/>
                    </a:p>
                    <a:p>
                      <a:endParaRPr lang="en-US" sz="800">
                        <a:latin typeface="Arial" panose="020B0604020202020204" pitchFamily="34" charset="0"/>
                        <a:cs typeface="Arial" panose="020B0604020202020204" pitchFamily="34" charset="0"/>
                      </a:endParaRPr>
                    </a:p>
                  </a:txBody>
                  <a:tcPr marL="51435" marR="51435" marT="25718" marB="25718">
                    <a:solidFill>
                      <a:schemeClr val="tx1">
                        <a:lumMod val="65000"/>
                        <a:lumOff val="35000"/>
                      </a:schemeClr>
                    </a:solidFill>
                  </a:tcPr>
                </a:tc>
                <a:extLst>
                  <a:ext uri="{0D108BD9-81ED-4DB2-BD59-A6C34878D82A}">
                    <a16:rowId xmlns:a16="http://schemas.microsoft.com/office/drawing/2014/main" val="3684549728"/>
                  </a:ext>
                </a:extLst>
              </a:tr>
              <a:tr h="3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Categorization (Return):</a:t>
                      </a:r>
                    </a:p>
                    <a:p>
                      <a:r>
                        <a:rPr lang="en-US" sz="800"/>
                        <a:t>V(unrestricted)</a:t>
                      </a:r>
                      <a:endParaRPr lang="en-US" sz="800">
                        <a:latin typeface="Arial" panose="020B0604020202020204" pitchFamily="34" charset="0"/>
                        <a:cs typeface="Arial" panose="020B0604020202020204" pitchFamily="34" charset="0"/>
                      </a:endParaRPr>
                    </a:p>
                  </a:txBody>
                  <a:tcPr marL="51435" marR="51435" marT="25718" marB="25718">
                    <a:solidFill>
                      <a:srgbClr val="6A6A6A"/>
                    </a:solidFill>
                  </a:tcPr>
                </a:tc>
                <a:extLst>
                  <a:ext uri="{0D108BD9-81ED-4DB2-BD59-A6C34878D82A}">
                    <a16:rowId xmlns:a16="http://schemas.microsoft.com/office/drawing/2014/main" val="224438683"/>
                  </a:ext>
                </a:extLst>
              </a:tr>
              <a:tr h="554355">
                <a:tc>
                  <a:txBody>
                    <a:bodyPr/>
                    <a:lstStyle/>
                    <a:p>
                      <a:r>
                        <a:rPr lang="en-US" sz="800"/>
                        <a:t>Implication:</a:t>
                      </a:r>
                    </a:p>
                    <a:p>
                      <a:pPr marL="171450" indent="-171450">
                        <a:buFont typeface="Arial" panose="020B0604020202020204" pitchFamily="34" charset="0"/>
                        <a:buChar char="•"/>
                      </a:pPr>
                      <a:r>
                        <a:rPr lang="en-US" sz="800"/>
                        <a:t>No further constraints</a:t>
                      </a:r>
                    </a:p>
                    <a:p>
                      <a:endParaRPr lang="en-US" sz="800"/>
                    </a:p>
                    <a:p>
                      <a:endParaRPr lang="en-US" sz="800">
                        <a:latin typeface="Arial" panose="020B0604020202020204" pitchFamily="34" charset="0"/>
                        <a:cs typeface="Arial" panose="020B0604020202020204" pitchFamily="34" charset="0"/>
                      </a:endParaRPr>
                    </a:p>
                  </a:txBody>
                  <a:tcPr marL="51435" marR="51435" marT="25718" marB="25718">
                    <a:solidFill>
                      <a:schemeClr val="tx1">
                        <a:lumMod val="65000"/>
                        <a:lumOff val="35000"/>
                      </a:schemeClr>
                    </a:solidFill>
                  </a:tcPr>
                </a:tc>
                <a:extLst>
                  <a:ext uri="{0D108BD9-81ED-4DB2-BD59-A6C34878D82A}">
                    <a16:rowId xmlns:a16="http://schemas.microsoft.com/office/drawing/2014/main" val="2851887669"/>
                  </a:ext>
                </a:extLst>
              </a:tr>
            </a:tbl>
          </a:graphicData>
        </a:graphic>
      </p:graphicFrame>
      <p:graphicFrame>
        <p:nvGraphicFramePr>
          <p:cNvPr id="6" name="Table 3">
            <a:extLst>
              <a:ext uri="{FF2B5EF4-FFF2-40B4-BE49-F238E27FC236}">
                <a16:creationId xmlns:a16="http://schemas.microsoft.com/office/drawing/2014/main" id="{84B5F052-2A00-48E2-BA38-79FA27077584}"/>
              </a:ext>
            </a:extLst>
          </p:cNvPr>
          <p:cNvGraphicFramePr>
            <a:graphicFrameLocks noGrp="1"/>
          </p:cNvGraphicFramePr>
          <p:nvPr/>
        </p:nvGraphicFramePr>
        <p:xfrm>
          <a:off x="7167649" y="2019355"/>
          <a:ext cx="1837632" cy="3116581"/>
        </p:xfrm>
        <a:graphic>
          <a:graphicData uri="http://schemas.openxmlformats.org/drawingml/2006/table">
            <a:tbl>
              <a:tblPr firstRow="1" bandRow="1">
                <a:tableStyleId>{37CE84F3-28C3-443E-9E96-99CF82512B78}</a:tableStyleId>
              </a:tblPr>
              <a:tblGrid>
                <a:gridCol w="1837632">
                  <a:extLst>
                    <a:ext uri="{9D8B030D-6E8A-4147-A177-3AD203B41FA5}">
                      <a16:colId xmlns:a16="http://schemas.microsoft.com/office/drawing/2014/main" val="925905653"/>
                    </a:ext>
                  </a:extLst>
                </a:gridCol>
              </a:tblGrid>
              <a:tr h="211455">
                <a:tc>
                  <a:txBody>
                    <a:bodyPr/>
                    <a:lstStyle/>
                    <a:p>
                      <a:r>
                        <a:rPr lang="en-US" sz="1100">
                          <a:latin typeface="Arial" panose="020B0604020202020204" pitchFamily="34" charset="0"/>
                          <a:cs typeface="Arial" panose="020B0604020202020204" pitchFamily="34" charset="0"/>
                        </a:rPr>
                        <a:t>Mars</a:t>
                      </a:r>
                    </a:p>
                  </a:txBody>
                  <a:tcPr marL="51435" marR="51435" marT="25718" marB="25718"/>
                </a:tc>
                <a:extLst>
                  <a:ext uri="{0D108BD9-81ED-4DB2-BD59-A6C34878D82A}">
                    <a16:rowId xmlns:a16="http://schemas.microsoft.com/office/drawing/2014/main" val="1509775260"/>
                  </a:ext>
                </a:extLst>
              </a:tr>
              <a:tr h="931545">
                <a:tc>
                  <a:txBody>
                    <a:bodyPr/>
                    <a:lstStyle/>
                    <a:p>
                      <a:r>
                        <a:rPr lang="en-US" sz="800">
                          <a:solidFill>
                            <a:schemeClr val="bg1"/>
                          </a:solidFill>
                          <a:latin typeface="Arial" panose="020B0604020202020204" pitchFamily="34" charset="0"/>
                          <a:cs typeface="Arial" panose="020B0604020202020204" pitchFamily="34" charset="0"/>
                        </a:rPr>
                        <a:t>COSPAR Assessment: </a:t>
                      </a:r>
                      <a:r>
                        <a:rPr lang="en-US" sz="800" b="0" u="none" strike="noStrike" kern="1200" baseline="0">
                          <a:solidFill>
                            <a:schemeClr val="bg1"/>
                          </a:solidFill>
                          <a:latin typeface="Arial" panose="020B0604020202020204" pitchFamily="34" charset="0"/>
                          <a:cs typeface="Arial" panose="020B0604020202020204" pitchFamily="34" charset="0"/>
                        </a:rPr>
                        <a:t>“a target body of chemical evolution and/or origin of life interest and for which scientific opinion provides a significant chance of contamination which could compromise future investigations.”</a:t>
                      </a:r>
                      <a:endParaRPr lang="en-US" sz="800">
                        <a:solidFill>
                          <a:schemeClr val="bg1"/>
                        </a:solidFill>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212920961"/>
                  </a:ext>
                </a:extLst>
              </a:tr>
              <a:tr h="3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Categorization (Outbound):</a:t>
                      </a:r>
                    </a:p>
                    <a:p>
                      <a:r>
                        <a:rPr lang="en-US" sz="800">
                          <a:latin typeface="Arial" panose="020B0604020202020204" pitchFamily="34" charset="0"/>
                          <a:cs typeface="Arial" panose="020B0604020202020204" pitchFamily="34" charset="0"/>
                        </a:rPr>
                        <a:t>III/</a:t>
                      </a:r>
                      <a:r>
                        <a:rPr lang="en-US" sz="800" err="1">
                          <a:latin typeface="Arial" panose="020B0604020202020204" pitchFamily="34" charset="0"/>
                          <a:cs typeface="Arial" panose="020B0604020202020204" pitchFamily="34" charset="0"/>
                        </a:rPr>
                        <a:t>IVa</a:t>
                      </a:r>
                      <a:r>
                        <a:rPr lang="en-US" sz="800">
                          <a:latin typeface="Arial" panose="020B0604020202020204" pitchFamily="34" charset="0"/>
                          <a:cs typeface="Arial" panose="020B0604020202020204" pitchFamily="34" charset="0"/>
                        </a:rPr>
                        <a:t>/</a:t>
                      </a:r>
                      <a:r>
                        <a:rPr lang="en-US" sz="800" err="1">
                          <a:latin typeface="Arial" panose="020B0604020202020204" pitchFamily="34" charset="0"/>
                          <a:cs typeface="Arial" panose="020B0604020202020204" pitchFamily="34" charset="0"/>
                        </a:rPr>
                        <a:t>IVb</a:t>
                      </a:r>
                      <a:r>
                        <a:rPr lang="en-US" sz="800">
                          <a:latin typeface="Arial" panose="020B0604020202020204" pitchFamily="34" charset="0"/>
                          <a:cs typeface="Arial" panose="020B0604020202020204" pitchFamily="34" charset="0"/>
                        </a:rPr>
                        <a:t>/</a:t>
                      </a:r>
                      <a:r>
                        <a:rPr lang="en-US" sz="800" err="1">
                          <a:latin typeface="Arial" panose="020B0604020202020204" pitchFamily="34" charset="0"/>
                          <a:cs typeface="Arial" panose="020B0604020202020204" pitchFamily="34" charset="0"/>
                        </a:rPr>
                        <a:t>IVc</a:t>
                      </a:r>
                      <a:endParaRPr lang="en-US" sz="800">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1184601725"/>
                  </a:ext>
                </a:extLst>
              </a:tr>
              <a:tr h="554355">
                <a:tc>
                  <a:txBody>
                    <a:bodyPr/>
                    <a:lstStyle/>
                    <a:p>
                      <a:r>
                        <a:rPr lang="en-US" sz="800">
                          <a:latin typeface="Arial" panose="020B0604020202020204" pitchFamily="34" charset="0"/>
                          <a:cs typeface="Arial" panose="020B0604020202020204" pitchFamily="34" charset="0"/>
                        </a:rPr>
                        <a:t>Implication: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Documentation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Avoidance of Impact and/or Cleanliness Requirements</a:t>
                      </a:r>
                    </a:p>
                  </a:txBody>
                  <a:tcPr marL="51435" marR="51435" marT="25718" marB="25718"/>
                </a:tc>
                <a:extLst>
                  <a:ext uri="{0D108BD9-81ED-4DB2-BD59-A6C34878D82A}">
                    <a16:rowId xmlns:a16="http://schemas.microsoft.com/office/drawing/2014/main" val="3684549728"/>
                  </a:ext>
                </a:extLst>
              </a:tr>
              <a:tr h="3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Categorization (Return):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V(restricted) </a:t>
                      </a:r>
                    </a:p>
                  </a:txBody>
                  <a:tcPr marL="51435" marR="51435" marT="25718" marB="25718"/>
                </a:tc>
                <a:extLst>
                  <a:ext uri="{0D108BD9-81ED-4DB2-BD59-A6C34878D82A}">
                    <a16:rowId xmlns:a16="http://schemas.microsoft.com/office/drawing/2014/main" val="224438683"/>
                  </a:ext>
                </a:extLst>
              </a:tr>
              <a:tr h="805815">
                <a:tc>
                  <a:txBody>
                    <a:bodyPr/>
                    <a:lstStyle/>
                    <a:p>
                      <a:r>
                        <a:rPr lang="en-US" sz="800">
                          <a:latin typeface="Arial" panose="020B0604020202020204" pitchFamily="34" charset="0"/>
                          <a:cs typeface="Arial" panose="020B0604020202020204" pitchFamily="34" charset="0"/>
                        </a:rPr>
                        <a:t>Implication: </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Documentation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Rigorous containment of unsterilized material to protect Earth’s biosphere</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Quarantine of crew</a:t>
                      </a:r>
                    </a:p>
                  </a:txBody>
                  <a:tcPr marL="51435" marR="51435" marT="25718" marB="25718"/>
                </a:tc>
                <a:extLst>
                  <a:ext uri="{0D108BD9-81ED-4DB2-BD59-A6C34878D82A}">
                    <a16:rowId xmlns:a16="http://schemas.microsoft.com/office/drawing/2014/main" val="2851887669"/>
                  </a:ext>
                </a:extLst>
              </a:tr>
            </a:tbl>
          </a:graphicData>
        </a:graphic>
      </p:graphicFrame>
      <p:pic>
        <p:nvPicPr>
          <p:cNvPr id="8" name="Picture 7">
            <a:extLst>
              <a:ext uri="{FF2B5EF4-FFF2-40B4-BE49-F238E27FC236}">
                <a16:creationId xmlns:a16="http://schemas.microsoft.com/office/drawing/2014/main" id="{7C5B815E-DE06-9909-8623-E0F3036757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111076" y="1931344"/>
            <a:ext cx="4927473" cy="3284982"/>
          </a:xfrm>
          <a:prstGeom prst="rect">
            <a:avLst/>
          </a:prstGeom>
        </p:spPr>
      </p:pic>
      <p:sp>
        <p:nvSpPr>
          <p:cNvPr id="4" name="Donut 3">
            <a:extLst>
              <a:ext uri="{FF2B5EF4-FFF2-40B4-BE49-F238E27FC236}">
                <a16:creationId xmlns:a16="http://schemas.microsoft.com/office/drawing/2014/main" id="{86DD072D-481B-1D2D-877A-1C024505DFFA}"/>
              </a:ext>
            </a:extLst>
          </p:cNvPr>
          <p:cNvSpPr/>
          <p:nvPr/>
        </p:nvSpPr>
        <p:spPr>
          <a:xfrm>
            <a:off x="2171700" y="1913258"/>
            <a:ext cx="2228850" cy="2228850"/>
          </a:xfrm>
          <a:prstGeom prst="donut">
            <a:avLst>
              <a:gd name="adj" fmla="val 1606"/>
            </a:avLst>
          </a:prstGeom>
          <a:solidFill>
            <a:schemeClr val="accent6"/>
          </a:solidFill>
          <a:ln>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i="1">
                <a:solidFill>
                  <a:schemeClr val="accent6"/>
                </a:solidFill>
                <a:effectLst>
                  <a:outerShdw blurRad="50800" dist="38100" dir="5400000" sx="105878" sy="105878" algn="t" rotWithShape="0">
                    <a:prstClr val="black">
                      <a:alpha val="56653"/>
                    </a:prstClr>
                  </a:outerShdw>
                </a:effectLst>
                <a:latin typeface="Arial" panose="020B0604020202020204" pitchFamily="34" charset="0"/>
                <a:cs typeface="Arial" panose="020B0604020202020204" pitchFamily="34" charset="0"/>
              </a:rPr>
              <a:t>EASY</a:t>
            </a:r>
          </a:p>
        </p:txBody>
      </p:sp>
      <p:sp>
        <p:nvSpPr>
          <p:cNvPr id="7" name="Donut 6">
            <a:extLst>
              <a:ext uri="{FF2B5EF4-FFF2-40B4-BE49-F238E27FC236}">
                <a16:creationId xmlns:a16="http://schemas.microsoft.com/office/drawing/2014/main" id="{699700B7-5C46-1DB0-605F-D7E97C4AA320}"/>
              </a:ext>
            </a:extLst>
          </p:cNvPr>
          <p:cNvSpPr/>
          <p:nvPr/>
        </p:nvSpPr>
        <p:spPr>
          <a:xfrm>
            <a:off x="4766963" y="2944368"/>
            <a:ext cx="2228850" cy="2228850"/>
          </a:xfrm>
          <a:prstGeom prst="donut">
            <a:avLst>
              <a:gd name="adj" fmla="val 1606"/>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i="1">
                <a:solidFill>
                  <a:schemeClr val="accent4"/>
                </a:solidFill>
                <a:effectLst>
                  <a:outerShdw blurRad="50800" dist="38100" dir="5400000" sx="107369" sy="107369" algn="t" rotWithShape="0">
                    <a:prstClr val="black">
                      <a:alpha val="64083"/>
                    </a:prstClr>
                  </a:outerShdw>
                </a:effectLst>
                <a:latin typeface="Arial" panose="020B0604020202020204" pitchFamily="34" charset="0"/>
                <a:cs typeface="Arial" panose="020B0604020202020204" pitchFamily="34" charset="0"/>
              </a:rPr>
              <a:t>NOT SO EASY</a:t>
            </a:r>
          </a:p>
        </p:txBody>
      </p:sp>
    </p:spTree>
    <p:extLst>
      <p:ext uri="{BB962C8B-B14F-4D97-AF65-F5344CB8AC3E}">
        <p14:creationId xmlns:p14="http://schemas.microsoft.com/office/powerpoint/2010/main" val="260339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473" y="306621"/>
            <a:ext cx="8001000" cy="350838"/>
          </a:xfrm>
        </p:spPr>
        <p:txBody>
          <a:bodyPr/>
          <a:lstStyle/>
          <a:p>
            <a:r>
              <a:rPr lang="en-US"/>
              <a:t>Control of Forward Contamination</a:t>
            </a:r>
          </a:p>
        </p:txBody>
      </p:sp>
      <p:sp>
        <p:nvSpPr>
          <p:cNvPr id="6" name="Rectangle 5">
            <a:extLst>
              <a:ext uri="{FF2B5EF4-FFF2-40B4-BE49-F238E27FC236}">
                <a16:creationId xmlns:a16="http://schemas.microsoft.com/office/drawing/2014/main" id="{8F20E33C-78AD-4A4B-9B37-34A9EC9A0BE5}"/>
              </a:ext>
            </a:extLst>
          </p:cNvPr>
          <p:cNvSpPr/>
          <p:nvPr/>
        </p:nvSpPr>
        <p:spPr>
          <a:xfrm>
            <a:off x="173787" y="2809943"/>
            <a:ext cx="1714499" cy="415498"/>
          </a:xfrm>
          <a:prstGeom prst="rect">
            <a:avLst/>
          </a:prstGeom>
          <a:solidFill>
            <a:srgbClr val="FFFFFF">
              <a:alpha val="74902"/>
            </a:srgbClr>
          </a:solidFill>
        </p:spPr>
        <p:txBody>
          <a:bodyPr wrap="square">
            <a:spAutoFit/>
          </a:bodyPr>
          <a:lstStyle/>
          <a:p>
            <a:pPr algn="ctr"/>
            <a:r>
              <a:rPr lang="en-US" sz="1050" b="1" i="1"/>
              <a:t>Mission Design &amp; Categorization</a:t>
            </a:r>
          </a:p>
        </p:txBody>
      </p:sp>
      <p:pic>
        <p:nvPicPr>
          <p:cNvPr id="7" name="Picture 6">
            <a:extLst>
              <a:ext uri="{FF2B5EF4-FFF2-40B4-BE49-F238E27FC236}">
                <a16:creationId xmlns:a16="http://schemas.microsoft.com/office/drawing/2014/main" id="{8FFDBC64-4BF2-4BC1-865C-31668A1078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787" y="1631615"/>
            <a:ext cx="1714500" cy="1114425"/>
          </a:xfrm>
          <a:prstGeom prst="rect">
            <a:avLst/>
          </a:prstGeom>
        </p:spPr>
      </p:pic>
      <p:sp>
        <p:nvSpPr>
          <p:cNvPr id="8" name="Rectangle 7">
            <a:extLst>
              <a:ext uri="{FF2B5EF4-FFF2-40B4-BE49-F238E27FC236}">
                <a16:creationId xmlns:a16="http://schemas.microsoft.com/office/drawing/2014/main" id="{C42DFBFF-62D7-4130-B39C-91F1A9D24793}"/>
              </a:ext>
            </a:extLst>
          </p:cNvPr>
          <p:cNvSpPr/>
          <p:nvPr/>
        </p:nvSpPr>
        <p:spPr>
          <a:xfrm>
            <a:off x="2049714" y="2809943"/>
            <a:ext cx="1714499" cy="577081"/>
          </a:xfrm>
          <a:prstGeom prst="rect">
            <a:avLst/>
          </a:prstGeom>
          <a:solidFill>
            <a:srgbClr val="FFFFFF">
              <a:alpha val="74902"/>
            </a:srgbClr>
          </a:solidFill>
        </p:spPr>
        <p:txBody>
          <a:bodyPr wrap="square">
            <a:spAutoFit/>
          </a:bodyPr>
          <a:lstStyle/>
          <a:p>
            <a:pPr algn="ctr"/>
            <a:r>
              <a:rPr lang="en-US" sz="1050" b="1" i="1"/>
              <a:t>Spacecraft Assembly, Test, Transport, Launch, and Operations</a:t>
            </a:r>
          </a:p>
        </p:txBody>
      </p:sp>
      <p:pic>
        <p:nvPicPr>
          <p:cNvPr id="9" name="Picture 8">
            <a:extLst>
              <a:ext uri="{FF2B5EF4-FFF2-40B4-BE49-F238E27FC236}">
                <a16:creationId xmlns:a16="http://schemas.microsoft.com/office/drawing/2014/main" id="{5CFDA78E-955A-475B-B31A-9470C067F1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3761" y="1631615"/>
            <a:ext cx="1714500" cy="1114425"/>
          </a:xfrm>
          <a:prstGeom prst="rect">
            <a:avLst/>
          </a:prstGeom>
        </p:spPr>
      </p:pic>
      <p:pic>
        <p:nvPicPr>
          <p:cNvPr id="10" name="Picture 9">
            <a:extLst>
              <a:ext uri="{FF2B5EF4-FFF2-40B4-BE49-F238E27FC236}">
                <a16:creationId xmlns:a16="http://schemas.microsoft.com/office/drawing/2014/main" id="{328D9620-CAE9-4906-BEE9-B4D93F0B5A1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62245" y="1651434"/>
            <a:ext cx="1714500" cy="1039512"/>
          </a:xfrm>
          <a:prstGeom prst="rect">
            <a:avLst/>
          </a:prstGeom>
          <a:noFill/>
          <a:ln>
            <a:noFill/>
          </a:ln>
        </p:spPr>
      </p:pic>
      <p:sp>
        <p:nvSpPr>
          <p:cNvPr id="11" name="Rectangle 10">
            <a:extLst>
              <a:ext uri="{FF2B5EF4-FFF2-40B4-BE49-F238E27FC236}">
                <a16:creationId xmlns:a16="http://schemas.microsoft.com/office/drawing/2014/main" id="{95C1B614-84D5-41BF-B519-188704A71782}"/>
              </a:ext>
            </a:extLst>
          </p:cNvPr>
          <p:cNvSpPr/>
          <p:nvPr/>
        </p:nvSpPr>
        <p:spPr>
          <a:xfrm>
            <a:off x="3912721" y="2743295"/>
            <a:ext cx="1697819" cy="738664"/>
          </a:xfrm>
          <a:prstGeom prst="rect">
            <a:avLst/>
          </a:prstGeom>
          <a:solidFill>
            <a:srgbClr val="FFFFFF">
              <a:alpha val="74902"/>
            </a:srgbClr>
          </a:solidFill>
        </p:spPr>
        <p:txBody>
          <a:bodyPr wrap="square">
            <a:spAutoFit/>
          </a:bodyPr>
          <a:lstStyle/>
          <a:p>
            <a:pPr algn="ctr"/>
            <a:r>
              <a:rPr lang="en-US" sz="1050" b="1" i="1"/>
              <a:t>Avoiding Contamination following Inadvertent Impact</a:t>
            </a:r>
          </a:p>
        </p:txBody>
      </p:sp>
      <p:pic>
        <p:nvPicPr>
          <p:cNvPr id="12" name="Picture 11" descr="A picture containing ground, outdoor, brick, rock&#10;&#10;Description automatically generated">
            <a:extLst>
              <a:ext uri="{FF2B5EF4-FFF2-40B4-BE49-F238E27FC236}">
                <a16:creationId xmlns:a16="http://schemas.microsoft.com/office/drawing/2014/main" id="{7419CCE9-F640-4029-B270-A1FB7176335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663793" y="1673336"/>
            <a:ext cx="1714500" cy="1038480"/>
          </a:xfrm>
          <a:prstGeom prst="rect">
            <a:avLst/>
          </a:prstGeom>
          <a:noFill/>
          <a:ln>
            <a:noFill/>
          </a:ln>
        </p:spPr>
      </p:pic>
      <p:sp>
        <p:nvSpPr>
          <p:cNvPr id="13" name="Rectangle 12">
            <a:extLst>
              <a:ext uri="{FF2B5EF4-FFF2-40B4-BE49-F238E27FC236}">
                <a16:creationId xmlns:a16="http://schemas.microsoft.com/office/drawing/2014/main" id="{B922455B-3FE5-4C57-9334-7D89708CA7D7}"/>
              </a:ext>
            </a:extLst>
          </p:cNvPr>
          <p:cNvSpPr/>
          <p:nvPr/>
        </p:nvSpPr>
        <p:spPr>
          <a:xfrm>
            <a:off x="5658819" y="2766197"/>
            <a:ext cx="1673915" cy="738664"/>
          </a:xfrm>
          <a:prstGeom prst="rect">
            <a:avLst/>
          </a:prstGeom>
          <a:solidFill>
            <a:srgbClr val="FFFFFF">
              <a:alpha val="74902"/>
            </a:srgbClr>
          </a:solidFill>
        </p:spPr>
        <p:txBody>
          <a:bodyPr wrap="square">
            <a:spAutoFit/>
          </a:bodyPr>
          <a:lstStyle/>
          <a:p>
            <a:pPr algn="ctr"/>
            <a:r>
              <a:rPr lang="en-US" sz="1050" b="1" i="1"/>
              <a:t>Avoiding Contamination for Robotic Landed Missions</a:t>
            </a:r>
          </a:p>
        </p:txBody>
      </p:sp>
      <p:sp>
        <p:nvSpPr>
          <p:cNvPr id="14" name="Rectangle 13">
            <a:extLst>
              <a:ext uri="{FF2B5EF4-FFF2-40B4-BE49-F238E27FC236}">
                <a16:creationId xmlns:a16="http://schemas.microsoft.com/office/drawing/2014/main" id="{8FDD1328-570D-4690-9D67-9BA25478B170}"/>
              </a:ext>
            </a:extLst>
          </p:cNvPr>
          <p:cNvSpPr/>
          <p:nvPr/>
        </p:nvSpPr>
        <p:spPr>
          <a:xfrm>
            <a:off x="7526991" y="2868005"/>
            <a:ext cx="1550965" cy="415498"/>
          </a:xfrm>
          <a:prstGeom prst="rect">
            <a:avLst/>
          </a:prstGeom>
          <a:solidFill>
            <a:srgbClr val="FFFFFF">
              <a:alpha val="74902"/>
            </a:srgbClr>
          </a:solidFill>
        </p:spPr>
        <p:txBody>
          <a:bodyPr wrap="square">
            <a:spAutoFit/>
          </a:bodyPr>
          <a:lstStyle/>
          <a:p>
            <a:pPr algn="ctr"/>
            <a:r>
              <a:rPr lang="en-US" sz="1050" b="1" i="1"/>
              <a:t>End of Mission Disposition</a:t>
            </a:r>
          </a:p>
        </p:txBody>
      </p:sp>
      <p:pic>
        <p:nvPicPr>
          <p:cNvPr id="1026" name="Picture 2" descr="End of Mission Timeline | The Grand Finale – NASA Solar System Exploration">
            <a:extLst>
              <a:ext uri="{FF2B5EF4-FFF2-40B4-BE49-F238E27FC236}">
                <a16:creationId xmlns:a16="http://schemas.microsoft.com/office/drawing/2014/main" id="{E8C999FF-7987-4F43-B839-AD0BCB40262A}"/>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7513888" y="1669676"/>
            <a:ext cx="1564069" cy="103555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ABAA916-0A0B-4DAD-8483-57317ED8AB7A}"/>
              </a:ext>
            </a:extLst>
          </p:cNvPr>
          <p:cNvSpPr txBox="1"/>
          <p:nvPr/>
        </p:nvSpPr>
        <p:spPr>
          <a:xfrm>
            <a:off x="199143" y="3427844"/>
            <a:ext cx="1667144" cy="1384995"/>
          </a:xfrm>
          <a:prstGeom prst="rect">
            <a:avLst/>
          </a:prstGeom>
          <a:noFill/>
        </p:spPr>
        <p:txBody>
          <a:bodyPr wrap="square" rtlCol="0">
            <a:spAutoFit/>
          </a:bodyPr>
          <a:lstStyle/>
          <a:p>
            <a:pPr marL="66080" indent="-66080">
              <a:buFont typeface="Arial" panose="020B0604020202020204" pitchFamily="34" charset="0"/>
              <a:buChar char="•"/>
            </a:pPr>
            <a:r>
              <a:rPr lang="en-US" sz="1050"/>
              <a:t>Information to be included in the PP Mission Categorization Proposal</a:t>
            </a:r>
          </a:p>
          <a:p>
            <a:pPr marL="66080" indent="-66080">
              <a:buFont typeface="Arial" panose="020B0604020202020204" pitchFamily="34" charset="0"/>
              <a:buChar char="•"/>
            </a:pPr>
            <a:r>
              <a:rPr lang="en-US" sz="1050"/>
              <a:t>Biological and organic contamination knowledge inventory materials</a:t>
            </a:r>
          </a:p>
        </p:txBody>
      </p:sp>
      <p:sp>
        <p:nvSpPr>
          <p:cNvPr id="17" name="TextBox 16">
            <a:extLst>
              <a:ext uri="{FF2B5EF4-FFF2-40B4-BE49-F238E27FC236}">
                <a16:creationId xmlns:a16="http://schemas.microsoft.com/office/drawing/2014/main" id="{C8202910-3190-408A-BCDC-9C7A2D5B0AA8}"/>
              </a:ext>
            </a:extLst>
          </p:cNvPr>
          <p:cNvSpPr txBox="1"/>
          <p:nvPr/>
        </p:nvSpPr>
        <p:spPr>
          <a:xfrm>
            <a:off x="2055666" y="3427844"/>
            <a:ext cx="1708547" cy="1869743"/>
          </a:xfrm>
          <a:prstGeom prst="rect">
            <a:avLst/>
          </a:prstGeom>
          <a:noFill/>
        </p:spPr>
        <p:txBody>
          <a:bodyPr wrap="square" rtlCol="0">
            <a:spAutoFit/>
          </a:bodyPr>
          <a:lstStyle/>
          <a:p>
            <a:pPr marL="66080" indent="-66080">
              <a:buFont typeface="Arial" panose="020B0604020202020204" pitchFamily="34" charset="0"/>
              <a:buChar char="•"/>
            </a:pPr>
            <a:r>
              <a:rPr lang="en-US" sz="1050"/>
              <a:t>Controlled manufacturing environments and cleanrooms</a:t>
            </a:r>
          </a:p>
          <a:p>
            <a:pPr marL="66080" indent="-66080">
              <a:buFont typeface="Arial" panose="020B0604020202020204" pitchFamily="34" charset="0"/>
              <a:buChar char="•"/>
            </a:pPr>
            <a:r>
              <a:rPr lang="en-US" sz="1050"/>
              <a:t>Bioburden Control Approach</a:t>
            </a:r>
          </a:p>
          <a:p>
            <a:pPr marL="66080" indent="-66080">
              <a:buFont typeface="Arial" panose="020B0604020202020204" pitchFamily="34" charset="0"/>
              <a:buChar char="•"/>
            </a:pPr>
            <a:r>
              <a:rPr lang="en-US" sz="1050"/>
              <a:t>Analytical Approach</a:t>
            </a:r>
          </a:p>
          <a:p>
            <a:pPr marL="66080" indent="-66080">
              <a:buFont typeface="Arial" panose="020B0604020202020204" pitchFamily="34" charset="0"/>
              <a:buChar char="•"/>
            </a:pPr>
            <a:r>
              <a:rPr lang="en-US" sz="1050"/>
              <a:t>Documentation requirements and communication of data/analysis updates</a:t>
            </a:r>
          </a:p>
        </p:txBody>
      </p:sp>
      <p:sp>
        <p:nvSpPr>
          <p:cNvPr id="18" name="TextBox 17">
            <a:extLst>
              <a:ext uri="{FF2B5EF4-FFF2-40B4-BE49-F238E27FC236}">
                <a16:creationId xmlns:a16="http://schemas.microsoft.com/office/drawing/2014/main" id="{E7BAD905-A78E-4F22-BF69-D26BC479886F}"/>
              </a:ext>
            </a:extLst>
          </p:cNvPr>
          <p:cNvSpPr txBox="1"/>
          <p:nvPr/>
        </p:nvSpPr>
        <p:spPr>
          <a:xfrm>
            <a:off x="3894122" y="3420873"/>
            <a:ext cx="1650746" cy="1708160"/>
          </a:xfrm>
          <a:prstGeom prst="rect">
            <a:avLst/>
          </a:prstGeom>
          <a:noFill/>
        </p:spPr>
        <p:txBody>
          <a:bodyPr wrap="square" rtlCol="0">
            <a:spAutoFit/>
          </a:bodyPr>
          <a:lstStyle/>
          <a:p>
            <a:pPr marL="66080" indent="-66080">
              <a:buFont typeface="Arial" panose="020B0604020202020204" pitchFamily="34" charset="0"/>
              <a:buChar char="•"/>
            </a:pPr>
            <a:r>
              <a:rPr lang="en-US" sz="1050"/>
              <a:t>Avoiding inadvertent impact of solar system bodies by spacecraft and launch elements during flyby, gravity assist, or orbital insertion</a:t>
            </a:r>
          </a:p>
          <a:p>
            <a:pPr marL="193775" lvl="1" indent="-66973">
              <a:buFont typeface="Arial" panose="020B0604020202020204" pitchFamily="34" charset="0"/>
              <a:buChar char="•"/>
            </a:pPr>
            <a:r>
              <a:rPr lang="en-US" sz="1050"/>
              <a:t>Mars (Cat III-IV)</a:t>
            </a:r>
          </a:p>
          <a:p>
            <a:pPr marL="66080" indent="-66080">
              <a:buFont typeface="Arial" panose="020B0604020202020204" pitchFamily="34" charset="0"/>
              <a:buChar char="•"/>
            </a:pPr>
            <a:r>
              <a:rPr lang="en-US" sz="1050"/>
              <a:t>Secondary and auxiliary payloads</a:t>
            </a:r>
          </a:p>
        </p:txBody>
      </p:sp>
      <p:sp>
        <p:nvSpPr>
          <p:cNvPr id="20" name="Arrow: Right 19">
            <a:extLst>
              <a:ext uri="{FF2B5EF4-FFF2-40B4-BE49-F238E27FC236}">
                <a16:creationId xmlns:a16="http://schemas.microsoft.com/office/drawing/2014/main" id="{1C9819A0-1A56-420B-87A8-17DE6DCA7505}"/>
              </a:ext>
            </a:extLst>
          </p:cNvPr>
          <p:cNvSpPr/>
          <p:nvPr/>
        </p:nvSpPr>
        <p:spPr>
          <a:xfrm>
            <a:off x="1840930" y="2054372"/>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2" name="Arrow: Right 21">
            <a:extLst>
              <a:ext uri="{FF2B5EF4-FFF2-40B4-BE49-F238E27FC236}">
                <a16:creationId xmlns:a16="http://schemas.microsoft.com/office/drawing/2014/main" id="{270EAC10-2D6F-4467-B68C-69CFEDBA7E8D}"/>
              </a:ext>
            </a:extLst>
          </p:cNvPr>
          <p:cNvSpPr/>
          <p:nvPr/>
        </p:nvSpPr>
        <p:spPr>
          <a:xfrm>
            <a:off x="3727847" y="2040771"/>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3" name="Arrow: Right 22">
            <a:extLst>
              <a:ext uri="{FF2B5EF4-FFF2-40B4-BE49-F238E27FC236}">
                <a16:creationId xmlns:a16="http://schemas.microsoft.com/office/drawing/2014/main" id="{7EEE76BB-BEB3-4F93-B2DE-8AD74B3BD448}"/>
              </a:ext>
            </a:extLst>
          </p:cNvPr>
          <p:cNvSpPr/>
          <p:nvPr/>
        </p:nvSpPr>
        <p:spPr>
          <a:xfrm>
            <a:off x="5533237" y="2040771"/>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4" name="Arrow: Right 23">
            <a:extLst>
              <a:ext uri="{FF2B5EF4-FFF2-40B4-BE49-F238E27FC236}">
                <a16:creationId xmlns:a16="http://schemas.microsoft.com/office/drawing/2014/main" id="{B8D6CF8C-D557-471C-AF05-3BB2E5E6EC1E}"/>
              </a:ext>
            </a:extLst>
          </p:cNvPr>
          <p:cNvSpPr/>
          <p:nvPr/>
        </p:nvSpPr>
        <p:spPr>
          <a:xfrm>
            <a:off x="7361612" y="1997690"/>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5" name="TextBox 24">
            <a:extLst>
              <a:ext uri="{FF2B5EF4-FFF2-40B4-BE49-F238E27FC236}">
                <a16:creationId xmlns:a16="http://schemas.microsoft.com/office/drawing/2014/main" id="{E8826830-C504-4C99-8922-FB341E64E538}"/>
              </a:ext>
            </a:extLst>
          </p:cNvPr>
          <p:cNvSpPr txBox="1"/>
          <p:nvPr/>
        </p:nvSpPr>
        <p:spPr>
          <a:xfrm>
            <a:off x="5663794" y="3420872"/>
            <a:ext cx="1697819" cy="2354491"/>
          </a:xfrm>
          <a:prstGeom prst="rect">
            <a:avLst/>
          </a:prstGeom>
          <a:noFill/>
        </p:spPr>
        <p:txBody>
          <a:bodyPr wrap="square" rtlCol="0">
            <a:spAutoFit/>
          </a:bodyPr>
          <a:lstStyle/>
          <a:p>
            <a:pPr marL="66080" indent="-66080">
              <a:buFont typeface="Arial" panose="020B0604020202020204" pitchFamily="34" charset="0"/>
              <a:buChar char="•"/>
            </a:pPr>
            <a:r>
              <a:rPr lang="en-US" sz="1050"/>
              <a:t>Prevent occurrence of a biological inoculation event into a potentially habitable environment during landing and surface operations</a:t>
            </a:r>
          </a:p>
          <a:p>
            <a:pPr marL="193775" lvl="1" indent="-66973">
              <a:buFont typeface="Arial" panose="020B0604020202020204" pitchFamily="34" charset="0"/>
              <a:buChar char="•"/>
            </a:pPr>
            <a:r>
              <a:rPr lang="en-US" sz="1050"/>
              <a:t>Stationary and mobile activities</a:t>
            </a:r>
          </a:p>
          <a:p>
            <a:pPr marL="66080" indent="-66080">
              <a:buFont typeface="Arial" panose="020B0604020202020204" pitchFamily="34" charset="0"/>
              <a:buChar char="•"/>
            </a:pPr>
            <a:r>
              <a:rPr lang="en-US" sz="1050"/>
              <a:t>Mars </a:t>
            </a:r>
            <a:r>
              <a:rPr lang="en-US" sz="1050" err="1"/>
              <a:t>IVa</a:t>
            </a:r>
            <a:r>
              <a:rPr lang="en-US" sz="1050"/>
              <a:t>, </a:t>
            </a:r>
            <a:r>
              <a:rPr lang="en-US" sz="1050" err="1"/>
              <a:t>IVb</a:t>
            </a:r>
            <a:r>
              <a:rPr lang="en-US" sz="1050"/>
              <a:t>, </a:t>
            </a:r>
            <a:r>
              <a:rPr lang="en-US" sz="1050" err="1"/>
              <a:t>IVc</a:t>
            </a:r>
            <a:r>
              <a:rPr lang="en-US" sz="1050"/>
              <a:t> requirements</a:t>
            </a:r>
          </a:p>
          <a:p>
            <a:pPr marL="193775" indent="-66973">
              <a:buFont typeface="Arial" panose="020B0604020202020204" pitchFamily="34" charset="0"/>
              <a:buChar char="•"/>
            </a:pPr>
            <a:r>
              <a:rPr lang="en-US" sz="1050"/>
              <a:t>Bioburden Control Approach</a:t>
            </a:r>
          </a:p>
          <a:p>
            <a:pPr marL="193775" indent="-66973">
              <a:buFont typeface="Arial" panose="020B0604020202020204" pitchFamily="34" charset="0"/>
              <a:buChar char="•"/>
            </a:pPr>
            <a:r>
              <a:rPr lang="en-US" sz="1050"/>
              <a:t>Analytical Approach</a:t>
            </a:r>
          </a:p>
          <a:p>
            <a:pPr marL="66080" indent="-66080">
              <a:buFont typeface="Arial" panose="020B0604020202020204" pitchFamily="34" charset="0"/>
              <a:buChar char="•"/>
            </a:pPr>
            <a:endParaRPr lang="en-US" sz="1050"/>
          </a:p>
        </p:txBody>
      </p:sp>
      <p:sp>
        <p:nvSpPr>
          <p:cNvPr id="26" name="TextBox 25">
            <a:extLst>
              <a:ext uri="{FF2B5EF4-FFF2-40B4-BE49-F238E27FC236}">
                <a16:creationId xmlns:a16="http://schemas.microsoft.com/office/drawing/2014/main" id="{B5E31B83-06FA-4E2C-8A73-F4B77BF17592}"/>
              </a:ext>
            </a:extLst>
          </p:cNvPr>
          <p:cNvSpPr txBox="1"/>
          <p:nvPr/>
        </p:nvSpPr>
        <p:spPr>
          <a:xfrm>
            <a:off x="7662798" y="3424727"/>
            <a:ext cx="1266247" cy="2354491"/>
          </a:xfrm>
          <a:prstGeom prst="rect">
            <a:avLst/>
          </a:prstGeom>
          <a:noFill/>
        </p:spPr>
        <p:txBody>
          <a:bodyPr wrap="square" rtlCol="0">
            <a:spAutoFit/>
          </a:bodyPr>
          <a:lstStyle/>
          <a:p>
            <a:pPr marL="66080" indent="-66080">
              <a:buFont typeface="Arial" panose="020B0604020202020204" pitchFamily="34" charset="0"/>
              <a:buChar char="•"/>
            </a:pPr>
            <a:r>
              <a:rPr lang="en-US" sz="1050"/>
              <a:t>Documentation of final disposition of hardware</a:t>
            </a:r>
          </a:p>
          <a:p>
            <a:pPr marL="66080" indent="-66080">
              <a:buFont typeface="Arial" panose="020B0604020202020204" pitchFamily="34" charset="0"/>
              <a:buChar char="•"/>
            </a:pPr>
            <a:r>
              <a:rPr lang="en-US" sz="1050"/>
              <a:t>Updates to organic, biological, and combustion product inventories</a:t>
            </a:r>
          </a:p>
          <a:p>
            <a:pPr marL="66080" indent="-66080">
              <a:buFont typeface="Arial" panose="020B0604020202020204" pitchFamily="34" charset="0"/>
              <a:buChar char="•"/>
            </a:pPr>
            <a:r>
              <a:rPr lang="en-US" sz="1050"/>
              <a:t>Information to be included in End of Mission PP Report</a:t>
            </a:r>
          </a:p>
        </p:txBody>
      </p:sp>
    </p:spTree>
    <p:extLst>
      <p:ext uri="{BB962C8B-B14F-4D97-AF65-F5344CB8AC3E}">
        <p14:creationId xmlns:p14="http://schemas.microsoft.com/office/powerpoint/2010/main" val="3056631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1161BD-261C-48ED-AFA0-39EBDF7F4AB0}"/>
              </a:ext>
            </a:extLst>
          </p:cNvPr>
          <p:cNvSpPr>
            <a:spLocks noGrp="1"/>
          </p:cNvSpPr>
          <p:nvPr>
            <p:ph type="title"/>
          </p:nvPr>
        </p:nvSpPr>
        <p:spPr>
          <a:xfrm>
            <a:off x="361608" y="242783"/>
            <a:ext cx="6026136" cy="471359"/>
          </a:xfrm>
        </p:spPr>
        <p:txBody>
          <a:bodyPr/>
          <a:lstStyle/>
          <a:p>
            <a:r>
              <a:rPr lang="en-US"/>
              <a:t>Mars Forward PP Implementation Trade Space </a:t>
            </a:r>
          </a:p>
        </p:txBody>
      </p:sp>
      <p:sp>
        <p:nvSpPr>
          <p:cNvPr id="4" name="Content Placeholder 3">
            <a:extLst>
              <a:ext uri="{FF2B5EF4-FFF2-40B4-BE49-F238E27FC236}">
                <a16:creationId xmlns:a16="http://schemas.microsoft.com/office/drawing/2014/main" id="{67A3FE02-B101-45E4-BACD-6F68EBE731FD}"/>
              </a:ext>
            </a:extLst>
          </p:cNvPr>
          <p:cNvSpPr>
            <a:spLocks noGrp="1"/>
          </p:cNvSpPr>
          <p:nvPr>
            <p:ph idx="1"/>
          </p:nvPr>
        </p:nvSpPr>
        <p:spPr>
          <a:xfrm>
            <a:off x="179902" y="960490"/>
            <a:ext cx="6795795" cy="4094007"/>
          </a:xfrm>
        </p:spPr>
        <p:txBody>
          <a:bodyPr/>
          <a:lstStyle/>
          <a:p>
            <a:r>
              <a:rPr lang="en-US" sz="1400" b="1"/>
              <a:t>Orbiter</a:t>
            </a:r>
            <a:r>
              <a:rPr lang="en-US" sz="1400"/>
              <a:t> - Spacecraft reliability and mission design to maintain orbiter inadvertent impact so bioburden considerations are not necessary. </a:t>
            </a:r>
          </a:p>
          <a:p>
            <a:r>
              <a:rPr lang="en-US" sz="1400" b="1"/>
              <a:t>Orbiter </a:t>
            </a:r>
            <a:r>
              <a:rPr lang="en-US" sz="1400"/>
              <a:t>- Burnup and Breakup as a primary means to meet planetary protection compliance for bioburden managed spacecraft. </a:t>
            </a:r>
          </a:p>
          <a:p>
            <a:r>
              <a:rPr lang="en-US" sz="1400" b="1"/>
              <a:t>Orbiter / Lander </a:t>
            </a:r>
            <a:r>
              <a:rPr lang="en-US" sz="1400"/>
              <a:t>– Evaluation of manufacturing provenance for bioburden credits from cleanroom manufacturing environments and non-metallic material cure and electronic break-in times and temps. </a:t>
            </a:r>
          </a:p>
          <a:p>
            <a:pPr lvl="1"/>
            <a:r>
              <a:rPr lang="en-US" sz="1400"/>
              <a:t>Note: This is also can balanced with commercial off-the-shelf usage for lower risk class missions. Can you reduce PP implementation with MIL Spec parts? </a:t>
            </a:r>
          </a:p>
          <a:p>
            <a:r>
              <a:rPr lang="en-US" sz="1400" b="1"/>
              <a:t>Orbiter / Lander </a:t>
            </a:r>
            <a:r>
              <a:rPr lang="en-US" sz="1400"/>
              <a:t>– Heat microbial reduction of strategic sub-systems to reduce bioburden below required limits. Typically, these are large surface areas such as cabling and thermal systems. </a:t>
            </a:r>
          </a:p>
          <a:p>
            <a:r>
              <a:rPr lang="en-US" sz="1400" b="1"/>
              <a:t>Orbiter / Lander </a:t>
            </a:r>
            <a:r>
              <a:rPr lang="en-US" sz="1400"/>
              <a:t>– Bioburden management, microbial reduction, bioburden verification with wipe and swab sampling – required PP laboratory</a:t>
            </a:r>
          </a:p>
        </p:txBody>
      </p:sp>
      <p:sp>
        <p:nvSpPr>
          <p:cNvPr id="6" name="Arrow: Down 5">
            <a:extLst>
              <a:ext uri="{FF2B5EF4-FFF2-40B4-BE49-F238E27FC236}">
                <a16:creationId xmlns:a16="http://schemas.microsoft.com/office/drawing/2014/main" id="{128C4264-5A73-4644-BC99-80D7A0E98976}"/>
              </a:ext>
            </a:extLst>
          </p:cNvPr>
          <p:cNvSpPr/>
          <p:nvPr/>
        </p:nvSpPr>
        <p:spPr>
          <a:xfrm>
            <a:off x="7315332" y="1225109"/>
            <a:ext cx="1467060" cy="4558004"/>
          </a:xfrm>
          <a:prstGeom prst="downArrow">
            <a:avLst/>
          </a:prstGeom>
          <a:gradFill>
            <a:gsLst>
              <a:gs pos="0">
                <a:srgbClr val="00B050"/>
              </a:gs>
              <a:gs pos="71000">
                <a:schemeClr val="accent1">
                  <a:lumMod val="45000"/>
                  <a:lumOff val="55000"/>
                </a:schemeClr>
              </a:gs>
              <a:gs pos="99000">
                <a:srgbClr val="0070C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 </a:t>
            </a:r>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r>
              <a:rPr lang="en-US" b="1"/>
              <a:t>$$$</a:t>
            </a:r>
          </a:p>
        </p:txBody>
      </p:sp>
      <p:sp>
        <p:nvSpPr>
          <p:cNvPr id="7" name="TextBox 6">
            <a:extLst>
              <a:ext uri="{FF2B5EF4-FFF2-40B4-BE49-F238E27FC236}">
                <a16:creationId xmlns:a16="http://schemas.microsoft.com/office/drawing/2014/main" id="{1057BD33-C297-43F9-8A76-2D18486DB91A}"/>
              </a:ext>
            </a:extLst>
          </p:cNvPr>
          <p:cNvSpPr txBox="1"/>
          <p:nvPr/>
        </p:nvSpPr>
        <p:spPr>
          <a:xfrm>
            <a:off x="136358" y="5587732"/>
            <a:ext cx="6839339" cy="307777"/>
          </a:xfrm>
          <a:prstGeom prst="rect">
            <a:avLst/>
          </a:prstGeom>
          <a:solidFill>
            <a:schemeClr val="bg1">
              <a:lumMod val="75000"/>
            </a:schemeClr>
          </a:solidFill>
        </p:spPr>
        <p:txBody>
          <a:bodyPr wrap="square" rtlCol="0">
            <a:spAutoFit/>
          </a:bodyPr>
          <a:lstStyle/>
          <a:p>
            <a:pPr algn="ctr"/>
            <a:r>
              <a:rPr lang="en-US" sz="1400" b="1">
                <a:solidFill>
                  <a:schemeClr val="bg1"/>
                </a:solidFill>
              </a:rPr>
              <a:t>*Note that some combination of the above techniques may be required. </a:t>
            </a:r>
          </a:p>
        </p:txBody>
      </p:sp>
      <p:sp>
        <p:nvSpPr>
          <p:cNvPr id="9" name="TextBox 8">
            <a:extLst>
              <a:ext uri="{FF2B5EF4-FFF2-40B4-BE49-F238E27FC236}">
                <a16:creationId xmlns:a16="http://schemas.microsoft.com/office/drawing/2014/main" id="{3774DE1D-6A3A-4337-8ED0-0548334B6853}"/>
              </a:ext>
            </a:extLst>
          </p:cNvPr>
          <p:cNvSpPr txBox="1"/>
          <p:nvPr/>
        </p:nvSpPr>
        <p:spPr>
          <a:xfrm>
            <a:off x="6813755" y="860497"/>
            <a:ext cx="2470215" cy="307777"/>
          </a:xfrm>
          <a:prstGeom prst="rect">
            <a:avLst/>
          </a:prstGeom>
          <a:noFill/>
        </p:spPr>
        <p:txBody>
          <a:bodyPr wrap="square" rtlCol="0">
            <a:spAutoFit/>
          </a:bodyPr>
          <a:lstStyle/>
          <a:p>
            <a:pPr algn="ctr"/>
            <a:r>
              <a:rPr lang="en-US" sz="1400" b="1"/>
              <a:t>Spacecraft Implementation</a:t>
            </a:r>
          </a:p>
        </p:txBody>
      </p:sp>
      <p:pic>
        <p:nvPicPr>
          <p:cNvPr id="12" name="Picture 11">
            <a:extLst>
              <a:ext uri="{FF2B5EF4-FFF2-40B4-BE49-F238E27FC236}">
                <a16:creationId xmlns:a16="http://schemas.microsoft.com/office/drawing/2014/main" id="{B3F47C79-3F19-4B22-8DF9-BA658E9F0F8B}"/>
              </a:ext>
            </a:extLst>
          </p:cNvPr>
          <p:cNvPicPr>
            <a:picLocks noChangeAspect="1"/>
          </p:cNvPicPr>
          <p:nvPr/>
        </p:nvPicPr>
        <p:blipFill>
          <a:blip r:embed="rId2"/>
          <a:stretch>
            <a:fillRect/>
          </a:stretch>
        </p:blipFill>
        <p:spPr>
          <a:xfrm>
            <a:off x="7302418" y="342778"/>
            <a:ext cx="1059529" cy="271371"/>
          </a:xfrm>
          <a:prstGeom prst="rect">
            <a:avLst/>
          </a:prstGeom>
        </p:spPr>
      </p:pic>
    </p:spTree>
    <p:extLst>
      <p:ext uri="{BB962C8B-B14F-4D97-AF65-F5344CB8AC3E}">
        <p14:creationId xmlns:p14="http://schemas.microsoft.com/office/powerpoint/2010/main" val="3046176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60" y="246887"/>
            <a:ext cx="8001000" cy="350838"/>
          </a:xfrm>
        </p:spPr>
        <p:txBody>
          <a:bodyPr>
            <a:noAutofit/>
          </a:bodyPr>
          <a:lstStyle/>
          <a:p>
            <a:r>
              <a:rPr lang="en-US" sz="2000"/>
              <a:t>Backward Contamination – Restricted Earth Return</a:t>
            </a:r>
          </a:p>
        </p:txBody>
      </p:sp>
      <p:pic>
        <p:nvPicPr>
          <p:cNvPr id="3" name="Picture 2">
            <a:extLst>
              <a:ext uri="{FF2B5EF4-FFF2-40B4-BE49-F238E27FC236}">
                <a16:creationId xmlns:a16="http://schemas.microsoft.com/office/drawing/2014/main" id="{2D1E95EE-B76E-4802-B7C4-70AC7E79FC72}"/>
              </a:ext>
            </a:extLst>
          </p:cNvPr>
          <p:cNvPicPr>
            <a:picLocks noChangeAspect="1"/>
          </p:cNvPicPr>
          <p:nvPr/>
        </p:nvPicPr>
        <p:blipFill>
          <a:blip r:embed="rId2"/>
          <a:stretch>
            <a:fillRect/>
          </a:stretch>
        </p:blipFill>
        <p:spPr>
          <a:xfrm>
            <a:off x="4572000" y="3061494"/>
            <a:ext cx="4505522" cy="2665104"/>
          </a:xfrm>
          <a:prstGeom prst="rect">
            <a:avLst/>
          </a:prstGeom>
        </p:spPr>
      </p:pic>
      <p:sp>
        <p:nvSpPr>
          <p:cNvPr id="24" name="TextBox 23">
            <a:extLst>
              <a:ext uri="{FF2B5EF4-FFF2-40B4-BE49-F238E27FC236}">
                <a16:creationId xmlns:a16="http://schemas.microsoft.com/office/drawing/2014/main" id="{F7215EBC-CFCB-44E8-AA50-C5524CEE1FF4}"/>
              </a:ext>
            </a:extLst>
          </p:cNvPr>
          <p:cNvSpPr txBox="1"/>
          <p:nvPr/>
        </p:nvSpPr>
        <p:spPr>
          <a:xfrm>
            <a:off x="175630" y="1035465"/>
            <a:ext cx="8859461" cy="1577355"/>
          </a:xfrm>
          <a:prstGeom prst="rect">
            <a:avLst/>
          </a:prstGeom>
          <a:noFill/>
        </p:spPr>
        <p:txBody>
          <a:bodyPr wrap="square" lIns="68580" tIns="34290" rIns="68580" bIns="34290" anchor="t">
            <a:spAutoFit/>
          </a:bodyPr>
          <a:lstStyle/>
          <a:p>
            <a:r>
              <a:rPr lang="en-US" sz="1600">
                <a:cs typeface="Arial"/>
              </a:rPr>
              <a:t>NASA/USG has obligations under the </a:t>
            </a:r>
            <a:r>
              <a:rPr lang="en-US" sz="1600" b="1">
                <a:cs typeface="Arial"/>
              </a:rPr>
              <a:t>Outer Space Treaty </a:t>
            </a:r>
            <a:r>
              <a:rPr lang="en-US" sz="1600">
                <a:cs typeface="Arial"/>
              </a:rPr>
              <a:t>to safeguard the Earth-Moon system. </a:t>
            </a:r>
            <a:endParaRPr lang="en-US" sz="1600" b="1">
              <a:cs typeface="Arial"/>
            </a:endParaRPr>
          </a:p>
          <a:p>
            <a:pPr lvl="1"/>
            <a:r>
              <a:rPr lang="en-US" sz="1600">
                <a:cs typeface="Arial"/>
              </a:rPr>
              <a:t>Article IX: States Parties to the Treaty shall pursue studies of outer space, including the Moon and other celestial bodies, and conduct exploration of them so as to avoid their harmful contamination and also </a:t>
            </a:r>
            <a:r>
              <a:rPr lang="en-US" sz="1600" u="sng">
                <a:cs typeface="Arial"/>
              </a:rPr>
              <a:t>adverse changes in the environment of the Earth resulting from the introduction of extraterrestrial matter.</a:t>
            </a:r>
          </a:p>
          <a:p>
            <a:pPr marL="214313" indent="-214313">
              <a:buFont typeface="Arial" panose="020B0604020202020204" pitchFamily="34" charset="0"/>
              <a:buChar char="•"/>
            </a:pPr>
            <a:endParaRPr lang="en-US" sz="1600" u="sng">
              <a:cs typeface="Arial"/>
            </a:endParaRPr>
          </a:p>
        </p:txBody>
      </p:sp>
      <p:sp>
        <p:nvSpPr>
          <p:cNvPr id="4" name="TextBox 3">
            <a:extLst>
              <a:ext uri="{FF2B5EF4-FFF2-40B4-BE49-F238E27FC236}">
                <a16:creationId xmlns:a16="http://schemas.microsoft.com/office/drawing/2014/main" id="{60FD22E0-B09A-0059-164A-D1AFFF88C42C}"/>
              </a:ext>
            </a:extLst>
          </p:cNvPr>
          <p:cNvSpPr txBox="1"/>
          <p:nvPr/>
        </p:nvSpPr>
        <p:spPr>
          <a:xfrm>
            <a:off x="218062" y="3315205"/>
            <a:ext cx="4270559" cy="484748"/>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Preventing harmful biological contamination of Earth’s biosphere is the highest priority.</a:t>
            </a:r>
            <a:endParaRPr lang="en-US" sz="1350">
              <a:solidFill>
                <a:schemeClr val="bg1"/>
              </a:solidFill>
              <a:ea typeface="Calibri" panose="020F0502020204030204" pitchFamily="34" charset="0"/>
              <a:cs typeface="Arial"/>
            </a:endParaRPr>
          </a:p>
        </p:txBody>
      </p:sp>
      <p:sp>
        <p:nvSpPr>
          <p:cNvPr id="9" name="TextBox 8">
            <a:extLst>
              <a:ext uri="{FF2B5EF4-FFF2-40B4-BE49-F238E27FC236}">
                <a16:creationId xmlns:a16="http://schemas.microsoft.com/office/drawing/2014/main" id="{BB05A61D-F8A1-D247-A6F6-E3005128427E}"/>
              </a:ext>
            </a:extLst>
          </p:cNvPr>
          <p:cNvSpPr txBox="1"/>
          <p:nvPr/>
        </p:nvSpPr>
        <p:spPr>
          <a:xfrm>
            <a:off x="4551366" y="2483923"/>
            <a:ext cx="4463091" cy="461665"/>
          </a:xfrm>
          <a:prstGeom prst="rect">
            <a:avLst/>
          </a:prstGeom>
          <a:solidFill>
            <a:srgbClr val="85C5EC"/>
          </a:solidFill>
        </p:spPr>
        <p:txBody>
          <a:bodyPr wrap="square" rtlCol="0">
            <a:spAutoFit/>
          </a:bodyPr>
          <a:lstStyle/>
          <a:p>
            <a:pPr algn="ctr"/>
            <a:r>
              <a:rPr lang="en-US" sz="1350" b="1"/>
              <a:t>Implementation Example</a:t>
            </a:r>
          </a:p>
          <a:p>
            <a:pPr algn="ctr"/>
            <a:r>
              <a:rPr lang="en-US" sz="1050" b="1"/>
              <a:t>NASA-Standard 8719.27 §5 </a:t>
            </a:r>
          </a:p>
        </p:txBody>
      </p:sp>
      <p:sp>
        <p:nvSpPr>
          <p:cNvPr id="10" name="TextBox 9">
            <a:extLst>
              <a:ext uri="{FF2B5EF4-FFF2-40B4-BE49-F238E27FC236}">
                <a16:creationId xmlns:a16="http://schemas.microsoft.com/office/drawing/2014/main" id="{7E25380D-240E-0C5C-6063-55DD347BB7AB}"/>
              </a:ext>
            </a:extLst>
          </p:cNvPr>
          <p:cNvSpPr txBox="1"/>
          <p:nvPr/>
        </p:nvSpPr>
        <p:spPr>
          <a:xfrm>
            <a:off x="218060" y="2474749"/>
            <a:ext cx="4270561" cy="461665"/>
          </a:xfrm>
          <a:prstGeom prst="rect">
            <a:avLst/>
          </a:prstGeom>
          <a:solidFill>
            <a:srgbClr val="85C5EC"/>
          </a:solidFill>
        </p:spPr>
        <p:txBody>
          <a:bodyPr wrap="square" rtlCol="0">
            <a:spAutoFit/>
          </a:bodyPr>
          <a:lstStyle/>
          <a:p>
            <a:pPr algn="ctr"/>
            <a:r>
              <a:rPr lang="en-US" sz="1350" b="1"/>
              <a:t>Key Tenants </a:t>
            </a:r>
          </a:p>
          <a:p>
            <a:pPr algn="ctr"/>
            <a:r>
              <a:rPr lang="en-US" sz="1050" b="1"/>
              <a:t>NASA Procedural Requirements 8715.24 §3.4</a:t>
            </a:r>
          </a:p>
        </p:txBody>
      </p:sp>
      <p:sp>
        <p:nvSpPr>
          <p:cNvPr id="11" name="TextBox 10">
            <a:extLst>
              <a:ext uri="{FF2B5EF4-FFF2-40B4-BE49-F238E27FC236}">
                <a16:creationId xmlns:a16="http://schemas.microsoft.com/office/drawing/2014/main" id="{927567E6-09B4-B29F-E54D-06B100C38FD7}"/>
              </a:ext>
            </a:extLst>
          </p:cNvPr>
          <p:cNvSpPr txBox="1"/>
          <p:nvPr/>
        </p:nvSpPr>
        <p:spPr>
          <a:xfrm>
            <a:off x="218062" y="3839138"/>
            <a:ext cx="4270560" cy="692497"/>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Establish and implement a strategy and design concepts to </a:t>
            </a:r>
            <a:r>
              <a:rPr lang="en-US" sz="1350" u="sng">
                <a:solidFill>
                  <a:schemeClr val="bg1"/>
                </a:solidFill>
              </a:rPr>
              <a:t>break the chain of contact</a:t>
            </a:r>
            <a:r>
              <a:rPr lang="en-US" sz="1350">
                <a:solidFill>
                  <a:schemeClr val="bg1"/>
                </a:solidFill>
              </a:rPr>
              <a:t> with the target body, </a:t>
            </a:r>
            <a:r>
              <a:rPr lang="en-US" sz="1350" u="sng">
                <a:solidFill>
                  <a:schemeClr val="bg1"/>
                </a:solidFill>
              </a:rPr>
              <a:t>isolate</a:t>
            </a:r>
            <a:r>
              <a:rPr lang="en-US" sz="1350">
                <a:solidFill>
                  <a:schemeClr val="bg1"/>
                </a:solidFill>
              </a:rPr>
              <a:t>, and </a:t>
            </a:r>
            <a:r>
              <a:rPr lang="en-US" sz="1350" u="sng">
                <a:solidFill>
                  <a:schemeClr val="bg1"/>
                </a:solidFill>
              </a:rPr>
              <a:t>robustly contain</a:t>
            </a:r>
            <a:r>
              <a:rPr lang="en-US" sz="1350">
                <a:solidFill>
                  <a:schemeClr val="bg1"/>
                </a:solidFill>
              </a:rPr>
              <a:t> restricted samples.</a:t>
            </a:r>
            <a:endParaRPr lang="en-US" sz="1350">
              <a:solidFill>
                <a:schemeClr val="bg1"/>
              </a:solidFill>
              <a:ea typeface="Calibri" panose="020F0502020204030204" pitchFamily="34" charset="0"/>
              <a:cs typeface="Arial"/>
            </a:endParaRPr>
          </a:p>
        </p:txBody>
      </p:sp>
      <p:sp>
        <p:nvSpPr>
          <p:cNvPr id="12" name="TextBox 11">
            <a:extLst>
              <a:ext uri="{FF2B5EF4-FFF2-40B4-BE49-F238E27FC236}">
                <a16:creationId xmlns:a16="http://schemas.microsoft.com/office/drawing/2014/main" id="{3D2222B6-6D4E-D8FD-1ED3-052625FEBE97}"/>
              </a:ext>
            </a:extLst>
          </p:cNvPr>
          <p:cNvSpPr txBox="1"/>
          <p:nvPr/>
        </p:nvSpPr>
        <p:spPr>
          <a:xfrm>
            <a:off x="218062" y="4570820"/>
            <a:ext cx="4270559" cy="484748"/>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Approach to assure public safety and containment requires approval by relevant government entities. </a:t>
            </a:r>
            <a:endParaRPr lang="en-US" sz="1350">
              <a:solidFill>
                <a:schemeClr val="bg1"/>
              </a:solidFill>
              <a:ea typeface="Calibri" panose="020F0502020204030204" pitchFamily="34" charset="0"/>
              <a:cs typeface="Arial"/>
            </a:endParaRPr>
          </a:p>
        </p:txBody>
      </p:sp>
      <p:sp>
        <p:nvSpPr>
          <p:cNvPr id="13" name="TextBox 12">
            <a:extLst>
              <a:ext uri="{FF2B5EF4-FFF2-40B4-BE49-F238E27FC236}">
                <a16:creationId xmlns:a16="http://schemas.microsoft.com/office/drawing/2014/main" id="{60444DAC-232E-08E8-ABF6-4BDB80FA03FE}"/>
              </a:ext>
            </a:extLst>
          </p:cNvPr>
          <p:cNvSpPr txBox="1"/>
          <p:nvPr/>
        </p:nvSpPr>
        <p:spPr>
          <a:xfrm>
            <a:off x="218062" y="5094753"/>
            <a:ext cx="4270559" cy="484748"/>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Alternative approaches allowed with scientific and engineering consensus. </a:t>
            </a:r>
            <a:endParaRPr lang="en-US" sz="1350">
              <a:solidFill>
                <a:schemeClr val="bg1"/>
              </a:solidFill>
              <a:ea typeface="Calibri" panose="020F0502020204030204" pitchFamily="34" charset="0"/>
              <a:cs typeface="Arial"/>
            </a:endParaRPr>
          </a:p>
        </p:txBody>
      </p:sp>
    </p:spTree>
    <p:extLst>
      <p:ext uri="{BB962C8B-B14F-4D97-AF65-F5344CB8AC3E}">
        <p14:creationId xmlns:p14="http://schemas.microsoft.com/office/powerpoint/2010/main" val="35171495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6EEE04BB-A449-4C51-AE5E-87BE79068DFE}"/>
              </a:ext>
            </a:extLst>
          </p:cNvPr>
          <p:cNvSpPr/>
          <p:nvPr/>
        </p:nvSpPr>
        <p:spPr>
          <a:xfrm>
            <a:off x="4555959" y="2698102"/>
            <a:ext cx="4528230" cy="2151805"/>
          </a:xfrm>
          <a:prstGeom prst="rect">
            <a:avLst/>
          </a:prstGeom>
          <a:solidFill>
            <a:schemeClr val="accent6">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09B7FE1-8A0D-45F5-80C1-322D1A782F5F}"/>
              </a:ext>
            </a:extLst>
          </p:cNvPr>
          <p:cNvSpPr/>
          <p:nvPr/>
        </p:nvSpPr>
        <p:spPr>
          <a:xfrm>
            <a:off x="276358" y="3576289"/>
            <a:ext cx="8807830" cy="2135921"/>
          </a:xfrm>
          <a:prstGeom prst="rect">
            <a:avLst/>
          </a:prstGeom>
          <a:solidFill>
            <a:schemeClr val="accent6">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ABA8C300-3B7B-4164-ADBF-9A4864BC91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0755" y="1350212"/>
            <a:ext cx="1752599" cy="720827"/>
          </a:xfrm>
          <a:prstGeom prst="rect">
            <a:avLst/>
          </a:prstGeom>
          <a:ln w="28575">
            <a:solidFill>
              <a:srgbClr val="FF0000"/>
            </a:solidFill>
          </a:ln>
        </p:spPr>
      </p:pic>
      <p:sp>
        <p:nvSpPr>
          <p:cNvPr id="2" name="Slide Number Placeholder 1">
            <a:extLst>
              <a:ext uri="{FF2B5EF4-FFF2-40B4-BE49-F238E27FC236}">
                <a16:creationId xmlns:a16="http://schemas.microsoft.com/office/drawing/2014/main" id="{3AC97D77-5BCA-4E42-8028-953D48C691FE}"/>
              </a:ext>
            </a:extLst>
          </p:cNvPr>
          <p:cNvSpPr>
            <a:spLocks noGrp="1"/>
          </p:cNvSpPr>
          <p:nvPr>
            <p:ph type="sldNum" sz="quarter" idx="12"/>
          </p:nvPr>
        </p:nvSpPr>
        <p:spPr/>
        <p:txBody>
          <a:bodyPr/>
          <a:lstStyle/>
          <a:p>
            <a:fld id="{24461208-1162-4A6C-99A7-288A7CB9DF73}" type="slidenum">
              <a:rPr lang="en-US" smtClean="0"/>
              <a:pPr/>
              <a:t>12</a:t>
            </a:fld>
            <a:endParaRPr lang="en-US"/>
          </a:p>
        </p:txBody>
      </p:sp>
      <p:sp>
        <p:nvSpPr>
          <p:cNvPr id="3" name="Title 2">
            <a:extLst>
              <a:ext uri="{FF2B5EF4-FFF2-40B4-BE49-F238E27FC236}">
                <a16:creationId xmlns:a16="http://schemas.microsoft.com/office/drawing/2014/main" id="{51F2DAF2-695E-421C-BE56-439E01579B7D}"/>
              </a:ext>
            </a:extLst>
          </p:cNvPr>
          <p:cNvSpPr>
            <a:spLocks noGrp="1"/>
          </p:cNvSpPr>
          <p:nvPr>
            <p:ph type="title"/>
          </p:nvPr>
        </p:nvSpPr>
        <p:spPr>
          <a:xfrm>
            <a:off x="126760" y="278877"/>
            <a:ext cx="7653498" cy="350838"/>
          </a:xfrm>
        </p:spPr>
        <p:txBody>
          <a:bodyPr/>
          <a:lstStyle/>
          <a:p>
            <a:r>
              <a:rPr lang="en-US"/>
              <a:t>Notional Forward PP Mars Exploration Trade Space</a:t>
            </a:r>
          </a:p>
        </p:txBody>
      </p:sp>
      <p:cxnSp>
        <p:nvCxnSpPr>
          <p:cNvPr id="10" name="Straight Arrow Connector 9">
            <a:extLst>
              <a:ext uri="{FF2B5EF4-FFF2-40B4-BE49-F238E27FC236}">
                <a16:creationId xmlns:a16="http://schemas.microsoft.com/office/drawing/2014/main" id="{A697F7A8-BDF4-4185-84E1-FD3D31F92B2B}"/>
              </a:ext>
            </a:extLst>
          </p:cNvPr>
          <p:cNvCxnSpPr>
            <a:cxnSpLocks/>
          </p:cNvCxnSpPr>
          <p:nvPr/>
        </p:nvCxnSpPr>
        <p:spPr>
          <a:xfrm>
            <a:off x="304800" y="3532220"/>
            <a:ext cx="8807830" cy="1089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72E4215-F263-48CC-8970-0A1DF4D1CC3C}"/>
              </a:ext>
            </a:extLst>
          </p:cNvPr>
          <p:cNvCxnSpPr>
            <a:cxnSpLocks/>
          </p:cNvCxnSpPr>
          <p:nvPr/>
        </p:nvCxnSpPr>
        <p:spPr>
          <a:xfrm>
            <a:off x="4555958" y="914400"/>
            <a:ext cx="0" cy="514961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CE9581B-A45B-4EC0-996E-58372BE65174}"/>
              </a:ext>
            </a:extLst>
          </p:cNvPr>
          <p:cNvSpPr txBox="1"/>
          <p:nvPr/>
        </p:nvSpPr>
        <p:spPr>
          <a:xfrm>
            <a:off x="144379" y="3139440"/>
            <a:ext cx="2286000" cy="369332"/>
          </a:xfrm>
          <a:prstGeom prst="rect">
            <a:avLst/>
          </a:prstGeom>
          <a:noFill/>
        </p:spPr>
        <p:txBody>
          <a:bodyPr wrap="square" rtlCol="0">
            <a:spAutoFit/>
          </a:bodyPr>
          <a:lstStyle/>
          <a:p>
            <a:r>
              <a:rPr lang="en-US" b="1"/>
              <a:t>IMPLEMENTATION </a:t>
            </a:r>
          </a:p>
        </p:txBody>
      </p:sp>
      <p:sp>
        <p:nvSpPr>
          <p:cNvPr id="18" name="TextBox 17">
            <a:extLst>
              <a:ext uri="{FF2B5EF4-FFF2-40B4-BE49-F238E27FC236}">
                <a16:creationId xmlns:a16="http://schemas.microsoft.com/office/drawing/2014/main" id="{821C6F35-B4AF-4C5B-8026-95CF2A9D6ABC}"/>
              </a:ext>
            </a:extLst>
          </p:cNvPr>
          <p:cNvSpPr txBox="1"/>
          <p:nvPr/>
        </p:nvSpPr>
        <p:spPr>
          <a:xfrm>
            <a:off x="2458453" y="849672"/>
            <a:ext cx="2286000" cy="369332"/>
          </a:xfrm>
          <a:prstGeom prst="rect">
            <a:avLst/>
          </a:prstGeom>
          <a:noFill/>
        </p:spPr>
        <p:txBody>
          <a:bodyPr wrap="square" rtlCol="0">
            <a:spAutoFit/>
          </a:bodyPr>
          <a:lstStyle/>
          <a:p>
            <a:r>
              <a:rPr lang="en-US" b="1">
                <a:solidFill>
                  <a:srgbClr val="0070C0"/>
                </a:solidFill>
              </a:rPr>
              <a:t>REQUIREMENTS </a:t>
            </a:r>
          </a:p>
        </p:txBody>
      </p:sp>
      <p:sp>
        <p:nvSpPr>
          <p:cNvPr id="19" name="TextBox 18">
            <a:extLst>
              <a:ext uri="{FF2B5EF4-FFF2-40B4-BE49-F238E27FC236}">
                <a16:creationId xmlns:a16="http://schemas.microsoft.com/office/drawing/2014/main" id="{21DDFF71-995A-4B1B-A6E2-0686A8E03197}"/>
              </a:ext>
            </a:extLst>
          </p:cNvPr>
          <p:cNvSpPr txBox="1"/>
          <p:nvPr/>
        </p:nvSpPr>
        <p:spPr>
          <a:xfrm>
            <a:off x="234587" y="3547183"/>
            <a:ext cx="1066795" cy="307777"/>
          </a:xfrm>
          <a:prstGeom prst="rect">
            <a:avLst/>
          </a:prstGeom>
          <a:noFill/>
        </p:spPr>
        <p:txBody>
          <a:bodyPr wrap="square" rtlCol="0">
            <a:spAutoFit/>
          </a:bodyPr>
          <a:lstStyle/>
          <a:p>
            <a:r>
              <a:rPr lang="en-US" sz="1400" b="1"/>
              <a:t>Easier</a:t>
            </a:r>
          </a:p>
        </p:txBody>
      </p:sp>
      <p:sp>
        <p:nvSpPr>
          <p:cNvPr id="20" name="TextBox 19">
            <a:extLst>
              <a:ext uri="{FF2B5EF4-FFF2-40B4-BE49-F238E27FC236}">
                <a16:creationId xmlns:a16="http://schemas.microsoft.com/office/drawing/2014/main" id="{B9B41DB5-C46D-44FF-A340-642FA81FEA75}"/>
              </a:ext>
            </a:extLst>
          </p:cNvPr>
          <p:cNvSpPr txBox="1"/>
          <p:nvPr/>
        </p:nvSpPr>
        <p:spPr>
          <a:xfrm>
            <a:off x="8002905" y="3566558"/>
            <a:ext cx="1775004" cy="307777"/>
          </a:xfrm>
          <a:prstGeom prst="rect">
            <a:avLst/>
          </a:prstGeom>
          <a:noFill/>
        </p:spPr>
        <p:txBody>
          <a:bodyPr wrap="square" rtlCol="0">
            <a:spAutoFit/>
          </a:bodyPr>
          <a:lstStyle/>
          <a:p>
            <a:r>
              <a:rPr lang="en-US" sz="1400" b="1"/>
              <a:t>Challenging</a:t>
            </a:r>
          </a:p>
        </p:txBody>
      </p:sp>
      <p:sp>
        <p:nvSpPr>
          <p:cNvPr id="22" name="TextBox 21">
            <a:extLst>
              <a:ext uri="{FF2B5EF4-FFF2-40B4-BE49-F238E27FC236}">
                <a16:creationId xmlns:a16="http://schemas.microsoft.com/office/drawing/2014/main" id="{E7D7F1F8-D12E-4239-BC1E-CD6B990FE737}"/>
              </a:ext>
            </a:extLst>
          </p:cNvPr>
          <p:cNvSpPr txBox="1"/>
          <p:nvPr/>
        </p:nvSpPr>
        <p:spPr>
          <a:xfrm>
            <a:off x="4621421" y="1022122"/>
            <a:ext cx="1752599" cy="307777"/>
          </a:xfrm>
          <a:prstGeom prst="rect">
            <a:avLst/>
          </a:prstGeom>
          <a:noFill/>
        </p:spPr>
        <p:txBody>
          <a:bodyPr wrap="square" rtlCol="0">
            <a:spAutoFit/>
          </a:bodyPr>
          <a:lstStyle/>
          <a:p>
            <a:r>
              <a:rPr lang="en-US" sz="1400" b="1">
                <a:solidFill>
                  <a:srgbClr val="0070C0"/>
                </a:solidFill>
              </a:rPr>
              <a:t>Prescriptive</a:t>
            </a:r>
          </a:p>
        </p:txBody>
      </p:sp>
      <p:sp>
        <p:nvSpPr>
          <p:cNvPr id="23" name="TextBox 22">
            <a:extLst>
              <a:ext uri="{FF2B5EF4-FFF2-40B4-BE49-F238E27FC236}">
                <a16:creationId xmlns:a16="http://schemas.microsoft.com/office/drawing/2014/main" id="{AD3F248C-F303-4824-98E7-29BFD09AEA56}"/>
              </a:ext>
            </a:extLst>
          </p:cNvPr>
          <p:cNvSpPr txBox="1"/>
          <p:nvPr/>
        </p:nvSpPr>
        <p:spPr>
          <a:xfrm>
            <a:off x="4672263" y="5741620"/>
            <a:ext cx="1957134" cy="307777"/>
          </a:xfrm>
          <a:prstGeom prst="rect">
            <a:avLst/>
          </a:prstGeom>
          <a:noFill/>
        </p:spPr>
        <p:txBody>
          <a:bodyPr wrap="square" rtlCol="0">
            <a:spAutoFit/>
          </a:bodyPr>
          <a:lstStyle/>
          <a:p>
            <a:r>
              <a:rPr lang="en-US" sz="1400" b="1">
                <a:solidFill>
                  <a:srgbClr val="0070C0"/>
                </a:solidFill>
              </a:rPr>
              <a:t>Performance Based </a:t>
            </a:r>
          </a:p>
        </p:txBody>
      </p:sp>
      <p:pic>
        <p:nvPicPr>
          <p:cNvPr id="25" name="Picture 24">
            <a:extLst>
              <a:ext uri="{FF2B5EF4-FFF2-40B4-BE49-F238E27FC236}">
                <a16:creationId xmlns:a16="http://schemas.microsoft.com/office/drawing/2014/main" id="{EC6D4E02-373E-43A2-A1D8-D062B0411D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143" y="1217309"/>
            <a:ext cx="1449586" cy="811768"/>
          </a:xfrm>
          <a:prstGeom prst="rect">
            <a:avLst/>
          </a:prstGeom>
          <a:ln w="38100">
            <a:solidFill>
              <a:srgbClr val="FF0000"/>
            </a:solidFill>
          </a:ln>
        </p:spPr>
      </p:pic>
      <p:sp>
        <p:nvSpPr>
          <p:cNvPr id="26" name="TextBox 25">
            <a:extLst>
              <a:ext uri="{FF2B5EF4-FFF2-40B4-BE49-F238E27FC236}">
                <a16:creationId xmlns:a16="http://schemas.microsoft.com/office/drawing/2014/main" id="{A6CB1525-EF7F-406B-A3A1-DC3CB010BC0C}"/>
              </a:ext>
            </a:extLst>
          </p:cNvPr>
          <p:cNvSpPr txBox="1"/>
          <p:nvPr/>
        </p:nvSpPr>
        <p:spPr>
          <a:xfrm>
            <a:off x="1" y="2071703"/>
            <a:ext cx="1878864" cy="507831"/>
          </a:xfrm>
          <a:prstGeom prst="rect">
            <a:avLst/>
          </a:prstGeom>
          <a:noFill/>
        </p:spPr>
        <p:txBody>
          <a:bodyPr wrap="square" rtlCol="0">
            <a:spAutoFit/>
          </a:bodyPr>
          <a:lstStyle/>
          <a:p>
            <a:pPr algn="ctr"/>
            <a:r>
              <a:rPr lang="en-US" sz="900"/>
              <a:t>Robotic - Mars Orbiter</a:t>
            </a:r>
          </a:p>
          <a:p>
            <a:pPr algn="ctr"/>
            <a:r>
              <a:rPr lang="en-US" sz="900" b="0" i="0">
                <a:solidFill>
                  <a:srgbClr val="333333"/>
                </a:solidFill>
                <a:effectLst/>
                <a:latin typeface="Helvetica Neue"/>
              </a:rPr>
              <a:t>PP Category III – Orbital Lifetime </a:t>
            </a:r>
          </a:p>
          <a:p>
            <a:pPr algn="ctr"/>
            <a:r>
              <a:rPr lang="en-US" sz="900">
                <a:solidFill>
                  <a:srgbClr val="333333"/>
                </a:solidFill>
                <a:latin typeface="Helvetica Neue"/>
              </a:rPr>
              <a:t>Mars Odyssey</a:t>
            </a:r>
            <a:endParaRPr lang="en-US" sz="900" b="0" i="0">
              <a:solidFill>
                <a:srgbClr val="333333"/>
              </a:solidFill>
              <a:effectLst/>
              <a:latin typeface="Helvetica Neue"/>
            </a:endParaRPr>
          </a:p>
        </p:txBody>
      </p:sp>
      <p:sp>
        <p:nvSpPr>
          <p:cNvPr id="28" name="TextBox 27">
            <a:extLst>
              <a:ext uri="{FF2B5EF4-FFF2-40B4-BE49-F238E27FC236}">
                <a16:creationId xmlns:a16="http://schemas.microsoft.com/office/drawing/2014/main" id="{7B330B29-E121-48B2-8D24-8E02526BB9E6}"/>
              </a:ext>
            </a:extLst>
          </p:cNvPr>
          <p:cNvSpPr txBox="1"/>
          <p:nvPr/>
        </p:nvSpPr>
        <p:spPr>
          <a:xfrm>
            <a:off x="3626485" y="2196875"/>
            <a:ext cx="2042734" cy="507831"/>
          </a:xfrm>
          <a:prstGeom prst="rect">
            <a:avLst/>
          </a:prstGeom>
          <a:solidFill>
            <a:schemeClr val="bg1"/>
          </a:solidFill>
        </p:spPr>
        <p:txBody>
          <a:bodyPr wrap="square" rtlCol="0">
            <a:spAutoFit/>
          </a:bodyPr>
          <a:lstStyle/>
          <a:p>
            <a:pPr algn="ctr"/>
            <a:r>
              <a:rPr lang="en-US" sz="900"/>
              <a:t>Robotic - Mars Lander / Rover</a:t>
            </a:r>
          </a:p>
          <a:p>
            <a:pPr algn="ctr"/>
            <a:r>
              <a:rPr lang="en-US" sz="900" b="0" i="0">
                <a:solidFill>
                  <a:srgbClr val="333333"/>
                </a:solidFill>
                <a:effectLst/>
                <a:latin typeface="Helvetica Neue"/>
              </a:rPr>
              <a:t>PP Category </a:t>
            </a:r>
            <a:r>
              <a:rPr lang="en-US" sz="900" b="0" i="0" err="1">
                <a:solidFill>
                  <a:srgbClr val="333333"/>
                </a:solidFill>
                <a:effectLst/>
                <a:latin typeface="Helvetica Neue"/>
              </a:rPr>
              <a:t>IVa</a:t>
            </a:r>
            <a:endParaRPr lang="en-US" sz="900" b="0" i="0">
              <a:solidFill>
                <a:srgbClr val="333333"/>
              </a:solidFill>
              <a:effectLst/>
              <a:latin typeface="Helvetica Neue"/>
            </a:endParaRPr>
          </a:p>
          <a:p>
            <a:pPr algn="ctr"/>
            <a:r>
              <a:rPr lang="en-US" sz="900" b="0" i="0">
                <a:solidFill>
                  <a:srgbClr val="333333"/>
                </a:solidFill>
                <a:effectLst/>
                <a:latin typeface="Helvetica Neue"/>
              </a:rPr>
              <a:t>Mars Science Laboratory – Curiosity </a:t>
            </a:r>
            <a:endParaRPr lang="en-US" sz="900"/>
          </a:p>
        </p:txBody>
      </p:sp>
      <p:sp>
        <p:nvSpPr>
          <p:cNvPr id="30" name="TextBox 29">
            <a:extLst>
              <a:ext uri="{FF2B5EF4-FFF2-40B4-BE49-F238E27FC236}">
                <a16:creationId xmlns:a16="http://schemas.microsoft.com/office/drawing/2014/main" id="{0130CC43-0D17-4E75-8D09-F3BA481E8340}"/>
              </a:ext>
            </a:extLst>
          </p:cNvPr>
          <p:cNvSpPr txBox="1"/>
          <p:nvPr/>
        </p:nvSpPr>
        <p:spPr>
          <a:xfrm>
            <a:off x="4677244" y="2292062"/>
            <a:ext cx="1201653" cy="169277"/>
          </a:xfrm>
          <a:prstGeom prst="rect">
            <a:avLst/>
          </a:prstGeom>
          <a:noFill/>
        </p:spPr>
        <p:txBody>
          <a:bodyPr wrap="square">
            <a:spAutoFit/>
          </a:bodyPr>
          <a:lstStyle/>
          <a:p>
            <a:r>
              <a:rPr lang="en-US" sz="500">
                <a:solidFill>
                  <a:schemeClr val="bg1"/>
                </a:solidFill>
              </a:rPr>
              <a:t>NASA/JPL-Caltech</a:t>
            </a:r>
          </a:p>
        </p:txBody>
      </p:sp>
      <p:pic>
        <p:nvPicPr>
          <p:cNvPr id="1026" name="Picture 2" descr=" Mars Science Laboratory &quot;Curiosity&quot;">
            <a:extLst>
              <a:ext uri="{FF2B5EF4-FFF2-40B4-BE49-F238E27FC236}">
                <a16:creationId xmlns:a16="http://schemas.microsoft.com/office/drawing/2014/main" id="{04F66205-D760-4C7D-80CF-81F8534ABE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52616" y="1349725"/>
            <a:ext cx="1449586" cy="815392"/>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2A710A35-5DAE-41D2-A056-795B9CDAAD02}"/>
              </a:ext>
            </a:extLst>
          </p:cNvPr>
          <p:cNvSpPr txBox="1"/>
          <p:nvPr/>
        </p:nvSpPr>
        <p:spPr>
          <a:xfrm>
            <a:off x="3795730" y="1985603"/>
            <a:ext cx="4611102"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NASA/JPL-Caltech/MSSS</a:t>
            </a:r>
            <a:endParaRPr lang="en-US" sz="500">
              <a:solidFill>
                <a:schemeClr val="bg1"/>
              </a:solidFill>
            </a:endParaRPr>
          </a:p>
        </p:txBody>
      </p:sp>
      <p:pic>
        <p:nvPicPr>
          <p:cNvPr id="32" name="Picture 31">
            <a:extLst>
              <a:ext uri="{FF2B5EF4-FFF2-40B4-BE49-F238E27FC236}">
                <a16:creationId xmlns:a16="http://schemas.microsoft.com/office/drawing/2014/main" id="{349A4CA6-CECD-4E14-8BB9-8B0F047620A1}"/>
              </a:ext>
            </a:extLst>
          </p:cNvPr>
          <p:cNvPicPr>
            <a:picLocks noChangeAspect="1"/>
          </p:cNvPicPr>
          <p:nvPr/>
        </p:nvPicPr>
        <p:blipFill>
          <a:blip r:embed="rId5"/>
          <a:stretch>
            <a:fillRect/>
          </a:stretch>
        </p:blipFill>
        <p:spPr>
          <a:xfrm>
            <a:off x="6833635" y="720053"/>
            <a:ext cx="807799" cy="807799"/>
          </a:xfrm>
          <a:prstGeom prst="rect">
            <a:avLst/>
          </a:prstGeom>
          <a:ln w="38100">
            <a:solidFill>
              <a:srgbClr val="FF0000"/>
            </a:solidFill>
          </a:ln>
        </p:spPr>
      </p:pic>
      <p:sp>
        <p:nvSpPr>
          <p:cNvPr id="37" name="TextBox 36">
            <a:extLst>
              <a:ext uri="{FF2B5EF4-FFF2-40B4-BE49-F238E27FC236}">
                <a16:creationId xmlns:a16="http://schemas.microsoft.com/office/drawing/2014/main" id="{DC50B6E8-E0AF-46D8-81DF-E5FD270B86A1}"/>
              </a:ext>
            </a:extLst>
          </p:cNvPr>
          <p:cNvSpPr txBox="1"/>
          <p:nvPr/>
        </p:nvSpPr>
        <p:spPr>
          <a:xfrm>
            <a:off x="5669219" y="2125543"/>
            <a:ext cx="2209792" cy="507831"/>
          </a:xfrm>
          <a:prstGeom prst="rect">
            <a:avLst/>
          </a:prstGeom>
          <a:solidFill>
            <a:schemeClr val="bg1"/>
          </a:solidFill>
        </p:spPr>
        <p:txBody>
          <a:bodyPr wrap="square" rtlCol="0">
            <a:spAutoFit/>
          </a:bodyPr>
          <a:lstStyle/>
          <a:p>
            <a:pPr algn="ctr"/>
            <a:r>
              <a:rPr lang="en-US" sz="900"/>
              <a:t>Robotic - Mars Lander / Rover</a:t>
            </a:r>
          </a:p>
          <a:p>
            <a:pPr algn="ctr"/>
            <a:r>
              <a:rPr lang="en-US" sz="900" b="0" i="0">
                <a:solidFill>
                  <a:srgbClr val="333333"/>
                </a:solidFill>
                <a:effectLst/>
                <a:latin typeface="Helvetica Neue"/>
              </a:rPr>
              <a:t>PP Category </a:t>
            </a:r>
            <a:r>
              <a:rPr lang="en-US" sz="900" b="0" i="0" err="1">
                <a:solidFill>
                  <a:srgbClr val="333333"/>
                </a:solidFill>
                <a:effectLst/>
                <a:latin typeface="Helvetica Neue"/>
              </a:rPr>
              <a:t>IVc</a:t>
            </a:r>
            <a:r>
              <a:rPr lang="en-US" sz="900" b="0" i="0">
                <a:solidFill>
                  <a:srgbClr val="333333"/>
                </a:solidFill>
                <a:effectLst/>
                <a:latin typeface="Helvetica Neue"/>
              </a:rPr>
              <a:t> – Mars Special Region </a:t>
            </a:r>
          </a:p>
          <a:p>
            <a:pPr algn="ctr"/>
            <a:r>
              <a:rPr lang="en-US" sz="900" b="0" i="0">
                <a:solidFill>
                  <a:srgbClr val="333333"/>
                </a:solidFill>
                <a:effectLst/>
                <a:latin typeface="Helvetica Neue"/>
              </a:rPr>
              <a:t>Phoenix Lander </a:t>
            </a:r>
            <a:endParaRPr lang="en-US" sz="900"/>
          </a:p>
        </p:txBody>
      </p:sp>
      <p:pic>
        <p:nvPicPr>
          <p:cNvPr id="36" name="Picture 35">
            <a:extLst>
              <a:ext uri="{FF2B5EF4-FFF2-40B4-BE49-F238E27FC236}">
                <a16:creationId xmlns:a16="http://schemas.microsoft.com/office/drawing/2014/main" id="{ABDEA71B-489B-4BF9-BF2C-2A2EFDBD52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74355" y="800714"/>
            <a:ext cx="1209833" cy="872205"/>
          </a:xfrm>
          <a:prstGeom prst="rect">
            <a:avLst/>
          </a:prstGeom>
          <a:ln w="38100">
            <a:solidFill>
              <a:srgbClr val="FF0000"/>
            </a:solidFill>
          </a:ln>
        </p:spPr>
      </p:pic>
      <p:sp>
        <p:nvSpPr>
          <p:cNvPr id="39" name="TextBox 38">
            <a:extLst>
              <a:ext uri="{FF2B5EF4-FFF2-40B4-BE49-F238E27FC236}">
                <a16:creationId xmlns:a16="http://schemas.microsoft.com/office/drawing/2014/main" id="{B3581022-60C4-4FDA-8523-D0C5CF6B9763}"/>
              </a:ext>
            </a:extLst>
          </p:cNvPr>
          <p:cNvSpPr txBox="1"/>
          <p:nvPr/>
        </p:nvSpPr>
        <p:spPr>
          <a:xfrm>
            <a:off x="7760374" y="1692213"/>
            <a:ext cx="1335207" cy="646331"/>
          </a:xfrm>
          <a:prstGeom prst="rect">
            <a:avLst/>
          </a:prstGeom>
          <a:solidFill>
            <a:schemeClr val="bg1"/>
          </a:solidFill>
        </p:spPr>
        <p:txBody>
          <a:bodyPr wrap="square" rtlCol="0">
            <a:spAutoFit/>
          </a:bodyPr>
          <a:lstStyle/>
          <a:p>
            <a:pPr algn="ctr"/>
            <a:r>
              <a:rPr lang="en-US" sz="900"/>
              <a:t>Robotic - Mars Lander</a:t>
            </a:r>
          </a:p>
          <a:p>
            <a:pPr algn="ctr"/>
            <a:r>
              <a:rPr lang="en-US" sz="900" b="0" i="0">
                <a:solidFill>
                  <a:srgbClr val="333333"/>
                </a:solidFill>
                <a:effectLst/>
                <a:latin typeface="Helvetica Neue"/>
              </a:rPr>
              <a:t>PP Category </a:t>
            </a:r>
            <a:r>
              <a:rPr lang="en-US" sz="900" b="0" i="0" err="1">
                <a:solidFill>
                  <a:srgbClr val="333333"/>
                </a:solidFill>
                <a:effectLst/>
                <a:latin typeface="Helvetica Neue"/>
              </a:rPr>
              <a:t>IVb</a:t>
            </a:r>
            <a:r>
              <a:rPr lang="en-US" sz="900" b="0" i="0">
                <a:solidFill>
                  <a:srgbClr val="333333"/>
                </a:solidFill>
                <a:effectLst/>
                <a:latin typeface="Helvetica Neue"/>
              </a:rPr>
              <a:t> – Life Detection</a:t>
            </a:r>
          </a:p>
          <a:p>
            <a:pPr algn="ctr"/>
            <a:r>
              <a:rPr lang="en-US" sz="900" b="0" i="0">
                <a:solidFill>
                  <a:srgbClr val="333333"/>
                </a:solidFill>
                <a:effectLst/>
                <a:latin typeface="Helvetica Neue"/>
              </a:rPr>
              <a:t>Viking Lander </a:t>
            </a:r>
            <a:endParaRPr lang="en-US" sz="900"/>
          </a:p>
        </p:txBody>
      </p:sp>
      <p:sp>
        <p:nvSpPr>
          <p:cNvPr id="40" name="TextBox 39">
            <a:extLst>
              <a:ext uri="{FF2B5EF4-FFF2-40B4-BE49-F238E27FC236}">
                <a16:creationId xmlns:a16="http://schemas.microsoft.com/office/drawing/2014/main" id="{79D6C376-A866-4E8C-899E-10F3CD20723C}"/>
              </a:ext>
            </a:extLst>
          </p:cNvPr>
          <p:cNvSpPr txBox="1"/>
          <p:nvPr/>
        </p:nvSpPr>
        <p:spPr>
          <a:xfrm>
            <a:off x="1802810" y="2099811"/>
            <a:ext cx="1980064" cy="784830"/>
          </a:xfrm>
          <a:prstGeom prst="rect">
            <a:avLst/>
          </a:prstGeom>
          <a:noFill/>
        </p:spPr>
        <p:txBody>
          <a:bodyPr wrap="square" rtlCol="0">
            <a:spAutoFit/>
          </a:bodyPr>
          <a:lstStyle/>
          <a:p>
            <a:pPr algn="ctr"/>
            <a:r>
              <a:rPr lang="en-US" sz="900"/>
              <a:t>Robotic - Mars Orbiter</a:t>
            </a:r>
          </a:p>
          <a:p>
            <a:pPr algn="ctr"/>
            <a:r>
              <a:rPr lang="en-US" sz="900" b="0" i="0">
                <a:solidFill>
                  <a:srgbClr val="333333"/>
                </a:solidFill>
                <a:effectLst/>
                <a:latin typeface="Helvetica Neue"/>
              </a:rPr>
              <a:t>PP Category III – Bioburden</a:t>
            </a:r>
          </a:p>
          <a:p>
            <a:pPr algn="ctr"/>
            <a:r>
              <a:rPr lang="en-US" sz="900" b="0" i="0">
                <a:solidFill>
                  <a:srgbClr val="333333"/>
                </a:solidFill>
                <a:effectLst/>
                <a:latin typeface="Helvetica Neue"/>
              </a:rPr>
              <a:t>MAVEN mission</a:t>
            </a:r>
            <a:r>
              <a:rPr lang="en-US" sz="900"/>
              <a:t>  </a:t>
            </a:r>
          </a:p>
          <a:p>
            <a:pPr algn="ctr"/>
            <a:r>
              <a:rPr lang="en-US" sz="900" b="0" i="0">
                <a:solidFill>
                  <a:srgbClr val="333333"/>
                </a:solidFill>
                <a:effectLst/>
                <a:latin typeface="Helvetica Neue"/>
              </a:rPr>
              <a:t>  </a:t>
            </a:r>
          </a:p>
          <a:p>
            <a:pPr algn="ctr"/>
            <a:endParaRPr lang="en-US" sz="900" b="0" i="0">
              <a:solidFill>
                <a:srgbClr val="333333"/>
              </a:solidFill>
              <a:effectLst/>
              <a:latin typeface="Helvetica Neue"/>
            </a:endParaRPr>
          </a:p>
        </p:txBody>
      </p:sp>
      <p:pic>
        <p:nvPicPr>
          <p:cNvPr id="42" name="Picture 41">
            <a:extLst>
              <a:ext uri="{FF2B5EF4-FFF2-40B4-BE49-F238E27FC236}">
                <a16:creationId xmlns:a16="http://schemas.microsoft.com/office/drawing/2014/main" id="{284A72F2-2908-4956-BDC5-D8679EEB898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13212" y="3407637"/>
            <a:ext cx="1179249" cy="663328"/>
          </a:xfrm>
          <a:prstGeom prst="rect">
            <a:avLst/>
          </a:prstGeom>
          <a:ln w="38100">
            <a:solidFill>
              <a:schemeClr val="bg1">
                <a:lumMod val="65000"/>
              </a:schemeClr>
            </a:solidFill>
          </a:ln>
        </p:spPr>
      </p:pic>
      <p:pic>
        <p:nvPicPr>
          <p:cNvPr id="43" name="Picture 42">
            <a:extLst>
              <a:ext uri="{FF2B5EF4-FFF2-40B4-BE49-F238E27FC236}">
                <a16:creationId xmlns:a16="http://schemas.microsoft.com/office/drawing/2014/main" id="{AD42FD46-184B-4322-A97D-AD61EFFEA13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36607" y="3303796"/>
            <a:ext cx="1908052" cy="1073279"/>
          </a:xfrm>
          <a:prstGeom prst="rect">
            <a:avLst/>
          </a:prstGeom>
          <a:ln w="38100">
            <a:solidFill>
              <a:srgbClr val="00B050"/>
            </a:solidFill>
          </a:ln>
        </p:spPr>
      </p:pic>
      <p:pic>
        <p:nvPicPr>
          <p:cNvPr id="44" name="Picture 43">
            <a:extLst>
              <a:ext uri="{FF2B5EF4-FFF2-40B4-BE49-F238E27FC236}">
                <a16:creationId xmlns:a16="http://schemas.microsoft.com/office/drawing/2014/main" id="{49BAC242-F987-4BFD-B5A4-B2C7F8EC305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22697" y="2716518"/>
            <a:ext cx="1160281" cy="677407"/>
          </a:xfrm>
          <a:prstGeom prst="rect">
            <a:avLst/>
          </a:prstGeom>
          <a:ln w="38100">
            <a:solidFill>
              <a:schemeClr val="bg1">
                <a:lumMod val="75000"/>
              </a:schemeClr>
            </a:solidFill>
          </a:ln>
        </p:spPr>
      </p:pic>
      <p:sp>
        <p:nvSpPr>
          <p:cNvPr id="46" name="TextBox 45">
            <a:extLst>
              <a:ext uri="{FF2B5EF4-FFF2-40B4-BE49-F238E27FC236}">
                <a16:creationId xmlns:a16="http://schemas.microsoft.com/office/drawing/2014/main" id="{E7C827BE-6832-4F46-AC8D-27E365552133}"/>
              </a:ext>
            </a:extLst>
          </p:cNvPr>
          <p:cNvSpPr txBox="1"/>
          <p:nvPr/>
        </p:nvSpPr>
        <p:spPr>
          <a:xfrm>
            <a:off x="6419742" y="4034496"/>
            <a:ext cx="1600755" cy="369332"/>
          </a:xfrm>
          <a:prstGeom prst="rect">
            <a:avLst/>
          </a:prstGeom>
          <a:solidFill>
            <a:schemeClr val="bg1"/>
          </a:solidFill>
        </p:spPr>
        <p:txBody>
          <a:bodyPr wrap="square" rtlCol="0">
            <a:spAutoFit/>
          </a:bodyPr>
          <a:lstStyle/>
          <a:p>
            <a:pPr algn="ctr"/>
            <a:r>
              <a:rPr lang="en-US" sz="900"/>
              <a:t>Crewed + Robotic - </a:t>
            </a:r>
            <a:r>
              <a:rPr lang="en-US" sz="900" b="0" i="0">
                <a:solidFill>
                  <a:srgbClr val="333333"/>
                </a:solidFill>
                <a:effectLst/>
                <a:latin typeface="Helvetica Neue"/>
              </a:rPr>
              <a:t> Special Region Exploration </a:t>
            </a:r>
            <a:endParaRPr lang="en-US" sz="900"/>
          </a:p>
        </p:txBody>
      </p:sp>
      <p:sp>
        <p:nvSpPr>
          <p:cNvPr id="48" name="TextBox 47">
            <a:extLst>
              <a:ext uri="{FF2B5EF4-FFF2-40B4-BE49-F238E27FC236}">
                <a16:creationId xmlns:a16="http://schemas.microsoft.com/office/drawing/2014/main" id="{3743F254-DCD4-44D2-8AA0-C6F6DFEFAA05}"/>
              </a:ext>
            </a:extLst>
          </p:cNvPr>
          <p:cNvSpPr txBox="1"/>
          <p:nvPr/>
        </p:nvSpPr>
        <p:spPr>
          <a:xfrm>
            <a:off x="3469266" y="4447809"/>
            <a:ext cx="2042734" cy="230832"/>
          </a:xfrm>
          <a:prstGeom prst="rect">
            <a:avLst/>
          </a:prstGeom>
          <a:solidFill>
            <a:schemeClr val="bg1"/>
          </a:solidFill>
        </p:spPr>
        <p:txBody>
          <a:bodyPr wrap="square" rtlCol="0">
            <a:spAutoFit/>
          </a:bodyPr>
          <a:lstStyle/>
          <a:p>
            <a:pPr algn="ctr"/>
            <a:r>
              <a:rPr lang="en-US" sz="900"/>
              <a:t>Crewed – Habitat / Close EVA Study</a:t>
            </a:r>
          </a:p>
        </p:txBody>
      </p:sp>
      <p:pic>
        <p:nvPicPr>
          <p:cNvPr id="1028" name="Picture 4">
            <a:extLst>
              <a:ext uri="{FF2B5EF4-FFF2-40B4-BE49-F238E27FC236}">
                <a16:creationId xmlns:a16="http://schemas.microsoft.com/office/drawing/2014/main" id="{2D18D139-F6E8-4396-9C67-1E8E7160A40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524724" y="4601017"/>
            <a:ext cx="1600764" cy="1067844"/>
          </a:xfrm>
          <a:prstGeom prst="rect">
            <a:avLst/>
          </a:prstGeom>
          <a:noFill/>
          <a:ln w="38100">
            <a:solidFill>
              <a:srgbClr val="00B050"/>
            </a:solidFill>
          </a:ln>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01E598A3-D42C-47F1-93D4-D1CF9E2A494B}"/>
              </a:ext>
            </a:extLst>
          </p:cNvPr>
          <p:cNvSpPr txBox="1"/>
          <p:nvPr/>
        </p:nvSpPr>
        <p:spPr>
          <a:xfrm>
            <a:off x="7096606" y="5721490"/>
            <a:ext cx="2053600" cy="369332"/>
          </a:xfrm>
          <a:prstGeom prst="rect">
            <a:avLst/>
          </a:prstGeom>
          <a:solidFill>
            <a:schemeClr val="bg1"/>
          </a:solidFill>
        </p:spPr>
        <p:txBody>
          <a:bodyPr wrap="square" rtlCol="0">
            <a:spAutoFit/>
          </a:bodyPr>
          <a:lstStyle/>
          <a:p>
            <a:pPr algn="ctr"/>
            <a:r>
              <a:rPr lang="en-US" sz="900"/>
              <a:t>Crewed Special Region/Sampling for life detection/In-situ life detection</a:t>
            </a:r>
          </a:p>
        </p:txBody>
      </p:sp>
      <p:pic>
        <p:nvPicPr>
          <p:cNvPr id="49" name="Picture 48">
            <a:extLst>
              <a:ext uri="{FF2B5EF4-FFF2-40B4-BE49-F238E27FC236}">
                <a16:creationId xmlns:a16="http://schemas.microsoft.com/office/drawing/2014/main" id="{B6B3121D-9364-4299-A1FB-081C427E6CC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776211" y="4462458"/>
            <a:ext cx="1345135" cy="694090"/>
          </a:xfrm>
          <a:prstGeom prst="rect">
            <a:avLst/>
          </a:prstGeom>
          <a:ln w="38100">
            <a:solidFill>
              <a:srgbClr val="00B050"/>
            </a:solidFill>
          </a:ln>
        </p:spPr>
      </p:pic>
      <p:sp>
        <p:nvSpPr>
          <p:cNvPr id="53" name="TextBox 52">
            <a:extLst>
              <a:ext uri="{FF2B5EF4-FFF2-40B4-BE49-F238E27FC236}">
                <a16:creationId xmlns:a16="http://schemas.microsoft.com/office/drawing/2014/main" id="{D82682F2-B1E9-4743-BEEE-3172D42E0A9E}"/>
              </a:ext>
            </a:extLst>
          </p:cNvPr>
          <p:cNvSpPr txBox="1"/>
          <p:nvPr/>
        </p:nvSpPr>
        <p:spPr>
          <a:xfrm>
            <a:off x="5678132" y="5222720"/>
            <a:ext cx="1541291" cy="369332"/>
          </a:xfrm>
          <a:prstGeom prst="rect">
            <a:avLst/>
          </a:prstGeom>
          <a:solidFill>
            <a:schemeClr val="bg1"/>
          </a:solidFill>
        </p:spPr>
        <p:txBody>
          <a:bodyPr wrap="square" rtlCol="0">
            <a:spAutoFit/>
          </a:bodyPr>
          <a:lstStyle/>
          <a:p>
            <a:pPr algn="ctr"/>
            <a:r>
              <a:rPr lang="en-US" sz="900"/>
              <a:t>Crewed – Habitat / Far (kilometers?) EVA Study</a:t>
            </a:r>
          </a:p>
        </p:txBody>
      </p:sp>
      <p:sp>
        <p:nvSpPr>
          <p:cNvPr id="51" name="TextBox 50">
            <a:extLst>
              <a:ext uri="{FF2B5EF4-FFF2-40B4-BE49-F238E27FC236}">
                <a16:creationId xmlns:a16="http://schemas.microsoft.com/office/drawing/2014/main" id="{D8DFC13B-9F41-4744-9111-7D9DC55D3486}"/>
              </a:ext>
            </a:extLst>
          </p:cNvPr>
          <p:cNvSpPr txBox="1"/>
          <p:nvPr/>
        </p:nvSpPr>
        <p:spPr>
          <a:xfrm>
            <a:off x="573041" y="4624770"/>
            <a:ext cx="1500838" cy="830997"/>
          </a:xfrm>
          <a:prstGeom prst="rect">
            <a:avLst/>
          </a:prstGeom>
          <a:solidFill>
            <a:schemeClr val="bg1"/>
          </a:solidFill>
          <a:ln>
            <a:solidFill>
              <a:schemeClr val="tx1"/>
            </a:solidFill>
          </a:ln>
        </p:spPr>
        <p:txBody>
          <a:bodyPr wrap="square" rtlCol="0">
            <a:spAutoFit/>
          </a:bodyPr>
          <a:lstStyle/>
          <a:p>
            <a:r>
              <a:rPr lang="en-US" sz="1200" b="1" u="sng"/>
              <a:t>Key </a:t>
            </a:r>
          </a:p>
          <a:p>
            <a:r>
              <a:rPr lang="en-US" sz="1200" b="1">
                <a:solidFill>
                  <a:srgbClr val="FF0000"/>
                </a:solidFill>
              </a:rPr>
              <a:t>Robotic</a:t>
            </a:r>
          </a:p>
          <a:p>
            <a:r>
              <a:rPr lang="en-US" sz="1200" b="1">
                <a:solidFill>
                  <a:schemeClr val="bg1">
                    <a:lumMod val="65000"/>
                  </a:schemeClr>
                </a:solidFill>
              </a:rPr>
              <a:t>Robotic + Crewed  </a:t>
            </a:r>
          </a:p>
          <a:p>
            <a:r>
              <a:rPr lang="en-US" sz="1200" b="1">
                <a:solidFill>
                  <a:srgbClr val="00B050"/>
                </a:solidFill>
              </a:rPr>
              <a:t>Crewed</a:t>
            </a:r>
            <a:r>
              <a:rPr lang="en-US" sz="1200" b="1"/>
              <a:t> </a:t>
            </a:r>
          </a:p>
        </p:txBody>
      </p:sp>
      <p:pic>
        <p:nvPicPr>
          <p:cNvPr id="1030" name="Picture 6" descr="Overview - NASA Mars">
            <a:extLst>
              <a:ext uri="{FF2B5EF4-FFF2-40B4-BE49-F238E27FC236}">
                <a16:creationId xmlns:a16="http://schemas.microsoft.com/office/drawing/2014/main" id="{437F4E3A-A1B9-47B8-B12A-33AD4F1F3136}"/>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68097" y="1178424"/>
            <a:ext cx="1601905" cy="845018"/>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cxnSp>
        <p:nvCxnSpPr>
          <p:cNvPr id="55" name="Straight Arrow Connector 54">
            <a:extLst>
              <a:ext uri="{FF2B5EF4-FFF2-40B4-BE49-F238E27FC236}">
                <a16:creationId xmlns:a16="http://schemas.microsoft.com/office/drawing/2014/main" id="{F3396E9C-39B7-41B1-AA80-0E0F317DD085}"/>
              </a:ext>
            </a:extLst>
          </p:cNvPr>
          <p:cNvCxnSpPr>
            <a:cxnSpLocks/>
            <a:stCxn id="58" idx="2"/>
          </p:cNvCxnSpPr>
          <p:nvPr/>
        </p:nvCxnSpPr>
        <p:spPr>
          <a:xfrm flipH="1">
            <a:off x="2358569" y="3002706"/>
            <a:ext cx="111893" cy="1073466"/>
          </a:xfrm>
          <a:prstGeom prst="straightConnector1">
            <a:avLst/>
          </a:prstGeom>
          <a:ln w="317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05B837A-6499-4D54-8A8E-9D936D6D8598}"/>
              </a:ext>
            </a:extLst>
          </p:cNvPr>
          <p:cNvSpPr txBox="1"/>
          <p:nvPr/>
        </p:nvSpPr>
        <p:spPr>
          <a:xfrm>
            <a:off x="1499683" y="2633374"/>
            <a:ext cx="1941557" cy="369332"/>
          </a:xfrm>
          <a:prstGeom prst="rect">
            <a:avLst/>
          </a:prstGeom>
          <a:noFill/>
        </p:spPr>
        <p:txBody>
          <a:bodyPr wrap="none" rtlCol="0">
            <a:spAutoFit/>
          </a:bodyPr>
          <a:lstStyle/>
          <a:p>
            <a:r>
              <a:rPr lang="en-US">
                <a:solidFill>
                  <a:schemeClr val="accent6">
                    <a:lumMod val="75000"/>
                  </a:schemeClr>
                </a:solidFill>
              </a:rPr>
              <a:t>Knowledge</a:t>
            </a:r>
            <a:r>
              <a:rPr lang="en-US"/>
              <a:t> </a:t>
            </a:r>
            <a:r>
              <a:rPr lang="en-US">
                <a:solidFill>
                  <a:schemeClr val="accent6">
                    <a:lumMod val="75000"/>
                  </a:schemeClr>
                </a:solidFill>
              </a:rPr>
              <a:t>Gaps</a:t>
            </a:r>
          </a:p>
        </p:txBody>
      </p:sp>
      <p:cxnSp>
        <p:nvCxnSpPr>
          <p:cNvPr id="64" name="Straight Arrow Connector 63">
            <a:extLst>
              <a:ext uri="{FF2B5EF4-FFF2-40B4-BE49-F238E27FC236}">
                <a16:creationId xmlns:a16="http://schemas.microsoft.com/office/drawing/2014/main" id="{C43A3403-3F05-4DC7-ADD1-44785A293128}"/>
              </a:ext>
            </a:extLst>
          </p:cNvPr>
          <p:cNvCxnSpPr>
            <a:cxnSpLocks/>
            <a:stCxn id="58" idx="3"/>
          </p:cNvCxnSpPr>
          <p:nvPr/>
        </p:nvCxnSpPr>
        <p:spPr>
          <a:xfrm>
            <a:off x="3441240" y="2818040"/>
            <a:ext cx="2066738" cy="222854"/>
          </a:xfrm>
          <a:prstGeom prst="straightConnector1">
            <a:avLst/>
          </a:prstGeom>
          <a:ln w="317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26E16AF-BB62-4246-B289-092B77EB2A44}"/>
              </a:ext>
            </a:extLst>
          </p:cNvPr>
          <p:cNvSpPr txBox="1"/>
          <p:nvPr/>
        </p:nvSpPr>
        <p:spPr>
          <a:xfrm>
            <a:off x="896876" y="1866342"/>
            <a:ext cx="4611102"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NASA/JPL-Caltech</a:t>
            </a:r>
            <a:endParaRPr lang="en-US" sz="500">
              <a:solidFill>
                <a:schemeClr val="bg1"/>
              </a:solidFill>
            </a:endParaRPr>
          </a:p>
        </p:txBody>
      </p:sp>
      <p:sp>
        <p:nvSpPr>
          <p:cNvPr id="45" name="TextBox 44">
            <a:extLst>
              <a:ext uri="{FF2B5EF4-FFF2-40B4-BE49-F238E27FC236}">
                <a16:creationId xmlns:a16="http://schemas.microsoft.com/office/drawing/2014/main" id="{B71A4F2F-C1C4-48CD-BEB5-710BF79CC314}"/>
              </a:ext>
            </a:extLst>
          </p:cNvPr>
          <p:cNvSpPr txBox="1"/>
          <p:nvPr/>
        </p:nvSpPr>
        <p:spPr>
          <a:xfrm>
            <a:off x="4819804" y="4224628"/>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47" name="TextBox 46">
            <a:extLst>
              <a:ext uri="{FF2B5EF4-FFF2-40B4-BE49-F238E27FC236}">
                <a16:creationId xmlns:a16="http://schemas.microsoft.com/office/drawing/2014/main" id="{7D854C69-E9E7-424F-B829-7F14383E8AD0}"/>
              </a:ext>
            </a:extLst>
          </p:cNvPr>
          <p:cNvSpPr txBox="1"/>
          <p:nvPr/>
        </p:nvSpPr>
        <p:spPr>
          <a:xfrm>
            <a:off x="6529710" y="4994745"/>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54" name="TextBox 53">
            <a:extLst>
              <a:ext uri="{FF2B5EF4-FFF2-40B4-BE49-F238E27FC236}">
                <a16:creationId xmlns:a16="http://schemas.microsoft.com/office/drawing/2014/main" id="{D69FEC88-1184-468E-B992-A0187BC03EB3}"/>
              </a:ext>
            </a:extLst>
          </p:cNvPr>
          <p:cNvSpPr txBox="1"/>
          <p:nvPr/>
        </p:nvSpPr>
        <p:spPr>
          <a:xfrm>
            <a:off x="8511988" y="5508127"/>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ESA</a:t>
            </a:r>
            <a:endParaRPr lang="en-US" sz="1200"/>
          </a:p>
        </p:txBody>
      </p:sp>
      <p:sp>
        <p:nvSpPr>
          <p:cNvPr id="56" name="TextBox 55">
            <a:extLst>
              <a:ext uri="{FF2B5EF4-FFF2-40B4-BE49-F238E27FC236}">
                <a16:creationId xmlns:a16="http://schemas.microsoft.com/office/drawing/2014/main" id="{1A8F1997-7F49-4DAA-8585-668AEC8FBB50}"/>
              </a:ext>
            </a:extLst>
          </p:cNvPr>
          <p:cNvSpPr txBox="1"/>
          <p:nvPr/>
        </p:nvSpPr>
        <p:spPr>
          <a:xfrm>
            <a:off x="6719883" y="3965781"/>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59" name="TextBox 58">
            <a:extLst>
              <a:ext uri="{FF2B5EF4-FFF2-40B4-BE49-F238E27FC236}">
                <a16:creationId xmlns:a16="http://schemas.microsoft.com/office/drawing/2014/main" id="{F94B0352-FC7D-427B-BB18-E881646F2636}"/>
              </a:ext>
            </a:extLst>
          </p:cNvPr>
          <p:cNvSpPr txBox="1"/>
          <p:nvPr/>
        </p:nvSpPr>
        <p:spPr>
          <a:xfrm>
            <a:off x="6575745" y="3239616"/>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a:t>
            </a:r>
            <a:r>
              <a:rPr lang="en-US" sz="500" b="0" i="0" err="1">
                <a:solidFill>
                  <a:schemeClr val="bg1"/>
                </a:solidFill>
                <a:effectLst/>
                <a:latin typeface="Helvetica" panose="020B0604020202020204" pitchFamily="34" charset="0"/>
              </a:rPr>
              <a:t>CoSTAR</a:t>
            </a:r>
            <a:r>
              <a:rPr lang="en-US" sz="500" b="0" i="0">
                <a:solidFill>
                  <a:schemeClr val="bg1"/>
                </a:solidFill>
                <a:effectLst/>
                <a:latin typeface="Helvetica" panose="020B0604020202020204" pitchFamily="34" charset="0"/>
              </a:rPr>
              <a:t> / NASA / </a:t>
            </a:r>
            <a:r>
              <a:rPr lang="en-US" sz="500" b="0" i="0" err="1">
                <a:solidFill>
                  <a:schemeClr val="bg1"/>
                </a:solidFill>
                <a:effectLst/>
                <a:latin typeface="Helvetica" panose="020B0604020202020204" pitchFamily="34" charset="0"/>
              </a:rPr>
              <a:t>CalTech</a:t>
            </a:r>
            <a:endParaRPr lang="en-US" sz="1200"/>
          </a:p>
        </p:txBody>
      </p:sp>
      <p:sp>
        <p:nvSpPr>
          <p:cNvPr id="60" name="TextBox 59">
            <a:extLst>
              <a:ext uri="{FF2B5EF4-FFF2-40B4-BE49-F238E27FC236}">
                <a16:creationId xmlns:a16="http://schemas.microsoft.com/office/drawing/2014/main" id="{3ACEC30C-58D0-4032-B8C5-4B6D00AFC3C3}"/>
              </a:ext>
            </a:extLst>
          </p:cNvPr>
          <p:cNvSpPr txBox="1"/>
          <p:nvPr/>
        </p:nvSpPr>
        <p:spPr>
          <a:xfrm>
            <a:off x="8532438" y="1563488"/>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1" name="TextBox 60">
            <a:extLst>
              <a:ext uri="{FF2B5EF4-FFF2-40B4-BE49-F238E27FC236}">
                <a16:creationId xmlns:a16="http://schemas.microsoft.com/office/drawing/2014/main" id="{C24F9C3A-E1EC-46D3-9733-B47767D66FBD}"/>
              </a:ext>
            </a:extLst>
          </p:cNvPr>
          <p:cNvSpPr txBox="1"/>
          <p:nvPr/>
        </p:nvSpPr>
        <p:spPr>
          <a:xfrm>
            <a:off x="6699380" y="3908059"/>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2" name="TextBox 61">
            <a:extLst>
              <a:ext uri="{FF2B5EF4-FFF2-40B4-BE49-F238E27FC236}">
                <a16:creationId xmlns:a16="http://schemas.microsoft.com/office/drawing/2014/main" id="{C1685D44-3E95-47FB-A1E0-2DCBFF8D3D6B}"/>
              </a:ext>
            </a:extLst>
          </p:cNvPr>
          <p:cNvSpPr txBox="1"/>
          <p:nvPr/>
        </p:nvSpPr>
        <p:spPr>
          <a:xfrm>
            <a:off x="2046013" y="1888878"/>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3" name="TextBox 62">
            <a:extLst>
              <a:ext uri="{FF2B5EF4-FFF2-40B4-BE49-F238E27FC236}">
                <a16:creationId xmlns:a16="http://schemas.microsoft.com/office/drawing/2014/main" id="{DC5323DC-3BBE-470F-B688-70E472C94609}"/>
              </a:ext>
            </a:extLst>
          </p:cNvPr>
          <p:cNvSpPr txBox="1"/>
          <p:nvPr/>
        </p:nvSpPr>
        <p:spPr>
          <a:xfrm>
            <a:off x="5802504" y="1907294"/>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5" name="TextBox 64">
            <a:extLst>
              <a:ext uri="{FF2B5EF4-FFF2-40B4-BE49-F238E27FC236}">
                <a16:creationId xmlns:a16="http://schemas.microsoft.com/office/drawing/2014/main" id="{02CB744C-6F97-458C-AD86-222BEDF12A09}"/>
              </a:ext>
            </a:extLst>
          </p:cNvPr>
          <p:cNvSpPr txBox="1"/>
          <p:nvPr/>
        </p:nvSpPr>
        <p:spPr>
          <a:xfrm>
            <a:off x="6820074" y="1383140"/>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6" name="TextBox 65">
            <a:extLst>
              <a:ext uri="{FF2B5EF4-FFF2-40B4-BE49-F238E27FC236}">
                <a16:creationId xmlns:a16="http://schemas.microsoft.com/office/drawing/2014/main" id="{B428DD47-C46D-4C2C-A52F-C558B07D79BD}"/>
              </a:ext>
            </a:extLst>
          </p:cNvPr>
          <p:cNvSpPr txBox="1"/>
          <p:nvPr/>
        </p:nvSpPr>
        <p:spPr>
          <a:xfrm>
            <a:off x="6575745" y="3783725"/>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pic>
        <p:nvPicPr>
          <p:cNvPr id="70" name="Picture 69">
            <a:extLst>
              <a:ext uri="{FF2B5EF4-FFF2-40B4-BE49-F238E27FC236}">
                <a16:creationId xmlns:a16="http://schemas.microsoft.com/office/drawing/2014/main" id="{3A42E556-0E85-4D9C-BD83-959356426165}"/>
              </a:ext>
            </a:extLst>
          </p:cNvPr>
          <p:cNvPicPr>
            <a:picLocks noChangeAspect="1"/>
          </p:cNvPicPr>
          <p:nvPr/>
        </p:nvPicPr>
        <p:blipFill>
          <a:blip r:embed="rId13"/>
          <a:stretch>
            <a:fillRect/>
          </a:stretch>
        </p:blipFill>
        <p:spPr>
          <a:xfrm>
            <a:off x="7302418" y="342778"/>
            <a:ext cx="1059529" cy="271371"/>
          </a:xfrm>
          <a:prstGeom prst="rect">
            <a:avLst/>
          </a:prstGeom>
        </p:spPr>
      </p:pic>
    </p:spTree>
    <p:extLst>
      <p:ext uri="{BB962C8B-B14F-4D97-AF65-F5344CB8AC3E}">
        <p14:creationId xmlns:p14="http://schemas.microsoft.com/office/powerpoint/2010/main" val="1489287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83CB17-8F9E-40FE-B94C-8FD3EF961F32}"/>
              </a:ext>
            </a:extLst>
          </p:cNvPr>
          <p:cNvSpPr>
            <a:spLocks noGrp="1"/>
          </p:cNvSpPr>
          <p:nvPr>
            <p:ph type="title"/>
          </p:nvPr>
        </p:nvSpPr>
        <p:spPr/>
        <p:txBody>
          <a:bodyPr/>
          <a:lstStyle/>
          <a:p>
            <a:r>
              <a:rPr lang="en-US"/>
              <a:t>Knowledge-Based Robotic to Crewed Transition</a:t>
            </a:r>
            <a:endParaRPr lang="en-US">
              <a:solidFill>
                <a:srgbClr val="FF0000"/>
              </a:solidFill>
            </a:endParaRPr>
          </a:p>
        </p:txBody>
      </p:sp>
      <p:pic>
        <p:nvPicPr>
          <p:cNvPr id="6" name="Picture 5">
            <a:extLst>
              <a:ext uri="{FF2B5EF4-FFF2-40B4-BE49-F238E27FC236}">
                <a16:creationId xmlns:a16="http://schemas.microsoft.com/office/drawing/2014/main" id="{C681CEB2-366A-3A88-254F-48156F617B9F}"/>
              </a:ext>
            </a:extLst>
          </p:cNvPr>
          <p:cNvPicPr>
            <a:picLocks noChangeAspect="1"/>
          </p:cNvPicPr>
          <p:nvPr/>
        </p:nvPicPr>
        <p:blipFill rotWithShape="1">
          <a:blip r:embed="rId3"/>
          <a:srcRect l="64103" t="34062" r="12649" b="11094"/>
          <a:stretch/>
        </p:blipFill>
        <p:spPr>
          <a:xfrm>
            <a:off x="133584" y="2352327"/>
            <a:ext cx="6580554" cy="3725753"/>
          </a:xfrm>
          <a:prstGeom prst="rect">
            <a:avLst/>
          </a:prstGeom>
        </p:spPr>
      </p:pic>
      <p:cxnSp>
        <p:nvCxnSpPr>
          <p:cNvPr id="11" name="Straight Arrow Connector 10">
            <a:extLst>
              <a:ext uri="{FF2B5EF4-FFF2-40B4-BE49-F238E27FC236}">
                <a16:creationId xmlns:a16="http://schemas.microsoft.com/office/drawing/2014/main" id="{F235541B-5D62-15CD-1E5F-CEA52E92EA06}"/>
              </a:ext>
            </a:extLst>
          </p:cNvPr>
          <p:cNvCxnSpPr>
            <a:cxnSpLocks/>
          </p:cNvCxnSpPr>
          <p:nvPr/>
        </p:nvCxnSpPr>
        <p:spPr>
          <a:xfrm>
            <a:off x="4180896" y="4947247"/>
            <a:ext cx="1003479" cy="596303"/>
          </a:xfrm>
          <a:prstGeom prst="straightConnector1">
            <a:avLst/>
          </a:prstGeom>
          <a:ln w="76200" cap="flat" cmpd="sng" algn="ctr">
            <a:solidFill>
              <a:schemeClr val="accent5"/>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7994FFD8-5C21-B8D5-6F3D-E38060D005E9}"/>
              </a:ext>
            </a:extLst>
          </p:cNvPr>
          <p:cNvSpPr txBox="1"/>
          <p:nvPr/>
        </p:nvSpPr>
        <p:spPr>
          <a:xfrm>
            <a:off x="5184375" y="2341982"/>
            <a:ext cx="3930863" cy="1200329"/>
          </a:xfrm>
          <a:prstGeom prst="rect">
            <a:avLst/>
          </a:prstGeom>
          <a:solidFill>
            <a:schemeClr val="accent5"/>
          </a:solidFill>
        </p:spPr>
        <p:txBody>
          <a:bodyPr wrap="square" rtlCol="0">
            <a:spAutoFit/>
          </a:bodyPr>
          <a:lstStyle/>
          <a:p>
            <a:r>
              <a:rPr lang="en-US" sz="1600" b="1" u="sng"/>
              <a:t>Assumptions</a:t>
            </a:r>
          </a:p>
          <a:p>
            <a:pPr marL="342900" indent="-342900">
              <a:buFont typeface="Arial" panose="020B0604020202020204" pitchFamily="34" charset="0"/>
              <a:buChar char="•"/>
            </a:pPr>
            <a:r>
              <a:rPr lang="en-US" sz="1400"/>
              <a:t>Landed missions ≠ closed systems</a:t>
            </a:r>
          </a:p>
          <a:p>
            <a:pPr marL="342900" indent="-342900">
              <a:buFont typeface="Arial" panose="020B0604020202020204" pitchFamily="34" charset="0"/>
              <a:buChar char="•"/>
            </a:pPr>
            <a:r>
              <a:rPr lang="en-US" sz="1400"/>
              <a:t>Crew will be exposed to Mars </a:t>
            </a:r>
          </a:p>
          <a:p>
            <a:pPr marL="342900" indent="-342900">
              <a:buFont typeface="Arial" panose="020B0604020202020204" pitchFamily="34" charset="0"/>
              <a:buChar char="•"/>
            </a:pPr>
            <a:r>
              <a:rPr lang="en-US" sz="1400"/>
              <a:t>Crew is a constant source of bioburden unlike robotic spacecraft. </a:t>
            </a:r>
          </a:p>
        </p:txBody>
      </p:sp>
      <p:cxnSp>
        <p:nvCxnSpPr>
          <p:cNvPr id="24" name="Straight Arrow Connector 23">
            <a:extLst>
              <a:ext uri="{FF2B5EF4-FFF2-40B4-BE49-F238E27FC236}">
                <a16:creationId xmlns:a16="http://schemas.microsoft.com/office/drawing/2014/main" id="{D95E96DB-6EEA-FDF6-07A9-8803A3E6A8D7}"/>
              </a:ext>
            </a:extLst>
          </p:cNvPr>
          <p:cNvCxnSpPr>
            <a:cxnSpLocks/>
          </p:cNvCxnSpPr>
          <p:nvPr/>
        </p:nvCxnSpPr>
        <p:spPr>
          <a:xfrm flipV="1">
            <a:off x="4875284" y="4198288"/>
            <a:ext cx="905314" cy="434275"/>
          </a:xfrm>
          <a:prstGeom prst="straightConnector1">
            <a:avLst/>
          </a:prstGeom>
          <a:ln w="76200" cap="flat" cmpd="sng" algn="ctr">
            <a:solidFill>
              <a:schemeClr val="accent5"/>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6" name="TextBox 25">
            <a:extLst>
              <a:ext uri="{FF2B5EF4-FFF2-40B4-BE49-F238E27FC236}">
                <a16:creationId xmlns:a16="http://schemas.microsoft.com/office/drawing/2014/main" id="{A4F82DB3-A588-2A96-A39C-0084EA22C347}"/>
              </a:ext>
            </a:extLst>
          </p:cNvPr>
          <p:cNvSpPr txBox="1"/>
          <p:nvPr/>
        </p:nvSpPr>
        <p:spPr>
          <a:xfrm>
            <a:off x="6604001" y="927930"/>
            <a:ext cx="2517588" cy="369332"/>
          </a:xfrm>
          <a:prstGeom prst="rect">
            <a:avLst/>
          </a:prstGeom>
          <a:solidFill>
            <a:schemeClr val="accent6"/>
          </a:solidFill>
        </p:spPr>
        <p:txBody>
          <a:bodyPr wrap="square" rtlCol="0">
            <a:spAutoFit/>
          </a:bodyPr>
          <a:lstStyle/>
          <a:p>
            <a:r>
              <a:rPr lang="en-US" b="1"/>
              <a:t>Priority = crew safety</a:t>
            </a:r>
          </a:p>
        </p:txBody>
      </p:sp>
      <p:sp>
        <p:nvSpPr>
          <p:cNvPr id="27" name="TextBox 26">
            <a:extLst>
              <a:ext uri="{FF2B5EF4-FFF2-40B4-BE49-F238E27FC236}">
                <a16:creationId xmlns:a16="http://schemas.microsoft.com/office/drawing/2014/main" id="{E6F78A2C-4649-A7C9-4FCC-DFC9248E6410}"/>
              </a:ext>
            </a:extLst>
          </p:cNvPr>
          <p:cNvSpPr txBox="1"/>
          <p:nvPr/>
        </p:nvSpPr>
        <p:spPr>
          <a:xfrm>
            <a:off x="89877" y="927930"/>
            <a:ext cx="6322648" cy="369332"/>
          </a:xfrm>
          <a:prstGeom prst="rect">
            <a:avLst/>
          </a:prstGeom>
          <a:solidFill>
            <a:schemeClr val="accent6"/>
          </a:solidFill>
        </p:spPr>
        <p:txBody>
          <a:bodyPr wrap="square" rtlCol="0">
            <a:spAutoFit/>
          </a:bodyPr>
          <a:lstStyle/>
          <a:p>
            <a:r>
              <a:rPr lang="en-US" b="1"/>
              <a:t>Priority = safeguard the Earth from potential biologicals </a:t>
            </a:r>
          </a:p>
        </p:txBody>
      </p:sp>
      <p:sp>
        <p:nvSpPr>
          <p:cNvPr id="28" name="TextBox 27">
            <a:extLst>
              <a:ext uri="{FF2B5EF4-FFF2-40B4-BE49-F238E27FC236}">
                <a16:creationId xmlns:a16="http://schemas.microsoft.com/office/drawing/2014/main" id="{2584B812-471B-D5AA-A3C9-C76D39C2B678}"/>
              </a:ext>
            </a:extLst>
          </p:cNvPr>
          <p:cNvSpPr txBox="1"/>
          <p:nvPr/>
        </p:nvSpPr>
        <p:spPr>
          <a:xfrm>
            <a:off x="3479603" y="1415199"/>
            <a:ext cx="5606073" cy="769441"/>
          </a:xfrm>
          <a:prstGeom prst="rect">
            <a:avLst/>
          </a:prstGeom>
          <a:solidFill>
            <a:schemeClr val="accent5"/>
          </a:solidFill>
        </p:spPr>
        <p:txBody>
          <a:bodyPr wrap="square" rtlCol="0">
            <a:spAutoFit/>
          </a:bodyPr>
          <a:lstStyle>
            <a:defPPr>
              <a:defRPr lang="en-US"/>
            </a:defPPr>
            <a:lvl1pPr algn="ctr">
              <a:defRPr sz="1600" b="1" u="sng"/>
            </a:lvl1pPr>
          </a:lstStyle>
          <a:p>
            <a:pPr algn="l"/>
            <a:r>
              <a:rPr lang="en-US"/>
              <a:t>Assumption</a:t>
            </a:r>
          </a:p>
          <a:p>
            <a:r>
              <a:rPr lang="en-US" sz="1400" b="0" u="none"/>
              <a:t>Microbial assessment + control of human associated contamination = key to preserve astrobiological exploration (PP enabling science)</a:t>
            </a:r>
          </a:p>
        </p:txBody>
      </p:sp>
      <p:sp>
        <p:nvSpPr>
          <p:cNvPr id="32" name="TextBox 31">
            <a:extLst>
              <a:ext uri="{FF2B5EF4-FFF2-40B4-BE49-F238E27FC236}">
                <a16:creationId xmlns:a16="http://schemas.microsoft.com/office/drawing/2014/main" id="{4C2D1411-2475-BE85-7E44-83B888A2DE35}"/>
              </a:ext>
            </a:extLst>
          </p:cNvPr>
          <p:cNvSpPr txBox="1"/>
          <p:nvPr/>
        </p:nvSpPr>
        <p:spPr>
          <a:xfrm>
            <a:off x="89877" y="1400838"/>
            <a:ext cx="3273525" cy="830997"/>
          </a:xfrm>
          <a:prstGeom prst="rect">
            <a:avLst/>
          </a:prstGeom>
          <a:solidFill>
            <a:schemeClr val="accent2">
              <a:lumMod val="40000"/>
              <a:lumOff val="60000"/>
            </a:schemeClr>
          </a:solidFill>
        </p:spPr>
        <p:txBody>
          <a:bodyPr wrap="square" rtlCol="0">
            <a:spAutoFit/>
          </a:bodyPr>
          <a:lstStyle/>
          <a:p>
            <a:r>
              <a:rPr lang="en-US" sz="1600" b="1" u="sng"/>
              <a:t>Driving question</a:t>
            </a:r>
          </a:p>
          <a:p>
            <a:r>
              <a:rPr lang="en-US" sz="1600"/>
              <a:t>How do we define contamination vs. </a:t>
            </a:r>
            <a:r>
              <a:rPr lang="en-US" sz="1600" u="sng"/>
              <a:t>harmful</a:t>
            </a:r>
            <a:r>
              <a:rPr lang="en-US" sz="1600"/>
              <a:t> contamination? </a:t>
            </a:r>
          </a:p>
        </p:txBody>
      </p:sp>
      <p:sp>
        <p:nvSpPr>
          <p:cNvPr id="33" name="TextBox 32">
            <a:extLst>
              <a:ext uri="{FF2B5EF4-FFF2-40B4-BE49-F238E27FC236}">
                <a16:creationId xmlns:a16="http://schemas.microsoft.com/office/drawing/2014/main" id="{C9EDAFD5-C3A6-9129-98E1-B70781A9684A}"/>
              </a:ext>
            </a:extLst>
          </p:cNvPr>
          <p:cNvSpPr txBox="1"/>
          <p:nvPr/>
        </p:nvSpPr>
        <p:spPr>
          <a:xfrm>
            <a:off x="6159500" y="3672058"/>
            <a:ext cx="2926176" cy="2062103"/>
          </a:xfrm>
          <a:prstGeom prst="rect">
            <a:avLst/>
          </a:prstGeom>
          <a:solidFill>
            <a:srgbClr val="99CC00"/>
          </a:solidFill>
        </p:spPr>
        <p:txBody>
          <a:bodyPr wrap="square" rtlCol="0">
            <a:spAutoFit/>
          </a:bodyPr>
          <a:lstStyle/>
          <a:p>
            <a:r>
              <a:rPr lang="en-US" sz="1600" b="1" u="sng"/>
              <a:t>Guidelines</a:t>
            </a:r>
          </a:p>
          <a:p>
            <a:pPr marL="114300" indent="-114300">
              <a:buFont typeface="Arial" panose="020B0604020202020204" pitchFamily="34" charset="0"/>
              <a:buChar char="•"/>
            </a:pPr>
            <a:r>
              <a:rPr lang="en-US" sz="1400"/>
              <a:t>Maintain intent of PP to avoid </a:t>
            </a:r>
            <a:r>
              <a:rPr lang="en-US" sz="1400" u="sng"/>
              <a:t>harmful</a:t>
            </a:r>
            <a:r>
              <a:rPr lang="en-US" sz="1400"/>
              <a:t> contamination</a:t>
            </a:r>
          </a:p>
          <a:p>
            <a:pPr marL="114300" indent="-114300">
              <a:buFont typeface="Arial" panose="020B0604020202020204" pitchFamily="34" charset="0"/>
              <a:buChar char="•"/>
            </a:pPr>
            <a:r>
              <a:rPr lang="en-US" sz="1400"/>
              <a:t>Mars Special Regions apply </a:t>
            </a:r>
          </a:p>
          <a:p>
            <a:pPr marL="114300" indent="-114300">
              <a:buFont typeface="Arial" panose="020B0604020202020204" pitchFamily="34" charset="0"/>
              <a:buChar char="•"/>
            </a:pPr>
            <a:r>
              <a:rPr lang="en-US" sz="1400"/>
              <a:t>Backward PP will require containment/quarantine</a:t>
            </a:r>
          </a:p>
          <a:p>
            <a:pPr marL="114300" indent="-114300">
              <a:buFont typeface="Arial" panose="020B0604020202020204" pitchFamily="34" charset="0"/>
              <a:buChar char="•"/>
            </a:pPr>
            <a:r>
              <a:rPr lang="en-US" sz="1400"/>
              <a:t>Baseline understanding of site</a:t>
            </a:r>
          </a:p>
          <a:p>
            <a:pPr marL="114300" indent="-114300">
              <a:buFont typeface="Arial" panose="020B0604020202020204" pitchFamily="34" charset="0"/>
              <a:buChar char="•"/>
            </a:pPr>
            <a:r>
              <a:rPr lang="en-US" sz="1400"/>
              <a:t>Knowledge gaps need to be established and mitigated</a:t>
            </a:r>
          </a:p>
        </p:txBody>
      </p:sp>
    </p:spTree>
    <p:extLst>
      <p:ext uri="{BB962C8B-B14F-4D97-AF65-F5344CB8AC3E}">
        <p14:creationId xmlns:p14="http://schemas.microsoft.com/office/powerpoint/2010/main" val="2025330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A120F4-D2DB-4505-91B5-03BA7F77832B}"/>
              </a:ext>
            </a:extLst>
          </p:cNvPr>
          <p:cNvSpPr>
            <a:spLocks noGrp="1"/>
          </p:cNvSpPr>
          <p:nvPr>
            <p:ph type="title"/>
          </p:nvPr>
        </p:nvSpPr>
        <p:spPr>
          <a:xfrm>
            <a:off x="184581" y="316780"/>
            <a:ext cx="8534400" cy="350838"/>
          </a:xfrm>
        </p:spPr>
        <p:txBody>
          <a:bodyPr/>
          <a:lstStyle/>
          <a:p>
            <a:r>
              <a:rPr lang="en-US"/>
              <a:t>Roadmap and Identification of Knowledge Gaps</a:t>
            </a:r>
          </a:p>
        </p:txBody>
      </p:sp>
      <p:sp>
        <p:nvSpPr>
          <p:cNvPr id="5" name="TextBox 4">
            <a:extLst>
              <a:ext uri="{FF2B5EF4-FFF2-40B4-BE49-F238E27FC236}">
                <a16:creationId xmlns:a16="http://schemas.microsoft.com/office/drawing/2014/main" id="{5011E99D-B9F8-42E9-8753-60366D9D70D0}"/>
              </a:ext>
            </a:extLst>
          </p:cNvPr>
          <p:cNvSpPr txBox="1"/>
          <p:nvPr/>
        </p:nvSpPr>
        <p:spPr>
          <a:xfrm>
            <a:off x="349107" y="2465655"/>
            <a:ext cx="1459684" cy="669414"/>
          </a:xfrm>
          <a:prstGeom prst="rect">
            <a:avLst/>
          </a:prstGeom>
          <a:noFill/>
        </p:spPr>
        <p:txBody>
          <a:bodyPr wrap="square" rtlCol="0">
            <a:spAutoFit/>
          </a:bodyPr>
          <a:lstStyle/>
          <a:p>
            <a:pPr algn="ctr"/>
            <a:r>
              <a:rPr lang="en-US" sz="1200"/>
              <a:t>NASA Workshop at Ames</a:t>
            </a:r>
          </a:p>
          <a:p>
            <a:endParaRPr lang="en-US" sz="1350"/>
          </a:p>
        </p:txBody>
      </p:sp>
      <p:sp>
        <p:nvSpPr>
          <p:cNvPr id="6" name="TextBox 5">
            <a:extLst>
              <a:ext uri="{FF2B5EF4-FFF2-40B4-BE49-F238E27FC236}">
                <a16:creationId xmlns:a16="http://schemas.microsoft.com/office/drawing/2014/main" id="{68FDE564-E532-41DE-8C93-044F9272A087}"/>
              </a:ext>
            </a:extLst>
          </p:cNvPr>
          <p:cNvSpPr txBox="1"/>
          <p:nvPr/>
        </p:nvSpPr>
        <p:spPr>
          <a:xfrm>
            <a:off x="2138224" y="2465582"/>
            <a:ext cx="1459685" cy="669414"/>
          </a:xfrm>
          <a:prstGeom prst="rect">
            <a:avLst/>
          </a:prstGeom>
          <a:noFill/>
        </p:spPr>
        <p:txBody>
          <a:bodyPr wrap="square" rtlCol="0">
            <a:spAutoFit/>
          </a:bodyPr>
          <a:lstStyle/>
          <a:p>
            <a:pPr algn="ctr"/>
            <a:r>
              <a:rPr lang="en-US" sz="1200"/>
              <a:t>1</a:t>
            </a:r>
            <a:r>
              <a:rPr lang="en-US" sz="1200" baseline="30000"/>
              <a:t>st</a:t>
            </a:r>
            <a:r>
              <a:rPr lang="en-US" sz="1200"/>
              <a:t> COSPAR  Meeting at LPI</a:t>
            </a:r>
          </a:p>
          <a:p>
            <a:endParaRPr lang="en-US" sz="1350"/>
          </a:p>
        </p:txBody>
      </p:sp>
      <p:sp>
        <p:nvSpPr>
          <p:cNvPr id="7" name="TextBox 6">
            <a:extLst>
              <a:ext uri="{FF2B5EF4-FFF2-40B4-BE49-F238E27FC236}">
                <a16:creationId xmlns:a16="http://schemas.microsoft.com/office/drawing/2014/main" id="{F38496B2-502C-4E88-832A-0E5DC22969B9}"/>
              </a:ext>
            </a:extLst>
          </p:cNvPr>
          <p:cNvSpPr txBox="1"/>
          <p:nvPr/>
        </p:nvSpPr>
        <p:spPr>
          <a:xfrm>
            <a:off x="3898608" y="2460548"/>
            <a:ext cx="1459685" cy="669414"/>
          </a:xfrm>
          <a:prstGeom prst="rect">
            <a:avLst/>
          </a:prstGeom>
          <a:noFill/>
        </p:spPr>
        <p:txBody>
          <a:bodyPr wrap="square" rtlCol="0">
            <a:spAutoFit/>
          </a:bodyPr>
          <a:lstStyle/>
          <a:p>
            <a:pPr algn="ctr"/>
            <a:r>
              <a:rPr lang="en-US" sz="1200"/>
              <a:t>2</a:t>
            </a:r>
            <a:r>
              <a:rPr lang="en-US" sz="1200" baseline="30000"/>
              <a:t>nd</a:t>
            </a:r>
            <a:r>
              <a:rPr lang="en-US" sz="1200"/>
              <a:t> COSPAR  Meeting at LPI</a:t>
            </a:r>
          </a:p>
          <a:p>
            <a:endParaRPr lang="en-US" sz="1350"/>
          </a:p>
        </p:txBody>
      </p:sp>
      <p:sp>
        <p:nvSpPr>
          <p:cNvPr id="8" name="TextBox 7">
            <a:extLst>
              <a:ext uri="{FF2B5EF4-FFF2-40B4-BE49-F238E27FC236}">
                <a16:creationId xmlns:a16="http://schemas.microsoft.com/office/drawing/2014/main" id="{6B916F6B-0E1D-479F-B5B6-DB18EB49B57D}"/>
              </a:ext>
            </a:extLst>
          </p:cNvPr>
          <p:cNvSpPr txBox="1"/>
          <p:nvPr/>
        </p:nvSpPr>
        <p:spPr>
          <a:xfrm>
            <a:off x="5934192" y="1933834"/>
            <a:ext cx="3029431" cy="400110"/>
          </a:xfrm>
          <a:prstGeom prst="rect">
            <a:avLst/>
          </a:prstGeom>
          <a:noFill/>
        </p:spPr>
        <p:txBody>
          <a:bodyPr wrap="square" rtlCol="0">
            <a:spAutoFit/>
          </a:bodyPr>
          <a:lstStyle/>
          <a:p>
            <a:r>
              <a:rPr lang="en-US" sz="1000"/>
              <a:t>COSPAR Working  Meeting on Contamination Transport on Mars at LPI, May 2018</a:t>
            </a:r>
          </a:p>
        </p:txBody>
      </p:sp>
      <p:sp>
        <p:nvSpPr>
          <p:cNvPr id="9" name="TextBox 8">
            <a:extLst>
              <a:ext uri="{FF2B5EF4-FFF2-40B4-BE49-F238E27FC236}">
                <a16:creationId xmlns:a16="http://schemas.microsoft.com/office/drawing/2014/main" id="{7E783BD0-EAB3-4CD7-AE4D-64790F5B29E0}"/>
              </a:ext>
            </a:extLst>
          </p:cNvPr>
          <p:cNvSpPr txBox="1"/>
          <p:nvPr/>
        </p:nvSpPr>
        <p:spPr>
          <a:xfrm>
            <a:off x="5934194" y="2989352"/>
            <a:ext cx="3147055" cy="400110"/>
          </a:xfrm>
          <a:prstGeom prst="rect">
            <a:avLst/>
          </a:prstGeom>
          <a:noFill/>
        </p:spPr>
        <p:txBody>
          <a:bodyPr wrap="square" rtlCol="0">
            <a:spAutoFit/>
          </a:bodyPr>
          <a:lstStyle/>
          <a:p>
            <a:r>
              <a:rPr lang="en-US" sz="1000"/>
              <a:t>COSPAR Working Meetings on Spacecraft Systems (virtual) May 2020 and June 2022</a:t>
            </a:r>
          </a:p>
        </p:txBody>
      </p:sp>
      <p:sp>
        <p:nvSpPr>
          <p:cNvPr id="10" name="TextBox 9">
            <a:extLst>
              <a:ext uri="{FF2B5EF4-FFF2-40B4-BE49-F238E27FC236}">
                <a16:creationId xmlns:a16="http://schemas.microsoft.com/office/drawing/2014/main" id="{C5586C75-0FA7-4EE3-B8DF-A6E86844DCAF}"/>
              </a:ext>
            </a:extLst>
          </p:cNvPr>
          <p:cNvSpPr txBox="1"/>
          <p:nvPr/>
        </p:nvSpPr>
        <p:spPr>
          <a:xfrm>
            <a:off x="5934443" y="2465456"/>
            <a:ext cx="3146807" cy="400110"/>
          </a:xfrm>
          <a:prstGeom prst="rect">
            <a:avLst/>
          </a:prstGeom>
          <a:noFill/>
        </p:spPr>
        <p:txBody>
          <a:bodyPr wrap="square" rtlCol="0">
            <a:spAutoFit/>
          </a:bodyPr>
          <a:lstStyle/>
          <a:p>
            <a:r>
              <a:rPr lang="en-US" sz="1000"/>
              <a:t>COSPAR Working Meeting on Microbial Monitoring &amp; Health at LPI, May 2019</a:t>
            </a:r>
          </a:p>
        </p:txBody>
      </p:sp>
      <p:sp>
        <p:nvSpPr>
          <p:cNvPr id="11" name="TextBox 10">
            <a:extLst>
              <a:ext uri="{FF2B5EF4-FFF2-40B4-BE49-F238E27FC236}">
                <a16:creationId xmlns:a16="http://schemas.microsoft.com/office/drawing/2014/main" id="{E0138D48-4589-43B3-84D7-5C545A9BE26D}"/>
              </a:ext>
            </a:extLst>
          </p:cNvPr>
          <p:cNvSpPr txBox="1"/>
          <p:nvPr/>
        </p:nvSpPr>
        <p:spPr>
          <a:xfrm>
            <a:off x="349105" y="3578587"/>
            <a:ext cx="1459685" cy="861774"/>
          </a:xfrm>
          <a:prstGeom prst="rect">
            <a:avLst/>
          </a:prstGeom>
          <a:noFill/>
        </p:spPr>
        <p:txBody>
          <a:bodyPr wrap="square" rtlCol="0">
            <a:spAutoFit/>
          </a:bodyPr>
          <a:lstStyle/>
          <a:p>
            <a:pPr algn="ctr"/>
            <a:r>
              <a:rPr lang="en-US" sz="1000">
                <a:solidFill>
                  <a:srgbClr val="C00000"/>
                </a:solidFill>
              </a:rPr>
              <a:t>Identification</a:t>
            </a:r>
            <a:r>
              <a:rPr lang="en-US" sz="1000"/>
              <a:t> of Planetary Protection Knowledge Gaps for human missions to Mars</a:t>
            </a:r>
          </a:p>
        </p:txBody>
      </p:sp>
      <p:sp>
        <p:nvSpPr>
          <p:cNvPr id="12" name="TextBox 11">
            <a:extLst>
              <a:ext uri="{FF2B5EF4-FFF2-40B4-BE49-F238E27FC236}">
                <a16:creationId xmlns:a16="http://schemas.microsoft.com/office/drawing/2014/main" id="{DE6B98DD-4941-4FA1-BA5C-6B45059D4875}"/>
              </a:ext>
            </a:extLst>
          </p:cNvPr>
          <p:cNvSpPr txBox="1"/>
          <p:nvPr/>
        </p:nvSpPr>
        <p:spPr>
          <a:xfrm>
            <a:off x="2138222" y="3578588"/>
            <a:ext cx="1459685" cy="1015663"/>
          </a:xfrm>
          <a:prstGeom prst="rect">
            <a:avLst/>
          </a:prstGeom>
          <a:noFill/>
        </p:spPr>
        <p:txBody>
          <a:bodyPr wrap="square" rtlCol="0">
            <a:spAutoFit/>
          </a:bodyPr>
          <a:lstStyle/>
          <a:p>
            <a:pPr algn="ctr"/>
            <a:r>
              <a:rPr lang="en-US" sz="1000"/>
              <a:t>Refinement and </a:t>
            </a:r>
            <a:r>
              <a:rPr lang="en-US" sz="1000">
                <a:solidFill>
                  <a:srgbClr val="C00000"/>
                </a:solidFill>
              </a:rPr>
              <a:t>prioritization</a:t>
            </a:r>
            <a:r>
              <a:rPr lang="en-US" sz="1000"/>
              <a:t> of Planetary Protection Knowledge Gaps for human missions to Mars</a:t>
            </a:r>
          </a:p>
        </p:txBody>
      </p:sp>
      <p:sp>
        <p:nvSpPr>
          <p:cNvPr id="13" name="TextBox 12">
            <a:extLst>
              <a:ext uri="{FF2B5EF4-FFF2-40B4-BE49-F238E27FC236}">
                <a16:creationId xmlns:a16="http://schemas.microsoft.com/office/drawing/2014/main" id="{78BCE387-7A79-4780-BB7A-F3A0EB26432B}"/>
              </a:ext>
            </a:extLst>
          </p:cNvPr>
          <p:cNvSpPr txBox="1"/>
          <p:nvPr/>
        </p:nvSpPr>
        <p:spPr>
          <a:xfrm>
            <a:off x="3893553" y="3617093"/>
            <a:ext cx="1459685" cy="1015663"/>
          </a:xfrm>
          <a:prstGeom prst="rect">
            <a:avLst/>
          </a:prstGeom>
          <a:noFill/>
        </p:spPr>
        <p:txBody>
          <a:bodyPr wrap="square" rtlCol="0">
            <a:spAutoFit/>
          </a:bodyPr>
          <a:lstStyle/>
          <a:p>
            <a:pPr algn="ctr"/>
            <a:r>
              <a:rPr lang="en-US" sz="1000">
                <a:solidFill>
                  <a:srgbClr val="C00000"/>
                </a:solidFill>
              </a:rPr>
              <a:t>Mission Opportunity </a:t>
            </a:r>
            <a:r>
              <a:rPr lang="en-US" sz="1000"/>
              <a:t>identification</a:t>
            </a:r>
            <a:r>
              <a:rPr lang="en-US" sz="1000">
                <a:solidFill>
                  <a:srgbClr val="C00000"/>
                </a:solidFill>
              </a:rPr>
              <a:t> </a:t>
            </a:r>
            <a:r>
              <a:rPr lang="en-US" sz="1000"/>
              <a:t>for addressing</a:t>
            </a:r>
            <a:r>
              <a:rPr lang="en-US" sz="1000">
                <a:solidFill>
                  <a:srgbClr val="FF0000"/>
                </a:solidFill>
              </a:rPr>
              <a:t> </a:t>
            </a:r>
            <a:r>
              <a:rPr lang="en-US" sz="1000"/>
              <a:t>Planetary Protection Knowledge Gaps for human missions to Mars</a:t>
            </a:r>
          </a:p>
        </p:txBody>
      </p:sp>
      <p:sp>
        <p:nvSpPr>
          <p:cNvPr id="14" name="TextBox 13">
            <a:extLst>
              <a:ext uri="{FF2B5EF4-FFF2-40B4-BE49-F238E27FC236}">
                <a16:creationId xmlns:a16="http://schemas.microsoft.com/office/drawing/2014/main" id="{86F50BF3-9696-4377-89E9-9070A5F40F95}"/>
              </a:ext>
            </a:extLst>
          </p:cNvPr>
          <p:cNvSpPr txBox="1"/>
          <p:nvPr/>
        </p:nvSpPr>
        <p:spPr>
          <a:xfrm>
            <a:off x="5739271" y="3617093"/>
            <a:ext cx="1588818" cy="1015663"/>
          </a:xfrm>
          <a:prstGeom prst="rect">
            <a:avLst/>
          </a:prstGeom>
          <a:noFill/>
        </p:spPr>
        <p:txBody>
          <a:bodyPr wrap="square" rtlCol="0">
            <a:spAutoFit/>
          </a:bodyPr>
          <a:lstStyle/>
          <a:p>
            <a:pPr algn="ctr"/>
            <a:r>
              <a:rPr lang="en-US" sz="1000">
                <a:solidFill>
                  <a:srgbClr val="C00000"/>
                </a:solidFill>
              </a:rPr>
              <a:t>Measurements</a:t>
            </a:r>
            <a:r>
              <a:rPr lang="en-US" sz="1000"/>
              <a:t> and </a:t>
            </a:r>
            <a:r>
              <a:rPr lang="en-US" sz="1000">
                <a:solidFill>
                  <a:srgbClr val="C00000"/>
                </a:solidFill>
              </a:rPr>
              <a:t>Payload/Operation Concepts</a:t>
            </a:r>
            <a:r>
              <a:rPr lang="en-US" sz="1000"/>
              <a:t> for addressing Planetary Protection Knowledge Gaps for human missions to Mars</a:t>
            </a:r>
          </a:p>
        </p:txBody>
      </p:sp>
      <p:sp>
        <p:nvSpPr>
          <p:cNvPr id="15" name="TextBox 14">
            <a:extLst>
              <a:ext uri="{FF2B5EF4-FFF2-40B4-BE49-F238E27FC236}">
                <a16:creationId xmlns:a16="http://schemas.microsoft.com/office/drawing/2014/main" id="{3AB4085A-24CB-48F9-A5AF-7B02E2081523}"/>
              </a:ext>
            </a:extLst>
          </p:cNvPr>
          <p:cNvSpPr txBox="1"/>
          <p:nvPr/>
        </p:nvSpPr>
        <p:spPr>
          <a:xfrm>
            <a:off x="352954" y="1603435"/>
            <a:ext cx="1459684" cy="246221"/>
          </a:xfrm>
          <a:prstGeom prst="rect">
            <a:avLst/>
          </a:prstGeom>
          <a:noFill/>
        </p:spPr>
        <p:txBody>
          <a:bodyPr wrap="square" rtlCol="0">
            <a:spAutoFit/>
          </a:bodyPr>
          <a:lstStyle/>
          <a:p>
            <a:pPr algn="ctr"/>
            <a:r>
              <a:rPr lang="en-US" sz="1000">
                <a:solidFill>
                  <a:srgbClr val="7030A0"/>
                </a:solidFill>
              </a:rPr>
              <a:t>2015</a:t>
            </a:r>
          </a:p>
        </p:txBody>
      </p:sp>
      <p:sp>
        <p:nvSpPr>
          <p:cNvPr id="16" name="TextBox 15">
            <a:extLst>
              <a:ext uri="{FF2B5EF4-FFF2-40B4-BE49-F238E27FC236}">
                <a16:creationId xmlns:a16="http://schemas.microsoft.com/office/drawing/2014/main" id="{C9819589-6534-403D-9ADD-74E285D30263}"/>
              </a:ext>
            </a:extLst>
          </p:cNvPr>
          <p:cNvSpPr txBox="1"/>
          <p:nvPr/>
        </p:nvSpPr>
        <p:spPr>
          <a:xfrm>
            <a:off x="2138223" y="1602972"/>
            <a:ext cx="1459684" cy="246221"/>
          </a:xfrm>
          <a:prstGeom prst="rect">
            <a:avLst/>
          </a:prstGeom>
          <a:noFill/>
        </p:spPr>
        <p:txBody>
          <a:bodyPr wrap="square" rtlCol="0">
            <a:spAutoFit/>
          </a:bodyPr>
          <a:lstStyle/>
          <a:p>
            <a:pPr algn="ctr"/>
            <a:r>
              <a:rPr lang="en-US" sz="1000">
                <a:solidFill>
                  <a:srgbClr val="7030A0"/>
                </a:solidFill>
              </a:rPr>
              <a:t>2016</a:t>
            </a:r>
          </a:p>
        </p:txBody>
      </p:sp>
      <p:sp>
        <p:nvSpPr>
          <p:cNvPr id="17" name="TextBox 16">
            <a:extLst>
              <a:ext uri="{FF2B5EF4-FFF2-40B4-BE49-F238E27FC236}">
                <a16:creationId xmlns:a16="http://schemas.microsoft.com/office/drawing/2014/main" id="{1ED6DD0F-931F-4DEA-B080-00BADC34DDA6}"/>
              </a:ext>
            </a:extLst>
          </p:cNvPr>
          <p:cNvSpPr txBox="1"/>
          <p:nvPr/>
        </p:nvSpPr>
        <p:spPr>
          <a:xfrm>
            <a:off x="3898609" y="1607079"/>
            <a:ext cx="1459684" cy="246221"/>
          </a:xfrm>
          <a:prstGeom prst="rect">
            <a:avLst/>
          </a:prstGeom>
          <a:noFill/>
        </p:spPr>
        <p:txBody>
          <a:bodyPr wrap="square" rtlCol="0">
            <a:spAutoFit/>
          </a:bodyPr>
          <a:lstStyle/>
          <a:p>
            <a:pPr algn="ctr"/>
            <a:r>
              <a:rPr lang="en-US" sz="1000">
                <a:solidFill>
                  <a:srgbClr val="7030A0"/>
                </a:solidFill>
              </a:rPr>
              <a:t>2018</a:t>
            </a:r>
          </a:p>
        </p:txBody>
      </p:sp>
      <p:sp>
        <p:nvSpPr>
          <p:cNvPr id="18" name="TextBox 17">
            <a:extLst>
              <a:ext uri="{FF2B5EF4-FFF2-40B4-BE49-F238E27FC236}">
                <a16:creationId xmlns:a16="http://schemas.microsoft.com/office/drawing/2014/main" id="{ACDA0205-FE2B-4B60-B868-6131CD01439A}"/>
              </a:ext>
            </a:extLst>
          </p:cNvPr>
          <p:cNvSpPr txBox="1"/>
          <p:nvPr/>
        </p:nvSpPr>
        <p:spPr>
          <a:xfrm>
            <a:off x="6065687" y="1600134"/>
            <a:ext cx="1910117" cy="246221"/>
          </a:xfrm>
          <a:prstGeom prst="rect">
            <a:avLst/>
          </a:prstGeom>
          <a:noFill/>
        </p:spPr>
        <p:txBody>
          <a:bodyPr wrap="square" rtlCol="0">
            <a:spAutoFit/>
          </a:bodyPr>
          <a:lstStyle/>
          <a:p>
            <a:pPr algn="ctr"/>
            <a:r>
              <a:rPr lang="en-US" sz="1000">
                <a:solidFill>
                  <a:srgbClr val="7030A0"/>
                </a:solidFill>
              </a:rPr>
              <a:t>2018 &amp; beyond</a:t>
            </a:r>
          </a:p>
        </p:txBody>
      </p:sp>
      <p:sp>
        <p:nvSpPr>
          <p:cNvPr id="19" name="TextBox 18">
            <a:extLst>
              <a:ext uri="{FF2B5EF4-FFF2-40B4-BE49-F238E27FC236}">
                <a16:creationId xmlns:a16="http://schemas.microsoft.com/office/drawing/2014/main" id="{BA32EFEF-7046-4322-8EA7-53821CCC0F08}"/>
              </a:ext>
            </a:extLst>
          </p:cNvPr>
          <p:cNvSpPr txBox="1"/>
          <p:nvPr/>
        </p:nvSpPr>
        <p:spPr>
          <a:xfrm>
            <a:off x="781997" y="2350238"/>
            <a:ext cx="899720" cy="784830"/>
          </a:xfrm>
          <a:prstGeom prst="rect">
            <a:avLst/>
          </a:prstGeom>
          <a:noFill/>
        </p:spPr>
        <p:txBody>
          <a:bodyPr wrap="square" rtlCol="0">
            <a:spAutoFit/>
          </a:bodyPr>
          <a:lstStyle/>
          <a:p>
            <a:r>
              <a:rPr lang="en-US" sz="4500">
                <a:solidFill>
                  <a:srgbClr val="00B050"/>
                </a:solidFill>
                <a:sym typeface="Wingdings" panose="05000000000000000000" pitchFamily="2" charset="2"/>
              </a:rPr>
              <a:t></a:t>
            </a:r>
            <a:endParaRPr lang="en-US" sz="4500">
              <a:solidFill>
                <a:srgbClr val="00B050"/>
              </a:solidFill>
            </a:endParaRPr>
          </a:p>
        </p:txBody>
      </p:sp>
      <p:sp>
        <p:nvSpPr>
          <p:cNvPr id="20" name="TextBox 19">
            <a:extLst>
              <a:ext uri="{FF2B5EF4-FFF2-40B4-BE49-F238E27FC236}">
                <a16:creationId xmlns:a16="http://schemas.microsoft.com/office/drawing/2014/main" id="{64C6B80C-0E8D-4AD2-A71C-E7DE8F4BB048}"/>
              </a:ext>
            </a:extLst>
          </p:cNvPr>
          <p:cNvSpPr txBox="1"/>
          <p:nvPr/>
        </p:nvSpPr>
        <p:spPr>
          <a:xfrm>
            <a:off x="2568556" y="2351102"/>
            <a:ext cx="899720" cy="784830"/>
          </a:xfrm>
          <a:prstGeom prst="rect">
            <a:avLst/>
          </a:prstGeom>
          <a:noFill/>
        </p:spPr>
        <p:txBody>
          <a:bodyPr wrap="square" rtlCol="0">
            <a:spAutoFit/>
          </a:bodyPr>
          <a:lstStyle/>
          <a:p>
            <a:r>
              <a:rPr lang="en-US" sz="4500">
                <a:solidFill>
                  <a:srgbClr val="00B050"/>
                </a:solidFill>
                <a:sym typeface="Wingdings" panose="05000000000000000000" pitchFamily="2" charset="2"/>
              </a:rPr>
              <a:t></a:t>
            </a:r>
            <a:endParaRPr lang="en-US" sz="4500">
              <a:solidFill>
                <a:srgbClr val="00B050"/>
              </a:solidFill>
            </a:endParaRPr>
          </a:p>
        </p:txBody>
      </p:sp>
      <p:sp>
        <p:nvSpPr>
          <p:cNvPr id="21" name="TextBox 20">
            <a:extLst>
              <a:ext uri="{FF2B5EF4-FFF2-40B4-BE49-F238E27FC236}">
                <a16:creationId xmlns:a16="http://schemas.microsoft.com/office/drawing/2014/main" id="{AF4A6E05-E182-4442-980B-EC275873D428}"/>
              </a:ext>
            </a:extLst>
          </p:cNvPr>
          <p:cNvSpPr txBox="1"/>
          <p:nvPr/>
        </p:nvSpPr>
        <p:spPr>
          <a:xfrm>
            <a:off x="4225442" y="2367914"/>
            <a:ext cx="899720" cy="784830"/>
          </a:xfrm>
          <a:prstGeom prst="rect">
            <a:avLst/>
          </a:prstGeom>
          <a:noFill/>
        </p:spPr>
        <p:txBody>
          <a:bodyPr wrap="square" rtlCol="0">
            <a:spAutoFit/>
          </a:bodyPr>
          <a:lstStyle/>
          <a:p>
            <a:r>
              <a:rPr lang="en-US" sz="4500">
                <a:solidFill>
                  <a:srgbClr val="00B050"/>
                </a:solidFill>
                <a:sym typeface="Wingdings" panose="05000000000000000000" pitchFamily="2" charset="2"/>
              </a:rPr>
              <a:t></a:t>
            </a:r>
            <a:endParaRPr lang="en-US" sz="4500">
              <a:solidFill>
                <a:srgbClr val="00B050"/>
              </a:solidFill>
            </a:endParaRPr>
          </a:p>
        </p:txBody>
      </p:sp>
      <p:sp>
        <p:nvSpPr>
          <p:cNvPr id="22" name="TextBox 21">
            <a:extLst>
              <a:ext uri="{FF2B5EF4-FFF2-40B4-BE49-F238E27FC236}">
                <a16:creationId xmlns:a16="http://schemas.microsoft.com/office/drawing/2014/main" id="{61534E7F-F29A-4DC7-A03D-71860777B028}"/>
              </a:ext>
            </a:extLst>
          </p:cNvPr>
          <p:cNvSpPr txBox="1"/>
          <p:nvPr/>
        </p:nvSpPr>
        <p:spPr>
          <a:xfrm>
            <a:off x="7091954" y="1763319"/>
            <a:ext cx="899720" cy="784830"/>
          </a:xfrm>
          <a:prstGeom prst="rect">
            <a:avLst/>
          </a:prstGeom>
          <a:noFill/>
        </p:spPr>
        <p:txBody>
          <a:bodyPr wrap="square" rtlCol="0">
            <a:spAutoFit/>
          </a:bodyPr>
          <a:lstStyle/>
          <a:p>
            <a:r>
              <a:rPr lang="en-US" sz="4500">
                <a:solidFill>
                  <a:srgbClr val="00B050"/>
                </a:solidFill>
                <a:sym typeface="Wingdings" panose="05000000000000000000" pitchFamily="2" charset="2"/>
              </a:rPr>
              <a:t></a:t>
            </a:r>
            <a:endParaRPr lang="en-US" sz="4500">
              <a:solidFill>
                <a:srgbClr val="00B050"/>
              </a:solidFill>
            </a:endParaRPr>
          </a:p>
        </p:txBody>
      </p:sp>
      <p:sp>
        <p:nvSpPr>
          <p:cNvPr id="23" name="Left Brace 22">
            <a:extLst>
              <a:ext uri="{FF2B5EF4-FFF2-40B4-BE49-F238E27FC236}">
                <a16:creationId xmlns:a16="http://schemas.microsoft.com/office/drawing/2014/main" id="{10A72610-2C77-46A8-ADF3-2E9030B3631A}"/>
              </a:ext>
            </a:extLst>
          </p:cNvPr>
          <p:cNvSpPr/>
          <p:nvPr/>
        </p:nvSpPr>
        <p:spPr>
          <a:xfrm>
            <a:off x="5594637" y="2133890"/>
            <a:ext cx="178420" cy="1055517"/>
          </a:xfrm>
          <a:prstGeom prst="leftBrace">
            <a:avLst/>
          </a:prstGeom>
          <a:ln w="222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B993B9C4-0038-47D3-AC94-049121890E58}"/>
              </a:ext>
            </a:extLst>
          </p:cNvPr>
          <p:cNvSpPr txBox="1"/>
          <p:nvPr/>
        </p:nvSpPr>
        <p:spPr>
          <a:xfrm>
            <a:off x="7091954" y="2367806"/>
            <a:ext cx="899720" cy="784830"/>
          </a:xfrm>
          <a:prstGeom prst="rect">
            <a:avLst/>
          </a:prstGeom>
          <a:noFill/>
        </p:spPr>
        <p:txBody>
          <a:bodyPr wrap="square" rtlCol="0">
            <a:spAutoFit/>
          </a:bodyPr>
          <a:lstStyle/>
          <a:p>
            <a:r>
              <a:rPr lang="en-US" sz="4500">
                <a:solidFill>
                  <a:srgbClr val="00B050"/>
                </a:solidFill>
                <a:sym typeface="Wingdings" panose="05000000000000000000" pitchFamily="2" charset="2"/>
              </a:rPr>
              <a:t></a:t>
            </a:r>
            <a:endParaRPr lang="en-US" sz="4500">
              <a:solidFill>
                <a:srgbClr val="00B050"/>
              </a:solidFill>
            </a:endParaRPr>
          </a:p>
        </p:txBody>
      </p:sp>
      <p:sp>
        <p:nvSpPr>
          <p:cNvPr id="25" name="TextBox 24">
            <a:extLst>
              <a:ext uri="{FF2B5EF4-FFF2-40B4-BE49-F238E27FC236}">
                <a16:creationId xmlns:a16="http://schemas.microsoft.com/office/drawing/2014/main" id="{FB9B8D6B-82D3-4620-AC8A-5799CAC9948A}"/>
              </a:ext>
            </a:extLst>
          </p:cNvPr>
          <p:cNvSpPr txBox="1"/>
          <p:nvPr/>
        </p:nvSpPr>
        <p:spPr>
          <a:xfrm>
            <a:off x="319169" y="5213808"/>
            <a:ext cx="8530925" cy="523220"/>
          </a:xfrm>
          <a:prstGeom prst="rect">
            <a:avLst/>
          </a:prstGeom>
          <a:solidFill>
            <a:srgbClr val="99CC00"/>
          </a:solidFill>
          <a:ln w="28575">
            <a:solidFill>
              <a:srgbClr val="7030A0"/>
            </a:solidFill>
          </a:ln>
        </p:spPr>
        <p:txBody>
          <a:bodyPr wrap="square" rtlCol="0">
            <a:spAutoFit/>
          </a:bodyPr>
          <a:lstStyle/>
          <a:p>
            <a:pPr algn="ctr"/>
            <a:r>
              <a:rPr lang="en-US" sz="1400" b="1">
                <a:solidFill>
                  <a:schemeClr val="bg1"/>
                </a:solidFill>
              </a:rPr>
              <a:t>…to establish the </a:t>
            </a:r>
            <a:r>
              <a:rPr lang="en-US" sz="1400" b="1" u="sng">
                <a:solidFill>
                  <a:schemeClr val="bg1"/>
                </a:solidFill>
              </a:rPr>
              <a:t>right</a:t>
            </a:r>
            <a:r>
              <a:rPr lang="en-US" sz="1400" b="1">
                <a:solidFill>
                  <a:schemeClr val="bg1"/>
                </a:solidFill>
              </a:rPr>
              <a:t> quantitative and implementable planetary protection requirements for safe </a:t>
            </a:r>
          </a:p>
          <a:p>
            <a:pPr algn="ctr"/>
            <a:r>
              <a:rPr lang="en-US" sz="1400" b="1">
                <a:solidFill>
                  <a:schemeClr val="bg1"/>
                </a:solidFill>
              </a:rPr>
              <a:t>and sustainable exploration and utilization of Mars.</a:t>
            </a:r>
          </a:p>
        </p:txBody>
      </p:sp>
      <p:sp>
        <p:nvSpPr>
          <p:cNvPr id="26" name="TextBox 25">
            <a:extLst>
              <a:ext uri="{FF2B5EF4-FFF2-40B4-BE49-F238E27FC236}">
                <a16:creationId xmlns:a16="http://schemas.microsoft.com/office/drawing/2014/main" id="{AF9249E3-E9D3-494F-A364-9C76E238D4CB}"/>
              </a:ext>
            </a:extLst>
          </p:cNvPr>
          <p:cNvSpPr txBox="1"/>
          <p:nvPr/>
        </p:nvSpPr>
        <p:spPr>
          <a:xfrm>
            <a:off x="319169" y="4729308"/>
            <a:ext cx="1459684" cy="415498"/>
          </a:xfrm>
          <a:prstGeom prst="rect">
            <a:avLst/>
          </a:prstGeom>
          <a:noFill/>
        </p:spPr>
        <p:txBody>
          <a:bodyPr wrap="square" rtlCol="0">
            <a:spAutoFit/>
          </a:bodyPr>
          <a:lstStyle/>
          <a:p>
            <a:pPr algn="ctr" defTabSz="685800">
              <a:defRPr/>
            </a:pPr>
            <a:r>
              <a:rPr lang="en-US" sz="1050">
                <a:solidFill>
                  <a:srgbClr val="4472C4"/>
                </a:solidFill>
                <a:latin typeface="Calibri" panose="020F0502020204030204"/>
              </a:rPr>
              <a:t>What Knowledge Gaps…</a:t>
            </a:r>
          </a:p>
        </p:txBody>
      </p:sp>
      <p:sp>
        <p:nvSpPr>
          <p:cNvPr id="27" name="TextBox 26">
            <a:extLst>
              <a:ext uri="{FF2B5EF4-FFF2-40B4-BE49-F238E27FC236}">
                <a16:creationId xmlns:a16="http://schemas.microsoft.com/office/drawing/2014/main" id="{2208FAB5-B933-49B8-A046-502BCB08858F}"/>
              </a:ext>
            </a:extLst>
          </p:cNvPr>
          <p:cNvSpPr txBox="1"/>
          <p:nvPr/>
        </p:nvSpPr>
        <p:spPr>
          <a:xfrm>
            <a:off x="2104436" y="4729307"/>
            <a:ext cx="1459684" cy="253916"/>
          </a:xfrm>
          <a:prstGeom prst="rect">
            <a:avLst/>
          </a:prstGeom>
          <a:noFill/>
        </p:spPr>
        <p:txBody>
          <a:bodyPr wrap="square" rtlCol="0">
            <a:spAutoFit/>
          </a:bodyPr>
          <a:lstStyle/>
          <a:p>
            <a:pPr algn="ctr" defTabSz="685800">
              <a:defRPr/>
            </a:pPr>
            <a:r>
              <a:rPr lang="en-US" sz="1050">
                <a:solidFill>
                  <a:srgbClr val="4472C4"/>
                </a:solidFill>
                <a:latin typeface="Calibri" panose="020F0502020204030204"/>
              </a:rPr>
              <a:t>…in what order…</a:t>
            </a:r>
          </a:p>
        </p:txBody>
      </p:sp>
      <p:sp>
        <p:nvSpPr>
          <p:cNvPr id="28" name="TextBox 27">
            <a:extLst>
              <a:ext uri="{FF2B5EF4-FFF2-40B4-BE49-F238E27FC236}">
                <a16:creationId xmlns:a16="http://schemas.microsoft.com/office/drawing/2014/main" id="{5C76DF94-36D0-4C34-A83A-B4B1BEA99DB5}"/>
              </a:ext>
            </a:extLst>
          </p:cNvPr>
          <p:cNvSpPr txBox="1"/>
          <p:nvPr/>
        </p:nvSpPr>
        <p:spPr>
          <a:xfrm>
            <a:off x="3889703" y="4729308"/>
            <a:ext cx="1459684" cy="253916"/>
          </a:xfrm>
          <a:prstGeom prst="rect">
            <a:avLst/>
          </a:prstGeom>
          <a:noFill/>
        </p:spPr>
        <p:txBody>
          <a:bodyPr wrap="square" rtlCol="0">
            <a:spAutoFit/>
          </a:bodyPr>
          <a:lstStyle/>
          <a:p>
            <a:pPr algn="ctr" defTabSz="685800">
              <a:defRPr/>
            </a:pPr>
            <a:r>
              <a:rPr lang="en-US" sz="1050">
                <a:solidFill>
                  <a:srgbClr val="4472C4"/>
                </a:solidFill>
                <a:latin typeface="Calibri" panose="020F0502020204030204"/>
              </a:rPr>
              <a:t>…using what missions…</a:t>
            </a:r>
          </a:p>
        </p:txBody>
      </p:sp>
      <p:sp>
        <p:nvSpPr>
          <p:cNvPr id="29" name="TextBox 28">
            <a:extLst>
              <a:ext uri="{FF2B5EF4-FFF2-40B4-BE49-F238E27FC236}">
                <a16:creationId xmlns:a16="http://schemas.microsoft.com/office/drawing/2014/main" id="{AF175A98-7470-416E-8BCB-06D863A33A1F}"/>
              </a:ext>
            </a:extLst>
          </p:cNvPr>
          <p:cNvSpPr txBox="1"/>
          <p:nvPr/>
        </p:nvSpPr>
        <p:spPr>
          <a:xfrm>
            <a:off x="5674971" y="4722527"/>
            <a:ext cx="1910117" cy="415498"/>
          </a:xfrm>
          <a:prstGeom prst="rect">
            <a:avLst/>
          </a:prstGeom>
          <a:noFill/>
        </p:spPr>
        <p:txBody>
          <a:bodyPr wrap="square" rtlCol="0">
            <a:spAutoFit/>
          </a:bodyPr>
          <a:lstStyle/>
          <a:p>
            <a:pPr algn="ctr" defTabSz="685800">
              <a:defRPr/>
            </a:pPr>
            <a:r>
              <a:rPr lang="en-US" sz="1050">
                <a:solidFill>
                  <a:srgbClr val="4472C4"/>
                </a:solidFill>
                <a:latin typeface="Calibri" panose="020F0502020204030204"/>
              </a:rPr>
              <a:t>…to make what measurements… </a:t>
            </a:r>
          </a:p>
        </p:txBody>
      </p:sp>
      <p:sp>
        <p:nvSpPr>
          <p:cNvPr id="30" name="TextBox 29">
            <a:extLst>
              <a:ext uri="{FF2B5EF4-FFF2-40B4-BE49-F238E27FC236}">
                <a16:creationId xmlns:a16="http://schemas.microsoft.com/office/drawing/2014/main" id="{42ADF23A-D2A2-45A0-8010-A47B9F2356C5}"/>
              </a:ext>
            </a:extLst>
          </p:cNvPr>
          <p:cNvSpPr txBox="1"/>
          <p:nvPr/>
        </p:nvSpPr>
        <p:spPr>
          <a:xfrm>
            <a:off x="7076084" y="2963212"/>
            <a:ext cx="899720" cy="784830"/>
          </a:xfrm>
          <a:prstGeom prst="rect">
            <a:avLst/>
          </a:prstGeom>
          <a:noFill/>
        </p:spPr>
        <p:txBody>
          <a:bodyPr wrap="square" rtlCol="0">
            <a:spAutoFit/>
          </a:bodyPr>
          <a:lstStyle/>
          <a:p>
            <a:r>
              <a:rPr lang="en-US" sz="4500" dirty="0">
                <a:solidFill>
                  <a:srgbClr val="00B050"/>
                </a:solidFill>
                <a:sym typeface="Wingdings" panose="05000000000000000000" pitchFamily="2" charset="2"/>
              </a:rPr>
              <a:t></a:t>
            </a:r>
            <a:endParaRPr lang="en-US" sz="4500" dirty="0">
              <a:solidFill>
                <a:srgbClr val="00B050"/>
              </a:solidFill>
            </a:endParaRPr>
          </a:p>
        </p:txBody>
      </p:sp>
      <p:sp>
        <p:nvSpPr>
          <p:cNvPr id="32" name="TextBox 31">
            <a:extLst>
              <a:ext uri="{FF2B5EF4-FFF2-40B4-BE49-F238E27FC236}">
                <a16:creationId xmlns:a16="http://schemas.microsoft.com/office/drawing/2014/main" id="{5F1922F9-E659-403A-A07A-D29BBA5C64EC}"/>
              </a:ext>
            </a:extLst>
          </p:cNvPr>
          <p:cNvSpPr txBox="1"/>
          <p:nvPr/>
        </p:nvSpPr>
        <p:spPr>
          <a:xfrm>
            <a:off x="319169" y="1006813"/>
            <a:ext cx="8644454" cy="523220"/>
          </a:xfrm>
          <a:prstGeom prst="rect">
            <a:avLst/>
          </a:prstGeom>
          <a:solidFill>
            <a:srgbClr val="99CC00"/>
          </a:solidFill>
        </p:spPr>
        <p:txBody>
          <a:bodyPr wrap="square">
            <a:spAutoFit/>
          </a:bodyPr>
          <a:lstStyle/>
          <a:p>
            <a:r>
              <a:rPr lang="en-GB" sz="1400" b="1">
                <a:solidFill>
                  <a:schemeClr val="bg1"/>
                </a:solidFill>
              </a:rPr>
              <a:t>Key knowledge gaps: microbial and human health monitoring, spacecraft technology and operations, and natural transport of contamination at Mars </a:t>
            </a:r>
            <a:endParaRPr lang="en-US" sz="1400" b="1">
              <a:solidFill>
                <a:schemeClr val="bg1"/>
              </a:solidFill>
            </a:endParaRPr>
          </a:p>
        </p:txBody>
      </p:sp>
      <p:sp>
        <p:nvSpPr>
          <p:cNvPr id="4" name="TextBox 3">
            <a:extLst>
              <a:ext uri="{FF2B5EF4-FFF2-40B4-BE49-F238E27FC236}">
                <a16:creationId xmlns:a16="http://schemas.microsoft.com/office/drawing/2014/main" id="{1E7A4DE8-F9FD-68DB-775E-84DACC24D195}"/>
              </a:ext>
            </a:extLst>
          </p:cNvPr>
          <p:cNvSpPr txBox="1"/>
          <p:nvPr/>
        </p:nvSpPr>
        <p:spPr>
          <a:xfrm>
            <a:off x="91405" y="5838550"/>
            <a:ext cx="8854607" cy="261610"/>
          </a:xfrm>
          <a:prstGeom prst="rect">
            <a:avLst/>
          </a:prstGeom>
          <a:noFill/>
        </p:spPr>
        <p:txBody>
          <a:bodyPr wrap="square">
            <a:spAutoFit/>
          </a:bodyPr>
          <a:lstStyle/>
          <a:p>
            <a:pPr marL="0" lvl="1">
              <a:lnSpc>
                <a:spcPct val="100000"/>
              </a:lnSpc>
              <a:spcBef>
                <a:spcPts val="432"/>
              </a:spcBef>
            </a:pPr>
            <a:r>
              <a:rPr lang="en-US" sz="1100" b="0" i="0">
                <a:solidFill>
                  <a:srgbClr val="212121"/>
                </a:solidFill>
                <a:effectLst/>
                <a:cs typeface="Arial" panose="020B0604020202020204" pitchFamily="34" charset="0"/>
              </a:rPr>
              <a:t>Spry, J. A., et al. (2024). Planetary Protection Knowledge Gap Closure Enabling Crewed Missions to Mars. </a:t>
            </a:r>
            <a:r>
              <a:rPr lang="en-US" sz="1100" b="0" i="1">
                <a:solidFill>
                  <a:srgbClr val="212121"/>
                </a:solidFill>
                <a:effectLst/>
                <a:cs typeface="Arial" panose="020B0604020202020204" pitchFamily="34" charset="0"/>
              </a:rPr>
              <a:t>Astrobiology</a:t>
            </a:r>
            <a:r>
              <a:rPr lang="en-US" sz="1100" b="0" i="0">
                <a:solidFill>
                  <a:srgbClr val="212121"/>
                </a:solidFill>
                <a:effectLst/>
                <a:cs typeface="Arial" panose="020B0604020202020204" pitchFamily="34" charset="0"/>
              </a:rPr>
              <a:t>, </a:t>
            </a:r>
            <a:r>
              <a:rPr lang="en-US" sz="1100" b="0" i="1">
                <a:solidFill>
                  <a:srgbClr val="212121"/>
                </a:solidFill>
                <a:effectLst/>
                <a:cs typeface="Arial" panose="020B0604020202020204" pitchFamily="34" charset="0"/>
              </a:rPr>
              <a:t>24</a:t>
            </a:r>
            <a:r>
              <a:rPr lang="en-US" sz="1100" b="0" i="0">
                <a:solidFill>
                  <a:srgbClr val="212121"/>
                </a:solidFill>
                <a:effectLst/>
                <a:cs typeface="Arial" panose="020B0604020202020204" pitchFamily="34" charset="0"/>
              </a:rPr>
              <a:t>(3), 230–274. </a:t>
            </a:r>
            <a:endParaRPr lang="en-US" sz="1100" b="0" i="0">
              <a:solidFill>
                <a:srgbClr val="212121"/>
              </a:solidFill>
              <a:effectLst/>
            </a:endParaRPr>
          </a:p>
        </p:txBody>
      </p:sp>
    </p:spTree>
    <p:extLst>
      <p:ext uri="{BB962C8B-B14F-4D97-AF65-F5344CB8AC3E}">
        <p14:creationId xmlns:p14="http://schemas.microsoft.com/office/powerpoint/2010/main" val="778980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CB24E7-8F84-4B1B-4DCB-82B8B797A6D7}"/>
              </a:ext>
            </a:extLst>
          </p:cNvPr>
          <p:cNvPicPr>
            <a:picLocks noChangeAspect="1"/>
          </p:cNvPicPr>
          <p:nvPr/>
        </p:nvPicPr>
        <p:blipFill>
          <a:blip r:embed="rId2"/>
          <a:stretch>
            <a:fillRect/>
          </a:stretch>
        </p:blipFill>
        <p:spPr>
          <a:xfrm>
            <a:off x="7514760" y="3907861"/>
            <a:ext cx="1537835" cy="1537835"/>
          </a:xfrm>
          <a:prstGeom prst="rect">
            <a:avLst/>
          </a:prstGeom>
        </p:spPr>
      </p:pic>
      <p:sp>
        <p:nvSpPr>
          <p:cNvPr id="3" name="Title 2">
            <a:extLst>
              <a:ext uri="{FF2B5EF4-FFF2-40B4-BE49-F238E27FC236}">
                <a16:creationId xmlns:a16="http://schemas.microsoft.com/office/drawing/2014/main" id="{AA927E45-3F2D-47B3-C2BB-E82D087C19FC}"/>
              </a:ext>
            </a:extLst>
          </p:cNvPr>
          <p:cNvSpPr>
            <a:spLocks noGrp="1"/>
          </p:cNvSpPr>
          <p:nvPr>
            <p:ph type="title"/>
          </p:nvPr>
        </p:nvSpPr>
        <p:spPr/>
        <p:txBody>
          <a:bodyPr/>
          <a:lstStyle/>
          <a:p>
            <a:r>
              <a:rPr lang="en-US">
                <a:latin typeface="+mn-lt"/>
              </a:rPr>
              <a:t>Planetary Protection Crewed Moon to Mars Knowledge Gaps </a:t>
            </a:r>
          </a:p>
        </p:txBody>
      </p:sp>
      <p:sp>
        <p:nvSpPr>
          <p:cNvPr id="4" name="Content Placeholder 3">
            <a:extLst>
              <a:ext uri="{FF2B5EF4-FFF2-40B4-BE49-F238E27FC236}">
                <a16:creationId xmlns:a16="http://schemas.microsoft.com/office/drawing/2014/main" id="{B6818ABA-6EA5-119A-4D04-39F927723F4B}"/>
              </a:ext>
            </a:extLst>
          </p:cNvPr>
          <p:cNvSpPr>
            <a:spLocks noGrp="1"/>
          </p:cNvSpPr>
          <p:nvPr>
            <p:ph idx="1"/>
          </p:nvPr>
        </p:nvSpPr>
        <p:spPr>
          <a:xfrm>
            <a:off x="120373" y="1014000"/>
            <a:ext cx="8868473" cy="1387474"/>
          </a:xfrm>
          <a:solidFill>
            <a:schemeClr val="accent3"/>
          </a:solidFill>
        </p:spPr>
        <p:txBody>
          <a:bodyPr/>
          <a:lstStyle/>
          <a:p>
            <a:pPr marL="0" indent="0">
              <a:lnSpc>
                <a:spcPct val="100000"/>
              </a:lnSpc>
              <a:buNone/>
            </a:pPr>
            <a:r>
              <a:rPr lang="en-US" sz="1800" b="1">
                <a:solidFill>
                  <a:schemeClr val="bg1"/>
                </a:solidFill>
                <a:ea typeface="Calibri" panose="020F0502020204030204" pitchFamily="34" charset="0"/>
                <a:cs typeface="Times New Roman" panose="02020603050405020304" pitchFamily="18" charset="0"/>
              </a:rPr>
              <a:t>Key technology development areas for planetary protection include:</a:t>
            </a:r>
          </a:p>
          <a:p>
            <a:pPr marL="0" indent="0">
              <a:lnSpc>
                <a:spcPct val="100000"/>
              </a:lnSpc>
              <a:buNone/>
            </a:pPr>
            <a:r>
              <a:rPr lang="en-US" sz="1800" b="1">
                <a:solidFill>
                  <a:schemeClr val="bg1"/>
                </a:solidFill>
                <a:ea typeface="Calibri" panose="020F0502020204030204" pitchFamily="34" charset="0"/>
                <a:cs typeface="Times New Roman" panose="02020603050405020304" pitchFamily="18" charset="0"/>
              </a:rPr>
              <a:t>1) microbial and human health monitoring, </a:t>
            </a:r>
          </a:p>
          <a:p>
            <a:pPr marL="0" indent="0">
              <a:lnSpc>
                <a:spcPct val="100000"/>
              </a:lnSpc>
              <a:buNone/>
            </a:pPr>
            <a:r>
              <a:rPr lang="en-US" sz="1800" b="1">
                <a:solidFill>
                  <a:schemeClr val="bg1"/>
                </a:solidFill>
                <a:ea typeface="Calibri" panose="020F0502020204030204" pitchFamily="34" charset="0"/>
                <a:cs typeface="Times New Roman" panose="02020603050405020304" pitchFamily="18" charset="0"/>
              </a:rPr>
              <a:t>2) technology and operations needed for contamination control, and </a:t>
            </a:r>
          </a:p>
          <a:p>
            <a:pPr marL="0" indent="0">
              <a:lnSpc>
                <a:spcPct val="100000"/>
              </a:lnSpc>
              <a:buNone/>
            </a:pPr>
            <a:r>
              <a:rPr lang="en-US" sz="1800" b="1">
                <a:solidFill>
                  <a:schemeClr val="bg1"/>
                </a:solidFill>
                <a:ea typeface="Calibri" panose="020F0502020204030204" pitchFamily="34" charset="0"/>
                <a:cs typeface="Times New Roman" panose="02020603050405020304" pitchFamily="18" charset="0"/>
              </a:rPr>
              <a:t>3) natural transport of contamination Mars. </a:t>
            </a:r>
          </a:p>
        </p:txBody>
      </p:sp>
      <p:pic>
        <p:nvPicPr>
          <p:cNvPr id="6" name="Picture 5">
            <a:extLst>
              <a:ext uri="{FF2B5EF4-FFF2-40B4-BE49-F238E27FC236}">
                <a16:creationId xmlns:a16="http://schemas.microsoft.com/office/drawing/2014/main" id="{7D0F00F6-59BB-DCA6-B0DC-8DA3C568C154}"/>
              </a:ext>
            </a:extLst>
          </p:cNvPr>
          <p:cNvPicPr>
            <a:picLocks noChangeAspect="1"/>
          </p:cNvPicPr>
          <p:nvPr/>
        </p:nvPicPr>
        <p:blipFill>
          <a:blip r:embed="rId3"/>
          <a:stretch>
            <a:fillRect/>
          </a:stretch>
        </p:blipFill>
        <p:spPr>
          <a:xfrm>
            <a:off x="5434691" y="2437530"/>
            <a:ext cx="3540103" cy="1399398"/>
          </a:xfrm>
          <a:prstGeom prst="rect">
            <a:avLst/>
          </a:prstGeom>
        </p:spPr>
      </p:pic>
      <p:sp>
        <p:nvSpPr>
          <p:cNvPr id="7" name="TextBox 6">
            <a:extLst>
              <a:ext uri="{FF2B5EF4-FFF2-40B4-BE49-F238E27FC236}">
                <a16:creationId xmlns:a16="http://schemas.microsoft.com/office/drawing/2014/main" id="{50D38C0D-352D-D0B4-B186-3031A0676B29}"/>
              </a:ext>
            </a:extLst>
          </p:cNvPr>
          <p:cNvSpPr txBox="1"/>
          <p:nvPr/>
        </p:nvSpPr>
        <p:spPr>
          <a:xfrm>
            <a:off x="5401922" y="3836927"/>
            <a:ext cx="2190639" cy="196208"/>
          </a:xfrm>
          <a:prstGeom prst="rect">
            <a:avLst/>
          </a:prstGeom>
          <a:noFill/>
        </p:spPr>
        <p:txBody>
          <a:bodyPr wrap="square" rtlCol="0">
            <a:spAutoFit/>
          </a:bodyPr>
          <a:lstStyle/>
          <a:p>
            <a:r>
              <a:rPr lang="en-US" sz="675">
                <a:solidFill>
                  <a:schemeClr val="bg1">
                    <a:lumMod val="50000"/>
                  </a:schemeClr>
                </a:solidFill>
              </a:rPr>
              <a:t>Credit: </a:t>
            </a:r>
            <a:r>
              <a:rPr lang="en-US" sz="675" cap="all">
                <a:solidFill>
                  <a:schemeClr val="bg1">
                    <a:lumMod val="50000"/>
                  </a:schemeClr>
                </a:solidFill>
              </a:rPr>
              <a:t>ESA, DLR, FU BERLIN (</a:t>
            </a:r>
            <a:r>
              <a:rPr lang="en-US" sz="675" cap="all">
                <a:solidFill>
                  <a:schemeClr val="bg1">
                    <a:lumMod val="50000"/>
                  </a:schemeClr>
                </a:solidFill>
                <a:hlinkClick r:id="rId4">
                  <a:extLst>
                    <a:ext uri="{A12FA001-AC4F-418D-AE19-62706E023703}">
                      <ahyp:hlinkClr xmlns:ahyp="http://schemas.microsoft.com/office/drawing/2018/hyperlinkcolor" val="tx"/>
                    </a:ext>
                  </a:extLst>
                </a:hlinkClick>
              </a:rPr>
              <a:t>CC BY-SA 3.0 IGO</a:t>
            </a:r>
            <a:r>
              <a:rPr lang="en-US" sz="675" cap="all">
                <a:solidFill>
                  <a:schemeClr val="bg1">
                    <a:lumMod val="50000"/>
                  </a:schemeClr>
                </a:solidFill>
              </a:rPr>
              <a:t>)</a:t>
            </a:r>
            <a:endParaRPr lang="en-US" sz="675">
              <a:solidFill>
                <a:schemeClr val="bg1">
                  <a:lumMod val="50000"/>
                </a:schemeClr>
              </a:solidFill>
            </a:endParaRPr>
          </a:p>
        </p:txBody>
      </p:sp>
      <p:sp>
        <p:nvSpPr>
          <p:cNvPr id="8" name="TextBox 7">
            <a:extLst>
              <a:ext uri="{FF2B5EF4-FFF2-40B4-BE49-F238E27FC236}">
                <a16:creationId xmlns:a16="http://schemas.microsoft.com/office/drawing/2014/main" id="{7261A60B-E0BF-C709-514A-7267494758E1}"/>
              </a:ext>
            </a:extLst>
          </p:cNvPr>
          <p:cNvSpPr txBox="1"/>
          <p:nvPr/>
        </p:nvSpPr>
        <p:spPr>
          <a:xfrm>
            <a:off x="7440455" y="5462938"/>
            <a:ext cx="1505557" cy="403957"/>
          </a:xfrm>
          <a:prstGeom prst="rect">
            <a:avLst/>
          </a:prstGeom>
          <a:noFill/>
        </p:spPr>
        <p:txBody>
          <a:bodyPr wrap="square" rtlCol="0">
            <a:spAutoFit/>
          </a:bodyPr>
          <a:lstStyle/>
          <a:p>
            <a:r>
              <a:rPr lang="en-US" sz="675">
                <a:solidFill>
                  <a:schemeClr val="bg1">
                    <a:lumMod val="50000"/>
                  </a:schemeClr>
                </a:solidFill>
              </a:rPr>
              <a:t>Credit: </a:t>
            </a:r>
            <a:r>
              <a:rPr lang="en-US" sz="675" cap="all">
                <a:solidFill>
                  <a:srgbClr val="31313B"/>
                </a:solidFill>
              </a:rPr>
              <a:t>JPL-CALTECH/NASA, MALIN SPACE SCIENCE SYSTEMS</a:t>
            </a:r>
            <a:endParaRPr lang="en-US" sz="675">
              <a:solidFill>
                <a:schemeClr val="bg1">
                  <a:lumMod val="50000"/>
                </a:schemeClr>
              </a:solidFill>
            </a:endParaRPr>
          </a:p>
        </p:txBody>
      </p:sp>
      <p:pic>
        <p:nvPicPr>
          <p:cNvPr id="10" name="Picture 9">
            <a:extLst>
              <a:ext uri="{FF2B5EF4-FFF2-40B4-BE49-F238E27FC236}">
                <a16:creationId xmlns:a16="http://schemas.microsoft.com/office/drawing/2014/main" id="{95F3F13F-C167-6906-1918-4F500DB03433}"/>
              </a:ext>
            </a:extLst>
          </p:cNvPr>
          <p:cNvPicPr>
            <a:picLocks noChangeAspect="1"/>
          </p:cNvPicPr>
          <p:nvPr/>
        </p:nvPicPr>
        <p:blipFill rotWithShape="1">
          <a:blip r:embed="rId5"/>
          <a:srcRect r="22108"/>
          <a:stretch/>
        </p:blipFill>
        <p:spPr>
          <a:xfrm>
            <a:off x="5485017" y="4033135"/>
            <a:ext cx="1830122" cy="1386242"/>
          </a:xfrm>
          <a:prstGeom prst="rect">
            <a:avLst/>
          </a:prstGeom>
        </p:spPr>
      </p:pic>
      <p:sp>
        <p:nvSpPr>
          <p:cNvPr id="12" name="TextBox 11">
            <a:extLst>
              <a:ext uri="{FF2B5EF4-FFF2-40B4-BE49-F238E27FC236}">
                <a16:creationId xmlns:a16="http://schemas.microsoft.com/office/drawing/2014/main" id="{8B4AB3B0-81B2-A7E2-EF6E-3937ACAC4372}"/>
              </a:ext>
            </a:extLst>
          </p:cNvPr>
          <p:cNvSpPr txBox="1"/>
          <p:nvPr/>
        </p:nvSpPr>
        <p:spPr>
          <a:xfrm>
            <a:off x="5458628" y="5419377"/>
            <a:ext cx="1882899" cy="196208"/>
          </a:xfrm>
          <a:prstGeom prst="rect">
            <a:avLst/>
          </a:prstGeom>
          <a:noFill/>
        </p:spPr>
        <p:txBody>
          <a:bodyPr wrap="square">
            <a:spAutoFit/>
          </a:bodyPr>
          <a:lstStyle/>
          <a:p>
            <a:r>
              <a:rPr lang="en-US" sz="675"/>
              <a:t>Credit: NASA/JPL-Caltech</a:t>
            </a:r>
          </a:p>
        </p:txBody>
      </p:sp>
      <p:pic>
        <p:nvPicPr>
          <p:cNvPr id="13" name="Picture 12">
            <a:extLst>
              <a:ext uri="{FF2B5EF4-FFF2-40B4-BE49-F238E27FC236}">
                <a16:creationId xmlns:a16="http://schemas.microsoft.com/office/drawing/2014/main" id="{B659C983-FACC-1EC5-9226-7F3BF1FC3D4D}"/>
              </a:ext>
            </a:extLst>
          </p:cNvPr>
          <p:cNvPicPr>
            <a:picLocks noChangeAspect="1"/>
          </p:cNvPicPr>
          <p:nvPr/>
        </p:nvPicPr>
        <p:blipFill>
          <a:blip r:embed="rId6"/>
          <a:stretch>
            <a:fillRect/>
          </a:stretch>
        </p:blipFill>
        <p:spPr>
          <a:xfrm>
            <a:off x="155606" y="2646771"/>
            <a:ext cx="1760196" cy="2640295"/>
          </a:xfrm>
          <a:prstGeom prst="rect">
            <a:avLst/>
          </a:prstGeom>
        </p:spPr>
      </p:pic>
      <p:sp>
        <p:nvSpPr>
          <p:cNvPr id="14" name="TextBox 13">
            <a:extLst>
              <a:ext uri="{FF2B5EF4-FFF2-40B4-BE49-F238E27FC236}">
                <a16:creationId xmlns:a16="http://schemas.microsoft.com/office/drawing/2014/main" id="{99A49C87-DE0E-8660-FBC9-8C0CB342FA8F}"/>
              </a:ext>
            </a:extLst>
          </p:cNvPr>
          <p:cNvSpPr txBox="1"/>
          <p:nvPr/>
        </p:nvSpPr>
        <p:spPr>
          <a:xfrm>
            <a:off x="155606" y="5287050"/>
            <a:ext cx="1882899" cy="196208"/>
          </a:xfrm>
          <a:prstGeom prst="rect">
            <a:avLst/>
          </a:prstGeom>
          <a:noFill/>
        </p:spPr>
        <p:txBody>
          <a:bodyPr wrap="square">
            <a:spAutoFit/>
          </a:bodyPr>
          <a:lstStyle/>
          <a:p>
            <a:r>
              <a:rPr lang="en-US" sz="675">
                <a:solidFill>
                  <a:schemeClr val="bg1">
                    <a:lumMod val="50000"/>
                  </a:schemeClr>
                </a:solidFill>
              </a:rPr>
              <a:t>Credit: NASA</a:t>
            </a:r>
          </a:p>
        </p:txBody>
      </p:sp>
      <p:pic>
        <p:nvPicPr>
          <p:cNvPr id="18" name="Picture 17">
            <a:extLst>
              <a:ext uri="{FF2B5EF4-FFF2-40B4-BE49-F238E27FC236}">
                <a16:creationId xmlns:a16="http://schemas.microsoft.com/office/drawing/2014/main" id="{4B9E602B-462E-2058-4931-1B7F4A3EDE24}"/>
              </a:ext>
            </a:extLst>
          </p:cNvPr>
          <p:cNvPicPr>
            <a:picLocks noChangeAspect="1"/>
          </p:cNvPicPr>
          <p:nvPr/>
        </p:nvPicPr>
        <p:blipFill>
          <a:blip r:embed="rId7"/>
          <a:stretch>
            <a:fillRect/>
          </a:stretch>
        </p:blipFill>
        <p:spPr>
          <a:xfrm>
            <a:off x="2515932" y="3210247"/>
            <a:ext cx="1401701" cy="925188"/>
          </a:xfrm>
          <a:prstGeom prst="rect">
            <a:avLst/>
          </a:prstGeom>
        </p:spPr>
      </p:pic>
      <p:pic>
        <p:nvPicPr>
          <p:cNvPr id="20" name="Picture 19">
            <a:extLst>
              <a:ext uri="{FF2B5EF4-FFF2-40B4-BE49-F238E27FC236}">
                <a16:creationId xmlns:a16="http://schemas.microsoft.com/office/drawing/2014/main" id="{19F81EE2-5111-8220-CC69-602AAC78469D}"/>
              </a:ext>
            </a:extLst>
          </p:cNvPr>
          <p:cNvPicPr>
            <a:picLocks noChangeAspect="1"/>
          </p:cNvPicPr>
          <p:nvPr/>
        </p:nvPicPr>
        <p:blipFill>
          <a:blip r:embed="rId8"/>
          <a:stretch>
            <a:fillRect/>
          </a:stretch>
        </p:blipFill>
        <p:spPr>
          <a:xfrm>
            <a:off x="3341830" y="4217269"/>
            <a:ext cx="793360" cy="758787"/>
          </a:xfrm>
          <a:prstGeom prst="rect">
            <a:avLst/>
          </a:prstGeom>
        </p:spPr>
      </p:pic>
      <p:pic>
        <p:nvPicPr>
          <p:cNvPr id="22" name="Picture 21">
            <a:extLst>
              <a:ext uri="{FF2B5EF4-FFF2-40B4-BE49-F238E27FC236}">
                <a16:creationId xmlns:a16="http://schemas.microsoft.com/office/drawing/2014/main" id="{DD2ED691-EA11-E2E4-E089-7398A6761019}"/>
              </a:ext>
            </a:extLst>
          </p:cNvPr>
          <p:cNvPicPr>
            <a:picLocks noChangeAspect="1"/>
          </p:cNvPicPr>
          <p:nvPr/>
        </p:nvPicPr>
        <p:blipFill>
          <a:blip r:embed="rId9"/>
          <a:stretch>
            <a:fillRect/>
          </a:stretch>
        </p:blipFill>
        <p:spPr>
          <a:xfrm>
            <a:off x="2070159" y="4172447"/>
            <a:ext cx="1201523" cy="798328"/>
          </a:xfrm>
          <a:prstGeom prst="rect">
            <a:avLst/>
          </a:prstGeom>
        </p:spPr>
      </p:pic>
      <p:sp>
        <p:nvSpPr>
          <p:cNvPr id="23" name="TextBox 22">
            <a:extLst>
              <a:ext uri="{FF2B5EF4-FFF2-40B4-BE49-F238E27FC236}">
                <a16:creationId xmlns:a16="http://schemas.microsoft.com/office/drawing/2014/main" id="{41F0C8AE-CC72-746C-3548-2B21248A6D25}"/>
              </a:ext>
            </a:extLst>
          </p:cNvPr>
          <p:cNvSpPr txBox="1"/>
          <p:nvPr/>
        </p:nvSpPr>
        <p:spPr>
          <a:xfrm>
            <a:off x="1998405" y="2837618"/>
            <a:ext cx="3377129" cy="300082"/>
          </a:xfrm>
          <a:prstGeom prst="rect">
            <a:avLst/>
          </a:prstGeom>
          <a:noFill/>
        </p:spPr>
        <p:txBody>
          <a:bodyPr wrap="square">
            <a:spAutoFit/>
          </a:bodyPr>
          <a:lstStyle/>
          <a:p>
            <a:pPr algn="ctr"/>
            <a:r>
              <a:rPr lang="en-US" sz="1350" b="1"/>
              <a:t>Microbial manifestations on the ISS:</a:t>
            </a:r>
            <a:endParaRPr lang="en-US" sz="675"/>
          </a:p>
        </p:txBody>
      </p:sp>
      <p:sp>
        <p:nvSpPr>
          <p:cNvPr id="24" name="TextBox 23">
            <a:extLst>
              <a:ext uri="{FF2B5EF4-FFF2-40B4-BE49-F238E27FC236}">
                <a16:creationId xmlns:a16="http://schemas.microsoft.com/office/drawing/2014/main" id="{DCBA2F2F-3D91-8729-8472-39AD0B91819D}"/>
              </a:ext>
            </a:extLst>
          </p:cNvPr>
          <p:cNvSpPr txBox="1"/>
          <p:nvPr/>
        </p:nvSpPr>
        <p:spPr>
          <a:xfrm>
            <a:off x="2107937" y="4993326"/>
            <a:ext cx="1882899" cy="196208"/>
          </a:xfrm>
          <a:prstGeom prst="rect">
            <a:avLst/>
          </a:prstGeom>
          <a:noFill/>
        </p:spPr>
        <p:txBody>
          <a:bodyPr wrap="square">
            <a:spAutoFit/>
          </a:bodyPr>
          <a:lstStyle/>
          <a:p>
            <a:r>
              <a:rPr lang="en-US" sz="675">
                <a:solidFill>
                  <a:schemeClr val="bg1">
                    <a:lumMod val="50000"/>
                  </a:schemeClr>
                </a:solidFill>
              </a:rPr>
              <a:t>Credit: NASA</a:t>
            </a:r>
          </a:p>
        </p:txBody>
      </p:sp>
      <p:pic>
        <p:nvPicPr>
          <p:cNvPr id="16" name="Picture 15">
            <a:extLst>
              <a:ext uri="{FF2B5EF4-FFF2-40B4-BE49-F238E27FC236}">
                <a16:creationId xmlns:a16="http://schemas.microsoft.com/office/drawing/2014/main" id="{66085218-B27A-722A-274B-E6ACCCC96401}"/>
              </a:ext>
            </a:extLst>
          </p:cNvPr>
          <p:cNvPicPr>
            <a:picLocks noChangeAspect="1"/>
          </p:cNvPicPr>
          <p:nvPr/>
        </p:nvPicPr>
        <p:blipFill>
          <a:blip r:embed="rId10"/>
          <a:stretch>
            <a:fillRect/>
          </a:stretch>
        </p:blipFill>
        <p:spPr>
          <a:xfrm>
            <a:off x="4163671" y="3210247"/>
            <a:ext cx="1138519" cy="1765809"/>
          </a:xfrm>
          <a:prstGeom prst="rect">
            <a:avLst/>
          </a:prstGeom>
        </p:spPr>
      </p:pic>
      <p:sp>
        <p:nvSpPr>
          <p:cNvPr id="11" name="TextBox 10">
            <a:extLst>
              <a:ext uri="{FF2B5EF4-FFF2-40B4-BE49-F238E27FC236}">
                <a16:creationId xmlns:a16="http://schemas.microsoft.com/office/drawing/2014/main" id="{EDC7F043-92E7-3533-CA51-3A40CC783E2B}"/>
              </a:ext>
            </a:extLst>
          </p:cNvPr>
          <p:cNvSpPr txBox="1"/>
          <p:nvPr/>
        </p:nvSpPr>
        <p:spPr>
          <a:xfrm>
            <a:off x="91405" y="5838550"/>
            <a:ext cx="8854607" cy="261610"/>
          </a:xfrm>
          <a:prstGeom prst="rect">
            <a:avLst/>
          </a:prstGeom>
          <a:noFill/>
        </p:spPr>
        <p:txBody>
          <a:bodyPr wrap="square">
            <a:spAutoFit/>
          </a:bodyPr>
          <a:lstStyle/>
          <a:p>
            <a:pPr marL="0" lvl="1">
              <a:lnSpc>
                <a:spcPct val="100000"/>
              </a:lnSpc>
              <a:spcBef>
                <a:spcPts val="432"/>
              </a:spcBef>
            </a:pPr>
            <a:r>
              <a:rPr lang="en-US" sz="1100" b="0" i="0">
                <a:solidFill>
                  <a:srgbClr val="212121"/>
                </a:solidFill>
                <a:effectLst/>
                <a:cs typeface="Arial" panose="020B0604020202020204" pitchFamily="34" charset="0"/>
              </a:rPr>
              <a:t>Spry, J. A., et al. (2024). Planetary Protection Knowledge Gap Closure Enabling Crewed Missions to Mars. </a:t>
            </a:r>
            <a:r>
              <a:rPr lang="en-US" sz="1100" b="0" i="1">
                <a:solidFill>
                  <a:srgbClr val="212121"/>
                </a:solidFill>
                <a:effectLst/>
                <a:cs typeface="Arial" panose="020B0604020202020204" pitchFamily="34" charset="0"/>
              </a:rPr>
              <a:t>Astrobiology</a:t>
            </a:r>
            <a:r>
              <a:rPr lang="en-US" sz="1100" b="0" i="0">
                <a:solidFill>
                  <a:srgbClr val="212121"/>
                </a:solidFill>
                <a:effectLst/>
                <a:cs typeface="Arial" panose="020B0604020202020204" pitchFamily="34" charset="0"/>
              </a:rPr>
              <a:t>, </a:t>
            </a:r>
            <a:r>
              <a:rPr lang="en-US" sz="1100" b="0" i="1">
                <a:solidFill>
                  <a:srgbClr val="212121"/>
                </a:solidFill>
                <a:effectLst/>
                <a:cs typeface="Arial" panose="020B0604020202020204" pitchFamily="34" charset="0"/>
              </a:rPr>
              <a:t>24</a:t>
            </a:r>
            <a:r>
              <a:rPr lang="en-US" sz="1100" b="0" i="0">
                <a:solidFill>
                  <a:srgbClr val="212121"/>
                </a:solidFill>
                <a:effectLst/>
                <a:cs typeface="Arial" panose="020B0604020202020204" pitchFamily="34" charset="0"/>
              </a:rPr>
              <a:t>(3), 230–274. </a:t>
            </a:r>
            <a:endParaRPr lang="en-US" sz="1100" b="0" i="0">
              <a:solidFill>
                <a:srgbClr val="212121"/>
              </a:solidFill>
              <a:effectLst/>
            </a:endParaRPr>
          </a:p>
        </p:txBody>
      </p:sp>
    </p:spTree>
    <p:extLst>
      <p:ext uri="{BB962C8B-B14F-4D97-AF65-F5344CB8AC3E}">
        <p14:creationId xmlns:p14="http://schemas.microsoft.com/office/powerpoint/2010/main" val="17571343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16922A-2DF8-0486-E47A-7C0E20DAA30C}"/>
              </a:ext>
            </a:extLst>
          </p:cNvPr>
          <p:cNvSpPr>
            <a:spLocks noGrp="1"/>
          </p:cNvSpPr>
          <p:nvPr>
            <p:ph type="sldNum" sz="quarter" idx="12"/>
          </p:nvPr>
        </p:nvSpPr>
        <p:spPr>
          <a:xfrm>
            <a:off x="8534400" y="6844028"/>
            <a:ext cx="609600" cy="365125"/>
          </a:xfrm>
        </p:spPr>
        <p:txBody>
          <a:bodyPr/>
          <a:lstStyle/>
          <a:p>
            <a:fld id="{24461208-1162-4A6C-99A7-288A7CB9DF73}" type="slidenum">
              <a:rPr lang="en-US" smtClean="0"/>
              <a:pPr/>
              <a:t>16</a:t>
            </a:fld>
            <a:endParaRPr lang="en-US"/>
          </a:p>
        </p:txBody>
      </p:sp>
      <p:sp>
        <p:nvSpPr>
          <p:cNvPr id="3" name="Title 2">
            <a:extLst>
              <a:ext uri="{FF2B5EF4-FFF2-40B4-BE49-F238E27FC236}">
                <a16:creationId xmlns:a16="http://schemas.microsoft.com/office/drawing/2014/main" id="{383D6D99-04D8-B290-90CD-CBC2AA896391}"/>
              </a:ext>
            </a:extLst>
          </p:cNvPr>
          <p:cNvSpPr>
            <a:spLocks noGrp="1"/>
          </p:cNvSpPr>
          <p:nvPr>
            <p:ph type="title"/>
          </p:nvPr>
        </p:nvSpPr>
        <p:spPr>
          <a:xfrm>
            <a:off x="320431" y="287006"/>
            <a:ext cx="8001000" cy="350838"/>
          </a:xfrm>
        </p:spPr>
        <p:txBody>
          <a:bodyPr/>
          <a:lstStyle/>
          <a:p>
            <a:r>
              <a:rPr lang="en-US"/>
              <a:t>Enabling and Evolving Crew PP Policy </a:t>
            </a:r>
          </a:p>
        </p:txBody>
      </p:sp>
      <p:sp>
        <p:nvSpPr>
          <p:cNvPr id="5" name="Arrow: Pentagon 4">
            <a:extLst>
              <a:ext uri="{FF2B5EF4-FFF2-40B4-BE49-F238E27FC236}">
                <a16:creationId xmlns:a16="http://schemas.microsoft.com/office/drawing/2014/main" id="{6D3D0F07-DCF9-7BAB-85CC-DFB7C77FCC02}"/>
              </a:ext>
            </a:extLst>
          </p:cNvPr>
          <p:cNvSpPr/>
          <p:nvPr/>
        </p:nvSpPr>
        <p:spPr>
          <a:xfrm>
            <a:off x="645501" y="4079442"/>
            <a:ext cx="2647335" cy="626807"/>
          </a:xfrm>
          <a:prstGeom prst="homePlat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50"/>
              <a:t>Objectives-Driven</a:t>
            </a:r>
          </a:p>
        </p:txBody>
      </p:sp>
      <p:sp>
        <p:nvSpPr>
          <p:cNvPr id="6" name="Arrow: Pentagon 5">
            <a:extLst>
              <a:ext uri="{FF2B5EF4-FFF2-40B4-BE49-F238E27FC236}">
                <a16:creationId xmlns:a16="http://schemas.microsoft.com/office/drawing/2014/main" id="{2156C203-1004-D0AD-29D9-3C5947B108E4}"/>
              </a:ext>
            </a:extLst>
          </p:cNvPr>
          <p:cNvSpPr/>
          <p:nvPr/>
        </p:nvSpPr>
        <p:spPr>
          <a:xfrm>
            <a:off x="3363975" y="4066288"/>
            <a:ext cx="2647335" cy="639961"/>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350"/>
              <a:t>Risk Informed</a:t>
            </a:r>
          </a:p>
        </p:txBody>
      </p:sp>
      <p:sp>
        <p:nvSpPr>
          <p:cNvPr id="7" name="Arrow: Pentagon 6">
            <a:extLst>
              <a:ext uri="{FF2B5EF4-FFF2-40B4-BE49-F238E27FC236}">
                <a16:creationId xmlns:a16="http://schemas.microsoft.com/office/drawing/2014/main" id="{4E292CA2-C3C2-2C7E-D645-1E719B8483BC}"/>
              </a:ext>
            </a:extLst>
          </p:cNvPr>
          <p:cNvSpPr/>
          <p:nvPr/>
        </p:nvSpPr>
        <p:spPr>
          <a:xfrm>
            <a:off x="6082450" y="4066288"/>
            <a:ext cx="2647335" cy="639960"/>
          </a:xfrm>
          <a:prstGeom prst="homePlat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350"/>
              <a:t>Case Assured</a:t>
            </a:r>
          </a:p>
        </p:txBody>
      </p:sp>
      <p:sp>
        <p:nvSpPr>
          <p:cNvPr id="8" name="TextBox 7">
            <a:extLst>
              <a:ext uri="{FF2B5EF4-FFF2-40B4-BE49-F238E27FC236}">
                <a16:creationId xmlns:a16="http://schemas.microsoft.com/office/drawing/2014/main" id="{4692C6BB-8E71-7145-B57D-096FA4A94C05}"/>
              </a:ext>
            </a:extLst>
          </p:cNvPr>
          <p:cNvSpPr txBox="1"/>
          <p:nvPr/>
        </p:nvSpPr>
        <p:spPr>
          <a:xfrm>
            <a:off x="468523" y="4764324"/>
            <a:ext cx="2895452" cy="1200329"/>
          </a:xfrm>
          <a:prstGeom prst="rect">
            <a:avLst/>
          </a:prstGeom>
          <a:noFill/>
        </p:spPr>
        <p:txBody>
          <a:bodyPr wrap="square" rtlCol="0">
            <a:spAutoFit/>
          </a:bodyPr>
          <a:lstStyle/>
          <a:p>
            <a:pPr marL="214313" indent="-214313">
              <a:buFont typeface="Arial" panose="020B0604020202020204" pitchFamily="34" charset="0"/>
              <a:buChar char="•"/>
            </a:pPr>
            <a:r>
              <a:rPr lang="en-US" sz="1200">
                <a:solidFill>
                  <a:schemeClr val="accent4">
                    <a:lumMod val="75000"/>
                  </a:schemeClr>
                </a:solidFill>
              </a:rPr>
              <a:t>Objectives are substantiated, monitored, and independently evaluated throughout the lifecycle based on systematic argumentation, explicit assumptions, and objective evidence.</a:t>
            </a:r>
          </a:p>
        </p:txBody>
      </p:sp>
      <p:sp>
        <p:nvSpPr>
          <p:cNvPr id="11" name="TextBox 10">
            <a:extLst>
              <a:ext uri="{FF2B5EF4-FFF2-40B4-BE49-F238E27FC236}">
                <a16:creationId xmlns:a16="http://schemas.microsoft.com/office/drawing/2014/main" id="{7D34733F-DB8E-5D77-2B0F-D00609449090}"/>
              </a:ext>
            </a:extLst>
          </p:cNvPr>
          <p:cNvSpPr txBox="1"/>
          <p:nvPr/>
        </p:nvSpPr>
        <p:spPr>
          <a:xfrm>
            <a:off x="3303039" y="4724528"/>
            <a:ext cx="2647335" cy="1384995"/>
          </a:xfrm>
          <a:prstGeom prst="rect">
            <a:avLst/>
          </a:prstGeom>
          <a:noFill/>
        </p:spPr>
        <p:txBody>
          <a:bodyPr wrap="square" rtlCol="0">
            <a:spAutoFit/>
          </a:bodyPr>
          <a:lstStyle/>
          <a:p>
            <a:pPr marL="214313" indent="-214313">
              <a:buFont typeface="Arial" panose="020B0604020202020204" pitchFamily="34" charset="0"/>
              <a:buChar char="•"/>
            </a:pPr>
            <a:r>
              <a:rPr lang="en-US" sz="1200">
                <a:solidFill>
                  <a:schemeClr val="accent1">
                    <a:lumMod val="75000"/>
                  </a:schemeClr>
                </a:solidFill>
              </a:rPr>
              <a:t>Risks are understood, documented, and consistent with the established risk posture.</a:t>
            </a:r>
          </a:p>
          <a:p>
            <a:pPr marL="214313" indent="-214313">
              <a:buFont typeface="Arial" panose="020B0604020202020204" pitchFamily="34" charset="0"/>
              <a:buChar char="•"/>
            </a:pPr>
            <a:r>
              <a:rPr lang="en-US" sz="1200">
                <a:solidFill>
                  <a:schemeClr val="accent1">
                    <a:lumMod val="75000"/>
                  </a:schemeClr>
                </a:solidFill>
              </a:rPr>
              <a:t>Consider the potential benefits and strategic importance of the mission(s) and consequences of failure, </a:t>
            </a:r>
          </a:p>
        </p:txBody>
      </p:sp>
      <p:sp>
        <p:nvSpPr>
          <p:cNvPr id="12" name="TextBox 11">
            <a:extLst>
              <a:ext uri="{FF2B5EF4-FFF2-40B4-BE49-F238E27FC236}">
                <a16:creationId xmlns:a16="http://schemas.microsoft.com/office/drawing/2014/main" id="{4E3F1C0A-C7AA-811C-EC5D-8B5FE87C81E9}"/>
              </a:ext>
            </a:extLst>
          </p:cNvPr>
          <p:cNvSpPr txBox="1"/>
          <p:nvPr/>
        </p:nvSpPr>
        <p:spPr>
          <a:xfrm>
            <a:off x="6082449" y="4846373"/>
            <a:ext cx="2470355" cy="830997"/>
          </a:xfrm>
          <a:prstGeom prst="rect">
            <a:avLst/>
          </a:prstGeom>
          <a:noFill/>
        </p:spPr>
        <p:txBody>
          <a:bodyPr wrap="square" rtlCol="0">
            <a:spAutoFit/>
          </a:bodyPr>
          <a:lstStyle/>
          <a:p>
            <a:pPr marL="214313" indent="-214313">
              <a:buFont typeface="Arial" panose="020B0604020202020204" pitchFamily="34" charset="0"/>
              <a:buChar char="•"/>
            </a:pPr>
            <a:r>
              <a:rPr lang="en-US" sz="1200">
                <a:solidFill>
                  <a:schemeClr val="accent3">
                    <a:lumMod val="75000"/>
                  </a:schemeClr>
                </a:solidFill>
              </a:rPr>
              <a:t>Comprehensive and logical claims made with sufficient argument(s) &amp; objective evidence​.</a:t>
            </a:r>
          </a:p>
        </p:txBody>
      </p:sp>
      <p:sp>
        <p:nvSpPr>
          <p:cNvPr id="9" name="TextBox 8">
            <a:extLst>
              <a:ext uri="{FF2B5EF4-FFF2-40B4-BE49-F238E27FC236}">
                <a16:creationId xmlns:a16="http://schemas.microsoft.com/office/drawing/2014/main" id="{EB1BED1C-1C89-6612-0D88-6C7AE2CAD134}"/>
              </a:ext>
            </a:extLst>
          </p:cNvPr>
          <p:cNvSpPr txBox="1"/>
          <p:nvPr/>
        </p:nvSpPr>
        <p:spPr>
          <a:xfrm>
            <a:off x="164123" y="926967"/>
            <a:ext cx="8925169" cy="3139321"/>
          </a:xfrm>
          <a:prstGeom prst="rect">
            <a:avLst/>
          </a:prstGeom>
          <a:noFill/>
        </p:spPr>
        <p:txBody>
          <a:bodyPr wrap="square">
            <a:spAutoFit/>
          </a:bodyPr>
          <a:lstStyle/>
          <a:p>
            <a:pPr marL="285750" indent="-285750">
              <a:buFont typeface="Arial" panose="020B0604020202020204" pitchFamily="34" charset="0"/>
              <a:buChar char="•"/>
            </a:pPr>
            <a:r>
              <a:rPr lang="en-US"/>
              <a:t>Does planetary protection permit crewed exploration of Mars?</a:t>
            </a:r>
          </a:p>
          <a:p>
            <a:pPr marL="742950" lvl="1" indent="-285750">
              <a:buFont typeface="Arial" panose="020B0604020202020204" pitchFamily="34" charset="0"/>
              <a:buChar char="•"/>
            </a:pPr>
            <a:r>
              <a:rPr lang="en-US" b="1" u="sng"/>
              <a:t>Yes, if </a:t>
            </a:r>
            <a:r>
              <a:rPr lang="en-US"/>
              <a:t>…Mars is explored so as to avoid </a:t>
            </a:r>
            <a:r>
              <a:rPr lang="en-US" b="1" u="sng"/>
              <a:t>harmful</a:t>
            </a:r>
            <a:r>
              <a:rPr lang="en-US"/>
              <a:t> contamination there, and also adverse changes in the environment of the Earth resulting from the introduction of extraterrestrial (Martian) material.</a:t>
            </a:r>
          </a:p>
          <a:p>
            <a:pPr marL="285750" indent="-285750">
              <a:buFont typeface="Arial" panose="020B0604020202020204" pitchFamily="34" charset="0"/>
              <a:buChar char="•"/>
            </a:pPr>
            <a:r>
              <a:rPr lang="en-US"/>
              <a:t>How can this be achieved?</a:t>
            </a:r>
          </a:p>
          <a:p>
            <a:pPr marL="742950" lvl="1" indent="-285750">
              <a:buFont typeface="Arial" panose="020B0604020202020204" pitchFamily="34" charset="0"/>
              <a:buChar char="•"/>
            </a:pPr>
            <a:r>
              <a:rPr lang="en-US"/>
              <a:t>Policy and implementation still being evolved, but are likely to include:</a:t>
            </a:r>
          </a:p>
          <a:p>
            <a:pPr marL="1200150" lvl="2" indent="-285750">
              <a:buFont typeface="Arial" panose="020B0604020202020204" pitchFamily="34" charset="0"/>
              <a:buChar char="•"/>
            </a:pPr>
            <a:r>
              <a:rPr lang="en-US"/>
              <a:t>Requirements to manage cleanliness of operations on the surface, based on best available scientific data.</a:t>
            </a:r>
          </a:p>
          <a:p>
            <a:pPr marL="1200150" lvl="2" indent="-285750">
              <a:buFont typeface="Arial" panose="020B0604020202020204" pitchFamily="34" charset="0"/>
              <a:buChar char="•"/>
            </a:pPr>
            <a:r>
              <a:rPr lang="en-US"/>
              <a:t>Requirements to quarantine (containment of) returning crew and contain Martian samples, respectively, until shown to be safe.</a:t>
            </a:r>
          </a:p>
          <a:p>
            <a:pPr marL="1200150" lvl="2" indent="-285750">
              <a:buFont typeface="Arial" panose="020B0604020202020204" pitchFamily="34" charset="0"/>
              <a:buChar char="•"/>
            </a:pPr>
            <a:r>
              <a:rPr lang="en-US"/>
              <a:t>Development of an assurance based, risk-informed decision-process </a:t>
            </a:r>
          </a:p>
        </p:txBody>
      </p:sp>
    </p:spTree>
    <p:extLst>
      <p:ext uri="{BB962C8B-B14F-4D97-AF65-F5344CB8AC3E}">
        <p14:creationId xmlns:p14="http://schemas.microsoft.com/office/powerpoint/2010/main" val="7011247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0DF7E7-623E-4BA2-B22A-C1E69471285A}"/>
              </a:ext>
            </a:extLst>
          </p:cNvPr>
          <p:cNvSpPr>
            <a:spLocks noGrp="1"/>
          </p:cNvSpPr>
          <p:nvPr>
            <p:ph type="title"/>
          </p:nvPr>
        </p:nvSpPr>
        <p:spPr/>
        <p:txBody>
          <a:bodyPr>
            <a:noAutofit/>
          </a:bodyPr>
          <a:lstStyle/>
          <a:p>
            <a:r>
              <a:rPr lang="en-US"/>
              <a:t>Resources Available Through The OPP Website</a:t>
            </a:r>
          </a:p>
        </p:txBody>
      </p:sp>
      <p:sp>
        <p:nvSpPr>
          <p:cNvPr id="4" name="Rectangle 3">
            <a:extLst>
              <a:ext uri="{FF2B5EF4-FFF2-40B4-BE49-F238E27FC236}">
                <a16:creationId xmlns:a16="http://schemas.microsoft.com/office/drawing/2014/main" id="{358B15F8-5FFC-6816-DC09-570E4CEF2A39}"/>
              </a:ext>
            </a:extLst>
          </p:cNvPr>
          <p:cNvSpPr/>
          <p:nvPr/>
        </p:nvSpPr>
        <p:spPr>
          <a:xfrm rot="19958764">
            <a:off x="338054" y="4013673"/>
            <a:ext cx="733189" cy="323165"/>
          </a:xfrm>
          <a:prstGeom prst="rect">
            <a:avLst/>
          </a:prstGeom>
          <a:solidFill>
            <a:srgbClr val="BACD32">
              <a:alpha val="20000"/>
            </a:srgbClr>
          </a:solidFill>
        </p:spPr>
        <p:txBody>
          <a:bodyPr wrap="square" rtlCol="0">
            <a:spAutoFit/>
          </a:bodyPr>
          <a:lstStyle/>
          <a:p>
            <a:pPr algn="ctr"/>
            <a:r>
              <a:rPr lang="en-US" sz="1500" b="1">
                <a:latin typeface="Arial Narrow" panose="020B0606020202030204" pitchFamily="34" charset="0"/>
              </a:rPr>
              <a:t>Videos</a:t>
            </a:r>
          </a:p>
        </p:txBody>
      </p:sp>
      <p:sp>
        <p:nvSpPr>
          <p:cNvPr id="12" name="Rectangle 11">
            <a:extLst>
              <a:ext uri="{FF2B5EF4-FFF2-40B4-BE49-F238E27FC236}">
                <a16:creationId xmlns:a16="http://schemas.microsoft.com/office/drawing/2014/main" id="{1C4074B2-FBF6-0D93-4280-354E0D6F8487}"/>
              </a:ext>
            </a:extLst>
          </p:cNvPr>
          <p:cNvSpPr/>
          <p:nvPr/>
        </p:nvSpPr>
        <p:spPr>
          <a:xfrm rot="19871153">
            <a:off x="202285" y="1396214"/>
            <a:ext cx="973394" cy="323165"/>
          </a:xfrm>
          <a:prstGeom prst="rect">
            <a:avLst/>
          </a:prstGeom>
          <a:solidFill>
            <a:schemeClr val="tx2">
              <a:lumMod val="60000"/>
              <a:lumOff val="40000"/>
              <a:alpha val="20000"/>
            </a:schemeClr>
          </a:solidFill>
        </p:spPr>
        <p:txBody>
          <a:bodyPr wrap="square" rtlCol="0">
            <a:spAutoFit/>
          </a:bodyPr>
          <a:lstStyle/>
          <a:p>
            <a:pPr algn="ctr"/>
            <a:r>
              <a:rPr lang="en-US" sz="1500" b="1">
                <a:latin typeface="Arial Narrow" panose="020B0606020202030204" pitchFamily="34" charset="0"/>
              </a:rPr>
              <a:t>Articles</a:t>
            </a:r>
          </a:p>
        </p:txBody>
      </p:sp>
      <p:grpSp>
        <p:nvGrpSpPr>
          <p:cNvPr id="13" name="Group 12">
            <a:extLst>
              <a:ext uri="{FF2B5EF4-FFF2-40B4-BE49-F238E27FC236}">
                <a16:creationId xmlns:a16="http://schemas.microsoft.com/office/drawing/2014/main" id="{2A13818B-B9C2-6576-B16F-DF2606AD5571}"/>
              </a:ext>
            </a:extLst>
          </p:cNvPr>
          <p:cNvGrpSpPr/>
          <p:nvPr/>
        </p:nvGrpSpPr>
        <p:grpSpPr>
          <a:xfrm>
            <a:off x="1070390" y="3648687"/>
            <a:ext cx="1114909" cy="1298310"/>
            <a:chOff x="38129" y="4248381"/>
            <a:chExt cx="1486545" cy="1731080"/>
          </a:xfrm>
        </p:grpSpPr>
        <p:pic>
          <p:nvPicPr>
            <p:cNvPr id="14" name="Picture 8">
              <a:extLst>
                <a:ext uri="{FF2B5EF4-FFF2-40B4-BE49-F238E27FC236}">
                  <a16:creationId xmlns:a16="http://schemas.microsoft.com/office/drawing/2014/main" id="{3E256D80-E7A7-AC62-FEE2-332D1093D12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2252" y="4248381"/>
              <a:ext cx="1472422" cy="105397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E1E9A74-BAFA-C776-B75D-9BE7F7AD7B41}"/>
                </a:ext>
              </a:extLst>
            </p:cNvPr>
            <p:cNvSpPr txBox="1"/>
            <p:nvPr/>
          </p:nvSpPr>
          <p:spPr>
            <a:xfrm>
              <a:off x="38129" y="5302353"/>
              <a:ext cx="1472422" cy="677108"/>
            </a:xfrm>
            <a:prstGeom prst="rect">
              <a:avLst/>
            </a:prstGeom>
            <a:solidFill>
              <a:srgbClr val="BACD32">
                <a:alpha val="20000"/>
              </a:srgbClr>
            </a:solidFill>
          </p:spPr>
          <p:txBody>
            <a:bodyPr wrap="square" rtlCol="0">
              <a:spAutoFit/>
            </a:bodyPr>
            <a:lstStyle/>
            <a:p>
              <a:pPr algn="ctr"/>
              <a:r>
                <a:rPr lang="en-US" sz="900" b="1">
                  <a:latin typeface="Arial Narrow" panose="020B0606020202030204" pitchFamily="34" charset="0"/>
                  <a:hlinkClick r:id="rId3">
                    <a:extLst>
                      <a:ext uri="{A12FA001-AC4F-418D-AE19-62706E023703}">
                        <ahyp:hlinkClr xmlns:ahyp="http://schemas.microsoft.com/office/drawing/2018/hyperlinkcolor" val="tx"/>
                      </a:ext>
                    </a:extLst>
                  </a:hlinkClick>
                </a:rPr>
                <a:t>Planetary Protection: An Introduction</a:t>
              </a:r>
              <a:endParaRPr lang="en-US" sz="900" b="1">
                <a:latin typeface="Arial Narrow" panose="020B0606020202030204" pitchFamily="34" charset="0"/>
              </a:endParaRPr>
            </a:p>
          </p:txBody>
        </p:sp>
        <p:sp>
          <p:nvSpPr>
            <p:cNvPr id="37" name="Action Button: Go Forward or Next 36">
              <a:hlinkClick r:id="" action="ppaction://noaction" highlightClick="1"/>
              <a:extLst>
                <a:ext uri="{FF2B5EF4-FFF2-40B4-BE49-F238E27FC236}">
                  <a16:creationId xmlns:a16="http://schemas.microsoft.com/office/drawing/2014/main" id="{C2A0B69C-082C-8A42-D413-4DBCB0F6DAD1}"/>
                </a:ext>
              </a:extLst>
            </p:cNvPr>
            <p:cNvSpPr/>
            <p:nvPr/>
          </p:nvSpPr>
          <p:spPr>
            <a:xfrm>
              <a:off x="605719" y="4687157"/>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38" name="Group 37">
            <a:extLst>
              <a:ext uri="{FF2B5EF4-FFF2-40B4-BE49-F238E27FC236}">
                <a16:creationId xmlns:a16="http://schemas.microsoft.com/office/drawing/2014/main" id="{2F16AFE8-AE18-E9B8-6D28-C1272E8893AC}"/>
              </a:ext>
            </a:extLst>
          </p:cNvPr>
          <p:cNvGrpSpPr/>
          <p:nvPr/>
        </p:nvGrpSpPr>
        <p:grpSpPr>
          <a:xfrm>
            <a:off x="3463204" y="3648657"/>
            <a:ext cx="1104318" cy="1294059"/>
            <a:chOff x="4005341" y="4207883"/>
            <a:chExt cx="1472422" cy="1725412"/>
          </a:xfrm>
        </p:grpSpPr>
        <p:pic>
          <p:nvPicPr>
            <p:cNvPr id="40" name="Picture 6">
              <a:extLst>
                <a:ext uri="{FF2B5EF4-FFF2-40B4-BE49-F238E27FC236}">
                  <a16:creationId xmlns:a16="http://schemas.microsoft.com/office/drawing/2014/main" id="{F3A004E4-FF86-4E13-11E4-4D43B7C09C8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005341" y="4207883"/>
              <a:ext cx="1472422" cy="1085749"/>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195A4E58-A00D-846A-A3A7-D0CEC8C5D3AC}"/>
                </a:ext>
              </a:extLst>
            </p:cNvPr>
            <p:cNvSpPr txBox="1"/>
            <p:nvPr/>
          </p:nvSpPr>
          <p:spPr>
            <a:xfrm>
              <a:off x="4015273" y="5302354"/>
              <a:ext cx="1462490" cy="630941"/>
            </a:xfrm>
            <a:prstGeom prst="rect">
              <a:avLst/>
            </a:prstGeom>
            <a:solidFill>
              <a:srgbClr val="BACD32">
                <a:alpha val="20000"/>
              </a:srgbClr>
            </a:solidFill>
          </p:spPr>
          <p:txBody>
            <a:bodyPr wrap="square" rtlCol="0">
              <a:spAutoFit/>
            </a:bodyPr>
            <a:lstStyle>
              <a:defPPr>
                <a:defRPr lang="en-US"/>
              </a:defPPr>
              <a:lvl1pPr>
                <a:defRPr sz="1300" b="1">
                  <a:latin typeface="Arial Narrow" panose="020B0606020202030204" pitchFamily="34" charset="0"/>
                </a:defRPr>
              </a:lvl1pPr>
            </a:lstStyle>
            <a:p>
              <a:pPr algn="ctr"/>
              <a:r>
                <a:rPr lang="en-US" sz="825">
                  <a:hlinkClick r:id="rId5">
                    <a:extLst>
                      <a:ext uri="{A12FA001-AC4F-418D-AE19-62706E023703}">
                        <ahyp:hlinkClr xmlns:ahyp="http://schemas.microsoft.com/office/drawing/2018/hyperlinkcolor" val="tx"/>
                      </a:ext>
                    </a:extLst>
                  </a:hlinkClick>
                </a:rPr>
                <a:t>Forward and Backward PP Overview</a:t>
              </a:r>
              <a:endParaRPr lang="en-US" sz="825"/>
            </a:p>
          </p:txBody>
        </p:sp>
        <p:sp>
          <p:nvSpPr>
            <p:cNvPr id="48" name="Action Button: Go Forward or Next 47">
              <a:hlinkClick r:id="" action="ppaction://noaction" highlightClick="1"/>
              <a:extLst>
                <a:ext uri="{FF2B5EF4-FFF2-40B4-BE49-F238E27FC236}">
                  <a16:creationId xmlns:a16="http://schemas.microsoft.com/office/drawing/2014/main" id="{5202F004-1B44-261C-958B-A6B8E22C7B12}"/>
                </a:ext>
              </a:extLst>
            </p:cNvPr>
            <p:cNvSpPr/>
            <p:nvPr/>
          </p:nvSpPr>
          <p:spPr>
            <a:xfrm>
              <a:off x="4607878" y="4687156"/>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50" name="Group 49">
            <a:extLst>
              <a:ext uri="{FF2B5EF4-FFF2-40B4-BE49-F238E27FC236}">
                <a16:creationId xmlns:a16="http://schemas.microsoft.com/office/drawing/2014/main" id="{4A3735F2-4AFC-CE4D-A858-D64E648CC1B1}"/>
              </a:ext>
            </a:extLst>
          </p:cNvPr>
          <p:cNvGrpSpPr/>
          <p:nvPr/>
        </p:nvGrpSpPr>
        <p:grpSpPr>
          <a:xfrm>
            <a:off x="2281865" y="3663033"/>
            <a:ext cx="1096868" cy="1183644"/>
            <a:chOff x="2022495" y="4248381"/>
            <a:chExt cx="1462490" cy="1578192"/>
          </a:xfrm>
        </p:grpSpPr>
        <p:sp>
          <p:nvSpPr>
            <p:cNvPr id="52" name="TextBox 51">
              <a:extLst>
                <a:ext uri="{FF2B5EF4-FFF2-40B4-BE49-F238E27FC236}">
                  <a16:creationId xmlns:a16="http://schemas.microsoft.com/office/drawing/2014/main" id="{216F7F4D-DCEF-1913-3E41-64650C7CA2E4}"/>
                </a:ext>
              </a:extLst>
            </p:cNvPr>
            <p:cNvSpPr txBox="1"/>
            <p:nvPr/>
          </p:nvSpPr>
          <p:spPr>
            <a:xfrm>
              <a:off x="2022495" y="5334130"/>
              <a:ext cx="1462490" cy="492443"/>
            </a:xfrm>
            <a:prstGeom prst="rect">
              <a:avLst/>
            </a:prstGeom>
            <a:solidFill>
              <a:srgbClr val="BACD32">
                <a:alpha val="20000"/>
              </a:srgbClr>
            </a:solidFill>
            <a:ln>
              <a:noFill/>
            </a:ln>
          </p:spPr>
          <p:txBody>
            <a:bodyPr wrap="square" rtlCol="0">
              <a:spAutoFit/>
            </a:bodyPr>
            <a:lstStyle>
              <a:defPPr>
                <a:defRPr lang="en-US"/>
              </a:defPPr>
              <a:lvl1pPr>
                <a:defRPr sz="1300" b="1">
                  <a:latin typeface="Arial Narrow" panose="020B0606020202030204" pitchFamily="34" charset="0"/>
                </a:defRPr>
              </a:lvl1pPr>
            </a:lstStyle>
            <a:p>
              <a:pPr algn="ctr"/>
              <a:r>
                <a:rPr lang="en-US" sz="900">
                  <a:hlinkClick r:id="rId6">
                    <a:extLst>
                      <a:ext uri="{A12FA001-AC4F-418D-AE19-62706E023703}">
                        <ahyp:hlinkClr xmlns:ahyp="http://schemas.microsoft.com/office/drawing/2018/hyperlinkcolor" val="tx"/>
                      </a:ext>
                    </a:extLst>
                  </a:hlinkClick>
                </a:rPr>
                <a:t>Just How Small is a Spore?</a:t>
              </a:r>
              <a:endParaRPr lang="en-US" sz="900"/>
            </a:p>
          </p:txBody>
        </p:sp>
        <p:pic>
          <p:nvPicPr>
            <p:cNvPr id="54" name="Picture 16">
              <a:extLst>
                <a:ext uri="{FF2B5EF4-FFF2-40B4-BE49-F238E27FC236}">
                  <a16:creationId xmlns:a16="http://schemas.microsoft.com/office/drawing/2014/main" id="{88BEEBCC-ACD2-418D-5ECC-5972C519A6FB}"/>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2022497" y="4248381"/>
              <a:ext cx="1462488" cy="1072414"/>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56" name="Action Button: Go Forward or Next 55">
              <a:hlinkClick r:id="" action="ppaction://noaction" highlightClick="1"/>
              <a:extLst>
                <a:ext uri="{FF2B5EF4-FFF2-40B4-BE49-F238E27FC236}">
                  <a16:creationId xmlns:a16="http://schemas.microsoft.com/office/drawing/2014/main" id="{58BE7AE2-C93C-09F6-BB54-7FEB225925B4}"/>
                </a:ext>
              </a:extLst>
            </p:cNvPr>
            <p:cNvSpPr/>
            <p:nvPr/>
          </p:nvSpPr>
          <p:spPr>
            <a:xfrm>
              <a:off x="2679738" y="4727653"/>
              <a:ext cx="365400" cy="259649"/>
            </a:xfrm>
            <a:prstGeom prst="actionButtonForwardNext">
              <a:avLst/>
            </a:prstGeom>
            <a:noFill/>
            <a:ln w="952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57" name="Group 56">
            <a:extLst>
              <a:ext uri="{FF2B5EF4-FFF2-40B4-BE49-F238E27FC236}">
                <a16:creationId xmlns:a16="http://schemas.microsoft.com/office/drawing/2014/main" id="{83191E32-C814-8380-6A79-F57EACE23DA8}"/>
              </a:ext>
            </a:extLst>
          </p:cNvPr>
          <p:cNvGrpSpPr/>
          <p:nvPr/>
        </p:nvGrpSpPr>
        <p:grpSpPr>
          <a:xfrm>
            <a:off x="4651993" y="3670982"/>
            <a:ext cx="1104318" cy="1155957"/>
            <a:chOff x="4765008" y="4258978"/>
            <a:chExt cx="1472423" cy="1541276"/>
          </a:xfrm>
        </p:grpSpPr>
        <p:pic>
          <p:nvPicPr>
            <p:cNvPr id="58" name="Picture 18" descr="Perseverance and Mars Helicopter">
              <a:extLst>
                <a:ext uri="{FF2B5EF4-FFF2-40B4-BE49-F238E27FC236}">
                  <a16:creationId xmlns:a16="http://schemas.microsoft.com/office/drawing/2014/main" id="{F93C34CB-E214-28F3-544B-776FCBD43C86}"/>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765008" y="4258978"/>
              <a:ext cx="1472423" cy="1083874"/>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B5CC3907-84EA-7E0F-E67B-1E617858B366}"/>
                </a:ext>
              </a:extLst>
            </p:cNvPr>
            <p:cNvSpPr txBox="1"/>
            <p:nvPr/>
          </p:nvSpPr>
          <p:spPr>
            <a:xfrm>
              <a:off x="4765008" y="5338589"/>
              <a:ext cx="1472422" cy="461665"/>
            </a:xfrm>
            <a:prstGeom prst="rect">
              <a:avLst/>
            </a:prstGeom>
            <a:solidFill>
              <a:srgbClr val="BACD32">
                <a:alpha val="20000"/>
              </a:srgbClr>
            </a:solidFill>
          </p:spPr>
          <p:txBody>
            <a:bodyPr wrap="square" rtlCol="0">
              <a:spAutoFit/>
            </a:bodyPr>
            <a:lstStyle>
              <a:defPPr>
                <a:defRPr lang="en-US"/>
              </a:defPPr>
              <a:lvl1pPr>
                <a:defRPr sz="1300" b="1">
                  <a:latin typeface="Arial Narrow" panose="020B0606020202030204" pitchFamily="34" charset="0"/>
                </a:defRPr>
              </a:lvl1pPr>
            </a:lstStyle>
            <a:p>
              <a:pPr algn="ctr"/>
              <a:r>
                <a:rPr lang="en-US" sz="825">
                  <a:hlinkClick r:id="rId9">
                    <a:extLst>
                      <a:ext uri="{A12FA001-AC4F-418D-AE19-62706E023703}">
                        <ahyp:hlinkClr xmlns:ahyp="http://schemas.microsoft.com/office/drawing/2018/hyperlinkcolor" val="tx"/>
                      </a:ext>
                    </a:extLst>
                  </a:hlinkClick>
                </a:rPr>
                <a:t>Behind the Spacecraft Perseverance</a:t>
              </a:r>
              <a:endParaRPr lang="en-US" sz="825"/>
            </a:p>
          </p:txBody>
        </p:sp>
        <p:sp>
          <p:nvSpPr>
            <p:cNvPr id="61" name="Action Button: Go Forward or Next 60">
              <a:hlinkClick r:id="" action="ppaction://noaction" highlightClick="1"/>
              <a:extLst>
                <a:ext uri="{FF2B5EF4-FFF2-40B4-BE49-F238E27FC236}">
                  <a16:creationId xmlns:a16="http://schemas.microsoft.com/office/drawing/2014/main" id="{324FBF61-FEAC-51BA-D776-16792AA82F70}"/>
                </a:ext>
              </a:extLst>
            </p:cNvPr>
            <p:cNvSpPr/>
            <p:nvPr/>
          </p:nvSpPr>
          <p:spPr>
            <a:xfrm>
              <a:off x="5361232" y="4730908"/>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43737DB1-6A1C-D59C-3C20-209A445E1839}"/>
              </a:ext>
            </a:extLst>
          </p:cNvPr>
          <p:cNvGrpSpPr/>
          <p:nvPr/>
        </p:nvGrpSpPr>
        <p:grpSpPr>
          <a:xfrm>
            <a:off x="1071927" y="4872859"/>
            <a:ext cx="1122358" cy="1159078"/>
            <a:chOff x="6340127" y="4259080"/>
            <a:chExt cx="1496477" cy="1545437"/>
          </a:xfrm>
        </p:grpSpPr>
        <p:sp>
          <p:nvSpPr>
            <p:cNvPr id="63" name="TextBox 62">
              <a:extLst>
                <a:ext uri="{FF2B5EF4-FFF2-40B4-BE49-F238E27FC236}">
                  <a16:creationId xmlns:a16="http://schemas.microsoft.com/office/drawing/2014/main" id="{0421BD1E-084D-ED7F-8640-CA64B731CBD0}"/>
                </a:ext>
              </a:extLst>
            </p:cNvPr>
            <p:cNvSpPr txBox="1"/>
            <p:nvPr/>
          </p:nvSpPr>
          <p:spPr>
            <a:xfrm>
              <a:off x="6340127" y="5342852"/>
              <a:ext cx="1496477" cy="461665"/>
            </a:xfrm>
            <a:prstGeom prst="rect">
              <a:avLst/>
            </a:prstGeom>
            <a:solidFill>
              <a:srgbClr val="BACD32">
                <a:alpha val="20000"/>
              </a:srgbClr>
            </a:solidFill>
          </p:spPr>
          <p:txBody>
            <a:bodyPr wrap="square" rtlCol="0">
              <a:spAutoFit/>
            </a:bodyPr>
            <a:lstStyle>
              <a:defPPr>
                <a:defRPr lang="en-US"/>
              </a:defPPr>
              <a:lvl1pPr algn="ctr">
                <a:defRPr sz="1100" b="1">
                  <a:latin typeface="Arial Narrow" panose="020B0606020202030204" pitchFamily="34" charset="0"/>
                </a:defRPr>
              </a:lvl1pPr>
            </a:lstStyle>
            <a:p>
              <a:r>
                <a:rPr lang="en-US" sz="825">
                  <a:hlinkClick r:id="rId10">
                    <a:extLst>
                      <a:ext uri="{A12FA001-AC4F-418D-AE19-62706E023703}">
                        <ahyp:hlinkClr xmlns:ahyp="http://schemas.microsoft.com/office/drawing/2018/hyperlinkcolor" val="tx"/>
                      </a:ext>
                    </a:extLst>
                  </a:hlinkClick>
                </a:rPr>
                <a:t>Mission Design and PP Categorization</a:t>
              </a:r>
              <a:endParaRPr lang="en-US" sz="825"/>
            </a:p>
          </p:txBody>
        </p:sp>
        <p:pic>
          <p:nvPicPr>
            <p:cNvPr id="64" name="Picture 12">
              <a:extLst>
                <a:ext uri="{FF2B5EF4-FFF2-40B4-BE49-F238E27FC236}">
                  <a16:creationId xmlns:a16="http://schemas.microsoft.com/office/drawing/2014/main" id="{3E107638-3099-98D5-5C13-2401B66FF3C3}"/>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350059" y="4259080"/>
              <a:ext cx="1472422" cy="1085749"/>
            </a:xfrm>
            <a:prstGeom prst="rect">
              <a:avLst/>
            </a:prstGeom>
            <a:noFill/>
            <a:extLst>
              <a:ext uri="{909E8E84-426E-40DD-AFC4-6F175D3DCCD1}">
                <a14:hiddenFill xmlns:a14="http://schemas.microsoft.com/office/drawing/2010/main">
                  <a:solidFill>
                    <a:srgbClr val="FFFFFF"/>
                  </a:solidFill>
                </a14:hiddenFill>
              </a:ext>
            </a:extLst>
          </p:spPr>
        </p:pic>
        <p:sp>
          <p:nvSpPr>
            <p:cNvPr id="66" name="Action Button: Go Forward or Next 65">
              <a:hlinkClick r:id="" action="ppaction://noaction" highlightClick="1"/>
              <a:extLst>
                <a:ext uri="{FF2B5EF4-FFF2-40B4-BE49-F238E27FC236}">
                  <a16:creationId xmlns:a16="http://schemas.microsoft.com/office/drawing/2014/main" id="{2346A799-9B7E-6497-3975-EA57E454030A}"/>
                </a:ext>
              </a:extLst>
            </p:cNvPr>
            <p:cNvSpPr/>
            <p:nvPr/>
          </p:nvSpPr>
          <p:spPr>
            <a:xfrm>
              <a:off x="6903570" y="4727653"/>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67" name="Group 66">
            <a:extLst>
              <a:ext uri="{FF2B5EF4-FFF2-40B4-BE49-F238E27FC236}">
                <a16:creationId xmlns:a16="http://schemas.microsoft.com/office/drawing/2014/main" id="{CD0CAFF3-88BD-C227-ABF9-933526F631C2}"/>
              </a:ext>
            </a:extLst>
          </p:cNvPr>
          <p:cNvGrpSpPr/>
          <p:nvPr/>
        </p:nvGrpSpPr>
        <p:grpSpPr>
          <a:xfrm>
            <a:off x="3456896" y="4872859"/>
            <a:ext cx="1096868" cy="1034683"/>
            <a:chOff x="1648254" y="4602199"/>
            <a:chExt cx="1462490" cy="1379577"/>
          </a:xfrm>
        </p:grpSpPr>
        <p:pic>
          <p:nvPicPr>
            <p:cNvPr id="68" name="Picture 4" descr="Ocean Worlds">
              <a:extLst>
                <a:ext uri="{FF2B5EF4-FFF2-40B4-BE49-F238E27FC236}">
                  <a16:creationId xmlns:a16="http://schemas.microsoft.com/office/drawing/2014/main" id="{C53F1D03-DB63-119B-CA8D-9D7FCEFC979B}"/>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1648254" y="4602199"/>
              <a:ext cx="1462490" cy="1071801"/>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id="{916C5792-08CE-AFB7-53BC-8BE75B94889E}"/>
                </a:ext>
              </a:extLst>
            </p:cNvPr>
            <p:cNvSpPr txBox="1"/>
            <p:nvPr/>
          </p:nvSpPr>
          <p:spPr>
            <a:xfrm>
              <a:off x="1648254" y="5674000"/>
              <a:ext cx="1462490" cy="307776"/>
            </a:xfrm>
            <a:prstGeom prst="rect">
              <a:avLst/>
            </a:prstGeom>
            <a:solidFill>
              <a:srgbClr val="BACD32">
                <a:alpha val="20000"/>
              </a:srgbClr>
            </a:solidFill>
          </p:spPr>
          <p:txBody>
            <a:bodyPr wrap="square" rtlCol="0">
              <a:spAutoFit/>
            </a:bodyPr>
            <a:lstStyle>
              <a:defPPr>
                <a:defRPr lang="en-US"/>
              </a:defPPr>
              <a:lvl1pPr algn="ctr">
                <a:defRPr sz="1200" b="1">
                  <a:latin typeface="Arial Narrow" panose="020B0606020202030204" pitchFamily="34" charset="0"/>
                </a:defRPr>
              </a:lvl1pPr>
            </a:lstStyle>
            <a:p>
              <a:r>
                <a:rPr lang="en-US" sz="900">
                  <a:hlinkClick r:id="rId13">
                    <a:extLst>
                      <a:ext uri="{A12FA001-AC4F-418D-AE19-62706E023703}">
                        <ahyp:hlinkClr xmlns:ahyp="http://schemas.microsoft.com/office/drawing/2018/hyperlinkcolor" val="tx"/>
                      </a:ext>
                    </a:extLst>
                  </a:hlinkClick>
                </a:rPr>
                <a:t>Ocean Worlds</a:t>
              </a:r>
              <a:endParaRPr lang="en-US" sz="900"/>
            </a:p>
          </p:txBody>
        </p:sp>
        <p:sp>
          <p:nvSpPr>
            <p:cNvPr id="70" name="Action Button: Go Forward or Next 69">
              <a:hlinkClick r:id="" action="ppaction://noaction" highlightClick="1"/>
              <a:extLst>
                <a:ext uri="{FF2B5EF4-FFF2-40B4-BE49-F238E27FC236}">
                  <a16:creationId xmlns:a16="http://schemas.microsoft.com/office/drawing/2014/main" id="{228398F6-4F69-A460-7C7E-A5D7907F3570}"/>
                </a:ext>
              </a:extLst>
            </p:cNvPr>
            <p:cNvSpPr/>
            <p:nvPr/>
          </p:nvSpPr>
          <p:spPr>
            <a:xfrm>
              <a:off x="2284722" y="5008274"/>
              <a:ext cx="365400" cy="259649"/>
            </a:xfrm>
            <a:prstGeom prst="actionButtonForwardNext">
              <a:avLst/>
            </a:prstGeom>
            <a:noFill/>
            <a:ln w="952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71" name="Group 70">
            <a:extLst>
              <a:ext uri="{FF2B5EF4-FFF2-40B4-BE49-F238E27FC236}">
                <a16:creationId xmlns:a16="http://schemas.microsoft.com/office/drawing/2014/main" id="{82606E36-3716-57EC-27D0-C1A280E7C262}"/>
              </a:ext>
            </a:extLst>
          </p:cNvPr>
          <p:cNvGrpSpPr/>
          <p:nvPr/>
        </p:nvGrpSpPr>
        <p:grpSpPr>
          <a:xfrm>
            <a:off x="2268136" y="4872859"/>
            <a:ext cx="1114911" cy="1042229"/>
            <a:chOff x="81545" y="4602248"/>
            <a:chExt cx="1486546" cy="1389638"/>
          </a:xfrm>
        </p:grpSpPr>
        <p:sp>
          <p:nvSpPr>
            <p:cNvPr id="72" name="TextBox 71">
              <a:extLst>
                <a:ext uri="{FF2B5EF4-FFF2-40B4-BE49-F238E27FC236}">
                  <a16:creationId xmlns:a16="http://schemas.microsoft.com/office/drawing/2014/main" id="{09070976-8423-331C-29BE-5068571F13BC}"/>
                </a:ext>
              </a:extLst>
            </p:cNvPr>
            <p:cNvSpPr txBox="1"/>
            <p:nvPr/>
          </p:nvSpPr>
          <p:spPr>
            <a:xfrm>
              <a:off x="81545" y="5684110"/>
              <a:ext cx="1486545" cy="307776"/>
            </a:xfrm>
            <a:prstGeom prst="rect">
              <a:avLst/>
            </a:prstGeom>
            <a:solidFill>
              <a:srgbClr val="BACD32">
                <a:alpha val="20000"/>
              </a:srgbClr>
            </a:solidFill>
          </p:spPr>
          <p:txBody>
            <a:bodyPr wrap="square" rtlCol="0">
              <a:spAutoFit/>
            </a:bodyPr>
            <a:lstStyle>
              <a:defPPr>
                <a:defRPr lang="en-US"/>
              </a:defPPr>
              <a:lvl1pPr algn="ctr">
                <a:defRPr sz="1200" b="1">
                  <a:latin typeface="Arial Narrow" panose="020B0606020202030204" pitchFamily="34" charset="0"/>
                </a:defRPr>
              </a:lvl1pPr>
            </a:lstStyle>
            <a:p>
              <a:r>
                <a:rPr lang="en-US" sz="900">
                  <a:hlinkClick r:id="rId14">
                    <a:extLst>
                      <a:ext uri="{A12FA001-AC4F-418D-AE19-62706E023703}">
                        <ahyp:hlinkClr xmlns:ahyp="http://schemas.microsoft.com/office/drawing/2018/hyperlinkcolor" val="tx"/>
                      </a:ext>
                    </a:extLst>
                  </a:hlinkClick>
                </a:rPr>
                <a:t>Probability of Impact</a:t>
              </a:r>
              <a:endParaRPr lang="en-US" sz="900"/>
            </a:p>
          </p:txBody>
        </p:sp>
        <p:pic>
          <p:nvPicPr>
            <p:cNvPr id="73" name="Picture 10">
              <a:extLst>
                <a:ext uri="{FF2B5EF4-FFF2-40B4-BE49-F238E27FC236}">
                  <a16:creationId xmlns:a16="http://schemas.microsoft.com/office/drawing/2014/main" id="{E31DE703-1BFA-BCB3-8770-EFBCF0443A65}"/>
                </a:ext>
              </a:extLst>
            </p:cNvPr>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95669" y="4602248"/>
              <a:ext cx="1472422" cy="1085749"/>
            </a:xfrm>
            <a:prstGeom prst="rect">
              <a:avLst/>
            </a:prstGeom>
            <a:noFill/>
            <a:extLst>
              <a:ext uri="{909E8E84-426E-40DD-AFC4-6F175D3DCCD1}">
                <a14:hiddenFill xmlns:a14="http://schemas.microsoft.com/office/drawing/2010/main">
                  <a:solidFill>
                    <a:srgbClr val="FFFFFF"/>
                  </a:solidFill>
                </a14:hiddenFill>
              </a:ext>
            </a:extLst>
          </p:spPr>
        </p:pic>
        <p:sp>
          <p:nvSpPr>
            <p:cNvPr id="74" name="Action Button: Go Forward or Next 73">
              <a:hlinkClick r:id="" action="ppaction://noaction" highlightClick="1"/>
              <a:extLst>
                <a:ext uri="{FF2B5EF4-FFF2-40B4-BE49-F238E27FC236}">
                  <a16:creationId xmlns:a16="http://schemas.microsoft.com/office/drawing/2014/main" id="{DB8A5087-850B-9EE2-5B7B-31E1864F1C06}"/>
                </a:ext>
              </a:extLst>
            </p:cNvPr>
            <p:cNvSpPr/>
            <p:nvPr/>
          </p:nvSpPr>
          <p:spPr>
            <a:xfrm>
              <a:off x="649136" y="5008274"/>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75" name="Group 74">
            <a:extLst>
              <a:ext uri="{FF2B5EF4-FFF2-40B4-BE49-F238E27FC236}">
                <a16:creationId xmlns:a16="http://schemas.microsoft.com/office/drawing/2014/main" id="{1812A476-05F6-BD47-2421-A0A6F4F7F344}"/>
              </a:ext>
            </a:extLst>
          </p:cNvPr>
          <p:cNvGrpSpPr/>
          <p:nvPr/>
        </p:nvGrpSpPr>
        <p:grpSpPr>
          <a:xfrm>
            <a:off x="4628894" y="4867047"/>
            <a:ext cx="1113661" cy="1149642"/>
            <a:chOff x="3210915" y="4594451"/>
            <a:chExt cx="1484881" cy="1532857"/>
          </a:xfrm>
        </p:grpSpPr>
        <p:sp>
          <p:nvSpPr>
            <p:cNvPr id="76" name="TextBox 75">
              <a:extLst>
                <a:ext uri="{FF2B5EF4-FFF2-40B4-BE49-F238E27FC236}">
                  <a16:creationId xmlns:a16="http://schemas.microsoft.com/office/drawing/2014/main" id="{1FAAFEE3-DB08-BC13-EE71-9335C6DCB4C2}"/>
                </a:ext>
              </a:extLst>
            </p:cNvPr>
            <p:cNvSpPr txBox="1"/>
            <p:nvPr/>
          </p:nvSpPr>
          <p:spPr>
            <a:xfrm>
              <a:off x="3210915" y="5665643"/>
              <a:ext cx="1462489" cy="461665"/>
            </a:xfrm>
            <a:prstGeom prst="rect">
              <a:avLst/>
            </a:prstGeom>
            <a:solidFill>
              <a:srgbClr val="BACD32">
                <a:alpha val="20000"/>
              </a:srgbClr>
            </a:solidFill>
          </p:spPr>
          <p:txBody>
            <a:bodyPr wrap="square" rtlCol="0">
              <a:spAutoFit/>
            </a:bodyPr>
            <a:lstStyle>
              <a:defPPr>
                <a:defRPr lang="en-US"/>
              </a:defPPr>
              <a:lvl1pPr algn="ctr">
                <a:defRPr sz="1200" b="1">
                  <a:latin typeface="Arial Narrow" panose="020B0606020202030204" pitchFamily="34" charset="0"/>
                </a:defRPr>
              </a:lvl1pPr>
            </a:lstStyle>
            <a:p>
              <a:r>
                <a:rPr lang="en-US" sz="825">
                  <a:hlinkClick r:id="rId16">
                    <a:extLst>
                      <a:ext uri="{A12FA001-AC4F-418D-AE19-62706E023703}">
                        <ahyp:hlinkClr xmlns:ahyp="http://schemas.microsoft.com/office/drawing/2018/hyperlinkcolor" val="tx"/>
                      </a:ext>
                    </a:extLst>
                  </a:hlinkClick>
                </a:rPr>
                <a:t>End of Mission Disposition</a:t>
              </a:r>
              <a:endParaRPr lang="en-US" sz="825"/>
            </a:p>
          </p:txBody>
        </p:sp>
        <p:pic>
          <p:nvPicPr>
            <p:cNvPr id="77" name="Picture 14">
              <a:extLst>
                <a:ext uri="{FF2B5EF4-FFF2-40B4-BE49-F238E27FC236}">
                  <a16:creationId xmlns:a16="http://schemas.microsoft.com/office/drawing/2014/main" id="{7ACC3E2D-5FCE-F8E0-F5DA-F5A72D9204D9}"/>
                </a:ext>
              </a:extLst>
            </p:cNvPr>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p:blipFill>
          <p:spPr bwMode="auto">
            <a:xfrm>
              <a:off x="3223374" y="4594451"/>
              <a:ext cx="1472422" cy="1089659"/>
            </a:xfrm>
            <a:prstGeom prst="rect">
              <a:avLst/>
            </a:prstGeom>
            <a:noFill/>
            <a:extLst>
              <a:ext uri="{909E8E84-426E-40DD-AFC4-6F175D3DCCD1}">
                <a14:hiddenFill xmlns:a14="http://schemas.microsoft.com/office/drawing/2010/main">
                  <a:solidFill>
                    <a:srgbClr val="FFFFFF"/>
                  </a:solidFill>
                </a14:hiddenFill>
              </a:ext>
            </a:extLst>
          </p:spPr>
        </p:pic>
        <p:sp>
          <p:nvSpPr>
            <p:cNvPr id="78" name="Action Button: Go Forward or Next 77">
              <a:hlinkClick r:id="" action="ppaction://noaction" highlightClick="1"/>
              <a:extLst>
                <a:ext uri="{FF2B5EF4-FFF2-40B4-BE49-F238E27FC236}">
                  <a16:creationId xmlns:a16="http://schemas.microsoft.com/office/drawing/2014/main" id="{DEFA3CF3-C6E3-A57E-B320-366EBEBD936C}"/>
                </a:ext>
              </a:extLst>
            </p:cNvPr>
            <p:cNvSpPr/>
            <p:nvPr/>
          </p:nvSpPr>
          <p:spPr>
            <a:xfrm>
              <a:off x="3825911" y="5030509"/>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80" name="Group 79">
            <a:extLst>
              <a:ext uri="{FF2B5EF4-FFF2-40B4-BE49-F238E27FC236}">
                <a16:creationId xmlns:a16="http://schemas.microsoft.com/office/drawing/2014/main" id="{834D36B1-1AD4-14CE-9A68-D8BBE5091CE0}"/>
              </a:ext>
            </a:extLst>
          </p:cNvPr>
          <p:cNvGrpSpPr/>
          <p:nvPr/>
        </p:nvGrpSpPr>
        <p:grpSpPr>
          <a:xfrm>
            <a:off x="2265405" y="988157"/>
            <a:ext cx="1117493" cy="1159811"/>
            <a:chOff x="884205" y="1039276"/>
            <a:chExt cx="1489990" cy="1546415"/>
          </a:xfrm>
        </p:grpSpPr>
        <p:pic>
          <p:nvPicPr>
            <p:cNvPr id="81" name="Picture 20">
              <a:extLst>
                <a:ext uri="{FF2B5EF4-FFF2-40B4-BE49-F238E27FC236}">
                  <a16:creationId xmlns:a16="http://schemas.microsoft.com/office/drawing/2014/main" id="{16071C0C-6C3D-0EB3-175E-DED3BDBFB4A7}"/>
                </a:ext>
              </a:extLst>
            </p:cNvPr>
            <p:cNvPicPr>
              <a:picLocks noChangeAspect="1" noChangeArrowheads="1"/>
            </p:cNvPicPr>
            <p:nvPr/>
          </p:nvPicPr>
          <p:blipFill rotWithShape="1">
            <a:blip r:embed="rId18" cstate="email">
              <a:extLst>
                <a:ext uri="{28A0092B-C50C-407E-A947-70E740481C1C}">
                  <a14:useLocalDpi xmlns:a14="http://schemas.microsoft.com/office/drawing/2010/main"/>
                </a:ext>
              </a:extLst>
            </a:blip>
            <a:srcRect/>
            <a:stretch/>
          </p:blipFill>
          <p:spPr bwMode="auto">
            <a:xfrm>
              <a:off x="887650" y="1039276"/>
              <a:ext cx="1486545" cy="1053972"/>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a:extLst>
                <a:ext uri="{FF2B5EF4-FFF2-40B4-BE49-F238E27FC236}">
                  <a16:creationId xmlns:a16="http://schemas.microsoft.com/office/drawing/2014/main" id="{BEAE3DB8-521D-B774-981A-A88A55F5CA1D}"/>
                </a:ext>
              </a:extLst>
            </p:cNvPr>
            <p:cNvSpPr txBox="1"/>
            <p:nvPr/>
          </p:nvSpPr>
          <p:spPr>
            <a:xfrm>
              <a:off x="884205" y="2093248"/>
              <a:ext cx="1486543" cy="492443"/>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19">
                    <a:extLst>
                      <a:ext uri="{A12FA001-AC4F-418D-AE19-62706E023703}">
                        <ahyp:hlinkClr xmlns:ahyp="http://schemas.microsoft.com/office/drawing/2018/hyperlinkcolor" val="tx"/>
                      </a:ext>
                    </a:extLst>
                  </a:hlinkClick>
                </a:rPr>
                <a:t>How to Build a Clean Spacecraft</a:t>
              </a:r>
              <a:endParaRPr lang="en-US" sz="900" b="1">
                <a:latin typeface="Arial Narrow" panose="020B0606020202030204" pitchFamily="34" charset="0"/>
              </a:endParaRPr>
            </a:p>
          </p:txBody>
        </p:sp>
      </p:grpSp>
      <p:grpSp>
        <p:nvGrpSpPr>
          <p:cNvPr id="83" name="Group 82">
            <a:extLst>
              <a:ext uri="{FF2B5EF4-FFF2-40B4-BE49-F238E27FC236}">
                <a16:creationId xmlns:a16="http://schemas.microsoft.com/office/drawing/2014/main" id="{32C8F33B-5ED9-BE4A-B237-5B76062341B3}"/>
              </a:ext>
            </a:extLst>
          </p:cNvPr>
          <p:cNvGrpSpPr/>
          <p:nvPr/>
        </p:nvGrpSpPr>
        <p:grpSpPr>
          <a:xfrm>
            <a:off x="1066789" y="996765"/>
            <a:ext cx="1114908" cy="1009383"/>
            <a:chOff x="2523531" y="1039276"/>
            <a:chExt cx="1486544" cy="1345844"/>
          </a:xfrm>
        </p:grpSpPr>
        <p:pic>
          <p:nvPicPr>
            <p:cNvPr id="84" name="Picture 22">
              <a:extLst>
                <a:ext uri="{FF2B5EF4-FFF2-40B4-BE49-F238E27FC236}">
                  <a16:creationId xmlns:a16="http://schemas.microsoft.com/office/drawing/2014/main" id="{FB79AFAD-938D-82A8-2DE5-7DB59BDEBE86}"/>
                </a:ext>
              </a:extLst>
            </p:cNvPr>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a:stretch/>
          </p:blipFill>
          <p:spPr bwMode="auto">
            <a:xfrm>
              <a:off x="2527963" y="1039276"/>
              <a:ext cx="1482112" cy="1053972"/>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54E1F9DF-E87F-5AB8-D861-45BEFFA2B760}"/>
                </a:ext>
              </a:extLst>
            </p:cNvPr>
            <p:cNvSpPr txBox="1"/>
            <p:nvPr/>
          </p:nvSpPr>
          <p:spPr>
            <a:xfrm>
              <a:off x="2523531" y="2077344"/>
              <a:ext cx="1486544" cy="307776"/>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21">
                    <a:extLst>
                      <a:ext uri="{A12FA001-AC4F-418D-AE19-62706E023703}">
                        <ahyp:hlinkClr xmlns:ahyp="http://schemas.microsoft.com/office/drawing/2018/hyperlinkcolor" val="tx"/>
                      </a:ext>
                    </a:extLst>
                  </a:hlinkClick>
                </a:rPr>
                <a:t>What Are Spores?</a:t>
              </a:r>
              <a:endParaRPr lang="en-US" sz="900" b="1">
                <a:latin typeface="Arial Narrow" panose="020B0606020202030204" pitchFamily="34" charset="0"/>
              </a:endParaRPr>
            </a:p>
          </p:txBody>
        </p:sp>
      </p:grpSp>
      <p:grpSp>
        <p:nvGrpSpPr>
          <p:cNvPr id="86" name="Group 85">
            <a:extLst>
              <a:ext uri="{FF2B5EF4-FFF2-40B4-BE49-F238E27FC236}">
                <a16:creationId xmlns:a16="http://schemas.microsoft.com/office/drawing/2014/main" id="{4A23D579-2642-06C9-0B89-1B2C366ACE50}"/>
              </a:ext>
            </a:extLst>
          </p:cNvPr>
          <p:cNvGrpSpPr/>
          <p:nvPr/>
        </p:nvGrpSpPr>
        <p:grpSpPr>
          <a:xfrm>
            <a:off x="3461283" y="979942"/>
            <a:ext cx="1114909" cy="1294845"/>
            <a:chOff x="4159411" y="1048234"/>
            <a:chExt cx="1486545" cy="1726460"/>
          </a:xfrm>
        </p:grpSpPr>
        <p:pic>
          <p:nvPicPr>
            <p:cNvPr id="87" name="Picture 24">
              <a:extLst>
                <a:ext uri="{FF2B5EF4-FFF2-40B4-BE49-F238E27FC236}">
                  <a16:creationId xmlns:a16="http://schemas.microsoft.com/office/drawing/2014/main" id="{83EB2144-1475-188F-58BF-710E070C7622}"/>
                </a:ext>
              </a:extLst>
            </p:cNvPr>
            <p:cNvPicPr>
              <a:picLocks noChangeAspect="1" noChangeArrowheads="1"/>
            </p:cNvPicPr>
            <p:nvPr/>
          </p:nvPicPr>
          <p:blipFill rotWithShape="1">
            <a:blip r:embed="rId22" cstate="email">
              <a:extLst>
                <a:ext uri="{28A0092B-C50C-407E-A947-70E740481C1C}">
                  <a14:useLocalDpi xmlns:a14="http://schemas.microsoft.com/office/drawing/2010/main"/>
                </a:ext>
              </a:extLst>
            </a:blip>
            <a:srcRect/>
            <a:stretch/>
          </p:blipFill>
          <p:spPr bwMode="auto">
            <a:xfrm>
              <a:off x="4159411" y="1048234"/>
              <a:ext cx="1486545" cy="1053972"/>
            </a:xfrm>
            <a:prstGeom prst="rect">
              <a:avLst/>
            </a:prstGeom>
            <a:noFill/>
            <a:extLst>
              <a:ext uri="{909E8E84-426E-40DD-AFC4-6F175D3DCCD1}">
                <a14:hiddenFill xmlns:a14="http://schemas.microsoft.com/office/drawing/2010/main">
                  <a:solidFill>
                    <a:srgbClr val="FFFFFF"/>
                  </a:solidFill>
                </a14:hiddenFill>
              </a:ext>
            </a:extLst>
          </p:spPr>
        </p:pic>
        <p:sp>
          <p:nvSpPr>
            <p:cNvPr id="88" name="TextBox 87">
              <a:extLst>
                <a:ext uri="{FF2B5EF4-FFF2-40B4-BE49-F238E27FC236}">
                  <a16:creationId xmlns:a16="http://schemas.microsoft.com/office/drawing/2014/main" id="{298C7410-2699-0DE8-27CD-DA86D63189FC}"/>
                </a:ext>
              </a:extLst>
            </p:cNvPr>
            <p:cNvSpPr txBox="1"/>
            <p:nvPr/>
          </p:nvSpPr>
          <p:spPr>
            <a:xfrm>
              <a:off x="4159412" y="2097586"/>
              <a:ext cx="1486544" cy="677108"/>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23">
                    <a:extLst>
                      <a:ext uri="{A12FA001-AC4F-418D-AE19-62706E023703}">
                        <ahyp:hlinkClr xmlns:ahyp="http://schemas.microsoft.com/office/drawing/2018/hyperlinkcolor" val="tx"/>
                      </a:ext>
                    </a:extLst>
                  </a:hlinkClick>
                </a:rPr>
                <a:t>Cleanroom Gowning or How to Dress in the Cleanroom</a:t>
              </a:r>
              <a:endParaRPr lang="en-US" sz="900" b="1">
                <a:latin typeface="Arial Narrow" panose="020B0606020202030204" pitchFamily="34" charset="0"/>
              </a:endParaRPr>
            </a:p>
          </p:txBody>
        </p:sp>
      </p:grpSp>
      <p:pic>
        <p:nvPicPr>
          <p:cNvPr id="89" name="Picture 26">
            <a:extLst>
              <a:ext uri="{FF2B5EF4-FFF2-40B4-BE49-F238E27FC236}">
                <a16:creationId xmlns:a16="http://schemas.microsoft.com/office/drawing/2014/main" id="{75928A5F-03F8-8617-70F2-91B3AF00A319}"/>
              </a:ext>
            </a:extLst>
          </p:cNvPr>
          <p:cNvPicPr>
            <a:picLocks noChangeAspect="1" noChangeArrowheads="1"/>
          </p:cNvPicPr>
          <p:nvPr/>
        </p:nvPicPr>
        <p:blipFill rotWithShape="1">
          <a:blip r:embed="rId24" cstate="email">
            <a:extLst>
              <a:ext uri="{28A0092B-C50C-407E-A947-70E740481C1C}">
                <a14:useLocalDpi xmlns:a14="http://schemas.microsoft.com/office/drawing/2010/main"/>
              </a:ext>
            </a:extLst>
          </a:blip>
          <a:srcRect/>
          <a:stretch/>
        </p:blipFill>
        <p:spPr bwMode="auto">
          <a:xfrm>
            <a:off x="4654574" y="973223"/>
            <a:ext cx="1104318" cy="797198"/>
          </a:xfrm>
          <a:prstGeom prst="rect">
            <a:avLst/>
          </a:prstGeom>
          <a:noFill/>
          <a:extLst>
            <a:ext uri="{909E8E84-426E-40DD-AFC4-6F175D3DCCD1}">
              <a14:hiddenFill xmlns:a14="http://schemas.microsoft.com/office/drawing/2010/main">
                <a:solidFill>
                  <a:srgbClr val="FFFFFF"/>
                </a:solidFill>
              </a14:hiddenFill>
            </a:ext>
          </a:extLst>
        </p:spPr>
      </p:pic>
      <p:sp>
        <p:nvSpPr>
          <p:cNvPr id="90" name="TextBox 89">
            <a:extLst>
              <a:ext uri="{FF2B5EF4-FFF2-40B4-BE49-F238E27FC236}">
                <a16:creationId xmlns:a16="http://schemas.microsoft.com/office/drawing/2014/main" id="{DB7DDD35-55DD-BE36-3F31-5244663F1AFE}"/>
              </a:ext>
            </a:extLst>
          </p:cNvPr>
          <p:cNvSpPr txBox="1"/>
          <p:nvPr/>
        </p:nvSpPr>
        <p:spPr>
          <a:xfrm>
            <a:off x="4651993" y="1774141"/>
            <a:ext cx="1117139" cy="369332"/>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25">
                  <a:extLst>
                    <a:ext uri="{A12FA001-AC4F-418D-AE19-62706E023703}">
                      <ahyp:hlinkClr xmlns:ahyp="http://schemas.microsoft.com/office/drawing/2018/hyperlinkcolor" val="tx"/>
                    </a:ext>
                  </a:extLst>
                </a:hlinkClick>
              </a:rPr>
              <a:t>Ground Support Equipment</a:t>
            </a:r>
            <a:endParaRPr lang="en-US" sz="900" b="1">
              <a:latin typeface="Arial Narrow" panose="020B0606020202030204" pitchFamily="34" charset="0"/>
            </a:endParaRPr>
          </a:p>
        </p:txBody>
      </p:sp>
      <p:grpSp>
        <p:nvGrpSpPr>
          <p:cNvPr id="92" name="Group 91">
            <a:extLst>
              <a:ext uri="{FF2B5EF4-FFF2-40B4-BE49-F238E27FC236}">
                <a16:creationId xmlns:a16="http://schemas.microsoft.com/office/drawing/2014/main" id="{BD15A640-53C3-0764-11B2-BE3237457572}"/>
              </a:ext>
            </a:extLst>
          </p:cNvPr>
          <p:cNvGrpSpPr/>
          <p:nvPr/>
        </p:nvGrpSpPr>
        <p:grpSpPr>
          <a:xfrm>
            <a:off x="5844932" y="979941"/>
            <a:ext cx="1117139" cy="1263686"/>
            <a:chOff x="7337609" y="1048233"/>
            <a:chExt cx="1489519" cy="1684915"/>
          </a:xfrm>
        </p:grpSpPr>
        <p:sp>
          <p:nvSpPr>
            <p:cNvPr id="93" name="TextBox 92">
              <a:extLst>
                <a:ext uri="{FF2B5EF4-FFF2-40B4-BE49-F238E27FC236}">
                  <a16:creationId xmlns:a16="http://schemas.microsoft.com/office/drawing/2014/main" id="{DA4630FF-A5D1-5E17-1572-3212232E2672}"/>
                </a:ext>
              </a:extLst>
            </p:cNvPr>
            <p:cNvSpPr txBox="1"/>
            <p:nvPr/>
          </p:nvSpPr>
          <p:spPr>
            <a:xfrm>
              <a:off x="7337609" y="2102207"/>
              <a:ext cx="1489519" cy="630941"/>
            </a:xfrm>
            <a:prstGeom prst="rect">
              <a:avLst/>
            </a:prstGeom>
            <a:solidFill>
              <a:schemeClr val="tx2">
                <a:lumMod val="60000"/>
                <a:lumOff val="40000"/>
                <a:alpha val="20000"/>
              </a:schemeClr>
            </a:solidFill>
          </p:spPr>
          <p:txBody>
            <a:bodyPr wrap="square" rtlCol="0">
              <a:spAutoFit/>
            </a:bodyPr>
            <a:lstStyle/>
            <a:p>
              <a:pPr algn="ctr"/>
              <a:r>
                <a:rPr lang="en-US" sz="825" b="1">
                  <a:latin typeface="Arial Narrow" panose="020B0606020202030204" pitchFamily="34" charset="0"/>
                  <a:hlinkClick r:id="rId26">
                    <a:extLst>
                      <a:ext uri="{A12FA001-AC4F-418D-AE19-62706E023703}">
                        <ahyp:hlinkClr xmlns:ahyp="http://schemas.microsoft.com/office/drawing/2018/hyperlinkcolor" val="tx"/>
                      </a:ext>
                    </a:extLst>
                  </a:hlinkClick>
                </a:rPr>
                <a:t>Protecting the Planet: Planetary Protection vs. Planetary Defense</a:t>
              </a:r>
              <a:endParaRPr lang="en-US" sz="825" b="1">
                <a:latin typeface="Arial Narrow" panose="020B0606020202030204" pitchFamily="34" charset="0"/>
              </a:endParaRPr>
            </a:p>
          </p:txBody>
        </p:sp>
        <p:pic>
          <p:nvPicPr>
            <p:cNvPr id="94" name="Picture 2" descr="Planet Earth">
              <a:extLst>
                <a:ext uri="{FF2B5EF4-FFF2-40B4-BE49-F238E27FC236}">
                  <a16:creationId xmlns:a16="http://schemas.microsoft.com/office/drawing/2014/main" id="{905A7F70-2629-87C8-5A17-5BD792379895}"/>
                </a:ext>
              </a:extLst>
            </p:cNvPr>
            <p:cNvPicPr>
              <a:picLocks noChangeAspect="1" noChangeArrowheads="1"/>
            </p:cNvPicPr>
            <p:nvPr/>
          </p:nvPicPr>
          <p:blipFill rotWithShape="1">
            <a:blip r:embed="rId27" cstate="screen">
              <a:extLst>
                <a:ext uri="{28A0092B-C50C-407E-A947-70E740481C1C}">
                  <a14:useLocalDpi xmlns:a14="http://schemas.microsoft.com/office/drawing/2010/main"/>
                </a:ext>
              </a:extLst>
            </a:blip>
            <a:srcRect/>
            <a:stretch/>
          </p:blipFill>
          <p:spPr bwMode="auto">
            <a:xfrm>
              <a:off x="7337609" y="1048233"/>
              <a:ext cx="1486545" cy="10450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6" name="Group 95">
            <a:extLst>
              <a:ext uri="{FF2B5EF4-FFF2-40B4-BE49-F238E27FC236}">
                <a16:creationId xmlns:a16="http://schemas.microsoft.com/office/drawing/2014/main" id="{B019F8B0-0739-B567-E3D8-979AD1BEA016}"/>
              </a:ext>
            </a:extLst>
          </p:cNvPr>
          <p:cNvGrpSpPr/>
          <p:nvPr/>
        </p:nvGrpSpPr>
        <p:grpSpPr>
          <a:xfrm>
            <a:off x="7045880" y="969234"/>
            <a:ext cx="1117139" cy="1353135"/>
            <a:chOff x="7074996" y="1632718"/>
            <a:chExt cx="1117139" cy="1353135"/>
          </a:xfrm>
        </p:grpSpPr>
        <p:pic>
          <p:nvPicPr>
            <p:cNvPr id="97" name="Picture 96">
              <a:extLst>
                <a:ext uri="{FF2B5EF4-FFF2-40B4-BE49-F238E27FC236}">
                  <a16:creationId xmlns:a16="http://schemas.microsoft.com/office/drawing/2014/main" id="{2404DDBF-5217-5699-98A5-36099FA7644D}"/>
                </a:ext>
              </a:extLst>
            </p:cNvPr>
            <p:cNvPicPr>
              <a:picLocks/>
            </p:cNvPicPr>
            <p:nvPr/>
          </p:nvPicPr>
          <p:blipFill rotWithShape="1">
            <a:blip r:embed="rId28" cstate="screen">
              <a:extLst>
                <a:ext uri="{28A0092B-C50C-407E-A947-70E740481C1C}">
                  <a14:useLocalDpi xmlns:a14="http://schemas.microsoft.com/office/drawing/2010/main"/>
                </a:ext>
              </a:extLst>
            </a:blip>
            <a:srcRect/>
            <a:stretch/>
          </p:blipFill>
          <p:spPr>
            <a:xfrm>
              <a:off x="7074996" y="1632718"/>
              <a:ext cx="1115568" cy="786384"/>
            </a:xfrm>
            <a:prstGeom prst="rect">
              <a:avLst/>
            </a:prstGeom>
          </p:spPr>
        </p:pic>
        <p:sp>
          <p:nvSpPr>
            <p:cNvPr id="98" name="TextBox 97">
              <a:extLst>
                <a:ext uri="{FF2B5EF4-FFF2-40B4-BE49-F238E27FC236}">
                  <a16:creationId xmlns:a16="http://schemas.microsoft.com/office/drawing/2014/main" id="{792555A8-3F13-0337-CCBB-3457277FA818}"/>
                </a:ext>
              </a:extLst>
            </p:cNvPr>
            <p:cNvSpPr txBox="1"/>
            <p:nvPr/>
          </p:nvSpPr>
          <p:spPr>
            <a:xfrm>
              <a:off x="7074996" y="2385689"/>
              <a:ext cx="1117139" cy="600164"/>
            </a:xfrm>
            <a:prstGeom prst="rect">
              <a:avLst/>
            </a:prstGeom>
            <a:solidFill>
              <a:schemeClr val="tx2">
                <a:lumMod val="60000"/>
                <a:lumOff val="40000"/>
                <a:alpha val="20000"/>
              </a:schemeClr>
            </a:solidFill>
          </p:spPr>
          <p:txBody>
            <a:bodyPr wrap="square" rtlCol="0">
              <a:spAutoFit/>
            </a:bodyPr>
            <a:lstStyle/>
            <a:p>
              <a:pPr algn="ctr"/>
              <a:r>
                <a:rPr lang="en-US" sz="825" b="1">
                  <a:latin typeface="Arial Narrow" panose="020B0606020202030204" pitchFamily="34" charset="0"/>
                  <a:hlinkClick r:id="rId29">
                    <a:extLst>
                      <a:ext uri="{A12FA001-AC4F-418D-AE19-62706E023703}">
                        <ahyp:hlinkClr xmlns:ahyp="http://schemas.microsoft.com/office/drawing/2018/hyperlinkcolor" val="tx"/>
                      </a:ext>
                    </a:extLst>
                  </a:hlinkClick>
                </a:rPr>
                <a:t>OSIRIS REx Sample Return Doesn’t Pose a Risk to Earth’s Biosphere</a:t>
              </a:r>
              <a:endParaRPr lang="en-US" sz="825" b="1">
                <a:latin typeface="Arial Narrow" panose="020B0606020202030204" pitchFamily="34" charset="0"/>
              </a:endParaRPr>
            </a:p>
          </p:txBody>
        </p:sp>
      </p:grpSp>
      <p:sp>
        <p:nvSpPr>
          <p:cNvPr id="99" name="Rectangle 98">
            <a:extLst>
              <a:ext uri="{FF2B5EF4-FFF2-40B4-BE49-F238E27FC236}">
                <a16:creationId xmlns:a16="http://schemas.microsoft.com/office/drawing/2014/main" id="{7AF427B9-43DB-D512-9CA9-8BBB7A20E21F}"/>
              </a:ext>
            </a:extLst>
          </p:cNvPr>
          <p:cNvSpPr/>
          <p:nvPr/>
        </p:nvSpPr>
        <p:spPr>
          <a:xfrm rot="19958764">
            <a:off x="6251845" y="4183531"/>
            <a:ext cx="1014325" cy="553998"/>
          </a:xfrm>
          <a:prstGeom prst="rect">
            <a:avLst/>
          </a:prstGeom>
          <a:solidFill>
            <a:schemeClr val="accent6">
              <a:lumMod val="60000"/>
              <a:lumOff val="40000"/>
              <a:alpha val="20000"/>
            </a:schemeClr>
          </a:solidFill>
        </p:spPr>
        <p:txBody>
          <a:bodyPr wrap="square" rtlCol="0">
            <a:spAutoFit/>
          </a:bodyPr>
          <a:lstStyle/>
          <a:p>
            <a:pPr algn="ctr"/>
            <a:r>
              <a:rPr lang="en-US" sz="1500" b="1">
                <a:latin typeface="Arial Narrow" panose="020B0606020202030204" pitchFamily="34" charset="0"/>
              </a:rPr>
              <a:t>Missions &amp; Studies </a:t>
            </a:r>
          </a:p>
        </p:txBody>
      </p:sp>
      <p:pic>
        <p:nvPicPr>
          <p:cNvPr id="101" name="Picture 100">
            <a:extLst>
              <a:ext uri="{FF2B5EF4-FFF2-40B4-BE49-F238E27FC236}">
                <a16:creationId xmlns:a16="http://schemas.microsoft.com/office/drawing/2014/main" id="{9A3AF90F-8606-70EA-DC1C-8C828EA1C987}"/>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7336740" y="3959369"/>
            <a:ext cx="1155463" cy="709192"/>
          </a:xfrm>
          <a:prstGeom prst="rect">
            <a:avLst/>
          </a:prstGeom>
        </p:spPr>
      </p:pic>
      <p:sp>
        <p:nvSpPr>
          <p:cNvPr id="104" name="TextBox 103">
            <a:extLst>
              <a:ext uri="{FF2B5EF4-FFF2-40B4-BE49-F238E27FC236}">
                <a16:creationId xmlns:a16="http://schemas.microsoft.com/office/drawing/2014/main" id="{127D0EB1-4046-567C-1127-19D4E123CDF0}"/>
              </a:ext>
            </a:extLst>
          </p:cNvPr>
          <p:cNvSpPr txBox="1"/>
          <p:nvPr/>
        </p:nvSpPr>
        <p:spPr>
          <a:xfrm>
            <a:off x="7362312" y="4659946"/>
            <a:ext cx="1104317" cy="230832"/>
          </a:xfrm>
          <a:prstGeom prst="rect">
            <a:avLst/>
          </a:prstGeom>
          <a:solidFill>
            <a:schemeClr val="accent6">
              <a:lumMod val="20000"/>
              <a:lumOff val="80000"/>
            </a:schemeClr>
          </a:solidFill>
        </p:spPr>
        <p:txBody>
          <a:bodyPr wrap="square" rtlCol="0">
            <a:spAutoFit/>
          </a:bodyPr>
          <a:lstStyle/>
          <a:p>
            <a:pPr algn="ctr"/>
            <a:r>
              <a:rPr lang="en-US" sz="900" b="1" u="sng">
                <a:latin typeface="Arial Narrow" panose="020B0606020202030204" pitchFamily="34" charset="0"/>
              </a:rPr>
              <a:t>Mission Reports</a:t>
            </a:r>
          </a:p>
        </p:txBody>
      </p:sp>
      <p:pic>
        <p:nvPicPr>
          <p:cNvPr id="106" name="Picture 105">
            <a:extLst>
              <a:ext uri="{FF2B5EF4-FFF2-40B4-BE49-F238E27FC236}">
                <a16:creationId xmlns:a16="http://schemas.microsoft.com/office/drawing/2014/main" id="{95DCA64E-11C4-52E0-47EF-5FFB98A6B208}"/>
              </a:ext>
            </a:extLst>
          </p:cNvPr>
          <p:cNvPicPr>
            <a:picLocks noChangeAspect="1"/>
          </p:cNvPicPr>
          <p:nvPr/>
        </p:nvPicPr>
        <p:blipFill rotWithShape="1">
          <a:blip r:embed="rId31"/>
          <a:srcRect l="69276" t="31085" r="9704" b="22039"/>
          <a:stretch/>
        </p:blipFill>
        <p:spPr>
          <a:xfrm>
            <a:off x="7206040" y="4949070"/>
            <a:ext cx="1416860" cy="758320"/>
          </a:xfrm>
          <a:prstGeom prst="rect">
            <a:avLst/>
          </a:prstGeom>
        </p:spPr>
      </p:pic>
      <p:sp>
        <p:nvSpPr>
          <p:cNvPr id="107" name="TextBox 106">
            <a:extLst>
              <a:ext uri="{FF2B5EF4-FFF2-40B4-BE49-F238E27FC236}">
                <a16:creationId xmlns:a16="http://schemas.microsoft.com/office/drawing/2014/main" id="{6E7D6A8D-A31A-A156-277A-F80CFF22116C}"/>
              </a:ext>
            </a:extLst>
          </p:cNvPr>
          <p:cNvSpPr txBox="1"/>
          <p:nvPr/>
        </p:nvSpPr>
        <p:spPr>
          <a:xfrm>
            <a:off x="7206041" y="5702860"/>
            <a:ext cx="1416860" cy="230832"/>
          </a:xfrm>
          <a:prstGeom prst="rect">
            <a:avLst/>
          </a:prstGeom>
          <a:solidFill>
            <a:schemeClr val="accent6">
              <a:lumMod val="20000"/>
              <a:lumOff val="80000"/>
            </a:schemeClr>
          </a:solidFill>
        </p:spPr>
        <p:txBody>
          <a:bodyPr wrap="square" rtlCol="0">
            <a:spAutoFit/>
          </a:bodyPr>
          <a:lstStyle/>
          <a:p>
            <a:pPr algn="ctr"/>
            <a:r>
              <a:rPr lang="en-US" sz="900" b="1" u="sng">
                <a:latin typeface="Arial Narrow" panose="020B0606020202030204" pitchFamily="34" charset="0"/>
              </a:rPr>
              <a:t>NASEM Study Reports</a:t>
            </a:r>
          </a:p>
        </p:txBody>
      </p:sp>
      <p:pic>
        <p:nvPicPr>
          <p:cNvPr id="108" name="Picture 2" descr="PP hero">
            <a:extLst>
              <a:ext uri="{FF2B5EF4-FFF2-40B4-BE49-F238E27FC236}">
                <a16:creationId xmlns:a16="http://schemas.microsoft.com/office/drawing/2014/main" id="{EEF872EE-53F5-9FB2-01F8-FBBF83F67195}"/>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258713" y="2396672"/>
            <a:ext cx="1104317" cy="618633"/>
          </a:xfrm>
          <a:prstGeom prst="rect">
            <a:avLst/>
          </a:prstGeom>
          <a:noFill/>
          <a:extLst>
            <a:ext uri="{909E8E84-426E-40DD-AFC4-6F175D3DCCD1}">
              <a14:hiddenFill xmlns:a14="http://schemas.microsoft.com/office/drawing/2010/main">
                <a:solidFill>
                  <a:srgbClr val="FFFFFF"/>
                </a:solidFill>
              </a14:hiddenFill>
            </a:ext>
          </a:extLst>
        </p:spPr>
      </p:pic>
      <p:sp>
        <p:nvSpPr>
          <p:cNvPr id="111" name="TextBox 110">
            <a:extLst>
              <a:ext uri="{FF2B5EF4-FFF2-40B4-BE49-F238E27FC236}">
                <a16:creationId xmlns:a16="http://schemas.microsoft.com/office/drawing/2014/main" id="{F6C4626C-7566-EAA4-1FBC-93DDB3A32354}"/>
              </a:ext>
            </a:extLst>
          </p:cNvPr>
          <p:cNvSpPr txBox="1"/>
          <p:nvPr/>
        </p:nvSpPr>
        <p:spPr>
          <a:xfrm>
            <a:off x="2309297" y="3033219"/>
            <a:ext cx="1064324" cy="369332"/>
          </a:xfrm>
          <a:prstGeom prst="rect">
            <a:avLst/>
          </a:prstGeom>
          <a:solidFill>
            <a:schemeClr val="tx2">
              <a:lumMod val="60000"/>
              <a:lumOff val="40000"/>
              <a:alpha val="20000"/>
            </a:schemeClr>
          </a:solidFill>
        </p:spPr>
        <p:txBody>
          <a:bodyPr wrap="square" rtlCol="0">
            <a:spAutoFit/>
          </a:bodyPr>
          <a:lstStyle/>
          <a:p>
            <a:pPr algn="ctr"/>
            <a:r>
              <a:rPr lang="en-US" sz="900" b="1" u="sng" dirty="0">
                <a:latin typeface="Arial Narrow" panose="020B0606020202030204" pitchFamily="34" charset="0"/>
                <a:hlinkClick r:id="rId33">
                  <a:extLst>
                    <a:ext uri="{A12FA001-AC4F-418D-AE19-62706E023703}">
                      <ahyp:hlinkClr xmlns:ahyp="http://schemas.microsoft.com/office/drawing/2018/hyperlinkcolor" val="tx"/>
                    </a:ext>
                  </a:extLst>
                </a:hlinkClick>
              </a:rPr>
              <a:t>Organic Inventory Workshop</a:t>
            </a:r>
            <a:endParaRPr lang="en-US" sz="900" b="1" u="sng" dirty="0">
              <a:latin typeface="Arial Narrow" panose="020B0606020202030204" pitchFamily="34" charset="0"/>
            </a:endParaRPr>
          </a:p>
        </p:txBody>
      </p:sp>
      <p:sp>
        <p:nvSpPr>
          <p:cNvPr id="114" name="TextBox 113">
            <a:extLst>
              <a:ext uri="{FF2B5EF4-FFF2-40B4-BE49-F238E27FC236}">
                <a16:creationId xmlns:a16="http://schemas.microsoft.com/office/drawing/2014/main" id="{D5E3D7DE-841E-1C06-10BC-2F38ABD7032E}"/>
              </a:ext>
            </a:extLst>
          </p:cNvPr>
          <p:cNvSpPr txBox="1"/>
          <p:nvPr/>
        </p:nvSpPr>
        <p:spPr>
          <a:xfrm>
            <a:off x="3457329" y="3041104"/>
            <a:ext cx="1114908" cy="369332"/>
          </a:xfrm>
          <a:prstGeom prst="rect">
            <a:avLst/>
          </a:prstGeom>
          <a:solidFill>
            <a:schemeClr val="tx2">
              <a:lumMod val="60000"/>
              <a:lumOff val="40000"/>
              <a:alpha val="20000"/>
            </a:schemeClr>
          </a:solidFill>
        </p:spPr>
        <p:txBody>
          <a:bodyPr wrap="square" rtlCol="0">
            <a:spAutoFit/>
          </a:bodyPr>
          <a:lstStyle/>
          <a:p>
            <a:pPr algn="ctr"/>
            <a:r>
              <a:rPr lang="en-US" sz="900" b="1" u="sng" dirty="0">
                <a:latin typeface="Arial Narrow" panose="020B0606020202030204" pitchFamily="34" charset="0"/>
                <a:hlinkClick r:id="rId34">
                  <a:extLst>
                    <a:ext uri="{A12FA001-AC4F-418D-AE19-62706E023703}">
                      <ahyp:hlinkClr xmlns:ahyp="http://schemas.microsoft.com/office/drawing/2018/hyperlinkcolor" val="tx"/>
                    </a:ext>
                  </a:extLst>
                </a:hlinkClick>
              </a:rPr>
              <a:t>PP Crewed Knowledge Gaps</a:t>
            </a:r>
            <a:endParaRPr lang="en-US" sz="900" b="1" u="sng" dirty="0">
              <a:latin typeface="Arial Narrow" panose="020B0606020202030204" pitchFamily="34" charset="0"/>
            </a:endParaRPr>
          </a:p>
        </p:txBody>
      </p:sp>
      <p:pic>
        <p:nvPicPr>
          <p:cNvPr id="115" name="Picture 4" descr="Mars">
            <a:extLst>
              <a:ext uri="{FF2B5EF4-FFF2-40B4-BE49-F238E27FC236}">
                <a16:creationId xmlns:a16="http://schemas.microsoft.com/office/drawing/2014/main" id="{EAE21A5F-397B-AC88-6144-0B6DE9609F7F}"/>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424205" y="2358684"/>
            <a:ext cx="1154518" cy="542784"/>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PP hero">
            <a:extLst>
              <a:ext uri="{FF2B5EF4-FFF2-40B4-BE49-F238E27FC236}">
                <a16:creationId xmlns:a16="http://schemas.microsoft.com/office/drawing/2014/main" id="{2CE40E25-AB7A-1611-C855-CA0B3FCC0CDC}"/>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4890635" y="258705"/>
            <a:ext cx="133368" cy="74712"/>
          </a:xfrm>
          <a:prstGeom prst="rect">
            <a:avLst/>
          </a:prstGeom>
          <a:noFill/>
          <a:extLst>
            <a:ext uri="{909E8E84-426E-40DD-AFC4-6F175D3DCCD1}">
              <a14:hiddenFill xmlns:a14="http://schemas.microsoft.com/office/drawing/2010/main">
                <a:solidFill>
                  <a:srgbClr val="FFFFFF"/>
                </a:solidFill>
              </a14:hiddenFill>
            </a:ext>
          </a:extLst>
        </p:spPr>
      </p:pic>
      <p:sp>
        <p:nvSpPr>
          <p:cNvPr id="118" name="TextBox 117">
            <a:extLst>
              <a:ext uri="{FF2B5EF4-FFF2-40B4-BE49-F238E27FC236}">
                <a16:creationId xmlns:a16="http://schemas.microsoft.com/office/drawing/2014/main" id="{A16118D4-5816-E65C-70B6-31FAF62F4C05}"/>
              </a:ext>
            </a:extLst>
          </p:cNvPr>
          <p:cNvSpPr txBox="1"/>
          <p:nvPr/>
        </p:nvSpPr>
        <p:spPr>
          <a:xfrm>
            <a:off x="1129961" y="3028338"/>
            <a:ext cx="1064324" cy="507831"/>
          </a:xfrm>
          <a:prstGeom prst="rect">
            <a:avLst/>
          </a:prstGeom>
          <a:solidFill>
            <a:schemeClr val="tx2">
              <a:lumMod val="60000"/>
              <a:lumOff val="40000"/>
              <a:alpha val="20000"/>
            </a:schemeClr>
          </a:solidFill>
        </p:spPr>
        <p:txBody>
          <a:bodyPr wrap="square" rtlCol="0">
            <a:spAutoFit/>
          </a:bodyPr>
          <a:lstStyle/>
          <a:p>
            <a:pPr algn="ctr"/>
            <a:r>
              <a:rPr lang="en-US" sz="900" b="1" u="sng" dirty="0">
                <a:latin typeface="Arial Narrow" panose="020B0606020202030204" pitchFamily="34" charset="0"/>
                <a:hlinkClick r:id="rId37">
                  <a:extLst>
                    <a:ext uri="{A12FA001-AC4F-418D-AE19-62706E023703}">
                      <ahyp:hlinkClr xmlns:ahyp="http://schemas.microsoft.com/office/drawing/2018/hyperlinkcolor" val="tx"/>
                    </a:ext>
                  </a:extLst>
                </a:hlinkClick>
              </a:rPr>
              <a:t>Bioburden Accounting Tool Release </a:t>
            </a:r>
            <a:endParaRPr lang="en-US" sz="900" b="1" u="sng" dirty="0">
              <a:latin typeface="Arial Narrow" panose="020B0606020202030204" pitchFamily="34" charset="0"/>
            </a:endParaRPr>
          </a:p>
        </p:txBody>
      </p:sp>
      <p:pic>
        <p:nvPicPr>
          <p:cNvPr id="119" name="Picture 8" descr="bioburden_2">
            <a:extLst>
              <a:ext uri="{FF2B5EF4-FFF2-40B4-BE49-F238E27FC236}">
                <a16:creationId xmlns:a16="http://schemas.microsoft.com/office/drawing/2014/main" id="{60374DEA-D25D-7C98-F597-21D16AF058C3}"/>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1098721" y="2382286"/>
            <a:ext cx="1104317" cy="519182"/>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20">
            <a:extLst>
              <a:ext uri="{FF2B5EF4-FFF2-40B4-BE49-F238E27FC236}">
                <a16:creationId xmlns:a16="http://schemas.microsoft.com/office/drawing/2014/main" id="{F0C59653-9114-E669-B8AF-4FC1060564DC}"/>
              </a:ext>
            </a:extLst>
          </p:cNvPr>
          <p:cNvPicPr>
            <a:picLocks noChangeAspect="1"/>
          </p:cNvPicPr>
          <p:nvPr/>
        </p:nvPicPr>
        <p:blipFill>
          <a:blip r:embed="rId39"/>
          <a:stretch>
            <a:fillRect/>
          </a:stretch>
        </p:blipFill>
        <p:spPr>
          <a:xfrm>
            <a:off x="7055225" y="2439066"/>
            <a:ext cx="891374" cy="891374"/>
          </a:xfrm>
          <a:prstGeom prst="rect">
            <a:avLst/>
          </a:prstGeom>
        </p:spPr>
      </p:pic>
      <p:sp>
        <p:nvSpPr>
          <p:cNvPr id="123" name="TextBox 122">
            <a:extLst>
              <a:ext uri="{FF2B5EF4-FFF2-40B4-BE49-F238E27FC236}">
                <a16:creationId xmlns:a16="http://schemas.microsoft.com/office/drawing/2014/main" id="{E942B898-69C4-2DC8-1A3F-E25878930D58}"/>
              </a:ext>
            </a:extLst>
          </p:cNvPr>
          <p:cNvSpPr txBox="1"/>
          <p:nvPr/>
        </p:nvSpPr>
        <p:spPr>
          <a:xfrm>
            <a:off x="5867516" y="3290185"/>
            <a:ext cx="3277925" cy="230832"/>
          </a:xfrm>
          <a:prstGeom prst="rect">
            <a:avLst/>
          </a:prstGeom>
          <a:noFill/>
        </p:spPr>
        <p:txBody>
          <a:bodyPr wrap="square">
            <a:spAutoFit/>
          </a:bodyPr>
          <a:lstStyle/>
          <a:p>
            <a:r>
              <a:rPr lang="en-US" sz="900">
                <a:hlinkClick r:id="rId40"/>
              </a:rPr>
              <a:t>https://sma.nasa.gov/sma-disciplines/planetary-protection</a:t>
            </a:r>
            <a:endParaRPr lang="en-US" sz="900"/>
          </a:p>
        </p:txBody>
      </p:sp>
    </p:spTree>
    <p:extLst>
      <p:ext uri="{BB962C8B-B14F-4D97-AF65-F5344CB8AC3E}">
        <p14:creationId xmlns:p14="http://schemas.microsoft.com/office/powerpoint/2010/main" val="3824969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5CDCD6-D138-90DD-17E8-C36641473C0D}"/>
              </a:ext>
            </a:extLst>
          </p:cNvPr>
          <p:cNvSpPr>
            <a:spLocks noGrp="1"/>
          </p:cNvSpPr>
          <p:nvPr>
            <p:ph type="ctrTitle"/>
          </p:nvPr>
        </p:nvSpPr>
        <p:spPr/>
        <p:txBody>
          <a:bodyPr/>
          <a:lstStyle/>
          <a:p>
            <a:r>
              <a:rPr lang="en-US"/>
              <a:t>Questions? </a:t>
            </a:r>
          </a:p>
        </p:txBody>
      </p:sp>
      <p:sp>
        <p:nvSpPr>
          <p:cNvPr id="4" name="Subtitle 3">
            <a:extLst>
              <a:ext uri="{FF2B5EF4-FFF2-40B4-BE49-F238E27FC236}">
                <a16:creationId xmlns:a16="http://schemas.microsoft.com/office/drawing/2014/main" id="{EB1BF5A3-FF36-EE1D-254F-100E1C775541}"/>
              </a:ext>
            </a:extLst>
          </p:cNvPr>
          <p:cNvSpPr>
            <a:spLocks noGrp="1"/>
          </p:cNvSpPr>
          <p:nvPr>
            <p:ph type="subTitle" idx="1"/>
          </p:nvPr>
        </p:nvSpPr>
        <p:spPr>
          <a:xfrm>
            <a:off x="228600" y="3363787"/>
            <a:ext cx="8305800" cy="304800"/>
          </a:xfrm>
        </p:spPr>
        <p:txBody>
          <a:bodyPr/>
          <a:lstStyle/>
          <a:p>
            <a:r>
              <a:rPr lang="en-US"/>
              <a:t>Feel free to reach out as well! </a:t>
            </a:r>
          </a:p>
          <a:p>
            <a:r>
              <a:rPr lang="en-US"/>
              <a:t>J. Nick Benardini – NASA Planetary Protection Officer – </a:t>
            </a:r>
            <a:r>
              <a:rPr lang="en-US">
                <a:hlinkClick r:id="rId2"/>
              </a:rPr>
              <a:t>James.N.Benardini@nasa.gov</a:t>
            </a:r>
            <a:endParaRPr lang="en-US"/>
          </a:p>
          <a:p>
            <a:r>
              <a:rPr lang="en-US"/>
              <a:t>Erin Lalime – NASA Deputy Planetary Protection Officer (Acting) - </a:t>
            </a:r>
            <a:r>
              <a:rPr lang="en-US">
                <a:hlinkClick r:id="rId3"/>
              </a:rPr>
              <a:t>Erin.Lalime@nasa.gov</a:t>
            </a:r>
            <a:endParaRPr lang="en-US"/>
          </a:p>
          <a:p>
            <a:endParaRPr lang="en-US"/>
          </a:p>
        </p:txBody>
      </p:sp>
      <p:pic>
        <p:nvPicPr>
          <p:cNvPr id="5" name="Picture 4">
            <a:extLst>
              <a:ext uri="{FF2B5EF4-FFF2-40B4-BE49-F238E27FC236}">
                <a16:creationId xmlns:a16="http://schemas.microsoft.com/office/drawing/2014/main" id="{487BBA40-F8C7-31F7-2417-C75D632CEF7E}"/>
              </a:ext>
            </a:extLst>
          </p:cNvPr>
          <p:cNvPicPr>
            <a:picLocks noChangeAspect="1"/>
          </p:cNvPicPr>
          <p:nvPr/>
        </p:nvPicPr>
        <p:blipFill>
          <a:blip r:embed="rId4"/>
          <a:stretch>
            <a:fillRect/>
          </a:stretch>
        </p:blipFill>
        <p:spPr>
          <a:xfrm>
            <a:off x="7729416" y="4571740"/>
            <a:ext cx="1264446" cy="1264446"/>
          </a:xfrm>
          <a:prstGeom prst="rect">
            <a:avLst/>
          </a:prstGeom>
        </p:spPr>
      </p:pic>
      <p:sp>
        <p:nvSpPr>
          <p:cNvPr id="6" name="TextBox 5">
            <a:extLst>
              <a:ext uri="{FF2B5EF4-FFF2-40B4-BE49-F238E27FC236}">
                <a16:creationId xmlns:a16="http://schemas.microsoft.com/office/drawing/2014/main" id="{EA18F213-1D2E-20F4-6259-5F58E415FFA9}"/>
              </a:ext>
            </a:extLst>
          </p:cNvPr>
          <p:cNvSpPr txBox="1"/>
          <p:nvPr/>
        </p:nvSpPr>
        <p:spPr>
          <a:xfrm>
            <a:off x="6000378" y="5720770"/>
            <a:ext cx="3277925" cy="230832"/>
          </a:xfrm>
          <a:prstGeom prst="rect">
            <a:avLst/>
          </a:prstGeom>
          <a:noFill/>
        </p:spPr>
        <p:txBody>
          <a:bodyPr wrap="square">
            <a:spAutoFit/>
          </a:bodyPr>
          <a:lstStyle/>
          <a:p>
            <a:r>
              <a:rPr lang="en-US" sz="900">
                <a:hlinkClick r:id="rId5"/>
              </a:rPr>
              <a:t>https://sma.nasa.gov/sma-disciplines/planetary-protection</a:t>
            </a:r>
            <a:endParaRPr lang="en-US" sz="900"/>
          </a:p>
        </p:txBody>
      </p:sp>
    </p:spTree>
    <p:extLst>
      <p:ext uri="{BB962C8B-B14F-4D97-AF65-F5344CB8AC3E}">
        <p14:creationId xmlns:p14="http://schemas.microsoft.com/office/powerpoint/2010/main" val="1564954895"/>
      </p:ext>
    </p:extLst>
  </p:cSld>
  <p:clrMapOvr>
    <a:masterClrMapping/>
  </p:clrMapOvr>
</p:sld>
</file>

<file path=ppt/theme/theme1.xml><?xml version="1.0" encoding="utf-8"?>
<a:theme xmlns:a="http://schemas.openxmlformats.org/drawingml/2006/main" name="OSM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SM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9e05b9d-7fba-4deb-8fc2-1bc37cd38358">
      <Terms xmlns="http://schemas.microsoft.com/office/infopath/2007/PartnerControls"/>
    </lcf76f155ced4ddcb4097134ff3c332f>
    <TaxCatchAll xmlns="d900e117-17a0-4b24-9e47-511ef1d02c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FD5B77B03FFF4FADC3B5FEDB6A4C7F" ma:contentTypeVersion="16" ma:contentTypeDescription="Create a new document." ma:contentTypeScope="" ma:versionID="54fabb987256098e4c1e554d9c6ef4b9">
  <xsd:schema xmlns:xsd="http://www.w3.org/2001/XMLSchema" xmlns:xs="http://www.w3.org/2001/XMLSchema" xmlns:p="http://schemas.microsoft.com/office/2006/metadata/properties" xmlns:ns2="99e05b9d-7fba-4deb-8fc2-1bc37cd38358" xmlns:ns3="812e3c8d-1330-4be2-8946-ee66b02f0d99" xmlns:ns4="d900e117-17a0-4b24-9e47-511ef1d02c43" targetNamespace="http://schemas.microsoft.com/office/2006/metadata/properties" ma:root="true" ma:fieldsID="f9d571c900e6e5b7f7c190bda3e728c7" ns2:_="" ns3:_="" ns4:_="">
    <xsd:import namespace="99e05b9d-7fba-4deb-8fc2-1bc37cd38358"/>
    <xsd:import namespace="812e3c8d-1330-4be2-8946-ee66b02f0d99"/>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e05b9d-7fba-4deb-8fc2-1bc37cd383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2e3c8d-1330-4be2-8946-ee66b02f0d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471a412-2d16-4e6b-b2d2-1ea5b3199bb8}" ma:internalName="TaxCatchAll" ma:showField="CatchAllData" ma:web="812e3c8d-1330-4be2-8946-ee66b02f0d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D536BC-6D62-4A43-8C86-83D280B24E7E}">
  <ds:schemaRefs>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http://purl.org/dc/dcmitype/"/>
    <ds:schemaRef ds:uri="http://purl.org/dc/terms/"/>
    <ds:schemaRef ds:uri="http://purl.org/dc/elements/1.1/"/>
    <ds:schemaRef ds:uri="d900e117-17a0-4b24-9e47-511ef1d02c43"/>
    <ds:schemaRef ds:uri="812e3c8d-1330-4be2-8946-ee66b02f0d99"/>
    <ds:schemaRef ds:uri="99e05b9d-7fba-4deb-8fc2-1bc37cd38358"/>
  </ds:schemaRefs>
</ds:datastoreItem>
</file>

<file path=customXml/itemProps2.xml><?xml version="1.0" encoding="utf-8"?>
<ds:datastoreItem xmlns:ds="http://schemas.openxmlformats.org/officeDocument/2006/customXml" ds:itemID="{BDE2EE9F-E9E7-43B7-A49E-147DFCA6272D}">
  <ds:schemaRefs>
    <ds:schemaRef ds:uri="812e3c8d-1330-4be2-8946-ee66b02f0d99"/>
    <ds:schemaRef ds:uri="99e05b9d-7fba-4deb-8fc2-1bc37cd38358"/>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4879FF2-5878-475F-97AE-3F0B723C6163}">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TotalTime>
  <Words>2869</Words>
  <Application>Microsoft Office PowerPoint</Application>
  <PresentationFormat>On-screen Show (4:3)</PresentationFormat>
  <Paragraphs>381</Paragraphs>
  <Slides>18</Slides>
  <Notes>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vt:i4>
      </vt:variant>
    </vt:vector>
  </HeadingPairs>
  <TitlesOfParts>
    <vt:vector size="30" baseType="lpstr">
      <vt:lpstr>Arial</vt:lpstr>
      <vt:lpstr>Arial Black</vt:lpstr>
      <vt:lpstr>Arial Narrow</vt:lpstr>
      <vt:lpstr>Calibri</vt:lpstr>
      <vt:lpstr>Courier New</vt:lpstr>
      <vt:lpstr>Helvetica</vt:lpstr>
      <vt:lpstr>Helvetica Neue</vt:lpstr>
      <vt:lpstr>Symbol</vt:lpstr>
      <vt:lpstr>Times New Roman</vt:lpstr>
      <vt:lpstr>Wingdings</vt:lpstr>
      <vt:lpstr>OSMA template</vt:lpstr>
      <vt:lpstr>1_OSMA template</vt:lpstr>
      <vt:lpstr>Planetary Protection</vt:lpstr>
      <vt:lpstr>Planetary Protection Objective  </vt:lpstr>
      <vt:lpstr>International Planetary Protection Process</vt:lpstr>
      <vt:lpstr>NASA’s Planetary Protection Policy &amp; Guidance</vt:lpstr>
      <vt:lpstr>NASA’s Planetary Protection Roles </vt:lpstr>
      <vt:lpstr>NASA Policy Enabling Missions </vt:lpstr>
      <vt:lpstr>Planetary Protection Categorization – Outbound + Inbound </vt:lpstr>
      <vt:lpstr>Exploration Planetary Protection Comparison: Moon vs Mars</vt:lpstr>
      <vt:lpstr>Control of Forward Contamination</vt:lpstr>
      <vt:lpstr>Mars Forward PP Implementation Trade Space </vt:lpstr>
      <vt:lpstr>Backward Contamination – Restricted Earth Return</vt:lpstr>
      <vt:lpstr>Notional Forward PP Mars Exploration Trade Space</vt:lpstr>
      <vt:lpstr>Knowledge-Based Robotic to Crewed Transition</vt:lpstr>
      <vt:lpstr>Roadmap and Identification of Knowledge Gaps</vt:lpstr>
      <vt:lpstr>Planetary Protection Crewed Moon to Mars Knowledge Gaps </vt:lpstr>
      <vt:lpstr>Enabling and Evolving Crew PP Policy </vt:lpstr>
      <vt:lpstr>Resources Available Through The OPP Website</vt:lpstr>
      <vt:lpstr>Questions?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TRISMAC</dc:title>
  <dc:creator>John Evans</dc:creator>
  <cp:lastModifiedBy>Brianna Davis</cp:lastModifiedBy>
  <cp:revision>2</cp:revision>
  <cp:lastPrinted>2020-02-03T22:07:33Z</cp:lastPrinted>
  <dcterms:created xsi:type="dcterms:W3CDTF">2014-10-10T12:36:48Z</dcterms:created>
  <dcterms:modified xsi:type="dcterms:W3CDTF">2024-05-03T14:08:56Z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0x01010078D12EA295C0794882B79603342C520D</vt:lpwstr>
  </property>
  <property fmtid="{D5CDD505-2E9C-101B-9397-08002B2CF9AE}" pid="3" name="MediaServiceImageTags">
    <vt:lpwstr/>
  </property>
</Properties>
</file>