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8" r:id="rId3"/>
    <p:sldId id="309" r:id="rId4"/>
    <p:sldId id="263" r:id="rId5"/>
    <p:sldId id="260" r:id="rId6"/>
    <p:sldId id="1042652954" r:id="rId7"/>
    <p:sldId id="313" r:id="rId8"/>
    <p:sldId id="1042652924" r:id="rId9"/>
    <p:sldId id="1042652955" r:id="rId10"/>
    <p:sldId id="31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72"/>
    <p:restoredTop sz="83295"/>
  </p:normalViewPr>
  <p:slideViewPr>
    <p:cSldViewPr snapToGrid="0">
      <p:cViewPr>
        <p:scale>
          <a:sx n="81" d="100"/>
          <a:sy n="81" d="100"/>
        </p:scale>
        <p:origin x="-168" y="10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A8867-BB73-0842-92B6-4D96F18F1383}" type="datetimeFigureOut">
              <a:rPr lang="en-US" smtClean="0"/>
              <a:t>4/29/24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73B93-7F90-E441-960C-9BA1392D302A}" type="slidenum">
              <a:rPr lang="en-US" smtClean="0"/>
              <a:t>‹#›</a:t>
            </a:fld>
            <a:endParaRPr lang="en-US"/>
          </a:p>
        </p:txBody>
      </p:sp>
    </p:spTree>
    <p:extLst>
      <p:ext uri="{BB962C8B-B14F-4D97-AF65-F5344CB8AC3E}">
        <p14:creationId xmlns:p14="http://schemas.microsoft.com/office/powerpoint/2010/main" val="364984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dates are those that coincide with TEMPO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2DED5-F698-EA4C-922A-E1706775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8462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tropospheric columns are in total column magnitude (adding the stratosphere)</a:t>
            </a:r>
          </a:p>
          <a:p>
            <a:r>
              <a:rPr lang="en-US" dirty="0"/>
              <a:t>The Median % difference  and </a:t>
            </a:r>
            <a:r>
              <a:rPr lang="en-US" dirty="0" err="1"/>
              <a:t>interquartiles</a:t>
            </a:r>
            <a:r>
              <a:rPr lang="en-US" dirty="0"/>
              <a:t> become 20% and 2-36% (so about the same range as before)</a:t>
            </a:r>
          </a:p>
          <a:p>
            <a:endParaRPr lang="en-US" dirty="0"/>
          </a:p>
        </p:txBody>
      </p:sp>
      <p:sp>
        <p:nvSpPr>
          <p:cNvPr id="4" name="Slide Number Placeholder 3"/>
          <p:cNvSpPr>
            <a:spLocks noGrp="1"/>
          </p:cNvSpPr>
          <p:nvPr>
            <p:ph type="sldNum" sz="quarter" idx="5"/>
          </p:nvPr>
        </p:nvSpPr>
        <p:spPr/>
        <p:txBody>
          <a:bodyPr/>
          <a:lstStyle/>
          <a:p>
            <a:fld id="{D5673B93-7F90-E441-960C-9BA1392D302A}" type="slidenum">
              <a:rPr lang="en-US" smtClean="0"/>
              <a:t>3</a:t>
            </a:fld>
            <a:endParaRPr lang="en-US"/>
          </a:p>
        </p:txBody>
      </p:sp>
    </p:spTree>
    <p:extLst>
      <p:ext uri="{BB962C8B-B14F-4D97-AF65-F5344CB8AC3E}">
        <p14:creationId xmlns:p14="http://schemas.microsoft.com/office/powerpoint/2010/main" val="472384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application of methods developed for TROPOMI validation in Judd et al. 2020 (https://</a:t>
            </a:r>
            <a:r>
              <a:rPr lang="en-US" dirty="0" err="1"/>
              <a:t>doi.org</a:t>
            </a:r>
            <a:r>
              <a:rPr lang="en-US" dirty="0"/>
              <a:t>/10.5194/amt-13-6113-2020) to STAQS data in four different cities and with TROPOMI’s updated NO2 product (v2.5). </a:t>
            </a:r>
          </a:p>
          <a:p>
            <a:r>
              <a:rPr lang="en-US" dirty="0"/>
              <a:t>Maps show an example overpass of coincident data.  GCAS, as you can see, is more spatially refined.  </a:t>
            </a:r>
          </a:p>
          <a:p>
            <a:r>
              <a:rPr lang="en-US" dirty="0"/>
              <a:t>The scatter plot represents the spatially degraded GCAS data to the TROPOMI pixel footprint. </a:t>
            </a:r>
          </a:p>
          <a:p>
            <a:endParaRPr lang="en-US" dirty="0"/>
          </a:p>
          <a:p>
            <a:r>
              <a:rPr lang="en-US" dirty="0"/>
              <a:t>TROPOMI and GCAS correlate extremely well.  The only major offsets occur over very polluted scenes in NYC (previously seen as well).  Higher scatter in Chicago may be attributed to increased cloud coverage during those flight days, but more investigation may be needed.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2DED5-F698-EA4C-922A-E170677548B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4117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673B93-7F90-E441-960C-9BA1392D302A}" type="slidenum">
              <a:rPr lang="en-US" smtClean="0"/>
              <a:t>5</a:t>
            </a:fld>
            <a:endParaRPr lang="en-US"/>
          </a:p>
        </p:txBody>
      </p:sp>
    </p:spTree>
    <p:extLst>
      <p:ext uri="{BB962C8B-B14F-4D97-AF65-F5344CB8AC3E}">
        <p14:creationId xmlns:p14="http://schemas.microsoft.com/office/powerpoint/2010/main" val="121280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673B93-7F90-E441-960C-9BA1392D302A}" type="slidenum">
              <a:rPr lang="en-US" smtClean="0"/>
              <a:t>6</a:t>
            </a:fld>
            <a:endParaRPr lang="en-US"/>
          </a:p>
        </p:txBody>
      </p:sp>
    </p:spTree>
    <p:extLst>
      <p:ext uri="{BB962C8B-B14F-4D97-AF65-F5344CB8AC3E}">
        <p14:creationId xmlns:p14="http://schemas.microsoft.com/office/powerpoint/2010/main" val="2943159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of the other regions/flights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673B93-7F90-E441-960C-9BA1392D30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340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4/29/24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643055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4/29/24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2599421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2AA9D2-BEFE-D946-8F2C-ACFE601EF6B8}" type="datetimeFigureOut">
              <a:rPr lang="en-US" smtClean="0"/>
              <a:t>4/29/24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007292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2AA9D2-BEFE-D946-8F2C-ACFE601EF6B8}" type="datetimeFigureOut">
              <a:rPr lang="en-US" smtClean="0"/>
              <a:t>4/29/24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958675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2AA9D2-BEFE-D946-8F2C-ACFE601EF6B8}" type="datetimeFigureOut">
              <a:rPr lang="en-US" smtClean="0"/>
              <a:t>4/29/24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234642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2AA9D2-BEFE-D946-8F2C-ACFE601EF6B8}" type="datetimeFigureOut">
              <a:rPr lang="en-US" smtClean="0"/>
              <a:t>4/29/24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90603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2AA9D2-BEFE-D946-8F2C-ACFE601EF6B8}" type="datetimeFigureOut">
              <a:rPr lang="en-US" smtClean="0"/>
              <a:t>4/29/24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3258652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2AA9D2-BEFE-D946-8F2C-ACFE601EF6B8}" type="datetimeFigureOut">
              <a:rPr lang="en-US" smtClean="0"/>
              <a:t>4/29/24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417153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2AA9D2-BEFE-D946-8F2C-ACFE601EF6B8}" type="datetimeFigureOut">
              <a:rPr lang="en-US" smtClean="0"/>
              <a:t>4/29/24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3417856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4/29/24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460976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2AA9D2-BEFE-D946-8F2C-ACFE601EF6B8}" type="datetimeFigureOut">
              <a:rPr lang="en-US" smtClean="0"/>
              <a:t>4/29/24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2B2C-64C6-E348-BF98-1DB52AE7EB2D}" type="slidenum">
              <a:rPr lang="en-US" smtClean="0"/>
              <a:t>‹#›</a:t>
            </a:fld>
            <a:endParaRPr lang="en-US"/>
          </a:p>
        </p:txBody>
      </p:sp>
    </p:spTree>
    <p:extLst>
      <p:ext uri="{BB962C8B-B14F-4D97-AF65-F5344CB8AC3E}">
        <p14:creationId xmlns:p14="http://schemas.microsoft.com/office/powerpoint/2010/main" val="1300765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182AA9D2-BEFE-D946-8F2C-ACFE601EF6B8}" type="datetimeFigureOut">
              <a:rPr lang="en-US" smtClean="0"/>
              <a:t>4/29/24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9ACA2B2C-64C6-E348-BF98-1DB52AE7EB2D}" type="slidenum">
              <a:rPr lang="en-US" smtClean="0"/>
              <a:t>‹#›</a:t>
            </a:fld>
            <a:endParaRPr lang="en-US"/>
          </a:p>
        </p:txBody>
      </p:sp>
    </p:spTree>
    <p:extLst>
      <p:ext uri="{BB962C8B-B14F-4D97-AF65-F5344CB8AC3E}">
        <p14:creationId xmlns:p14="http://schemas.microsoft.com/office/powerpoint/2010/main" val="710473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9.gif"/><Relationship Id="rId3" Type="http://schemas.openxmlformats.org/officeDocument/2006/relationships/image" Target="../media/image14.gif"/><Relationship Id="rId7"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16.gif"/><Relationship Id="rId4" Type="http://schemas.openxmlformats.org/officeDocument/2006/relationships/image" Target="../media/image15.gif"/></Relationships>
</file>

<file path=ppt/slides/_rels/slide6.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3.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22.gif"/><Relationship Id="rId4" Type="http://schemas.openxmlformats.org/officeDocument/2006/relationships/image" Target="../media/image21.gif"/></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34.gif"/><Relationship Id="rId13" Type="http://schemas.openxmlformats.org/officeDocument/2006/relationships/image" Target="../media/image37.gif"/><Relationship Id="rId3" Type="http://schemas.openxmlformats.org/officeDocument/2006/relationships/image" Target="../media/image29.gif"/><Relationship Id="rId7" Type="http://schemas.openxmlformats.org/officeDocument/2006/relationships/image" Target="../media/image33.gif"/><Relationship Id="rId12" Type="http://schemas.openxmlformats.org/officeDocument/2006/relationships/image" Target="../media/image36.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gif"/><Relationship Id="rId11" Type="http://schemas.openxmlformats.org/officeDocument/2006/relationships/image" Target="../media/image35.gif"/><Relationship Id="rId5" Type="http://schemas.openxmlformats.org/officeDocument/2006/relationships/image" Target="../media/image31.gif"/><Relationship Id="rId10" Type="http://schemas.openxmlformats.org/officeDocument/2006/relationships/image" Target="../media/image22.gif"/><Relationship Id="rId4" Type="http://schemas.openxmlformats.org/officeDocument/2006/relationships/image" Target="../media/image30.gif"/><Relationship Id="rId9" Type="http://schemas.openxmlformats.org/officeDocument/2006/relationships/image" Target="../media/image20.gif"/><Relationship Id="rId14" Type="http://schemas.openxmlformats.org/officeDocument/2006/relationships/image" Target="../media/image38.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2F69-99C6-8EB8-866E-53C505001755}"/>
              </a:ext>
            </a:extLst>
          </p:cNvPr>
          <p:cNvSpPr>
            <a:spLocks noGrp="1"/>
          </p:cNvSpPr>
          <p:nvPr>
            <p:ph type="ctrTitle"/>
          </p:nvPr>
        </p:nvSpPr>
        <p:spPr>
          <a:xfrm>
            <a:off x="162061" y="3527481"/>
            <a:ext cx="5046196" cy="1795803"/>
          </a:xfrm>
        </p:spPr>
        <p:txBody>
          <a:bodyPr>
            <a:normAutofit fontScale="90000"/>
          </a:bodyPr>
          <a:lstStyle/>
          <a:p>
            <a:r>
              <a:rPr lang="en-US" sz="4800" dirty="0"/>
              <a:t>TEMPO </a:t>
            </a:r>
            <a:br>
              <a:rPr lang="en-US" sz="4800" dirty="0"/>
            </a:br>
            <a:r>
              <a:rPr lang="en-US" sz="4800" dirty="0"/>
              <a:t>vs. </a:t>
            </a:r>
            <a:br>
              <a:rPr lang="en-US" sz="4800" dirty="0"/>
            </a:br>
            <a:r>
              <a:rPr lang="en-US" sz="4800" dirty="0"/>
              <a:t>STAQS GCAS </a:t>
            </a:r>
          </a:p>
        </p:txBody>
      </p:sp>
      <p:sp>
        <p:nvSpPr>
          <p:cNvPr id="3" name="Subtitle 2">
            <a:extLst>
              <a:ext uri="{FF2B5EF4-FFF2-40B4-BE49-F238E27FC236}">
                <a16:creationId xmlns:a16="http://schemas.microsoft.com/office/drawing/2014/main" id="{7A47EB10-1072-65F7-0FCB-400ED8C8B162}"/>
              </a:ext>
            </a:extLst>
          </p:cNvPr>
          <p:cNvSpPr>
            <a:spLocks noGrp="1"/>
          </p:cNvSpPr>
          <p:nvPr>
            <p:ph type="subTitle" idx="1"/>
          </p:nvPr>
        </p:nvSpPr>
        <p:spPr>
          <a:xfrm>
            <a:off x="255959" y="5575163"/>
            <a:ext cx="5046196" cy="859141"/>
          </a:xfrm>
        </p:spPr>
        <p:txBody>
          <a:bodyPr>
            <a:noAutofit/>
          </a:bodyPr>
          <a:lstStyle/>
          <a:p>
            <a:r>
              <a:rPr lang="en-US" sz="2000" dirty="0"/>
              <a:t>Most recent results for NO</a:t>
            </a:r>
            <a:r>
              <a:rPr lang="en-US" sz="2000" baseline="-25000" dirty="0"/>
              <a:t>2</a:t>
            </a:r>
          </a:p>
          <a:p>
            <a:pPr algn="l"/>
            <a:r>
              <a:rPr lang="en-US" sz="1600" i="1" dirty="0"/>
              <a:t>Laura Judd, NASA </a:t>
            </a:r>
            <a:r>
              <a:rPr lang="en-US" sz="1600" i="1" dirty="0" err="1"/>
              <a:t>LaRC</a:t>
            </a:r>
            <a:endParaRPr lang="en-US" sz="1600" i="1" dirty="0"/>
          </a:p>
          <a:p>
            <a:pPr algn="l"/>
            <a:r>
              <a:rPr lang="en-US" sz="1600" i="1" dirty="0"/>
              <a:t>Presented at the GEO-XO Meeting 2024</a:t>
            </a:r>
          </a:p>
        </p:txBody>
      </p:sp>
      <p:pic>
        <p:nvPicPr>
          <p:cNvPr id="19" name="Picture 18" descr="A close-up of a map&#10;&#10;Description automatically generated">
            <a:extLst>
              <a:ext uri="{FF2B5EF4-FFF2-40B4-BE49-F238E27FC236}">
                <a16:creationId xmlns:a16="http://schemas.microsoft.com/office/drawing/2014/main" id="{DC77806D-6606-6646-2974-2CF8470A3621}"/>
              </a:ext>
            </a:extLst>
          </p:cNvPr>
          <p:cNvPicPr>
            <a:picLocks noChangeAspect="1"/>
          </p:cNvPicPr>
          <p:nvPr/>
        </p:nvPicPr>
        <p:blipFill rotWithShape="1">
          <a:blip r:embed="rId2">
            <a:alphaModFix amt="65000"/>
          </a:blip>
          <a:srcRect l="36967" r="20599" b="-2"/>
          <a:stretch/>
        </p:blipFill>
        <p:spPr>
          <a:xfrm>
            <a:off x="5" y="881953"/>
            <a:ext cx="3664827" cy="2310286"/>
          </a:xfrm>
          <a:prstGeom prst="rect">
            <a:avLst/>
          </a:prstGeom>
          <a:effectLst>
            <a:softEdge rad="50800"/>
          </a:effectLst>
        </p:spPr>
      </p:pic>
      <p:sp>
        <p:nvSpPr>
          <p:cNvPr id="1033" name="Freeform: Shape 1032">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791963" y="451044"/>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txBody>
          <a:bodyPr/>
          <a:lstStyle/>
          <a:p>
            <a:endParaRPr lang="en-US"/>
          </a:p>
        </p:txBody>
      </p:sp>
      <p:pic>
        <p:nvPicPr>
          <p:cNvPr id="1026" name="Picture 2" descr="A group of people posing for a photo&#10;&#10;Description automatically generated">
            <a:extLst>
              <a:ext uri="{FF2B5EF4-FFF2-40B4-BE49-F238E27FC236}">
                <a16:creationId xmlns:a16="http://schemas.microsoft.com/office/drawing/2014/main" id="{FC00CC92-8FA8-1BDC-67D9-2A1A914054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15" r="5260"/>
          <a:stretch/>
        </p:blipFill>
        <p:spPr bwMode="auto">
          <a:xfrm>
            <a:off x="4257921" y="-1"/>
            <a:ext cx="4051910" cy="3192239"/>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9466977" y="434000"/>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txBody>
          <a:bodyPr/>
          <a:lstStyle/>
          <a:p>
            <a:endParaRPr lang="en-US"/>
          </a:p>
        </p:txBody>
      </p:sp>
      <p:cxnSp>
        <p:nvCxnSpPr>
          <p:cNvPr id="1037" name="Straight Connector 1036">
            <a:extLst>
              <a:ext uri="{FF2B5EF4-FFF2-40B4-BE49-F238E27FC236}">
                <a16:creationId xmlns:a16="http://schemas.microsoft.com/office/drawing/2014/main" id="{1918D9D3-1370-4FF6-9DFC-9F87F90395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400" y="5377218"/>
            <a:ext cx="4387755"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28" name="Picture 4" descr="A person and person standing next to a sign&#10;&#10;Description automatically generated">
            <a:extLst>
              <a:ext uri="{FF2B5EF4-FFF2-40B4-BE49-F238E27FC236}">
                <a16:creationId xmlns:a16="http://schemas.microsoft.com/office/drawing/2014/main" id="{643DC034-E5D0-CB18-2CCB-34F29D61F8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 b="8972"/>
          <a:stretch/>
        </p:blipFill>
        <p:spPr bwMode="auto">
          <a:xfrm>
            <a:off x="6180426" y="3665763"/>
            <a:ext cx="2065980" cy="2507628"/>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pic>
        <p:nvPicPr>
          <p:cNvPr id="11" name="Picture 10" descr="A plane wing with a large white surface&#10;&#10;Description automatically generated with medium confidence">
            <a:extLst>
              <a:ext uri="{FF2B5EF4-FFF2-40B4-BE49-F238E27FC236}">
                <a16:creationId xmlns:a16="http://schemas.microsoft.com/office/drawing/2014/main" id="{9F31859E-ED9E-073D-9ECD-751A9F161869}"/>
              </a:ext>
            </a:extLst>
          </p:cNvPr>
          <p:cNvPicPr>
            <a:picLocks noChangeAspect="1"/>
          </p:cNvPicPr>
          <p:nvPr/>
        </p:nvPicPr>
        <p:blipFill rotWithShape="1">
          <a:blip r:embed="rId5"/>
          <a:srcRect r="32239" b="3"/>
          <a:stretch/>
        </p:blipFill>
        <p:spPr>
          <a:xfrm rot="5400000">
            <a:off x="9094706" y="2761983"/>
            <a:ext cx="2940275" cy="3254312"/>
          </a:xfrm>
          <a:prstGeom prst="rect">
            <a:avLst/>
          </a:prstGeom>
          <a:effectLst>
            <a:softEdge rad="50800"/>
          </a:effectLst>
        </p:spPr>
      </p:pic>
      <p:sp>
        <p:nvSpPr>
          <p:cNvPr id="1039"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76833" y="2919002"/>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txBody>
          <a:bodyPr/>
          <a:lstStyle/>
          <a:p>
            <a:endParaRPr lang="en-US"/>
          </a:p>
        </p:txBody>
      </p:sp>
      <p:pic>
        <p:nvPicPr>
          <p:cNvPr id="23" name="Picture 22">
            <a:extLst>
              <a:ext uri="{FF2B5EF4-FFF2-40B4-BE49-F238E27FC236}">
                <a16:creationId xmlns:a16="http://schemas.microsoft.com/office/drawing/2014/main" id="{2D4034CA-97EC-AD99-513F-35E788505489}"/>
              </a:ext>
            </a:extLst>
          </p:cNvPr>
          <p:cNvPicPr>
            <a:picLocks noChangeAspect="1"/>
          </p:cNvPicPr>
          <p:nvPr/>
        </p:nvPicPr>
        <p:blipFill>
          <a:blip r:embed="rId6"/>
          <a:stretch>
            <a:fillRect/>
          </a:stretch>
        </p:blipFill>
        <p:spPr>
          <a:xfrm>
            <a:off x="5053756" y="3338000"/>
            <a:ext cx="1073150" cy="3403600"/>
          </a:xfrm>
          <a:prstGeom prst="rect">
            <a:avLst/>
          </a:prstGeom>
        </p:spPr>
      </p:pic>
      <p:pic>
        <p:nvPicPr>
          <p:cNvPr id="24" name="Content Placeholder 8">
            <a:extLst>
              <a:ext uri="{FF2B5EF4-FFF2-40B4-BE49-F238E27FC236}">
                <a16:creationId xmlns:a16="http://schemas.microsoft.com/office/drawing/2014/main" id="{266EBC3B-1052-5E86-7651-3E93576AAB27}"/>
              </a:ext>
            </a:extLst>
          </p:cNvPr>
          <p:cNvPicPr>
            <a:picLocks noChangeAspect="1"/>
          </p:cNvPicPr>
          <p:nvPr/>
        </p:nvPicPr>
        <p:blipFill>
          <a:blip r:embed="rId7" cstate="email">
            <a:clrChange>
              <a:clrFrom>
                <a:srgbClr val="000000"/>
              </a:clrFrom>
              <a:clrTo>
                <a:srgbClr val="000000">
                  <a:alpha val="0"/>
                </a:srgbClr>
              </a:clrTo>
            </a:clrChange>
            <a:extLst>
              <a:ext uri="{28A0092B-C50C-407E-A947-70E740481C1C}">
                <a14:useLocalDpi xmlns:a14="http://schemas.microsoft.com/office/drawing/2010/main" val="0"/>
              </a:ext>
            </a:extLst>
          </a:blip>
          <a:srcRect/>
          <a:stretch/>
        </p:blipFill>
        <p:spPr>
          <a:xfrm>
            <a:off x="8309831" y="835007"/>
            <a:ext cx="3162529" cy="1779563"/>
          </a:xfrm>
          <a:prstGeom prst="rect">
            <a:avLst/>
          </a:prstGeom>
          <a:noFill/>
          <a:ln>
            <a:noFill/>
          </a:ln>
        </p:spPr>
      </p:pic>
    </p:spTree>
    <p:extLst>
      <p:ext uri="{BB962C8B-B14F-4D97-AF65-F5344CB8AC3E}">
        <p14:creationId xmlns:p14="http://schemas.microsoft.com/office/powerpoint/2010/main" val="236979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03E4D5-46B6-A717-5CC5-E6EE1A5E8955}"/>
              </a:ext>
            </a:extLst>
          </p:cNvPr>
          <p:cNvPicPr>
            <a:picLocks noChangeAspect="1"/>
          </p:cNvPicPr>
          <p:nvPr/>
        </p:nvPicPr>
        <p:blipFill>
          <a:blip r:embed="rId3"/>
          <a:stretch>
            <a:fillRect/>
          </a:stretch>
        </p:blipFill>
        <p:spPr>
          <a:xfrm>
            <a:off x="5400650" y="90864"/>
            <a:ext cx="6791350" cy="3395676"/>
          </a:xfrm>
          <a:prstGeom prst="rect">
            <a:avLst/>
          </a:prstGeom>
        </p:spPr>
      </p:pic>
      <p:pic>
        <p:nvPicPr>
          <p:cNvPr id="7" name="Picture 6">
            <a:extLst>
              <a:ext uri="{FF2B5EF4-FFF2-40B4-BE49-F238E27FC236}">
                <a16:creationId xmlns:a16="http://schemas.microsoft.com/office/drawing/2014/main" id="{8F4A70ED-84A0-8BF8-8081-D36864277886}"/>
              </a:ext>
            </a:extLst>
          </p:cNvPr>
          <p:cNvPicPr>
            <a:picLocks noChangeAspect="1"/>
          </p:cNvPicPr>
          <p:nvPr/>
        </p:nvPicPr>
        <p:blipFill>
          <a:blip r:embed="rId4"/>
          <a:stretch>
            <a:fillRect/>
          </a:stretch>
        </p:blipFill>
        <p:spPr>
          <a:xfrm>
            <a:off x="220446" y="90864"/>
            <a:ext cx="2894218" cy="3545585"/>
          </a:xfrm>
          <a:prstGeom prst="rect">
            <a:avLst/>
          </a:prstGeom>
          <a:solidFill>
            <a:schemeClr val="bg1"/>
          </a:solidFill>
        </p:spPr>
      </p:pic>
      <p:sp>
        <p:nvSpPr>
          <p:cNvPr id="10" name="TextBox 9">
            <a:extLst>
              <a:ext uri="{FF2B5EF4-FFF2-40B4-BE49-F238E27FC236}">
                <a16:creationId xmlns:a16="http://schemas.microsoft.com/office/drawing/2014/main" id="{222A564A-0DBF-72C0-7D2D-7ADA7FF9DC42}"/>
              </a:ext>
            </a:extLst>
          </p:cNvPr>
          <p:cNvSpPr txBox="1"/>
          <p:nvPr/>
        </p:nvSpPr>
        <p:spPr>
          <a:xfrm>
            <a:off x="5323240" y="2726892"/>
            <a:ext cx="3047874"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Helvetica" pitchFamily="2" charset="0"/>
                <a:ea typeface="+mn-ea"/>
                <a:cs typeface="+mn-cs"/>
              </a:rPr>
              <a:t>Above shows maps of the geographical regions/dates sampled in June-August 2023 during STAQS.</a:t>
            </a:r>
          </a:p>
        </p:txBody>
      </p:sp>
      <p:sp>
        <p:nvSpPr>
          <p:cNvPr id="16" name="TextBox 15">
            <a:extLst>
              <a:ext uri="{FF2B5EF4-FFF2-40B4-BE49-F238E27FC236}">
                <a16:creationId xmlns:a16="http://schemas.microsoft.com/office/drawing/2014/main" id="{ED69131D-29C9-197C-D14E-3761CCF26A57}"/>
              </a:ext>
            </a:extLst>
          </p:cNvPr>
          <p:cNvSpPr txBox="1"/>
          <p:nvPr/>
        </p:nvSpPr>
        <p:spPr>
          <a:xfrm>
            <a:off x="87086" y="3718679"/>
            <a:ext cx="828402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itchFamily="2" charset="0"/>
                <a:ea typeface="+mn-ea"/>
                <a:cs typeface="+mn-cs"/>
              </a:rPr>
              <a:t>Purpose: </a:t>
            </a:r>
            <a:r>
              <a:rPr kumimoji="0" lang="en-US" sz="1800" b="0" i="0" u="none" strike="noStrike" kern="1200" cap="none" spc="0" normalizeH="0" baseline="0" noProof="0" dirty="0">
                <a:ln>
                  <a:noFill/>
                </a:ln>
                <a:solidFill>
                  <a:prstClr val="white"/>
                </a:solidFill>
                <a:effectLst/>
                <a:uLnTx/>
                <a:uFillTx/>
                <a:latin typeface="Helvetica" pitchFamily="2" charset="0"/>
                <a:ea typeface="+mn-ea"/>
                <a:cs typeface="+mn-cs"/>
              </a:rPr>
              <a:t>To integrate TEMPO satellite observations with traditional air quality 	   monitoring to improve understanding of air quality science for 	   increased societal benefit</a:t>
            </a:r>
          </a:p>
        </p:txBody>
      </p:sp>
      <p:sp>
        <p:nvSpPr>
          <p:cNvPr id="17" name="Rectangle 16">
            <a:extLst>
              <a:ext uri="{FF2B5EF4-FFF2-40B4-BE49-F238E27FC236}">
                <a16:creationId xmlns:a16="http://schemas.microsoft.com/office/drawing/2014/main" id="{E52D4786-0630-35FB-518F-40F6D96892B3}"/>
              </a:ext>
            </a:extLst>
          </p:cNvPr>
          <p:cNvSpPr/>
          <p:nvPr/>
        </p:nvSpPr>
        <p:spPr>
          <a:xfrm>
            <a:off x="8257309" y="3465556"/>
            <a:ext cx="3847605" cy="880323"/>
          </a:xfrm>
          <a:prstGeom prst="rect">
            <a:avLst/>
          </a:prstGeom>
          <a:solidFill>
            <a:schemeClr val="bg1">
              <a:lumMod val="75000"/>
              <a:lumOff val="25000"/>
            </a:schemeClr>
          </a:solidFill>
          <a:ln w="38100">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Helvetica" pitchFamily="2" charset="0"/>
                <a:ea typeface="+mn-ea"/>
                <a:cs typeface="+mn-cs"/>
              </a:rPr>
              <a:t>The NASA DC8 for NOAA AEROMMA and GCAS on the Gulfstreams flew together all flight days except 2. </a:t>
            </a:r>
          </a:p>
        </p:txBody>
      </p:sp>
      <p:pic>
        <p:nvPicPr>
          <p:cNvPr id="5" name="Picture 4" descr="A qr code with a logo&#10;&#10;Description automatically generated">
            <a:extLst>
              <a:ext uri="{FF2B5EF4-FFF2-40B4-BE49-F238E27FC236}">
                <a16:creationId xmlns:a16="http://schemas.microsoft.com/office/drawing/2014/main" id="{A41E4E8C-173C-FC1D-E339-3CB558CE651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193137" y="826020"/>
            <a:ext cx="1844065" cy="1844065"/>
          </a:xfrm>
          <a:prstGeom prst="rect">
            <a:avLst/>
          </a:prstGeom>
          <a:solidFill>
            <a:schemeClr val="tx1"/>
          </a:solidFill>
        </p:spPr>
      </p:pic>
      <p:sp>
        <p:nvSpPr>
          <p:cNvPr id="2" name="TextBox 1">
            <a:extLst>
              <a:ext uri="{FF2B5EF4-FFF2-40B4-BE49-F238E27FC236}">
                <a16:creationId xmlns:a16="http://schemas.microsoft.com/office/drawing/2014/main" id="{1E3C1E56-BA7D-3E1C-6650-920952A0F9D7}"/>
              </a:ext>
            </a:extLst>
          </p:cNvPr>
          <p:cNvSpPr txBox="1"/>
          <p:nvPr/>
        </p:nvSpPr>
        <p:spPr>
          <a:xfrm>
            <a:off x="3087156" y="2773058"/>
            <a:ext cx="2186182" cy="646331"/>
          </a:xfrm>
          <a:prstGeom prst="rect">
            <a:avLst/>
          </a:prstGeom>
          <a:noFill/>
        </p:spPr>
        <p:txBody>
          <a:bodyPr wrap="square" rtlCol="0">
            <a:spAutoFit/>
          </a:bodyPr>
          <a:lstStyle/>
          <a:p>
            <a:r>
              <a:rPr lang="en-US" dirty="0"/>
              <a:t>All STAQS data are publicly available!</a:t>
            </a:r>
          </a:p>
        </p:txBody>
      </p:sp>
      <p:sp>
        <p:nvSpPr>
          <p:cNvPr id="6" name="TextBox 5">
            <a:extLst>
              <a:ext uri="{FF2B5EF4-FFF2-40B4-BE49-F238E27FC236}">
                <a16:creationId xmlns:a16="http://schemas.microsoft.com/office/drawing/2014/main" id="{967AE8FE-B9C9-B5CD-AFA5-9CD8793E7BC2}"/>
              </a:ext>
            </a:extLst>
          </p:cNvPr>
          <p:cNvSpPr txBox="1"/>
          <p:nvPr/>
        </p:nvSpPr>
        <p:spPr>
          <a:xfrm>
            <a:off x="143845" y="4689535"/>
            <a:ext cx="1134039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itchFamily="2" charset="0"/>
                <a:ea typeface="+mn-ea"/>
                <a:cs typeface="+mn-cs"/>
              </a:rPr>
              <a:t>GCAS was integrated on both the JSC G-V (before 16 Aug) and </a:t>
            </a:r>
            <a:r>
              <a:rPr kumimoji="0" lang="en-US" sz="1800" b="1" i="0" u="none" strike="noStrike" kern="1200" cap="none" spc="0" normalizeH="0" baseline="0" noProof="0" dirty="0" err="1">
                <a:ln>
                  <a:noFill/>
                </a:ln>
                <a:solidFill>
                  <a:prstClr val="white"/>
                </a:solidFill>
                <a:effectLst/>
                <a:uLnTx/>
                <a:uFillTx/>
                <a:latin typeface="Helvetica" pitchFamily="2" charset="0"/>
                <a:ea typeface="+mn-ea"/>
                <a:cs typeface="+mn-cs"/>
              </a:rPr>
              <a:t>LaRC</a:t>
            </a:r>
            <a:r>
              <a:rPr kumimoji="0" lang="en-US" sz="1800" b="1" i="0" u="none" strike="noStrike" kern="1200" cap="none" spc="0" normalizeH="0" baseline="0" noProof="0" dirty="0">
                <a:ln>
                  <a:noFill/>
                </a:ln>
                <a:solidFill>
                  <a:prstClr val="white"/>
                </a:solidFill>
                <a:effectLst/>
                <a:uLnTx/>
                <a:uFillTx/>
                <a:latin typeface="Helvetica" pitchFamily="2" charset="0"/>
                <a:ea typeface="+mn-ea"/>
                <a:cs typeface="+mn-cs"/>
              </a:rPr>
              <a:t> G-III (after 22 Aug)</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endParaRPr lang="en-US" dirty="0">
              <a:solidFill>
                <a:prstClr val="white"/>
              </a:solidFill>
              <a:latin typeface="Helvetica" pitchFamily="2" charset="0"/>
            </a:endParaRPr>
          </a:p>
        </p:txBody>
      </p:sp>
      <p:sp>
        <p:nvSpPr>
          <p:cNvPr id="9" name="TextBox 8">
            <a:extLst>
              <a:ext uri="{FF2B5EF4-FFF2-40B4-BE49-F238E27FC236}">
                <a16:creationId xmlns:a16="http://schemas.microsoft.com/office/drawing/2014/main" id="{18AAABC4-E427-FA09-DDAE-30D567F50B6C}"/>
              </a:ext>
            </a:extLst>
          </p:cNvPr>
          <p:cNvSpPr txBox="1"/>
          <p:nvPr/>
        </p:nvSpPr>
        <p:spPr>
          <a:xfrm>
            <a:off x="7267815" y="5201260"/>
            <a:ext cx="4926767" cy="14773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US" dirty="0">
                <a:solidFill>
                  <a:prstClr val="white"/>
                </a:solidFill>
                <a:latin typeface="Helvetica" pitchFamily="2" charset="0"/>
              </a:rPr>
              <a:t>Cloud filtered using a count rate threshold in the NO</a:t>
            </a:r>
            <a:r>
              <a:rPr lang="en-US" baseline="-25000" dirty="0">
                <a:solidFill>
                  <a:prstClr val="white"/>
                </a:solidFill>
                <a:latin typeface="Helvetica" pitchFamily="2" charset="0"/>
              </a:rPr>
              <a:t>2</a:t>
            </a:r>
            <a:r>
              <a:rPr lang="en-US" dirty="0">
                <a:solidFill>
                  <a:prstClr val="white"/>
                </a:solidFill>
                <a:latin typeface="Helvetica" pitchFamily="2" charset="0"/>
              </a:rPr>
              <a:t> fitting window</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US" dirty="0">
                <a:solidFill>
                  <a:prstClr val="white"/>
                </a:solidFill>
                <a:latin typeface="Helvetica" pitchFamily="2" charset="0"/>
              </a:rPr>
              <a:t>More info</a:t>
            </a:r>
            <a:r>
              <a:rPr kumimoji="0" lang="en-US" sz="1800" i="0" u="none" strike="noStrike" kern="1200" cap="none" spc="0" normalizeH="0" baseline="0" noProof="0" dirty="0">
                <a:ln>
                  <a:noFill/>
                </a:ln>
                <a:solidFill>
                  <a:prstClr val="white"/>
                </a:solidFill>
                <a:effectLst/>
                <a:uLnTx/>
                <a:uFillTx/>
                <a:latin typeface="Helvetica" pitchFamily="2" charset="0"/>
                <a:ea typeface="+mn-ea"/>
                <a:cs typeface="+mn-cs"/>
              </a:rPr>
              <a:t>: Judd et al. (2019) and Judd et al. (2020) with exception of the GEOS-CF profile inpu</a:t>
            </a:r>
            <a:r>
              <a:rPr kumimoji="0" lang="en-US" sz="1800" b="1" i="0" u="none" strike="noStrike" kern="1200" cap="none" spc="0" normalizeH="0" baseline="0" noProof="0" dirty="0">
                <a:ln>
                  <a:noFill/>
                </a:ln>
                <a:solidFill>
                  <a:prstClr val="white"/>
                </a:solidFill>
                <a:effectLst/>
                <a:uLnTx/>
                <a:uFillTx/>
                <a:latin typeface="Helvetica" pitchFamily="2" charset="0"/>
                <a:ea typeface="+mn-ea"/>
                <a:cs typeface="+mn-cs"/>
              </a:rPr>
              <a:t>t</a:t>
            </a:r>
          </a:p>
        </p:txBody>
      </p:sp>
      <p:sp>
        <p:nvSpPr>
          <p:cNvPr id="12" name="TextBox 11">
            <a:extLst>
              <a:ext uri="{FF2B5EF4-FFF2-40B4-BE49-F238E27FC236}">
                <a16:creationId xmlns:a16="http://schemas.microsoft.com/office/drawing/2014/main" id="{54D27FF6-1A0A-ABEA-C46A-17D42814BC00}"/>
              </a:ext>
            </a:extLst>
          </p:cNvPr>
          <p:cNvSpPr txBox="1"/>
          <p:nvPr/>
        </p:nvSpPr>
        <p:spPr>
          <a:xfrm>
            <a:off x="220446" y="5062761"/>
            <a:ext cx="6970768"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US" dirty="0">
                <a:solidFill>
                  <a:prstClr val="white"/>
                </a:solidFill>
                <a:latin typeface="Helvetica" pitchFamily="2" charset="0"/>
              </a:rPr>
              <a:t>Resolution: 250 x 560 m</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i="0" u="none" strike="noStrike" kern="1200" cap="none" spc="0" normalizeH="0" baseline="0" noProof="0" dirty="0">
                <a:ln>
                  <a:noFill/>
                </a:ln>
                <a:solidFill>
                  <a:prstClr val="white"/>
                </a:solidFill>
                <a:effectLst/>
                <a:uLnTx/>
                <a:uFillTx/>
                <a:latin typeface="Helvetica" pitchFamily="2" charset="0"/>
                <a:ea typeface="+mn-ea"/>
                <a:cs typeface="+mn-cs"/>
              </a:rPr>
              <a:t>Retrieval window: 425-460 nm </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i="0" u="none" strike="noStrike" kern="1200" cap="none" spc="0" normalizeH="0" baseline="0" noProof="0" dirty="0">
                <a:ln>
                  <a:noFill/>
                </a:ln>
                <a:solidFill>
                  <a:prstClr val="white"/>
                </a:solidFill>
                <a:effectLst/>
                <a:uLnTx/>
                <a:uFillTx/>
                <a:latin typeface="Helvetica" pitchFamily="2" charset="0"/>
                <a:ea typeface="+mn-ea"/>
                <a:cs typeface="+mn-cs"/>
              </a:rPr>
              <a:t>A priori: MCD43A1 BRDF kernels over land and 3% Lambertian + sun glint kernel over water and GEOS-CF atmosphere</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US" dirty="0">
                <a:solidFill>
                  <a:prstClr val="white"/>
                </a:solidFill>
                <a:latin typeface="Helvetica" pitchFamily="2" charset="0"/>
              </a:rPr>
              <a:t>AMFs are retrieved via the GEO-CAPE tool thanks to SAO (a VLIDORT package)</a:t>
            </a:r>
            <a:endParaRPr lang="en-US" dirty="0"/>
          </a:p>
        </p:txBody>
      </p:sp>
    </p:spTree>
    <p:extLst>
      <p:ext uri="{BB962C8B-B14F-4D97-AF65-F5344CB8AC3E}">
        <p14:creationId xmlns:p14="http://schemas.microsoft.com/office/powerpoint/2010/main" val="3492600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552D13-883B-8639-18EA-2215640D82A2}"/>
              </a:ext>
            </a:extLst>
          </p:cNvPr>
          <p:cNvSpPr/>
          <p:nvPr/>
        </p:nvSpPr>
        <p:spPr>
          <a:xfrm>
            <a:off x="248005" y="684706"/>
            <a:ext cx="11809676" cy="598931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D4A9EB4-59C7-C727-36F6-BD5C7AD0DB68}"/>
              </a:ext>
            </a:extLst>
          </p:cNvPr>
          <p:cNvPicPr>
            <a:picLocks noChangeAspect="1"/>
          </p:cNvPicPr>
          <p:nvPr/>
        </p:nvPicPr>
        <p:blipFill>
          <a:blip r:embed="rId3"/>
          <a:stretch>
            <a:fillRect/>
          </a:stretch>
        </p:blipFill>
        <p:spPr>
          <a:xfrm>
            <a:off x="7492486" y="3320186"/>
            <a:ext cx="4515241" cy="3229652"/>
          </a:xfrm>
          <a:prstGeom prst="rect">
            <a:avLst/>
          </a:prstGeom>
        </p:spPr>
      </p:pic>
      <p:sp>
        <p:nvSpPr>
          <p:cNvPr id="10" name="Rectangle 9">
            <a:extLst>
              <a:ext uri="{FF2B5EF4-FFF2-40B4-BE49-F238E27FC236}">
                <a16:creationId xmlns:a16="http://schemas.microsoft.com/office/drawing/2014/main" id="{9178955C-68E8-481E-5EBD-8618C7FABCFB}"/>
              </a:ext>
            </a:extLst>
          </p:cNvPr>
          <p:cNvSpPr/>
          <p:nvPr/>
        </p:nvSpPr>
        <p:spPr>
          <a:xfrm>
            <a:off x="-2240996" y="112588"/>
            <a:ext cx="12263960" cy="1016845"/>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rtl="0" fontAlgn="base"/>
            <a:r>
              <a:rPr lang="en-US" sz="3200" b="1" dirty="0">
                <a:solidFill>
                  <a:schemeClr val="tx1"/>
                </a:solidFill>
                <a:latin typeface="Helvetica" pitchFamily="2" charset="0"/>
              </a:rPr>
              <a:t> GCAS Validation with Pandora</a:t>
            </a:r>
            <a:endParaRPr lang="en-US" sz="4400" dirty="0">
              <a:solidFill>
                <a:schemeClr val="tx1"/>
              </a:solidFill>
              <a:latin typeface="Arial" panose="020B0604020202020204" pitchFamily="34" charset="0"/>
            </a:endParaRPr>
          </a:p>
          <a:p>
            <a:pPr fontAlgn="base"/>
            <a:endParaRPr lang="en-US" sz="4000" dirty="0">
              <a:solidFill>
                <a:schemeClr val="tx1"/>
              </a:solidFill>
              <a:latin typeface="Arial" panose="020B0604020202020204" pitchFamily="34" charset="0"/>
            </a:endParaRPr>
          </a:p>
        </p:txBody>
      </p:sp>
      <p:sp>
        <p:nvSpPr>
          <p:cNvPr id="114" name="TextBox 113">
            <a:extLst>
              <a:ext uri="{FF2B5EF4-FFF2-40B4-BE49-F238E27FC236}">
                <a16:creationId xmlns:a16="http://schemas.microsoft.com/office/drawing/2014/main" id="{7D439532-6E27-7B90-477C-D623D7471AEE}"/>
              </a:ext>
            </a:extLst>
          </p:cNvPr>
          <p:cNvSpPr txBox="1"/>
          <p:nvPr/>
        </p:nvSpPr>
        <p:spPr>
          <a:xfrm>
            <a:off x="835608" y="2023366"/>
            <a:ext cx="6656878" cy="1600438"/>
          </a:xfrm>
          <a:prstGeom prst="rect">
            <a:avLst/>
          </a:prstGeom>
          <a:noFill/>
        </p:spPr>
        <p:txBody>
          <a:bodyPr wrap="square" rtlCol="0">
            <a:spAutoFit/>
          </a:bodyPr>
          <a:lstStyle/>
          <a:p>
            <a:r>
              <a:rPr lang="en-US" sz="1400" dirty="0">
                <a:solidFill>
                  <a:schemeClr val="bg1"/>
                </a:solidFill>
                <a:latin typeface="Helvetica" pitchFamily="2" charset="0"/>
              </a:rPr>
              <a:t>Right plots show the median GCAS value within 750m of the Pandora site during the overpass. Vertical bars are the 25th-75</a:t>
            </a:r>
            <a:r>
              <a:rPr lang="en-US" sz="1400" baseline="30000" dirty="0">
                <a:solidFill>
                  <a:schemeClr val="bg1"/>
                </a:solidFill>
                <a:latin typeface="Helvetica" pitchFamily="2" charset="0"/>
              </a:rPr>
              <a:t>th</a:t>
            </a:r>
            <a:r>
              <a:rPr lang="en-US" sz="1400" dirty="0">
                <a:solidFill>
                  <a:schemeClr val="bg1"/>
                </a:solidFill>
                <a:latin typeface="Helvetica" pitchFamily="2" charset="0"/>
              </a:rPr>
              <a:t> percentile within that 750m radius. The Pandora value is the nearest in time where the horizontal bars represent the max/min within 15 minutes of the GCAS overpass. </a:t>
            </a:r>
          </a:p>
          <a:p>
            <a:pPr algn="r"/>
            <a:endParaRPr lang="en-US" sz="1400" i="1" dirty="0">
              <a:solidFill>
                <a:schemeClr val="bg1"/>
              </a:solidFill>
              <a:latin typeface="Helvetica" pitchFamily="2" charset="0"/>
            </a:endParaRPr>
          </a:p>
          <a:p>
            <a:pPr algn="r"/>
            <a:r>
              <a:rPr lang="en-US" sz="1400" dirty="0">
                <a:solidFill>
                  <a:schemeClr val="bg1"/>
                </a:solidFill>
                <a:latin typeface="Helvetica" pitchFamily="2" charset="0"/>
              </a:rPr>
              <a:t>   	Bottom plot shows the absolute difference between the measurements.</a:t>
            </a:r>
          </a:p>
          <a:p>
            <a:pPr algn="r"/>
            <a:endParaRPr lang="en-US" sz="1400" i="1" dirty="0">
              <a:solidFill>
                <a:schemeClr val="bg1"/>
              </a:solidFill>
              <a:latin typeface="Helvetica" pitchFamily="2" charset="0"/>
            </a:endParaRPr>
          </a:p>
        </p:txBody>
      </p:sp>
      <p:sp>
        <p:nvSpPr>
          <p:cNvPr id="13" name="TextBox 12">
            <a:extLst>
              <a:ext uri="{FF2B5EF4-FFF2-40B4-BE49-F238E27FC236}">
                <a16:creationId xmlns:a16="http://schemas.microsoft.com/office/drawing/2014/main" id="{3E755E42-3636-0387-4203-8DBF2DBAE00B}"/>
              </a:ext>
            </a:extLst>
          </p:cNvPr>
          <p:cNvSpPr txBox="1"/>
          <p:nvPr/>
        </p:nvSpPr>
        <p:spPr>
          <a:xfrm>
            <a:off x="8599858" y="4113676"/>
            <a:ext cx="1513428" cy="954107"/>
          </a:xfrm>
          <a:prstGeom prst="rect">
            <a:avLst/>
          </a:prstGeom>
          <a:noFill/>
        </p:spPr>
        <p:txBody>
          <a:bodyPr wrap="none" rtlCol="0">
            <a:spAutoFit/>
          </a:bodyPr>
          <a:lstStyle/>
          <a:p>
            <a:r>
              <a:rPr lang="en-US" sz="1400" dirty="0">
                <a:solidFill>
                  <a:schemeClr val="bg1"/>
                </a:solidFill>
              </a:rPr>
              <a:t>r</a:t>
            </a:r>
            <a:r>
              <a:rPr lang="en-US" sz="1400" baseline="30000" dirty="0">
                <a:solidFill>
                  <a:schemeClr val="bg1"/>
                </a:solidFill>
              </a:rPr>
              <a:t>2</a:t>
            </a:r>
            <a:r>
              <a:rPr lang="en-US" sz="1400" dirty="0">
                <a:solidFill>
                  <a:schemeClr val="bg1"/>
                </a:solidFill>
              </a:rPr>
              <a:t>=0.87</a:t>
            </a:r>
          </a:p>
          <a:p>
            <a:r>
              <a:rPr lang="en-US" sz="1400" dirty="0">
                <a:solidFill>
                  <a:schemeClr val="bg1"/>
                </a:solidFill>
              </a:rPr>
              <a:t>Slope=0.88</a:t>
            </a:r>
          </a:p>
          <a:p>
            <a:r>
              <a:rPr lang="en-US" sz="1400" dirty="0">
                <a:solidFill>
                  <a:schemeClr val="bg1"/>
                </a:solidFill>
              </a:rPr>
              <a:t>Intercept=1.7e15</a:t>
            </a:r>
          </a:p>
          <a:p>
            <a:r>
              <a:rPr lang="en-US" sz="1400" dirty="0">
                <a:solidFill>
                  <a:schemeClr val="bg1"/>
                </a:solidFill>
              </a:rPr>
              <a:t>N=135</a:t>
            </a:r>
          </a:p>
        </p:txBody>
      </p:sp>
      <p:sp>
        <p:nvSpPr>
          <p:cNvPr id="14" name="TextBox 13">
            <a:extLst>
              <a:ext uri="{FF2B5EF4-FFF2-40B4-BE49-F238E27FC236}">
                <a16:creationId xmlns:a16="http://schemas.microsoft.com/office/drawing/2014/main" id="{AFF4433C-518E-D7D5-4353-9CD45BC75878}"/>
              </a:ext>
            </a:extLst>
          </p:cNvPr>
          <p:cNvSpPr txBox="1"/>
          <p:nvPr/>
        </p:nvSpPr>
        <p:spPr>
          <a:xfrm>
            <a:off x="8706149" y="5710774"/>
            <a:ext cx="3082895" cy="415498"/>
          </a:xfrm>
          <a:prstGeom prst="rect">
            <a:avLst/>
          </a:prstGeom>
          <a:noFill/>
        </p:spPr>
        <p:txBody>
          <a:bodyPr wrap="none" rtlCol="0">
            <a:spAutoFit/>
          </a:bodyPr>
          <a:lstStyle/>
          <a:p>
            <a:pPr algn="r"/>
            <a:r>
              <a:rPr lang="en-US" sz="1050" dirty="0">
                <a:solidFill>
                  <a:schemeClr val="bg1"/>
                </a:solidFill>
              </a:rPr>
              <a:t>GCAS is 1.1e15±1.9e15 higher than Pandora</a:t>
            </a:r>
          </a:p>
          <a:p>
            <a:pPr algn="r"/>
            <a:r>
              <a:rPr lang="en-US" sz="1050" dirty="0">
                <a:solidFill>
                  <a:schemeClr val="bg1"/>
                </a:solidFill>
              </a:rPr>
              <a:t>Median % difference: 47%-Interquartile: 2-103%  </a:t>
            </a:r>
          </a:p>
        </p:txBody>
      </p:sp>
      <p:pic>
        <p:nvPicPr>
          <p:cNvPr id="3" name="Picture 2">
            <a:extLst>
              <a:ext uri="{FF2B5EF4-FFF2-40B4-BE49-F238E27FC236}">
                <a16:creationId xmlns:a16="http://schemas.microsoft.com/office/drawing/2014/main" id="{97AF8DDB-C7CD-A87B-F06A-97DB341ABA28}"/>
              </a:ext>
            </a:extLst>
          </p:cNvPr>
          <p:cNvPicPr>
            <a:picLocks noChangeAspect="1"/>
          </p:cNvPicPr>
          <p:nvPr/>
        </p:nvPicPr>
        <p:blipFill>
          <a:blip r:embed="rId4"/>
          <a:stretch>
            <a:fillRect/>
          </a:stretch>
        </p:blipFill>
        <p:spPr>
          <a:xfrm>
            <a:off x="7618427" y="251201"/>
            <a:ext cx="4406085" cy="3151575"/>
          </a:xfrm>
          <a:prstGeom prst="rect">
            <a:avLst/>
          </a:prstGeom>
        </p:spPr>
      </p:pic>
      <p:sp>
        <p:nvSpPr>
          <p:cNvPr id="4" name="TextBox 3">
            <a:extLst>
              <a:ext uri="{FF2B5EF4-FFF2-40B4-BE49-F238E27FC236}">
                <a16:creationId xmlns:a16="http://schemas.microsoft.com/office/drawing/2014/main" id="{DF55164B-2FB1-E8B1-35E8-4286BB3C407A}"/>
              </a:ext>
            </a:extLst>
          </p:cNvPr>
          <p:cNvSpPr txBox="1"/>
          <p:nvPr/>
        </p:nvSpPr>
        <p:spPr>
          <a:xfrm>
            <a:off x="8673597" y="998851"/>
            <a:ext cx="1365951" cy="954107"/>
          </a:xfrm>
          <a:prstGeom prst="rect">
            <a:avLst/>
          </a:prstGeom>
          <a:noFill/>
        </p:spPr>
        <p:txBody>
          <a:bodyPr wrap="none" rtlCol="0">
            <a:spAutoFit/>
          </a:bodyPr>
          <a:lstStyle/>
          <a:p>
            <a:r>
              <a:rPr lang="en-US" sz="1400" dirty="0">
                <a:solidFill>
                  <a:schemeClr val="bg1"/>
                </a:solidFill>
              </a:rPr>
              <a:t>r</a:t>
            </a:r>
            <a:r>
              <a:rPr lang="en-US" sz="1400" baseline="30000" dirty="0">
                <a:solidFill>
                  <a:schemeClr val="bg1"/>
                </a:solidFill>
              </a:rPr>
              <a:t>2</a:t>
            </a:r>
            <a:r>
              <a:rPr lang="en-US" sz="1400" dirty="0">
                <a:solidFill>
                  <a:schemeClr val="bg1"/>
                </a:solidFill>
              </a:rPr>
              <a:t>=0.90</a:t>
            </a:r>
          </a:p>
          <a:p>
            <a:r>
              <a:rPr lang="en-US" sz="1400" dirty="0">
                <a:solidFill>
                  <a:schemeClr val="bg1"/>
                </a:solidFill>
              </a:rPr>
              <a:t>Slope=1.00</a:t>
            </a:r>
          </a:p>
          <a:p>
            <a:r>
              <a:rPr lang="en-US" sz="1400" dirty="0">
                <a:solidFill>
                  <a:schemeClr val="bg1"/>
                </a:solidFill>
              </a:rPr>
              <a:t>Intercept=1e15</a:t>
            </a:r>
          </a:p>
          <a:p>
            <a:r>
              <a:rPr lang="en-US" sz="1400" dirty="0">
                <a:solidFill>
                  <a:schemeClr val="bg1"/>
                </a:solidFill>
              </a:rPr>
              <a:t>N=120</a:t>
            </a:r>
          </a:p>
        </p:txBody>
      </p:sp>
      <p:sp>
        <p:nvSpPr>
          <p:cNvPr id="5" name="TextBox 4">
            <a:extLst>
              <a:ext uri="{FF2B5EF4-FFF2-40B4-BE49-F238E27FC236}">
                <a16:creationId xmlns:a16="http://schemas.microsoft.com/office/drawing/2014/main" id="{DB8B188A-2B13-7F1E-D4E7-5046336ED52B}"/>
              </a:ext>
            </a:extLst>
          </p:cNvPr>
          <p:cNvSpPr txBox="1"/>
          <p:nvPr/>
        </p:nvSpPr>
        <p:spPr>
          <a:xfrm>
            <a:off x="8778283" y="2544179"/>
            <a:ext cx="3010761" cy="415498"/>
          </a:xfrm>
          <a:prstGeom prst="rect">
            <a:avLst/>
          </a:prstGeom>
          <a:noFill/>
        </p:spPr>
        <p:txBody>
          <a:bodyPr wrap="none" rtlCol="0">
            <a:spAutoFit/>
          </a:bodyPr>
          <a:lstStyle/>
          <a:p>
            <a:pPr algn="r"/>
            <a:r>
              <a:rPr lang="en-US" sz="1050" dirty="0">
                <a:solidFill>
                  <a:schemeClr val="bg1"/>
                </a:solidFill>
              </a:rPr>
              <a:t>GCAS is 1.0e15±1.5e15 higher than Pandora</a:t>
            </a:r>
          </a:p>
          <a:p>
            <a:pPr algn="r"/>
            <a:r>
              <a:rPr lang="en-US" sz="1050" dirty="0">
                <a:solidFill>
                  <a:schemeClr val="bg1"/>
                </a:solidFill>
              </a:rPr>
              <a:t>Median % difference: 12%-Interquartile: 0-25%  </a:t>
            </a:r>
          </a:p>
        </p:txBody>
      </p:sp>
      <p:grpSp>
        <p:nvGrpSpPr>
          <p:cNvPr id="36" name="Group 35">
            <a:extLst>
              <a:ext uri="{FF2B5EF4-FFF2-40B4-BE49-F238E27FC236}">
                <a16:creationId xmlns:a16="http://schemas.microsoft.com/office/drawing/2014/main" id="{EDC1D913-CB2B-FD25-76A3-3032BC9CD548}"/>
              </a:ext>
            </a:extLst>
          </p:cNvPr>
          <p:cNvGrpSpPr/>
          <p:nvPr/>
        </p:nvGrpSpPr>
        <p:grpSpPr>
          <a:xfrm>
            <a:off x="184273" y="3285685"/>
            <a:ext cx="7441929" cy="3500124"/>
            <a:chOff x="184273" y="3363176"/>
            <a:chExt cx="7441929" cy="3500124"/>
          </a:xfrm>
        </p:grpSpPr>
        <p:sp>
          <p:nvSpPr>
            <p:cNvPr id="12" name="TextBox 11">
              <a:extLst>
                <a:ext uri="{FF2B5EF4-FFF2-40B4-BE49-F238E27FC236}">
                  <a16:creationId xmlns:a16="http://schemas.microsoft.com/office/drawing/2014/main" id="{6F6F4B7F-9D49-65E4-302E-E36C0987C089}"/>
                </a:ext>
              </a:extLst>
            </p:cNvPr>
            <p:cNvSpPr txBox="1"/>
            <p:nvPr/>
          </p:nvSpPr>
          <p:spPr>
            <a:xfrm rot="18204016">
              <a:off x="377527" y="5771978"/>
              <a:ext cx="1212191" cy="261610"/>
            </a:xfrm>
            <a:prstGeom prst="rect">
              <a:avLst/>
            </a:prstGeom>
            <a:noFill/>
          </p:spPr>
          <p:txBody>
            <a:bodyPr wrap="none" rtlCol="0">
              <a:spAutoFit/>
            </a:bodyPr>
            <a:lstStyle/>
            <a:p>
              <a:r>
                <a:rPr lang="en-US" sz="1100" b="1" dirty="0" err="1">
                  <a:solidFill>
                    <a:schemeClr val="bg1"/>
                  </a:solidFill>
                  <a:latin typeface="Helvetica" pitchFamily="2" charset="0"/>
                </a:rPr>
                <a:t>PhiladelphiaPA</a:t>
              </a:r>
              <a:endParaRPr lang="en-US" sz="1100" b="1" dirty="0">
                <a:solidFill>
                  <a:schemeClr val="bg1"/>
                </a:solidFill>
                <a:latin typeface="Helvetica" pitchFamily="2" charset="0"/>
              </a:endParaRPr>
            </a:p>
          </p:txBody>
        </p:sp>
        <p:sp>
          <p:nvSpPr>
            <p:cNvPr id="17" name="TextBox 16">
              <a:extLst>
                <a:ext uri="{FF2B5EF4-FFF2-40B4-BE49-F238E27FC236}">
                  <a16:creationId xmlns:a16="http://schemas.microsoft.com/office/drawing/2014/main" id="{9A43B44D-85C2-DDDB-D099-CCCC197DD0EA}"/>
                </a:ext>
              </a:extLst>
            </p:cNvPr>
            <p:cNvSpPr txBox="1"/>
            <p:nvPr/>
          </p:nvSpPr>
          <p:spPr>
            <a:xfrm rot="18204016">
              <a:off x="1018487" y="5611387"/>
              <a:ext cx="827471" cy="261610"/>
            </a:xfrm>
            <a:prstGeom prst="rect">
              <a:avLst/>
            </a:prstGeom>
            <a:noFill/>
          </p:spPr>
          <p:txBody>
            <a:bodyPr wrap="none" rtlCol="0">
              <a:spAutoFit/>
            </a:bodyPr>
            <a:lstStyle/>
            <a:p>
              <a:r>
                <a:rPr lang="en-US" sz="1100" b="1" dirty="0" err="1">
                  <a:solidFill>
                    <a:schemeClr val="bg1"/>
                  </a:solidFill>
                  <a:latin typeface="Helvetica" pitchFamily="2" charset="0"/>
                </a:rPr>
                <a:t>BristolPA</a:t>
              </a:r>
              <a:endParaRPr lang="en-US" sz="1100" b="1" dirty="0">
                <a:solidFill>
                  <a:schemeClr val="bg1"/>
                </a:solidFill>
                <a:latin typeface="Helvetica" pitchFamily="2" charset="0"/>
              </a:endParaRPr>
            </a:p>
          </p:txBody>
        </p:sp>
        <p:sp>
          <p:nvSpPr>
            <p:cNvPr id="18" name="TextBox 17">
              <a:extLst>
                <a:ext uri="{FF2B5EF4-FFF2-40B4-BE49-F238E27FC236}">
                  <a16:creationId xmlns:a16="http://schemas.microsoft.com/office/drawing/2014/main" id="{D5EE255F-F1EC-8913-4243-C1261E252363}"/>
                </a:ext>
              </a:extLst>
            </p:cNvPr>
            <p:cNvSpPr txBox="1"/>
            <p:nvPr/>
          </p:nvSpPr>
          <p:spPr>
            <a:xfrm rot="18204016">
              <a:off x="963710" y="5837553"/>
              <a:ext cx="1369286" cy="261610"/>
            </a:xfrm>
            <a:prstGeom prst="rect">
              <a:avLst/>
            </a:prstGeom>
            <a:noFill/>
          </p:spPr>
          <p:txBody>
            <a:bodyPr wrap="none" rtlCol="0">
              <a:spAutoFit/>
            </a:bodyPr>
            <a:lstStyle/>
            <a:p>
              <a:r>
                <a:rPr lang="en-US" sz="1100" b="1" dirty="0" err="1">
                  <a:solidFill>
                    <a:schemeClr val="bg1"/>
                  </a:solidFill>
                  <a:latin typeface="Helvetica" pitchFamily="2" charset="0"/>
                </a:rPr>
                <a:t>NewBrunswickNJ</a:t>
              </a:r>
              <a:endParaRPr lang="en-US" sz="1100" b="1" dirty="0">
                <a:solidFill>
                  <a:schemeClr val="bg1"/>
                </a:solidFill>
                <a:latin typeface="Helvetica" pitchFamily="2" charset="0"/>
              </a:endParaRPr>
            </a:p>
          </p:txBody>
        </p:sp>
        <p:sp>
          <p:nvSpPr>
            <p:cNvPr id="19" name="TextBox 18">
              <a:extLst>
                <a:ext uri="{FF2B5EF4-FFF2-40B4-BE49-F238E27FC236}">
                  <a16:creationId xmlns:a16="http://schemas.microsoft.com/office/drawing/2014/main" id="{A65FDC4B-B9A6-8B3F-E15A-D3549F600A4B}"/>
                </a:ext>
              </a:extLst>
            </p:cNvPr>
            <p:cNvSpPr txBox="1"/>
            <p:nvPr/>
          </p:nvSpPr>
          <p:spPr>
            <a:xfrm rot="18204016">
              <a:off x="1542234" y="5719786"/>
              <a:ext cx="1087157" cy="261610"/>
            </a:xfrm>
            <a:prstGeom prst="rect">
              <a:avLst/>
            </a:prstGeom>
            <a:noFill/>
          </p:spPr>
          <p:txBody>
            <a:bodyPr wrap="none" rtlCol="0">
              <a:spAutoFit/>
            </a:bodyPr>
            <a:lstStyle/>
            <a:p>
              <a:r>
                <a:rPr lang="en-US" sz="1100" b="1" dirty="0" err="1">
                  <a:solidFill>
                    <a:schemeClr val="bg1"/>
                  </a:solidFill>
                  <a:latin typeface="Helvetica" pitchFamily="2" charset="0"/>
                </a:rPr>
                <a:t>ManhattanNY</a:t>
              </a:r>
              <a:endParaRPr lang="en-US" sz="1100" b="1" dirty="0">
                <a:solidFill>
                  <a:schemeClr val="bg1"/>
                </a:solidFill>
                <a:latin typeface="Helvetica" pitchFamily="2" charset="0"/>
              </a:endParaRPr>
            </a:p>
          </p:txBody>
        </p:sp>
        <p:sp>
          <p:nvSpPr>
            <p:cNvPr id="20" name="TextBox 19">
              <a:extLst>
                <a:ext uri="{FF2B5EF4-FFF2-40B4-BE49-F238E27FC236}">
                  <a16:creationId xmlns:a16="http://schemas.microsoft.com/office/drawing/2014/main" id="{BE52D069-0DAD-CE6D-D99C-468298A2CA4C}"/>
                </a:ext>
              </a:extLst>
            </p:cNvPr>
            <p:cNvSpPr txBox="1"/>
            <p:nvPr/>
          </p:nvSpPr>
          <p:spPr>
            <a:xfrm rot="18204016">
              <a:off x="2084535" y="5595996"/>
              <a:ext cx="790601" cy="261610"/>
            </a:xfrm>
            <a:prstGeom prst="rect">
              <a:avLst/>
            </a:prstGeom>
            <a:noFill/>
          </p:spPr>
          <p:txBody>
            <a:bodyPr wrap="none" rtlCol="0">
              <a:spAutoFit/>
            </a:bodyPr>
            <a:lstStyle/>
            <a:p>
              <a:r>
                <a:rPr lang="en-US" sz="1100" b="1" dirty="0" err="1">
                  <a:solidFill>
                    <a:schemeClr val="bg1"/>
                  </a:solidFill>
                  <a:latin typeface="Helvetica" pitchFamily="2" charset="0"/>
                </a:rPr>
                <a:t>BronxNY</a:t>
              </a:r>
              <a:endParaRPr lang="en-US" sz="1100" b="1" dirty="0">
                <a:solidFill>
                  <a:schemeClr val="bg1"/>
                </a:solidFill>
                <a:latin typeface="Helvetica" pitchFamily="2" charset="0"/>
              </a:endParaRPr>
            </a:p>
          </p:txBody>
        </p:sp>
        <p:sp>
          <p:nvSpPr>
            <p:cNvPr id="21" name="TextBox 20">
              <a:extLst>
                <a:ext uri="{FF2B5EF4-FFF2-40B4-BE49-F238E27FC236}">
                  <a16:creationId xmlns:a16="http://schemas.microsoft.com/office/drawing/2014/main" id="{3BA764A8-BFEF-7540-B2BE-AB2629B7B9FF}"/>
                </a:ext>
              </a:extLst>
            </p:cNvPr>
            <p:cNvSpPr txBox="1"/>
            <p:nvPr/>
          </p:nvSpPr>
          <p:spPr>
            <a:xfrm rot="18204016">
              <a:off x="2374503" y="5641497"/>
              <a:ext cx="899605" cy="261610"/>
            </a:xfrm>
            <a:prstGeom prst="rect">
              <a:avLst/>
            </a:prstGeom>
            <a:noFill/>
          </p:spPr>
          <p:txBody>
            <a:bodyPr wrap="none" rtlCol="0">
              <a:spAutoFit/>
            </a:bodyPr>
            <a:lstStyle/>
            <a:p>
              <a:r>
                <a:rPr lang="en-US" sz="1100" b="1" dirty="0" err="1">
                  <a:solidFill>
                    <a:schemeClr val="bg1"/>
                  </a:solidFill>
                  <a:latin typeface="Helvetica" pitchFamily="2" charset="0"/>
                </a:rPr>
                <a:t>QueensNY</a:t>
              </a:r>
              <a:endParaRPr lang="en-US" sz="1100" b="1" dirty="0">
                <a:solidFill>
                  <a:schemeClr val="bg1"/>
                </a:solidFill>
                <a:latin typeface="Helvetica" pitchFamily="2" charset="0"/>
              </a:endParaRPr>
            </a:p>
          </p:txBody>
        </p:sp>
        <p:sp>
          <p:nvSpPr>
            <p:cNvPr id="22" name="TextBox 21">
              <a:extLst>
                <a:ext uri="{FF2B5EF4-FFF2-40B4-BE49-F238E27FC236}">
                  <a16:creationId xmlns:a16="http://schemas.microsoft.com/office/drawing/2014/main" id="{BE7B1E08-0B9D-DDD9-3FDD-FB60AFD4C62E}"/>
                </a:ext>
              </a:extLst>
            </p:cNvPr>
            <p:cNvSpPr txBox="1"/>
            <p:nvPr/>
          </p:nvSpPr>
          <p:spPr>
            <a:xfrm rot="18204016">
              <a:off x="2711840" y="5660233"/>
              <a:ext cx="944489" cy="261610"/>
            </a:xfrm>
            <a:prstGeom prst="rect">
              <a:avLst/>
            </a:prstGeom>
            <a:noFill/>
          </p:spPr>
          <p:txBody>
            <a:bodyPr wrap="none" rtlCol="0">
              <a:spAutoFit/>
            </a:bodyPr>
            <a:lstStyle/>
            <a:p>
              <a:r>
                <a:rPr lang="en-US" sz="1100" b="1" dirty="0" err="1">
                  <a:solidFill>
                    <a:schemeClr val="bg1"/>
                  </a:solidFill>
                  <a:latin typeface="Helvetica" pitchFamily="2" charset="0"/>
                </a:rPr>
                <a:t>OldFieldNY</a:t>
              </a:r>
              <a:endParaRPr lang="en-US" sz="1100" b="1" dirty="0">
                <a:solidFill>
                  <a:schemeClr val="bg1"/>
                </a:solidFill>
                <a:latin typeface="Helvetica" pitchFamily="2" charset="0"/>
              </a:endParaRPr>
            </a:p>
          </p:txBody>
        </p:sp>
        <p:sp>
          <p:nvSpPr>
            <p:cNvPr id="23" name="TextBox 22">
              <a:extLst>
                <a:ext uri="{FF2B5EF4-FFF2-40B4-BE49-F238E27FC236}">
                  <a16:creationId xmlns:a16="http://schemas.microsoft.com/office/drawing/2014/main" id="{842EF13C-8C90-3D91-F609-A721E719905C}"/>
                </a:ext>
              </a:extLst>
            </p:cNvPr>
            <p:cNvSpPr txBox="1"/>
            <p:nvPr/>
          </p:nvSpPr>
          <p:spPr>
            <a:xfrm rot="18204016">
              <a:off x="3073411" y="5676961"/>
              <a:ext cx="984565" cy="261610"/>
            </a:xfrm>
            <a:prstGeom prst="rect">
              <a:avLst/>
            </a:prstGeom>
            <a:noFill/>
          </p:spPr>
          <p:txBody>
            <a:bodyPr wrap="none" rtlCol="0">
              <a:spAutoFit/>
            </a:bodyPr>
            <a:lstStyle/>
            <a:p>
              <a:r>
                <a:rPr lang="en-US" sz="1100" b="1" dirty="0" err="1">
                  <a:solidFill>
                    <a:schemeClr val="bg1"/>
                  </a:solidFill>
                  <a:latin typeface="Helvetica" pitchFamily="2" charset="0"/>
                </a:rPr>
                <a:t>WestportCT</a:t>
              </a:r>
              <a:endParaRPr lang="en-US" sz="1100" b="1" dirty="0">
                <a:solidFill>
                  <a:schemeClr val="bg1"/>
                </a:solidFill>
                <a:latin typeface="Helvetica" pitchFamily="2" charset="0"/>
              </a:endParaRPr>
            </a:p>
          </p:txBody>
        </p:sp>
        <p:sp>
          <p:nvSpPr>
            <p:cNvPr id="24" name="TextBox 23">
              <a:extLst>
                <a:ext uri="{FF2B5EF4-FFF2-40B4-BE49-F238E27FC236}">
                  <a16:creationId xmlns:a16="http://schemas.microsoft.com/office/drawing/2014/main" id="{7FD00BD3-2401-0D1C-5A91-2E0CDD613AD8}"/>
                </a:ext>
              </a:extLst>
            </p:cNvPr>
            <p:cNvSpPr txBox="1"/>
            <p:nvPr/>
          </p:nvSpPr>
          <p:spPr>
            <a:xfrm rot="18204016">
              <a:off x="3364265" y="5720455"/>
              <a:ext cx="1088760" cy="261610"/>
            </a:xfrm>
            <a:prstGeom prst="rect">
              <a:avLst/>
            </a:prstGeom>
            <a:noFill/>
          </p:spPr>
          <p:txBody>
            <a:bodyPr wrap="none" rtlCol="0">
              <a:spAutoFit/>
            </a:bodyPr>
            <a:lstStyle/>
            <a:p>
              <a:r>
                <a:rPr lang="en-US" sz="1100" b="1" dirty="0" err="1">
                  <a:solidFill>
                    <a:schemeClr val="bg1"/>
                  </a:solidFill>
                  <a:latin typeface="Helvetica" pitchFamily="2" charset="0"/>
                </a:rPr>
                <a:t>NewHavenCT</a:t>
              </a:r>
              <a:endParaRPr lang="en-US" sz="1100" b="1" dirty="0">
                <a:solidFill>
                  <a:schemeClr val="bg1"/>
                </a:solidFill>
                <a:latin typeface="Helvetica" pitchFamily="2" charset="0"/>
              </a:endParaRPr>
            </a:p>
          </p:txBody>
        </p:sp>
        <p:sp>
          <p:nvSpPr>
            <p:cNvPr id="25" name="TextBox 24">
              <a:extLst>
                <a:ext uri="{FF2B5EF4-FFF2-40B4-BE49-F238E27FC236}">
                  <a16:creationId xmlns:a16="http://schemas.microsoft.com/office/drawing/2014/main" id="{B5BC67EC-E0F2-9E9C-792B-2E5921DF65E1}"/>
                </a:ext>
              </a:extLst>
            </p:cNvPr>
            <p:cNvSpPr txBox="1"/>
            <p:nvPr/>
          </p:nvSpPr>
          <p:spPr>
            <a:xfrm rot="18204016">
              <a:off x="3856091" y="5660902"/>
              <a:ext cx="946093" cy="261610"/>
            </a:xfrm>
            <a:prstGeom prst="rect">
              <a:avLst/>
            </a:prstGeom>
            <a:noFill/>
          </p:spPr>
          <p:txBody>
            <a:bodyPr wrap="none" rtlCol="0">
              <a:spAutoFit/>
            </a:bodyPr>
            <a:lstStyle/>
            <a:p>
              <a:r>
                <a:rPr lang="en-US" sz="1100" b="1" dirty="0" err="1">
                  <a:solidFill>
                    <a:schemeClr val="bg1"/>
                  </a:solidFill>
                  <a:latin typeface="Helvetica" pitchFamily="2" charset="0"/>
                </a:rPr>
                <a:t>MadisonCT</a:t>
              </a:r>
              <a:endParaRPr lang="en-US" sz="1100" b="1" dirty="0">
                <a:solidFill>
                  <a:schemeClr val="bg1"/>
                </a:solidFill>
                <a:latin typeface="Helvetica" pitchFamily="2" charset="0"/>
              </a:endParaRPr>
            </a:p>
          </p:txBody>
        </p:sp>
        <p:sp>
          <p:nvSpPr>
            <p:cNvPr id="26" name="TextBox 25">
              <a:extLst>
                <a:ext uri="{FF2B5EF4-FFF2-40B4-BE49-F238E27FC236}">
                  <a16:creationId xmlns:a16="http://schemas.microsoft.com/office/drawing/2014/main" id="{8FAA19D3-B16E-1B11-3481-8978B61140C8}"/>
                </a:ext>
              </a:extLst>
            </p:cNvPr>
            <p:cNvSpPr txBox="1"/>
            <p:nvPr/>
          </p:nvSpPr>
          <p:spPr>
            <a:xfrm rot="18204016">
              <a:off x="4265742" y="5628115"/>
              <a:ext cx="867545" cy="261610"/>
            </a:xfrm>
            <a:prstGeom prst="rect">
              <a:avLst/>
            </a:prstGeom>
            <a:noFill/>
          </p:spPr>
          <p:txBody>
            <a:bodyPr wrap="none" rtlCol="0">
              <a:spAutoFit/>
            </a:bodyPr>
            <a:lstStyle/>
            <a:p>
              <a:r>
                <a:rPr lang="en-US" sz="1100" b="1" dirty="0" err="1">
                  <a:solidFill>
                    <a:schemeClr val="bg1"/>
                  </a:solidFill>
                  <a:latin typeface="Helvetica" pitchFamily="2" charset="0"/>
                </a:rPr>
                <a:t>ChicagoIL</a:t>
              </a:r>
              <a:endParaRPr lang="en-US" sz="1100" b="1" dirty="0">
                <a:solidFill>
                  <a:schemeClr val="bg1"/>
                </a:solidFill>
                <a:latin typeface="Helvetica" pitchFamily="2" charset="0"/>
              </a:endParaRPr>
            </a:p>
          </p:txBody>
        </p:sp>
        <p:sp>
          <p:nvSpPr>
            <p:cNvPr id="27" name="TextBox 26">
              <a:extLst>
                <a:ext uri="{FF2B5EF4-FFF2-40B4-BE49-F238E27FC236}">
                  <a16:creationId xmlns:a16="http://schemas.microsoft.com/office/drawing/2014/main" id="{31512D4F-D38C-9CA2-06B1-4F28ED1DA410}"/>
                </a:ext>
              </a:extLst>
            </p:cNvPr>
            <p:cNvSpPr txBox="1"/>
            <p:nvPr/>
          </p:nvSpPr>
          <p:spPr>
            <a:xfrm rot="18204016">
              <a:off x="4578337" y="5692351"/>
              <a:ext cx="1021433" cy="261610"/>
            </a:xfrm>
            <a:prstGeom prst="rect">
              <a:avLst/>
            </a:prstGeom>
            <a:noFill/>
          </p:spPr>
          <p:txBody>
            <a:bodyPr wrap="none" rtlCol="0">
              <a:spAutoFit/>
            </a:bodyPr>
            <a:lstStyle/>
            <a:p>
              <a:r>
                <a:rPr lang="en-US" sz="1100" b="1" dirty="0" err="1">
                  <a:solidFill>
                    <a:schemeClr val="bg1"/>
                  </a:solidFill>
                  <a:latin typeface="Helvetica" pitchFamily="2" charset="0"/>
                </a:rPr>
                <a:t>SWDetroitMI</a:t>
              </a:r>
              <a:endParaRPr lang="en-US" sz="1100" b="1" dirty="0">
                <a:solidFill>
                  <a:schemeClr val="bg1"/>
                </a:solidFill>
                <a:latin typeface="Helvetica" pitchFamily="2" charset="0"/>
              </a:endParaRPr>
            </a:p>
          </p:txBody>
        </p:sp>
        <p:sp>
          <p:nvSpPr>
            <p:cNvPr id="28" name="TextBox 27">
              <a:extLst>
                <a:ext uri="{FF2B5EF4-FFF2-40B4-BE49-F238E27FC236}">
                  <a16:creationId xmlns:a16="http://schemas.microsoft.com/office/drawing/2014/main" id="{A72D41C3-6E40-DEDA-992A-3AD0C46214F3}"/>
                </a:ext>
              </a:extLst>
            </p:cNvPr>
            <p:cNvSpPr txBox="1"/>
            <p:nvPr/>
          </p:nvSpPr>
          <p:spPr>
            <a:xfrm rot="18204016">
              <a:off x="4923475" y="5670270"/>
              <a:ext cx="968535" cy="261610"/>
            </a:xfrm>
            <a:prstGeom prst="rect">
              <a:avLst/>
            </a:prstGeom>
            <a:noFill/>
          </p:spPr>
          <p:txBody>
            <a:bodyPr wrap="none" rtlCol="0">
              <a:spAutoFit/>
            </a:bodyPr>
            <a:lstStyle/>
            <a:p>
              <a:r>
                <a:rPr lang="en-US" sz="1100" b="1" dirty="0" err="1">
                  <a:solidFill>
                    <a:schemeClr val="bg1"/>
                  </a:solidFill>
                  <a:latin typeface="Helvetica" pitchFamily="2" charset="0"/>
                </a:rPr>
                <a:t>DearbornMI</a:t>
              </a:r>
              <a:endParaRPr lang="en-US" sz="1100" b="1" dirty="0">
                <a:solidFill>
                  <a:schemeClr val="bg1"/>
                </a:solidFill>
                <a:latin typeface="Helvetica" pitchFamily="2" charset="0"/>
              </a:endParaRPr>
            </a:p>
          </p:txBody>
        </p:sp>
        <p:sp>
          <p:nvSpPr>
            <p:cNvPr id="29" name="TextBox 28">
              <a:extLst>
                <a:ext uri="{FF2B5EF4-FFF2-40B4-BE49-F238E27FC236}">
                  <a16:creationId xmlns:a16="http://schemas.microsoft.com/office/drawing/2014/main" id="{DA025A96-E1CF-3DDA-E0B1-5AD42DAD33DC}"/>
                </a:ext>
              </a:extLst>
            </p:cNvPr>
            <p:cNvSpPr txBox="1"/>
            <p:nvPr/>
          </p:nvSpPr>
          <p:spPr>
            <a:xfrm rot="18204016">
              <a:off x="5178124" y="5738521"/>
              <a:ext cx="1132041" cy="261610"/>
            </a:xfrm>
            <a:prstGeom prst="rect">
              <a:avLst/>
            </a:prstGeom>
            <a:noFill/>
          </p:spPr>
          <p:txBody>
            <a:bodyPr wrap="none" rtlCol="0">
              <a:spAutoFit/>
            </a:bodyPr>
            <a:lstStyle/>
            <a:p>
              <a:r>
                <a:rPr lang="en-US" sz="1100" b="1" dirty="0">
                  <a:solidFill>
                    <a:schemeClr val="bg1"/>
                  </a:solidFill>
                  <a:latin typeface="Helvetica" pitchFamily="2" charset="0"/>
                </a:rPr>
                <a:t>Windsor-West</a:t>
              </a:r>
            </a:p>
          </p:txBody>
        </p:sp>
        <p:sp>
          <p:nvSpPr>
            <p:cNvPr id="30" name="TextBox 29">
              <a:extLst>
                <a:ext uri="{FF2B5EF4-FFF2-40B4-BE49-F238E27FC236}">
                  <a16:creationId xmlns:a16="http://schemas.microsoft.com/office/drawing/2014/main" id="{951BB714-7550-13B8-869C-E16CEE412F46}"/>
                </a:ext>
              </a:extLst>
            </p:cNvPr>
            <p:cNvSpPr txBox="1"/>
            <p:nvPr/>
          </p:nvSpPr>
          <p:spPr>
            <a:xfrm rot="18204016">
              <a:off x="5157261" y="5933238"/>
              <a:ext cx="1598515" cy="261610"/>
            </a:xfrm>
            <a:prstGeom prst="rect">
              <a:avLst/>
            </a:prstGeom>
            <a:noFill/>
          </p:spPr>
          <p:txBody>
            <a:bodyPr wrap="none" rtlCol="0">
              <a:spAutoFit/>
            </a:bodyPr>
            <a:lstStyle/>
            <a:p>
              <a:r>
                <a:rPr lang="en-US" sz="1100" b="1" dirty="0" err="1">
                  <a:solidFill>
                    <a:schemeClr val="bg1"/>
                  </a:solidFill>
                  <a:latin typeface="Helvetica" pitchFamily="2" charset="0"/>
                </a:rPr>
                <a:t>TorontoScarborough</a:t>
              </a:r>
              <a:endParaRPr lang="en-US" sz="1100" b="1" dirty="0">
                <a:solidFill>
                  <a:schemeClr val="bg1"/>
                </a:solidFill>
                <a:latin typeface="Helvetica" pitchFamily="2" charset="0"/>
              </a:endParaRPr>
            </a:p>
          </p:txBody>
        </p:sp>
        <p:sp>
          <p:nvSpPr>
            <p:cNvPr id="31" name="TextBox 30">
              <a:extLst>
                <a:ext uri="{FF2B5EF4-FFF2-40B4-BE49-F238E27FC236}">
                  <a16:creationId xmlns:a16="http://schemas.microsoft.com/office/drawing/2014/main" id="{E127F0CB-6A04-F425-D245-831394DBC7ED}"/>
                </a:ext>
              </a:extLst>
            </p:cNvPr>
            <p:cNvSpPr txBox="1"/>
            <p:nvPr/>
          </p:nvSpPr>
          <p:spPr>
            <a:xfrm rot="18204016">
              <a:off x="6006385" y="5663579"/>
              <a:ext cx="952505" cy="261610"/>
            </a:xfrm>
            <a:prstGeom prst="rect">
              <a:avLst/>
            </a:prstGeom>
            <a:noFill/>
          </p:spPr>
          <p:txBody>
            <a:bodyPr wrap="none" rtlCol="0">
              <a:spAutoFit/>
            </a:bodyPr>
            <a:lstStyle/>
            <a:p>
              <a:r>
                <a:rPr lang="en-US" sz="1100" b="1" dirty="0">
                  <a:solidFill>
                    <a:schemeClr val="bg1"/>
                  </a:solidFill>
                  <a:latin typeface="Helvetica" pitchFamily="2" charset="0"/>
                </a:rPr>
                <a:t>Downsview</a:t>
              </a:r>
            </a:p>
          </p:txBody>
        </p:sp>
        <p:sp>
          <p:nvSpPr>
            <p:cNvPr id="32" name="TextBox 31">
              <a:extLst>
                <a:ext uri="{FF2B5EF4-FFF2-40B4-BE49-F238E27FC236}">
                  <a16:creationId xmlns:a16="http://schemas.microsoft.com/office/drawing/2014/main" id="{EBEB37E2-CFEA-2E0A-2764-B29A6D910D55}"/>
                </a:ext>
              </a:extLst>
            </p:cNvPr>
            <p:cNvSpPr txBox="1"/>
            <p:nvPr/>
          </p:nvSpPr>
          <p:spPr>
            <a:xfrm rot="18204016">
              <a:off x="6185954" y="5768632"/>
              <a:ext cx="1204176" cy="261610"/>
            </a:xfrm>
            <a:prstGeom prst="rect">
              <a:avLst/>
            </a:prstGeom>
            <a:noFill/>
          </p:spPr>
          <p:txBody>
            <a:bodyPr wrap="none" rtlCol="0">
              <a:spAutoFit/>
            </a:bodyPr>
            <a:lstStyle/>
            <a:p>
              <a:r>
                <a:rPr lang="en-US" sz="1100" b="1" dirty="0" err="1">
                  <a:solidFill>
                    <a:schemeClr val="bg1"/>
                  </a:solidFill>
                  <a:latin typeface="Helvetica" pitchFamily="2" charset="0"/>
                </a:rPr>
                <a:t>WrightwoodCA</a:t>
              </a:r>
              <a:endParaRPr lang="en-US" sz="1100" b="1" dirty="0">
                <a:solidFill>
                  <a:schemeClr val="bg1"/>
                </a:solidFill>
                <a:latin typeface="Helvetica" pitchFamily="2" charset="0"/>
              </a:endParaRPr>
            </a:p>
          </p:txBody>
        </p:sp>
        <p:sp>
          <p:nvSpPr>
            <p:cNvPr id="33" name="TextBox 32">
              <a:extLst>
                <a:ext uri="{FF2B5EF4-FFF2-40B4-BE49-F238E27FC236}">
                  <a16:creationId xmlns:a16="http://schemas.microsoft.com/office/drawing/2014/main" id="{0096B6AF-B4A3-2EA8-F8E4-0204EE52FA79}"/>
                </a:ext>
              </a:extLst>
            </p:cNvPr>
            <p:cNvSpPr txBox="1"/>
            <p:nvPr/>
          </p:nvSpPr>
          <p:spPr>
            <a:xfrm rot="18204016">
              <a:off x="6739163" y="5646850"/>
              <a:ext cx="912429" cy="261610"/>
            </a:xfrm>
            <a:prstGeom prst="rect">
              <a:avLst/>
            </a:prstGeom>
            <a:noFill/>
          </p:spPr>
          <p:txBody>
            <a:bodyPr wrap="none" rtlCol="0">
              <a:spAutoFit/>
            </a:bodyPr>
            <a:lstStyle/>
            <a:p>
              <a:r>
                <a:rPr lang="en-US" sz="1100" b="1" dirty="0" err="1">
                  <a:solidFill>
                    <a:schemeClr val="bg1"/>
                  </a:solidFill>
                  <a:latin typeface="Helvetica" pitchFamily="2" charset="0"/>
                </a:rPr>
                <a:t>WhittierCA</a:t>
              </a:r>
              <a:endParaRPr lang="en-US" sz="1100" b="1" dirty="0">
                <a:solidFill>
                  <a:schemeClr val="bg1"/>
                </a:solidFill>
                <a:latin typeface="Helvetica" pitchFamily="2" charset="0"/>
              </a:endParaRPr>
            </a:p>
          </p:txBody>
        </p:sp>
        <p:pic>
          <p:nvPicPr>
            <p:cNvPr id="34" name="Picture 33">
              <a:extLst>
                <a:ext uri="{FF2B5EF4-FFF2-40B4-BE49-F238E27FC236}">
                  <a16:creationId xmlns:a16="http://schemas.microsoft.com/office/drawing/2014/main" id="{C5B77E29-9B66-EF76-DA11-BED73C33FB12}"/>
                </a:ext>
              </a:extLst>
            </p:cNvPr>
            <p:cNvPicPr>
              <a:picLocks noChangeAspect="1"/>
            </p:cNvPicPr>
            <p:nvPr/>
          </p:nvPicPr>
          <p:blipFill>
            <a:blip r:embed="rId5"/>
            <a:stretch>
              <a:fillRect/>
            </a:stretch>
          </p:blipFill>
          <p:spPr>
            <a:xfrm>
              <a:off x="184273" y="3363176"/>
              <a:ext cx="7441929" cy="2555814"/>
            </a:xfrm>
            <a:prstGeom prst="rect">
              <a:avLst/>
            </a:prstGeom>
          </p:spPr>
        </p:pic>
      </p:grpSp>
      <p:sp>
        <p:nvSpPr>
          <p:cNvPr id="38" name="TextBox 37">
            <a:extLst>
              <a:ext uri="{FF2B5EF4-FFF2-40B4-BE49-F238E27FC236}">
                <a16:creationId xmlns:a16="http://schemas.microsoft.com/office/drawing/2014/main" id="{BE39A596-EFC2-0112-E709-5306AAC4E6FF}"/>
              </a:ext>
            </a:extLst>
          </p:cNvPr>
          <p:cNvSpPr txBox="1"/>
          <p:nvPr/>
        </p:nvSpPr>
        <p:spPr>
          <a:xfrm>
            <a:off x="-1807411" y="6411338"/>
            <a:ext cx="7222210" cy="276999"/>
          </a:xfrm>
          <a:prstGeom prst="rect">
            <a:avLst/>
          </a:prstGeom>
          <a:noFill/>
        </p:spPr>
        <p:txBody>
          <a:bodyPr wrap="square">
            <a:spAutoFit/>
          </a:bodyPr>
          <a:lstStyle/>
          <a:p>
            <a:pPr algn="r"/>
            <a:r>
              <a:rPr lang="en-US" sz="1200" i="1" dirty="0">
                <a:solidFill>
                  <a:schemeClr val="bg1"/>
                </a:solidFill>
                <a:latin typeface="Helvetica" pitchFamily="2" charset="0"/>
              </a:rPr>
              <a:t>Still waiting for direct-sun results from the California and Chicago domains</a:t>
            </a:r>
          </a:p>
        </p:txBody>
      </p:sp>
      <p:sp>
        <p:nvSpPr>
          <p:cNvPr id="39" name="TextBox 38">
            <a:extLst>
              <a:ext uri="{FF2B5EF4-FFF2-40B4-BE49-F238E27FC236}">
                <a16:creationId xmlns:a16="http://schemas.microsoft.com/office/drawing/2014/main" id="{22C2E7DD-9B37-70D7-C126-5728DC2B8B8E}"/>
              </a:ext>
            </a:extLst>
          </p:cNvPr>
          <p:cNvSpPr txBox="1"/>
          <p:nvPr/>
        </p:nvSpPr>
        <p:spPr>
          <a:xfrm>
            <a:off x="1095265" y="949351"/>
            <a:ext cx="5953927" cy="923330"/>
          </a:xfrm>
          <a:prstGeom prst="rect">
            <a:avLst/>
          </a:prstGeom>
          <a:noFill/>
        </p:spPr>
        <p:txBody>
          <a:bodyPr wrap="square" rtlCol="0">
            <a:spAutoFit/>
          </a:bodyPr>
          <a:lstStyle/>
          <a:p>
            <a:pPr algn="ctr"/>
            <a:r>
              <a:rPr lang="en-US" b="1" dirty="0">
                <a:solidFill>
                  <a:schemeClr val="bg1"/>
                </a:solidFill>
                <a:latin typeface="Helvetica" pitchFamily="2" charset="0"/>
              </a:rPr>
              <a:t>GCAS has a nearly 1:1 relationship with the PGN Pandora observations (well within 25%). </a:t>
            </a:r>
          </a:p>
          <a:p>
            <a:pPr algn="ctr"/>
            <a:r>
              <a:rPr lang="en-US" b="1" dirty="0">
                <a:solidFill>
                  <a:schemeClr val="bg1"/>
                </a:solidFill>
                <a:latin typeface="Helvetica" pitchFamily="2" charset="0"/>
              </a:rPr>
              <a:t>Comparisons indicate a slight high bias of ~1E15</a:t>
            </a:r>
          </a:p>
        </p:txBody>
      </p:sp>
    </p:spTree>
    <p:extLst>
      <p:ext uri="{BB962C8B-B14F-4D97-AF65-F5344CB8AC3E}">
        <p14:creationId xmlns:p14="http://schemas.microsoft.com/office/powerpoint/2010/main" val="2460615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233363-889A-20FF-222E-A8A7801D3EBC}"/>
              </a:ext>
            </a:extLst>
          </p:cNvPr>
          <p:cNvSpPr/>
          <p:nvPr/>
        </p:nvSpPr>
        <p:spPr>
          <a:xfrm>
            <a:off x="-71959" y="23984"/>
            <a:ext cx="12263960" cy="1016845"/>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Helvetica" pitchFamily="2" charset="0"/>
                <a:ea typeface="+mn-ea"/>
                <a:cs typeface="+mn-cs"/>
              </a:rPr>
              <a:t>Satellite Validation: TROPOMI with STAQS GCAS NO</a:t>
            </a:r>
            <a:r>
              <a:rPr kumimoji="0" lang="en-US" sz="3200" b="1" i="0" u="none" strike="noStrike" kern="1200" cap="none" spc="0" normalizeH="0" baseline="-25000" noProof="0" dirty="0">
                <a:ln>
                  <a:noFill/>
                </a:ln>
                <a:solidFill>
                  <a:prstClr val="white"/>
                </a:solidFill>
                <a:effectLst/>
                <a:uLnTx/>
                <a:uFillTx/>
                <a:latin typeface="Helvetica" pitchFamily="2" charset="0"/>
                <a:ea typeface="+mn-ea"/>
                <a:cs typeface="+mn-cs"/>
              </a:rPr>
              <a:t>2</a:t>
            </a:r>
            <a:endParaRPr kumimoji="0" lang="en-US" sz="3200" b="1" i="0" u="none" strike="noStrike" kern="1200" cap="none" spc="0" normalizeH="0" baseline="0" noProof="0" dirty="0">
              <a:ln>
                <a:noFill/>
              </a:ln>
              <a:solidFill>
                <a:prstClr val="white"/>
              </a:solidFill>
              <a:effectLst/>
              <a:uLnTx/>
              <a:uFillTx/>
              <a:latin typeface="Helvetica" pitchFamily="2" charset="0"/>
              <a:ea typeface="+mn-ea"/>
              <a:cs typeface="+mn-cs"/>
            </a:endParaRPr>
          </a:p>
          <a:p>
            <a:pPr marL="742950" marR="0" lvl="0" indent="-742950" algn="ctr" defTabSz="914400" rtl="0" eaLnBrk="1" fontAlgn="base" latinLnBrk="0" hangingPunct="1">
              <a:lnSpc>
                <a:spcPct val="100000"/>
              </a:lnSpc>
              <a:spcBef>
                <a:spcPts val="0"/>
              </a:spcBef>
              <a:spcAft>
                <a:spcPts val="0"/>
              </a:spcAft>
              <a:buClrTx/>
              <a:buSzTx/>
              <a:buFont typeface="+mj-lt"/>
              <a:buAutoNum type="arabicParenR"/>
              <a:tabLst/>
              <a:defRPr/>
            </a:pP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742950" marR="0" lvl="0" indent="-742950" algn="ctr" defTabSz="914400" rtl="0" eaLnBrk="1" fontAlgn="base" latinLnBrk="0" hangingPunct="1">
              <a:lnSpc>
                <a:spcPct val="100000"/>
              </a:lnSpc>
              <a:spcBef>
                <a:spcPts val="0"/>
              </a:spcBef>
              <a:spcAft>
                <a:spcPts val="0"/>
              </a:spcAft>
              <a:buClrTx/>
              <a:buSzTx/>
              <a:buFont typeface="+mj-lt"/>
              <a:buAutoNum type="arabicParenR"/>
              <a:tabLst/>
              <a:defRPr/>
            </a:pP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4" name="Picture 3" descr="A collage of maps of the coast&#10;&#10;Description automatically generated with medium confidence">
            <a:extLst>
              <a:ext uri="{FF2B5EF4-FFF2-40B4-BE49-F238E27FC236}">
                <a16:creationId xmlns:a16="http://schemas.microsoft.com/office/drawing/2014/main" id="{439EF639-742E-98C7-8EDA-6620B9DED9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0859" y="557102"/>
            <a:ext cx="10390281" cy="6220931"/>
          </a:xfrm>
          <a:prstGeom prst="rect">
            <a:avLst/>
          </a:prstGeom>
        </p:spPr>
      </p:pic>
    </p:spTree>
    <p:extLst>
      <p:ext uri="{BB962C8B-B14F-4D97-AF65-F5344CB8AC3E}">
        <p14:creationId xmlns:p14="http://schemas.microsoft.com/office/powerpoint/2010/main" val="3009166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C382-F143-F73F-C2D0-AE41B87EA36A}"/>
              </a:ext>
            </a:extLst>
          </p:cNvPr>
          <p:cNvSpPr>
            <a:spLocks noGrp="1"/>
          </p:cNvSpPr>
          <p:nvPr>
            <p:ph type="title"/>
          </p:nvPr>
        </p:nvSpPr>
        <p:spPr>
          <a:xfrm>
            <a:off x="0" y="14184"/>
            <a:ext cx="10515600" cy="1325563"/>
          </a:xfrm>
        </p:spPr>
        <p:txBody>
          <a:bodyPr/>
          <a:lstStyle/>
          <a:p>
            <a:r>
              <a:rPr lang="en-US" dirty="0"/>
              <a:t>Example day: </a:t>
            </a:r>
            <a:r>
              <a:rPr lang="en-US" sz="3600" dirty="0"/>
              <a:t>August 12</a:t>
            </a:r>
            <a:r>
              <a:rPr lang="en-US" sz="3600" baseline="30000" dirty="0"/>
              <a:t>th</a:t>
            </a:r>
            <a:r>
              <a:rPr lang="en-US" sz="3600" dirty="0"/>
              <a:t>, 2023</a:t>
            </a:r>
            <a:endParaRPr lang="en-US" dirty="0"/>
          </a:p>
        </p:txBody>
      </p:sp>
      <p:pic>
        <p:nvPicPr>
          <p:cNvPr id="20" name="Picture 19">
            <a:extLst>
              <a:ext uri="{FF2B5EF4-FFF2-40B4-BE49-F238E27FC236}">
                <a16:creationId xmlns:a16="http://schemas.microsoft.com/office/drawing/2014/main" id="{0C4E7D7B-E4E0-E233-C0FE-9742CE7CC86E}"/>
              </a:ext>
            </a:extLst>
          </p:cNvPr>
          <p:cNvPicPr>
            <a:picLocks noChangeAspect="1"/>
          </p:cNvPicPr>
          <p:nvPr/>
        </p:nvPicPr>
        <p:blipFill>
          <a:blip r:embed="rId3"/>
          <a:stretch>
            <a:fillRect/>
          </a:stretch>
        </p:blipFill>
        <p:spPr>
          <a:xfrm>
            <a:off x="7042510" y="14798"/>
            <a:ext cx="2382758" cy="3378486"/>
          </a:xfrm>
          <a:prstGeom prst="rect">
            <a:avLst/>
          </a:prstGeom>
        </p:spPr>
      </p:pic>
      <p:pic>
        <p:nvPicPr>
          <p:cNvPr id="22" name="Picture 21">
            <a:extLst>
              <a:ext uri="{FF2B5EF4-FFF2-40B4-BE49-F238E27FC236}">
                <a16:creationId xmlns:a16="http://schemas.microsoft.com/office/drawing/2014/main" id="{CC73D840-E080-7DBE-1528-AFC70E2D49CF}"/>
              </a:ext>
            </a:extLst>
          </p:cNvPr>
          <p:cNvPicPr>
            <a:picLocks noChangeAspect="1"/>
          </p:cNvPicPr>
          <p:nvPr/>
        </p:nvPicPr>
        <p:blipFill>
          <a:blip r:embed="rId4"/>
          <a:stretch>
            <a:fillRect/>
          </a:stretch>
        </p:blipFill>
        <p:spPr>
          <a:xfrm>
            <a:off x="9467177" y="14184"/>
            <a:ext cx="2394110" cy="3379714"/>
          </a:xfrm>
          <a:prstGeom prst="rect">
            <a:avLst/>
          </a:prstGeom>
        </p:spPr>
      </p:pic>
      <p:pic>
        <p:nvPicPr>
          <p:cNvPr id="24" name="Picture 23">
            <a:extLst>
              <a:ext uri="{FF2B5EF4-FFF2-40B4-BE49-F238E27FC236}">
                <a16:creationId xmlns:a16="http://schemas.microsoft.com/office/drawing/2014/main" id="{A2681F67-0AD3-7E66-F2C4-11E1CEDBE9AA}"/>
              </a:ext>
            </a:extLst>
          </p:cNvPr>
          <p:cNvPicPr>
            <a:picLocks noChangeAspect="1"/>
          </p:cNvPicPr>
          <p:nvPr/>
        </p:nvPicPr>
        <p:blipFill>
          <a:blip r:embed="rId5"/>
          <a:stretch>
            <a:fillRect/>
          </a:stretch>
        </p:blipFill>
        <p:spPr>
          <a:xfrm>
            <a:off x="9460988" y="3459380"/>
            <a:ext cx="2394110" cy="3379714"/>
          </a:xfrm>
          <a:prstGeom prst="rect">
            <a:avLst/>
          </a:prstGeom>
        </p:spPr>
      </p:pic>
      <p:pic>
        <p:nvPicPr>
          <p:cNvPr id="28" name="Picture 27" descr="A map of the united states&#10;&#10;Description automatically generated">
            <a:extLst>
              <a:ext uri="{FF2B5EF4-FFF2-40B4-BE49-F238E27FC236}">
                <a16:creationId xmlns:a16="http://schemas.microsoft.com/office/drawing/2014/main" id="{BAD2174D-F452-3DAC-55B5-118AD19D29B8}"/>
              </a:ext>
            </a:extLst>
          </p:cNvPr>
          <p:cNvPicPr>
            <a:picLocks noChangeAspect="1"/>
          </p:cNvPicPr>
          <p:nvPr/>
        </p:nvPicPr>
        <p:blipFill>
          <a:blip r:embed="rId6"/>
          <a:stretch>
            <a:fillRect/>
          </a:stretch>
        </p:blipFill>
        <p:spPr>
          <a:xfrm>
            <a:off x="7030392" y="3459380"/>
            <a:ext cx="2394876" cy="3378486"/>
          </a:xfrm>
          <a:prstGeom prst="rect">
            <a:avLst/>
          </a:prstGeom>
        </p:spPr>
      </p:pic>
      <p:sp>
        <p:nvSpPr>
          <p:cNvPr id="29" name="TextBox 28">
            <a:extLst>
              <a:ext uri="{FF2B5EF4-FFF2-40B4-BE49-F238E27FC236}">
                <a16:creationId xmlns:a16="http://schemas.microsoft.com/office/drawing/2014/main" id="{4744AD6F-7EC3-B32B-3F2D-DA9DB06799E5}"/>
              </a:ext>
            </a:extLst>
          </p:cNvPr>
          <p:cNvSpPr txBox="1"/>
          <p:nvPr/>
        </p:nvSpPr>
        <p:spPr>
          <a:xfrm>
            <a:off x="52057" y="1026430"/>
            <a:ext cx="6043943" cy="1323439"/>
          </a:xfrm>
          <a:prstGeom prst="rect">
            <a:avLst/>
          </a:prstGeom>
          <a:noFill/>
        </p:spPr>
        <p:txBody>
          <a:bodyPr wrap="square" rtlCol="0">
            <a:spAutoFit/>
          </a:bodyPr>
          <a:lstStyle/>
          <a:p>
            <a:r>
              <a:rPr lang="en-US" sz="1600" dirty="0"/>
              <a:t>Comparison criteria</a:t>
            </a:r>
          </a:p>
          <a:p>
            <a:pPr marL="171450" indent="-171450">
              <a:buFont typeface="Arial" panose="020B0604020202020204" pitchFamily="34" charset="0"/>
              <a:buChar char="•"/>
            </a:pPr>
            <a:r>
              <a:rPr lang="en-US" sz="1600" dirty="0"/>
              <a:t>TEMPO has a </a:t>
            </a:r>
            <a:r>
              <a:rPr lang="en-US" sz="1600" dirty="0" err="1"/>
              <a:t>qa</a:t>
            </a:r>
            <a:r>
              <a:rPr lang="en-US" sz="1600" dirty="0"/>
              <a:t>=0 and effective cloud fractions less than 0.3</a:t>
            </a:r>
          </a:p>
          <a:p>
            <a:pPr marL="171450" indent="-171450">
              <a:buFont typeface="Arial" panose="020B0604020202020204" pitchFamily="34" charset="0"/>
              <a:buChar char="•"/>
            </a:pPr>
            <a:r>
              <a:rPr lang="en-US" sz="1600" dirty="0"/>
              <a:t>GCAS is subset +/- 30 minutes from TEMPO observations and includes only cloud free data</a:t>
            </a:r>
          </a:p>
          <a:p>
            <a:endParaRPr lang="en-US" sz="1600" dirty="0"/>
          </a:p>
        </p:txBody>
      </p:sp>
      <p:pic>
        <p:nvPicPr>
          <p:cNvPr id="30" name="Picture 29">
            <a:extLst>
              <a:ext uri="{FF2B5EF4-FFF2-40B4-BE49-F238E27FC236}">
                <a16:creationId xmlns:a16="http://schemas.microsoft.com/office/drawing/2014/main" id="{364809CC-0EF7-1D4E-4F84-44E9AE720630}"/>
              </a:ext>
            </a:extLst>
          </p:cNvPr>
          <p:cNvPicPr>
            <a:picLocks noChangeAspect="1"/>
          </p:cNvPicPr>
          <p:nvPr/>
        </p:nvPicPr>
        <p:blipFill>
          <a:blip r:embed="rId7"/>
          <a:stretch>
            <a:fillRect/>
          </a:stretch>
        </p:blipFill>
        <p:spPr>
          <a:xfrm>
            <a:off x="9880260" y="2860209"/>
            <a:ext cx="1955558" cy="568791"/>
          </a:xfrm>
          <a:prstGeom prst="rect">
            <a:avLst/>
          </a:prstGeom>
        </p:spPr>
      </p:pic>
      <p:pic>
        <p:nvPicPr>
          <p:cNvPr id="44" name="Picture 43" descr="A graph with blue dots and a dotted line&#10;&#10;Description automatically generated">
            <a:extLst>
              <a:ext uri="{FF2B5EF4-FFF2-40B4-BE49-F238E27FC236}">
                <a16:creationId xmlns:a16="http://schemas.microsoft.com/office/drawing/2014/main" id="{027F1D2D-79A8-72F4-E462-CC2D86661708}"/>
              </a:ext>
            </a:extLst>
          </p:cNvPr>
          <p:cNvPicPr>
            <a:picLocks noChangeAspect="1"/>
          </p:cNvPicPr>
          <p:nvPr/>
        </p:nvPicPr>
        <p:blipFill>
          <a:blip r:embed="rId8"/>
          <a:stretch>
            <a:fillRect/>
          </a:stretch>
        </p:blipFill>
        <p:spPr>
          <a:xfrm>
            <a:off x="2680528" y="3189835"/>
            <a:ext cx="4223108" cy="3378486"/>
          </a:xfrm>
          <a:prstGeom prst="rect">
            <a:avLst/>
          </a:prstGeom>
        </p:spPr>
      </p:pic>
      <p:sp>
        <p:nvSpPr>
          <p:cNvPr id="46" name="TextBox 45">
            <a:extLst>
              <a:ext uri="{FF2B5EF4-FFF2-40B4-BE49-F238E27FC236}">
                <a16:creationId xmlns:a16="http://schemas.microsoft.com/office/drawing/2014/main" id="{F13F6AC3-4F44-E4E3-9A51-04DBE1A4F4B2}"/>
              </a:ext>
            </a:extLst>
          </p:cNvPr>
          <p:cNvSpPr txBox="1"/>
          <p:nvPr/>
        </p:nvSpPr>
        <p:spPr>
          <a:xfrm>
            <a:off x="-165608" y="3429000"/>
            <a:ext cx="2560703" cy="3139321"/>
          </a:xfrm>
          <a:prstGeom prst="rect">
            <a:avLst/>
          </a:prstGeom>
          <a:noFill/>
        </p:spPr>
        <p:txBody>
          <a:bodyPr wrap="square" rtlCol="0">
            <a:spAutoFit/>
          </a:bodyPr>
          <a:lstStyle/>
          <a:p>
            <a:pPr algn="r"/>
            <a:r>
              <a:rPr lang="en-US" dirty="0"/>
              <a:t># Scans=5</a:t>
            </a:r>
          </a:p>
          <a:p>
            <a:pPr algn="r"/>
            <a:r>
              <a:rPr lang="en-US" dirty="0"/>
              <a:t># Pixels=1033</a:t>
            </a:r>
          </a:p>
          <a:p>
            <a:pPr algn="r"/>
            <a:r>
              <a:rPr lang="en-US" dirty="0"/>
              <a:t>r</a:t>
            </a:r>
            <a:r>
              <a:rPr lang="en-US" baseline="30000" dirty="0"/>
              <a:t>2</a:t>
            </a:r>
            <a:r>
              <a:rPr lang="en-US" dirty="0"/>
              <a:t>=0.45</a:t>
            </a:r>
            <a:endParaRPr lang="en-US" baseline="30000" dirty="0"/>
          </a:p>
          <a:p>
            <a:pPr algn="r"/>
            <a:r>
              <a:rPr lang="en-US" dirty="0"/>
              <a:t>Y=1.7x-2.3e15</a:t>
            </a:r>
          </a:p>
          <a:p>
            <a:pPr algn="r"/>
            <a:endParaRPr lang="en-US" dirty="0"/>
          </a:p>
          <a:p>
            <a:pPr algn="r"/>
            <a:r>
              <a:rPr lang="en-US" dirty="0"/>
              <a:t>Median bias: </a:t>
            </a:r>
          </a:p>
          <a:p>
            <a:pPr algn="r"/>
            <a:r>
              <a:rPr lang="en-US" dirty="0"/>
              <a:t>7% (0.2e14)</a:t>
            </a:r>
          </a:p>
          <a:p>
            <a:pPr algn="r"/>
            <a:endParaRPr lang="en-US" dirty="0"/>
          </a:p>
          <a:p>
            <a:pPr algn="r"/>
            <a:r>
              <a:rPr lang="en-US" dirty="0"/>
              <a:t>Interquartile:</a:t>
            </a:r>
          </a:p>
          <a:p>
            <a:pPr algn="r"/>
            <a:r>
              <a:rPr lang="en-US" dirty="0"/>
              <a:t>-37%:30%</a:t>
            </a:r>
          </a:p>
          <a:p>
            <a:pPr algn="r"/>
            <a:r>
              <a:rPr lang="en-US" dirty="0"/>
              <a:t>(-1.1e15-1.0e15)</a:t>
            </a:r>
          </a:p>
        </p:txBody>
      </p:sp>
      <p:sp>
        <p:nvSpPr>
          <p:cNvPr id="48" name="TextBox 47">
            <a:extLst>
              <a:ext uri="{FF2B5EF4-FFF2-40B4-BE49-F238E27FC236}">
                <a16:creationId xmlns:a16="http://schemas.microsoft.com/office/drawing/2014/main" id="{9B3DBC6D-DC2E-0802-0557-735C232212B8}"/>
              </a:ext>
            </a:extLst>
          </p:cNvPr>
          <p:cNvSpPr txBox="1"/>
          <p:nvPr/>
        </p:nvSpPr>
        <p:spPr>
          <a:xfrm>
            <a:off x="209434" y="2146265"/>
            <a:ext cx="4509887" cy="923330"/>
          </a:xfrm>
          <a:prstGeom prst="rect">
            <a:avLst/>
          </a:prstGeom>
          <a:noFill/>
        </p:spPr>
        <p:txBody>
          <a:bodyPr wrap="square" rtlCol="0">
            <a:spAutoFit/>
          </a:bodyPr>
          <a:lstStyle/>
          <a:p>
            <a:r>
              <a:rPr lang="en-US" dirty="0"/>
              <a:t>Conditions: </a:t>
            </a:r>
          </a:p>
          <a:p>
            <a:r>
              <a:rPr lang="en-US" dirty="0"/>
              <a:t>Cloud bank in the morning delayed flight</a:t>
            </a:r>
          </a:p>
          <a:p>
            <a:r>
              <a:rPr lang="en-US" dirty="0"/>
              <a:t>Small cumulus impacts in afternoon</a:t>
            </a:r>
          </a:p>
        </p:txBody>
      </p:sp>
      <p:sp>
        <p:nvSpPr>
          <p:cNvPr id="49" name="TextBox 48">
            <a:extLst>
              <a:ext uri="{FF2B5EF4-FFF2-40B4-BE49-F238E27FC236}">
                <a16:creationId xmlns:a16="http://schemas.microsoft.com/office/drawing/2014/main" id="{0844CE6F-025A-E60D-DB23-00520F586AA5}"/>
              </a:ext>
            </a:extLst>
          </p:cNvPr>
          <p:cNvSpPr txBox="1"/>
          <p:nvPr/>
        </p:nvSpPr>
        <p:spPr>
          <a:xfrm>
            <a:off x="2762231" y="6519284"/>
            <a:ext cx="4059701" cy="338554"/>
          </a:xfrm>
          <a:prstGeom prst="rect">
            <a:avLst/>
          </a:prstGeom>
          <a:noFill/>
        </p:spPr>
        <p:txBody>
          <a:bodyPr wrap="none" rtlCol="0">
            <a:spAutoFit/>
          </a:bodyPr>
          <a:lstStyle/>
          <a:p>
            <a:r>
              <a:rPr lang="en-US" sz="1600" dirty="0"/>
              <a:t>Grey: all coincidences—Color: labeled scan</a:t>
            </a:r>
          </a:p>
        </p:txBody>
      </p:sp>
      <p:sp>
        <p:nvSpPr>
          <p:cNvPr id="50" name="TextBox 49">
            <a:extLst>
              <a:ext uri="{FF2B5EF4-FFF2-40B4-BE49-F238E27FC236}">
                <a16:creationId xmlns:a16="http://schemas.microsoft.com/office/drawing/2014/main" id="{23352701-AF2A-4A5C-D25F-C712E35336F5}"/>
              </a:ext>
            </a:extLst>
          </p:cNvPr>
          <p:cNvSpPr txBox="1"/>
          <p:nvPr/>
        </p:nvSpPr>
        <p:spPr>
          <a:xfrm rot="16200000">
            <a:off x="8319672" y="2952335"/>
            <a:ext cx="7400440" cy="276999"/>
          </a:xfrm>
          <a:prstGeom prst="rect">
            <a:avLst/>
          </a:prstGeom>
          <a:noFill/>
        </p:spPr>
        <p:txBody>
          <a:bodyPr wrap="square">
            <a:spAutoFit/>
          </a:bodyPr>
          <a:lstStyle/>
          <a:p>
            <a:pPr algn="l"/>
            <a:r>
              <a:rPr lang="en-US" sz="1200" b="0" i="1" u="none" strike="noStrike" dirty="0">
                <a:effectLst/>
                <a:latin typeface="Aptos" panose="020B0004020202020204" pitchFamily="34" charset="0"/>
              </a:rPr>
              <a:t>“Unofficial TEMPO Data: Not for Public Release”</a:t>
            </a:r>
          </a:p>
        </p:txBody>
      </p:sp>
    </p:spTree>
    <p:extLst>
      <p:ext uri="{BB962C8B-B14F-4D97-AF65-F5344CB8AC3E}">
        <p14:creationId xmlns:p14="http://schemas.microsoft.com/office/powerpoint/2010/main" val="2061215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C32ABB-1134-6C7F-94B6-2F1DCFCD2EDB}"/>
              </a:ext>
            </a:extLst>
          </p:cNvPr>
          <p:cNvPicPr>
            <a:picLocks noChangeAspect="1"/>
          </p:cNvPicPr>
          <p:nvPr/>
        </p:nvPicPr>
        <p:blipFill>
          <a:blip r:embed="rId3"/>
          <a:srcRect/>
          <a:stretch/>
        </p:blipFill>
        <p:spPr>
          <a:xfrm>
            <a:off x="7106515" y="2326489"/>
            <a:ext cx="4729302" cy="2180114"/>
          </a:xfrm>
          <a:prstGeom prst="rect">
            <a:avLst/>
          </a:prstGeom>
        </p:spPr>
      </p:pic>
      <p:sp>
        <p:nvSpPr>
          <p:cNvPr id="2" name="Title 1">
            <a:extLst>
              <a:ext uri="{FF2B5EF4-FFF2-40B4-BE49-F238E27FC236}">
                <a16:creationId xmlns:a16="http://schemas.microsoft.com/office/drawing/2014/main" id="{CF41C382-F143-F73F-C2D0-AE41B87EA36A}"/>
              </a:ext>
            </a:extLst>
          </p:cNvPr>
          <p:cNvSpPr>
            <a:spLocks noGrp="1"/>
          </p:cNvSpPr>
          <p:nvPr>
            <p:ph type="title"/>
          </p:nvPr>
        </p:nvSpPr>
        <p:spPr>
          <a:xfrm>
            <a:off x="0" y="14184"/>
            <a:ext cx="10515600" cy="1325563"/>
          </a:xfrm>
        </p:spPr>
        <p:txBody>
          <a:bodyPr/>
          <a:lstStyle/>
          <a:p>
            <a:r>
              <a:rPr lang="en-US" dirty="0"/>
              <a:t>Example day: </a:t>
            </a:r>
            <a:r>
              <a:rPr lang="en-US" sz="3600" dirty="0"/>
              <a:t>August 26th, 2023</a:t>
            </a:r>
            <a:endParaRPr lang="en-US" dirty="0"/>
          </a:p>
        </p:txBody>
      </p:sp>
      <p:sp>
        <p:nvSpPr>
          <p:cNvPr id="29" name="TextBox 28">
            <a:extLst>
              <a:ext uri="{FF2B5EF4-FFF2-40B4-BE49-F238E27FC236}">
                <a16:creationId xmlns:a16="http://schemas.microsoft.com/office/drawing/2014/main" id="{4744AD6F-7EC3-B32B-3F2D-DA9DB06799E5}"/>
              </a:ext>
            </a:extLst>
          </p:cNvPr>
          <p:cNvSpPr txBox="1"/>
          <p:nvPr/>
        </p:nvSpPr>
        <p:spPr>
          <a:xfrm>
            <a:off x="52057" y="1026430"/>
            <a:ext cx="6043943" cy="1323439"/>
          </a:xfrm>
          <a:prstGeom prst="rect">
            <a:avLst/>
          </a:prstGeom>
          <a:noFill/>
        </p:spPr>
        <p:txBody>
          <a:bodyPr wrap="square" rtlCol="0">
            <a:spAutoFit/>
          </a:bodyPr>
          <a:lstStyle/>
          <a:p>
            <a:r>
              <a:rPr lang="en-US" sz="1600" dirty="0"/>
              <a:t>Comparison criteria</a:t>
            </a:r>
          </a:p>
          <a:p>
            <a:pPr marL="171450" indent="-171450">
              <a:buFont typeface="Arial" panose="020B0604020202020204" pitchFamily="34" charset="0"/>
              <a:buChar char="•"/>
            </a:pPr>
            <a:r>
              <a:rPr lang="en-US" sz="1600" dirty="0"/>
              <a:t>TEMPO has a </a:t>
            </a:r>
            <a:r>
              <a:rPr lang="en-US" sz="1600" dirty="0" err="1"/>
              <a:t>qa</a:t>
            </a:r>
            <a:r>
              <a:rPr lang="en-US" sz="1600" dirty="0"/>
              <a:t>=0 and effective cloud fractions less than 0.3</a:t>
            </a:r>
          </a:p>
          <a:p>
            <a:pPr marL="171450" indent="-171450">
              <a:buFont typeface="Arial" panose="020B0604020202020204" pitchFamily="34" charset="0"/>
              <a:buChar char="•"/>
            </a:pPr>
            <a:r>
              <a:rPr lang="en-US" sz="1600" dirty="0"/>
              <a:t>GCAS is subset +/- 30 minutes from TEMPO observations and includes only cloud free data</a:t>
            </a:r>
          </a:p>
          <a:p>
            <a:endParaRPr lang="en-US" sz="1600" dirty="0"/>
          </a:p>
        </p:txBody>
      </p:sp>
      <p:sp>
        <p:nvSpPr>
          <p:cNvPr id="46" name="TextBox 45">
            <a:extLst>
              <a:ext uri="{FF2B5EF4-FFF2-40B4-BE49-F238E27FC236}">
                <a16:creationId xmlns:a16="http://schemas.microsoft.com/office/drawing/2014/main" id="{F13F6AC3-4F44-E4E3-9A51-04DBE1A4F4B2}"/>
              </a:ext>
            </a:extLst>
          </p:cNvPr>
          <p:cNvSpPr txBox="1"/>
          <p:nvPr/>
        </p:nvSpPr>
        <p:spPr>
          <a:xfrm>
            <a:off x="-944003" y="3315051"/>
            <a:ext cx="3292978" cy="3139321"/>
          </a:xfrm>
          <a:prstGeom prst="rect">
            <a:avLst/>
          </a:prstGeom>
          <a:noFill/>
        </p:spPr>
        <p:txBody>
          <a:bodyPr wrap="square" rtlCol="0">
            <a:spAutoFit/>
          </a:bodyPr>
          <a:lstStyle/>
          <a:p>
            <a:pPr algn="r"/>
            <a:r>
              <a:rPr lang="en-US" dirty="0"/>
              <a:t># Scans=7</a:t>
            </a:r>
          </a:p>
          <a:p>
            <a:pPr algn="r"/>
            <a:r>
              <a:rPr lang="en-US" dirty="0"/>
              <a:t># Pixels=2035</a:t>
            </a:r>
          </a:p>
          <a:p>
            <a:pPr algn="r"/>
            <a:r>
              <a:rPr lang="en-US" dirty="0"/>
              <a:t>r</a:t>
            </a:r>
            <a:r>
              <a:rPr lang="en-US" baseline="30000" dirty="0"/>
              <a:t>2</a:t>
            </a:r>
            <a:r>
              <a:rPr lang="en-US" dirty="0"/>
              <a:t>=0.72</a:t>
            </a:r>
            <a:endParaRPr lang="en-US" baseline="30000" dirty="0"/>
          </a:p>
          <a:p>
            <a:pPr algn="r"/>
            <a:r>
              <a:rPr lang="en-US" dirty="0"/>
              <a:t>Y=2.56x-0.7e15</a:t>
            </a:r>
          </a:p>
          <a:p>
            <a:pPr algn="r"/>
            <a:endParaRPr lang="en-US" dirty="0"/>
          </a:p>
          <a:p>
            <a:pPr algn="r"/>
            <a:r>
              <a:rPr lang="en-US" dirty="0"/>
              <a:t>Median bias:</a:t>
            </a:r>
          </a:p>
          <a:p>
            <a:pPr algn="r"/>
            <a:r>
              <a:rPr lang="en-US" dirty="0"/>
              <a:t>117% (3.1e15) </a:t>
            </a:r>
          </a:p>
          <a:p>
            <a:pPr algn="r"/>
            <a:endParaRPr lang="en-US" dirty="0"/>
          </a:p>
          <a:p>
            <a:pPr algn="r"/>
            <a:r>
              <a:rPr lang="en-US" dirty="0"/>
              <a:t>Interquartile:</a:t>
            </a:r>
          </a:p>
          <a:p>
            <a:pPr algn="r"/>
            <a:r>
              <a:rPr lang="en-US" dirty="0"/>
              <a:t>58%-217% </a:t>
            </a:r>
          </a:p>
          <a:p>
            <a:pPr algn="r"/>
            <a:r>
              <a:rPr lang="en-US" dirty="0"/>
              <a:t>(1.1e15-7.1e15)</a:t>
            </a:r>
          </a:p>
        </p:txBody>
      </p:sp>
      <p:sp>
        <p:nvSpPr>
          <p:cNvPr id="48" name="TextBox 47">
            <a:extLst>
              <a:ext uri="{FF2B5EF4-FFF2-40B4-BE49-F238E27FC236}">
                <a16:creationId xmlns:a16="http://schemas.microsoft.com/office/drawing/2014/main" id="{9B3DBC6D-DC2E-0802-0557-735C232212B8}"/>
              </a:ext>
            </a:extLst>
          </p:cNvPr>
          <p:cNvSpPr txBox="1"/>
          <p:nvPr/>
        </p:nvSpPr>
        <p:spPr>
          <a:xfrm>
            <a:off x="86146" y="2065308"/>
            <a:ext cx="6256680" cy="646331"/>
          </a:xfrm>
          <a:prstGeom prst="rect">
            <a:avLst/>
          </a:prstGeom>
          <a:noFill/>
        </p:spPr>
        <p:txBody>
          <a:bodyPr wrap="square" rtlCol="0">
            <a:spAutoFit/>
          </a:bodyPr>
          <a:lstStyle/>
          <a:p>
            <a:r>
              <a:rPr lang="en-US" dirty="0"/>
              <a:t>Conditions: Cloud free (some marine stratus VERY early in the morning offshore)/sea-breeze midday</a:t>
            </a:r>
          </a:p>
        </p:txBody>
      </p:sp>
      <p:sp>
        <p:nvSpPr>
          <p:cNvPr id="49" name="TextBox 48">
            <a:extLst>
              <a:ext uri="{FF2B5EF4-FFF2-40B4-BE49-F238E27FC236}">
                <a16:creationId xmlns:a16="http://schemas.microsoft.com/office/drawing/2014/main" id="{0844CE6F-025A-E60D-DB23-00520F586AA5}"/>
              </a:ext>
            </a:extLst>
          </p:cNvPr>
          <p:cNvSpPr txBox="1"/>
          <p:nvPr/>
        </p:nvSpPr>
        <p:spPr>
          <a:xfrm>
            <a:off x="3084202" y="6452501"/>
            <a:ext cx="4059701" cy="338554"/>
          </a:xfrm>
          <a:prstGeom prst="rect">
            <a:avLst/>
          </a:prstGeom>
          <a:noFill/>
        </p:spPr>
        <p:txBody>
          <a:bodyPr wrap="none" rtlCol="0">
            <a:spAutoFit/>
          </a:bodyPr>
          <a:lstStyle/>
          <a:p>
            <a:r>
              <a:rPr lang="en-US" sz="1600" dirty="0"/>
              <a:t>Grey: all coincidences—Color: labeled scan</a:t>
            </a:r>
          </a:p>
        </p:txBody>
      </p:sp>
      <p:sp>
        <p:nvSpPr>
          <p:cNvPr id="50" name="TextBox 49">
            <a:extLst>
              <a:ext uri="{FF2B5EF4-FFF2-40B4-BE49-F238E27FC236}">
                <a16:creationId xmlns:a16="http://schemas.microsoft.com/office/drawing/2014/main" id="{23352701-AF2A-4A5C-D25F-C712E35336F5}"/>
              </a:ext>
            </a:extLst>
          </p:cNvPr>
          <p:cNvSpPr txBox="1"/>
          <p:nvPr/>
        </p:nvSpPr>
        <p:spPr>
          <a:xfrm rot="16200000">
            <a:off x="8319672" y="2952335"/>
            <a:ext cx="7400440" cy="276999"/>
          </a:xfrm>
          <a:prstGeom prst="rect">
            <a:avLst/>
          </a:prstGeom>
          <a:noFill/>
        </p:spPr>
        <p:txBody>
          <a:bodyPr wrap="square">
            <a:spAutoFit/>
          </a:bodyPr>
          <a:lstStyle/>
          <a:p>
            <a:pPr algn="l"/>
            <a:r>
              <a:rPr lang="en-US" sz="1200" b="0" i="1" u="none" strike="noStrike" dirty="0">
                <a:effectLst/>
                <a:latin typeface="Aptos" panose="020B0004020202020204" pitchFamily="34" charset="0"/>
              </a:rPr>
              <a:t>“Unofficial TEMPO Data: Not for Public Release”</a:t>
            </a:r>
          </a:p>
        </p:txBody>
      </p:sp>
      <p:pic>
        <p:nvPicPr>
          <p:cNvPr id="6" name="Picture 5">
            <a:extLst>
              <a:ext uri="{FF2B5EF4-FFF2-40B4-BE49-F238E27FC236}">
                <a16:creationId xmlns:a16="http://schemas.microsoft.com/office/drawing/2014/main" id="{9398E021-8E1F-BF8D-82C6-C55D6370C09A}"/>
              </a:ext>
            </a:extLst>
          </p:cNvPr>
          <p:cNvPicPr>
            <a:picLocks noChangeAspect="1"/>
          </p:cNvPicPr>
          <p:nvPr/>
        </p:nvPicPr>
        <p:blipFill>
          <a:blip r:embed="rId4"/>
          <a:srcRect/>
          <a:stretch/>
        </p:blipFill>
        <p:spPr>
          <a:xfrm>
            <a:off x="7126349" y="4615511"/>
            <a:ext cx="4729302" cy="2180114"/>
          </a:xfrm>
          <a:prstGeom prst="rect">
            <a:avLst/>
          </a:prstGeom>
        </p:spPr>
      </p:pic>
      <p:pic>
        <p:nvPicPr>
          <p:cNvPr id="8" name="Picture 7">
            <a:extLst>
              <a:ext uri="{FF2B5EF4-FFF2-40B4-BE49-F238E27FC236}">
                <a16:creationId xmlns:a16="http://schemas.microsoft.com/office/drawing/2014/main" id="{C790222A-B5D0-DAC0-758B-6AE6B194ABAC}"/>
              </a:ext>
            </a:extLst>
          </p:cNvPr>
          <p:cNvPicPr>
            <a:picLocks noChangeAspect="1"/>
          </p:cNvPicPr>
          <p:nvPr/>
        </p:nvPicPr>
        <p:blipFill>
          <a:blip r:embed="rId5"/>
          <a:srcRect/>
          <a:stretch/>
        </p:blipFill>
        <p:spPr>
          <a:xfrm>
            <a:off x="7106516" y="5681"/>
            <a:ext cx="4729302" cy="2196976"/>
          </a:xfrm>
          <a:prstGeom prst="rect">
            <a:avLst/>
          </a:prstGeom>
        </p:spPr>
      </p:pic>
      <p:pic>
        <p:nvPicPr>
          <p:cNvPr id="30" name="Picture 29">
            <a:extLst>
              <a:ext uri="{FF2B5EF4-FFF2-40B4-BE49-F238E27FC236}">
                <a16:creationId xmlns:a16="http://schemas.microsoft.com/office/drawing/2014/main" id="{364809CC-0EF7-1D4E-4F84-44E9AE720630}"/>
              </a:ext>
            </a:extLst>
          </p:cNvPr>
          <p:cNvPicPr>
            <a:picLocks noChangeAspect="1"/>
          </p:cNvPicPr>
          <p:nvPr/>
        </p:nvPicPr>
        <p:blipFill>
          <a:blip r:embed="rId6"/>
          <a:stretch>
            <a:fillRect/>
          </a:stretch>
        </p:blipFill>
        <p:spPr>
          <a:xfrm>
            <a:off x="9880259" y="4037844"/>
            <a:ext cx="1955558" cy="568791"/>
          </a:xfrm>
          <a:prstGeom prst="rect">
            <a:avLst/>
          </a:prstGeom>
        </p:spPr>
      </p:pic>
      <p:pic>
        <p:nvPicPr>
          <p:cNvPr id="10" name="Picture 9" descr="A graph of blue dots&#10;&#10;Description automatically generated">
            <a:extLst>
              <a:ext uri="{FF2B5EF4-FFF2-40B4-BE49-F238E27FC236}">
                <a16:creationId xmlns:a16="http://schemas.microsoft.com/office/drawing/2014/main" id="{8E64BD6E-15C0-7F3A-1285-637920B15797}"/>
              </a:ext>
            </a:extLst>
          </p:cNvPr>
          <p:cNvPicPr>
            <a:picLocks noChangeAspect="1"/>
          </p:cNvPicPr>
          <p:nvPr/>
        </p:nvPicPr>
        <p:blipFill>
          <a:blip r:embed="rId7"/>
          <a:stretch>
            <a:fillRect/>
          </a:stretch>
        </p:blipFill>
        <p:spPr>
          <a:xfrm>
            <a:off x="2414384" y="2756888"/>
            <a:ext cx="4646556" cy="3717245"/>
          </a:xfrm>
          <a:prstGeom prst="rect">
            <a:avLst/>
          </a:prstGeom>
        </p:spPr>
      </p:pic>
    </p:spTree>
    <p:extLst>
      <p:ext uri="{BB962C8B-B14F-4D97-AF65-F5344CB8AC3E}">
        <p14:creationId xmlns:p14="http://schemas.microsoft.com/office/powerpoint/2010/main" val="3252713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DDA355-9682-1557-6E26-07A5B4AE150C}"/>
              </a:ext>
            </a:extLst>
          </p:cNvPr>
          <p:cNvPicPr>
            <a:picLocks noChangeAspect="1"/>
          </p:cNvPicPr>
          <p:nvPr/>
        </p:nvPicPr>
        <p:blipFill>
          <a:blip r:embed="rId2"/>
          <a:stretch>
            <a:fillRect/>
          </a:stretch>
        </p:blipFill>
        <p:spPr>
          <a:xfrm>
            <a:off x="0" y="4112938"/>
            <a:ext cx="3639338" cy="2760560"/>
          </a:xfrm>
          <a:prstGeom prst="rect">
            <a:avLst/>
          </a:prstGeom>
          <a:solidFill>
            <a:schemeClr val="tx1"/>
          </a:solidFill>
        </p:spPr>
      </p:pic>
      <p:pic>
        <p:nvPicPr>
          <p:cNvPr id="5" name="Picture 4">
            <a:extLst>
              <a:ext uri="{FF2B5EF4-FFF2-40B4-BE49-F238E27FC236}">
                <a16:creationId xmlns:a16="http://schemas.microsoft.com/office/drawing/2014/main" id="{76957165-45B1-12E1-D444-F32FFBCF6EF7}"/>
              </a:ext>
            </a:extLst>
          </p:cNvPr>
          <p:cNvPicPr>
            <a:picLocks noChangeAspect="1"/>
          </p:cNvPicPr>
          <p:nvPr/>
        </p:nvPicPr>
        <p:blipFill>
          <a:blip r:embed="rId3"/>
          <a:stretch>
            <a:fillRect/>
          </a:stretch>
        </p:blipFill>
        <p:spPr>
          <a:xfrm>
            <a:off x="6176759" y="4097440"/>
            <a:ext cx="3639338" cy="2760560"/>
          </a:xfrm>
          <a:prstGeom prst="rect">
            <a:avLst/>
          </a:prstGeom>
          <a:solidFill>
            <a:schemeClr val="tx1"/>
          </a:solidFill>
        </p:spPr>
      </p:pic>
      <p:sp>
        <p:nvSpPr>
          <p:cNvPr id="31" name="Rectangle 30">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724E0806-9CCA-19BE-FB33-42DB19436F0A}"/>
              </a:ext>
            </a:extLst>
          </p:cNvPr>
          <p:cNvSpPr txBox="1"/>
          <p:nvPr/>
        </p:nvSpPr>
        <p:spPr>
          <a:xfrm>
            <a:off x="18368" y="61036"/>
            <a:ext cx="625299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Los Angeles: August 22</a:t>
            </a:r>
            <a:r>
              <a:rPr lang="en-US" sz="2800" b="1" baseline="30000" dirty="0" err="1">
                <a:solidFill>
                  <a:prstClr val="white"/>
                </a:solidFill>
                <a:latin typeface="Helvetica" pitchFamily="2" charset="0"/>
              </a:rPr>
              <a:t>nd</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&amp; 25-26</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17" name="TextBox 16">
            <a:extLst>
              <a:ext uri="{FF2B5EF4-FFF2-40B4-BE49-F238E27FC236}">
                <a16:creationId xmlns:a16="http://schemas.microsoft.com/office/drawing/2014/main" id="{B737FE19-3569-A12D-DF13-21CF996CEAB8}"/>
              </a:ext>
            </a:extLst>
          </p:cNvPr>
          <p:cNvSpPr txBox="1"/>
          <p:nvPr/>
        </p:nvSpPr>
        <p:spPr>
          <a:xfrm>
            <a:off x="18368" y="3552448"/>
            <a:ext cx="4012317"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NYC: August 5</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lang="en-US" sz="2800" b="1" dirty="0">
                <a:solidFill>
                  <a:prstClr val="white"/>
                </a:solidFill>
                <a:latin typeface="Helvetica" pitchFamily="2" charset="0"/>
              </a:rPr>
              <a:t> &amp;</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9</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18" name="TextBox 17">
            <a:extLst>
              <a:ext uri="{FF2B5EF4-FFF2-40B4-BE49-F238E27FC236}">
                <a16:creationId xmlns:a16="http://schemas.microsoft.com/office/drawing/2014/main" id="{2489A341-4ECB-E273-D807-7F92E18A9128}"/>
              </a:ext>
            </a:extLst>
          </p:cNvPr>
          <p:cNvSpPr txBox="1"/>
          <p:nvPr/>
        </p:nvSpPr>
        <p:spPr>
          <a:xfrm>
            <a:off x="6176759" y="3530357"/>
            <a:ext cx="3700500"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Toronto: August 4</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19" name="TextBox 18">
            <a:extLst>
              <a:ext uri="{FF2B5EF4-FFF2-40B4-BE49-F238E27FC236}">
                <a16:creationId xmlns:a16="http://schemas.microsoft.com/office/drawing/2014/main" id="{49523DBB-0E8B-C40E-6F5C-60D33CEA8BB3}"/>
              </a:ext>
            </a:extLst>
          </p:cNvPr>
          <p:cNvSpPr txBox="1"/>
          <p:nvPr/>
        </p:nvSpPr>
        <p:spPr>
          <a:xfrm>
            <a:off x="6192616" y="58069"/>
            <a:ext cx="6024085"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Chicago: August 2</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nd</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&amp; 12</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&amp; 15</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6" name="TextBox 5">
            <a:extLst>
              <a:ext uri="{FF2B5EF4-FFF2-40B4-BE49-F238E27FC236}">
                <a16:creationId xmlns:a16="http://schemas.microsoft.com/office/drawing/2014/main" id="{9EDCB299-4045-4CA0-E357-C8A0EC14D5E3}"/>
              </a:ext>
            </a:extLst>
          </p:cNvPr>
          <p:cNvSpPr txBox="1"/>
          <p:nvPr/>
        </p:nvSpPr>
        <p:spPr>
          <a:xfrm>
            <a:off x="3668934" y="604783"/>
            <a:ext cx="1582484" cy="2800767"/>
          </a:xfrm>
          <a:prstGeom prst="rect">
            <a:avLst/>
          </a:prstGeom>
          <a:noFill/>
        </p:spPr>
        <p:txBody>
          <a:bodyPr wrap="none" rtlCol="0">
            <a:spAutoFit/>
          </a:bodyPr>
          <a:lstStyle/>
          <a:p>
            <a:r>
              <a:rPr lang="en-US" sz="1600" dirty="0"/>
              <a:t># Scans=24</a:t>
            </a:r>
          </a:p>
          <a:p>
            <a:r>
              <a:rPr lang="en-US" sz="1600" dirty="0"/>
              <a:t># Pixels=6499</a:t>
            </a:r>
          </a:p>
          <a:p>
            <a:r>
              <a:rPr lang="en-US" sz="1600" dirty="0"/>
              <a:t>r</a:t>
            </a:r>
            <a:r>
              <a:rPr lang="en-US" sz="1600" baseline="30000" dirty="0"/>
              <a:t>2</a:t>
            </a:r>
            <a:r>
              <a:rPr lang="en-US" sz="1600" dirty="0"/>
              <a:t>=0.66</a:t>
            </a:r>
            <a:endParaRPr lang="en-US" sz="1600" baseline="30000" dirty="0"/>
          </a:p>
          <a:p>
            <a:r>
              <a:rPr lang="en-US" sz="1600" dirty="0"/>
              <a:t>Y=2.1x-0.6e15</a:t>
            </a:r>
          </a:p>
          <a:p>
            <a:endParaRPr lang="en-US" sz="1600" dirty="0"/>
          </a:p>
          <a:p>
            <a:r>
              <a:rPr lang="en-US" sz="1600" dirty="0"/>
              <a:t>Median bias: </a:t>
            </a:r>
          </a:p>
          <a:p>
            <a:r>
              <a:rPr lang="en-US" sz="1600" dirty="0"/>
              <a:t>84% (2.6e15)</a:t>
            </a:r>
          </a:p>
          <a:p>
            <a:endParaRPr lang="en-US" sz="1600" dirty="0"/>
          </a:p>
          <a:p>
            <a:r>
              <a:rPr lang="en-US" sz="1600" dirty="0"/>
              <a:t>Interquartile:</a:t>
            </a:r>
          </a:p>
          <a:p>
            <a:r>
              <a:rPr lang="en-US" sz="1600" dirty="0"/>
              <a:t>29%:167%</a:t>
            </a:r>
          </a:p>
          <a:p>
            <a:r>
              <a:rPr lang="en-US" sz="1600" dirty="0"/>
              <a:t>(0.8e15-6.5e15)</a:t>
            </a:r>
          </a:p>
        </p:txBody>
      </p:sp>
      <p:sp>
        <p:nvSpPr>
          <p:cNvPr id="10" name="TextBox 9">
            <a:extLst>
              <a:ext uri="{FF2B5EF4-FFF2-40B4-BE49-F238E27FC236}">
                <a16:creationId xmlns:a16="http://schemas.microsoft.com/office/drawing/2014/main" id="{C3120298-717C-971D-493B-8049A8AD34BA}"/>
              </a:ext>
            </a:extLst>
          </p:cNvPr>
          <p:cNvSpPr txBox="1"/>
          <p:nvPr/>
        </p:nvSpPr>
        <p:spPr>
          <a:xfrm>
            <a:off x="10054019" y="606294"/>
            <a:ext cx="1626343" cy="2800767"/>
          </a:xfrm>
          <a:prstGeom prst="rect">
            <a:avLst/>
          </a:prstGeom>
          <a:noFill/>
        </p:spPr>
        <p:txBody>
          <a:bodyPr wrap="none" rtlCol="0">
            <a:spAutoFit/>
          </a:bodyPr>
          <a:lstStyle/>
          <a:p>
            <a:r>
              <a:rPr lang="en-US" sz="1600" dirty="0"/>
              <a:t># Scans=14</a:t>
            </a:r>
          </a:p>
          <a:p>
            <a:r>
              <a:rPr lang="en-US" sz="1600" dirty="0"/>
              <a:t># Pixels=2787</a:t>
            </a:r>
          </a:p>
          <a:p>
            <a:r>
              <a:rPr lang="en-US" sz="1600" dirty="0"/>
              <a:t>r</a:t>
            </a:r>
            <a:r>
              <a:rPr lang="en-US" sz="1600" baseline="30000" dirty="0"/>
              <a:t>2</a:t>
            </a:r>
            <a:r>
              <a:rPr lang="en-US" sz="1600" dirty="0"/>
              <a:t>=0.53</a:t>
            </a:r>
            <a:endParaRPr lang="en-US" sz="1600" baseline="30000" dirty="0"/>
          </a:p>
          <a:p>
            <a:r>
              <a:rPr lang="en-US" sz="1600" dirty="0"/>
              <a:t>Y=1.6x-2.2e15</a:t>
            </a:r>
          </a:p>
          <a:p>
            <a:endParaRPr lang="en-US" sz="1600" dirty="0"/>
          </a:p>
          <a:p>
            <a:r>
              <a:rPr lang="en-US" sz="1600" dirty="0"/>
              <a:t>Median bias: </a:t>
            </a:r>
          </a:p>
          <a:p>
            <a:r>
              <a:rPr lang="en-US" sz="1600" dirty="0"/>
              <a:t>0% (0.002e15)</a:t>
            </a:r>
          </a:p>
          <a:p>
            <a:endParaRPr lang="en-US" sz="1600" dirty="0"/>
          </a:p>
          <a:p>
            <a:r>
              <a:rPr lang="en-US" sz="1600" dirty="0"/>
              <a:t>Interquartile:</a:t>
            </a:r>
          </a:p>
          <a:p>
            <a:r>
              <a:rPr lang="en-US" sz="1600" dirty="0"/>
              <a:t>-33%:35%</a:t>
            </a:r>
          </a:p>
          <a:p>
            <a:r>
              <a:rPr lang="en-US" sz="1600" dirty="0"/>
              <a:t>(-1.2e15:1.5e15)</a:t>
            </a:r>
          </a:p>
        </p:txBody>
      </p:sp>
      <p:sp>
        <p:nvSpPr>
          <p:cNvPr id="11" name="TextBox 10">
            <a:extLst>
              <a:ext uri="{FF2B5EF4-FFF2-40B4-BE49-F238E27FC236}">
                <a16:creationId xmlns:a16="http://schemas.microsoft.com/office/drawing/2014/main" id="{108A8D91-816F-1582-FC0B-273292BC8FFC}"/>
              </a:ext>
            </a:extLst>
          </p:cNvPr>
          <p:cNvSpPr txBox="1"/>
          <p:nvPr/>
        </p:nvSpPr>
        <p:spPr>
          <a:xfrm>
            <a:off x="9896860" y="4101096"/>
            <a:ext cx="1712328" cy="2800767"/>
          </a:xfrm>
          <a:prstGeom prst="rect">
            <a:avLst/>
          </a:prstGeom>
          <a:noFill/>
        </p:spPr>
        <p:txBody>
          <a:bodyPr wrap="none" rtlCol="0">
            <a:spAutoFit/>
          </a:bodyPr>
          <a:lstStyle/>
          <a:p>
            <a:r>
              <a:rPr lang="en-US" sz="1600" dirty="0"/>
              <a:t># Scans=9</a:t>
            </a:r>
          </a:p>
          <a:p>
            <a:r>
              <a:rPr lang="en-US" sz="1600" dirty="0"/>
              <a:t># Pixels=1283</a:t>
            </a:r>
          </a:p>
          <a:p>
            <a:r>
              <a:rPr lang="en-US" sz="1600" dirty="0"/>
              <a:t>r</a:t>
            </a:r>
            <a:r>
              <a:rPr lang="en-US" sz="1600" baseline="30000" dirty="0"/>
              <a:t>2</a:t>
            </a:r>
            <a:r>
              <a:rPr lang="en-US" sz="1600" dirty="0"/>
              <a:t>=0.25</a:t>
            </a:r>
            <a:endParaRPr lang="en-US" sz="1600" baseline="30000" dirty="0"/>
          </a:p>
          <a:p>
            <a:r>
              <a:rPr lang="en-US" sz="1600" dirty="0"/>
              <a:t>Y=1.0x-1.1e15</a:t>
            </a:r>
          </a:p>
          <a:p>
            <a:endParaRPr lang="en-US" sz="1600" dirty="0"/>
          </a:p>
          <a:p>
            <a:r>
              <a:rPr lang="en-US" sz="1600" dirty="0"/>
              <a:t>Median bias: </a:t>
            </a:r>
          </a:p>
          <a:p>
            <a:r>
              <a:rPr lang="en-US" sz="1600" dirty="0"/>
              <a:t>-38% (-1.1e15)</a:t>
            </a:r>
          </a:p>
          <a:p>
            <a:endParaRPr lang="en-US" sz="1600" dirty="0"/>
          </a:p>
          <a:p>
            <a:r>
              <a:rPr lang="en-US" sz="1600" dirty="0"/>
              <a:t>Interquartile:</a:t>
            </a:r>
          </a:p>
          <a:p>
            <a:r>
              <a:rPr lang="en-US" sz="1600" dirty="0"/>
              <a:t>-5%:-61%</a:t>
            </a:r>
          </a:p>
          <a:p>
            <a:r>
              <a:rPr lang="en-US" sz="1600" dirty="0"/>
              <a:t>(-0.1e15:-2.0e15)</a:t>
            </a:r>
          </a:p>
        </p:txBody>
      </p:sp>
      <p:sp>
        <p:nvSpPr>
          <p:cNvPr id="12" name="TextBox 11">
            <a:extLst>
              <a:ext uri="{FF2B5EF4-FFF2-40B4-BE49-F238E27FC236}">
                <a16:creationId xmlns:a16="http://schemas.microsoft.com/office/drawing/2014/main" id="{2859DBC8-7C89-A085-941F-4FAB714DE474}"/>
              </a:ext>
            </a:extLst>
          </p:cNvPr>
          <p:cNvSpPr txBox="1"/>
          <p:nvPr/>
        </p:nvSpPr>
        <p:spPr>
          <a:xfrm>
            <a:off x="3822068" y="4012198"/>
            <a:ext cx="1626343" cy="2800767"/>
          </a:xfrm>
          <a:prstGeom prst="rect">
            <a:avLst/>
          </a:prstGeom>
          <a:noFill/>
        </p:spPr>
        <p:txBody>
          <a:bodyPr wrap="none" rtlCol="0">
            <a:spAutoFit/>
          </a:bodyPr>
          <a:lstStyle/>
          <a:p>
            <a:r>
              <a:rPr lang="en-US" sz="1600" dirty="0"/>
              <a:t># Scans=14</a:t>
            </a:r>
          </a:p>
          <a:p>
            <a:r>
              <a:rPr lang="en-US" sz="1600" dirty="0"/>
              <a:t># Pixels=3581</a:t>
            </a:r>
          </a:p>
          <a:p>
            <a:r>
              <a:rPr lang="en-US" sz="1600" dirty="0"/>
              <a:t>r</a:t>
            </a:r>
            <a:r>
              <a:rPr lang="en-US" sz="1600" baseline="30000" dirty="0"/>
              <a:t>2</a:t>
            </a:r>
            <a:r>
              <a:rPr lang="en-US" sz="1600" dirty="0"/>
              <a:t>=0.44</a:t>
            </a:r>
            <a:endParaRPr lang="en-US" sz="1600" baseline="30000" dirty="0"/>
          </a:p>
          <a:p>
            <a:r>
              <a:rPr lang="en-US" sz="1600" dirty="0"/>
              <a:t>Y=1.4x-1.4e14</a:t>
            </a:r>
          </a:p>
          <a:p>
            <a:endParaRPr lang="en-US" sz="1600" dirty="0"/>
          </a:p>
          <a:p>
            <a:r>
              <a:rPr lang="en-US" sz="1600" dirty="0"/>
              <a:t>Median bias: </a:t>
            </a:r>
          </a:p>
          <a:p>
            <a:r>
              <a:rPr lang="en-US" sz="1600" dirty="0"/>
              <a:t>-1% (-0.3e15)</a:t>
            </a:r>
          </a:p>
          <a:p>
            <a:endParaRPr lang="en-US" sz="1600" dirty="0"/>
          </a:p>
          <a:p>
            <a:r>
              <a:rPr lang="en-US" sz="1600" dirty="0"/>
              <a:t>Interquartile:</a:t>
            </a:r>
          </a:p>
          <a:p>
            <a:r>
              <a:rPr lang="en-US" sz="1600" dirty="0"/>
              <a:t>-35%:32% </a:t>
            </a:r>
          </a:p>
          <a:p>
            <a:r>
              <a:rPr lang="en-US" sz="1600" dirty="0"/>
              <a:t>(-1.3e15:1.1e15)</a:t>
            </a:r>
          </a:p>
        </p:txBody>
      </p:sp>
      <p:sp>
        <p:nvSpPr>
          <p:cNvPr id="14" name="TextBox 13">
            <a:extLst>
              <a:ext uri="{FF2B5EF4-FFF2-40B4-BE49-F238E27FC236}">
                <a16:creationId xmlns:a16="http://schemas.microsoft.com/office/drawing/2014/main" id="{2849B28D-FD23-A75A-7F44-2859EA7A43D4}"/>
              </a:ext>
            </a:extLst>
          </p:cNvPr>
          <p:cNvSpPr txBox="1"/>
          <p:nvPr/>
        </p:nvSpPr>
        <p:spPr>
          <a:xfrm>
            <a:off x="7423688" y="7051729"/>
            <a:ext cx="2225546" cy="369332"/>
          </a:xfrm>
          <a:prstGeom prst="rect">
            <a:avLst/>
          </a:prstGeom>
          <a:noFill/>
        </p:spPr>
        <p:txBody>
          <a:bodyPr wrap="none" rtlCol="0">
            <a:spAutoFit/>
          </a:bodyPr>
          <a:lstStyle/>
          <a:p>
            <a:r>
              <a:rPr lang="en-US" dirty="0"/>
              <a:t>R2 for slant columns</a:t>
            </a:r>
          </a:p>
        </p:txBody>
      </p:sp>
      <p:sp>
        <p:nvSpPr>
          <p:cNvPr id="21" name="TextBox 20">
            <a:extLst>
              <a:ext uri="{FF2B5EF4-FFF2-40B4-BE49-F238E27FC236}">
                <a16:creationId xmlns:a16="http://schemas.microsoft.com/office/drawing/2014/main" id="{2E159DE0-DA49-1909-B4E0-BEE410EDCCE1}"/>
              </a:ext>
            </a:extLst>
          </p:cNvPr>
          <p:cNvSpPr txBox="1"/>
          <p:nvPr/>
        </p:nvSpPr>
        <p:spPr>
          <a:xfrm>
            <a:off x="12427058" y="1613506"/>
            <a:ext cx="6872459" cy="1477328"/>
          </a:xfrm>
          <a:prstGeom prst="rect">
            <a:avLst/>
          </a:prstGeom>
          <a:noFill/>
        </p:spPr>
        <p:txBody>
          <a:bodyPr wrap="none" rtlCol="0">
            <a:spAutoFit/>
          </a:bodyPr>
          <a:lstStyle/>
          <a:p>
            <a:r>
              <a:rPr lang="en-US" dirty="0"/>
              <a:t>R2 for slant columns</a:t>
            </a:r>
          </a:p>
          <a:p>
            <a:r>
              <a:rPr lang="en-US" dirty="0"/>
              <a:t>Chicago: 0.53 (weird that this one is the same but I double checked)</a:t>
            </a:r>
          </a:p>
          <a:p>
            <a:r>
              <a:rPr lang="en-US" dirty="0"/>
              <a:t>Toronto: 0.56</a:t>
            </a:r>
          </a:p>
          <a:p>
            <a:r>
              <a:rPr lang="en-US" dirty="0"/>
              <a:t>NYC: 0.69</a:t>
            </a:r>
          </a:p>
          <a:p>
            <a:r>
              <a:rPr lang="en-US" dirty="0"/>
              <a:t>LA: 0.83</a:t>
            </a:r>
          </a:p>
        </p:txBody>
      </p:sp>
      <p:pic>
        <p:nvPicPr>
          <p:cNvPr id="22" name="Picture 21">
            <a:extLst>
              <a:ext uri="{FF2B5EF4-FFF2-40B4-BE49-F238E27FC236}">
                <a16:creationId xmlns:a16="http://schemas.microsoft.com/office/drawing/2014/main" id="{FE92E3FF-2FBD-E3A9-1C4E-74BCAAFB7E47}"/>
              </a:ext>
            </a:extLst>
          </p:cNvPr>
          <p:cNvPicPr>
            <a:picLocks noChangeAspect="1"/>
          </p:cNvPicPr>
          <p:nvPr/>
        </p:nvPicPr>
        <p:blipFill>
          <a:blip r:embed="rId4"/>
          <a:stretch>
            <a:fillRect/>
          </a:stretch>
        </p:blipFill>
        <p:spPr>
          <a:xfrm>
            <a:off x="6171637" y="609472"/>
            <a:ext cx="3643630" cy="2761488"/>
          </a:xfrm>
          <a:prstGeom prst="rect">
            <a:avLst/>
          </a:prstGeom>
          <a:solidFill>
            <a:schemeClr val="tx1"/>
          </a:solidFill>
        </p:spPr>
      </p:pic>
      <p:sp>
        <p:nvSpPr>
          <p:cNvPr id="24" name="TextBox 23">
            <a:extLst>
              <a:ext uri="{FF2B5EF4-FFF2-40B4-BE49-F238E27FC236}">
                <a16:creationId xmlns:a16="http://schemas.microsoft.com/office/drawing/2014/main" id="{DF9D80BF-377E-AF35-6CBD-3AA6C0A1F75D}"/>
              </a:ext>
            </a:extLst>
          </p:cNvPr>
          <p:cNvSpPr txBox="1"/>
          <p:nvPr/>
        </p:nvSpPr>
        <p:spPr>
          <a:xfrm rot="16200000">
            <a:off x="8319672" y="2952335"/>
            <a:ext cx="7400440" cy="276999"/>
          </a:xfrm>
          <a:prstGeom prst="rect">
            <a:avLst/>
          </a:prstGeom>
          <a:noFill/>
        </p:spPr>
        <p:txBody>
          <a:bodyPr wrap="square">
            <a:spAutoFit/>
          </a:bodyPr>
          <a:lstStyle/>
          <a:p>
            <a:pPr algn="l"/>
            <a:r>
              <a:rPr lang="en-US" sz="1200" b="0" i="1" u="none" strike="noStrike" dirty="0">
                <a:effectLst/>
                <a:latin typeface="Aptos" panose="020B0004020202020204" pitchFamily="34" charset="0"/>
              </a:rPr>
              <a:t>“Unofficial TEMPO Data: Not for Public Release”</a:t>
            </a:r>
          </a:p>
        </p:txBody>
      </p:sp>
      <p:pic>
        <p:nvPicPr>
          <p:cNvPr id="26" name="Picture 25">
            <a:extLst>
              <a:ext uri="{FF2B5EF4-FFF2-40B4-BE49-F238E27FC236}">
                <a16:creationId xmlns:a16="http://schemas.microsoft.com/office/drawing/2014/main" id="{E36E66A1-342C-B0D3-62E1-58301723B7F6}"/>
              </a:ext>
            </a:extLst>
          </p:cNvPr>
          <p:cNvPicPr>
            <a:picLocks noChangeAspect="1"/>
          </p:cNvPicPr>
          <p:nvPr/>
        </p:nvPicPr>
        <p:blipFill>
          <a:blip r:embed="rId5"/>
          <a:stretch>
            <a:fillRect/>
          </a:stretch>
        </p:blipFill>
        <p:spPr>
          <a:xfrm>
            <a:off x="-2146" y="609472"/>
            <a:ext cx="3643630" cy="2761488"/>
          </a:xfrm>
          <a:prstGeom prst="rect">
            <a:avLst/>
          </a:prstGeom>
          <a:solidFill>
            <a:schemeClr val="tx1"/>
          </a:solidFill>
        </p:spPr>
      </p:pic>
    </p:spTree>
    <p:extLst>
      <p:ext uri="{BB962C8B-B14F-4D97-AF65-F5344CB8AC3E}">
        <p14:creationId xmlns:p14="http://schemas.microsoft.com/office/powerpoint/2010/main" val="601211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lane on the runway&#10;&#10;Description automatically generated">
            <a:extLst>
              <a:ext uri="{FF2B5EF4-FFF2-40B4-BE49-F238E27FC236}">
                <a16:creationId xmlns:a16="http://schemas.microsoft.com/office/drawing/2014/main" id="{82C262AE-9278-5250-842D-48CCD94F9E21}"/>
              </a:ext>
            </a:extLst>
          </p:cNvPr>
          <p:cNvPicPr>
            <a:picLocks noChangeAspect="1"/>
          </p:cNvPicPr>
          <p:nvPr/>
        </p:nvPicPr>
        <p:blipFill rotWithShape="1">
          <a:blip r:embed="rId2">
            <a:alphaModFix amt="63000"/>
          </a:blip>
          <a:srcRect t="25000"/>
          <a:stretch/>
        </p:blipFill>
        <p:spPr>
          <a:xfrm>
            <a:off x="0" y="-1"/>
            <a:ext cx="12192000" cy="6858001"/>
          </a:xfrm>
          <a:prstGeom prst="rect">
            <a:avLst/>
          </a:prstGeom>
        </p:spPr>
      </p:pic>
      <p:sp>
        <p:nvSpPr>
          <p:cNvPr id="2" name="Title 1">
            <a:extLst>
              <a:ext uri="{FF2B5EF4-FFF2-40B4-BE49-F238E27FC236}">
                <a16:creationId xmlns:a16="http://schemas.microsoft.com/office/drawing/2014/main" id="{36D4C10A-175A-582C-AA5E-ACE160E2E112}"/>
              </a:ext>
            </a:extLst>
          </p:cNvPr>
          <p:cNvSpPr>
            <a:spLocks noGrp="1"/>
          </p:cNvSpPr>
          <p:nvPr>
            <p:ph type="title"/>
          </p:nvPr>
        </p:nvSpPr>
        <p:spPr>
          <a:xfrm>
            <a:off x="0" y="0"/>
            <a:ext cx="10515600" cy="1325563"/>
          </a:xfrm>
        </p:spPr>
        <p:txBody>
          <a:bodyPr/>
          <a:lstStyle/>
          <a:p>
            <a:r>
              <a:rPr lang="en-US" b="1" dirty="0">
                <a:latin typeface="Helvetica" pitchFamily="2" charset="0"/>
              </a:rPr>
              <a:t>Looking ahead</a:t>
            </a:r>
          </a:p>
        </p:txBody>
      </p:sp>
      <p:sp>
        <p:nvSpPr>
          <p:cNvPr id="3" name="Content Placeholder 2">
            <a:extLst>
              <a:ext uri="{FF2B5EF4-FFF2-40B4-BE49-F238E27FC236}">
                <a16:creationId xmlns:a16="http://schemas.microsoft.com/office/drawing/2014/main" id="{79022400-7AB4-11B2-7BC9-C5736C1FB0EA}"/>
              </a:ext>
            </a:extLst>
          </p:cNvPr>
          <p:cNvSpPr>
            <a:spLocks noGrp="1"/>
          </p:cNvSpPr>
          <p:nvPr>
            <p:ph idx="1"/>
          </p:nvPr>
        </p:nvSpPr>
        <p:spPr>
          <a:xfrm>
            <a:off x="355600" y="662780"/>
            <a:ext cx="11836400" cy="5753517"/>
          </a:xfrm>
        </p:spPr>
        <p:txBody>
          <a:bodyPr>
            <a:normAutofit fontScale="85000" lnSpcReduction="20000"/>
          </a:bodyPr>
          <a:lstStyle/>
          <a:p>
            <a:pPr marL="0" indent="0">
              <a:buNone/>
            </a:pPr>
            <a:endParaRPr lang="en-US" b="1" dirty="0">
              <a:latin typeface="Helvetica" pitchFamily="2" charset="0"/>
            </a:endParaRPr>
          </a:p>
          <a:p>
            <a:pPr marL="0" indent="0">
              <a:buNone/>
            </a:pPr>
            <a:r>
              <a:rPr lang="en-US" b="1" dirty="0">
                <a:latin typeface="Helvetica" pitchFamily="2" charset="0"/>
              </a:rPr>
              <a:t>Continued NO</a:t>
            </a:r>
            <a:r>
              <a:rPr lang="en-US" b="1" baseline="-25000" dirty="0">
                <a:latin typeface="Helvetica" pitchFamily="2" charset="0"/>
              </a:rPr>
              <a:t>2</a:t>
            </a:r>
            <a:r>
              <a:rPr lang="en-US" b="1" dirty="0">
                <a:latin typeface="Helvetica" pitchFamily="2" charset="0"/>
              </a:rPr>
              <a:t> Validation and updates with V3 and other versions</a:t>
            </a:r>
          </a:p>
          <a:p>
            <a:pPr>
              <a:buFont typeface="System Font Regular"/>
              <a:buChar char="→"/>
            </a:pPr>
            <a:r>
              <a:rPr lang="en-US" b="1" dirty="0">
                <a:latin typeface="Helvetica" pitchFamily="2" charset="0"/>
              </a:rPr>
              <a:t>Analysis by time of day</a:t>
            </a:r>
          </a:p>
          <a:p>
            <a:pPr>
              <a:buFont typeface="System Font Regular"/>
              <a:buChar char="→"/>
            </a:pPr>
            <a:r>
              <a:rPr lang="en-US" b="1" dirty="0">
                <a:latin typeface="Helvetica" pitchFamily="2" charset="0"/>
              </a:rPr>
              <a:t>Deep dive into Los Angeles to look for causes of bias</a:t>
            </a:r>
          </a:p>
          <a:p>
            <a:pPr>
              <a:buFont typeface="System Font Regular"/>
              <a:buChar char="→"/>
            </a:pPr>
            <a:r>
              <a:rPr lang="en-US" b="1" dirty="0">
                <a:latin typeface="Helvetica" pitchFamily="2" charset="0"/>
              </a:rPr>
              <a:t>Deep dive into other cities to investigate pixel-to-pixel variance: </a:t>
            </a:r>
          </a:p>
          <a:p>
            <a:pPr marL="457200" lvl="1" indent="0">
              <a:buNone/>
            </a:pPr>
            <a:r>
              <a:rPr lang="en-US" sz="2100" b="1" dirty="0">
                <a:latin typeface="Helvetica" pitchFamily="2" charset="0"/>
              </a:rPr>
              <a:t>Cloud free scenes only?  Cloud impacts in known cloud free scenes? Surface reflectance/type?</a:t>
            </a:r>
          </a:p>
          <a:p>
            <a:pPr>
              <a:buFont typeface="System Font Regular"/>
              <a:buChar char="→"/>
            </a:pPr>
            <a:r>
              <a:rPr lang="en-US" b="1" dirty="0">
                <a:latin typeface="Helvetica" pitchFamily="2" charset="0"/>
              </a:rPr>
              <a:t>Other ideas?</a:t>
            </a:r>
          </a:p>
          <a:p>
            <a:pPr marL="457200" lvl="1" indent="0">
              <a:buNone/>
            </a:pPr>
            <a:r>
              <a:rPr lang="en-US" b="1" dirty="0">
                <a:latin typeface="Helvetica" pitchFamily="2" charset="0"/>
              </a:rPr>
              <a:t>             Contributions to validation documentation/manuscript writing</a:t>
            </a:r>
          </a:p>
          <a:p>
            <a:pPr marL="0" indent="0">
              <a:buNone/>
            </a:pPr>
            <a:endParaRPr lang="en-US" b="1" dirty="0">
              <a:latin typeface="Helvetica" pitchFamily="2" charset="0"/>
            </a:endParaRPr>
          </a:p>
          <a:p>
            <a:pPr marL="0" indent="0">
              <a:buNone/>
            </a:pPr>
            <a:r>
              <a:rPr lang="en-US" b="1" dirty="0">
                <a:latin typeface="Helvetica" pitchFamily="2" charset="0"/>
              </a:rPr>
              <a:t>HCHO validation with GCAS</a:t>
            </a:r>
          </a:p>
          <a:p>
            <a:pPr marL="0" indent="0">
              <a:buNone/>
            </a:pPr>
            <a:r>
              <a:rPr lang="en-US" b="1" dirty="0">
                <a:latin typeface="Helvetica" pitchFamily="2" charset="0"/>
              </a:rPr>
              <a:t>HSRL2 tropospheric/near-surface ozone?</a:t>
            </a:r>
          </a:p>
          <a:p>
            <a:pPr marL="0" indent="0">
              <a:buNone/>
            </a:pPr>
            <a:r>
              <a:rPr lang="en-US" b="1" dirty="0">
                <a:latin typeface="Helvetica" pitchFamily="2" charset="0"/>
              </a:rPr>
              <a:t>Lessons learned under GEMS from ASIA-AQ?</a:t>
            </a:r>
          </a:p>
          <a:p>
            <a:pPr marL="0" indent="0">
              <a:buNone/>
            </a:pPr>
            <a:endParaRPr lang="en-US" b="1" dirty="0">
              <a:latin typeface="Helvetica" pitchFamily="2" charset="0"/>
            </a:endParaRPr>
          </a:p>
          <a:p>
            <a:pPr marL="0" indent="0">
              <a:buNone/>
            </a:pPr>
            <a:r>
              <a:rPr lang="en-US" b="1" dirty="0">
                <a:latin typeface="Helvetica" pitchFamily="2" charset="0"/>
              </a:rPr>
              <a:t>Continued data collection with SCOAPE2 (June 2024) and HAMAQ (Mexico City and other location with TBD date)</a:t>
            </a:r>
          </a:p>
          <a:p>
            <a:pPr lvl="1">
              <a:buFont typeface="System Font Regular"/>
              <a:buChar char="→"/>
            </a:pPr>
            <a:endParaRPr lang="en-US" b="1" dirty="0">
              <a:latin typeface="Helvetica" pitchFamily="2" charset="0"/>
            </a:endParaRPr>
          </a:p>
        </p:txBody>
      </p:sp>
      <p:sp>
        <p:nvSpPr>
          <p:cNvPr id="4" name="TextBox 3">
            <a:extLst>
              <a:ext uri="{FF2B5EF4-FFF2-40B4-BE49-F238E27FC236}">
                <a16:creationId xmlns:a16="http://schemas.microsoft.com/office/drawing/2014/main" id="{6080D901-EE34-17CE-A29E-03CF286E3749}"/>
              </a:ext>
            </a:extLst>
          </p:cNvPr>
          <p:cNvSpPr txBox="1"/>
          <p:nvPr/>
        </p:nvSpPr>
        <p:spPr>
          <a:xfrm>
            <a:off x="7543676" y="6488668"/>
            <a:ext cx="4648324" cy="369332"/>
          </a:xfrm>
          <a:prstGeom prst="rect">
            <a:avLst/>
          </a:prstGeom>
          <a:noFill/>
        </p:spPr>
        <p:txBody>
          <a:bodyPr wrap="none" rtlCol="0">
            <a:spAutoFit/>
          </a:bodyPr>
          <a:lstStyle/>
          <a:p>
            <a:r>
              <a:rPr lang="en-US" i="1" dirty="0"/>
              <a:t>Thailand sunrise from ASIA-AQ in March 2024</a:t>
            </a:r>
          </a:p>
        </p:txBody>
      </p:sp>
      <p:sp>
        <p:nvSpPr>
          <p:cNvPr id="8" name="TextBox 7">
            <a:extLst>
              <a:ext uri="{FF2B5EF4-FFF2-40B4-BE49-F238E27FC236}">
                <a16:creationId xmlns:a16="http://schemas.microsoft.com/office/drawing/2014/main" id="{C720CFA1-4A41-F5F9-BC38-0A3F7CC2A2F6}"/>
              </a:ext>
            </a:extLst>
          </p:cNvPr>
          <p:cNvSpPr txBox="1"/>
          <p:nvPr/>
        </p:nvSpPr>
        <p:spPr>
          <a:xfrm>
            <a:off x="13018576" y="2743200"/>
            <a:ext cx="2577950" cy="369332"/>
          </a:xfrm>
          <a:prstGeom prst="rect">
            <a:avLst/>
          </a:prstGeom>
          <a:noFill/>
        </p:spPr>
        <p:txBody>
          <a:bodyPr wrap="none" rtlCol="0">
            <a:spAutoFit/>
          </a:bodyPr>
          <a:lstStyle/>
          <a:p>
            <a:r>
              <a:rPr lang="en-US" dirty="0"/>
              <a:t>Add acknowledgements</a:t>
            </a:r>
          </a:p>
        </p:txBody>
      </p:sp>
    </p:spTree>
    <p:extLst>
      <p:ext uri="{BB962C8B-B14F-4D97-AF65-F5344CB8AC3E}">
        <p14:creationId xmlns:p14="http://schemas.microsoft.com/office/powerpoint/2010/main" val="94936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7E97CC-C1EC-4CE4-266D-93EDCF0CE52C}"/>
              </a:ext>
            </a:extLst>
          </p:cNvPr>
          <p:cNvSpPr>
            <a:spLocks noGrp="1"/>
          </p:cNvSpPr>
          <p:nvPr>
            <p:ph type="title"/>
          </p:nvPr>
        </p:nvSpPr>
        <p:spPr/>
        <p:txBody>
          <a:bodyPr/>
          <a:lstStyle/>
          <a:p>
            <a:r>
              <a:rPr lang="en-US" dirty="0"/>
              <a:t>Backup slides</a:t>
            </a:r>
          </a:p>
        </p:txBody>
      </p:sp>
      <p:sp>
        <p:nvSpPr>
          <p:cNvPr id="5" name="Text Placeholder 4">
            <a:extLst>
              <a:ext uri="{FF2B5EF4-FFF2-40B4-BE49-F238E27FC236}">
                <a16:creationId xmlns:a16="http://schemas.microsoft.com/office/drawing/2014/main" id="{52FF1E6B-18FD-A37C-3732-4E31F119F41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61666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724E0806-9CCA-19BE-FB33-42DB19436F0A}"/>
              </a:ext>
            </a:extLst>
          </p:cNvPr>
          <p:cNvSpPr txBox="1"/>
          <p:nvPr/>
        </p:nvSpPr>
        <p:spPr>
          <a:xfrm>
            <a:off x="18368" y="61036"/>
            <a:ext cx="2309928" cy="167225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Los Angeles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Helvetica" pitchFamily="2" charset="0"/>
              </a:rPr>
              <a:t>Aug 26</a:t>
            </a:r>
            <a:r>
              <a:rPr lang="en-US" sz="2800" b="1" baseline="30000" dirty="0">
                <a:solidFill>
                  <a:prstClr val="white"/>
                </a:solidFill>
                <a:latin typeface="Helvetica" pitchFamily="2" charset="0"/>
              </a:rPr>
              <a:t>th</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baseline="30000" dirty="0">
              <a:solidFill>
                <a:prstClr val="white"/>
              </a:solidFill>
              <a:latin typeface="Helvetica" pitchFamily="2"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Helvetica" pitchFamily="2" charset="0"/>
              </a:rPr>
              <a:t> </a:t>
            </a:r>
            <a:endPar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17" name="TextBox 16">
            <a:extLst>
              <a:ext uri="{FF2B5EF4-FFF2-40B4-BE49-F238E27FC236}">
                <a16:creationId xmlns:a16="http://schemas.microsoft.com/office/drawing/2014/main" id="{B737FE19-3569-A12D-DF13-21CF996CEAB8}"/>
              </a:ext>
            </a:extLst>
          </p:cNvPr>
          <p:cNvSpPr txBox="1"/>
          <p:nvPr/>
        </p:nvSpPr>
        <p:spPr>
          <a:xfrm>
            <a:off x="18368" y="3552448"/>
            <a:ext cx="247343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NYC: Aug 9</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18" name="TextBox 17">
            <a:extLst>
              <a:ext uri="{FF2B5EF4-FFF2-40B4-BE49-F238E27FC236}">
                <a16:creationId xmlns:a16="http://schemas.microsoft.com/office/drawing/2014/main" id="{2489A341-4ECB-E273-D807-7F92E18A9128}"/>
              </a:ext>
            </a:extLst>
          </p:cNvPr>
          <p:cNvSpPr txBox="1"/>
          <p:nvPr/>
        </p:nvSpPr>
        <p:spPr>
          <a:xfrm>
            <a:off x="6176759" y="3530357"/>
            <a:ext cx="3160289"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Toronto: Aug 4</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th</a:t>
            </a: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 </a:t>
            </a:r>
          </a:p>
        </p:txBody>
      </p:sp>
      <p:sp>
        <p:nvSpPr>
          <p:cNvPr id="19" name="TextBox 18">
            <a:extLst>
              <a:ext uri="{FF2B5EF4-FFF2-40B4-BE49-F238E27FC236}">
                <a16:creationId xmlns:a16="http://schemas.microsoft.com/office/drawing/2014/main" id="{49523DBB-0E8B-C40E-6F5C-60D33CEA8BB3}"/>
              </a:ext>
            </a:extLst>
          </p:cNvPr>
          <p:cNvSpPr txBox="1"/>
          <p:nvPr/>
        </p:nvSpPr>
        <p:spPr>
          <a:xfrm>
            <a:off x="6192616" y="58069"/>
            <a:ext cx="3100208"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rPr>
              <a:t>Chicago: Aug 2</a:t>
            </a:r>
            <a:r>
              <a:rPr kumimoji="0" lang="en-US" sz="2800" b="1" i="0" u="none" strike="noStrike" kern="1200" cap="none" spc="0" normalizeH="0" baseline="30000" noProof="0" dirty="0">
                <a:ln>
                  <a:noFill/>
                </a:ln>
                <a:solidFill>
                  <a:prstClr val="white"/>
                </a:solidFill>
                <a:effectLst/>
                <a:uLnTx/>
                <a:uFillTx/>
                <a:latin typeface="Helvetica" pitchFamily="2" charset="0"/>
                <a:ea typeface="+mn-ea"/>
                <a:cs typeface="+mn-cs"/>
              </a:rPr>
              <a:t>nd</a:t>
            </a:r>
            <a:endParaRPr kumimoji="0" lang="en-US" sz="2800" b="1" i="0" u="none" strike="noStrike" kern="1200" cap="none" spc="0" normalizeH="0" baseline="0" noProof="0" dirty="0">
              <a:ln>
                <a:noFill/>
              </a:ln>
              <a:solidFill>
                <a:prstClr val="white"/>
              </a:solidFill>
              <a:effectLst/>
              <a:uLnTx/>
              <a:uFillTx/>
              <a:latin typeface="Helvetica" pitchFamily="2" charset="0"/>
              <a:ea typeface="+mn-ea"/>
              <a:cs typeface="+mn-cs"/>
            </a:endParaRPr>
          </a:p>
        </p:txBody>
      </p:sp>
      <p:pic>
        <p:nvPicPr>
          <p:cNvPr id="45" name="Picture 44">
            <a:extLst>
              <a:ext uri="{FF2B5EF4-FFF2-40B4-BE49-F238E27FC236}">
                <a16:creationId xmlns:a16="http://schemas.microsoft.com/office/drawing/2014/main" id="{5C2ED806-4410-599A-E7D0-ABD18560E2F3}"/>
              </a:ext>
            </a:extLst>
          </p:cNvPr>
          <p:cNvPicPr>
            <a:picLocks noChangeAspect="1"/>
          </p:cNvPicPr>
          <p:nvPr/>
        </p:nvPicPr>
        <p:blipFill>
          <a:blip r:embed="rId3"/>
          <a:stretch>
            <a:fillRect/>
          </a:stretch>
        </p:blipFill>
        <p:spPr>
          <a:xfrm>
            <a:off x="6201481" y="878144"/>
            <a:ext cx="1737488" cy="2463565"/>
          </a:xfrm>
          <a:prstGeom prst="rect">
            <a:avLst/>
          </a:prstGeom>
        </p:spPr>
      </p:pic>
      <p:pic>
        <p:nvPicPr>
          <p:cNvPr id="47" name="Picture 46">
            <a:extLst>
              <a:ext uri="{FF2B5EF4-FFF2-40B4-BE49-F238E27FC236}">
                <a16:creationId xmlns:a16="http://schemas.microsoft.com/office/drawing/2014/main" id="{EBC2AB39-A3FB-E31F-1D1C-104950368153}"/>
              </a:ext>
            </a:extLst>
          </p:cNvPr>
          <p:cNvPicPr>
            <a:picLocks noChangeAspect="1"/>
          </p:cNvPicPr>
          <p:nvPr/>
        </p:nvPicPr>
        <p:blipFill>
          <a:blip r:embed="rId4"/>
          <a:stretch>
            <a:fillRect/>
          </a:stretch>
        </p:blipFill>
        <p:spPr>
          <a:xfrm>
            <a:off x="8067664" y="878144"/>
            <a:ext cx="1745132" cy="2463565"/>
          </a:xfrm>
          <a:prstGeom prst="rect">
            <a:avLst/>
          </a:prstGeom>
        </p:spPr>
      </p:pic>
      <p:pic>
        <p:nvPicPr>
          <p:cNvPr id="48" name="Picture 47">
            <a:extLst>
              <a:ext uri="{FF2B5EF4-FFF2-40B4-BE49-F238E27FC236}">
                <a16:creationId xmlns:a16="http://schemas.microsoft.com/office/drawing/2014/main" id="{4268D0B6-5B7A-C33B-2A60-BAFCD8C238E6}"/>
              </a:ext>
            </a:extLst>
          </p:cNvPr>
          <p:cNvPicPr>
            <a:picLocks noChangeAspect="1"/>
          </p:cNvPicPr>
          <p:nvPr/>
        </p:nvPicPr>
        <p:blipFill>
          <a:blip r:embed="rId5"/>
          <a:srcRect/>
          <a:stretch/>
        </p:blipFill>
        <p:spPr>
          <a:xfrm>
            <a:off x="6225615" y="4351825"/>
            <a:ext cx="1737488" cy="2463565"/>
          </a:xfrm>
          <a:prstGeom prst="rect">
            <a:avLst/>
          </a:prstGeom>
        </p:spPr>
      </p:pic>
      <p:pic>
        <p:nvPicPr>
          <p:cNvPr id="49" name="Picture 48">
            <a:extLst>
              <a:ext uri="{FF2B5EF4-FFF2-40B4-BE49-F238E27FC236}">
                <a16:creationId xmlns:a16="http://schemas.microsoft.com/office/drawing/2014/main" id="{544F3746-CFB3-A18A-C8B4-AB5C07353AF5}"/>
              </a:ext>
            </a:extLst>
          </p:cNvPr>
          <p:cNvPicPr>
            <a:picLocks noChangeAspect="1"/>
          </p:cNvPicPr>
          <p:nvPr/>
        </p:nvPicPr>
        <p:blipFill>
          <a:blip r:embed="rId6"/>
          <a:srcRect/>
          <a:stretch/>
        </p:blipFill>
        <p:spPr>
          <a:xfrm>
            <a:off x="8046998" y="4351825"/>
            <a:ext cx="1745131" cy="2463565"/>
          </a:xfrm>
          <a:prstGeom prst="rect">
            <a:avLst/>
          </a:prstGeom>
        </p:spPr>
      </p:pic>
      <p:sp>
        <p:nvSpPr>
          <p:cNvPr id="50" name="TextBox 49">
            <a:extLst>
              <a:ext uri="{FF2B5EF4-FFF2-40B4-BE49-F238E27FC236}">
                <a16:creationId xmlns:a16="http://schemas.microsoft.com/office/drawing/2014/main" id="{FF946D21-5286-E6AB-1EB0-1DF1FE2E83E3}"/>
              </a:ext>
            </a:extLst>
          </p:cNvPr>
          <p:cNvSpPr txBox="1"/>
          <p:nvPr/>
        </p:nvSpPr>
        <p:spPr>
          <a:xfrm>
            <a:off x="10207282" y="4610"/>
            <a:ext cx="1984717"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August 2</a:t>
            </a:r>
            <a:r>
              <a:rPr kumimoji="0" lang="en-US" sz="1200" b="0" i="1" u="none" strike="noStrike" kern="1200" cap="none" spc="0" normalizeH="0" baseline="30000" noProof="0" dirty="0">
                <a:ln>
                  <a:noFill/>
                </a:ln>
                <a:solidFill>
                  <a:prstClr val="white"/>
                </a:solidFill>
                <a:effectLst/>
                <a:uLnTx/>
                <a:uFillTx/>
                <a:latin typeface="Aptos" panose="02110004020202020204"/>
                <a:ea typeface="+mn-ea"/>
                <a:cs typeface="+mn-cs"/>
              </a:rPr>
              <a:t>nd</a:t>
            </a: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 coincides with first light.  This day was pretty impacted by cirrus clouds (above the flight altitude of GCAS)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Not imaged in this presentation is August 15</a:t>
            </a:r>
            <a:r>
              <a:rPr kumimoji="0" lang="en-US" sz="1200" b="0" i="1" u="none" strike="noStrike" kern="1200" cap="none" spc="0" normalizeH="0" baseline="30000" noProof="0" dirty="0">
                <a:ln>
                  <a:noFill/>
                </a:ln>
                <a:solidFill>
                  <a:prstClr val="white"/>
                </a:solidFill>
                <a:effectLst/>
                <a:uLnTx/>
                <a:uFillTx/>
                <a:latin typeface="Aptos" panose="02110004020202020204"/>
                <a:ea typeface="+mn-ea"/>
                <a:cs typeface="+mn-cs"/>
              </a:rPr>
              <a:t>th</a:t>
            </a:r>
            <a:endPar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110004020202020204"/>
                <a:ea typeface="+mn-ea"/>
                <a:cs typeface="+mn-cs"/>
              </a:rPr>
              <a:t>(mostly one raster mid afternoon due to clouds)</a:t>
            </a:r>
          </a:p>
        </p:txBody>
      </p:sp>
      <p:sp>
        <p:nvSpPr>
          <p:cNvPr id="51" name="TextBox 50">
            <a:extLst>
              <a:ext uri="{FF2B5EF4-FFF2-40B4-BE49-F238E27FC236}">
                <a16:creationId xmlns:a16="http://schemas.microsoft.com/office/drawing/2014/main" id="{43207C1E-0854-4C7D-739E-928BD2AEB336}"/>
              </a:ext>
            </a:extLst>
          </p:cNvPr>
          <p:cNvSpPr txBox="1"/>
          <p:nvPr/>
        </p:nvSpPr>
        <p:spPr>
          <a:xfrm>
            <a:off x="77741" y="5491951"/>
            <a:ext cx="2240933"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ptos" panose="02110004020202020204"/>
                <a:ea typeface="+mn-ea"/>
                <a:cs typeface="+mn-cs"/>
              </a:rPr>
              <a:t>Not imaged in this presentation is August 5</a:t>
            </a:r>
            <a:r>
              <a:rPr kumimoji="0" lang="en-US" sz="1600" b="0" i="1" u="none" strike="noStrike" kern="1200" cap="none" spc="0" normalizeH="0" baseline="30000" noProof="0" dirty="0">
                <a:ln>
                  <a:noFill/>
                </a:ln>
                <a:solidFill>
                  <a:prstClr val="white"/>
                </a:solidFill>
                <a:effectLst/>
                <a:uLnTx/>
                <a:uFillTx/>
                <a:latin typeface="Aptos" panose="02110004020202020204"/>
                <a:ea typeface="+mn-ea"/>
                <a:cs typeface="+mn-cs"/>
              </a:rPr>
              <a:t>th </a:t>
            </a:r>
            <a:r>
              <a:rPr kumimoji="0" lang="en-US" sz="1600" b="0" i="1" u="none" strike="noStrike" kern="1200" cap="none" spc="0" normalizeH="0" baseline="0" noProof="0" dirty="0">
                <a:ln>
                  <a:noFill/>
                </a:ln>
                <a:solidFill>
                  <a:prstClr val="white"/>
                </a:solidFill>
                <a:effectLst/>
                <a:uLnTx/>
                <a:uFillTx/>
                <a:latin typeface="Aptos" panose="02110004020202020204"/>
                <a:ea typeface="+mn-ea"/>
                <a:cs typeface="+mn-cs"/>
              </a:rPr>
              <a:t>which has two rasters before getting cirrus impacted</a:t>
            </a:r>
          </a:p>
        </p:txBody>
      </p:sp>
      <p:pic>
        <p:nvPicPr>
          <p:cNvPr id="53" name="Picture 52">
            <a:extLst>
              <a:ext uri="{FF2B5EF4-FFF2-40B4-BE49-F238E27FC236}">
                <a16:creationId xmlns:a16="http://schemas.microsoft.com/office/drawing/2014/main" id="{79BB7068-9A75-5E23-88CF-009216349926}"/>
              </a:ext>
            </a:extLst>
          </p:cNvPr>
          <p:cNvPicPr>
            <a:picLocks noChangeAspect="1"/>
          </p:cNvPicPr>
          <p:nvPr/>
        </p:nvPicPr>
        <p:blipFill>
          <a:blip r:embed="rId7"/>
          <a:stretch>
            <a:fillRect/>
          </a:stretch>
        </p:blipFill>
        <p:spPr>
          <a:xfrm>
            <a:off x="2495039" y="3548316"/>
            <a:ext cx="3450450" cy="1602890"/>
          </a:xfrm>
          <a:prstGeom prst="rect">
            <a:avLst/>
          </a:prstGeom>
        </p:spPr>
      </p:pic>
      <p:pic>
        <p:nvPicPr>
          <p:cNvPr id="55" name="Picture 54">
            <a:extLst>
              <a:ext uri="{FF2B5EF4-FFF2-40B4-BE49-F238E27FC236}">
                <a16:creationId xmlns:a16="http://schemas.microsoft.com/office/drawing/2014/main" id="{177A0A3D-354C-1C91-22CF-3D813C32A279}"/>
              </a:ext>
            </a:extLst>
          </p:cNvPr>
          <p:cNvPicPr>
            <a:picLocks noChangeAspect="1"/>
          </p:cNvPicPr>
          <p:nvPr/>
        </p:nvPicPr>
        <p:blipFill>
          <a:blip r:embed="rId8"/>
          <a:stretch>
            <a:fillRect/>
          </a:stretch>
        </p:blipFill>
        <p:spPr>
          <a:xfrm>
            <a:off x="2480302" y="5224802"/>
            <a:ext cx="3450450" cy="1590588"/>
          </a:xfrm>
          <a:prstGeom prst="rect">
            <a:avLst/>
          </a:prstGeom>
        </p:spPr>
      </p:pic>
      <p:sp>
        <p:nvSpPr>
          <p:cNvPr id="57" name="TextBox 56">
            <a:extLst>
              <a:ext uri="{FF2B5EF4-FFF2-40B4-BE49-F238E27FC236}">
                <a16:creationId xmlns:a16="http://schemas.microsoft.com/office/drawing/2014/main" id="{8ACC3773-9B1F-E4CB-DEEF-00D00050C982}"/>
              </a:ext>
            </a:extLst>
          </p:cNvPr>
          <p:cNvSpPr txBox="1"/>
          <p:nvPr/>
        </p:nvSpPr>
        <p:spPr>
          <a:xfrm rot="16200000">
            <a:off x="10328658" y="4923293"/>
            <a:ext cx="3463412"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Aptos" panose="020B0004020202020204" pitchFamily="34" charset="0"/>
                <a:ea typeface="+mn-ea"/>
                <a:cs typeface="+mn-cs"/>
              </a:rPr>
              <a:t>“Unofficial TEMPO Data: Not for Public Release”</a:t>
            </a:r>
          </a:p>
        </p:txBody>
      </p:sp>
      <p:sp>
        <p:nvSpPr>
          <p:cNvPr id="2" name="TextBox 1">
            <a:extLst>
              <a:ext uri="{FF2B5EF4-FFF2-40B4-BE49-F238E27FC236}">
                <a16:creationId xmlns:a16="http://schemas.microsoft.com/office/drawing/2014/main" id="{051B4D2A-7736-7B3A-A664-2786F765326A}"/>
              </a:ext>
            </a:extLst>
          </p:cNvPr>
          <p:cNvSpPr txBox="1"/>
          <p:nvPr/>
        </p:nvSpPr>
        <p:spPr>
          <a:xfrm>
            <a:off x="30681" y="976355"/>
            <a:ext cx="2240933"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ptos" panose="02110004020202020204"/>
                <a:ea typeface="+mn-ea"/>
                <a:cs typeface="+mn-cs"/>
              </a:rPr>
              <a:t>Not imaged in this presentation is August 22</a:t>
            </a:r>
            <a:r>
              <a:rPr kumimoji="0" lang="en-US" sz="1400" b="0" i="1" u="none" strike="noStrike" kern="1200" cap="none" spc="0" normalizeH="0" baseline="30000" noProof="0" dirty="0">
                <a:ln>
                  <a:noFill/>
                </a:ln>
                <a:solidFill>
                  <a:prstClr val="white"/>
                </a:solidFill>
                <a:effectLst/>
                <a:uLnTx/>
                <a:uFillTx/>
                <a:latin typeface="Aptos" panose="02110004020202020204"/>
                <a:ea typeface="+mn-ea"/>
                <a:cs typeface="+mn-cs"/>
              </a:rPr>
              <a:t>nd</a:t>
            </a:r>
            <a:r>
              <a:rPr kumimoji="0" lang="en-US" sz="1400" b="0" i="1" u="none" strike="noStrike" kern="1200" cap="none" spc="0" normalizeH="0" baseline="0" noProof="0" dirty="0">
                <a:ln>
                  <a:noFill/>
                </a:ln>
                <a:solidFill>
                  <a:prstClr val="white"/>
                </a:solidFill>
                <a:effectLst/>
                <a:uLnTx/>
                <a:uFillTx/>
                <a:latin typeface="Aptos" panose="02110004020202020204"/>
                <a:ea typeface="+mn-ea"/>
                <a:cs typeface="+mn-cs"/>
              </a:rPr>
              <a:t> and 25</a:t>
            </a:r>
            <a:r>
              <a:rPr kumimoji="0" lang="en-US" sz="1400" b="0" i="1" u="none" strike="noStrike" kern="1200" cap="none" spc="0" normalizeH="0" baseline="30000" noProof="0" dirty="0">
                <a:ln>
                  <a:noFill/>
                </a:ln>
                <a:solidFill>
                  <a:prstClr val="white"/>
                </a:solidFill>
                <a:effectLst/>
                <a:uLnTx/>
                <a:uFillTx/>
                <a:latin typeface="Aptos" panose="02110004020202020204"/>
                <a:ea typeface="+mn-ea"/>
                <a:cs typeface="+mn-cs"/>
              </a:rPr>
              <a:t>th</a:t>
            </a:r>
            <a:r>
              <a:rPr kumimoji="0" lang="en-US" sz="1400" b="0" i="1" u="none" strike="noStrike" kern="1200" cap="none" spc="0" normalizeH="0" baseline="0" noProof="0" dirty="0">
                <a:ln>
                  <a:noFill/>
                </a:ln>
                <a:solidFill>
                  <a:prstClr val="white"/>
                </a:solidFill>
                <a:effectLst/>
                <a:uLnTx/>
                <a:uFillTx/>
                <a:latin typeface="Aptos" panose="02110004020202020204"/>
                <a:ea typeface="+mn-ea"/>
                <a:cs typeface="+mn-cs"/>
              </a:rPr>
              <a:t>.  Results are similar between days</a:t>
            </a:r>
          </a:p>
        </p:txBody>
      </p:sp>
      <p:sp>
        <p:nvSpPr>
          <p:cNvPr id="3" name="TextBox 2">
            <a:extLst>
              <a:ext uri="{FF2B5EF4-FFF2-40B4-BE49-F238E27FC236}">
                <a16:creationId xmlns:a16="http://schemas.microsoft.com/office/drawing/2014/main" id="{1C222174-E72C-F826-6669-05FFB4F3185F}"/>
              </a:ext>
            </a:extLst>
          </p:cNvPr>
          <p:cNvSpPr txBox="1"/>
          <p:nvPr/>
        </p:nvSpPr>
        <p:spPr>
          <a:xfrm>
            <a:off x="9847796" y="3923747"/>
            <a:ext cx="1896189"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ptos" panose="02110004020202020204"/>
                <a:ea typeface="+mn-ea"/>
                <a:cs typeface="+mn-cs"/>
              </a:rPr>
              <a:t>August 4</a:t>
            </a:r>
            <a:r>
              <a:rPr kumimoji="0" lang="en-US" sz="1400" b="0" i="1" u="none" strike="noStrike" kern="1200" cap="none" spc="0" normalizeH="0" baseline="30000" noProof="0" dirty="0">
                <a:ln>
                  <a:noFill/>
                </a:ln>
                <a:solidFill>
                  <a:prstClr val="white"/>
                </a:solidFill>
                <a:effectLst/>
                <a:uLnTx/>
                <a:uFillTx/>
                <a:latin typeface="Aptos" panose="02110004020202020204"/>
                <a:ea typeface="+mn-ea"/>
                <a:cs typeface="+mn-cs"/>
              </a:rPr>
              <a:t>th</a:t>
            </a:r>
            <a:r>
              <a:rPr kumimoji="0" lang="en-US" sz="1400" b="0" i="1" u="none" strike="noStrike" kern="1200" cap="none" spc="0" normalizeH="0" baseline="0" noProof="0" dirty="0">
                <a:ln>
                  <a:noFill/>
                </a:ln>
                <a:solidFill>
                  <a:prstClr val="white"/>
                </a:solidFill>
                <a:effectLst/>
                <a:uLnTx/>
                <a:uFillTx/>
                <a:latin typeface="Aptos" panose="02110004020202020204"/>
                <a:ea typeface="+mn-ea"/>
                <a:cs typeface="+mn-cs"/>
              </a:rPr>
              <a:t> is the only day in Toronto.  The day was impacts by low level clouds. </a:t>
            </a:r>
          </a:p>
        </p:txBody>
      </p:sp>
      <p:pic>
        <p:nvPicPr>
          <p:cNvPr id="4" name="Picture 3">
            <a:extLst>
              <a:ext uri="{FF2B5EF4-FFF2-40B4-BE49-F238E27FC236}">
                <a16:creationId xmlns:a16="http://schemas.microsoft.com/office/drawing/2014/main" id="{93C47C7B-6045-CEA4-2B0F-13D90C502FC1}"/>
              </a:ext>
            </a:extLst>
          </p:cNvPr>
          <p:cNvPicPr>
            <a:picLocks noChangeAspect="1"/>
          </p:cNvPicPr>
          <p:nvPr/>
        </p:nvPicPr>
        <p:blipFill>
          <a:blip r:embed="rId9"/>
          <a:srcRect/>
          <a:stretch/>
        </p:blipFill>
        <p:spPr>
          <a:xfrm>
            <a:off x="2433361" y="1748651"/>
            <a:ext cx="3455808" cy="1593058"/>
          </a:xfrm>
          <a:prstGeom prst="rect">
            <a:avLst/>
          </a:prstGeom>
        </p:spPr>
      </p:pic>
      <p:pic>
        <p:nvPicPr>
          <p:cNvPr id="5" name="Picture 4">
            <a:extLst>
              <a:ext uri="{FF2B5EF4-FFF2-40B4-BE49-F238E27FC236}">
                <a16:creationId xmlns:a16="http://schemas.microsoft.com/office/drawing/2014/main" id="{75D553AA-1E13-7346-58CF-76BA14BCC9B0}"/>
              </a:ext>
            </a:extLst>
          </p:cNvPr>
          <p:cNvPicPr>
            <a:picLocks noChangeAspect="1"/>
          </p:cNvPicPr>
          <p:nvPr/>
        </p:nvPicPr>
        <p:blipFill>
          <a:blip r:embed="rId10"/>
          <a:srcRect/>
          <a:stretch/>
        </p:blipFill>
        <p:spPr>
          <a:xfrm>
            <a:off x="2460001" y="58070"/>
            <a:ext cx="3455808" cy="1605380"/>
          </a:xfrm>
          <a:prstGeom prst="rect">
            <a:avLst/>
          </a:prstGeom>
        </p:spPr>
      </p:pic>
      <p:pic>
        <p:nvPicPr>
          <p:cNvPr id="7" name="Picture 6">
            <a:extLst>
              <a:ext uri="{FF2B5EF4-FFF2-40B4-BE49-F238E27FC236}">
                <a16:creationId xmlns:a16="http://schemas.microsoft.com/office/drawing/2014/main" id="{A5C7C4C0-1E8B-1A45-BA04-35A096BDF504}"/>
              </a:ext>
            </a:extLst>
          </p:cNvPr>
          <p:cNvPicPr>
            <a:picLocks noChangeAspect="1"/>
          </p:cNvPicPr>
          <p:nvPr/>
        </p:nvPicPr>
        <p:blipFill>
          <a:blip r:embed="rId11"/>
          <a:stretch>
            <a:fillRect/>
          </a:stretch>
        </p:blipFill>
        <p:spPr>
          <a:xfrm>
            <a:off x="305318" y="2008190"/>
            <a:ext cx="1899534" cy="1213750"/>
          </a:xfrm>
          <a:prstGeom prst="rect">
            <a:avLst/>
          </a:prstGeom>
        </p:spPr>
      </p:pic>
      <p:pic>
        <p:nvPicPr>
          <p:cNvPr id="8" name="Picture 7">
            <a:extLst>
              <a:ext uri="{FF2B5EF4-FFF2-40B4-BE49-F238E27FC236}">
                <a16:creationId xmlns:a16="http://schemas.microsoft.com/office/drawing/2014/main" id="{BBA5C444-FDA2-C852-3EBD-D928F5BCC2EF}"/>
              </a:ext>
            </a:extLst>
          </p:cNvPr>
          <p:cNvPicPr>
            <a:picLocks noChangeAspect="1"/>
          </p:cNvPicPr>
          <p:nvPr/>
        </p:nvPicPr>
        <p:blipFill>
          <a:blip r:embed="rId12"/>
          <a:srcRect/>
          <a:stretch/>
        </p:blipFill>
        <p:spPr>
          <a:xfrm>
            <a:off x="248440" y="4176934"/>
            <a:ext cx="1899533" cy="1213750"/>
          </a:xfrm>
          <a:prstGeom prst="rect">
            <a:avLst/>
          </a:prstGeom>
        </p:spPr>
      </p:pic>
      <p:pic>
        <p:nvPicPr>
          <p:cNvPr id="9" name="Picture 8">
            <a:extLst>
              <a:ext uri="{FF2B5EF4-FFF2-40B4-BE49-F238E27FC236}">
                <a16:creationId xmlns:a16="http://schemas.microsoft.com/office/drawing/2014/main" id="{BC085447-97D8-3BAE-D94A-74E34A17180D}"/>
              </a:ext>
            </a:extLst>
          </p:cNvPr>
          <p:cNvPicPr>
            <a:picLocks noChangeAspect="1"/>
          </p:cNvPicPr>
          <p:nvPr/>
        </p:nvPicPr>
        <p:blipFill>
          <a:blip r:embed="rId13"/>
          <a:srcRect/>
          <a:stretch/>
        </p:blipFill>
        <p:spPr>
          <a:xfrm>
            <a:off x="9920386" y="5326882"/>
            <a:ext cx="1899533" cy="1213749"/>
          </a:xfrm>
          <a:prstGeom prst="rect">
            <a:avLst/>
          </a:prstGeom>
        </p:spPr>
      </p:pic>
      <p:pic>
        <p:nvPicPr>
          <p:cNvPr id="10" name="Picture 9">
            <a:extLst>
              <a:ext uri="{FF2B5EF4-FFF2-40B4-BE49-F238E27FC236}">
                <a16:creationId xmlns:a16="http://schemas.microsoft.com/office/drawing/2014/main" id="{9D1D84D6-B7F3-4A39-C0BD-6A7EDBD5C270}"/>
              </a:ext>
            </a:extLst>
          </p:cNvPr>
          <p:cNvPicPr>
            <a:picLocks noChangeAspect="1"/>
          </p:cNvPicPr>
          <p:nvPr/>
        </p:nvPicPr>
        <p:blipFill>
          <a:blip r:embed="rId14"/>
          <a:srcRect/>
          <a:stretch/>
        </p:blipFill>
        <p:spPr>
          <a:xfrm>
            <a:off x="10022332" y="1945017"/>
            <a:ext cx="1899531" cy="1213749"/>
          </a:xfrm>
          <a:prstGeom prst="rect">
            <a:avLst/>
          </a:prstGeom>
        </p:spPr>
      </p:pic>
    </p:spTree>
    <p:extLst>
      <p:ext uri="{BB962C8B-B14F-4D97-AF65-F5344CB8AC3E}">
        <p14:creationId xmlns:p14="http://schemas.microsoft.com/office/powerpoint/2010/main" val="19293356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4771</TotalTime>
  <Words>1192</Words>
  <Application>Microsoft Macintosh PowerPoint</Application>
  <PresentationFormat>Widescreen</PresentationFormat>
  <Paragraphs>194</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Helvetica</vt:lpstr>
      <vt:lpstr>System Font Regular</vt:lpstr>
      <vt:lpstr>Office Theme</vt:lpstr>
      <vt:lpstr>TEMPO  vs.  STAQS GCAS </vt:lpstr>
      <vt:lpstr>PowerPoint Presentation</vt:lpstr>
      <vt:lpstr>PowerPoint Presentation</vt:lpstr>
      <vt:lpstr>PowerPoint Presentation</vt:lpstr>
      <vt:lpstr>Example day: August 12th, 2023</vt:lpstr>
      <vt:lpstr>Example day: August 26th, 2023</vt:lpstr>
      <vt:lpstr>PowerPoint Presentation</vt:lpstr>
      <vt:lpstr>Looking ahead</vt:lpstr>
      <vt:lpstr>Backup slides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  vs.  STAQS GCAS </dc:title>
  <dc:creator>Judd, Laura M. (LARC-E303)</dc:creator>
  <cp:lastModifiedBy>Judd, Laura M. (LARC-E303)</cp:lastModifiedBy>
  <cp:revision>60</cp:revision>
  <dcterms:created xsi:type="dcterms:W3CDTF">2024-04-29T14:29:19Z</dcterms:created>
  <dcterms:modified xsi:type="dcterms:W3CDTF">2024-05-02T22:01:18Z</dcterms:modified>
</cp:coreProperties>
</file>