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4"/>
    <p:sldMasterId id="2147483712" r:id="rId5"/>
  </p:sldMasterIdLst>
  <p:notesMasterIdLst>
    <p:notesMasterId r:id="rId41"/>
  </p:notesMasterIdLst>
  <p:handoutMasterIdLst>
    <p:handoutMasterId r:id="rId42"/>
  </p:handoutMasterIdLst>
  <p:sldIdLst>
    <p:sldId id="1583" r:id="rId6"/>
    <p:sldId id="8149" r:id="rId7"/>
    <p:sldId id="8152" r:id="rId8"/>
    <p:sldId id="464" r:id="rId9"/>
    <p:sldId id="355" r:id="rId10"/>
    <p:sldId id="473" r:id="rId11"/>
    <p:sldId id="610" r:id="rId12"/>
    <p:sldId id="8140" r:id="rId13"/>
    <p:sldId id="466" r:id="rId14"/>
    <p:sldId id="8138" r:id="rId15"/>
    <p:sldId id="356" r:id="rId16"/>
    <p:sldId id="1585" r:id="rId17"/>
    <p:sldId id="8153" r:id="rId18"/>
    <p:sldId id="1609" r:id="rId19"/>
    <p:sldId id="1586" r:id="rId20"/>
    <p:sldId id="1608" r:id="rId21"/>
    <p:sldId id="1614" r:id="rId22"/>
    <p:sldId id="1619" r:id="rId23"/>
    <p:sldId id="271" r:id="rId24"/>
    <p:sldId id="259" r:id="rId25"/>
    <p:sldId id="1622" r:id="rId26"/>
    <p:sldId id="1623" r:id="rId27"/>
    <p:sldId id="1625" r:id="rId28"/>
    <p:sldId id="260" r:id="rId29"/>
    <p:sldId id="266" r:id="rId30"/>
    <p:sldId id="267" r:id="rId31"/>
    <p:sldId id="268" r:id="rId32"/>
    <p:sldId id="1627" r:id="rId33"/>
    <p:sldId id="1628" r:id="rId34"/>
    <p:sldId id="1629" r:id="rId35"/>
    <p:sldId id="1620" r:id="rId36"/>
    <p:sldId id="1630" r:id="rId37"/>
    <p:sldId id="258" r:id="rId38"/>
    <p:sldId id="261" r:id="rId39"/>
    <p:sldId id="1592" r:id="rId40"/>
  </p:sldIdLst>
  <p:sldSz cx="12192000" cy="6858000"/>
  <p:notesSz cx="6667500" cy="868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Joe" id="{CFF9A738-A56A-49CB-9FF9-F7E3781A3CB8}">
          <p14:sldIdLst>
            <p14:sldId id="1583"/>
            <p14:sldId id="8149"/>
            <p14:sldId id="8152"/>
            <p14:sldId id="464"/>
            <p14:sldId id="355"/>
            <p14:sldId id="473"/>
            <p14:sldId id="610"/>
            <p14:sldId id="8140"/>
            <p14:sldId id="466"/>
            <p14:sldId id="8138"/>
            <p14:sldId id="356"/>
            <p14:sldId id="1585"/>
            <p14:sldId id="8153"/>
            <p14:sldId id="1609"/>
            <p14:sldId id="1586"/>
            <p14:sldId id="1608"/>
            <p14:sldId id="1614"/>
            <p14:sldId id="1619"/>
          </p14:sldIdLst>
        </p14:section>
        <p14:section name="Robert" id="{21E0B0D7-D0F3-43AB-8447-3C18E31CC519}">
          <p14:sldIdLst>
            <p14:sldId id="271"/>
            <p14:sldId id="259"/>
            <p14:sldId id="1622"/>
            <p14:sldId id="1623"/>
            <p14:sldId id="1625"/>
            <p14:sldId id="260"/>
            <p14:sldId id="266"/>
            <p14:sldId id="267"/>
            <p14:sldId id="268"/>
            <p14:sldId id="1627"/>
            <p14:sldId id="1628"/>
            <p14:sldId id="1629"/>
            <p14:sldId id="1620"/>
            <p14:sldId id="1630"/>
            <p14:sldId id="258"/>
            <p14:sldId id="261"/>
            <p14:sldId id="15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7C80"/>
    <a:srgbClr val="FF0000"/>
    <a:srgbClr val="FFFF99"/>
    <a:srgbClr val="002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2"/>
    <p:restoredTop sz="87366" autoAdjust="0"/>
  </p:normalViewPr>
  <p:slideViewPr>
    <p:cSldViewPr snapToGrid="0">
      <p:cViewPr>
        <p:scale>
          <a:sx n="138" d="100"/>
          <a:sy n="138" d="100"/>
        </p:scale>
        <p:origin x="76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736"/>
        <p:guide pos="21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889854" cy="434637"/>
          </a:xfrm>
          <a:prstGeom prst="rect">
            <a:avLst/>
          </a:prstGeom>
        </p:spPr>
        <p:txBody>
          <a:bodyPr vert="horz" lIns="86487" tIns="43243" rIns="86487" bIns="43243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143" y="0"/>
            <a:ext cx="2889854" cy="434637"/>
          </a:xfrm>
          <a:prstGeom prst="rect">
            <a:avLst/>
          </a:prstGeom>
        </p:spPr>
        <p:txBody>
          <a:bodyPr vert="horz" lIns="86487" tIns="43243" rIns="86487" bIns="43243" rtlCol="0"/>
          <a:lstStyle>
            <a:lvl1pPr algn="r">
              <a:defRPr sz="1100"/>
            </a:lvl1pPr>
          </a:lstStyle>
          <a:p>
            <a:fld id="{6438631A-BD82-4368-B7B8-F79D93750BF3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8250680"/>
            <a:ext cx="2889854" cy="434637"/>
          </a:xfrm>
          <a:prstGeom prst="rect">
            <a:avLst/>
          </a:prstGeom>
        </p:spPr>
        <p:txBody>
          <a:bodyPr vert="horz" lIns="86487" tIns="43243" rIns="86487" bIns="43243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143" y="8250680"/>
            <a:ext cx="2889854" cy="434637"/>
          </a:xfrm>
          <a:prstGeom prst="rect">
            <a:avLst/>
          </a:prstGeom>
        </p:spPr>
        <p:txBody>
          <a:bodyPr vert="horz" lIns="86487" tIns="43243" rIns="86487" bIns="43243" rtlCol="0" anchor="b"/>
          <a:lstStyle>
            <a:lvl1pPr algn="r">
              <a:defRPr sz="1100"/>
            </a:lvl1pPr>
          </a:lstStyle>
          <a:p>
            <a:fld id="{965B57DC-BDEA-463D-8C8D-2717108633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81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6" y="0"/>
            <a:ext cx="2889854" cy="4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t" anchorCtr="0" compatLnSpc="1">
            <a:prstTxWarp prst="textNoShape">
              <a:avLst/>
            </a:prstTxWarp>
          </a:bodyPr>
          <a:lstStyle>
            <a:lvl1pPr defTabSz="881389"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776143" y="0"/>
            <a:ext cx="2889854" cy="4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t" anchorCtr="0" compatLnSpc="1">
            <a:prstTxWarp prst="textNoShape">
              <a:avLst/>
            </a:prstTxWarp>
          </a:bodyPr>
          <a:lstStyle>
            <a:lvl1pPr algn="r" defTabSz="881389"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40E2BC8E-D35B-40B4-8821-8A221CE1A457}" type="datetimeFigureOut">
              <a:rPr lang="en-US"/>
              <a:pPr>
                <a:defRPr/>
              </a:pPr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650875"/>
            <a:ext cx="57912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487" tIns="43243" rIns="86487" bIns="4324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67354" y="4126827"/>
            <a:ext cx="5332792" cy="390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6" y="8250680"/>
            <a:ext cx="2889854" cy="4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b" anchorCtr="0" compatLnSpc="1">
            <a:prstTxWarp prst="textNoShape">
              <a:avLst/>
            </a:prstTxWarp>
          </a:bodyPr>
          <a:lstStyle>
            <a:lvl1pPr defTabSz="881389"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776143" y="8250680"/>
            <a:ext cx="2889854" cy="4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b" anchorCtr="0" compatLnSpc="1">
            <a:prstTxWarp prst="textNoShape">
              <a:avLst/>
            </a:prstTxWarp>
          </a:bodyPr>
          <a:lstStyle>
            <a:lvl1pPr algn="r" defTabSz="881389"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F4B6275C-0645-43A9-ACDA-247FEB91D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74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74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75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69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33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46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22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66800"/>
            <a:ext cx="10363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19D2CE-FF76-FF46-A63D-F84915098A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2800" y="2743200"/>
            <a:ext cx="5486400" cy="91440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6127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ncy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B6B698-1049-4246-97C4-E6F10E3A3B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" t="5442" r="1" b="19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D9392F-4D47-9343-8511-03CD557B19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876"/>
            <a:ext cx="822960" cy="822960"/>
          </a:xfrm>
          <a:prstGeom prst="rect">
            <a:avLst/>
          </a:prstGeom>
        </p:spPr>
      </p:pic>
      <p:pic>
        <p:nvPicPr>
          <p:cNvPr id="14" name="Picture 18" descr="meatball best">
            <a:extLst>
              <a:ext uri="{FF2B5EF4-FFF2-40B4-BE49-F238E27FC236}">
                <a16:creationId xmlns:a16="http://schemas.microsoft.com/office/drawing/2014/main" id="{E11FE0B9-8287-6243-9DD1-0D1ECFA35C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3380" y="27432"/>
            <a:ext cx="832420" cy="731520"/>
          </a:xfrm>
          <a:prstGeom prst="rect">
            <a:avLst/>
          </a:prstGeom>
          <a:noFill/>
        </p:spPr>
      </p:pic>
      <p:sp>
        <p:nvSpPr>
          <p:cNvPr id="7" name="Rectangle 78">
            <a:extLst>
              <a:ext uri="{FF2B5EF4-FFF2-40B4-BE49-F238E27FC236}">
                <a16:creationId xmlns:a16="http://schemas.microsoft.com/office/drawing/2014/main" id="{8926D19A-D6B4-CD46-8A36-F5DFBD3AB1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5996226"/>
            <a:ext cx="525779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Arial Narrow" pitchFamily="34" charset="0"/>
              </a:rPr>
              <a:t> • NASA GODDARD SPACE FLIGHT CENTER</a:t>
            </a:r>
            <a:r>
              <a:rPr lang="en-US" sz="1000" b="1" baseline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1000" b="1">
                <a:solidFill>
                  <a:schemeClr val="bg1"/>
                </a:solidFill>
                <a:latin typeface="Arial Narrow" pitchFamily="34" charset="0"/>
              </a:rPr>
              <a:t>• JET</a:t>
            </a:r>
            <a:r>
              <a:rPr lang="en-US" sz="1000" b="1" baseline="0">
                <a:solidFill>
                  <a:schemeClr val="bg1"/>
                </a:solidFill>
                <a:latin typeface="Arial Narrow" pitchFamily="34" charset="0"/>
              </a:rPr>
              <a:t> PROPULSION LABORATORY </a:t>
            </a:r>
            <a:r>
              <a:rPr lang="en-US" sz="1000" b="1">
                <a:solidFill>
                  <a:schemeClr val="bg1"/>
                </a:solidFill>
                <a:latin typeface="Arial Narrow" pitchFamily="34" charset="0"/>
              </a:rPr>
              <a:t>•</a:t>
            </a:r>
          </a:p>
          <a:p>
            <a:pPr algn="ctr"/>
            <a:r>
              <a:rPr lang="en-US" sz="1000" b="1">
                <a:solidFill>
                  <a:schemeClr val="bg1"/>
                </a:solidFill>
                <a:latin typeface="Arial Narrow" pitchFamily="34" charset="0"/>
              </a:rPr>
              <a:t>• L3HARRIS TECHNOLOGIES •  BALL</a:t>
            </a:r>
            <a:r>
              <a:rPr lang="en-US" sz="1000" b="1" baseline="0">
                <a:solidFill>
                  <a:schemeClr val="bg1"/>
                </a:solidFill>
                <a:latin typeface="Arial Narrow" pitchFamily="34" charset="0"/>
              </a:rPr>
              <a:t> AEROSPACE</a:t>
            </a:r>
            <a:r>
              <a:rPr lang="en-US" sz="1000" b="1">
                <a:solidFill>
                  <a:schemeClr val="bg1"/>
                </a:solidFill>
                <a:latin typeface="Arial Narrow" pitchFamily="34" charset="0"/>
              </a:rPr>
              <a:t> • TELEDYNE • NASA KENNEDY SPACE CENTER •</a:t>
            </a:r>
          </a:p>
          <a:p>
            <a:pPr algn="ctr"/>
            <a:r>
              <a:rPr lang="en-US" sz="1000" b="1">
                <a:solidFill>
                  <a:schemeClr val="bg1"/>
                </a:solidFill>
                <a:latin typeface="Arial Narrow" pitchFamily="34" charset="0"/>
              </a:rPr>
              <a:t> • SPACE TELESCOPE SCIENCE INSTITUTE • IPAC • EUROPEAN SPACE AGENCY • </a:t>
            </a:r>
          </a:p>
          <a:p>
            <a:pPr algn="ctr"/>
            <a:r>
              <a:rPr lang="en-US" sz="1000" b="1">
                <a:solidFill>
                  <a:schemeClr val="bg1"/>
                </a:solidFill>
                <a:latin typeface="Arial Narrow" pitchFamily="34" charset="0"/>
              </a:rPr>
              <a:t> • JAPAN AEROSPACE EXPLORATION AGENCY • LABORATOIRE D’ASTROPHYSIQUE DE MARSEILLE •</a:t>
            </a:r>
          </a:p>
          <a:p>
            <a:pPr algn="ctr"/>
            <a:r>
              <a:rPr lang="en-US" sz="1000" b="1">
                <a:solidFill>
                  <a:schemeClr val="bg1"/>
                </a:solidFill>
                <a:latin typeface="Arial Narrow" pitchFamily="34" charset="0"/>
              </a:rPr>
              <a:t>• CENTRE NATIONAL </a:t>
            </a:r>
            <a:r>
              <a:rPr lang="en-US" sz="1000" b="1" err="1">
                <a:solidFill>
                  <a:schemeClr val="bg1"/>
                </a:solidFill>
                <a:latin typeface="Arial Narrow" pitchFamily="34" charset="0"/>
              </a:rPr>
              <a:t>d'ÉTUDES</a:t>
            </a:r>
            <a:r>
              <a:rPr lang="en-US" sz="1000" b="1">
                <a:solidFill>
                  <a:schemeClr val="bg1"/>
                </a:solidFill>
                <a:latin typeface="Arial Narrow" pitchFamily="34" charset="0"/>
              </a:rPr>
              <a:t> SPATIALES • MAX PLANCK INSTITUTE FOR ASTRONOMY •</a:t>
            </a:r>
          </a:p>
        </p:txBody>
      </p:sp>
    </p:spTree>
    <p:extLst>
      <p:ext uri="{BB962C8B-B14F-4D97-AF65-F5344CB8AC3E}">
        <p14:creationId xmlns:p14="http://schemas.microsoft.com/office/powerpoint/2010/main" val="9647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0292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75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6721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939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066801"/>
            <a:ext cx="11074400" cy="5333999"/>
          </a:xfrm>
        </p:spPr>
        <p:txBody>
          <a:bodyPr vert="eaVert"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17C322-FFB9-E443-9E32-B8076F32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4800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6096000"/>
          </a:xfrm>
        </p:spPr>
        <p:txBody>
          <a:bodyPr vert="eaVert"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51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6F447-C4BE-A348-BA45-FB736CF40A03}" type="datetime1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13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083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BC2B-8E63-6E4A-9CC2-0904F2C5607B}" type="datetime1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03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F4D4-B06E-8A40-91BD-E4B3B5CE1F4F}" type="datetime1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56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1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88473"/>
            <a:ext cx="5181600" cy="4888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88473"/>
            <a:ext cx="5181600" cy="4888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2204-9D01-7F41-89E3-6817AEA166E3}" type="datetime1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3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991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280160"/>
            <a:ext cx="5157787" cy="599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45998"/>
            <a:ext cx="5157787" cy="41436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80160"/>
            <a:ext cx="5183188" cy="599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45998"/>
            <a:ext cx="5183188" cy="41436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F662-9DB6-9542-BC12-5906FC7DE25F}" type="datetime1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93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5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121B-52BC-8A4A-A7B3-634B54FB61E6}" type="datetime1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92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11430000" cy="5486400"/>
          </a:xfrm>
        </p:spPr>
        <p:txBody>
          <a:bodyPr>
            <a:normAutofit/>
          </a:bodyPr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4253B7-4313-1248-91FC-65853064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87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5607-14CC-1F4E-A47B-608DE6315728}" type="datetime1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69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EC60-8C19-BD4B-A01C-D07CEAAB4E86}" type="datetime1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79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2E82-EB21-1D48-8BBA-6912A9F9B1B6}" type="datetime1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2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5919525"/>
            <a:ext cx="10985501" cy="31848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9" y="1287497"/>
            <a:ext cx="10985503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1" y="3598434"/>
            <a:ext cx="10985500" cy="952500"/>
          </a:xfrm>
          <a:prstGeom prst="rect">
            <a:avLst/>
          </a:prstGeom>
        </p:spPr>
        <p:txBody>
          <a:bodyPr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1pPr>
            <a:lvl2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2pPr>
            <a:lvl3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3pPr>
            <a:lvl4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4pPr>
            <a:lvl5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5623" y="6452512"/>
            <a:ext cx="260756" cy="2752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48301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no I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11430000" cy="5486400"/>
          </a:xfrm>
        </p:spPr>
        <p:txBody>
          <a:bodyPr>
            <a:normAutofit/>
          </a:bodyPr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4253B7-4313-1248-91FC-65853064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33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5B40CB-8EF2-D441-B93D-5ABF168D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462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- no I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5B40CB-8EF2-D441-B93D-5ABF168D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90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990599"/>
            <a:ext cx="5486400" cy="5502275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90600"/>
            <a:ext cx="5486400" cy="5502275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8DAEBF-202F-1149-ADEE-CFC667F1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3449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no I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990599"/>
            <a:ext cx="5486400" cy="5502275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90600"/>
            <a:ext cx="5486400" cy="5502275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8DAEBF-202F-1149-ADEE-CFC667F1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819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62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15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738731" y="77788"/>
            <a:ext cx="9335669" cy="62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1066801"/>
            <a:ext cx="110744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9B15B-A022-F347-A345-C899D6879B03}"/>
              </a:ext>
            </a:extLst>
          </p:cNvPr>
          <p:cNvSpPr txBox="1"/>
          <p:nvPr userDrawn="1"/>
        </p:nvSpPr>
        <p:spPr>
          <a:xfrm>
            <a:off x="10972800" y="6637765"/>
            <a:ext cx="866842" cy="232230"/>
          </a:xfrm>
          <a:prstGeom prst="rect">
            <a:avLst/>
          </a:prstGeom>
          <a:noFill/>
        </p:spPr>
        <p:txBody>
          <a:bodyPr wrap="square" lIns="62344" tIns="31172" rIns="62344" bIns="31172">
            <a:spAutoFit/>
          </a:bodyPr>
          <a:lstStyle>
            <a:lvl1pPr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/>
            <a:fld id="{708D2F1E-C954-4D00-9791-3C7347B79C78}" type="slidenum">
              <a:rPr lang="en-US" sz="11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1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CC98BD-4F94-3B45-A7CD-D4689093EF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9144"/>
            <a:ext cx="822960" cy="822960"/>
          </a:xfrm>
          <a:prstGeom prst="rect">
            <a:avLst/>
          </a:prstGeom>
        </p:spPr>
      </p:pic>
      <p:pic>
        <p:nvPicPr>
          <p:cNvPr id="18" name="Picture 18" descr="meatball best">
            <a:extLst>
              <a:ext uri="{FF2B5EF4-FFF2-40B4-BE49-F238E27FC236}">
                <a16:creationId xmlns:a16="http://schemas.microsoft.com/office/drawing/2014/main" id="{152BD58F-714E-2A49-818B-6C7A599C7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3380" y="27432"/>
            <a:ext cx="832420" cy="731520"/>
          </a:xfrm>
          <a:prstGeom prst="rect">
            <a:avLst/>
          </a:prstGeom>
          <a:noFill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E18294-11D5-4D45-9D43-48B31E35453A}"/>
              </a:ext>
            </a:extLst>
          </p:cNvPr>
          <p:cNvCxnSpPr>
            <a:cxnSpLocks/>
          </p:cNvCxnSpPr>
          <p:nvPr userDrawn="1"/>
        </p:nvCxnSpPr>
        <p:spPr>
          <a:xfrm>
            <a:off x="0" y="795528"/>
            <a:ext cx="12192000" cy="0"/>
          </a:xfrm>
          <a:prstGeom prst="line">
            <a:avLst/>
          </a:prstGeom>
          <a:ln w="25400">
            <a:gradFill flip="none" rotWithShape="1">
              <a:gsLst>
                <a:gs pos="10000">
                  <a:srgbClr val="60497C">
                    <a:lumMod val="30000"/>
                    <a:lumOff val="70000"/>
                  </a:srgbClr>
                </a:gs>
                <a:gs pos="30000">
                  <a:srgbClr val="60497C">
                    <a:lumMod val="67000"/>
                  </a:srgbClr>
                </a:gs>
                <a:gs pos="70000">
                  <a:srgbClr val="60497C">
                    <a:lumMod val="67000"/>
                  </a:srgbClr>
                </a:gs>
                <a:gs pos="50000">
                  <a:schemeClr val="tx1"/>
                </a:gs>
                <a:gs pos="90000">
                  <a:srgbClr val="60497C">
                    <a:lumMod val="40000"/>
                    <a:lumOff val="60000"/>
                  </a:srgb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8D97D6-CF1A-B242-B308-7C9E717D9B14}"/>
              </a:ext>
            </a:extLst>
          </p:cNvPr>
          <p:cNvCxnSpPr>
            <a:cxnSpLocks/>
          </p:cNvCxnSpPr>
          <p:nvPr userDrawn="1"/>
        </p:nvCxnSpPr>
        <p:spPr>
          <a:xfrm>
            <a:off x="0" y="6629400"/>
            <a:ext cx="12192000" cy="0"/>
          </a:xfrm>
          <a:prstGeom prst="line">
            <a:avLst/>
          </a:prstGeom>
          <a:ln w="25400">
            <a:gradFill flip="none" rotWithShape="1">
              <a:gsLst>
                <a:gs pos="10000">
                  <a:srgbClr val="60497C">
                    <a:lumMod val="30000"/>
                    <a:lumOff val="70000"/>
                  </a:srgbClr>
                </a:gs>
                <a:gs pos="30000">
                  <a:srgbClr val="60497C">
                    <a:lumMod val="67000"/>
                  </a:srgbClr>
                </a:gs>
                <a:gs pos="70000">
                  <a:srgbClr val="60497C">
                    <a:lumMod val="67000"/>
                  </a:srgbClr>
                </a:gs>
                <a:gs pos="50000">
                  <a:schemeClr val="tx1"/>
                </a:gs>
                <a:gs pos="90000">
                  <a:srgbClr val="60497C">
                    <a:lumMod val="40000"/>
                    <a:lumOff val="60000"/>
                  </a:srgb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41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9" r:id="rId3"/>
    <p:sldLayoutId id="2147483701" r:id="rId4"/>
    <p:sldLayoutId id="2147483710" r:id="rId5"/>
    <p:sldLayoutId id="2147483702" r:id="rId6"/>
    <p:sldLayoutId id="2147483711" r:id="rId7"/>
    <p:sldLayoutId id="2147483703" r:id="rId8"/>
    <p:sldLayoutId id="2147483707" r:id="rId9"/>
    <p:sldLayoutId id="2147483708" r:id="rId10"/>
    <p:sldLayoutId id="2147483704" r:id="rId11"/>
    <p:sldLayoutId id="2147483705" r:id="rId12"/>
    <p:sldLayoutId id="2147483706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B5EAB-A3F0-994A-A12E-E0D6823D90ED}" type="datetime1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DADDE-4908-4540-9092-0B3E409EA34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9">
            <a:extLst>
              <a:ext uri="{FF2B5EF4-FFF2-40B4-BE49-F238E27FC236}">
                <a16:creationId xmlns:a16="http://schemas.microsoft.com/office/drawing/2014/main" id="{656C6B05-1DAE-2747-9801-4B92919855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563" y="81061"/>
            <a:ext cx="1161437" cy="94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8719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3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44.png"/><Relationship Id="rId9" Type="http://schemas.openxmlformats.org/officeDocument/2006/relationships/image" Target="../media/image61.png"/><Relationship Id="rId1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0D0CA4-BDD5-3648-8A7D-86BB2B239386}"/>
              </a:ext>
            </a:extLst>
          </p:cNvPr>
          <p:cNvSpPr txBox="1">
            <a:spLocks/>
          </p:cNvSpPr>
          <p:nvPr/>
        </p:nvSpPr>
        <p:spPr bwMode="auto">
          <a:xfrm>
            <a:off x="7583056" y="3896117"/>
            <a:ext cx="4483606" cy="273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Joseph M. Howard (NASA)</a:t>
            </a:r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Campion (NASA/</a:t>
            </a:r>
            <a:r>
              <a:rPr lang="en-US" sz="2000" dirty="0">
                <a:solidFill>
                  <a:schemeClr val="bg1"/>
                </a:solidFill>
              </a:rPr>
              <a:t>Aerodyne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Samuel Nissim (NASA)</a:t>
            </a:r>
          </a:p>
          <a:p>
            <a:pPr algn="l"/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Tuong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Phong (MIT)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Ariba Khan (MIT)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Brian Daley (Columbia Univ)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Sam Becker (Univ of Rochester)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Scott Rohrbach (NASA)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Margaret Dominguez (NASA)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C14A3-5F0F-B24A-BA2F-E3C7E1E7E038}"/>
              </a:ext>
            </a:extLst>
          </p:cNvPr>
          <p:cNvSpPr txBox="1">
            <a:spLocks/>
          </p:cNvSpPr>
          <p:nvPr/>
        </p:nvSpPr>
        <p:spPr bwMode="auto">
          <a:xfrm>
            <a:off x="4100694" y="398464"/>
            <a:ext cx="6284277" cy="144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>
                <a:solidFill>
                  <a:srgbClr val="FFFF00"/>
                </a:solidFill>
              </a:rPr>
              <a:t>Machine Learning Algorithms for Alignment Verification of the Roman Space Telescope</a:t>
            </a:r>
          </a:p>
        </p:txBody>
      </p:sp>
    </p:spTree>
    <p:extLst>
      <p:ext uri="{BB962C8B-B14F-4D97-AF65-F5344CB8AC3E}">
        <p14:creationId xmlns:p14="http://schemas.microsoft.com/office/powerpoint/2010/main" val="1852947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CDF46C-312B-9FCE-9EA8-4CEF77631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38AD8-86B3-6B1B-CBBA-D0160772E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97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3FAEB0-6ECA-5D4F-AA52-308F28C46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Roman Hardware Status: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E54CB-E10A-A7A9-CC5D-9FBB8DAB9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916" y="1073405"/>
            <a:ext cx="4354078" cy="2886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E0EF6C-B113-DBE7-7D7D-24176A224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035" y="1063741"/>
            <a:ext cx="3975370" cy="5023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597808-0E46-ACDE-09C6-7AD735289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595" y="4533227"/>
            <a:ext cx="2681061" cy="1818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EA3AD4-A56C-22B5-376C-0207EE1E11B0}"/>
              </a:ext>
            </a:extLst>
          </p:cNvPr>
          <p:cNvSpPr txBox="1"/>
          <p:nvPr/>
        </p:nvSpPr>
        <p:spPr>
          <a:xfrm>
            <a:off x="7169976" y="6208630"/>
            <a:ext cx="290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Telescope:  Rochester, NY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1E29D4-15D3-81D5-55AD-D6A7CBF69AD1}"/>
              </a:ext>
            </a:extLst>
          </p:cNvPr>
          <p:cNvSpPr txBox="1"/>
          <p:nvPr/>
        </p:nvSpPr>
        <p:spPr>
          <a:xfrm>
            <a:off x="1860930" y="3959848"/>
            <a:ext cx="387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Wide Field Instrument:  Boulder, 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8A7D97-A276-6327-526B-DA9703C33BB6}"/>
              </a:ext>
            </a:extLst>
          </p:cNvPr>
          <p:cNvSpPr txBox="1"/>
          <p:nvPr/>
        </p:nvSpPr>
        <p:spPr>
          <a:xfrm>
            <a:off x="1401100" y="6352143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Coronagraph:  Pasadena, CA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2B041C-340A-368A-B497-EF3EF9DCA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42" y="1825737"/>
            <a:ext cx="1397953" cy="16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61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D555BC-BB71-2E27-B17A-4B41C2EC2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223" y="3655938"/>
            <a:ext cx="1928752" cy="2385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A5E087-1294-4ADE-A951-3388567C2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030" y="818615"/>
            <a:ext cx="4248480" cy="283898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1F1380-793A-4C18-AD57-04E0AD6E8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7655560" cy="5486400"/>
          </a:xfrm>
        </p:spPr>
        <p:txBody>
          <a:bodyPr/>
          <a:lstStyle/>
          <a:p>
            <a:r>
              <a:rPr lang="en-US" b="1" u="sng" dirty="0">
                <a:ea typeface="Times New Roman" panose="02020603050405020304" pitchFamily="18" charset="0"/>
              </a:rPr>
              <a:t>Purpose</a:t>
            </a:r>
            <a:r>
              <a:rPr lang="en-US" dirty="0">
                <a:ea typeface="Times New Roman" panose="02020603050405020304" pitchFamily="18" charset="0"/>
              </a:rPr>
              <a:t>:  to verify the “pupil alignment” interface between the telescope exit pupil and the entrance pupil of the Wide-Field Instrument (WFI).</a:t>
            </a:r>
          </a:p>
          <a:p>
            <a:r>
              <a:rPr lang="en-US" b="1" u="sng" dirty="0">
                <a:ea typeface="Times New Roman" panose="02020603050405020304" pitchFamily="18" charset="0"/>
              </a:rPr>
              <a:t>Method</a:t>
            </a:r>
            <a:r>
              <a:rPr lang="en-US" dirty="0">
                <a:ea typeface="Times New Roman" panose="02020603050405020304" pitchFamily="18" charset="0"/>
              </a:rPr>
              <a:t>:  Multiple LED sources of light are illuminated one at a time towards the entrance pupil of the telescope (i.e. Primary mirror, PM), which </a:t>
            </a:r>
            <a:r>
              <a:rPr lang="en-US" dirty="0">
                <a:effectLst/>
                <a:ea typeface="Times New Roman" panose="02020603050405020304" pitchFamily="18" charset="0"/>
              </a:rPr>
              <a:t>projects shadows from </a:t>
            </a:r>
            <a:r>
              <a:rPr lang="en-US" dirty="0">
                <a:ea typeface="Times New Roman" panose="02020603050405020304" pitchFamily="18" charset="0"/>
              </a:rPr>
              <a:t>the </a:t>
            </a:r>
            <a:r>
              <a:rPr lang="en-US" dirty="0">
                <a:effectLst/>
                <a:ea typeface="Times New Roman" panose="02020603050405020304" pitchFamily="18" charset="0"/>
              </a:rPr>
              <a:t>secondary mirror support structure and internal pupil masks located at the WFI entrance pupil.</a:t>
            </a:r>
          </a:p>
          <a:p>
            <a:r>
              <a:rPr lang="en-US" dirty="0">
                <a:ea typeface="Times New Roman" panose="02020603050405020304" pitchFamily="18" charset="0"/>
              </a:rPr>
              <a:t>These shadows are captured by the focal plane array (FPA), and are then analyzed for proper pupil alignment between the telescope and instrument (WFI).</a:t>
            </a:r>
          </a:p>
          <a:p>
            <a:r>
              <a:rPr lang="en-US" dirty="0">
                <a:ea typeface="Times New Roman" panose="02020603050405020304" pitchFamily="18" charset="0"/>
              </a:rPr>
              <a:t>The Machine Learning analysis approach described here is a crosscheck to the primary alignment verification analysis approach, which is described in this reference:  </a:t>
            </a:r>
          </a:p>
          <a:p>
            <a:pPr lvl="1"/>
            <a:r>
              <a:rPr lang="en-US" b="1" dirty="0"/>
              <a:t>SPIE O+P, 12677-21 Astronomical Optics: Design, Manufacture, and Test of Space and Ground Systems IV</a:t>
            </a:r>
            <a:endParaRPr lang="en-US" dirty="0"/>
          </a:p>
          <a:p>
            <a:endParaRPr lang="en-US" dirty="0">
              <a:effectLst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effectLst/>
              <a:ea typeface="Times New Roman" panose="02020603050405020304" pitchFamily="18" charset="0"/>
            </a:endParaRPr>
          </a:p>
          <a:p>
            <a:endParaRPr lang="en-US" b="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b="0" dirty="0">
              <a:effectLst/>
              <a:ea typeface="Times New Roman" panose="02020603050405020304" pitchFamily="18" charset="0"/>
            </a:endParaRPr>
          </a:p>
          <a:p>
            <a:endParaRPr lang="en-US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F76684-AC47-485D-9BFB-948A358DC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ea typeface="Times New Roman" panose="02020603050405020304" pitchFamily="18" charset="0"/>
              </a:rPr>
              <a:t>Roman Observatory Alignment Test Measurement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078903-AACE-40C3-A7B7-BE59F44C0527}"/>
              </a:ext>
            </a:extLst>
          </p:cNvPr>
          <p:cNvSpPr txBox="1"/>
          <p:nvPr/>
        </p:nvSpPr>
        <p:spPr>
          <a:xfrm>
            <a:off x="7825108" y="6039385"/>
            <a:ext cx="4366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i="1">
                <a:effectLst/>
                <a:ea typeface="Times New Roman" panose="02020603050405020304" pitchFamily="18" charset="0"/>
              </a:rPr>
              <a:t>Figure 1</a:t>
            </a:r>
            <a:r>
              <a:rPr lang="en-US" sz="1600" i="1">
                <a:effectLst/>
                <a:ea typeface="Times New Roman" panose="02020603050405020304" pitchFamily="18" charset="0"/>
              </a:rPr>
              <a:t>.  Test source concept for creating shadows at the focal plane array of RST</a:t>
            </a:r>
          </a:p>
        </p:txBody>
      </p:sp>
    </p:spTree>
    <p:extLst>
      <p:ext uri="{BB962C8B-B14F-4D97-AF65-F5344CB8AC3E}">
        <p14:creationId xmlns:p14="http://schemas.microsoft.com/office/powerpoint/2010/main" val="2418356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799FCC4-74FD-2B96-E294-B255370D9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318" y="1205847"/>
            <a:ext cx="4805914" cy="31088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20CE71-A17F-5A39-A4F1-3E577F04E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vs. LED as source for Roman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6B42AE-DB2E-3A8E-0B69-50CE7F146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3" y="1211898"/>
            <a:ext cx="4984443" cy="3096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4DDBBE-E554-C5C2-6842-19A824938742}"/>
              </a:ext>
            </a:extLst>
          </p:cNvPr>
          <p:cNvSpPr txBox="1"/>
          <p:nvPr/>
        </p:nvSpPr>
        <p:spPr>
          <a:xfrm>
            <a:off x="3092938" y="820273"/>
            <a:ext cx="60785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FC5CC-851D-07D8-A48C-2F3E6C5C0851}"/>
              </a:ext>
            </a:extLst>
          </p:cNvPr>
          <p:cNvSpPr txBox="1"/>
          <p:nvPr/>
        </p:nvSpPr>
        <p:spPr>
          <a:xfrm>
            <a:off x="8622641" y="820273"/>
            <a:ext cx="63350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7AE6FE-48C0-3002-A5F0-BDDF9BF4D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352" y="4842235"/>
            <a:ext cx="2946400" cy="17705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99E251-7BC8-6D2E-F586-536A12E820F5}"/>
              </a:ext>
            </a:extLst>
          </p:cNvPr>
          <p:cNvSpPr txBox="1"/>
          <p:nvPr/>
        </p:nvSpPr>
        <p:spPr>
          <a:xfrm>
            <a:off x="2477386" y="440981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is in focus.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8F077F-DABF-A912-C300-7249D087A6A5}"/>
              </a:ext>
            </a:extLst>
          </p:cNvPr>
          <p:cNvSpPr txBox="1"/>
          <p:nvPr/>
        </p:nvSpPr>
        <p:spPr>
          <a:xfrm>
            <a:off x="6397674" y="4409814"/>
            <a:ext cx="508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is spread out at focal plane, with shadows.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8C03BE-9837-5165-ACF8-E3AA2BAE8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957254" y="4834778"/>
            <a:ext cx="2946400" cy="177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5-Point Star 13">
            <a:extLst>
              <a:ext uri="{FF2B5EF4-FFF2-40B4-BE49-F238E27FC236}">
                <a16:creationId xmlns:a16="http://schemas.microsoft.com/office/drawing/2014/main" id="{2A99B87C-FE39-B1A5-62D8-0C6029544043}"/>
              </a:ext>
            </a:extLst>
          </p:cNvPr>
          <p:cNvSpPr/>
          <p:nvPr/>
        </p:nvSpPr>
        <p:spPr>
          <a:xfrm>
            <a:off x="3990109" y="5723778"/>
            <a:ext cx="267854" cy="200998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87AE4E37-5205-4236-2A09-F79CD7F84975}"/>
              </a:ext>
            </a:extLst>
          </p:cNvPr>
          <p:cNvSpPr/>
          <p:nvPr/>
        </p:nvSpPr>
        <p:spPr>
          <a:xfrm>
            <a:off x="224804" y="1613947"/>
            <a:ext cx="267854" cy="20099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1C0D82-4191-EFDE-A521-F18040CF4E03}"/>
              </a:ext>
            </a:extLst>
          </p:cNvPr>
          <p:cNvSpPr txBox="1"/>
          <p:nvPr/>
        </p:nvSpPr>
        <p:spPr>
          <a:xfrm>
            <a:off x="6397674" y="274843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7DF8B5-F16F-C9E7-40EE-E690565808AF}"/>
              </a:ext>
            </a:extLst>
          </p:cNvPr>
          <p:cNvCxnSpPr>
            <a:cxnSpLocks/>
          </p:cNvCxnSpPr>
          <p:nvPr/>
        </p:nvCxnSpPr>
        <p:spPr>
          <a:xfrm flipH="1">
            <a:off x="58515" y="1902691"/>
            <a:ext cx="46795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657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20A298-C2C1-9267-B686-7AE4E7617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11430000" cy="1447800"/>
          </a:xfrm>
        </p:spPr>
        <p:txBody>
          <a:bodyPr/>
          <a:lstStyle/>
          <a:p>
            <a:r>
              <a:rPr lang="en-US"/>
              <a:t>Ray failure maps help provide intuition of what surfaces are causing the edges of the shadows at the focal plane array.</a:t>
            </a:r>
          </a:p>
          <a:p>
            <a:r>
              <a:rPr lang="en-US"/>
              <a:t>In this example, a baffle on the strut holding the secondary mirror (i.e. telescope entrance pupil space) is adjacent to shadows from the filter mask (i.e. instrument entrance pupil).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4DE392-3182-2223-81A2-B0626981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Failure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993E8-F5A4-C49E-8DD5-09E91311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756" y="2560320"/>
            <a:ext cx="9529433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20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AE7B00-6DA3-4EC2-9EFD-9722306C9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599" y="949060"/>
            <a:ext cx="7966587" cy="2769500"/>
          </a:xfrm>
        </p:spPr>
        <p:txBody>
          <a:bodyPr>
            <a:normAutofit/>
          </a:bodyPr>
          <a:lstStyle/>
          <a:p>
            <a:r>
              <a:rPr lang="en-US" sz="1800" b="0" dirty="0"/>
              <a:t>In the example shown on the left, the shadow edges move noticeably due to a pupil shear of +/– 1.5 mm.  </a:t>
            </a:r>
          </a:p>
          <a:p>
            <a:r>
              <a:rPr lang="en-US" sz="1800" b="0" dirty="0"/>
              <a:t>To quantify this pupil alignment between the telescope and the Wide-Field Instrument (WFI), we can analyze LED image edges which are caused by the Secondary mirror struts at the telescope entrance pupil and a similar shaped mask at the WFI entrance pupil.</a:t>
            </a:r>
          </a:p>
          <a:p>
            <a:r>
              <a:rPr lang="en-US" sz="1800" b="0" dirty="0"/>
              <a:t>Two WFI pupil masks are used, one a “skinny mask” that is nominally hidden under the Telescope struts, and another “fat mask” where the struts are hidden by the WFI pupil mask.</a:t>
            </a:r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pPr lvl="1"/>
            <a:endParaRPr lang="en-US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53150C-5413-4016-BD35-856616951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Images showing sensitivity due to X pupil shear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C936C7-F3CD-4EB2-B4DA-6E40BE23C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503" b="8955"/>
          <a:stretch/>
        </p:blipFill>
        <p:spPr>
          <a:xfrm>
            <a:off x="344677" y="859426"/>
            <a:ext cx="3644786" cy="46482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AB853-844F-490A-9A23-3769A06578FD}"/>
              </a:ext>
            </a:extLst>
          </p:cNvPr>
          <p:cNvCxnSpPr>
            <a:cxnSpLocks/>
          </p:cNvCxnSpPr>
          <p:nvPr/>
        </p:nvCxnSpPr>
        <p:spPr>
          <a:xfrm>
            <a:off x="2438400" y="4953000"/>
            <a:ext cx="0" cy="152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DB5DBEE-5C09-4479-B069-B27567A9E00B}"/>
              </a:ext>
            </a:extLst>
          </p:cNvPr>
          <p:cNvSpPr txBox="1"/>
          <p:nvPr/>
        </p:nvSpPr>
        <p:spPr>
          <a:xfrm>
            <a:off x="295541" y="5660020"/>
            <a:ext cx="3743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i="1">
                <a:effectLst/>
                <a:ea typeface="Times New Roman" panose="02020603050405020304" pitchFamily="18" charset="0"/>
              </a:rPr>
              <a:t>Figure 2</a:t>
            </a:r>
            <a:r>
              <a:rPr lang="en-US" sz="1600" i="1">
                <a:effectLst/>
                <a:ea typeface="Times New Roman" panose="02020603050405020304" pitchFamily="18" charset="0"/>
              </a:rPr>
              <a:t>.  Example with X pupil shear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5299F2-7CF0-4E24-964C-5BCE76493DAB}"/>
              </a:ext>
            </a:extLst>
          </p:cNvPr>
          <p:cNvCxnSpPr>
            <a:cxnSpLocks/>
          </p:cNvCxnSpPr>
          <p:nvPr/>
        </p:nvCxnSpPr>
        <p:spPr>
          <a:xfrm>
            <a:off x="3157979" y="4953000"/>
            <a:ext cx="0" cy="2505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5C0DF6D-D1BD-557C-886A-0277ABD1DF80}"/>
              </a:ext>
            </a:extLst>
          </p:cNvPr>
          <p:cNvSpPr txBox="1"/>
          <p:nvPr/>
        </p:nvSpPr>
        <p:spPr>
          <a:xfrm>
            <a:off x="4903533" y="6207207"/>
            <a:ext cx="278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Telescope Entrance Pupil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8EBB2D-49A7-8051-5B68-F95085E7B6A7}"/>
              </a:ext>
            </a:extLst>
          </p:cNvPr>
          <p:cNvSpPr txBox="1"/>
          <p:nvPr/>
        </p:nvSpPr>
        <p:spPr>
          <a:xfrm>
            <a:off x="8026932" y="6207207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Instrument Entrance Pupil Masks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885C5-BD46-3024-5F0B-43F32720D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830" y="3680786"/>
            <a:ext cx="1981879" cy="2481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BA2E0-1A4C-0E7C-C81D-3ABD62AD9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208" y="3803606"/>
            <a:ext cx="2503694" cy="23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55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555DB8-2395-221A-655B-A2251817E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54546"/>
            <a:ext cx="11430000" cy="5322454"/>
          </a:xfrm>
        </p:spPr>
        <p:txBody>
          <a:bodyPr>
            <a:normAutofit/>
          </a:bodyPr>
          <a:lstStyle/>
          <a:p>
            <a:pPr marL="400050">
              <a:buFont typeface="+mj-lt"/>
              <a:buAutoNum type="arabicPeriod"/>
            </a:pPr>
            <a:r>
              <a:rPr lang="en-US" b="1" u="sng" dirty="0"/>
              <a:t>Generate</a:t>
            </a:r>
            <a:r>
              <a:rPr lang="en-US" dirty="0"/>
              <a:t> a large dataset (e.g. 1500) of modeled LED images from a Monte-Carlo analysis</a:t>
            </a:r>
          </a:p>
          <a:p>
            <a:pPr lvl="1"/>
            <a:r>
              <a:rPr lang="en-US" dirty="0"/>
              <a:t>Each sample represents a telescope to instrument mis-alignment case, and contains images from multiple LEDs.</a:t>
            </a:r>
          </a:p>
          <a:p>
            <a:pPr lvl="1"/>
            <a:r>
              <a:rPr lang="en-US" dirty="0"/>
              <a:t>Tag each sample with the actual misalignments used in make the images (e.g. Pupil shear value, etc.)</a:t>
            </a:r>
          </a:p>
          <a:p>
            <a:pPr lvl="1"/>
            <a:r>
              <a:rPr lang="en-US" dirty="0"/>
              <a:t>Split the data randomly into training (e.g. 960), validation (e.g. 240), testing (e.g. 300) sets </a:t>
            </a:r>
          </a:p>
          <a:p>
            <a:pPr marL="400050">
              <a:buFont typeface="+mj-lt"/>
              <a:buAutoNum type="arabicPeriod"/>
            </a:pPr>
            <a:r>
              <a:rPr lang="en-US" b="1" u="sng" dirty="0"/>
              <a:t>Pre-Process</a:t>
            </a:r>
            <a:r>
              <a:rPr lang="en-US" u="sng" dirty="0"/>
              <a:t> </a:t>
            </a:r>
            <a:r>
              <a:rPr lang="en-US" dirty="0"/>
              <a:t>the images to make them readily accessible by the neural network</a:t>
            </a:r>
          </a:p>
          <a:p>
            <a:pPr lvl="1"/>
            <a:r>
              <a:rPr lang="en-US" dirty="0"/>
              <a:t>Such as converting XY datasets to image files (e.g. .</a:t>
            </a:r>
            <a:r>
              <a:rPr lang="en-US" dirty="0" err="1"/>
              <a:t>png</a:t>
            </a:r>
            <a:r>
              <a:rPr lang="en-US" dirty="0"/>
              <a:t> or .jpeg)</a:t>
            </a:r>
          </a:p>
          <a:p>
            <a:pPr marL="400050">
              <a:buFont typeface="+mj-lt"/>
              <a:buAutoNum type="arabicPeriod"/>
            </a:pPr>
            <a:r>
              <a:rPr lang="en-US" b="1" u="sng" dirty="0"/>
              <a:t>Train</a:t>
            </a:r>
            <a:r>
              <a:rPr lang="en-US" dirty="0"/>
              <a:t> a neural network on the training subset of the generated images (such as 80%)</a:t>
            </a:r>
          </a:p>
          <a:p>
            <a:pPr lvl="1"/>
            <a:r>
              <a:rPr lang="en-US" dirty="0"/>
              <a:t>Choose a specific architecture of neural network (#, layers, etc.)</a:t>
            </a:r>
          </a:p>
          <a:p>
            <a:pPr marL="400050">
              <a:buFont typeface="+mj-lt"/>
              <a:buAutoNum type="arabicPeriod"/>
            </a:pPr>
            <a:r>
              <a:rPr lang="en-US" b="1" u="sng" dirty="0"/>
              <a:t>Validate</a:t>
            </a:r>
            <a:r>
              <a:rPr lang="en-US" dirty="0"/>
              <a:t> the network on the validation subset of the training data (typically 20%)</a:t>
            </a:r>
          </a:p>
          <a:p>
            <a:pPr lvl="1"/>
            <a:r>
              <a:rPr lang="en-US" dirty="0"/>
              <a:t>This subset of data monitors the training of the network, using the same sets of data to see how well the training is improving with each “epoch” of training.</a:t>
            </a:r>
          </a:p>
          <a:p>
            <a:pPr marL="400050">
              <a:buFont typeface="+mj-lt"/>
              <a:buAutoNum type="arabicPeriod"/>
            </a:pPr>
            <a:r>
              <a:rPr lang="en-US" b="1" u="sng" dirty="0"/>
              <a:t>Test</a:t>
            </a:r>
            <a:r>
              <a:rPr lang="en-US" dirty="0"/>
              <a:t> the network (20%)</a:t>
            </a:r>
          </a:p>
          <a:p>
            <a:pPr lvl="1"/>
            <a:r>
              <a:rPr lang="en-US" dirty="0"/>
              <a:t>This is the final performance check of the trained network.</a:t>
            </a:r>
          </a:p>
          <a:p>
            <a:pPr lvl="1"/>
            <a:r>
              <a:rPr lang="en-US" dirty="0"/>
              <a:t>If the results “pass” the requirements, then the network is ready to be applied!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A41162-DEAA-7F84-A13A-29EA38589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(ML) approach for Roman Optical Alignment</a:t>
            </a:r>
          </a:p>
        </p:txBody>
      </p:sp>
    </p:spTree>
    <p:extLst>
      <p:ext uri="{BB962C8B-B14F-4D97-AF65-F5344CB8AC3E}">
        <p14:creationId xmlns:p14="http://schemas.microsoft.com/office/powerpoint/2010/main" val="1702464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17008B-8316-3A7C-2DEE-C4016F691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NASA interns helped us get started on this crosscheck effort… </a:t>
            </a: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Three majoring in Computer Engineering/Science, and one in optics.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747FB3-9AD9-A52A-77D8-CDB4F051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Interns for developing the Roman Alignment Test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E11A5-74A5-9DF2-CECE-83CA355F1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10" y="2303318"/>
            <a:ext cx="2164195" cy="2115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91639B-3978-9673-2223-8FE80E032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049" y="2295684"/>
            <a:ext cx="2503414" cy="2122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886A34-7D63-9A75-3A7C-3B4DA8900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607" y="2295684"/>
            <a:ext cx="2228850" cy="2129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11B29F-003D-8C66-C1B2-AEB55E327784}"/>
              </a:ext>
            </a:extLst>
          </p:cNvPr>
          <p:cNvSpPr txBox="1"/>
          <p:nvPr/>
        </p:nvSpPr>
        <p:spPr>
          <a:xfrm>
            <a:off x="1308917" y="4594018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Tuong</a:t>
            </a:r>
            <a:r>
              <a:rPr lang="en-US" dirty="0"/>
              <a:t> Phung</a:t>
            </a:r>
          </a:p>
          <a:p>
            <a:pPr algn="ctr"/>
            <a:r>
              <a:rPr lang="en-US" dirty="0"/>
              <a:t>MIT</a:t>
            </a:r>
          </a:p>
          <a:p>
            <a:pPr algn="ctr"/>
            <a:r>
              <a:rPr lang="en-US" dirty="0"/>
              <a:t>Jan 2022</a:t>
            </a:r>
          </a:p>
          <a:p>
            <a:pPr algn="ctr"/>
            <a:r>
              <a:rPr lang="en-US" dirty="0"/>
              <a:t>Summer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2FFF6-7FDD-2CBA-E221-8C8A0B1F26BE}"/>
              </a:ext>
            </a:extLst>
          </p:cNvPr>
          <p:cNvSpPr txBox="1"/>
          <p:nvPr/>
        </p:nvSpPr>
        <p:spPr>
          <a:xfrm>
            <a:off x="4104754" y="4594018"/>
            <a:ext cx="1326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Ariba Khan</a:t>
            </a:r>
          </a:p>
          <a:p>
            <a:pPr algn="ctr"/>
            <a:r>
              <a:rPr lang="en-US" dirty="0"/>
              <a:t>MIT</a:t>
            </a:r>
          </a:p>
          <a:p>
            <a:pPr algn="ctr"/>
            <a:r>
              <a:rPr lang="en-US" dirty="0"/>
              <a:t>Jan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BB69F-8F69-33DE-5190-DD2B641DF30C}"/>
              </a:ext>
            </a:extLst>
          </p:cNvPr>
          <p:cNvSpPr txBox="1"/>
          <p:nvPr/>
        </p:nvSpPr>
        <p:spPr>
          <a:xfrm>
            <a:off x="6323777" y="4588327"/>
            <a:ext cx="2236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Brian Daley</a:t>
            </a:r>
          </a:p>
          <a:p>
            <a:pPr algn="ctr"/>
            <a:r>
              <a:rPr lang="en-US" dirty="0"/>
              <a:t>Columbia University</a:t>
            </a:r>
          </a:p>
          <a:p>
            <a:pPr algn="ctr"/>
            <a:r>
              <a:rPr lang="en-US" dirty="0"/>
              <a:t>Summer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B68B4E-742C-102C-6997-183120FD6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600" y="2280804"/>
            <a:ext cx="2260600" cy="2120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EBABD8-8A2B-D86B-E817-2474870F4710}"/>
              </a:ext>
            </a:extLst>
          </p:cNvPr>
          <p:cNvSpPr txBox="1"/>
          <p:nvPr/>
        </p:nvSpPr>
        <p:spPr>
          <a:xfrm>
            <a:off x="8985649" y="4588327"/>
            <a:ext cx="2018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Sam Becker</a:t>
            </a:r>
          </a:p>
          <a:p>
            <a:pPr algn="ctr"/>
            <a:r>
              <a:rPr lang="en-US" dirty="0"/>
              <a:t>Univ of Rochester</a:t>
            </a:r>
          </a:p>
          <a:p>
            <a:pPr algn="ctr"/>
            <a:r>
              <a:rPr lang="en-US" dirty="0"/>
              <a:t>Summer 2023</a:t>
            </a:r>
          </a:p>
        </p:txBody>
      </p:sp>
    </p:spTree>
    <p:extLst>
      <p:ext uri="{BB962C8B-B14F-4D97-AF65-F5344CB8AC3E}">
        <p14:creationId xmlns:p14="http://schemas.microsoft.com/office/powerpoint/2010/main" val="1341281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24007B-9A33-5A62-2F02-7C2857AE95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latin typeface="Arial"/>
                <a:cs typeface="Arial"/>
              </a:rPr>
              <a:t>Image generation method</a:t>
            </a:r>
          </a:p>
          <a:p>
            <a:r>
              <a:rPr lang="en-US" dirty="0">
                <a:latin typeface="Arial"/>
                <a:cs typeface="Arial"/>
              </a:rPr>
              <a:t>CODE V </a:t>
            </a:r>
            <a:r>
              <a:rPr lang="en-US" dirty="0" err="1">
                <a:latin typeface="Arial"/>
                <a:cs typeface="Arial"/>
              </a:rPr>
              <a:t>raytrace</a:t>
            </a: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Matlab reconstruction and </a:t>
            </a:r>
            <a:r>
              <a:rPr lang="en-US" dirty="0" err="1">
                <a:latin typeface="Arial"/>
                <a:cs typeface="Arial"/>
              </a:rPr>
              <a:t>raytrace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u="sng" dirty="0">
                <a:latin typeface="Arial"/>
                <a:cs typeface="Arial"/>
              </a:rPr>
              <a:t>Image dataset properties</a:t>
            </a:r>
            <a:endParaRPr lang="en-US" u="sng" dirty="0"/>
          </a:p>
          <a:p>
            <a:r>
              <a:rPr lang="en-US" dirty="0">
                <a:latin typeface="Arial"/>
                <a:cs typeface="Arial"/>
              </a:rPr>
              <a:t>24 LEDs (12 clocking, 12 shear)</a:t>
            </a:r>
          </a:p>
          <a:p>
            <a:r>
              <a:rPr lang="en-US" dirty="0">
                <a:latin typeface="Arial"/>
                <a:cs typeface="Arial"/>
              </a:rPr>
              <a:t>2 filter masks (F184 and F158)</a:t>
            </a:r>
          </a:p>
          <a:p>
            <a:r>
              <a:rPr lang="en-US" dirty="0">
                <a:latin typeface="Arial"/>
                <a:cs typeface="Arial"/>
              </a:rPr>
              <a:t>1 mm pixel detectors (i.e. 40x40)</a:t>
            </a:r>
          </a:p>
          <a:p>
            <a:r>
              <a:rPr lang="en-US" dirty="0">
                <a:latin typeface="Arial"/>
                <a:cs typeface="Arial"/>
              </a:rPr>
              <a:t>111 optical model Monte Carlo variables:</a:t>
            </a:r>
          </a:p>
          <a:p>
            <a:pPr lvl="1"/>
            <a:r>
              <a:rPr lang="en-US" dirty="0">
                <a:latin typeface="Arial"/>
                <a:cs typeface="Arial"/>
              </a:rPr>
              <a:t>Filter mask shear and clocking</a:t>
            </a:r>
          </a:p>
          <a:p>
            <a:pPr lvl="1"/>
            <a:r>
              <a:rPr lang="en-US" dirty="0">
                <a:latin typeface="Arial"/>
                <a:cs typeface="Arial"/>
              </a:rPr>
              <a:t>STOP location</a:t>
            </a:r>
          </a:p>
          <a:p>
            <a:pPr lvl="1"/>
            <a:r>
              <a:rPr lang="en-US" dirty="0">
                <a:latin typeface="Arial"/>
                <a:cs typeface="Arial"/>
              </a:rPr>
              <a:t>SMST Baffle locations</a:t>
            </a:r>
          </a:p>
          <a:p>
            <a:pPr lvl="1"/>
            <a:r>
              <a:rPr lang="en-US" dirty="0">
                <a:latin typeface="Arial"/>
                <a:cs typeface="Arial"/>
              </a:rPr>
              <a:t>FPA location</a:t>
            </a:r>
          </a:p>
          <a:p>
            <a:pPr lvl="1"/>
            <a:r>
              <a:rPr lang="en-US" dirty="0">
                <a:latin typeface="Arial"/>
                <a:cs typeface="Arial"/>
              </a:rPr>
              <a:t>LED location</a:t>
            </a:r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77860-09B3-6C2D-4F67-DF66351DC1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latin typeface="Arial"/>
                <a:cs typeface="Arial"/>
              </a:rPr>
              <a:t>3 variables to train/recover</a:t>
            </a:r>
          </a:p>
          <a:p>
            <a:r>
              <a:rPr lang="en-US" b="1" dirty="0">
                <a:latin typeface="Arial"/>
                <a:cs typeface="Arial"/>
              </a:rPr>
              <a:t>Pupil x/y shear</a:t>
            </a:r>
            <a:r>
              <a:rPr lang="en-US" dirty="0">
                <a:latin typeface="Arial"/>
                <a:cs typeface="Arial"/>
              </a:rPr>
              <a:t>: Filter mask lateral </a:t>
            </a:r>
          </a:p>
          <a:p>
            <a:r>
              <a:rPr lang="en-US" b="1" dirty="0">
                <a:latin typeface="Arial"/>
                <a:cs typeface="Arial"/>
              </a:rPr>
              <a:t>Pupil clocking</a:t>
            </a:r>
            <a:r>
              <a:rPr lang="en-US" dirty="0">
                <a:latin typeface="Arial"/>
                <a:cs typeface="Arial"/>
              </a:rPr>
              <a:t>: Filter mask clocking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u="sng" dirty="0">
                <a:latin typeface="Arial"/>
                <a:cs typeface="Arial"/>
              </a:rPr>
              <a:t>Primary Difference </a:t>
            </a:r>
            <a:r>
              <a:rPr lang="en-US" dirty="0">
                <a:latin typeface="Arial"/>
                <a:cs typeface="Arial"/>
              </a:rPr>
              <a:t>between datasets is the LED source location uncertainty:</a:t>
            </a:r>
          </a:p>
          <a:p>
            <a:pPr marL="400050"/>
            <a:r>
              <a:rPr lang="en-US" b="1" dirty="0">
                <a:latin typeface="Arial"/>
                <a:cs typeface="Arial"/>
              </a:rPr>
              <a:t>Low</a:t>
            </a:r>
            <a:r>
              <a:rPr lang="en-US" dirty="0">
                <a:latin typeface="Arial"/>
                <a:cs typeface="Arial"/>
              </a:rPr>
              <a:t> uncertainty (knowledge)</a:t>
            </a:r>
          </a:p>
          <a:p>
            <a:pPr marL="800100" lvl="1"/>
            <a:r>
              <a:rPr lang="en-US" dirty="0">
                <a:latin typeface="Arial"/>
                <a:cs typeface="Arial"/>
              </a:rPr>
              <a:t>LED ring: +/- 3.15 mm</a:t>
            </a:r>
          </a:p>
          <a:p>
            <a:pPr marL="800100" lvl="1"/>
            <a:r>
              <a:rPr lang="en-US" dirty="0">
                <a:latin typeface="Arial"/>
                <a:cs typeface="Arial"/>
              </a:rPr>
              <a:t>3300 Monte Carlo samples</a:t>
            </a:r>
          </a:p>
          <a:p>
            <a:pPr marL="400050"/>
            <a:r>
              <a:rPr lang="en-US" b="1" dirty="0">
                <a:latin typeface="Arial"/>
                <a:cs typeface="Arial"/>
              </a:rPr>
              <a:t>High</a:t>
            </a:r>
            <a:r>
              <a:rPr lang="en-US" dirty="0">
                <a:latin typeface="Arial"/>
                <a:cs typeface="Arial"/>
              </a:rPr>
              <a:t> uncertainty (placement)</a:t>
            </a:r>
          </a:p>
          <a:p>
            <a:pPr marL="800100" lvl="1"/>
            <a:r>
              <a:rPr lang="en-US" dirty="0">
                <a:latin typeface="Arial"/>
                <a:cs typeface="Arial"/>
              </a:rPr>
              <a:t>LED ring: +/- 7 mm</a:t>
            </a:r>
          </a:p>
          <a:p>
            <a:pPr marL="800100" lvl="1"/>
            <a:r>
              <a:rPr lang="en-US" dirty="0">
                <a:latin typeface="Arial"/>
                <a:cs typeface="Arial"/>
              </a:rPr>
              <a:t>Individual LED: +/- 1 mm</a:t>
            </a:r>
          </a:p>
          <a:p>
            <a:pPr marL="800100" lvl="1"/>
            <a:r>
              <a:rPr lang="en-US" dirty="0">
                <a:latin typeface="Arial"/>
                <a:cs typeface="Arial"/>
              </a:rPr>
              <a:t>2500 Monte Carlo samples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B31166-086C-ECFB-B9B6-4AB89B481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Generate Image Dataset</a:t>
            </a:r>
          </a:p>
        </p:txBody>
      </p:sp>
    </p:spTree>
    <p:extLst>
      <p:ext uri="{BB962C8B-B14F-4D97-AF65-F5344CB8AC3E}">
        <p14:creationId xmlns:p14="http://schemas.microsoft.com/office/powerpoint/2010/main" val="3053208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3010-0F57-AB6D-CA3F-0CE5228B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3 Neural Network Architectures From 3 Interns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65B1F-023D-4EDC-DBEC-076B484FAFCA}"/>
              </a:ext>
            </a:extLst>
          </p:cNvPr>
          <p:cNvSpPr txBox="1"/>
          <p:nvPr/>
        </p:nvSpPr>
        <p:spPr>
          <a:xfrm>
            <a:off x="456158" y="5817021"/>
            <a:ext cx="313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Model A</a:t>
            </a:r>
          </a:p>
          <a:p>
            <a:pPr algn="ctr"/>
            <a:r>
              <a:rPr lang="en-US" sz="1600" dirty="0"/>
              <a:t>41.9 million weights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5ACA5-BD25-EC01-9A80-2F984232B1DD}"/>
              </a:ext>
            </a:extLst>
          </p:cNvPr>
          <p:cNvSpPr txBox="1"/>
          <p:nvPr/>
        </p:nvSpPr>
        <p:spPr>
          <a:xfrm>
            <a:off x="4538769" y="5800007"/>
            <a:ext cx="3132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Model B</a:t>
            </a:r>
          </a:p>
          <a:p>
            <a:pPr algn="ctr"/>
            <a:r>
              <a:rPr lang="en-US" sz="1600" dirty="0"/>
              <a:t>11.7 million weights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3F01A4-FFB8-6044-5AE9-33B4FE7A2185}"/>
              </a:ext>
            </a:extLst>
          </p:cNvPr>
          <p:cNvSpPr txBox="1"/>
          <p:nvPr/>
        </p:nvSpPr>
        <p:spPr>
          <a:xfrm>
            <a:off x="8605447" y="5791970"/>
            <a:ext cx="313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Model C</a:t>
            </a:r>
          </a:p>
          <a:p>
            <a:pPr algn="ctr"/>
            <a:r>
              <a:rPr lang="en-US" sz="1600" dirty="0"/>
              <a:t>8.4 million weights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0D6957E6-45F3-D68C-4C18-8D5370BC8E1F}"/>
              </a:ext>
            </a:extLst>
          </p:cNvPr>
          <p:cNvGrpSpPr/>
          <p:nvPr/>
        </p:nvGrpSpPr>
        <p:grpSpPr>
          <a:xfrm>
            <a:off x="94617" y="1518526"/>
            <a:ext cx="3855834" cy="3634646"/>
            <a:chOff x="94617" y="1518526"/>
            <a:chExt cx="3855834" cy="3634646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4026E02-AE32-6377-8A19-B667DEC37518}"/>
                </a:ext>
              </a:extLst>
            </p:cNvPr>
            <p:cNvSpPr/>
            <p:nvPr/>
          </p:nvSpPr>
          <p:spPr>
            <a:xfrm>
              <a:off x="94617" y="1518526"/>
              <a:ext cx="3855834" cy="363464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3AC0D26C-BD44-9B8E-B4BD-42EFE63E4144}"/>
                </a:ext>
              </a:extLst>
            </p:cNvPr>
            <p:cNvGrpSpPr/>
            <p:nvPr/>
          </p:nvGrpSpPr>
          <p:grpSpPr>
            <a:xfrm>
              <a:off x="267288" y="1948101"/>
              <a:ext cx="3510492" cy="2775497"/>
              <a:chOff x="268771" y="1933528"/>
              <a:chExt cx="3510492" cy="2775497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DD6E49D-EDE5-439F-960F-AB095CC38E55}"/>
                  </a:ext>
                </a:extLst>
              </p:cNvPr>
              <p:cNvSpPr/>
              <p:nvPr/>
            </p:nvSpPr>
            <p:spPr>
              <a:xfrm>
                <a:off x="907867" y="1933528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Input</a:t>
                </a:r>
              </a:p>
              <a:p>
                <a:pPr algn="ctr"/>
                <a:r>
                  <a:rPr lang="en-US" sz="900" dirty="0"/>
                  <a:t>1,250,000 × 1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2996B89-5BCC-5181-988E-B64FF6BCD199}"/>
                  </a:ext>
                </a:extLst>
              </p:cNvPr>
              <p:cNvSpPr/>
              <p:nvPr/>
            </p:nvSpPr>
            <p:spPr>
              <a:xfrm>
                <a:off x="2164128" y="1933528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Dropout (25%)</a:t>
                </a:r>
              </a:p>
              <a:p>
                <a:pPr algn="ctr"/>
                <a:r>
                  <a:rPr lang="en-US" sz="900" dirty="0"/>
                  <a:t>1,250,000 × 1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7272F5B-39FE-8ECB-40C8-ECBFCB5E5081}"/>
                  </a:ext>
                </a:extLst>
              </p:cNvPr>
              <p:cNvSpPr/>
              <p:nvPr/>
            </p:nvSpPr>
            <p:spPr>
              <a:xfrm>
                <a:off x="288981" y="3529163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Fully Connected</a:t>
                </a:r>
              </a:p>
              <a:p>
                <a:pPr algn="ctr"/>
                <a:r>
                  <a:rPr lang="en-US" sz="900" dirty="0"/>
                  <a:t>20 × 1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9EE4DF7-56D4-84C1-57A0-5B5D0952A82B}"/>
                  </a:ext>
                </a:extLst>
              </p:cNvPr>
              <p:cNvSpPr/>
              <p:nvPr/>
            </p:nvSpPr>
            <p:spPr>
              <a:xfrm>
                <a:off x="1535998" y="4323335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Fully Connected</a:t>
                </a:r>
              </a:p>
              <a:p>
                <a:pPr algn="ctr"/>
                <a:r>
                  <a:rPr lang="en-US" sz="900" dirty="0"/>
                  <a:t>3 × 1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220379F-10FE-9360-E65B-739A1F7568A4}"/>
                  </a:ext>
                </a:extLst>
              </p:cNvPr>
              <p:cNvSpPr/>
              <p:nvPr/>
            </p:nvSpPr>
            <p:spPr>
              <a:xfrm>
                <a:off x="268771" y="272770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Fully Connected</a:t>
                </a:r>
              </a:p>
              <a:p>
                <a:pPr algn="ctr"/>
                <a:r>
                  <a:rPr lang="en-US" sz="900" dirty="0"/>
                  <a:t>50 × 1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577AA53-91CB-4A93-425A-AE21965499D7}"/>
                  </a:ext>
                </a:extLst>
              </p:cNvPr>
              <p:cNvSpPr/>
              <p:nvPr/>
            </p:nvSpPr>
            <p:spPr>
              <a:xfrm>
                <a:off x="1525032" y="272770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Normalization</a:t>
                </a:r>
              </a:p>
              <a:p>
                <a:pPr algn="ctr"/>
                <a:r>
                  <a:rPr lang="en-US" sz="900" dirty="0"/>
                  <a:t>50 × 1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BD7B25C-D6EE-C679-6019-F8EA87CF3553}"/>
                  </a:ext>
                </a:extLst>
              </p:cNvPr>
              <p:cNvSpPr/>
              <p:nvPr/>
            </p:nvSpPr>
            <p:spPr>
              <a:xfrm>
                <a:off x="2781292" y="272770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50 × 1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A315BCE-E539-0D78-1250-8B59FB328919}"/>
                  </a:ext>
                </a:extLst>
              </p:cNvPr>
              <p:cNvSpPr/>
              <p:nvPr/>
            </p:nvSpPr>
            <p:spPr>
              <a:xfrm>
                <a:off x="1545242" y="3529163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Normalization</a:t>
                </a:r>
              </a:p>
              <a:p>
                <a:pPr algn="ctr"/>
                <a:r>
                  <a:rPr lang="en-US" sz="900" dirty="0"/>
                  <a:t>20 × 1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F728176-42F4-C25E-F7AC-E98B05E02BDD}"/>
                  </a:ext>
                </a:extLst>
              </p:cNvPr>
              <p:cNvSpPr/>
              <p:nvPr/>
            </p:nvSpPr>
            <p:spPr>
              <a:xfrm>
                <a:off x="2801502" y="3529163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20 × 1</a:t>
                </a: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B6CA0DD8-E55E-7BD7-5A04-ABA3CD085392}"/>
                  </a:ext>
                </a:extLst>
              </p:cNvPr>
              <p:cNvCxnSpPr>
                <a:cxnSpLocks/>
                <a:stCxn id="48" idx="3"/>
                <a:endCxn id="49" idx="1"/>
              </p:cNvCxnSpPr>
              <p:nvPr/>
            </p:nvCxnSpPr>
            <p:spPr>
              <a:xfrm>
                <a:off x="1885628" y="2126373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A050B1B2-A202-E287-89C9-ED5D94CE99D2}"/>
                  </a:ext>
                </a:extLst>
              </p:cNvPr>
              <p:cNvCxnSpPr>
                <a:cxnSpLocks/>
                <a:stCxn id="52" idx="3"/>
                <a:endCxn id="53" idx="1"/>
              </p:cNvCxnSpPr>
              <p:nvPr/>
            </p:nvCxnSpPr>
            <p:spPr>
              <a:xfrm>
                <a:off x="1246532" y="2920545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DA1AAF2-BD1C-7F4A-5975-6DBFEE5DC8C2}"/>
                  </a:ext>
                </a:extLst>
              </p:cNvPr>
              <p:cNvCxnSpPr>
                <a:cxnSpLocks/>
                <a:stCxn id="53" idx="3"/>
                <a:endCxn id="54" idx="1"/>
              </p:cNvCxnSpPr>
              <p:nvPr/>
            </p:nvCxnSpPr>
            <p:spPr>
              <a:xfrm>
                <a:off x="2502793" y="2920545"/>
                <a:ext cx="27849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00278BEC-7F03-8773-560F-CD9F6A75B440}"/>
                  </a:ext>
                </a:extLst>
              </p:cNvPr>
              <p:cNvCxnSpPr>
                <a:cxnSpLocks/>
                <a:stCxn id="50" idx="3"/>
                <a:endCxn id="55" idx="1"/>
              </p:cNvCxnSpPr>
              <p:nvPr/>
            </p:nvCxnSpPr>
            <p:spPr>
              <a:xfrm>
                <a:off x="1266742" y="3722008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19A0C062-5F38-C708-479A-C9EA4D734D7B}"/>
                  </a:ext>
                </a:extLst>
              </p:cNvPr>
              <p:cNvCxnSpPr>
                <a:cxnSpLocks/>
                <a:stCxn id="55" idx="3"/>
                <a:endCxn id="56" idx="1"/>
              </p:cNvCxnSpPr>
              <p:nvPr/>
            </p:nvCxnSpPr>
            <p:spPr>
              <a:xfrm>
                <a:off x="2523003" y="3722008"/>
                <a:ext cx="27849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or: Elbow 61">
                <a:extLst>
                  <a:ext uri="{FF2B5EF4-FFF2-40B4-BE49-F238E27FC236}">
                    <a16:creationId xmlns:a16="http://schemas.microsoft.com/office/drawing/2014/main" id="{9AD9593C-C23A-6899-7068-60D1B5B38E28}"/>
                  </a:ext>
                </a:extLst>
              </p:cNvPr>
              <p:cNvCxnSpPr>
                <a:cxnSpLocks/>
                <a:stCxn id="49" idx="2"/>
                <a:endCxn id="52" idx="0"/>
              </p:cNvCxnSpPr>
              <p:nvPr/>
            </p:nvCxnSpPr>
            <p:spPr>
              <a:xfrm rot="5400000">
                <a:off x="1501090" y="1575781"/>
                <a:ext cx="408482" cy="1895357"/>
              </a:xfrm>
              <a:prstGeom prst="bentConnector3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or: Elbow 62">
                <a:extLst>
                  <a:ext uri="{FF2B5EF4-FFF2-40B4-BE49-F238E27FC236}">
                    <a16:creationId xmlns:a16="http://schemas.microsoft.com/office/drawing/2014/main" id="{24ED9EE8-3CC7-DD73-A930-6D379B9F664C}"/>
                  </a:ext>
                </a:extLst>
              </p:cNvPr>
              <p:cNvCxnSpPr>
                <a:cxnSpLocks/>
                <a:stCxn id="54" idx="2"/>
                <a:endCxn id="50" idx="0"/>
              </p:cNvCxnSpPr>
              <p:nvPr/>
            </p:nvCxnSpPr>
            <p:spPr>
              <a:xfrm rot="5400000">
                <a:off x="1816132" y="2075121"/>
                <a:ext cx="415773" cy="2492311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or: Elbow 63">
                <a:extLst>
                  <a:ext uri="{FF2B5EF4-FFF2-40B4-BE49-F238E27FC236}">
                    <a16:creationId xmlns:a16="http://schemas.microsoft.com/office/drawing/2014/main" id="{2A3ECB07-1D92-72EC-9CA5-71BB5D75FB65}"/>
                  </a:ext>
                </a:extLst>
              </p:cNvPr>
              <p:cNvCxnSpPr>
                <a:cxnSpLocks/>
                <a:stCxn id="56" idx="2"/>
                <a:endCxn id="51" idx="0"/>
              </p:cNvCxnSpPr>
              <p:nvPr/>
            </p:nvCxnSpPr>
            <p:spPr>
              <a:xfrm rot="5400000">
                <a:off x="2453390" y="3486342"/>
                <a:ext cx="408482" cy="1265504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CC42611D-A64F-54CF-9AAD-CE3E9F5F48E6}"/>
              </a:ext>
            </a:extLst>
          </p:cNvPr>
          <p:cNvGrpSpPr/>
          <p:nvPr/>
        </p:nvGrpSpPr>
        <p:grpSpPr>
          <a:xfrm>
            <a:off x="4139064" y="964007"/>
            <a:ext cx="3932162" cy="4718598"/>
            <a:chOff x="4137583" y="964007"/>
            <a:chExt cx="3932162" cy="4718598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EFF527E4-5354-0FCB-6B6D-C581B2FC8072}"/>
                </a:ext>
              </a:extLst>
            </p:cNvPr>
            <p:cNvSpPr/>
            <p:nvPr/>
          </p:nvSpPr>
          <p:spPr>
            <a:xfrm>
              <a:off x="4137583" y="964007"/>
              <a:ext cx="3932162" cy="471859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F096AF80-4F82-3AAC-8E6F-D36E1CBF6AD4}"/>
                </a:ext>
              </a:extLst>
            </p:cNvPr>
            <p:cNvGrpSpPr/>
            <p:nvPr/>
          </p:nvGrpSpPr>
          <p:grpSpPr>
            <a:xfrm>
              <a:off x="4350030" y="1134253"/>
              <a:ext cx="3507269" cy="4378106"/>
              <a:chOff x="4363669" y="1129404"/>
              <a:chExt cx="3507269" cy="4378106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DF16E03-1188-1AD3-DE18-ED2CA9430BB9}"/>
                  </a:ext>
                </a:extLst>
              </p:cNvPr>
              <p:cNvSpPr/>
              <p:nvPr/>
            </p:nvSpPr>
            <p:spPr>
              <a:xfrm>
                <a:off x="5619927" y="1129404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Input</a:t>
                </a:r>
              </a:p>
              <a:p>
                <a:pPr algn="ctr"/>
                <a:r>
                  <a:rPr lang="en-US" sz="900" dirty="0"/>
                  <a:t>384 × 512 × 1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F527622-EB6D-19EE-8610-3809CBDE2A74}"/>
                  </a:ext>
                </a:extLst>
              </p:cNvPr>
              <p:cNvSpPr/>
              <p:nvPr/>
            </p:nvSpPr>
            <p:spPr>
              <a:xfrm>
                <a:off x="5619928" y="512182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Fully Connected</a:t>
                </a:r>
              </a:p>
              <a:p>
                <a:pPr algn="ctr"/>
                <a:r>
                  <a:rPr lang="en-US" sz="900" dirty="0"/>
                  <a:t>3 × 1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AFC52AB-C23E-FE9A-A3EF-F99088A14D33}"/>
                  </a:ext>
                </a:extLst>
              </p:cNvPr>
              <p:cNvSpPr/>
              <p:nvPr/>
            </p:nvSpPr>
            <p:spPr>
              <a:xfrm>
                <a:off x="4363669" y="1927887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3×3 Convolution</a:t>
                </a:r>
              </a:p>
              <a:p>
                <a:pPr algn="ctr"/>
                <a:r>
                  <a:rPr lang="en-US" sz="900" dirty="0"/>
                  <a:t>384 × 512 × 32</a:t>
                </a: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F194D18-E685-D469-4E98-4DC1EF4ED53E}"/>
                  </a:ext>
                </a:extLst>
              </p:cNvPr>
              <p:cNvSpPr/>
              <p:nvPr/>
            </p:nvSpPr>
            <p:spPr>
              <a:xfrm>
                <a:off x="5619929" y="1927887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384 × 512 × 32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48F8D7F-D27E-39E2-A8B2-61E4936FB308}"/>
                  </a:ext>
                </a:extLst>
              </p:cNvPr>
              <p:cNvSpPr/>
              <p:nvPr/>
            </p:nvSpPr>
            <p:spPr>
              <a:xfrm>
                <a:off x="6876190" y="1927887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2×2 Max Pool</a:t>
                </a:r>
              </a:p>
              <a:p>
                <a:pPr algn="ctr"/>
                <a:r>
                  <a:rPr lang="en-US" sz="900" dirty="0"/>
                  <a:t>192 × 256 × 32</a:t>
                </a:r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43C8675A-83A3-DA30-703A-FFF50F34E56A}"/>
                  </a:ext>
                </a:extLst>
              </p:cNvPr>
              <p:cNvCxnSpPr>
                <a:cxnSpLocks/>
                <a:stCxn id="68" idx="3"/>
                <a:endCxn id="69" idx="1"/>
              </p:cNvCxnSpPr>
              <p:nvPr/>
            </p:nvCxnSpPr>
            <p:spPr>
              <a:xfrm>
                <a:off x="5341430" y="2120732"/>
                <a:ext cx="27849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A9B9F16C-2173-0F33-33A7-98B9692E8A8E}"/>
                  </a:ext>
                </a:extLst>
              </p:cNvPr>
              <p:cNvCxnSpPr>
                <a:cxnSpLocks/>
                <a:stCxn id="69" idx="3"/>
                <a:endCxn id="70" idx="1"/>
              </p:cNvCxnSpPr>
              <p:nvPr/>
            </p:nvCxnSpPr>
            <p:spPr>
              <a:xfrm>
                <a:off x="6597690" y="2120732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or: Elbow 72">
                <a:extLst>
                  <a:ext uri="{FF2B5EF4-FFF2-40B4-BE49-F238E27FC236}">
                    <a16:creationId xmlns:a16="http://schemas.microsoft.com/office/drawing/2014/main" id="{10ED9D4F-DFAF-B6B6-8893-51B01B18BA60}"/>
                  </a:ext>
                </a:extLst>
              </p:cNvPr>
              <p:cNvCxnSpPr>
                <a:cxnSpLocks/>
                <a:stCxn id="66" idx="2"/>
                <a:endCxn id="68" idx="0"/>
              </p:cNvCxnSpPr>
              <p:nvPr/>
            </p:nvCxnSpPr>
            <p:spPr>
              <a:xfrm rot="5400000">
                <a:off x="5274283" y="1093361"/>
                <a:ext cx="412793" cy="1256258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D9DD308-94AA-51C6-D59D-5FC7B1E7EA10}"/>
                  </a:ext>
                </a:extLst>
              </p:cNvPr>
              <p:cNvSpPr/>
              <p:nvPr/>
            </p:nvSpPr>
            <p:spPr>
              <a:xfrm>
                <a:off x="4363669" y="272637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3×3 Convolution</a:t>
                </a:r>
              </a:p>
              <a:p>
                <a:pPr algn="ctr"/>
                <a:r>
                  <a:rPr lang="en-US" sz="900" dirty="0"/>
                  <a:t>192 × 256 × 64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52E4BF8-3830-F06C-1819-40A202EFBE9A}"/>
                  </a:ext>
                </a:extLst>
              </p:cNvPr>
              <p:cNvSpPr/>
              <p:nvPr/>
            </p:nvSpPr>
            <p:spPr>
              <a:xfrm>
                <a:off x="5619929" y="272637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192 × 256 × 64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F09D778-1942-168D-7352-F163868A6402}"/>
                  </a:ext>
                </a:extLst>
              </p:cNvPr>
              <p:cNvSpPr/>
              <p:nvPr/>
            </p:nvSpPr>
            <p:spPr>
              <a:xfrm>
                <a:off x="6876190" y="272637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2×2 Max Pool</a:t>
                </a:r>
              </a:p>
              <a:p>
                <a:pPr algn="ctr"/>
                <a:r>
                  <a:rPr lang="en-US" sz="900" dirty="0"/>
                  <a:t>96 × 128 × 64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59289A02-FD49-F9AF-C23E-E3C0C8BEB91F}"/>
                  </a:ext>
                </a:extLst>
              </p:cNvPr>
              <p:cNvCxnSpPr>
                <a:cxnSpLocks/>
                <a:stCxn id="74" idx="3"/>
                <a:endCxn id="75" idx="1"/>
              </p:cNvCxnSpPr>
              <p:nvPr/>
            </p:nvCxnSpPr>
            <p:spPr>
              <a:xfrm>
                <a:off x="5341430" y="2919215"/>
                <a:ext cx="27849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D7B6B67E-3218-3510-3284-6C7EAC7025A8}"/>
                  </a:ext>
                </a:extLst>
              </p:cNvPr>
              <p:cNvCxnSpPr>
                <a:cxnSpLocks/>
                <a:stCxn id="75" idx="3"/>
                <a:endCxn id="76" idx="1"/>
              </p:cNvCxnSpPr>
              <p:nvPr/>
            </p:nvCxnSpPr>
            <p:spPr>
              <a:xfrm>
                <a:off x="6597690" y="2919215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39CA1C0-6AAE-CCFC-D0D2-6061F73CEBE6}"/>
                  </a:ext>
                </a:extLst>
              </p:cNvPr>
              <p:cNvSpPr/>
              <p:nvPr/>
            </p:nvSpPr>
            <p:spPr>
              <a:xfrm>
                <a:off x="4380656" y="3524853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3×3 Convolution</a:t>
                </a:r>
              </a:p>
              <a:p>
                <a:pPr algn="ctr"/>
                <a:r>
                  <a:rPr lang="en-US" sz="900" dirty="0"/>
                  <a:t>96 × 128 × 64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8ABBBDE-5691-F558-4A2B-0E63340D7CCC}"/>
                  </a:ext>
                </a:extLst>
              </p:cNvPr>
              <p:cNvSpPr/>
              <p:nvPr/>
            </p:nvSpPr>
            <p:spPr>
              <a:xfrm>
                <a:off x="5636916" y="3524853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96 × 128 × 64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634BF42-40ED-59D1-A3E4-A10CA4163CDD}"/>
                  </a:ext>
                </a:extLst>
              </p:cNvPr>
              <p:cNvSpPr/>
              <p:nvPr/>
            </p:nvSpPr>
            <p:spPr>
              <a:xfrm>
                <a:off x="6893177" y="3524853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2×2 Max Pool</a:t>
                </a:r>
              </a:p>
              <a:p>
                <a:pPr algn="ctr"/>
                <a:r>
                  <a:rPr lang="en-US" sz="900" dirty="0"/>
                  <a:t>48 × 64 × 64</a:t>
                </a:r>
              </a:p>
            </p:txBody>
          </p: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A4E79CA3-D25F-CD42-2547-4F8B7001B80D}"/>
                  </a:ext>
                </a:extLst>
              </p:cNvPr>
              <p:cNvCxnSpPr>
                <a:cxnSpLocks/>
                <a:stCxn id="79" idx="3"/>
                <a:endCxn id="80" idx="1"/>
              </p:cNvCxnSpPr>
              <p:nvPr/>
            </p:nvCxnSpPr>
            <p:spPr>
              <a:xfrm>
                <a:off x="5358417" y="3717698"/>
                <a:ext cx="27849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56ABE12C-EA60-56AA-4CB1-6FC85D1374BE}"/>
                  </a:ext>
                </a:extLst>
              </p:cNvPr>
              <p:cNvCxnSpPr>
                <a:cxnSpLocks/>
                <a:stCxn id="80" idx="3"/>
                <a:endCxn id="81" idx="1"/>
              </p:cNvCxnSpPr>
              <p:nvPr/>
            </p:nvCxnSpPr>
            <p:spPr>
              <a:xfrm>
                <a:off x="6614677" y="3717698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E72A9FF-8CEF-8A7F-D088-9A42C52B1079}"/>
                  </a:ext>
                </a:extLst>
              </p:cNvPr>
              <p:cNvSpPr/>
              <p:nvPr/>
            </p:nvSpPr>
            <p:spPr>
              <a:xfrm>
                <a:off x="4380656" y="4323336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Flatten</a:t>
                </a:r>
              </a:p>
              <a:p>
                <a:pPr algn="ctr"/>
                <a:r>
                  <a:rPr lang="en-US" sz="900" dirty="0"/>
                  <a:t>196,608 × 1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7986191-98A2-943D-8961-A8F8541D9F96}"/>
                  </a:ext>
                </a:extLst>
              </p:cNvPr>
              <p:cNvSpPr/>
              <p:nvPr/>
            </p:nvSpPr>
            <p:spPr>
              <a:xfrm>
                <a:off x="5619928" y="4323336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Fully Connected</a:t>
                </a:r>
              </a:p>
              <a:p>
                <a:pPr algn="ctr"/>
                <a:r>
                  <a:rPr lang="en-US" sz="900" dirty="0"/>
                  <a:t>64 × 1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914BC8B-437E-AF31-B17E-62FC8830C473}"/>
                  </a:ext>
                </a:extLst>
              </p:cNvPr>
              <p:cNvSpPr/>
              <p:nvPr/>
            </p:nvSpPr>
            <p:spPr>
              <a:xfrm>
                <a:off x="6893177" y="4323336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64 × 1</a:t>
                </a: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AB0B69C1-3885-82FA-B4EF-F15CB2E07C0A}"/>
                  </a:ext>
                </a:extLst>
              </p:cNvPr>
              <p:cNvCxnSpPr>
                <a:cxnSpLocks/>
                <a:stCxn id="70" idx="2"/>
                <a:endCxn id="74" idx="0"/>
              </p:cNvCxnSpPr>
              <p:nvPr/>
            </p:nvCxnSpPr>
            <p:spPr>
              <a:xfrm rot="5400000">
                <a:off x="5902415" y="1263713"/>
                <a:ext cx="412793" cy="2512521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or: Elbow 87">
                <a:extLst>
                  <a:ext uri="{FF2B5EF4-FFF2-40B4-BE49-F238E27FC236}">
                    <a16:creationId xmlns:a16="http://schemas.microsoft.com/office/drawing/2014/main" id="{E1580E6F-5549-111C-CC87-5828A150A807}"/>
                  </a:ext>
                </a:extLst>
              </p:cNvPr>
              <p:cNvCxnSpPr>
                <a:cxnSpLocks/>
                <a:stCxn id="76" idx="2"/>
                <a:endCxn id="79" idx="0"/>
              </p:cNvCxnSpPr>
              <p:nvPr/>
            </p:nvCxnSpPr>
            <p:spPr>
              <a:xfrm rot="5400000">
                <a:off x="5910908" y="2070689"/>
                <a:ext cx="412793" cy="2495534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or: Elbow 88">
                <a:extLst>
                  <a:ext uri="{FF2B5EF4-FFF2-40B4-BE49-F238E27FC236}">
                    <a16:creationId xmlns:a16="http://schemas.microsoft.com/office/drawing/2014/main" id="{D6664F17-78A5-F8B3-563A-C2911E535D7C}"/>
                  </a:ext>
                </a:extLst>
              </p:cNvPr>
              <p:cNvCxnSpPr>
                <a:cxnSpLocks/>
                <a:stCxn id="81" idx="2"/>
                <a:endCxn id="84" idx="0"/>
              </p:cNvCxnSpPr>
              <p:nvPr/>
            </p:nvCxnSpPr>
            <p:spPr>
              <a:xfrm rot="5400000">
                <a:off x="5919402" y="2860679"/>
                <a:ext cx="412793" cy="2512521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9390189B-F73B-D1FE-0CCD-E5A1512FAE76}"/>
                  </a:ext>
                </a:extLst>
              </p:cNvPr>
              <p:cNvCxnSpPr>
                <a:cxnSpLocks/>
                <a:stCxn id="86" idx="2"/>
                <a:endCxn id="67" idx="0"/>
              </p:cNvCxnSpPr>
              <p:nvPr/>
            </p:nvCxnSpPr>
            <p:spPr>
              <a:xfrm rot="5400000">
                <a:off x="6539037" y="4278799"/>
                <a:ext cx="412794" cy="1273249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077C1D6D-A519-C59C-0B85-73759A51D4B8}"/>
                  </a:ext>
                </a:extLst>
              </p:cNvPr>
              <p:cNvCxnSpPr>
                <a:cxnSpLocks/>
                <a:stCxn id="84" idx="3"/>
                <a:endCxn id="85" idx="1"/>
              </p:cNvCxnSpPr>
              <p:nvPr/>
            </p:nvCxnSpPr>
            <p:spPr>
              <a:xfrm>
                <a:off x="5358417" y="4516181"/>
                <a:ext cx="26151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042116AF-24E8-75C8-CE77-01C31E2D5BA8}"/>
                  </a:ext>
                </a:extLst>
              </p:cNvPr>
              <p:cNvCxnSpPr>
                <a:cxnSpLocks/>
                <a:stCxn id="85" idx="3"/>
                <a:endCxn id="86" idx="1"/>
              </p:cNvCxnSpPr>
              <p:nvPr/>
            </p:nvCxnSpPr>
            <p:spPr>
              <a:xfrm>
                <a:off x="6597689" y="4516181"/>
                <a:ext cx="2954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3AC7B0D8-FD98-CD84-466C-FB068E564788}"/>
              </a:ext>
            </a:extLst>
          </p:cNvPr>
          <p:cNvGrpSpPr/>
          <p:nvPr/>
        </p:nvGrpSpPr>
        <p:grpSpPr>
          <a:xfrm>
            <a:off x="8259838" y="946993"/>
            <a:ext cx="3823974" cy="4718598"/>
            <a:chOff x="8259838" y="946993"/>
            <a:chExt cx="3823974" cy="4718598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CDDB153-1426-C52C-A848-27BB78BA332A}"/>
                </a:ext>
              </a:extLst>
            </p:cNvPr>
            <p:cNvSpPr/>
            <p:nvPr/>
          </p:nvSpPr>
          <p:spPr>
            <a:xfrm>
              <a:off x="8259838" y="946993"/>
              <a:ext cx="3823974" cy="471859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0CD8692C-E0EC-90CD-C9C0-4972778BFE97}"/>
                </a:ext>
              </a:extLst>
            </p:cNvPr>
            <p:cNvGrpSpPr/>
            <p:nvPr/>
          </p:nvGrpSpPr>
          <p:grpSpPr>
            <a:xfrm>
              <a:off x="8354449" y="1118175"/>
              <a:ext cx="3634752" cy="4376234"/>
              <a:chOff x="8368661" y="1132836"/>
              <a:chExt cx="3634752" cy="4376234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DB5F14-29F3-1786-965D-C27F2F9FB376}"/>
                  </a:ext>
                </a:extLst>
              </p:cNvPr>
              <p:cNvSpPr/>
              <p:nvPr/>
            </p:nvSpPr>
            <p:spPr>
              <a:xfrm>
                <a:off x="9847179" y="512338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Fully Connected</a:t>
                </a:r>
              </a:p>
              <a:p>
                <a:pPr algn="ctr"/>
                <a:r>
                  <a:rPr lang="en-US" sz="900" dirty="0"/>
                  <a:t>3 × 1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E8CF21-56E9-F484-9D77-10F2689738E4}"/>
                  </a:ext>
                </a:extLst>
              </p:cNvPr>
              <p:cNvSpPr/>
              <p:nvPr/>
            </p:nvSpPr>
            <p:spPr>
              <a:xfrm>
                <a:off x="9847178" y="3529163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Concatenate</a:t>
                </a:r>
              </a:p>
              <a:p>
                <a:pPr algn="ctr"/>
                <a:r>
                  <a:rPr lang="en-US" sz="900" dirty="0"/>
                  <a:t>768 × 1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A7BC18B-AC18-4994-6677-BE49DFFC1B76}"/>
                  </a:ext>
                </a:extLst>
              </p:cNvPr>
              <p:cNvSpPr/>
              <p:nvPr/>
            </p:nvSpPr>
            <p:spPr>
              <a:xfrm>
                <a:off x="9210553" y="4317338"/>
                <a:ext cx="977762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Fully Connected</a:t>
                </a:r>
              </a:p>
              <a:p>
                <a:pPr algn="ctr"/>
                <a:r>
                  <a:rPr lang="en-US" sz="900" dirty="0"/>
                  <a:t>32 × 1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9AAAFE4-CCDE-AEA7-089C-510FADCBFEEC}"/>
                  </a:ext>
                </a:extLst>
              </p:cNvPr>
              <p:cNvSpPr/>
              <p:nvPr/>
            </p:nvSpPr>
            <p:spPr>
              <a:xfrm>
                <a:off x="10483802" y="4324120"/>
                <a:ext cx="977762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32 × 1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D1BBCA2-745F-F3C3-E884-0FE9760E9098}"/>
                  </a:ext>
                </a:extLst>
              </p:cNvPr>
              <p:cNvSpPr/>
              <p:nvPr/>
            </p:nvSpPr>
            <p:spPr>
              <a:xfrm>
                <a:off x="8790174" y="1132836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Input</a:t>
                </a:r>
              </a:p>
              <a:p>
                <a:pPr algn="ctr"/>
                <a:r>
                  <a:rPr lang="en-US" sz="900" dirty="0"/>
                  <a:t>5472 × 1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37696F9-2211-B946-DB12-4A001FB6E9E7}"/>
                  </a:ext>
                </a:extLst>
              </p:cNvPr>
              <p:cNvSpPr/>
              <p:nvPr/>
            </p:nvSpPr>
            <p:spPr>
              <a:xfrm>
                <a:off x="8368661" y="1939525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FC</a:t>
                </a:r>
              </a:p>
              <a:p>
                <a:pPr algn="ctr"/>
                <a:r>
                  <a:rPr lang="en-US" sz="900" dirty="0"/>
                  <a:t>32 × 1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CCAD2C8-EF5A-EA77-F500-43866272EE58}"/>
                  </a:ext>
                </a:extLst>
              </p:cNvPr>
              <p:cNvSpPr/>
              <p:nvPr/>
            </p:nvSpPr>
            <p:spPr>
              <a:xfrm>
                <a:off x="9226857" y="1939525"/>
                <a:ext cx="579697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32 × 1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B3F12C6-7238-BD2B-EBF0-CB9A73345DE8}"/>
                  </a:ext>
                </a:extLst>
              </p:cNvPr>
              <p:cNvCxnSpPr>
                <a:cxnSpLocks/>
                <a:stCxn id="37" idx="3"/>
                <a:endCxn id="38" idx="1"/>
              </p:cNvCxnSpPr>
              <p:nvPr/>
            </p:nvCxnSpPr>
            <p:spPr>
              <a:xfrm>
                <a:off x="8948357" y="2132370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or: Elbow 39">
                <a:extLst>
                  <a:ext uri="{FF2B5EF4-FFF2-40B4-BE49-F238E27FC236}">
                    <a16:creationId xmlns:a16="http://schemas.microsoft.com/office/drawing/2014/main" id="{7D400E58-98DD-83E2-9D1C-DA82C65FDD56}"/>
                  </a:ext>
                </a:extLst>
              </p:cNvPr>
              <p:cNvCxnSpPr>
                <a:cxnSpLocks/>
                <a:stCxn id="36" idx="2"/>
                <a:endCxn id="37" idx="0"/>
              </p:cNvCxnSpPr>
              <p:nvPr/>
            </p:nvCxnSpPr>
            <p:spPr>
              <a:xfrm rot="5400000">
                <a:off x="8658767" y="1518269"/>
                <a:ext cx="420999" cy="421513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08C2234-3D17-FE99-14B7-59F2E14961BE}"/>
                  </a:ext>
                </a:extLst>
              </p:cNvPr>
              <p:cNvSpPr/>
              <p:nvPr/>
            </p:nvSpPr>
            <p:spPr>
              <a:xfrm>
                <a:off x="8368661" y="2723119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FC</a:t>
                </a:r>
              </a:p>
              <a:p>
                <a:pPr algn="ctr"/>
                <a:r>
                  <a:rPr lang="en-US" sz="900" dirty="0"/>
                  <a:t>16 × 1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22C5987-099E-0E2D-EC45-8B190D08B782}"/>
                  </a:ext>
                </a:extLst>
              </p:cNvPr>
              <p:cNvSpPr/>
              <p:nvPr/>
            </p:nvSpPr>
            <p:spPr>
              <a:xfrm>
                <a:off x="9226857" y="2723119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16 × 1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587010CC-E940-DA75-858C-8102DEDB9808}"/>
                  </a:ext>
                </a:extLst>
              </p:cNvPr>
              <p:cNvCxnSpPr>
                <a:cxnSpLocks/>
                <a:stCxn id="41" idx="3"/>
                <a:endCxn id="42" idx="1"/>
              </p:cNvCxnSpPr>
              <p:nvPr/>
            </p:nvCxnSpPr>
            <p:spPr>
              <a:xfrm>
                <a:off x="8948357" y="2915964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or: Elbow 43">
                <a:extLst>
                  <a:ext uri="{FF2B5EF4-FFF2-40B4-BE49-F238E27FC236}">
                    <a16:creationId xmlns:a16="http://schemas.microsoft.com/office/drawing/2014/main" id="{28C87F24-2940-AFA7-22ED-54FF9605BDDA}"/>
                  </a:ext>
                </a:extLst>
              </p:cNvPr>
              <p:cNvCxnSpPr>
                <a:cxnSpLocks/>
                <a:stCxn id="38" idx="2"/>
                <a:endCxn id="41" idx="0"/>
              </p:cNvCxnSpPr>
              <p:nvPr/>
            </p:nvCxnSpPr>
            <p:spPr>
              <a:xfrm rot="5400000">
                <a:off x="8888656" y="2095069"/>
                <a:ext cx="397904" cy="858197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or: Elbow 18">
                <a:extLst>
                  <a:ext uri="{FF2B5EF4-FFF2-40B4-BE49-F238E27FC236}">
                    <a16:creationId xmlns:a16="http://schemas.microsoft.com/office/drawing/2014/main" id="{23B14BC8-6A73-80A4-A153-2EEEA83EB061}"/>
                  </a:ext>
                </a:extLst>
              </p:cNvPr>
              <p:cNvCxnSpPr>
                <a:cxnSpLocks/>
                <a:stCxn id="42" idx="2"/>
                <a:endCxn id="16" idx="0"/>
              </p:cNvCxnSpPr>
              <p:nvPr/>
            </p:nvCxnSpPr>
            <p:spPr>
              <a:xfrm rot="16200000" flipH="1">
                <a:off x="9716205" y="2909309"/>
                <a:ext cx="420354" cy="819354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or: Elbow 19">
                <a:extLst>
                  <a:ext uri="{FF2B5EF4-FFF2-40B4-BE49-F238E27FC236}">
                    <a16:creationId xmlns:a16="http://schemas.microsoft.com/office/drawing/2014/main" id="{7DD50517-6192-C492-92CE-484573D17320}"/>
                  </a:ext>
                </a:extLst>
              </p:cNvPr>
              <p:cNvCxnSpPr>
                <a:cxnSpLocks/>
                <a:stCxn id="46" idx="2"/>
                <a:endCxn id="4" idx="0"/>
              </p:cNvCxnSpPr>
              <p:nvPr/>
            </p:nvCxnSpPr>
            <p:spPr>
              <a:xfrm rot="5400000">
                <a:off x="10447587" y="4598284"/>
                <a:ext cx="413570" cy="636623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5F1ECEF-7DEB-3B29-BCD9-FDCC4B704C0B}"/>
                  </a:ext>
                </a:extLst>
              </p:cNvPr>
              <p:cNvCxnSpPr>
                <a:cxnSpLocks/>
                <a:stCxn id="45" idx="3"/>
                <a:endCxn id="46" idx="1"/>
              </p:cNvCxnSpPr>
              <p:nvPr/>
            </p:nvCxnSpPr>
            <p:spPr>
              <a:xfrm>
                <a:off x="10188315" y="4510183"/>
                <a:ext cx="295487" cy="678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or: Elbow 21">
                <a:extLst>
                  <a:ext uri="{FF2B5EF4-FFF2-40B4-BE49-F238E27FC236}">
                    <a16:creationId xmlns:a16="http://schemas.microsoft.com/office/drawing/2014/main" id="{4AE6D4CE-D0EC-A92B-7A37-D195D219FBD5}"/>
                  </a:ext>
                </a:extLst>
              </p:cNvPr>
              <p:cNvCxnSpPr>
                <a:cxnSpLocks/>
                <a:stCxn id="33" idx="2"/>
                <a:endCxn id="16" idx="0"/>
              </p:cNvCxnSpPr>
              <p:nvPr/>
            </p:nvCxnSpPr>
            <p:spPr>
              <a:xfrm rot="5400000">
                <a:off x="10563019" y="2881849"/>
                <a:ext cx="420354" cy="874274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or: Elbow 22">
                <a:extLst>
                  <a:ext uri="{FF2B5EF4-FFF2-40B4-BE49-F238E27FC236}">
                    <a16:creationId xmlns:a16="http://schemas.microsoft.com/office/drawing/2014/main" id="{85BDA4C6-2C9F-4EEA-CA33-FAC1361F90BC}"/>
                  </a:ext>
                </a:extLst>
              </p:cNvPr>
              <p:cNvCxnSpPr>
                <a:cxnSpLocks/>
                <a:stCxn id="16" idx="2"/>
                <a:endCxn id="45" idx="0"/>
              </p:cNvCxnSpPr>
              <p:nvPr/>
            </p:nvCxnSpPr>
            <p:spPr>
              <a:xfrm rot="5400000">
                <a:off x="9816505" y="3797783"/>
                <a:ext cx="402485" cy="636625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7917F7C-EA4D-F49C-6FE3-7E52EB9CC0C6}"/>
                  </a:ext>
                </a:extLst>
              </p:cNvPr>
              <p:cNvSpPr/>
              <p:nvPr/>
            </p:nvSpPr>
            <p:spPr>
              <a:xfrm>
                <a:off x="10483802" y="1132836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Input</a:t>
                </a:r>
              </a:p>
              <a:p>
                <a:pPr algn="ctr"/>
                <a:r>
                  <a:rPr lang="en-US" sz="900" dirty="0"/>
                  <a:t>5472 × 1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AA4940B-1E41-BE63-21DA-4A3825674BCA}"/>
                  </a:ext>
                </a:extLst>
              </p:cNvPr>
              <p:cNvSpPr/>
              <p:nvPr/>
            </p:nvSpPr>
            <p:spPr>
              <a:xfrm>
                <a:off x="10062289" y="1939525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FC</a:t>
                </a:r>
              </a:p>
              <a:p>
                <a:pPr algn="ctr"/>
                <a:r>
                  <a:rPr lang="en-US" sz="900" dirty="0"/>
                  <a:t>32 × 1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EC11304-276E-4839-F657-0CD88DEF62B1}"/>
                  </a:ext>
                </a:extLst>
              </p:cNvPr>
              <p:cNvSpPr/>
              <p:nvPr/>
            </p:nvSpPr>
            <p:spPr>
              <a:xfrm>
                <a:off x="10920485" y="1939525"/>
                <a:ext cx="579697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32 × 1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F4A493B-0611-5B71-3F41-96A11E278C57}"/>
                  </a:ext>
                </a:extLst>
              </p:cNvPr>
              <p:cNvCxnSpPr>
                <a:cxnSpLocks/>
                <a:stCxn id="28" idx="3"/>
                <a:endCxn id="29" idx="1"/>
              </p:cNvCxnSpPr>
              <p:nvPr/>
            </p:nvCxnSpPr>
            <p:spPr>
              <a:xfrm>
                <a:off x="10641985" y="2132370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or: Elbow 30">
                <a:extLst>
                  <a:ext uri="{FF2B5EF4-FFF2-40B4-BE49-F238E27FC236}">
                    <a16:creationId xmlns:a16="http://schemas.microsoft.com/office/drawing/2014/main" id="{3F92A549-2CC0-2DE3-B0D3-F4AD95E4C3DA}"/>
                  </a:ext>
                </a:extLst>
              </p:cNvPr>
              <p:cNvCxnSpPr>
                <a:cxnSpLocks/>
                <a:stCxn id="27" idx="2"/>
                <a:endCxn id="28" idx="0"/>
              </p:cNvCxnSpPr>
              <p:nvPr/>
            </p:nvCxnSpPr>
            <p:spPr>
              <a:xfrm rot="5400000">
                <a:off x="10352395" y="1518269"/>
                <a:ext cx="420999" cy="421513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7990C11-9470-E6CA-E90D-F9B43DF36BF5}"/>
                  </a:ext>
                </a:extLst>
              </p:cNvPr>
              <p:cNvSpPr/>
              <p:nvPr/>
            </p:nvSpPr>
            <p:spPr>
              <a:xfrm>
                <a:off x="10062289" y="2723119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FC</a:t>
                </a:r>
              </a:p>
              <a:p>
                <a:pPr algn="ctr"/>
                <a:r>
                  <a:rPr lang="en-US" sz="900" dirty="0"/>
                  <a:t>16 × 1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BF16519-C78E-F15C-F43A-96939530AE09}"/>
                  </a:ext>
                </a:extLst>
              </p:cNvPr>
              <p:cNvSpPr/>
              <p:nvPr/>
            </p:nvSpPr>
            <p:spPr>
              <a:xfrm>
                <a:off x="10920485" y="2723119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16 × 1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B18F2406-7B8D-D9A1-DEFC-78962C5D3A75}"/>
                  </a:ext>
                </a:extLst>
              </p:cNvPr>
              <p:cNvCxnSpPr>
                <a:cxnSpLocks/>
                <a:stCxn id="32" idx="3"/>
                <a:endCxn id="33" idx="1"/>
              </p:cNvCxnSpPr>
              <p:nvPr/>
            </p:nvCxnSpPr>
            <p:spPr>
              <a:xfrm>
                <a:off x="10641985" y="2915964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or: Elbow 34">
                <a:extLst>
                  <a:ext uri="{FF2B5EF4-FFF2-40B4-BE49-F238E27FC236}">
                    <a16:creationId xmlns:a16="http://schemas.microsoft.com/office/drawing/2014/main" id="{11C02D2D-A98E-1535-5E5F-B732F110A4E8}"/>
                  </a:ext>
                </a:extLst>
              </p:cNvPr>
              <p:cNvCxnSpPr>
                <a:cxnSpLocks/>
                <a:stCxn id="29" idx="2"/>
                <a:endCxn id="32" idx="0"/>
              </p:cNvCxnSpPr>
              <p:nvPr/>
            </p:nvCxnSpPr>
            <p:spPr>
              <a:xfrm rot="5400000">
                <a:off x="10582284" y="2095069"/>
                <a:ext cx="397904" cy="858197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EF028D2-8A6C-D57C-CC7B-C5D93D2FFB34}"/>
                  </a:ext>
                </a:extLst>
              </p:cNvPr>
              <p:cNvSpPr txBox="1"/>
              <p:nvPr/>
            </p:nvSpPr>
            <p:spPr>
              <a:xfrm>
                <a:off x="11313801" y="1135638"/>
                <a:ext cx="689612" cy="40011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× 48</a:t>
                </a:r>
              </a:p>
            </p:txBody>
          </p:sp>
          <p:cxnSp>
            <p:nvCxnSpPr>
              <p:cNvPr id="26" name="Connector: Elbow 25">
                <a:extLst>
                  <a:ext uri="{FF2B5EF4-FFF2-40B4-BE49-F238E27FC236}">
                    <a16:creationId xmlns:a16="http://schemas.microsoft.com/office/drawing/2014/main" id="{1930E86E-D2E8-4982-947E-DF15EC6F48B2}"/>
                  </a:ext>
                </a:extLst>
              </p:cNvPr>
              <p:cNvCxnSpPr>
                <a:cxnSpLocks/>
                <a:endCxn id="16" idx="0"/>
              </p:cNvCxnSpPr>
              <p:nvPr/>
            </p:nvCxnSpPr>
            <p:spPr>
              <a:xfrm rot="10800000" flipV="1">
                <a:off x="10336060" y="3319461"/>
                <a:ext cx="1322547" cy="209702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D71548B0-A4D7-AA7F-CF1F-1672D53E3079}"/>
                  </a:ext>
                </a:extLst>
              </p:cNvPr>
              <p:cNvSpPr txBox="1"/>
              <p:nvPr/>
            </p:nvSpPr>
            <p:spPr>
              <a:xfrm>
                <a:off x="11609912" y="3156963"/>
                <a:ext cx="356188" cy="253916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…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7431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61D0-9E7A-4BD1-6154-CC7E6F621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NASA has many locations in the USA…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F6E4F-3469-E33E-1AE7-0DF37D9A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DADDE-4908-4540-9092-0B3E409EA3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CA31E9-1253-1984-38E0-F9D19ABE9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18" y="1108966"/>
            <a:ext cx="8353414" cy="51642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AE875A-097A-87D4-E525-0FBC60707054}"/>
              </a:ext>
            </a:extLst>
          </p:cNvPr>
          <p:cNvSpPr txBox="1"/>
          <p:nvPr/>
        </p:nvSpPr>
        <p:spPr>
          <a:xfrm>
            <a:off x="8966199" y="2614274"/>
            <a:ext cx="3151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00"/>
                </a:solidFill>
                <a:latin typeface="Calibri" panose="020F0502020204030204"/>
                <a:cs typeface="+mn-cs"/>
              </a:rPr>
              <a:t>We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work at Goddard, </a:t>
            </a:r>
            <a:r>
              <a:rPr lang="en-US" sz="3600" dirty="0">
                <a:solidFill>
                  <a:srgbClr val="FFFF00"/>
                </a:solidFill>
                <a:latin typeface="Calibri" panose="020F0502020204030204"/>
                <a:cs typeface="+mn-cs"/>
              </a:rPr>
              <a:t>near Washington DC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4BFC73-1B55-2EDC-5E5E-239F1154656A}"/>
              </a:ext>
            </a:extLst>
          </p:cNvPr>
          <p:cNvCxnSpPr>
            <a:cxnSpLocks/>
          </p:cNvCxnSpPr>
          <p:nvPr/>
        </p:nvCxnSpPr>
        <p:spPr>
          <a:xfrm flipH="1" flipV="1">
            <a:off x="7389091" y="3429000"/>
            <a:ext cx="1533236" cy="339436"/>
          </a:xfrm>
          <a:prstGeom prst="straightConnector1">
            <a:avLst/>
          </a:prstGeom>
          <a:ln w="762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561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A4C87-B3DA-000A-D1DE-BD874F4E0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999" y="990599"/>
            <a:ext cx="7011495" cy="5502275"/>
          </a:xfrm>
        </p:spPr>
        <p:txBody>
          <a:bodyPr/>
          <a:lstStyle/>
          <a:p>
            <a:r>
              <a:rPr lang="en-US" dirty="0"/>
              <a:t>Developed Summer ’22 by </a:t>
            </a:r>
            <a:r>
              <a:rPr lang="en-US" dirty="0" err="1"/>
              <a:t>Tuong</a:t>
            </a:r>
            <a:r>
              <a:rPr lang="en-US" dirty="0"/>
              <a:t> Phong</a:t>
            </a:r>
          </a:p>
          <a:p>
            <a:r>
              <a:rPr lang="en-US" dirty="0"/>
              <a:t>Simple architecture</a:t>
            </a:r>
          </a:p>
          <a:p>
            <a:pPr lvl="1"/>
            <a:r>
              <a:rPr lang="en-US" dirty="0"/>
              <a:t>3× fully connected layers</a:t>
            </a:r>
          </a:p>
          <a:p>
            <a:pPr lvl="1"/>
            <a:r>
              <a:rPr lang="en-US" dirty="0"/>
              <a:t>Dropout and normalization layers to reduce overfitting</a:t>
            </a:r>
          </a:p>
          <a:p>
            <a:pPr lvl="1"/>
            <a:r>
              <a:rPr lang="en-US" dirty="0"/>
              <a:t>~ 40 million weights</a:t>
            </a:r>
          </a:p>
          <a:p>
            <a:r>
              <a:rPr lang="en-US" dirty="0"/>
              <a:t>Preprocessing</a:t>
            </a:r>
          </a:p>
          <a:p>
            <a:pPr lvl="1"/>
            <a:r>
              <a:rPr lang="en-US" dirty="0"/>
              <a:t>Discard pixels that don’t change</a:t>
            </a:r>
          </a:p>
          <a:p>
            <a:pPr lvl="1"/>
            <a:r>
              <a:rPr lang="en-US" dirty="0"/>
              <a:t>Reduces data size</a:t>
            </a:r>
          </a:p>
          <a:p>
            <a:r>
              <a:rPr lang="en-US" dirty="0"/>
              <a:t>Neural network variables (hyperparameters):</a:t>
            </a:r>
          </a:p>
          <a:p>
            <a:pPr lvl="1"/>
            <a:r>
              <a:rPr lang="en-US" dirty="0"/>
              <a:t>Dropout rate</a:t>
            </a:r>
          </a:p>
          <a:p>
            <a:pPr lvl="1"/>
            <a:r>
              <a:rPr lang="en-US" dirty="0"/>
              <a:t>Fully connected layer size</a:t>
            </a:r>
          </a:p>
          <a:p>
            <a:pPr lvl="1"/>
            <a:r>
              <a:rPr lang="en-US" dirty="0"/>
              <a:t>Number of fully connected layers</a:t>
            </a:r>
          </a:p>
          <a:p>
            <a:pPr lvl="1"/>
            <a:r>
              <a:rPr lang="en-US" dirty="0"/>
              <a:t>Nonlinearity type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E6A20-CACD-FF33-B8C1-2FF55036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 Details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6AFC812-34F1-AF59-B7C9-01BB802BB50A}"/>
              </a:ext>
            </a:extLst>
          </p:cNvPr>
          <p:cNvGrpSpPr/>
          <p:nvPr/>
        </p:nvGrpSpPr>
        <p:grpSpPr>
          <a:xfrm>
            <a:off x="7712376" y="1679891"/>
            <a:ext cx="3855834" cy="3634646"/>
            <a:chOff x="94617" y="1518526"/>
            <a:chExt cx="3855834" cy="3634646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34543CF-79B8-6B77-6AA8-E1AB75F2DD03}"/>
                </a:ext>
              </a:extLst>
            </p:cNvPr>
            <p:cNvSpPr/>
            <p:nvPr/>
          </p:nvSpPr>
          <p:spPr>
            <a:xfrm>
              <a:off x="94617" y="1518526"/>
              <a:ext cx="3855834" cy="363464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E917B334-9F49-3441-9E5A-016E9521DC8E}"/>
                </a:ext>
              </a:extLst>
            </p:cNvPr>
            <p:cNvGrpSpPr/>
            <p:nvPr/>
          </p:nvGrpSpPr>
          <p:grpSpPr>
            <a:xfrm>
              <a:off x="267288" y="1948101"/>
              <a:ext cx="3510492" cy="2775497"/>
              <a:chOff x="268771" y="1933528"/>
              <a:chExt cx="3510492" cy="2775497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33086C24-2390-92AD-FF8E-654EAD8FA1B3}"/>
                  </a:ext>
                </a:extLst>
              </p:cNvPr>
              <p:cNvSpPr/>
              <p:nvPr/>
            </p:nvSpPr>
            <p:spPr>
              <a:xfrm>
                <a:off x="907867" y="1933528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Input</a:t>
                </a:r>
              </a:p>
              <a:p>
                <a:pPr algn="ctr"/>
                <a:r>
                  <a:rPr lang="en-US" sz="900" dirty="0"/>
                  <a:t>1,250,000 × 1</a:t>
                </a: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B974A75-5CAF-025D-754D-478D0D3BEBB9}"/>
                  </a:ext>
                </a:extLst>
              </p:cNvPr>
              <p:cNvSpPr/>
              <p:nvPr/>
            </p:nvSpPr>
            <p:spPr>
              <a:xfrm>
                <a:off x="2164128" y="1933528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Dropout (25%)</a:t>
                </a:r>
              </a:p>
              <a:p>
                <a:pPr algn="ctr"/>
                <a:r>
                  <a:rPr lang="en-US" sz="900" dirty="0"/>
                  <a:t>1,250,000 × 1</a:t>
                </a: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6A1FFDC-28E5-30B5-A4F4-28037F3C4BCD}"/>
                  </a:ext>
                </a:extLst>
              </p:cNvPr>
              <p:cNvSpPr/>
              <p:nvPr/>
            </p:nvSpPr>
            <p:spPr>
              <a:xfrm>
                <a:off x="288981" y="3529163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Fully Connected</a:t>
                </a:r>
              </a:p>
              <a:p>
                <a:pPr algn="ctr"/>
                <a:r>
                  <a:rPr lang="en-US" sz="900" dirty="0"/>
                  <a:t>20 × 1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C369F075-DDC6-A0C1-D7F7-7B254DA8AD80}"/>
                  </a:ext>
                </a:extLst>
              </p:cNvPr>
              <p:cNvSpPr/>
              <p:nvPr/>
            </p:nvSpPr>
            <p:spPr>
              <a:xfrm>
                <a:off x="1535998" y="4323335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Fully Connected</a:t>
                </a:r>
              </a:p>
              <a:p>
                <a:pPr algn="ctr"/>
                <a:r>
                  <a:rPr lang="en-US" sz="900" dirty="0"/>
                  <a:t>3 × 1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37FA295-0967-5EA3-7522-A5FAE067AEB2}"/>
                  </a:ext>
                </a:extLst>
              </p:cNvPr>
              <p:cNvSpPr/>
              <p:nvPr/>
            </p:nvSpPr>
            <p:spPr>
              <a:xfrm>
                <a:off x="268771" y="272770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Fully Connected</a:t>
                </a:r>
              </a:p>
              <a:p>
                <a:pPr algn="ctr"/>
                <a:r>
                  <a:rPr lang="en-US" sz="900" dirty="0"/>
                  <a:t>50 × 1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DAE557E-98AE-48FD-1252-0A258A34C031}"/>
                  </a:ext>
                </a:extLst>
              </p:cNvPr>
              <p:cNvSpPr/>
              <p:nvPr/>
            </p:nvSpPr>
            <p:spPr>
              <a:xfrm>
                <a:off x="1525032" y="272770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Normalization</a:t>
                </a:r>
              </a:p>
              <a:p>
                <a:pPr algn="ctr"/>
                <a:r>
                  <a:rPr lang="en-US" sz="900" dirty="0"/>
                  <a:t>50 × 1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2E806DED-5B9A-0767-D21C-7A31F1D4E434}"/>
                  </a:ext>
                </a:extLst>
              </p:cNvPr>
              <p:cNvSpPr/>
              <p:nvPr/>
            </p:nvSpPr>
            <p:spPr>
              <a:xfrm>
                <a:off x="2781292" y="272770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50 × 1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C62414B-D17B-6653-6064-01781C54C499}"/>
                  </a:ext>
                </a:extLst>
              </p:cNvPr>
              <p:cNvSpPr/>
              <p:nvPr/>
            </p:nvSpPr>
            <p:spPr>
              <a:xfrm>
                <a:off x="1545242" y="3529163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Normalization</a:t>
                </a:r>
              </a:p>
              <a:p>
                <a:pPr algn="ctr"/>
                <a:r>
                  <a:rPr lang="en-US" sz="900" dirty="0"/>
                  <a:t>20 × 1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C106CA0-D778-A839-5E8F-3C0DCDAE6A36}"/>
                  </a:ext>
                </a:extLst>
              </p:cNvPr>
              <p:cNvSpPr/>
              <p:nvPr/>
            </p:nvSpPr>
            <p:spPr>
              <a:xfrm>
                <a:off x="2801502" y="3529163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20 × 1</a:t>
                </a:r>
              </a:p>
            </p:txBody>
          </p: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436B4845-7D62-C581-82A9-607E99F7C64F}"/>
                  </a:ext>
                </a:extLst>
              </p:cNvPr>
              <p:cNvCxnSpPr>
                <a:cxnSpLocks/>
                <a:stCxn id="95" idx="3"/>
                <a:endCxn id="96" idx="1"/>
              </p:cNvCxnSpPr>
              <p:nvPr/>
            </p:nvCxnSpPr>
            <p:spPr>
              <a:xfrm>
                <a:off x="1885628" y="2126373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1C6E64AF-EB81-6EE2-9AC7-843E3D93BEC2}"/>
                  </a:ext>
                </a:extLst>
              </p:cNvPr>
              <p:cNvCxnSpPr>
                <a:cxnSpLocks/>
                <a:stCxn id="99" idx="3"/>
                <a:endCxn id="100" idx="1"/>
              </p:cNvCxnSpPr>
              <p:nvPr/>
            </p:nvCxnSpPr>
            <p:spPr>
              <a:xfrm>
                <a:off x="1246532" y="2920545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A063002D-ADA2-11B1-9127-9829A3E1F794}"/>
                  </a:ext>
                </a:extLst>
              </p:cNvPr>
              <p:cNvCxnSpPr>
                <a:cxnSpLocks/>
                <a:stCxn id="100" idx="3"/>
                <a:endCxn id="101" idx="1"/>
              </p:cNvCxnSpPr>
              <p:nvPr/>
            </p:nvCxnSpPr>
            <p:spPr>
              <a:xfrm>
                <a:off x="2502793" y="2920545"/>
                <a:ext cx="27849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24DA0746-D469-40BC-48F6-CB6EDD864278}"/>
                  </a:ext>
                </a:extLst>
              </p:cNvPr>
              <p:cNvCxnSpPr>
                <a:cxnSpLocks/>
                <a:stCxn id="97" idx="3"/>
                <a:endCxn id="102" idx="1"/>
              </p:cNvCxnSpPr>
              <p:nvPr/>
            </p:nvCxnSpPr>
            <p:spPr>
              <a:xfrm>
                <a:off x="1266742" y="3722008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0729F158-410C-B385-5DB3-ED0EE43159F6}"/>
                  </a:ext>
                </a:extLst>
              </p:cNvPr>
              <p:cNvCxnSpPr>
                <a:cxnSpLocks/>
                <a:stCxn id="102" idx="3"/>
                <a:endCxn id="103" idx="1"/>
              </p:cNvCxnSpPr>
              <p:nvPr/>
            </p:nvCxnSpPr>
            <p:spPr>
              <a:xfrm>
                <a:off x="2523003" y="3722008"/>
                <a:ext cx="27849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65642732-A7F7-1AD1-F6D6-087498DEE131}"/>
                  </a:ext>
                </a:extLst>
              </p:cNvPr>
              <p:cNvCxnSpPr>
                <a:cxnSpLocks/>
                <a:stCxn id="96" idx="2"/>
                <a:endCxn id="99" idx="0"/>
              </p:cNvCxnSpPr>
              <p:nvPr/>
            </p:nvCxnSpPr>
            <p:spPr>
              <a:xfrm rot="5400000">
                <a:off x="1501090" y="1575781"/>
                <a:ext cx="408482" cy="1895357"/>
              </a:xfrm>
              <a:prstGeom prst="bentConnector3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799CC84D-2DFD-8F0D-2663-FFCE1DF3FCE4}"/>
                  </a:ext>
                </a:extLst>
              </p:cNvPr>
              <p:cNvCxnSpPr>
                <a:cxnSpLocks/>
                <a:stCxn id="101" idx="2"/>
                <a:endCxn id="97" idx="0"/>
              </p:cNvCxnSpPr>
              <p:nvPr/>
            </p:nvCxnSpPr>
            <p:spPr>
              <a:xfrm rot="5400000">
                <a:off x="1816132" y="2075121"/>
                <a:ext cx="415773" cy="2492311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or: Elbow 110">
                <a:extLst>
                  <a:ext uri="{FF2B5EF4-FFF2-40B4-BE49-F238E27FC236}">
                    <a16:creationId xmlns:a16="http://schemas.microsoft.com/office/drawing/2014/main" id="{D2A26F5F-93D2-FF00-67BC-7CF2618E7321}"/>
                  </a:ext>
                </a:extLst>
              </p:cNvPr>
              <p:cNvCxnSpPr>
                <a:cxnSpLocks/>
                <a:stCxn id="103" idx="2"/>
                <a:endCxn id="98" idx="0"/>
              </p:cNvCxnSpPr>
              <p:nvPr/>
            </p:nvCxnSpPr>
            <p:spPr>
              <a:xfrm rot="5400000">
                <a:off x="2453390" y="3486342"/>
                <a:ext cx="408482" cy="1265504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59628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6BFDF-8D2B-0DA3-1C5C-232B04DE4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 Preprocessing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E064EF-79FD-3EE2-4335-743C02BBD8DD}"/>
              </a:ext>
            </a:extLst>
          </p:cNvPr>
          <p:cNvGrpSpPr/>
          <p:nvPr/>
        </p:nvGrpSpPr>
        <p:grpSpPr>
          <a:xfrm>
            <a:off x="726398" y="3360753"/>
            <a:ext cx="2277877" cy="1582581"/>
            <a:chOff x="372417" y="2848768"/>
            <a:chExt cx="2277877" cy="1582581"/>
          </a:xfrm>
        </p:grpSpPr>
        <p:pic>
          <p:nvPicPr>
            <p:cNvPr id="8" name="Picture 60">
              <a:extLst>
                <a:ext uri="{FF2B5EF4-FFF2-40B4-BE49-F238E27FC236}">
                  <a16:creationId xmlns:a16="http://schemas.microsoft.com/office/drawing/2014/main" id="{D438C8BC-BF0E-F504-4A02-FD9CD0BD6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17" y="2848768"/>
              <a:ext cx="1870075" cy="11604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chemeClr val="bg1">
                  <a:lumMod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1">
              <a:extLst>
                <a:ext uri="{FF2B5EF4-FFF2-40B4-BE49-F238E27FC236}">
                  <a16:creationId xmlns:a16="http://schemas.microsoft.com/office/drawing/2014/main" id="{A697940D-170F-47DA-6F79-0AB26D1581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318" y="3056652"/>
              <a:ext cx="1870075" cy="116681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chemeClr val="bg1">
                  <a:lumMod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2">
              <a:extLst>
                <a:ext uri="{FF2B5EF4-FFF2-40B4-BE49-F238E27FC236}">
                  <a16:creationId xmlns:a16="http://schemas.microsoft.com/office/drawing/2014/main" id="{429A5F3A-97CB-B32C-0BC2-2EE5840A6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19" y="3270886"/>
              <a:ext cx="1870075" cy="11604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chemeClr val="bg1">
                  <a:lumMod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9">
            <a:extLst>
              <a:ext uri="{FF2B5EF4-FFF2-40B4-BE49-F238E27FC236}">
                <a16:creationId xmlns:a16="http://schemas.microsoft.com/office/drawing/2014/main" id="{EF6F1386-D8FE-0D11-B5EE-AA16A9E8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96" y="4327272"/>
            <a:ext cx="3379404" cy="716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EAB923-7257-9C84-AE56-C93D055709A7}"/>
              </a:ext>
            </a:extLst>
          </p:cNvPr>
          <p:cNvSpPr txBox="1"/>
          <p:nvPr/>
        </p:nvSpPr>
        <p:spPr>
          <a:xfrm>
            <a:off x="391399" y="5308788"/>
            <a:ext cx="3535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Motivation:</a:t>
            </a:r>
            <a:r>
              <a:rPr lang="en-US" dirty="0"/>
              <a:t> fully connected layer requires the input to be a vector, not a 2D array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7CE58-FD53-A921-8019-0FB964798999}"/>
              </a:ext>
            </a:extLst>
          </p:cNvPr>
          <p:cNvSpPr txBox="1"/>
          <p:nvPr/>
        </p:nvSpPr>
        <p:spPr>
          <a:xfrm>
            <a:off x="502095" y="1396070"/>
            <a:ext cx="333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1: </a:t>
            </a:r>
            <a:r>
              <a:rPr lang="en-US" dirty="0"/>
              <a:t>flatten all images from a sample into a row vector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F97B693-5443-66AC-D1E3-93A2116FFDCF}"/>
              </a:ext>
            </a:extLst>
          </p:cNvPr>
          <p:cNvSpPr/>
          <p:nvPr/>
        </p:nvSpPr>
        <p:spPr>
          <a:xfrm>
            <a:off x="3286678" y="4171131"/>
            <a:ext cx="837217" cy="425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63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6BFDF-8D2B-0DA3-1C5C-232B04DE4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 Preprocessing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E064EF-79FD-3EE2-4335-743C02BBD8DD}"/>
              </a:ext>
            </a:extLst>
          </p:cNvPr>
          <p:cNvGrpSpPr/>
          <p:nvPr/>
        </p:nvGrpSpPr>
        <p:grpSpPr>
          <a:xfrm>
            <a:off x="726398" y="3360753"/>
            <a:ext cx="2277877" cy="1582581"/>
            <a:chOff x="372417" y="2848768"/>
            <a:chExt cx="2277877" cy="1582581"/>
          </a:xfrm>
        </p:grpSpPr>
        <p:pic>
          <p:nvPicPr>
            <p:cNvPr id="8" name="Picture 60">
              <a:extLst>
                <a:ext uri="{FF2B5EF4-FFF2-40B4-BE49-F238E27FC236}">
                  <a16:creationId xmlns:a16="http://schemas.microsoft.com/office/drawing/2014/main" id="{D438C8BC-BF0E-F504-4A02-FD9CD0BD6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17" y="2848768"/>
              <a:ext cx="1870075" cy="11604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chemeClr val="bg1">
                  <a:lumMod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1">
              <a:extLst>
                <a:ext uri="{FF2B5EF4-FFF2-40B4-BE49-F238E27FC236}">
                  <a16:creationId xmlns:a16="http://schemas.microsoft.com/office/drawing/2014/main" id="{A697940D-170F-47DA-6F79-0AB26D1581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318" y="3056652"/>
              <a:ext cx="1870075" cy="116681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chemeClr val="bg1">
                  <a:lumMod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2">
              <a:extLst>
                <a:ext uri="{FF2B5EF4-FFF2-40B4-BE49-F238E27FC236}">
                  <a16:creationId xmlns:a16="http://schemas.microsoft.com/office/drawing/2014/main" id="{429A5F3A-97CB-B32C-0BC2-2EE5840A6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19" y="3270886"/>
              <a:ext cx="1870075" cy="11604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chemeClr val="bg1">
                  <a:lumMod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63">
            <a:extLst>
              <a:ext uri="{FF2B5EF4-FFF2-40B4-BE49-F238E27FC236}">
                <a16:creationId xmlns:a16="http://schemas.microsoft.com/office/drawing/2014/main" id="{37DBD3EC-C63F-49F0-D9DF-0278DC4D4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98" y="2695588"/>
            <a:ext cx="3379404" cy="33765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82F604-EC85-AA48-F986-C070632B2566}"/>
              </a:ext>
            </a:extLst>
          </p:cNvPr>
          <p:cNvSpPr/>
          <p:nvPr/>
        </p:nvSpPr>
        <p:spPr>
          <a:xfrm>
            <a:off x="4406297" y="4333828"/>
            <a:ext cx="3379404" cy="629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A2574FA-7FFF-1C3B-0B2F-19C9DEF2FAC8}"/>
              </a:ext>
            </a:extLst>
          </p:cNvPr>
          <p:cNvSpPr/>
          <p:nvPr/>
        </p:nvSpPr>
        <p:spPr>
          <a:xfrm>
            <a:off x="3286678" y="4171131"/>
            <a:ext cx="837217" cy="425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85274-C4B9-FD8E-0C04-201E891A6AB0}"/>
              </a:ext>
            </a:extLst>
          </p:cNvPr>
          <p:cNvSpPr txBox="1"/>
          <p:nvPr/>
        </p:nvSpPr>
        <p:spPr>
          <a:xfrm>
            <a:off x="391399" y="5308788"/>
            <a:ext cx="3535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Motivation:</a:t>
            </a:r>
            <a:r>
              <a:rPr lang="en-US" dirty="0"/>
              <a:t> each column represents the variation of a single pixel across the dataset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CA680-AF14-405A-CAEE-045F56F4510E}"/>
              </a:ext>
            </a:extLst>
          </p:cNvPr>
          <p:cNvSpPr txBox="1"/>
          <p:nvPr/>
        </p:nvSpPr>
        <p:spPr>
          <a:xfrm>
            <a:off x="502095" y="1396070"/>
            <a:ext cx="333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1: </a:t>
            </a:r>
            <a:r>
              <a:rPr lang="en-US" dirty="0"/>
              <a:t>flatten all images from a sample into a row vector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25398-190C-AA9B-C98B-76EA4802A8A5}"/>
              </a:ext>
            </a:extLst>
          </p:cNvPr>
          <p:cNvSpPr txBox="1"/>
          <p:nvPr/>
        </p:nvSpPr>
        <p:spPr>
          <a:xfrm>
            <a:off x="4071084" y="1390610"/>
            <a:ext cx="4049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2: </a:t>
            </a:r>
            <a:r>
              <a:rPr lang="en-US" dirty="0"/>
              <a:t>combine the rows from each sample of the dataset into a table</a:t>
            </a:r>
          </a:p>
        </p:txBody>
      </p:sp>
    </p:spTree>
    <p:extLst>
      <p:ext uri="{BB962C8B-B14F-4D97-AF65-F5344CB8AC3E}">
        <p14:creationId xmlns:p14="http://schemas.microsoft.com/office/powerpoint/2010/main" val="3827021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79706D77-AF9B-CFD6-EB90-5116F57F9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98" y="2692720"/>
            <a:ext cx="3379404" cy="33794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C6BFDF-8D2B-0DA3-1C5C-232B04DE4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 Preprocessing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0CAFF5-D2EA-CC4A-DC6C-ADE21FC2F78C}"/>
              </a:ext>
            </a:extLst>
          </p:cNvPr>
          <p:cNvSpPr txBox="1"/>
          <p:nvPr/>
        </p:nvSpPr>
        <p:spPr>
          <a:xfrm>
            <a:off x="502095" y="1396070"/>
            <a:ext cx="333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1: </a:t>
            </a:r>
            <a:r>
              <a:rPr lang="en-US" dirty="0"/>
              <a:t>flatten all images from a sample into a row vector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0FBC6F-07C2-CF57-497F-F12437FC0B35}"/>
              </a:ext>
            </a:extLst>
          </p:cNvPr>
          <p:cNvSpPr txBox="1"/>
          <p:nvPr/>
        </p:nvSpPr>
        <p:spPr>
          <a:xfrm>
            <a:off x="4071084" y="1390610"/>
            <a:ext cx="4049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2: </a:t>
            </a:r>
            <a:r>
              <a:rPr lang="en-US" dirty="0"/>
              <a:t>combine the rows from each sample of the dataset into a table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CFAE4-8369-6374-39B8-214AAA6E2BDD}"/>
              </a:ext>
            </a:extLst>
          </p:cNvPr>
          <p:cNvSpPr txBox="1"/>
          <p:nvPr/>
        </p:nvSpPr>
        <p:spPr>
          <a:xfrm>
            <a:off x="8963421" y="1396070"/>
            <a:ext cx="27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3: </a:t>
            </a:r>
            <a:r>
              <a:rPr lang="en-US" dirty="0"/>
              <a:t>remove</a:t>
            </a:r>
          </a:p>
          <a:p>
            <a:r>
              <a:rPr lang="en-US" dirty="0"/>
              <a:t>constant columns/pixels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E064EF-79FD-3EE2-4335-743C02BBD8DD}"/>
              </a:ext>
            </a:extLst>
          </p:cNvPr>
          <p:cNvGrpSpPr/>
          <p:nvPr/>
        </p:nvGrpSpPr>
        <p:grpSpPr>
          <a:xfrm>
            <a:off x="726398" y="3360753"/>
            <a:ext cx="2277877" cy="1582581"/>
            <a:chOff x="372417" y="2848768"/>
            <a:chExt cx="2277877" cy="1582581"/>
          </a:xfrm>
        </p:grpSpPr>
        <p:pic>
          <p:nvPicPr>
            <p:cNvPr id="8" name="Picture 60">
              <a:extLst>
                <a:ext uri="{FF2B5EF4-FFF2-40B4-BE49-F238E27FC236}">
                  <a16:creationId xmlns:a16="http://schemas.microsoft.com/office/drawing/2014/main" id="{D438C8BC-BF0E-F504-4A02-FD9CD0BD6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17" y="2848768"/>
              <a:ext cx="1870075" cy="11604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chemeClr val="bg1">
                  <a:lumMod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1">
              <a:extLst>
                <a:ext uri="{FF2B5EF4-FFF2-40B4-BE49-F238E27FC236}">
                  <a16:creationId xmlns:a16="http://schemas.microsoft.com/office/drawing/2014/main" id="{A697940D-170F-47DA-6F79-0AB26D1581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318" y="3056652"/>
              <a:ext cx="1870075" cy="116681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chemeClr val="bg1">
                  <a:lumMod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2">
              <a:extLst>
                <a:ext uri="{FF2B5EF4-FFF2-40B4-BE49-F238E27FC236}">
                  <a16:creationId xmlns:a16="http://schemas.microsoft.com/office/drawing/2014/main" id="{429A5F3A-97CB-B32C-0BC2-2EE5840A6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19" y="3270886"/>
              <a:ext cx="1870075" cy="11604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chemeClr val="bg1">
                  <a:lumMod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64">
            <a:extLst>
              <a:ext uri="{FF2B5EF4-FFF2-40B4-BE49-F238E27FC236}">
                <a16:creationId xmlns:a16="http://schemas.microsoft.com/office/drawing/2014/main" id="{897EBC6B-FDA7-6DC0-394C-E5CB5103E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895" y="2695587"/>
            <a:ext cx="1319065" cy="33765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EACB375-F7BF-5B2F-DEBD-792D44BBEF86}"/>
              </a:ext>
            </a:extLst>
          </p:cNvPr>
          <p:cNvSpPr/>
          <p:nvPr/>
        </p:nvSpPr>
        <p:spPr>
          <a:xfrm>
            <a:off x="3286382" y="4169697"/>
            <a:ext cx="837217" cy="425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05A3AA8-EAD5-1354-894D-6DA330B06EDF}"/>
              </a:ext>
            </a:extLst>
          </p:cNvPr>
          <p:cNvSpPr/>
          <p:nvPr/>
        </p:nvSpPr>
        <p:spPr>
          <a:xfrm>
            <a:off x="8302190" y="4169697"/>
            <a:ext cx="837217" cy="425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2B64BD-5DF4-B754-A66B-9EE06078635D}"/>
              </a:ext>
            </a:extLst>
          </p:cNvPr>
          <p:cNvSpPr txBox="1"/>
          <p:nvPr/>
        </p:nvSpPr>
        <p:spPr>
          <a:xfrm>
            <a:off x="391399" y="5308788"/>
            <a:ext cx="3535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Motivation:</a:t>
            </a:r>
            <a:r>
              <a:rPr lang="en-US" dirty="0"/>
              <a:t> removes unused data; decreases data/model size by 60%</a:t>
            </a:r>
          </a:p>
        </p:txBody>
      </p:sp>
    </p:spTree>
    <p:extLst>
      <p:ext uri="{BB962C8B-B14F-4D97-AF65-F5344CB8AC3E}">
        <p14:creationId xmlns:p14="http://schemas.microsoft.com/office/powerpoint/2010/main" val="1968392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51EF1-AC26-3DEC-9EE6-E6E84E376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999" y="990599"/>
            <a:ext cx="7061863" cy="5502275"/>
          </a:xfrm>
        </p:spPr>
        <p:txBody>
          <a:bodyPr>
            <a:normAutofit/>
          </a:bodyPr>
          <a:lstStyle/>
          <a:p>
            <a:r>
              <a:rPr lang="en-US" dirty="0"/>
              <a:t>Developed January ’23 by Ariba Khan</a:t>
            </a:r>
          </a:p>
          <a:p>
            <a:r>
              <a:rPr lang="en-US" dirty="0"/>
              <a:t>Deeper architecture (more layers than Model A)</a:t>
            </a:r>
          </a:p>
          <a:p>
            <a:pPr lvl="1"/>
            <a:r>
              <a:rPr lang="en-US" dirty="0"/>
              <a:t>3× 2D convolution and max pooling layers; takes advantage of spatial structure of data</a:t>
            </a:r>
          </a:p>
          <a:p>
            <a:pPr lvl="1"/>
            <a:r>
              <a:rPr lang="en-US" dirty="0"/>
              <a:t>2× fully connected layers</a:t>
            </a:r>
          </a:p>
          <a:p>
            <a:pPr lvl="1"/>
            <a:r>
              <a:rPr lang="en-US" dirty="0"/>
              <a:t>11.7 million weights; pooling reduces layer size</a:t>
            </a:r>
          </a:p>
          <a:p>
            <a:r>
              <a:rPr lang="en-US" dirty="0"/>
              <a:t>Preprocessing to reduce size</a:t>
            </a:r>
          </a:p>
          <a:p>
            <a:pPr lvl="1"/>
            <a:r>
              <a:rPr lang="en-US" dirty="0"/>
              <a:t>Resize images to 64x64; </a:t>
            </a:r>
          </a:p>
          <a:p>
            <a:pPr lvl="1"/>
            <a:r>
              <a:rPr lang="en-US" dirty="0"/>
              <a:t>Tile images to adapt to 1 image input</a:t>
            </a:r>
          </a:p>
          <a:p>
            <a:r>
              <a:rPr lang="en-US" dirty="0"/>
              <a:t>Neural network variables (hyperparameters):</a:t>
            </a:r>
          </a:p>
          <a:p>
            <a:pPr lvl="1"/>
            <a:r>
              <a:rPr lang="en-US" dirty="0"/>
              <a:t>Convolution kernel size</a:t>
            </a:r>
          </a:p>
          <a:p>
            <a:pPr lvl="1"/>
            <a:r>
              <a:rPr lang="en-US" dirty="0"/>
              <a:t>Number of convolutional kernels</a:t>
            </a:r>
          </a:p>
          <a:p>
            <a:pPr lvl="1"/>
            <a:r>
              <a:rPr lang="en-US" dirty="0"/>
              <a:t>Pooling size</a:t>
            </a:r>
          </a:p>
          <a:p>
            <a:pPr lvl="1"/>
            <a:r>
              <a:rPr lang="en-US" dirty="0"/>
              <a:t>Number of convolution layers</a:t>
            </a:r>
          </a:p>
          <a:p>
            <a:pPr lvl="1"/>
            <a:r>
              <a:rPr lang="en-US" dirty="0"/>
              <a:t>Fully connected layer size</a:t>
            </a:r>
          </a:p>
          <a:p>
            <a:pPr lvl="1"/>
            <a:r>
              <a:rPr lang="en-US" dirty="0"/>
              <a:t>Number of fully connected layers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8010D1-1251-5B2F-7C40-76ACFB21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 Details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7209534-97EF-3EAA-BE13-5CCAD241D99D}"/>
              </a:ext>
            </a:extLst>
          </p:cNvPr>
          <p:cNvGrpSpPr/>
          <p:nvPr/>
        </p:nvGrpSpPr>
        <p:grpSpPr>
          <a:xfrm>
            <a:off x="7870623" y="1382437"/>
            <a:ext cx="3932162" cy="4718598"/>
            <a:chOff x="4137583" y="964007"/>
            <a:chExt cx="3932162" cy="4718598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C47B661-9682-7F9F-6933-39D23DA570A3}"/>
                </a:ext>
              </a:extLst>
            </p:cNvPr>
            <p:cNvSpPr/>
            <p:nvPr/>
          </p:nvSpPr>
          <p:spPr>
            <a:xfrm>
              <a:off x="4137583" y="964007"/>
              <a:ext cx="3932162" cy="471859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309ACDD-5E52-227E-34A5-B70F29F2A956}"/>
                </a:ext>
              </a:extLst>
            </p:cNvPr>
            <p:cNvGrpSpPr/>
            <p:nvPr/>
          </p:nvGrpSpPr>
          <p:grpSpPr>
            <a:xfrm>
              <a:off x="4350030" y="1134253"/>
              <a:ext cx="3507269" cy="4378106"/>
              <a:chOff x="4363669" y="1129404"/>
              <a:chExt cx="3507269" cy="4378106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EA614344-7A46-440C-645A-BDDD5B03EA9A}"/>
                  </a:ext>
                </a:extLst>
              </p:cNvPr>
              <p:cNvSpPr/>
              <p:nvPr/>
            </p:nvSpPr>
            <p:spPr>
              <a:xfrm>
                <a:off x="5619927" y="1129404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Input</a:t>
                </a:r>
              </a:p>
              <a:p>
                <a:pPr algn="ctr"/>
                <a:r>
                  <a:rPr lang="en-US" sz="900" dirty="0"/>
                  <a:t>384 × 512 × 1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711BAA23-F32F-EE88-D40A-528A7A749D69}"/>
                  </a:ext>
                </a:extLst>
              </p:cNvPr>
              <p:cNvSpPr/>
              <p:nvPr/>
            </p:nvSpPr>
            <p:spPr>
              <a:xfrm>
                <a:off x="5619928" y="512182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Fully Connected</a:t>
                </a:r>
              </a:p>
              <a:p>
                <a:pPr algn="ctr"/>
                <a:r>
                  <a:rPr lang="en-US" sz="900" dirty="0"/>
                  <a:t>3 × 1</a:t>
                </a: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3CA0135C-E195-C86A-D73C-7E8DFE1D7A17}"/>
                  </a:ext>
                </a:extLst>
              </p:cNvPr>
              <p:cNvSpPr/>
              <p:nvPr/>
            </p:nvSpPr>
            <p:spPr>
              <a:xfrm>
                <a:off x="4363669" y="1927887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3×3 Convolution</a:t>
                </a:r>
              </a:p>
              <a:p>
                <a:pPr algn="ctr"/>
                <a:r>
                  <a:rPr lang="en-US" sz="900" dirty="0"/>
                  <a:t>384 × 512 × 32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32E8A41-96C1-98D6-5CB2-7C18C59C11FC}"/>
                  </a:ext>
                </a:extLst>
              </p:cNvPr>
              <p:cNvSpPr/>
              <p:nvPr/>
            </p:nvSpPr>
            <p:spPr>
              <a:xfrm>
                <a:off x="5619929" y="1927887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384 × 512 × 32</a:t>
                </a: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9764CFE5-FC33-40A1-3662-2C310F331BA7}"/>
                  </a:ext>
                </a:extLst>
              </p:cNvPr>
              <p:cNvSpPr/>
              <p:nvPr/>
            </p:nvSpPr>
            <p:spPr>
              <a:xfrm>
                <a:off x="6876190" y="1927887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2×2 Max Pool</a:t>
                </a:r>
              </a:p>
              <a:p>
                <a:pPr algn="ctr"/>
                <a:r>
                  <a:rPr lang="en-US" sz="900" dirty="0"/>
                  <a:t>192 × 256 × 32</a:t>
                </a:r>
              </a:p>
            </p:txBody>
          </p: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EED5E23E-7040-6350-02AD-535F5B9AA130}"/>
                  </a:ext>
                </a:extLst>
              </p:cNvPr>
              <p:cNvCxnSpPr>
                <a:cxnSpLocks/>
                <a:stCxn id="104" idx="3"/>
                <a:endCxn id="105" idx="1"/>
              </p:cNvCxnSpPr>
              <p:nvPr/>
            </p:nvCxnSpPr>
            <p:spPr>
              <a:xfrm>
                <a:off x="5341430" y="2120732"/>
                <a:ext cx="27849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4625E85C-D1F9-6927-D7F8-90CACED673BF}"/>
                  </a:ext>
                </a:extLst>
              </p:cNvPr>
              <p:cNvCxnSpPr>
                <a:cxnSpLocks/>
                <a:stCxn id="105" idx="3"/>
                <a:endCxn id="106" idx="1"/>
              </p:cNvCxnSpPr>
              <p:nvPr/>
            </p:nvCxnSpPr>
            <p:spPr>
              <a:xfrm>
                <a:off x="6597690" y="2120732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4920020E-4972-2B75-0436-10EE372E6F52}"/>
                  </a:ext>
                </a:extLst>
              </p:cNvPr>
              <p:cNvCxnSpPr>
                <a:cxnSpLocks/>
                <a:stCxn id="102" idx="2"/>
                <a:endCxn id="104" idx="0"/>
              </p:cNvCxnSpPr>
              <p:nvPr/>
            </p:nvCxnSpPr>
            <p:spPr>
              <a:xfrm rot="5400000">
                <a:off x="5274283" y="1093361"/>
                <a:ext cx="412793" cy="1256258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88778B8-98B5-2399-2DE2-6330C83A619E}"/>
                  </a:ext>
                </a:extLst>
              </p:cNvPr>
              <p:cNvSpPr/>
              <p:nvPr/>
            </p:nvSpPr>
            <p:spPr>
              <a:xfrm>
                <a:off x="4363669" y="272637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3×3 Convolution</a:t>
                </a:r>
              </a:p>
              <a:p>
                <a:pPr algn="ctr"/>
                <a:r>
                  <a:rPr lang="en-US" sz="900" dirty="0"/>
                  <a:t>192 × 256 × 64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8F0C9DCE-DCB3-5946-B783-F820D0A15DEA}"/>
                  </a:ext>
                </a:extLst>
              </p:cNvPr>
              <p:cNvSpPr/>
              <p:nvPr/>
            </p:nvSpPr>
            <p:spPr>
              <a:xfrm>
                <a:off x="5619929" y="272637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192 × 256 × 64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B336B5BF-1BEB-415F-D469-F9E021B31C4E}"/>
                  </a:ext>
                </a:extLst>
              </p:cNvPr>
              <p:cNvSpPr/>
              <p:nvPr/>
            </p:nvSpPr>
            <p:spPr>
              <a:xfrm>
                <a:off x="6876190" y="272637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2×2 Max Pool</a:t>
                </a:r>
              </a:p>
              <a:p>
                <a:pPr algn="ctr"/>
                <a:r>
                  <a:rPr lang="en-US" sz="900" dirty="0"/>
                  <a:t>96 × 128 × 64</a:t>
                </a:r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5AE6A19E-CE1A-41BE-025C-17D8253EE11D}"/>
                  </a:ext>
                </a:extLst>
              </p:cNvPr>
              <p:cNvCxnSpPr>
                <a:cxnSpLocks/>
                <a:stCxn id="110" idx="3"/>
                <a:endCxn id="111" idx="1"/>
              </p:cNvCxnSpPr>
              <p:nvPr/>
            </p:nvCxnSpPr>
            <p:spPr>
              <a:xfrm>
                <a:off x="5341430" y="2919215"/>
                <a:ext cx="27849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D8EB8C3E-71ED-53E4-D062-D2C5E0C12B74}"/>
                  </a:ext>
                </a:extLst>
              </p:cNvPr>
              <p:cNvCxnSpPr>
                <a:cxnSpLocks/>
                <a:stCxn id="111" idx="3"/>
                <a:endCxn id="112" idx="1"/>
              </p:cNvCxnSpPr>
              <p:nvPr/>
            </p:nvCxnSpPr>
            <p:spPr>
              <a:xfrm>
                <a:off x="6597690" y="2919215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0B98B71-ED6D-54F8-C6E4-5DCFB9568991}"/>
                  </a:ext>
                </a:extLst>
              </p:cNvPr>
              <p:cNvSpPr/>
              <p:nvPr/>
            </p:nvSpPr>
            <p:spPr>
              <a:xfrm>
                <a:off x="4380656" y="3524853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3×3 Convolution</a:t>
                </a:r>
              </a:p>
              <a:p>
                <a:pPr algn="ctr"/>
                <a:r>
                  <a:rPr lang="en-US" sz="900" dirty="0"/>
                  <a:t>96 × 128 × 64</a:t>
                </a: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247E7D70-D28F-0D50-7D5C-DA8C6A1B3768}"/>
                  </a:ext>
                </a:extLst>
              </p:cNvPr>
              <p:cNvSpPr/>
              <p:nvPr/>
            </p:nvSpPr>
            <p:spPr>
              <a:xfrm>
                <a:off x="5636916" y="3524853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96 × 128 × 64</a:t>
                </a: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C729284-2778-E78F-DD5D-D5004D4E8CB7}"/>
                  </a:ext>
                </a:extLst>
              </p:cNvPr>
              <p:cNvSpPr/>
              <p:nvPr/>
            </p:nvSpPr>
            <p:spPr>
              <a:xfrm>
                <a:off x="6893177" y="3524853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2×2 Max Pool</a:t>
                </a:r>
              </a:p>
              <a:p>
                <a:pPr algn="ctr"/>
                <a:r>
                  <a:rPr lang="en-US" sz="900" dirty="0"/>
                  <a:t>48 × 64 × 64</a:t>
                </a:r>
              </a:p>
            </p:txBody>
          </p: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8AF887F4-BCAF-84E6-6548-480B2C444DE5}"/>
                  </a:ext>
                </a:extLst>
              </p:cNvPr>
              <p:cNvCxnSpPr>
                <a:cxnSpLocks/>
                <a:stCxn id="115" idx="3"/>
                <a:endCxn id="116" idx="1"/>
              </p:cNvCxnSpPr>
              <p:nvPr/>
            </p:nvCxnSpPr>
            <p:spPr>
              <a:xfrm>
                <a:off x="5358417" y="3717698"/>
                <a:ext cx="27849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7F77A093-394A-981D-AF79-27BD68EE7148}"/>
                  </a:ext>
                </a:extLst>
              </p:cNvPr>
              <p:cNvCxnSpPr>
                <a:cxnSpLocks/>
                <a:stCxn id="116" idx="3"/>
                <a:endCxn id="117" idx="1"/>
              </p:cNvCxnSpPr>
              <p:nvPr/>
            </p:nvCxnSpPr>
            <p:spPr>
              <a:xfrm>
                <a:off x="6614677" y="3717698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E36335D-ABA5-F4AD-F938-7E558DF8443E}"/>
                  </a:ext>
                </a:extLst>
              </p:cNvPr>
              <p:cNvSpPr/>
              <p:nvPr/>
            </p:nvSpPr>
            <p:spPr>
              <a:xfrm>
                <a:off x="4380656" y="4323336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Flatten</a:t>
                </a:r>
              </a:p>
              <a:p>
                <a:pPr algn="ctr"/>
                <a:r>
                  <a:rPr lang="en-US" sz="900" dirty="0"/>
                  <a:t>196,608 × 1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8C34203-FD5E-BA5B-C81F-741BD1B6E090}"/>
                  </a:ext>
                </a:extLst>
              </p:cNvPr>
              <p:cNvSpPr/>
              <p:nvPr/>
            </p:nvSpPr>
            <p:spPr>
              <a:xfrm>
                <a:off x="5619928" y="4323336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Fully Connected</a:t>
                </a:r>
              </a:p>
              <a:p>
                <a:pPr algn="ctr"/>
                <a:r>
                  <a:rPr lang="en-US" sz="900" dirty="0"/>
                  <a:t>64 × 1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56D38A5-4084-C1E6-B134-3FFBC4D25151}"/>
                  </a:ext>
                </a:extLst>
              </p:cNvPr>
              <p:cNvSpPr/>
              <p:nvPr/>
            </p:nvSpPr>
            <p:spPr>
              <a:xfrm>
                <a:off x="6893177" y="4323336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64 × 1</a:t>
                </a:r>
              </a:p>
            </p:txBody>
          </p:sp>
          <p:cxnSp>
            <p:nvCxnSpPr>
              <p:cNvPr id="123" name="Connector: Elbow 122">
                <a:extLst>
                  <a:ext uri="{FF2B5EF4-FFF2-40B4-BE49-F238E27FC236}">
                    <a16:creationId xmlns:a16="http://schemas.microsoft.com/office/drawing/2014/main" id="{D38900DC-4C04-BB54-FF87-C0726583B9FB}"/>
                  </a:ext>
                </a:extLst>
              </p:cNvPr>
              <p:cNvCxnSpPr>
                <a:cxnSpLocks/>
                <a:stCxn id="106" idx="2"/>
                <a:endCxn id="110" idx="0"/>
              </p:cNvCxnSpPr>
              <p:nvPr/>
            </p:nvCxnSpPr>
            <p:spPr>
              <a:xfrm rot="5400000">
                <a:off x="5902415" y="1263713"/>
                <a:ext cx="412793" cy="2512521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ctor: Elbow 123">
                <a:extLst>
                  <a:ext uri="{FF2B5EF4-FFF2-40B4-BE49-F238E27FC236}">
                    <a16:creationId xmlns:a16="http://schemas.microsoft.com/office/drawing/2014/main" id="{017A5915-ACEC-8D73-86E9-50E5A12676B4}"/>
                  </a:ext>
                </a:extLst>
              </p:cNvPr>
              <p:cNvCxnSpPr>
                <a:cxnSpLocks/>
                <a:stCxn id="112" idx="2"/>
                <a:endCxn id="115" idx="0"/>
              </p:cNvCxnSpPr>
              <p:nvPr/>
            </p:nvCxnSpPr>
            <p:spPr>
              <a:xfrm rot="5400000">
                <a:off x="5910908" y="2070689"/>
                <a:ext cx="412793" cy="2495534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or: Elbow 124">
                <a:extLst>
                  <a:ext uri="{FF2B5EF4-FFF2-40B4-BE49-F238E27FC236}">
                    <a16:creationId xmlns:a16="http://schemas.microsoft.com/office/drawing/2014/main" id="{0A323027-897E-E53A-D0A7-098CAC9CBA03}"/>
                  </a:ext>
                </a:extLst>
              </p:cNvPr>
              <p:cNvCxnSpPr>
                <a:cxnSpLocks/>
                <a:stCxn id="117" idx="2"/>
                <a:endCxn id="120" idx="0"/>
              </p:cNvCxnSpPr>
              <p:nvPr/>
            </p:nvCxnSpPr>
            <p:spPr>
              <a:xfrm rot="5400000">
                <a:off x="5919402" y="2860679"/>
                <a:ext cx="412793" cy="2512521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or: Elbow 125">
                <a:extLst>
                  <a:ext uri="{FF2B5EF4-FFF2-40B4-BE49-F238E27FC236}">
                    <a16:creationId xmlns:a16="http://schemas.microsoft.com/office/drawing/2014/main" id="{2BA0BB2C-A038-3723-9CB9-7006898A4308}"/>
                  </a:ext>
                </a:extLst>
              </p:cNvPr>
              <p:cNvCxnSpPr>
                <a:cxnSpLocks/>
                <a:stCxn id="122" idx="2"/>
                <a:endCxn id="103" idx="0"/>
              </p:cNvCxnSpPr>
              <p:nvPr/>
            </p:nvCxnSpPr>
            <p:spPr>
              <a:xfrm rot="5400000">
                <a:off x="6539037" y="4278799"/>
                <a:ext cx="412794" cy="1273249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C68E966C-2BA6-131B-247A-CCE6A30123BF}"/>
                  </a:ext>
                </a:extLst>
              </p:cNvPr>
              <p:cNvCxnSpPr>
                <a:cxnSpLocks/>
                <a:stCxn id="120" idx="3"/>
                <a:endCxn id="121" idx="1"/>
              </p:cNvCxnSpPr>
              <p:nvPr/>
            </p:nvCxnSpPr>
            <p:spPr>
              <a:xfrm>
                <a:off x="5358417" y="4516181"/>
                <a:ext cx="26151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70C45816-4CB4-28F0-4AA5-7D7D31C65D96}"/>
                  </a:ext>
                </a:extLst>
              </p:cNvPr>
              <p:cNvCxnSpPr>
                <a:cxnSpLocks/>
                <a:stCxn id="121" idx="3"/>
                <a:endCxn id="122" idx="1"/>
              </p:cNvCxnSpPr>
              <p:nvPr/>
            </p:nvCxnSpPr>
            <p:spPr>
              <a:xfrm>
                <a:off x="6597689" y="4516181"/>
                <a:ext cx="2954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14848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1EB15-78C3-0465-30F3-336E90BC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 Preprocessing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96DBB-7863-2734-392B-451A98929ED2}"/>
              </a:ext>
            </a:extLst>
          </p:cNvPr>
          <p:cNvSpPr txBox="1"/>
          <p:nvPr/>
        </p:nvSpPr>
        <p:spPr>
          <a:xfrm>
            <a:off x="1317557" y="1255154"/>
            <a:ext cx="4132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 1: </a:t>
            </a:r>
            <a:r>
              <a:rPr lang="en-US" sz="2000" dirty="0"/>
              <a:t>Downscale each image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F79BDA5-6199-F3E3-017B-4AC95633E737}"/>
              </a:ext>
            </a:extLst>
          </p:cNvPr>
          <p:cNvSpPr/>
          <p:nvPr/>
        </p:nvSpPr>
        <p:spPr>
          <a:xfrm>
            <a:off x="3563744" y="3644423"/>
            <a:ext cx="837217" cy="425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CF59161-AB5A-1DC7-2D4D-DB86CC36BB80}"/>
              </a:ext>
            </a:extLst>
          </p:cNvPr>
          <p:cNvSpPr/>
          <p:nvPr/>
        </p:nvSpPr>
        <p:spPr>
          <a:xfrm rot="1720627">
            <a:off x="6654473" y="4042781"/>
            <a:ext cx="837217" cy="425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81888-0443-0F0A-7887-B8169A166AF9}"/>
              </a:ext>
            </a:extLst>
          </p:cNvPr>
          <p:cNvSpPr txBox="1"/>
          <p:nvPr/>
        </p:nvSpPr>
        <p:spPr>
          <a:xfrm>
            <a:off x="6096000" y="1255154"/>
            <a:ext cx="5414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 2: </a:t>
            </a:r>
            <a:r>
              <a:rPr lang="en-US" sz="2000" dirty="0"/>
              <a:t>Tile images into a single large image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A43E8637-DC95-E242-0A22-F5D4F4E73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07" y="3343672"/>
            <a:ext cx="1650047" cy="10269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143D787-D286-B86E-4165-7BF954D53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52" y="3422967"/>
            <a:ext cx="868363" cy="8699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F5C231-68EA-13C9-BE2E-150A488B28F8}"/>
              </a:ext>
            </a:extLst>
          </p:cNvPr>
          <p:cNvSpPr txBox="1"/>
          <p:nvPr/>
        </p:nvSpPr>
        <p:spPr>
          <a:xfrm>
            <a:off x="945211" y="4921739"/>
            <a:ext cx="216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165 × 265 × 48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021A1C-5A7F-792B-6DE9-26125C5BBB72}"/>
              </a:ext>
            </a:extLst>
          </p:cNvPr>
          <p:cNvSpPr txBox="1"/>
          <p:nvPr/>
        </p:nvSpPr>
        <p:spPr>
          <a:xfrm>
            <a:off x="4405562" y="4855169"/>
            <a:ext cx="216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64 × 64 × 48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2A4B9E-57C6-70BE-ED5F-130571F7F183}"/>
              </a:ext>
            </a:extLst>
          </p:cNvPr>
          <p:cNvSpPr txBox="1"/>
          <p:nvPr/>
        </p:nvSpPr>
        <p:spPr>
          <a:xfrm>
            <a:off x="8638547" y="5552675"/>
            <a:ext cx="216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384 × 512</a:t>
            </a:r>
          </a:p>
        </p:txBody>
      </p:sp>
      <p:pic>
        <p:nvPicPr>
          <p:cNvPr id="29" name="Picture 11">
            <a:extLst>
              <a:ext uri="{FF2B5EF4-FFF2-40B4-BE49-F238E27FC236}">
                <a16:creationId xmlns:a16="http://schemas.microsoft.com/office/drawing/2014/main" id="{59C8A0FA-24B5-6593-52C7-0B317A150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805" y="2443605"/>
            <a:ext cx="3453659" cy="25962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21C752-E372-EC0F-5964-99D5FFFC9A2E}"/>
              </a:ext>
            </a:extLst>
          </p:cNvPr>
          <p:cNvSpPr/>
          <p:nvPr/>
        </p:nvSpPr>
        <p:spPr>
          <a:xfrm>
            <a:off x="7992805" y="4590288"/>
            <a:ext cx="447107" cy="4495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76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010D1-1251-5B2F-7C40-76ACFB21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51EF1-AC26-3DEC-9EE6-E6E84E376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999" y="990599"/>
            <a:ext cx="6932127" cy="5502275"/>
          </a:xfrm>
        </p:spPr>
        <p:txBody>
          <a:bodyPr>
            <a:normAutofit/>
          </a:bodyPr>
          <a:lstStyle/>
          <a:p>
            <a:r>
              <a:rPr lang="en-US" dirty="0"/>
              <a:t>Developed Summer ’23 by Brian Daley</a:t>
            </a:r>
          </a:p>
          <a:p>
            <a:r>
              <a:rPr lang="en-US" dirty="0"/>
              <a:t>Multi-input architecture</a:t>
            </a:r>
          </a:p>
          <a:p>
            <a:pPr lvl="1"/>
            <a:r>
              <a:rPr lang="en-US" dirty="0"/>
              <a:t>48× inputs, one per image</a:t>
            </a:r>
          </a:p>
          <a:p>
            <a:pPr lvl="1"/>
            <a:r>
              <a:rPr lang="en-US" dirty="0"/>
              <a:t>2× fully connected layers per image</a:t>
            </a:r>
          </a:p>
          <a:p>
            <a:pPr lvl="1"/>
            <a:r>
              <a:rPr lang="en-US" dirty="0"/>
              <a:t>Concatenation layer</a:t>
            </a:r>
          </a:p>
          <a:p>
            <a:pPr lvl="1"/>
            <a:r>
              <a:rPr lang="en-US" dirty="0"/>
              <a:t>2× additional fully connected layers</a:t>
            </a:r>
          </a:p>
          <a:p>
            <a:pPr lvl="1"/>
            <a:r>
              <a:rPr lang="en-US" dirty="0"/>
              <a:t>8.4 million weights</a:t>
            </a:r>
          </a:p>
          <a:p>
            <a:r>
              <a:rPr lang="en-US" dirty="0"/>
              <a:t>Border preprocessing technique</a:t>
            </a:r>
          </a:p>
          <a:p>
            <a:pPr lvl="1"/>
            <a:r>
              <a:rPr lang="en-US" dirty="0"/>
              <a:t>Shadow position information is contained in the intersection of the shadow edge and the detector border</a:t>
            </a:r>
          </a:p>
          <a:p>
            <a:pPr lvl="1"/>
            <a:r>
              <a:rPr lang="en-US" dirty="0"/>
              <a:t>Remove redundant middle pixels to reduce input size</a:t>
            </a:r>
          </a:p>
          <a:p>
            <a:r>
              <a:rPr lang="en-US" dirty="0"/>
              <a:t>Neural network variables (hyperparameters)</a:t>
            </a:r>
          </a:p>
          <a:p>
            <a:pPr lvl="1"/>
            <a:r>
              <a:rPr lang="en-US" dirty="0"/>
              <a:t>Number of fully connected layers</a:t>
            </a:r>
          </a:p>
          <a:p>
            <a:pPr lvl="1"/>
            <a:r>
              <a:rPr lang="en-US" dirty="0"/>
              <a:t>Size of fully connected layers</a:t>
            </a:r>
          </a:p>
          <a:p>
            <a:pPr lvl="1"/>
            <a:endParaRPr lang="en-US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9437698-682B-A069-EF40-010D21873B66}"/>
              </a:ext>
            </a:extLst>
          </p:cNvPr>
          <p:cNvGrpSpPr/>
          <p:nvPr/>
        </p:nvGrpSpPr>
        <p:grpSpPr>
          <a:xfrm>
            <a:off x="7860027" y="1382437"/>
            <a:ext cx="3823974" cy="4718598"/>
            <a:chOff x="8259838" y="946993"/>
            <a:chExt cx="3823974" cy="4718598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DC7952E-C758-CD1C-1004-F221718FCE30}"/>
                </a:ext>
              </a:extLst>
            </p:cNvPr>
            <p:cNvSpPr/>
            <p:nvPr/>
          </p:nvSpPr>
          <p:spPr>
            <a:xfrm>
              <a:off x="8259838" y="946993"/>
              <a:ext cx="3823974" cy="471859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D9AAF6F-4FD6-D7AF-E796-3420F20FE720}"/>
                </a:ext>
              </a:extLst>
            </p:cNvPr>
            <p:cNvGrpSpPr/>
            <p:nvPr/>
          </p:nvGrpSpPr>
          <p:grpSpPr>
            <a:xfrm>
              <a:off x="8354449" y="1118175"/>
              <a:ext cx="3634752" cy="4376234"/>
              <a:chOff x="8368661" y="1132836"/>
              <a:chExt cx="3634752" cy="4376234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AEDB9DB2-BFCC-445C-78FE-629A44E9E0F8}"/>
                  </a:ext>
                </a:extLst>
              </p:cNvPr>
              <p:cNvSpPr/>
              <p:nvPr/>
            </p:nvSpPr>
            <p:spPr>
              <a:xfrm>
                <a:off x="9847179" y="5123380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Fully Connected</a:t>
                </a:r>
              </a:p>
              <a:p>
                <a:pPr algn="ctr"/>
                <a:r>
                  <a:rPr lang="en-US" sz="900" dirty="0"/>
                  <a:t>3 × 1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FFACAA1-E1CB-84D9-490D-F68690D59632}"/>
                  </a:ext>
                </a:extLst>
              </p:cNvPr>
              <p:cNvSpPr/>
              <p:nvPr/>
            </p:nvSpPr>
            <p:spPr>
              <a:xfrm>
                <a:off x="9847178" y="3529163"/>
                <a:ext cx="977761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Concatenate</a:t>
                </a:r>
              </a:p>
              <a:p>
                <a:pPr algn="ctr"/>
                <a:r>
                  <a:rPr lang="en-US" sz="900" dirty="0"/>
                  <a:t>768 × 1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6EE024B-02F4-D3D4-298C-54734D9C5B78}"/>
                  </a:ext>
                </a:extLst>
              </p:cNvPr>
              <p:cNvSpPr/>
              <p:nvPr/>
            </p:nvSpPr>
            <p:spPr>
              <a:xfrm>
                <a:off x="9210553" y="4317338"/>
                <a:ext cx="977762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Fully Connected</a:t>
                </a:r>
              </a:p>
              <a:p>
                <a:pPr algn="ctr"/>
                <a:r>
                  <a:rPr lang="en-US" sz="900" dirty="0"/>
                  <a:t>32 × 1</a:t>
                </a: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F00C5846-6896-5C68-3F12-1C6CBBCF945E}"/>
                  </a:ext>
                </a:extLst>
              </p:cNvPr>
              <p:cNvSpPr/>
              <p:nvPr/>
            </p:nvSpPr>
            <p:spPr>
              <a:xfrm>
                <a:off x="10483802" y="4324120"/>
                <a:ext cx="977762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32 × 1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F8F082F-FEC6-DF30-A0E9-C6D4FA1DD365}"/>
                  </a:ext>
                </a:extLst>
              </p:cNvPr>
              <p:cNvSpPr/>
              <p:nvPr/>
            </p:nvSpPr>
            <p:spPr>
              <a:xfrm>
                <a:off x="8790174" y="1132836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Input</a:t>
                </a:r>
              </a:p>
              <a:p>
                <a:pPr algn="ctr"/>
                <a:r>
                  <a:rPr lang="en-US" sz="900" dirty="0"/>
                  <a:t>5472 × 1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94E1F1A4-5BCC-854F-0426-C908B724176B}"/>
                  </a:ext>
                </a:extLst>
              </p:cNvPr>
              <p:cNvSpPr/>
              <p:nvPr/>
            </p:nvSpPr>
            <p:spPr>
              <a:xfrm>
                <a:off x="8368661" y="1939525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FC</a:t>
                </a:r>
              </a:p>
              <a:p>
                <a:pPr algn="ctr"/>
                <a:r>
                  <a:rPr lang="en-US" sz="900" dirty="0"/>
                  <a:t>32 × 1</a:t>
                </a: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172F470-AF43-8E92-040E-E3ACD47BCDC7}"/>
                  </a:ext>
                </a:extLst>
              </p:cNvPr>
              <p:cNvSpPr/>
              <p:nvPr/>
            </p:nvSpPr>
            <p:spPr>
              <a:xfrm>
                <a:off x="9226857" y="1939525"/>
                <a:ext cx="579697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32 × 1</a:t>
                </a:r>
              </a:p>
            </p:txBody>
          </p: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99810DE1-E381-DF2F-2DD2-4829633AFE14}"/>
                  </a:ext>
                </a:extLst>
              </p:cNvPr>
              <p:cNvCxnSpPr>
                <a:cxnSpLocks/>
                <a:stCxn id="115" idx="3"/>
                <a:endCxn id="116" idx="1"/>
              </p:cNvCxnSpPr>
              <p:nvPr/>
            </p:nvCxnSpPr>
            <p:spPr>
              <a:xfrm>
                <a:off x="8948357" y="2132370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or: Elbow 117">
                <a:extLst>
                  <a:ext uri="{FF2B5EF4-FFF2-40B4-BE49-F238E27FC236}">
                    <a16:creationId xmlns:a16="http://schemas.microsoft.com/office/drawing/2014/main" id="{DBD2CBBC-6C05-3E41-AE5A-46F6CFE3107A}"/>
                  </a:ext>
                </a:extLst>
              </p:cNvPr>
              <p:cNvCxnSpPr>
                <a:cxnSpLocks/>
                <a:stCxn id="114" idx="2"/>
                <a:endCxn id="115" idx="0"/>
              </p:cNvCxnSpPr>
              <p:nvPr/>
            </p:nvCxnSpPr>
            <p:spPr>
              <a:xfrm rot="5400000">
                <a:off x="8658767" y="1518269"/>
                <a:ext cx="420999" cy="421513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014D2FAF-AE44-0BF5-B43B-2F17B269EFD0}"/>
                  </a:ext>
                </a:extLst>
              </p:cNvPr>
              <p:cNvSpPr/>
              <p:nvPr/>
            </p:nvSpPr>
            <p:spPr>
              <a:xfrm>
                <a:off x="8368661" y="2723119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FC</a:t>
                </a:r>
              </a:p>
              <a:p>
                <a:pPr algn="ctr"/>
                <a:r>
                  <a:rPr lang="en-US" sz="900" dirty="0"/>
                  <a:t>16 × 1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3270D36-9C55-A431-A9C3-EC35DDF087C0}"/>
                  </a:ext>
                </a:extLst>
              </p:cNvPr>
              <p:cNvSpPr/>
              <p:nvPr/>
            </p:nvSpPr>
            <p:spPr>
              <a:xfrm>
                <a:off x="9226857" y="2723119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16 × 1</a:t>
                </a:r>
              </a:p>
            </p:txBody>
          </p: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3E2C29A6-A3DC-F327-AC37-36014E54628C}"/>
                  </a:ext>
                </a:extLst>
              </p:cNvPr>
              <p:cNvCxnSpPr>
                <a:cxnSpLocks/>
                <a:stCxn id="119" idx="3"/>
                <a:endCxn id="120" idx="1"/>
              </p:cNvCxnSpPr>
              <p:nvPr/>
            </p:nvCxnSpPr>
            <p:spPr>
              <a:xfrm>
                <a:off x="8948357" y="2915964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ctor: Elbow 121">
                <a:extLst>
                  <a:ext uri="{FF2B5EF4-FFF2-40B4-BE49-F238E27FC236}">
                    <a16:creationId xmlns:a16="http://schemas.microsoft.com/office/drawing/2014/main" id="{5125D97E-83A5-B7FA-A06C-72D77EA7127A}"/>
                  </a:ext>
                </a:extLst>
              </p:cNvPr>
              <p:cNvCxnSpPr>
                <a:cxnSpLocks/>
                <a:stCxn id="116" idx="2"/>
                <a:endCxn id="119" idx="0"/>
              </p:cNvCxnSpPr>
              <p:nvPr/>
            </p:nvCxnSpPr>
            <p:spPr>
              <a:xfrm rot="5400000">
                <a:off x="8888656" y="2095069"/>
                <a:ext cx="397904" cy="858197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or: Elbow 122">
                <a:extLst>
                  <a:ext uri="{FF2B5EF4-FFF2-40B4-BE49-F238E27FC236}">
                    <a16:creationId xmlns:a16="http://schemas.microsoft.com/office/drawing/2014/main" id="{D54D6C0D-BF5B-B372-7DEC-99608BE40A80}"/>
                  </a:ext>
                </a:extLst>
              </p:cNvPr>
              <p:cNvCxnSpPr>
                <a:cxnSpLocks/>
                <a:stCxn id="120" idx="2"/>
                <a:endCxn id="111" idx="0"/>
              </p:cNvCxnSpPr>
              <p:nvPr/>
            </p:nvCxnSpPr>
            <p:spPr>
              <a:xfrm rot="16200000" flipH="1">
                <a:off x="9716205" y="2909309"/>
                <a:ext cx="420354" cy="819354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ctor: Elbow 123">
                <a:extLst>
                  <a:ext uri="{FF2B5EF4-FFF2-40B4-BE49-F238E27FC236}">
                    <a16:creationId xmlns:a16="http://schemas.microsoft.com/office/drawing/2014/main" id="{02034C2A-0882-90A6-0CF8-6E47F39E83FF}"/>
                  </a:ext>
                </a:extLst>
              </p:cNvPr>
              <p:cNvCxnSpPr>
                <a:cxnSpLocks/>
                <a:stCxn id="113" idx="2"/>
                <a:endCxn id="110" idx="0"/>
              </p:cNvCxnSpPr>
              <p:nvPr/>
            </p:nvCxnSpPr>
            <p:spPr>
              <a:xfrm rot="5400000">
                <a:off x="10447587" y="4598284"/>
                <a:ext cx="413570" cy="636623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868D9907-1FFF-DA25-CEB6-AF70660274D3}"/>
                  </a:ext>
                </a:extLst>
              </p:cNvPr>
              <p:cNvCxnSpPr>
                <a:cxnSpLocks/>
                <a:stCxn id="112" idx="3"/>
                <a:endCxn id="113" idx="1"/>
              </p:cNvCxnSpPr>
              <p:nvPr/>
            </p:nvCxnSpPr>
            <p:spPr>
              <a:xfrm>
                <a:off x="10188315" y="4510183"/>
                <a:ext cx="295487" cy="678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or: Elbow 125">
                <a:extLst>
                  <a:ext uri="{FF2B5EF4-FFF2-40B4-BE49-F238E27FC236}">
                    <a16:creationId xmlns:a16="http://schemas.microsoft.com/office/drawing/2014/main" id="{F8329E5E-B71C-3924-9D33-6AB94FE21A70}"/>
                  </a:ext>
                </a:extLst>
              </p:cNvPr>
              <p:cNvCxnSpPr>
                <a:cxnSpLocks/>
                <a:stCxn id="134" idx="2"/>
                <a:endCxn id="111" idx="0"/>
              </p:cNvCxnSpPr>
              <p:nvPr/>
            </p:nvCxnSpPr>
            <p:spPr>
              <a:xfrm rot="5400000">
                <a:off x="10563019" y="2881849"/>
                <a:ext cx="420354" cy="874274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ctor: Elbow 126">
                <a:extLst>
                  <a:ext uri="{FF2B5EF4-FFF2-40B4-BE49-F238E27FC236}">
                    <a16:creationId xmlns:a16="http://schemas.microsoft.com/office/drawing/2014/main" id="{8AFE2A61-CFAA-CD11-D66F-B950C222B2D6}"/>
                  </a:ext>
                </a:extLst>
              </p:cNvPr>
              <p:cNvCxnSpPr>
                <a:cxnSpLocks/>
                <a:stCxn id="111" idx="2"/>
                <a:endCxn id="112" idx="0"/>
              </p:cNvCxnSpPr>
              <p:nvPr/>
            </p:nvCxnSpPr>
            <p:spPr>
              <a:xfrm rot="5400000">
                <a:off x="9816505" y="3797783"/>
                <a:ext cx="402485" cy="636625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442F4763-82C1-2499-A913-9D2F6566B757}"/>
                  </a:ext>
                </a:extLst>
              </p:cNvPr>
              <p:cNvSpPr/>
              <p:nvPr/>
            </p:nvSpPr>
            <p:spPr>
              <a:xfrm>
                <a:off x="10483802" y="1132836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Input</a:t>
                </a:r>
              </a:p>
              <a:p>
                <a:pPr algn="ctr"/>
                <a:r>
                  <a:rPr lang="en-US" sz="900" dirty="0"/>
                  <a:t>5472 × 1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8267DF83-1838-BA5C-20A5-A18CFC9C1EA3}"/>
                  </a:ext>
                </a:extLst>
              </p:cNvPr>
              <p:cNvSpPr/>
              <p:nvPr/>
            </p:nvSpPr>
            <p:spPr>
              <a:xfrm>
                <a:off x="10062289" y="1939525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FC</a:t>
                </a:r>
              </a:p>
              <a:p>
                <a:pPr algn="ctr"/>
                <a:r>
                  <a:rPr lang="en-US" sz="900" dirty="0"/>
                  <a:t>32 × 1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BF5F355-E169-D918-3167-3785F6CAAFDE}"/>
                  </a:ext>
                </a:extLst>
              </p:cNvPr>
              <p:cNvSpPr/>
              <p:nvPr/>
            </p:nvSpPr>
            <p:spPr>
              <a:xfrm>
                <a:off x="10920485" y="1939525"/>
                <a:ext cx="579697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32 × 1</a:t>
                </a:r>
              </a:p>
            </p:txBody>
          </p: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CEBBDA58-E611-7FFB-69C5-AD2593BF759D}"/>
                  </a:ext>
                </a:extLst>
              </p:cNvPr>
              <p:cNvCxnSpPr>
                <a:cxnSpLocks/>
                <a:stCxn id="129" idx="3"/>
                <a:endCxn id="130" idx="1"/>
              </p:cNvCxnSpPr>
              <p:nvPr/>
            </p:nvCxnSpPr>
            <p:spPr>
              <a:xfrm>
                <a:off x="10641985" y="2132370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or: Elbow 131">
                <a:extLst>
                  <a:ext uri="{FF2B5EF4-FFF2-40B4-BE49-F238E27FC236}">
                    <a16:creationId xmlns:a16="http://schemas.microsoft.com/office/drawing/2014/main" id="{E9E5C693-28B9-16FC-9D09-1598D2815349}"/>
                  </a:ext>
                </a:extLst>
              </p:cNvPr>
              <p:cNvCxnSpPr>
                <a:cxnSpLocks/>
                <a:stCxn id="128" idx="2"/>
                <a:endCxn id="129" idx="0"/>
              </p:cNvCxnSpPr>
              <p:nvPr/>
            </p:nvCxnSpPr>
            <p:spPr>
              <a:xfrm rot="5400000">
                <a:off x="10352395" y="1518269"/>
                <a:ext cx="420999" cy="421513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C3D980F6-3E53-854D-D115-DED134BC9143}"/>
                  </a:ext>
                </a:extLst>
              </p:cNvPr>
              <p:cNvSpPr/>
              <p:nvPr/>
            </p:nvSpPr>
            <p:spPr>
              <a:xfrm>
                <a:off x="10062289" y="2723119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FC</a:t>
                </a:r>
              </a:p>
              <a:p>
                <a:pPr algn="ctr"/>
                <a:r>
                  <a:rPr lang="en-US" sz="900" dirty="0"/>
                  <a:t>16 × 1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2702DFA6-C928-A817-46E8-D6BD39637E58}"/>
                  </a:ext>
                </a:extLst>
              </p:cNvPr>
              <p:cNvSpPr/>
              <p:nvPr/>
            </p:nvSpPr>
            <p:spPr>
              <a:xfrm>
                <a:off x="10920485" y="2723119"/>
                <a:ext cx="579696" cy="385690"/>
              </a:xfrm>
              <a:prstGeom prst="rect">
                <a:avLst/>
              </a:prstGeom>
              <a:ln w="1905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/>
                  <a:t>ReLu</a:t>
                </a:r>
                <a:endParaRPr lang="en-US" sz="900" dirty="0"/>
              </a:p>
              <a:p>
                <a:pPr algn="ctr"/>
                <a:r>
                  <a:rPr lang="en-US" sz="900" dirty="0"/>
                  <a:t>16 × 1</a:t>
                </a:r>
              </a:p>
            </p:txBody>
          </p: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CE93F43D-5B67-4ED6-408D-AA46BB7D428D}"/>
                  </a:ext>
                </a:extLst>
              </p:cNvPr>
              <p:cNvCxnSpPr>
                <a:cxnSpLocks/>
                <a:stCxn id="133" idx="3"/>
                <a:endCxn id="134" idx="1"/>
              </p:cNvCxnSpPr>
              <p:nvPr/>
            </p:nvCxnSpPr>
            <p:spPr>
              <a:xfrm>
                <a:off x="10641985" y="2915964"/>
                <a:ext cx="2785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or: Elbow 135">
                <a:extLst>
                  <a:ext uri="{FF2B5EF4-FFF2-40B4-BE49-F238E27FC236}">
                    <a16:creationId xmlns:a16="http://schemas.microsoft.com/office/drawing/2014/main" id="{40DCDB19-9D5A-8992-8425-E32564D4BA23}"/>
                  </a:ext>
                </a:extLst>
              </p:cNvPr>
              <p:cNvCxnSpPr>
                <a:cxnSpLocks/>
                <a:stCxn id="130" idx="2"/>
                <a:endCxn id="133" idx="0"/>
              </p:cNvCxnSpPr>
              <p:nvPr/>
            </p:nvCxnSpPr>
            <p:spPr>
              <a:xfrm rot="5400000">
                <a:off x="10582284" y="2095069"/>
                <a:ext cx="397904" cy="858197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7BCCEFC2-31B5-911B-A8CF-E837AFE171C3}"/>
                  </a:ext>
                </a:extLst>
              </p:cNvPr>
              <p:cNvSpPr txBox="1"/>
              <p:nvPr/>
            </p:nvSpPr>
            <p:spPr>
              <a:xfrm>
                <a:off x="11313801" y="1135638"/>
                <a:ext cx="689612" cy="40011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× 48</a:t>
                </a:r>
              </a:p>
            </p:txBody>
          </p:sp>
          <p:cxnSp>
            <p:nvCxnSpPr>
              <p:cNvPr id="138" name="Connector: Elbow 137">
                <a:extLst>
                  <a:ext uri="{FF2B5EF4-FFF2-40B4-BE49-F238E27FC236}">
                    <a16:creationId xmlns:a16="http://schemas.microsoft.com/office/drawing/2014/main" id="{D2456FE8-AF85-4C23-428D-BF1F39ECAE37}"/>
                  </a:ext>
                </a:extLst>
              </p:cNvPr>
              <p:cNvCxnSpPr>
                <a:cxnSpLocks/>
                <a:endCxn id="111" idx="0"/>
              </p:cNvCxnSpPr>
              <p:nvPr/>
            </p:nvCxnSpPr>
            <p:spPr>
              <a:xfrm rot="10800000" flipV="1">
                <a:off x="10336060" y="3319461"/>
                <a:ext cx="1322547" cy="209702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4D55344-2EED-E062-0EA2-E467C2C5D907}"/>
                  </a:ext>
                </a:extLst>
              </p:cNvPr>
              <p:cNvSpPr txBox="1"/>
              <p:nvPr/>
            </p:nvSpPr>
            <p:spPr>
              <a:xfrm>
                <a:off x="11609912" y="3156963"/>
                <a:ext cx="356188" cy="253916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…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7063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930758B-9E39-9412-DD04-9C3E302DE894}"/>
              </a:ext>
            </a:extLst>
          </p:cNvPr>
          <p:cNvGrpSpPr/>
          <p:nvPr/>
        </p:nvGrpSpPr>
        <p:grpSpPr>
          <a:xfrm>
            <a:off x="1498569" y="3445016"/>
            <a:ext cx="2098388" cy="1296468"/>
            <a:chOff x="1897063" y="3171826"/>
            <a:chExt cx="1690688" cy="1044575"/>
          </a:xfrm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A63F5770-638F-A845-E521-00B24D60A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313" y="3363913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6ABD891C-A6CB-F5F4-1E18-8DB8078443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313" y="3676651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19FCDF86-2F36-0F07-B871-BCD07C0E9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63" y="3965576"/>
              <a:ext cx="2524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80A1C026-625E-AE4C-8D7D-DD7837704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6888" y="3305176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id="{EA4C7208-6E9B-5A26-EC3C-BA1820EED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238" y="3622676"/>
              <a:ext cx="25082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7DC1CB97-7A17-44EC-A995-000F8F1E9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238" y="3905251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59A45292-199E-7A68-82C5-1680A142B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876" y="3171826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2FEA3336-AA24-33A3-7A83-E4EEFBE1BF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226" y="3484563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A2840BD0-FB38-CDE9-7FAF-711F8F549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576" y="3767138"/>
              <a:ext cx="25717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>
              <a:extLst>
                <a:ext uri="{FF2B5EF4-FFF2-40B4-BE49-F238E27FC236}">
                  <a16:creationId xmlns:a16="http://schemas.microsoft.com/office/drawing/2014/main" id="{0FEC953B-1914-6027-8026-3860749B6D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8" y="3363913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97B0599C-B13A-A49D-1D88-19502C552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8" y="3676651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8">
              <a:extLst>
                <a:ext uri="{FF2B5EF4-FFF2-40B4-BE49-F238E27FC236}">
                  <a16:creationId xmlns:a16="http://schemas.microsoft.com/office/drawing/2014/main" id="{2A27A55A-0305-9C21-EBE0-F261715C9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8" y="3965576"/>
              <a:ext cx="2524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9">
              <a:extLst>
                <a:ext uri="{FF2B5EF4-FFF2-40B4-BE49-F238E27FC236}">
                  <a16:creationId xmlns:a16="http://schemas.microsoft.com/office/drawing/2014/main" id="{23C323AC-0CA3-4348-6314-B75F8C347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1" y="3305176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0">
              <a:extLst>
                <a:ext uri="{FF2B5EF4-FFF2-40B4-BE49-F238E27FC236}">
                  <a16:creationId xmlns:a16="http://schemas.microsoft.com/office/drawing/2014/main" id="{93B038C4-9349-8D5D-010D-7A974E7D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1" y="3622676"/>
              <a:ext cx="2524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1">
              <a:extLst>
                <a:ext uri="{FF2B5EF4-FFF2-40B4-BE49-F238E27FC236}">
                  <a16:creationId xmlns:a16="http://schemas.microsoft.com/office/drawing/2014/main" id="{ABAACA8C-B312-C038-581D-96D096378D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401" y="3905251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2">
              <a:extLst>
                <a:ext uri="{FF2B5EF4-FFF2-40B4-BE49-F238E27FC236}">
                  <a16:creationId xmlns:a16="http://schemas.microsoft.com/office/drawing/2014/main" id="{D2F51F8B-8393-D86D-4D6B-C160CF0F6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6" y="3171826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3">
              <a:extLst>
                <a:ext uri="{FF2B5EF4-FFF2-40B4-BE49-F238E27FC236}">
                  <a16:creationId xmlns:a16="http://schemas.microsoft.com/office/drawing/2014/main" id="{71E5E964-EED7-3F00-6258-91C26CA39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826" y="3484563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4">
              <a:extLst>
                <a:ext uri="{FF2B5EF4-FFF2-40B4-BE49-F238E27FC236}">
                  <a16:creationId xmlns:a16="http://schemas.microsoft.com/office/drawing/2014/main" id="{BBE80402-B7C2-DFF6-5C69-1B56AF239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063" y="3767138"/>
              <a:ext cx="25082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F1EB15-78C3-0465-30F3-336E90BC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Model C Preprocessing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48CFB4-237E-2AA9-DA83-4C0DCAFE1BF2}"/>
              </a:ext>
            </a:extLst>
          </p:cNvPr>
          <p:cNvSpPr/>
          <p:nvPr/>
        </p:nvSpPr>
        <p:spPr>
          <a:xfrm>
            <a:off x="2912412" y="3996704"/>
            <a:ext cx="326553" cy="3309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6D5877-6D51-0C14-FB25-BC1391B10CCC}"/>
              </a:ext>
            </a:extLst>
          </p:cNvPr>
          <p:cNvCxnSpPr>
            <a:cxnSpLocks/>
          </p:cNvCxnSpPr>
          <p:nvPr/>
        </p:nvCxnSpPr>
        <p:spPr>
          <a:xfrm flipV="1">
            <a:off x="2918322" y="2342419"/>
            <a:ext cx="1156777" cy="1649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83D23F-EEA4-D97D-9016-A789319BD647}"/>
              </a:ext>
            </a:extLst>
          </p:cNvPr>
          <p:cNvCxnSpPr>
            <a:cxnSpLocks/>
          </p:cNvCxnSpPr>
          <p:nvPr/>
        </p:nvCxnSpPr>
        <p:spPr>
          <a:xfrm flipV="1">
            <a:off x="3231083" y="3707030"/>
            <a:ext cx="2191052" cy="6206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900D819-E74C-D439-CBC8-C09FEA8D8B1B}"/>
              </a:ext>
            </a:extLst>
          </p:cNvPr>
          <p:cNvSpPr txBox="1"/>
          <p:nvPr/>
        </p:nvSpPr>
        <p:spPr>
          <a:xfrm>
            <a:off x="698175" y="1119095"/>
            <a:ext cx="214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each detector in an image:</a:t>
            </a:r>
          </a:p>
        </p:txBody>
      </p:sp>
      <p:pic>
        <p:nvPicPr>
          <p:cNvPr id="43" name="Picture 25">
            <a:extLst>
              <a:ext uri="{FF2B5EF4-FFF2-40B4-BE49-F238E27FC236}">
                <a16:creationId xmlns:a16="http://schemas.microsoft.com/office/drawing/2014/main" id="{B942837D-D3E3-4F05-2555-EED9B4AFE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99" y="2334829"/>
            <a:ext cx="1371063" cy="137220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210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930758B-9E39-9412-DD04-9C3E302DE894}"/>
              </a:ext>
            </a:extLst>
          </p:cNvPr>
          <p:cNvGrpSpPr/>
          <p:nvPr/>
        </p:nvGrpSpPr>
        <p:grpSpPr>
          <a:xfrm>
            <a:off x="1498569" y="3445016"/>
            <a:ext cx="2098388" cy="1296468"/>
            <a:chOff x="1897063" y="3171826"/>
            <a:chExt cx="1690688" cy="1044575"/>
          </a:xfrm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A63F5770-638F-A845-E521-00B24D60A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313" y="3363913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6ABD891C-A6CB-F5F4-1E18-8DB8078443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313" y="3676651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19FCDF86-2F36-0F07-B871-BCD07C0E9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63" y="3965576"/>
              <a:ext cx="2524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80A1C026-625E-AE4C-8D7D-DD7837704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6888" y="3305176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id="{EA4C7208-6E9B-5A26-EC3C-BA1820EED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238" y="3622676"/>
              <a:ext cx="25082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7DC1CB97-7A17-44EC-A995-000F8F1E9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238" y="3905251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59A45292-199E-7A68-82C5-1680A142B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876" y="3171826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2FEA3336-AA24-33A3-7A83-E4EEFBE1BF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226" y="3484563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A2840BD0-FB38-CDE9-7FAF-711F8F549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576" y="3767138"/>
              <a:ext cx="25717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>
              <a:extLst>
                <a:ext uri="{FF2B5EF4-FFF2-40B4-BE49-F238E27FC236}">
                  <a16:creationId xmlns:a16="http://schemas.microsoft.com/office/drawing/2014/main" id="{0FEC953B-1914-6027-8026-3860749B6D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8" y="3363913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97B0599C-B13A-A49D-1D88-19502C552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8" y="3676651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8">
              <a:extLst>
                <a:ext uri="{FF2B5EF4-FFF2-40B4-BE49-F238E27FC236}">
                  <a16:creationId xmlns:a16="http://schemas.microsoft.com/office/drawing/2014/main" id="{2A27A55A-0305-9C21-EBE0-F261715C9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8" y="3965576"/>
              <a:ext cx="2524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9">
              <a:extLst>
                <a:ext uri="{FF2B5EF4-FFF2-40B4-BE49-F238E27FC236}">
                  <a16:creationId xmlns:a16="http://schemas.microsoft.com/office/drawing/2014/main" id="{23C323AC-0CA3-4348-6314-B75F8C347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1" y="3305176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0">
              <a:extLst>
                <a:ext uri="{FF2B5EF4-FFF2-40B4-BE49-F238E27FC236}">
                  <a16:creationId xmlns:a16="http://schemas.microsoft.com/office/drawing/2014/main" id="{93B038C4-9349-8D5D-010D-7A974E7D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1" y="3622676"/>
              <a:ext cx="2524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1">
              <a:extLst>
                <a:ext uri="{FF2B5EF4-FFF2-40B4-BE49-F238E27FC236}">
                  <a16:creationId xmlns:a16="http://schemas.microsoft.com/office/drawing/2014/main" id="{ABAACA8C-B312-C038-581D-96D096378D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401" y="3905251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2">
              <a:extLst>
                <a:ext uri="{FF2B5EF4-FFF2-40B4-BE49-F238E27FC236}">
                  <a16:creationId xmlns:a16="http://schemas.microsoft.com/office/drawing/2014/main" id="{D2F51F8B-8393-D86D-4D6B-C160CF0F6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6" y="3171826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3">
              <a:extLst>
                <a:ext uri="{FF2B5EF4-FFF2-40B4-BE49-F238E27FC236}">
                  <a16:creationId xmlns:a16="http://schemas.microsoft.com/office/drawing/2014/main" id="{71E5E964-EED7-3F00-6258-91C26CA39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826" y="3484563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4">
              <a:extLst>
                <a:ext uri="{FF2B5EF4-FFF2-40B4-BE49-F238E27FC236}">
                  <a16:creationId xmlns:a16="http://schemas.microsoft.com/office/drawing/2014/main" id="{BBE80402-B7C2-DFF6-5C69-1B56AF239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063" y="3767138"/>
              <a:ext cx="25082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F1EB15-78C3-0465-30F3-336E90BC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Model C Preprocessing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96DBB-7863-2734-392B-451A98929ED2}"/>
              </a:ext>
            </a:extLst>
          </p:cNvPr>
          <p:cNvSpPr txBox="1"/>
          <p:nvPr/>
        </p:nvSpPr>
        <p:spPr>
          <a:xfrm>
            <a:off x="3496710" y="1142066"/>
            <a:ext cx="186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1:</a:t>
            </a:r>
            <a:r>
              <a:rPr lang="en-US" dirty="0"/>
              <a:t> select border pixels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48CFB4-237E-2AA9-DA83-4C0DCAFE1BF2}"/>
              </a:ext>
            </a:extLst>
          </p:cNvPr>
          <p:cNvSpPr/>
          <p:nvPr/>
        </p:nvSpPr>
        <p:spPr>
          <a:xfrm>
            <a:off x="2912412" y="3996704"/>
            <a:ext cx="326553" cy="3309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6D5877-6D51-0C14-FB25-BC1391B10CCC}"/>
              </a:ext>
            </a:extLst>
          </p:cNvPr>
          <p:cNvCxnSpPr>
            <a:cxnSpLocks/>
          </p:cNvCxnSpPr>
          <p:nvPr/>
        </p:nvCxnSpPr>
        <p:spPr>
          <a:xfrm flipV="1">
            <a:off x="2918322" y="2342419"/>
            <a:ext cx="1156777" cy="1649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83D23F-EEA4-D97D-9016-A789319BD647}"/>
              </a:ext>
            </a:extLst>
          </p:cNvPr>
          <p:cNvCxnSpPr>
            <a:cxnSpLocks/>
          </p:cNvCxnSpPr>
          <p:nvPr/>
        </p:nvCxnSpPr>
        <p:spPr>
          <a:xfrm flipV="1">
            <a:off x="3231083" y="3707030"/>
            <a:ext cx="2191052" cy="6206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900D819-E74C-D439-CBC8-C09FEA8D8B1B}"/>
              </a:ext>
            </a:extLst>
          </p:cNvPr>
          <p:cNvSpPr txBox="1"/>
          <p:nvPr/>
        </p:nvSpPr>
        <p:spPr>
          <a:xfrm>
            <a:off x="698175" y="1119095"/>
            <a:ext cx="214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each detector in an image:</a:t>
            </a:r>
          </a:p>
        </p:txBody>
      </p:sp>
      <p:pic>
        <p:nvPicPr>
          <p:cNvPr id="5" name="Picture 26">
            <a:extLst>
              <a:ext uri="{FF2B5EF4-FFF2-40B4-BE49-F238E27FC236}">
                <a16:creationId xmlns:a16="http://schemas.microsoft.com/office/drawing/2014/main" id="{E1E99CDC-A56E-F180-4249-20C6A7B71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27" y="2337593"/>
            <a:ext cx="1372202" cy="13722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8BE59B-D92D-33A3-2E8C-A2E09FD200EE}"/>
              </a:ext>
            </a:extLst>
          </p:cNvPr>
          <p:cNvSpPr txBox="1"/>
          <p:nvPr/>
        </p:nvSpPr>
        <p:spPr>
          <a:xfrm>
            <a:off x="420853" y="5405479"/>
            <a:ext cx="1124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Motivation: information is contained in the location of shadow edges; edge locations can be interpolated from their intersection with the detector borders</a:t>
            </a:r>
          </a:p>
        </p:txBody>
      </p:sp>
    </p:spTree>
    <p:extLst>
      <p:ext uri="{BB962C8B-B14F-4D97-AF65-F5344CB8AC3E}">
        <p14:creationId xmlns:p14="http://schemas.microsoft.com/office/powerpoint/2010/main" val="3491255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930758B-9E39-9412-DD04-9C3E302DE894}"/>
              </a:ext>
            </a:extLst>
          </p:cNvPr>
          <p:cNvGrpSpPr/>
          <p:nvPr/>
        </p:nvGrpSpPr>
        <p:grpSpPr>
          <a:xfrm>
            <a:off x="1498569" y="3445016"/>
            <a:ext cx="2098388" cy="1296468"/>
            <a:chOff x="1897063" y="3171826"/>
            <a:chExt cx="1690688" cy="1044575"/>
          </a:xfrm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A63F5770-638F-A845-E521-00B24D60A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313" y="3363913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6ABD891C-A6CB-F5F4-1E18-8DB8078443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313" y="3676651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19FCDF86-2F36-0F07-B871-BCD07C0E9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63" y="3965576"/>
              <a:ext cx="2524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80A1C026-625E-AE4C-8D7D-DD7837704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6888" y="3305176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id="{EA4C7208-6E9B-5A26-EC3C-BA1820EED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238" y="3622676"/>
              <a:ext cx="25082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7DC1CB97-7A17-44EC-A995-000F8F1E9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238" y="3905251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59A45292-199E-7A68-82C5-1680A142B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876" y="3171826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2FEA3336-AA24-33A3-7A83-E4EEFBE1BF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226" y="3484563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A2840BD0-FB38-CDE9-7FAF-711F8F549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576" y="3767138"/>
              <a:ext cx="25717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>
              <a:extLst>
                <a:ext uri="{FF2B5EF4-FFF2-40B4-BE49-F238E27FC236}">
                  <a16:creationId xmlns:a16="http://schemas.microsoft.com/office/drawing/2014/main" id="{0FEC953B-1914-6027-8026-3860749B6D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8" y="3363913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97B0599C-B13A-A49D-1D88-19502C552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8" y="3676651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8">
              <a:extLst>
                <a:ext uri="{FF2B5EF4-FFF2-40B4-BE49-F238E27FC236}">
                  <a16:creationId xmlns:a16="http://schemas.microsoft.com/office/drawing/2014/main" id="{2A27A55A-0305-9C21-EBE0-F261715C9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8" y="3965576"/>
              <a:ext cx="2524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9">
              <a:extLst>
                <a:ext uri="{FF2B5EF4-FFF2-40B4-BE49-F238E27FC236}">
                  <a16:creationId xmlns:a16="http://schemas.microsoft.com/office/drawing/2014/main" id="{23C323AC-0CA3-4348-6314-B75F8C347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1" y="3305176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0">
              <a:extLst>
                <a:ext uri="{FF2B5EF4-FFF2-40B4-BE49-F238E27FC236}">
                  <a16:creationId xmlns:a16="http://schemas.microsoft.com/office/drawing/2014/main" id="{93B038C4-9349-8D5D-010D-7A974E7D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1" y="3622676"/>
              <a:ext cx="2524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1">
              <a:extLst>
                <a:ext uri="{FF2B5EF4-FFF2-40B4-BE49-F238E27FC236}">
                  <a16:creationId xmlns:a16="http://schemas.microsoft.com/office/drawing/2014/main" id="{ABAACA8C-B312-C038-581D-96D096378D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401" y="3905251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2">
              <a:extLst>
                <a:ext uri="{FF2B5EF4-FFF2-40B4-BE49-F238E27FC236}">
                  <a16:creationId xmlns:a16="http://schemas.microsoft.com/office/drawing/2014/main" id="{D2F51F8B-8393-D86D-4D6B-C160CF0F6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6" y="3171826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3">
              <a:extLst>
                <a:ext uri="{FF2B5EF4-FFF2-40B4-BE49-F238E27FC236}">
                  <a16:creationId xmlns:a16="http://schemas.microsoft.com/office/drawing/2014/main" id="{71E5E964-EED7-3F00-6258-91C26CA39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826" y="3484563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4">
              <a:extLst>
                <a:ext uri="{FF2B5EF4-FFF2-40B4-BE49-F238E27FC236}">
                  <a16:creationId xmlns:a16="http://schemas.microsoft.com/office/drawing/2014/main" id="{BBE80402-B7C2-DFF6-5C69-1B56AF239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063" y="3767138"/>
              <a:ext cx="25082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F1EB15-78C3-0465-30F3-336E90BC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Model C Preprocessing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96DBB-7863-2734-392B-451A98929ED2}"/>
              </a:ext>
            </a:extLst>
          </p:cNvPr>
          <p:cNvSpPr txBox="1"/>
          <p:nvPr/>
        </p:nvSpPr>
        <p:spPr>
          <a:xfrm>
            <a:off x="3496710" y="1142066"/>
            <a:ext cx="186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1: </a:t>
            </a:r>
            <a:r>
              <a:rPr lang="en-US" dirty="0"/>
              <a:t>select border pixels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F4EA4B-B53C-7FF8-A49A-1766A82C8DCF}"/>
              </a:ext>
            </a:extLst>
          </p:cNvPr>
          <p:cNvSpPr txBox="1"/>
          <p:nvPr/>
        </p:nvSpPr>
        <p:spPr>
          <a:xfrm>
            <a:off x="5645620" y="1142066"/>
            <a:ext cx="246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2: </a:t>
            </a:r>
            <a:r>
              <a:rPr lang="en-US" dirty="0"/>
              <a:t>unwrap/flatten border to a vector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48CFB4-237E-2AA9-DA83-4C0DCAFE1BF2}"/>
              </a:ext>
            </a:extLst>
          </p:cNvPr>
          <p:cNvSpPr/>
          <p:nvPr/>
        </p:nvSpPr>
        <p:spPr>
          <a:xfrm>
            <a:off x="2912412" y="3996704"/>
            <a:ext cx="326553" cy="3309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6D5877-6D51-0C14-FB25-BC1391B10CCC}"/>
              </a:ext>
            </a:extLst>
          </p:cNvPr>
          <p:cNvCxnSpPr>
            <a:cxnSpLocks/>
          </p:cNvCxnSpPr>
          <p:nvPr/>
        </p:nvCxnSpPr>
        <p:spPr>
          <a:xfrm flipV="1">
            <a:off x="2918322" y="2342419"/>
            <a:ext cx="1156777" cy="1649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83D23F-EEA4-D97D-9016-A789319BD647}"/>
              </a:ext>
            </a:extLst>
          </p:cNvPr>
          <p:cNvCxnSpPr>
            <a:cxnSpLocks/>
          </p:cNvCxnSpPr>
          <p:nvPr/>
        </p:nvCxnSpPr>
        <p:spPr>
          <a:xfrm flipV="1">
            <a:off x="3231083" y="3707030"/>
            <a:ext cx="2191052" cy="6206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900D819-E74C-D439-CBC8-C09FEA8D8B1B}"/>
              </a:ext>
            </a:extLst>
          </p:cNvPr>
          <p:cNvSpPr txBox="1"/>
          <p:nvPr/>
        </p:nvSpPr>
        <p:spPr>
          <a:xfrm>
            <a:off x="698175" y="1119095"/>
            <a:ext cx="214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each detector in an image: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1D887A56-A033-F760-C2A2-0A533C06C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632" y="2155053"/>
            <a:ext cx="112375" cy="351226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E1E99CDC-A56E-F180-4249-20C6A7B71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27" y="2337593"/>
            <a:ext cx="1372202" cy="13722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Arrow: Right 53">
            <a:extLst>
              <a:ext uri="{FF2B5EF4-FFF2-40B4-BE49-F238E27FC236}">
                <a16:creationId xmlns:a16="http://schemas.microsoft.com/office/drawing/2014/main" id="{116EE730-295D-FBCB-D96A-7AF71554B799}"/>
              </a:ext>
            </a:extLst>
          </p:cNvPr>
          <p:cNvSpPr/>
          <p:nvPr/>
        </p:nvSpPr>
        <p:spPr>
          <a:xfrm>
            <a:off x="5779497" y="2808204"/>
            <a:ext cx="837217" cy="425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7A9866-9126-9465-16F7-EB61D7D1A2BB}"/>
              </a:ext>
            </a:extLst>
          </p:cNvPr>
          <p:cNvSpPr/>
          <p:nvPr/>
        </p:nvSpPr>
        <p:spPr>
          <a:xfrm>
            <a:off x="4105942" y="2367617"/>
            <a:ext cx="1308354" cy="1310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56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077C2-4E7D-725C-8D02-B69D1EEEE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57B1C-FCEB-ACB5-6963-083F8EB3C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Overview of the Roman Space Telescope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Roman Optical Alignment Test Measurement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Machine Learning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Simulation Results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D4E79-AC4A-52C1-70CF-AE9CCDC35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63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930758B-9E39-9412-DD04-9C3E302DE894}"/>
              </a:ext>
            </a:extLst>
          </p:cNvPr>
          <p:cNvGrpSpPr/>
          <p:nvPr/>
        </p:nvGrpSpPr>
        <p:grpSpPr>
          <a:xfrm>
            <a:off x="1498569" y="3445016"/>
            <a:ext cx="2098388" cy="1296468"/>
            <a:chOff x="1897063" y="3171826"/>
            <a:chExt cx="1690688" cy="1044575"/>
          </a:xfrm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A63F5770-638F-A845-E521-00B24D60A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313" y="3363913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6ABD891C-A6CB-F5F4-1E18-8DB8078443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313" y="3676651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19FCDF86-2F36-0F07-B871-BCD07C0E9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63" y="3965576"/>
              <a:ext cx="2524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80A1C026-625E-AE4C-8D7D-DD7837704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6888" y="3305176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id="{EA4C7208-6E9B-5A26-EC3C-BA1820EED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238" y="3622676"/>
              <a:ext cx="25082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7DC1CB97-7A17-44EC-A995-000F8F1E9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238" y="3905251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59A45292-199E-7A68-82C5-1680A142B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876" y="3171826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2FEA3336-AA24-33A3-7A83-E4EEFBE1BF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226" y="3484563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A2840BD0-FB38-CDE9-7FAF-711F8F549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576" y="3767138"/>
              <a:ext cx="25717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>
              <a:extLst>
                <a:ext uri="{FF2B5EF4-FFF2-40B4-BE49-F238E27FC236}">
                  <a16:creationId xmlns:a16="http://schemas.microsoft.com/office/drawing/2014/main" id="{0FEC953B-1914-6027-8026-3860749B6D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8" y="3363913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97B0599C-B13A-A49D-1D88-19502C552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8" y="3676651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8">
              <a:extLst>
                <a:ext uri="{FF2B5EF4-FFF2-40B4-BE49-F238E27FC236}">
                  <a16:creationId xmlns:a16="http://schemas.microsoft.com/office/drawing/2014/main" id="{2A27A55A-0305-9C21-EBE0-F261715C9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8" y="3965576"/>
              <a:ext cx="2524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9">
              <a:extLst>
                <a:ext uri="{FF2B5EF4-FFF2-40B4-BE49-F238E27FC236}">
                  <a16:creationId xmlns:a16="http://schemas.microsoft.com/office/drawing/2014/main" id="{23C323AC-0CA3-4348-6314-B75F8C347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1" y="3305176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0">
              <a:extLst>
                <a:ext uri="{FF2B5EF4-FFF2-40B4-BE49-F238E27FC236}">
                  <a16:creationId xmlns:a16="http://schemas.microsoft.com/office/drawing/2014/main" id="{93B038C4-9349-8D5D-010D-7A974E7D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1" y="3622676"/>
              <a:ext cx="2524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1">
              <a:extLst>
                <a:ext uri="{FF2B5EF4-FFF2-40B4-BE49-F238E27FC236}">
                  <a16:creationId xmlns:a16="http://schemas.microsoft.com/office/drawing/2014/main" id="{ABAACA8C-B312-C038-581D-96D096378D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401" y="3905251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2">
              <a:extLst>
                <a:ext uri="{FF2B5EF4-FFF2-40B4-BE49-F238E27FC236}">
                  <a16:creationId xmlns:a16="http://schemas.microsoft.com/office/drawing/2014/main" id="{D2F51F8B-8393-D86D-4D6B-C160CF0F6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6" y="3171826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3">
              <a:extLst>
                <a:ext uri="{FF2B5EF4-FFF2-40B4-BE49-F238E27FC236}">
                  <a16:creationId xmlns:a16="http://schemas.microsoft.com/office/drawing/2014/main" id="{71E5E964-EED7-3F00-6258-91C26CA39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826" y="3484563"/>
              <a:ext cx="2587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4">
              <a:extLst>
                <a:ext uri="{FF2B5EF4-FFF2-40B4-BE49-F238E27FC236}">
                  <a16:creationId xmlns:a16="http://schemas.microsoft.com/office/drawing/2014/main" id="{BBE80402-B7C2-DFF6-5C69-1B56AF239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063" y="3767138"/>
              <a:ext cx="25082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F1EB15-78C3-0465-30F3-336E90BC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Model C Preprocessing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96DBB-7863-2734-392B-451A98929ED2}"/>
              </a:ext>
            </a:extLst>
          </p:cNvPr>
          <p:cNvSpPr txBox="1"/>
          <p:nvPr/>
        </p:nvSpPr>
        <p:spPr>
          <a:xfrm>
            <a:off x="3496710" y="1142066"/>
            <a:ext cx="186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1: </a:t>
            </a:r>
            <a:r>
              <a:rPr lang="en-US" dirty="0"/>
              <a:t>select border pixels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F4EA4B-B53C-7FF8-A49A-1766A82C8DCF}"/>
              </a:ext>
            </a:extLst>
          </p:cNvPr>
          <p:cNvSpPr txBox="1"/>
          <p:nvPr/>
        </p:nvSpPr>
        <p:spPr>
          <a:xfrm>
            <a:off x="5645620" y="1142066"/>
            <a:ext cx="246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2: </a:t>
            </a:r>
            <a:r>
              <a:rPr lang="en-US" dirty="0"/>
              <a:t>unwrap/flatten border to a vector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48CFB4-237E-2AA9-DA83-4C0DCAFE1BF2}"/>
              </a:ext>
            </a:extLst>
          </p:cNvPr>
          <p:cNvSpPr/>
          <p:nvPr/>
        </p:nvSpPr>
        <p:spPr>
          <a:xfrm>
            <a:off x="2912412" y="3996704"/>
            <a:ext cx="326553" cy="3309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6D5877-6D51-0C14-FB25-BC1391B10CCC}"/>
              </a:ext>
            </a:extLst>
          </p:cNvPr>
          <p:cNvCxnSpPr>
            <a:cxnSpLocks/>
          </p:cNvCxnSpPr>
          <p:nvPr/>
        </p:nvCxnSpPr>
        <p:spPr>
          <a:xfrm flipV="1">
            <a:off x="2918322" y="2340488"/>
            <a:ext cx="1156777" cy="1649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83D23F-EEA4-D97D-9016-A789319BD647}"/>
              </a:ext>
            </a:extLst>
          </p:cNvPr>
          <p:cNvCxnSpPr>
            <a:cxnSpLocks/>
          </p:cNvCxnSpPr>
          <p:nvPr/>
        </p:nvCxnSpPr>
        <p:spPr>
          <a:xfrm flipV="1">
            <a:off x="3231083" y="3705099"/>
            <a:ext cx="2191052" cy="6206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900D819-E74C-D439-CBC8-C09FEA8D8B1B}"/>
              </a:ext>
            </a:extLst>
          </p:cNvPr>
          <p:cNvSpPr txBox="1"/>
          <p:nvPr/>
        </p:nvSpPr>
        <p:spPr>
          <a:xfrm>
            <a:off x="698175" y="1119095"/>
            <a:ext cx="214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each detector in an image: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F09E7-479A-345F-C73D-3FF4A22B1B66}"/>
              </a:ext>
            </a:extLst>
          </p:cNvPr>
          <p:cNvSpPr txBox="1"/>
          <p:nvPr/>
        </p:nvSpPr>
        <p:spPr>
          <a:xfrm>
            <a:off x="8386170" y="1142065"/>
            <a:ext cx="283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3: </a:t>
            </a:r>
            <a:r>
              <a:rPr lang="en-US" dirty="0"/>
              <a:t>concatenate vectors for all detectors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B387061E-BF69-0071-58B9-E13DBFD8F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470" y="1767783"/>
            <a:ext cx="45719" cy="428680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E1E99CDC-A56E-F180-4249-20C6A7B71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27" y="2337593"/>
            <a:ext cx="1372202" cy="13722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Arrow: Right 53">
            <a:extLst>
              <a:ext uri="{FF2B5EF4-FFF2-40B4-BE49-F238E27FC236}">
                <a16:creationId xmlns:a16="http://schemas.microsoft.com/office/drawing/2014/main" id="{116EE730-295D-FBCB-D96A-7AF71554B799}"/>
              </a:ext>
            </a:extLst>
          </p:cNvPr>
          <p:cNvSpPr/>
          <p:nvPr/>
        </p:nvSpPr>
        <p:spPr>
          <a:xfrm>
            <a:off x="5779497" y="2808204"/>
            <a:ext cx="837217" cy="425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CF1FA2-495B-4D92-C00D-E1F0B92652EA}"/>
              </a:ext>
            </a:extLst>
          </p:cNvPr>
          <p:cNvSpPr/>
          <p:nvPr/>
        </p:nvSpPr>
        <p:spPr>
          <a:xfrm>
            <a:off x="8917258" y="2694023"/>
            <a:ext cx="78581" cy="2595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C89289-540D-F4F6-D9FB-ED27B30B9FB0}"/>
              </a:ext>
            </a:extLst>
          </p:cNvPr>
          <p:cNvCxnSpPr>
            <a:cxnSpLocks/>
            <a:stCxn id="25" idx="0"/>
            <a:endCxn id="11" idx="0"/>
          </p:cNvCxnSpPr>
          <p:nvPr/>
        </p:nvCxnSpPr>
        <p:spPr>
          <a:xfrm flipH="1" flipV="1">
            <a:off x="7063820" y="2155053"/>
            <a:ext cx="1892729" cy="5389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E77BCE-8D78-B1F2-F501-765C6CD8A801}"/>
              </a:ext>
            </a:extLst>
          </p:cNvPr>
          <p:cNvCxnSpPr>
            <a:cxnSpLocks/>
            <a:stCxn id="25" idx="2"/>
            <a:endCxn id="11" idx="2"/>
          </p:cNvCxnSpPr>
          <p:nvPr/>
        </p:nvCxnSpPr>
        <p:spPr>
          <a:xfrm flipH="1">
            <a:off x="7063820" y="2953579"/>
            <a:ext cx="1892729" cy="27137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>
            <a:extLst>
              <a:ext uri="{FF2B5EF4-FFF2-40B4-BE49-F238E27FC236}">
                <a16:creationId xmlns:a16="http://schemas.microsoft.com/office/drawing/2014/main" id="{1D887A56-A033-F760-C2A2-0A533C06C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632" y="2155053"/>
            <a:ext cx="112375" cy="351226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2110B8D-7154-AD74-D0F5-2528085517AF}"/>
              </a:ext>
            </a:extLst>
          </p:cNvPr>
          <p:cNvSpPr/>
          <p:nvPr/>
        </p:nvSpPr>
        <p:spPr>
          <a:xfrm>
            <a:off x="4105942" y="2367617"/>
            <a:ext cx="1308354" cy="1310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01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58CD18-CA63-64D4-9342-149B5E77A8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preprocessed dataset is separated into training and validation sets</a:t>
            </a:r>
          </a:p>
          <a:p>
            <a:r>
              <a:rPr lang="en-US" dirty="0"/>
              <a:t>The training dataset is further divided into adjustable size batches</a:t>
            </a:r>
          </a:p>
          <a:p>
            <a:r>
              <a:rPr lang="en-US" dirty="0"/>
              <a:t>Model prediction error is quantified by a </a:t>
            </a:r>
            <a:r>
              <a:rPr lang="en-US" u="sng" dirty="0"/>
              <a:t>loss function</a:t>
            </a:r>
            <a:r>
              <a:rPr lang="en-US" dirty="0"/>
              <a:t>, e.g. mean squared error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02E93-CECE-0131-68AD-2DBD940B0B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Layer weights are randomly initialized</a:t>
            </a:r>
          </a:p>
          <a:p>
            <a:r>
              <a:rPr lang="en-US" dirty="0"/>
              <a:t>At each iteration, layer weights are adjusted to reduce the prediction error on one batch</a:t>
            </a:r>
          </a:p>
          <a:p>
            <a:r>
              <a:rPr lang="en-US" dirty="0"/>
              <a:t>Amount of adjustment/step size is controlled by the </a:t>
            </a:r>
            <a:r>
              <a:rPr lang="en-US" u="sng" dirty="0"/>
              <a:t>learning rate</a:t>
            </a:r>
            <a:r>
              <a:rPr lang="en-US" dirty="0"/>
              <a:t> hyperparameter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A4F27A-2CC5-DD91-6B6B-037931648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Neural Network Training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43A18B-CBB6-EAF2-C2A3-0C4C39D4A7DF}"/>
              </a:ext>
            </a:extLst>
          </p:cNvPr>
          <p:cNvCxnSpPr/>
          <p:nvPr/>
        </p:nvCxnSpPr>
        <p:spPr>
          <a:xfrm flipH="1">
            <a:off x="1914786" y="4443980"/>
            <a:ext cx="368300" cy="3326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144ECD1-65AF-1574-EB9C-F7B1E88868B9}"/>
              </a:ext>
            </a:extLst>
          </p:cNvPr>
          <p:cNvCxnSpPr/>
          <p:nvPr/>
        </p:nvCxnSpPr>
        <p:spPr>
          <a:xfrm flipH="1">
            <a:off x="7679243" y="4447286"/>
            <a:ext cx="368300" cy="3326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D6DA21-8B4D-37D4-6BBD-35292FA56FE2}"/>
              </a:ext>
            </a:extLst>
          </p:cNvPr>
          <p:cNvCxnSpPr>
            <a:cxnSpLocks/>
          </p:cNvCxnSpPr>
          <p:nvPr/>
        </p:nvCxnSpPr>
        <p:spPr>
          <a:xfrm>
            <a:off x="10239417" y="4443980"/>
            <a:ext cx="260048" cy="3326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DC2051-E15B-D0EF-D054-3545B98EE71D}"/>
              </a:ext>
            </a:extLst>
          </p:cNvPr>
          <p:cNvCxnSpPr>
            <a:cxnSpLocks/>
          </p:cNvCxnSpPr>
          <p:nvPr/>
        </p:nvCxnSpPr>
        <p:spPr>
          <a:xfrm>
            <a:off x="8060394" y="4443980"/>
            <a:ext cx="260048" cy="3326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A1E43-01AC-8064-AD13-D8919E07C3DE}"/>
              </a:ext>
            </a:extLst>
          </p:cNvPr>
          <p:cNvCxnSpPr>
            <a:cxnSpLocks/>
          </p:cNvCxnSpPr>
          <p:nvPr/>
        </p:nvCxnSpPr>
        <p:spPr>
          <a:xfrm flipH="1">
            <a:off x="1692536" y="5215512"/>
            <a:ext cx="222250" cy="2759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009F84-4B9C-A086-F53C-75125A192912}"/>
              </a:ext>
            </a:extLst>
          </p:cNvPr>
          <p:cNvCxnSpPr>
            <a:cxnSpLocks/>
          </p:cNvCxnSpPr>
          <p:nvPr/>
        </p:nvCxnSpPr>
        <p:spPr>
          <a:xfrm flipH="1">
            <a:off x="2488037" y="5226771"/>
            <a:ext cx="116214" cy="2727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FA48F93-9FFE-FC7C-1AF9-9494D6DAED36}"/>
              </a:ext>
            </a:extLst>
          </p:cNvPr>
          <p:cNvSpPr txBox="1"/>
          <p:nvPr/>
        </p:nvSpPr>
        <p:spPr>
          <a:xfrm>
            <a:off x="4715898" y="5491445"/>
            <a:ext cx="46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…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E08536-38FF-E3BF-DA42-B264A136ED24}"/>
              </a:ext>
            </a:extLst>
          </p:cNvPr>
          <p:cNvCxnSpPr>
            <a:cxnSpLocks/>
          </p:cNvCxnSpPr>
          <p:nvPr/>
        </p:nvCxnSpPr>
        <p:spPr>
          <a:xfrm>
            <a:off x="2613123" y="5226771"/>
            <a:ext cx="97164" cy="287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B7144F-2C98-206C-39C4-9884B920AA5D}"/>
              </a:ext>
            </a:extLst>
          </p:cNvPr>
          <p:cNvCxnSpPr>
            <a:cxnSpLocks/>
          </p:cNvCxnSpPr>
          <p:nvPr/>
        </p:nvCxnSpPr>
        <p:spPr>
          <a:xfrm>
            <a:off x="3406311" y="5226771"/>
            <a:ext cx="109654" cy="2646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A5A50A1-067C-EE65-EAA3-FFB5F3D40E20}"/>
              </a:ext>
            </a:extLst>
          </p:cNvPr>
          <p:cNvCxnSpPr>
            <a:cxnSpLocks/>
          </p:cNvCxnSpPr>
          <p:nvPr/>
        </p:nvCxnSpPr>
        <p:spPr>
          <a:xfrm>
            <a:off x="3406311" y="5226771"/>
            <a:ext cx="314502" cy="275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9B1327F-7671-E88F-AD77-41EAC1FE2CD9}"/>
              </a:ext>
            </a:extLst>
          </p:cNvPr>
          <p:cNvCxnSpPr>
            <a:cxnSpLocks/>
          </p:cNvCxnSpPr>
          <p:nvPr/>
        </p:nvCxnSpPr>
        <p:spPr>
          <a:xfrm>
            <a:off x="4235312" y="5223597"/>
            <a:ext cx="314502" cy="275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E09E804-B964-003B-2006-477EEEA1F621}"/>
              </a:ext>
            </a:extLst>
          </p:cNvPr>
          <p:cNvSpPr/>
          <p:nvPr/>
        </p:nvSpPr>
        <p:spPr>
          <a:xfrm>
            <a:off x="2283086" y="4005106"/>
            <a:ext cx="7956331" cy="438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DB4A96-4FE7-9F42-9A59-33097853158B}"/>
              </a:ext>
            </a:extLst>
          </p:cNvPr>
          <p:cNvSpPr/>
          <p:nvPr/>
        </p:nvSpPr>
        <p:spPr>
          <a:xfrm>
            <a:off x="1914786" y="4781117"/>
            <a:ext cx="5782277" cy="438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set (80%)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08D75D-36BB-8806-D2B1-A3FD72730F43}"/>
              </a:ext>
            </a:extLst>
          </p:cNvPr>
          <p:cNvSpPr/>
          <p:nvPr/>
        </p:nvSpPr>
        <p:spPr>
          <a:xfrm>
            <a:off x="8333293" y="4776638"/>
            <a:ext cx="2166172" cy="438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Validation set (20%)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3A509E-2EF4-484F-9406-E05493B54729}"/>
              </a:ext>
            </a:extLst>
          </p:cNvPr>
          <p:cNvSpPr/>
          <p:nvPr/>
        </p:nvSpPr>
        <p:spPr>
          <a:xfrm>
            <a:off x="1692536" y="5499529"/>
            <a:ext cx="814551" cy="438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Batch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B95061-8816-E323-0C0E-C443797A1496}"/>
              </a:ext>
            </a:extLst>
          </p:cNvPr>
          <p:cNvSpPr/>
          <p:nvPr/>
        </p:nvSpPr>
        <p:spPr>
          <a:xfrm>
            <a:off x="2710287" y="5499529"/>
            <a:ext cx="814551" cy="438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Batch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ABC315-95F3-258D-E2C4-3218368EE3C3}"/>
              </a:ext>
            </a:extLst>
          </p:cNvPr>
          <p:cNvSpPr/>
          <p:nvPr/>
        </p:nvSpPr>
        <p:spPr>
          <a:xfrm>
            <a:off x="3728038" y="5495923"/>
            <a:ext cx="814551" cy="438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Batch</a:t>
            </a:r>
          </a:p>
        </p:txBody>
      </p:sp>
    </p:spTree>
    <p:extLst>
      <p:ext uri="{BB962C8B-B14F-4D97-AF65-F5344CB8AC3E}">
        <p14:creationId xmlns:p14="http://schemas.microsoft.com/office/powerpoint/2010/main" val="590550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58CD18-CA63-64D4-9342-149B5E77A8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u="sng" dirty="0"/>
              <a:t>epoch</a:t>
            </a:r>
            <a:r>
              <a:rPr lang="en-US" dirty="0"/>
              <a:t> consists of one run through the complete training set of batches</a:t>
            </a:r>
          </a:p>
          <a:p>
            <a:r>
              <a:rPr lang="en-US" dirty="0"/>
              <a:t>After each epoch, evaluate loss on the validation set</a:t>
            </a:r>
          </a:p>
          <a:p>
            <a:r>
              <a:rPr lang="en-US" dirty="0"/>
              <a:t>When validation loss stops decreasing, training is finished (early stopping)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02E93-CECE-0131-68AD-2DBD940B0B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Below is an example of a training progress plot (loss vs. iteration) generated by MATLAB Deep Learning Toolbox</a:t>
            </a:r>
          </a:p>
          <a:p>
            <a:pPr lvl="1"/>
            <a:r>
              <a:rPr lang="en-US" dirty="0"/>
              <a:t>Striped regions are epochs</a:t>
            </a:r>
          </a:p>
          <a:p>
            <a:pPr lvl="1"/>
            <a:r>
              <a:rPr lang="en-US"/>
              <a:t>Points show </a:t>
            </a:r>
            <a:r>
              <a:rPr lang="en-US" dirty="0"/>
              <a:t>validation loss for each epoch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A4F27A-2CC5-DD91-6B6B-037931648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Neural Network Validation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3CC63D-F281-DF86-6BCC-8E8BBF1E3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23" y="3741736"/>
            <a:ext cx="10195554" cy="255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68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3470DB-FFB1-AFBA-0EFB-238553022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Model Test Performance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43DC9F-4F6F-1DA0-B546-629D7036A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5566" y="943583"/>
            <a:ext cx="11160868" cy="5580434"/>
          </a:xfrm>
        </p:spPr>
      </p:pic>
    </p:spTree>
    <p:extLst>
      <p:ext uri="{BB962C8B-B14F-4D97-AF65-F5344CB8AC3E}">
        <p14:creationId xmlns:p14="http://schemas.microsoft.com/office/powerpoint/2010/main" val="4249993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741DA-50A0-453B-9285-075D08BC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CC0FB-C7C3-BEAA-13FE-CA413062C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Importance of preprocessing</a:t>
            </a:r>
          </a:p>
          <a:p>
            <a:pPr lvl="1"/>
            <a:r>
              <a:rPr lang="en-US" dirty="0"/>
              <a:t>Preprocessing strategy is affected by what types of layers are used: preprocessing that removes spatial</a:t>
            </a:r>
            <a:r>
              <a:rPr lang="en-US" baseline="0" dirty="0"/>
              <a:t> information prevents convolutional layers</a:t>
            </a:r>
          </a:p>
          <a:p>
            <a:pPr lvl="1"/>
            <a:r>
              <a:rPr lang="en-US" baseline="0" dirty="0"/>
              <a:t>Preprocessing can reduce data and network size by removing redundant information</a:t>
            </a:r>
            <a:endParaRPr lang="en-US" dirty="0"/>
          </a:p>
          <a:p>
            <a:r>
              <a:rPr lang="en-US" dirty="0"/>
              <a:t>Keeping</a:t>
            </a:r>
            <a:r>
              <a:rPr lang="en-US" baseline="0" dirty="0"/>
              <a:t> network size (number of weights) down is important</a:t>
            </a:r>
          </a:p>
          <a:p>
            <a:pPr lvl="1"/>
            <a:r>
              <a:rPr lang="en-US" dirty="0"/>
              <a:t>Models that are too large lead to memory issues, slow training</a:t>
            </a:r>
          </a:p>
          <a:p>
            <a:pPr lvl="1"/>
            <a:r>
              <a:rPr lang="en-US" dirty="0"/>
              <a:t>Too many adjustable weights can cause overfitting:</a:t>
            </a:r>
            <a:r>
              <a:rPr lang="en-US" baseline="0" dirty="0"/>
              <a:t> network performs well on training set but poorly on test set because it is ‘memorizing’ the answers instead of learning generalizable features</a:t>
            </a:r>
          </a:p>
          <a:p>
            <a:r>
              <a:rPr lang="en-US" dirty="0"/>
              <a:t>Tuning network variables (hyperparameters) manually is effective but time consuming</a:t>
            </a:r>
          </a:p>
          <a:p>
            <a:pPr lvl="1"/>
            <a:r>
              <a:rPr lang="en-US" dirty="0"/>
              <a:t>Bayesian optimization can automate and speed up tuning</a:t>
            </a:r>
          </a:p>
          <a:p>
            <a:r>
              <a:rPr lang="en-US" dirty="0"/>
              <a:t>More training samples helps, up to a point</a:t>
            </a:r>
          </a:p>
          <a:p>
            <a:pPr lvl="1"/>
            <a:r>
              <a:rPr lang="en-US" dirty="0"/>
              <a:t>With our current models, we started to see diminishing returns after about 3000–4000 samples</a:t>
            </a:r>
          </a:p>
        </p:txBody>
      </p:sp>
    </p:spTree>
    <p:extLst>
      <p:ext uri="{BB962C8B-B14F-4D97-AF65-F5344CB8AC3E}">
        <p14:creationId xmlns:p14="http://schemas.microsoft.com/office/powerpoint/2010/main" val="565105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65082C-479A-430A-A6E6-DC869058E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Model B shows the greatest promise going forward as we fine tune the process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Future Work </a:t>
            </a:r>
          </a:p>
          <a:p>
            <a:pPr lvl="1"/>
            <a:r>
              <a:rPr lang="en-US" dirty="0"/>
              <a:t>Add more tolerances/uncertainties expected to see during the test.</a:t>
            </a:r>
          </a:p>
          <a:p>
            <a:pPr lvl="1"/>
            <a:r>
              <a:rPr lang="en-US" dirty="0"/>
              <a:t>Increase the number of Monte-Carlo samples per dataset</a:t>
            </a:r>
          </a:p>
          <a:p>
            <a:pPr lvl="1"/>
            <a:endParaRPr lang="en-US" dirty="0"/>
          </a:p>
          <a:p>
            <a:r>
              <a:rPr lang="en-US" dirty="0"/>
              <a:t>Test date:  2025/2026</a:t>
            </a:r>
          </a:p>
          <a:p>
            <a:r>
              <a:rPr lang="en-US" dirty="0"/>
              <a:t>Launch date:  2027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205E63-D2F8-413B-8F75-BF80D7A4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3974257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5DE886-634B-5F7C-00FE-487DA82DA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85" y="588245"/>
            <a:ext cx="10686014" cy="595649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927575" y="526774"/>
            <a:ext cx="2554356" cy="3110948"/>
          </a:xfrm>
          <a:prstGeom prst="ellipse">
            <a:avLst/>
          </a:prstGeom>
          <a:noFill/>
          <a:ln w="381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00ECB-DB8C-2BA6-65DD-010046E1688A}"/>
              </a:ext>
            </a:extLst>
          </p:cNvPr>
          <p:cNvSpPr txBox="1"/>
          <p:nvPr/>
        </p:nvSpPr>
        <p:spPr>
          <a:xfrm>
            <a:off x="9982200" y="2827827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Habitable Worlds Observatory</a:t>
            </a:r>
          </a:p>
        </p:txBody>
      </p:sp>
    </p:spTree>
    <p:extLst>
      <p:ext uri="{BB962C8B-B14F-4D97-AF65-F5344CB8AC3E}">
        <p14:creationId xmlns:p14="http://schemas.microsoft.com/office/powerpoint/2010/main" val="153611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FIRST spacecraf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13620" r="11470" b="5735"/>
          <a:stretch/>
        </p:blipFill>
        <p:spPr>
          <a:xfrm flipH="1">
            <a:off x="3492274" y="1348532"/>
            <a:ext cx="8474438" cy="482967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497ECF4-C889-7A49-964C-866DDA70B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Nancy Grace Roman Space Telescope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571500" y="1257300"/>
            <a:ext cx="5467350" cy="45593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EPD:  2.4 m</a:t>
            </a:r>
          </a:p>
          <a:p>
            <a:r>
              <a:rPr lang="en-US" dirty="0"/>
              <a:t>FOV:  50x25 </a:t>
            </a:r>
            <a:r>
              <a:rPr lang="en-US" dirty="0" err="1"/>
              <a:t>arcmin</a:t>
            </a:r>
            <a:endParaRPr lang="en-US" dirty="0"/>
          </a:p>
          <a:p>
            <a:r>
              <a:rPr lang="en-US" dirty="0"/>
              <a:t>F/#:   8</a:t>
            </a:r>
          </a:p>
          <a:p>
            <a:r>
              <a:rPr lang="en-US" dirty="0" err="1"/>
              <a:t>λ</a:t>
            </a:r>
            <a:r>
              <a:rPr lang="en-US" dirty="0"/>
              <a:t>:  0.5 </a:t>
            </a:r>
            <a:r>
              <a:rPr lang="mr-IN" dirty="0"/>
              <a:t>–</a:t>
            </a:r>
            <a:r>
              <a:rPr lang="en-US" dirty="0"/>
              <a:t> 2.0 </a:t>
            </a:r>
            <a:r>
              <a:rPr lang="en-US" dirty="0" err="1"/>
              <a:t>μm</a:t>
            </a:r>
            <a:endParaRPr lang="en-US" dirty="0"/>
          </a:p>
          <a:p>
            <a:r>
              <a:rPr lang="en-US" dirty="0"/>
              <a:t>Design: TMA</a:t>
            </a:r>
          </a:p>
          <a:p>
            <a:r>
              <a:rPr lang="en-US" dirty="0"/>
              <a:t>Launch 2027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600" dirty="0"/>
              <a:t>EPD = Entrance Pupil Diameter</a:t>
            </a:r>
          </a:p>
          <a:p>
            <a:pPr marL="0" indent="0">
              <a:buNone/>
            </a:pPr>
            <a:r>
              <a:rPr lang="en-US" sz="1600" dirty="0"/>
              <a:t>FOV = Field of View</a:t>
            </a:r>
          </a:p>
          <a:p>
            <a:pPr marL="0" indent="0">
              <a:buNone/>
            </a:pPr>
            <a:r>
              <a:rPr lang="en-US" sz="1600" dirty="0"/>
              <a:t>F/# = Focal Ratio, focal length/EPD</a:t>
            </a:r>
          </a:p>
          <a:p>
            <a:pPr marL="0" indent="0">
              <a:buNone/>
            </a:pPr>
            <a:r>
              <a:rPr lang="en-US" sz="1600" dirty="0" err="1"/>
              <a:t>λ</a:t>
            </a:r>
            <a:r>
              <a:rPr lang="en-US" sz="1600" dirty="0"/>
              <a:t> = Wavelength Range, </a:t>
            </a:r>
            <a:r>
              <a:rPr lang="en-US" sz="1600" dirty="0" err="1"/>
              <a:t>bandpass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TMA = Three-Mirror </a:t>
            </a:r>
            <a:r>
              <a:rPr lang="en-US" sz="1600" dirty="0" err="1"/>
              <a:t>Anastigmat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381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8C867-229D-4541-985A-D23551BFC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Who</a:t>
            </a:r>
            <a:r>
              <a:rPr lang="en-US" dirty="0">
                <a:solidFill>
                  <a:srgbClr val="FFFF00"/>
                </a:solidFill>
              </a:rPr>
              <a:t> is Nancy Grace Roman?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B35DB8-716D-9E46-8C26-C0A47D6C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2A7CB-AB79-E244-A667-D7A50BB04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320" y="1317165"/>
            <a:ext cx="6409447" cy="4524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CDF131-2964-C04A-9E57-1CF7AEB7774F}"/>
              </a:ext>
            </a:extLst>
          </p:cNvPr>
          <p:cNvSpPr txBox="1"/>
          <p:nvPr/>
        </p:nvSpPr>
        <p:spPr>
          <a:xfrm>
            <a:off x="571500" y="1257300"/>
            <a:ext cx="495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space-based observatory is named after Nancy Grace Roman (1925- 2018), NASA’s first chief astronomer who paved the way for space telescopes focused on the broader universe.  </a:t>
            </a:r>
          </a:p>
          <a:p>
            <a:endParaRPr lang="en-US" sz="2400" dirty="0"/>
          </a:p>
          <a:p>
            <a:r>
              <a:rPr lang="en-US" sz="2400" dirty="0"/>
              <a:t>Considered the “mother” of NASA’s Hubble Space Telescope, Roman tirelessly advocated for new tools that would allow scientists to study the broader universe from space</a:t>
            </a:r>
          </a:p>
        </p:txBody>
      </p:sp>
    </p:spTree>
    <p:extLst>
      <p:ext uri="{BB962C8B-B14F-4D97-AF65-F5344CB8AC3E}">
        <p14:creationId xmlns:p14="http://schemas.microsoft.com/office/powerpoint/2010/main" val="134076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ame-000215_print.jpg" descr="frame-000215_print.jpg">
            <a:extLst>
              <a:ext uri="{FF2B5EF4-FFF2-40B4-BE49-F238E27FC236}">
                <a16:creationId xmlns:a16="http://schemas.microsoft.com/office/drawing/2014/main" id="{1DECDE65-F838-3140-867D-96EF4BCD3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02" y="765156"/>
            <a:ext cx="10438266" cy="58715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Group">
            <a:extLst>
              <a:ext uri="{FF2B5EF4-FFF2-40B4-BE49-F238E27FC236}">
                <a16:creationId xmlns:a16="http://schemas.microsoft.com/office/drawing/2014/main" id="{DC528994-0EDD-9748-897E-97A9292DC366}"/>
              </a:ext>
            </a:extLst>
          </p:cNvPr>
          <p:cNvGrpSpPr/>
          <p:nvPr/>
        </p:nvGrpSpPr>
        <p:grpSpPr>
          <a:xfrm>
            <a:off x="8246351" y="2905248"/>
            <a:ext cx="3682284" cy="2123320"/>
            <a:chOff x="-1" y="-188081"/>
            <a:chExt cx="9158850" cy="2606480"/>
          </a:xfrm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F82379EF-831D-9F40-87D3-553008DAD748}"/>
                </a:ext>
              </a:extLst>
            </p:cNvPr>
            <p:cNvSpPr/>
            <p:nvPr/>
          </p:nvSpPr>
          <p:spPr>
            <a:xfrm>
              <a:off x="-1" y="0"/>
              <a:ext cx="9158850" cy="2230317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25400" cap="flat">
              <a:solidFill>
                <a:srgbClr val="74A7F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5" hangingPunct="0">
                <a:lnSpc>
                  <a:spcPct val="80000"/>
                </a:lnSpc>
                <a:defRPr sz="360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kern="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5" name="Dark Energy…">
              <a:extLst>
                <a:ext uri="{FF2B5EF4-FFF2-40B4-BE49-F238E27FC236}">
                  <a16:creationId xmlns:a16="http://schemas.microsoft.com/office/drawing/2014/main" id="{7DB7D157-39F5-414D-9229-2B0B384688A4}"/>
                </a:ext>
              </a:extLst>
            </p:cNvPr>
            <p:cNvSpPr txBox="1"/>
            <p:nvPr/>
          </p:nvSpPr>
          <p:spPr>
            <a:xfrm>
              <a:off x="-1" y="-188081"/>
              <a:ext cx="9158850" cy="26064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 defTabSz="410755" hangingPunct="0">
                <a:lnSpc>
                  <a:spcPct val="80000"/>
                </a:lnSpc>
                <a:defRPr sz="3600" b="1" u="sng">
                  <a:solidFill>
                    <a:srgbClr val="74A7FE"/>
                  </a:solidFill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</a:defRPr>
              </a:pPr>
              <a:r>
                <a:rPr sz="2000" b="1" u="sng" kern="0" dirty="0">
                  <a:solidFill>
                    <a:srgbClr val="74A7FE"/>
                  </a:solidFill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"/>
                  <a:ea typeface="Helvetica Neue"/>
                  <a:cs typeface="Helvetica Neue"/>
                  <a:sym typeface="Helvetica Neue"/>
                </a:rPr>
                <a:t>Dark Energy</a:t>
              </a:r>
            </a:p>
            <a:p>
              <a:pPr algn="ctr" defTabSz="410755" hangingPunct="0">
                <a:lnSpc>
                  <a:spcPct val="80000"/>
                </a:lnSpc>
                <a:defRPr sz="360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lang="en-US" sz="2000" kern="0" dirty="0">
                  <a:solidFill>
                    <a:srgbClr val="FFFFFF"/>
                  </a:solidFill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Drives the accelerated expansion of the Universe,</a:t>
              </a:r>
              <a:endParaRPr sz="2000" kern="0" dirty="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algn="ctr" defTabSz="410755" hangingPunct="0">
                <a:lnSpc>
                  <a:spcPct val="80000"/>
                </a:lnSpc>
                <a:defRPr sz="360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lang="en-US" sz="2000" kern="0" dirty="0">
                  <a:solidFill>
                    <a:srgbClr val="FFFFFF"/>
                  </a:solidFill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c</a:t>
              </a:r>
              <a:r>
                <a:rPr sz="2000" kern="0" dirty="0">
                  <a:solidFill>
                    <a:srgbClr val="FFFFFF"/>
                  </a:solidFill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aus</a:t>
              </a:r>
              <a:r>
                <a:rPr lang="en-US" sz="2000" kern="0" dirty="0">
                  <a:solidFill>
                    <a:srgbClr val="FFFFFF"/>
                  </a:solidFill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ing</a:t>
              </a:r>
              <a:r>
                <a:rPr sz="2000" kern="0" dirty="0">
                  <a:solidFill>
                    <a:srgbClr val="FFFFFF"/>
                  </a:solidFill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everything to move away from everything else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62A2D46F-48E6-4C49-B5D9-7678030F8CBC}"/>
              </a:ext>
            </a:extLst>
          </p:cNvPr>
          <p:cNvGrpSpPr/>
          <p:nvPr/>
        </p:nvGrpSpPr>
        <p:grpSpPr>
          <a:xfrm>
            <a:off x="650817" y="2905248"/>
            <a:ext cx="3084440" cy="1452106"/>
            <a:chOff x="-1" y="-1"/>
            <a:chExt cx="8355629" cy="2230320"/>
          </a:xfrm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60E8B1D1-3851-EE4B-B8C1-D3E0AA2027B1}"/>
                </a:ext>
              </a:extLst>
            </p:cNvPr>
            <p:cNvSpPr/>
            <p:nvPr/>
          </p:nvSpPr>
          <p:spPr>
            <a:xfrm>
              <a:off x="-1" y="-1"/>
              <a:ext cx="8355629" cy="2230320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5" hangingPunct="0">
                <a:lnSpc>
                  <a:spcPct val="80000"/>
                </a:lnSpc>
                <a:defRPr sz="360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kern="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1" name="Dark Matter…">
              <a:extLst>
                <a:ext uri="{FF2B5EF4-FFF2-40B4-BE49-F238E27FC236}">
                  <a16:creationId xmlns:a16="http://schemas.microsoft.com/office/drawing/2014/main" id="{65BF8371-45F6-984F-9AB1-9E7B420CF354}"/>
                </a:ext>
              </a:extLst>
            </p:cNvPr>
            <p:cNvSpPr txBox="1"/>
            <p:nvPr/>
          </p:nvSpPr>
          <p:spPr>
            <a:xfrm>
              <a:off x="-1" y="58142"/>
              <a:ext cx="8355629" cy="2114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 defTabSz="410755" hangingPunct="0">
                <a:lnSpc>
                  <a:spcPct val="80000"/>
                </a:lnSpc>
                <a:defRPr sz="3600" b="1" u="sng">
                  <a:solidFill>
                    <a:srgbClr val="FF2600"/>
                  </a:solidFill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</a:defRPr>
              </a:pPr>
              <a:r>
                <a:rPr sz="2000" b="1" u="sng" kern="0" dirty="0">
                  <a:solidFill>
                    <a:srgbClr val="FF2600"/>
                  </a:solidFill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"/>
                  <a:ea typeface="Helvetica Neue"/>
                  <a:cs typeface="Helvetica Neue"/>
                  <a:sym typeface="Helvetica Neue"/>
                </a:rPr>
                <a:t>Dark Matter</a:t>
              </a:r>
            </a:p>
            <a:p>
              <a:pPr algn="ctr" defTabSz="410755" hangingPunct="0">
                <a:lnSpc>
                  <a:spcPct val="80000"/>
                </a:lnSpc>
                <a:defRPr sz="360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lang="en-US" sz="2000" kern="0" dirty="0">
                  <a:solidFill>
                    <a:srgbClr val="FFFFFF"/>
                  </a:solidFill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Does not emit light or interact electromagnetically but has attractive gravitational force</a:t>
              </a:r>
              <a:endParaRPr sz="2000" kern="0" dirty="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1762645-06FE-E210-A71F-2AA330EE9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Roman will study the Physics of the Universe…</a:t>
            </a:r>
          </a:p>
        </p:txBody>
      </p:sp>
    </p:spTree>
    <p:extLst>
      <p:ext uri="{BB962C8B-B14F-4D97-AF65-F5344CB8AC3E}">
        <p14:creationId xmlns:p14="http://schemas.microsoft.com/office/powerpoint/2010/main" val="4165584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CBF8-FD4F-BCEB-37C9-176F0BEA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Roman will study the Fate of the Universe…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93346-39B9-725D-07DA-85B4A81E5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/>
              <a:t>8</a:t>
            </a:fld>
            <a:endParaRPr lang="en-US"/>
          </a:p>
        </p:txBody>
      </p:sp>
      <p:pic>
        <p:nvPicPr>
          <p:cNvPr id="4" name="future_universe.jpg">
            <a:extLst>
              <a:ext uri="{FF2B5EF4-FFF2-40B4-BE49-F238E27FC236}">
                <a16:creationId xmlns:a16="http://schemas.microsoft.com/office/drawing/2014/main" id="{30512BAD-D1FF-94C5-2F5F-F85B54CAE93E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6716" y="1246494"/>
            <a:ext cx="10781293" cy="5117807"/>
          </a:xfrm>
          <a:prstGeom prst="rect">
            <a:avLst/>
          </a:prstGeom>
          <a:ln w="25400" cap="flat">
            <a:solidFill>
              <a:srgbClr val="FFFFFF"/>
            </a:solidFill>
            <a:prstDash val="solid"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32507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95AA17-2311-064B-849B-9DE38F4D6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Roman will study Exoplanets…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6F62C-1BDA-0541-BA55-6F12BD346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6" y="1839916"/>
            <a:ext cx="6619460" cy="4200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Microlensing </a:t>
            </a:r>
            <a:r>
              <a:rPr lang="en-US" dirty="0"/>
              <a:t>takes advantage of two stars crossing paths in our line of sight to determine whether the star closest to us has planets.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Coronagraph Instrument</a:t>
            </a:r>
            <a:r>
              <a:rPr lang="en-US" dirty="0"/>
              <a:t>:  A coronagraph blocks the light of a host star to directly image an exoplanet.  </a:t>
            </a:r>
          </a:p>
          <a:p>
            <a:pPr marL="0" indent="0">
              <a:buNone/>
            </a:pPr>
            <a:r>
              <a:rPr lang="en-US" dirty="0"/>
              <a:t>10 orders of magnitude contrast ratio!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08C8D5-8865-934C-A982-A15A3143B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ADDE-4908-4540-9092-0B3E409EA340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ACAA24-F95F-B144-8A70-1C376483C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238" y="791402"/>
            <a:ext cx="2237962" cy="52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399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CD2B99A2CC53469DBC02FFC1C11DD2" ma:contentTypeVersion="13" ma:contentTypeDescription="Create a new document." ma:contentTypeScope="" ma:versionID="392d02ae0238bac3aecd685721f0d4be">
  <xsd:schema xmlns:xsd="http://www.w3.org/2001/XMLSchema" xmlns:xs="http://www.w3.org/2001/XMLSchema" xmlns:p="http://schemas.microsoft.com/office/2006/metadata/properties" xmlns:ns2="873c1170-fea4-4777-a664-9a2ab40854c1" xmlns:ns3="86fdd8c3-8d8e-419f-be1e-bde6364c3ec7" targetNamespace="http://schemas.microsoft.com/office/2006/metadata/properties" ma:root="true" ma:fieldsID="3ced622a4a6b5cb0f2b7f62a1206d8e4" ns2:_="" ns3:_="">
    <xsd:import namespace="873c1170-fea4-4777-a664-9a2ab40854c1"/>
    <xsd:import namespace="86fdd8c3-8d8e-419f-be1e-bde6364c3e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3c1170-fea4-4777-a664-9a2ab40854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fdd8c3-8d8e-419f-be1e-bde6364c3ec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8da925b-4729-4e90-bff4-91f1e21e9326}" ma:internalName="TaxCatchAll" ma:showField="CatchAllData" ma:web="86fdd8c3-8d8e-419f-be1e-bde6364c3e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3c1170-fea4-4777-a664-9a2ab40854c1">
      <Terms xmlns="http://schemas.microsoft.com/office/infopath/2007/PartnerControls"/>
    </lcf76f155ced4ddcb4097134ff3c332f>
    <TaxCatchAll xmlns="86fdd8c3-8d8e-419f-be1e-bde6364c3ec7" xsi:nil="true"/>
    <SharedWithUsers xmlns="86fdd8c3-8d8e-419f-be1e-bde6364c3ec7">
      <UserInfo>
        <DisplayName>Corsetti, James A. (GSFC-5510)</DisplayName>
        <AccountId>27</AccountId>
        <AccountType/>
      </UserInfo>
      <UserInfo>
        <DisplayName>Armwood, Felecia E. (GSFC-551.0)[MELWOOD HORTICULTUR TRAIN CTR]</DisplayName>
        <AccountId>34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AB8D27C-B89E-4067-8999-32191F33EE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718B7E-B88F-4AF2-A1F2-CC50CF5E4DC0}">
  <ds:schemaRefs>
    <ds:schemaRef ds:uri="86fdd8c3-8d8e-419f-be1e-bde6364c3ec7"/>
    <ds:schemaRef ds:uri="873c1170-fea4-4777-a664-9a2ab40854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CA5802A-EFE1-481D-8620-BCEFA2D4721C}">
  <ds:schemaRefs>
    <ds:schemaRef ds:uri="1a47fa0d-476a-42d4-a5bb-00e897af4db5"/>
    <ds:schemaRef ds:uri="86fdd8c3-8d8e-419f-be1e-bde6364c3ec7"/>
    <ds:schemaRef ds:uri="873c1170-fea4-4777-a664-9a2ab40854c1"/>
    <ds:schemaRef ds:uri="9bc20431-e92e-4e9c-b855-35b1a5ef72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4391</TotalTime>
  <Words>2440</Words>
  <Application>Microsoft Office PowerPoint</Application>
  <PresentationFormat>Widescreen</PresentationFormat>
  <Paragraphs>434</Paragraphs>
  <Slides>35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1_Office Theme</vt:lpstr>
      <vt:lpstr>Office Theme</vt:lpstr>
      <vt:lpstr>PowerPoint Presentation</vt:lpstr>
      <vt:lpstr>NASA has many locations in the USA…</vt:lpstr>
      <vt:lpstr>Agenda</vt:lpstr>
      <vt:lpstr>PowerPoint Presentation</vt:lpstr>
      <vt:lpstr>Nancy Grace Roman Space Telescope</vt:lpstr>
      <vt:lpstr>Who is Nancy Grace Roman?</vt:lpstr>
      <vt:lpstr>Roman will study the Physics of the Universe…</vt:lpstr>
      <vt:lpstr>Roman will study the Fate of the Universe…</vt:lpstr>
      <vt:lpstr>Roman will study Exoplanets…</vt:lpstr>
      <vt:lpstr>PowerPoint Presentation</vt:lpstr>
      <vt:lpstr>Roman Hardware Status:</vt:lpstr>
      <vt:lpstr>Roman Observatory Alignment Test Measurement</vt:lpstr>
      <vt:lpstr>Star vs. LED as source for Roman</vt:lpstr>
      <vt:lpstr>Ray Failure Maps</vt:lpstr>
      <vt:lpstr>Example Images showing sensitivity due to X pupil shear</vt:lpstr>
      <vt:lpstr>Machine Learning (ML) approach for Roman Optical Alignment</vt:lpstr>
      <vt:lpstr>Interns for developing the Roman Alignment Test </vt:lpstr>
      <vt:lpstr>1. Generate Image Dataset</vt:lpstr>
      <vt:lpstr>3 Neural Network Architectures From 3 Interns</vt:lpstr>
      <vt:lpstr>Model A Details</vt:lpstr>
      <vt:lpstr>Model A Preprocessing</vt:lpstr>
      <vt:lpstr>Model A Preprocessing</vt:lpstr>
      <vt:lpstr>Model A Preprocessing</vt:lpstr>
      <vt:lpstr>Model B Details</vt:lpstr>
      <vt:lpstr>Model B Preprocessing</vt:lpstr>
      <vt:lpstr>Model C Details</vt:lpstr>
      <vt:lpstr>Model C Preprocessing</vt:lpstr>
      <vt:lpstr>Model C Preprocessing</vt:lpstr>
      <vt:lpstr>Model C Preprocessing</vt:lpstr>
      <vt:lpstr>Model C Preprocessing</vt:lpstr>
      <vt:lpstr>3. Neural Network Training</vt:lpstr>
      <vt:lpstr>4. Neural Network Validation</vt:lpstr>
      <vt:lpstr>6. Model Test Performance</vt:lpstr>
      <vt:lpstr>Takeaways</vt:lpstr>
      <vt:lpstr>Concluding Remarks</vt:lpstr>
    </vt:vector>
  </TitlesOfParts>
  <Company>NASA/ODIN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LBARBOUR</dc:creator>
  <cp:lastModifiedBy>Howard, Joseph M. (GSFC-5510)</cp:lastModifiedBy>
  <cp:revision>25</cp:revision>
  <cp:lastPrinted>2019-02-05T13:03:01Z</cp:lastPrinted>
  <dcterms:created xsi:type="dcterms:W3CDTF">2010-11-30T13:22:03Z</dcterms:created>
  <dcterms:modified xsi:type="dcterms:W3CDTF">2024-05-03T18:48:49Z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0x0101002BCD2B99A2CC53469DBC02FFC1C11DD2</vt:lpwstr>
  </property>
  <property fmtid="{D5CDD505-2E9C-101B-9397-08002B2CF9AE}" pid="3" name="MediaServiceImageTags">
    <vt:lpwstr/>
  </property>
</Properties>
</file>