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  <p:sldMasterId id="2147483731" r:id="rId5"/>
    <p:sldMasterId id="2147483718" r:id="rId6"/>
  </p:sldMasterIdLst>
  <p:notesMasterIdLst>
    <p:notesMasterId r:id="rId14"/>
  </p:notesMasterIdLst>
  <p:sldIdLst>
    <p:sldId id="324" r:id="rId7"/>
    <p:sldId id="325" r:id="rId8"/>
    <p:sldId id="326" r:id="rId9"/>
    <p:sldId id="331" r:id="rId10"/>
    <p:sldId id="329" r:id="rId11"/>
    <p:sldId id="328" r:id="rId12"/>
    <p:sldId id="33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5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8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1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DF4D4-8C45-4728-9B95-3020DA4D7050}" type="datetimeFigureOut">
              <a:rPr lang="en-US" smtClean="0"/>
              <a:t>7/27/24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3A27A-BEC6-4F01-BD10-FFEEA5BAAA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9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3A27A-BEC6-4F01-BD10-FFEEA5BAAA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18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EBCB1-8D21-EE19-F41E-4E32D34DD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141116-6479-4048-FCEA-356EBC495D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0FF65-25A7-2AD5-E26E-F631648B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B43D9-F0B2-F4CE-9947-A6F0E7F7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05E80-7851-A688-B17B-C4548A27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1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6BE68-2672-2CDD-DFF9-BC0A3DFB0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CEC36-10A6-9979-9502-87E8F11C6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2768C-66FF-F20B-9C1F-10B16167B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28AE6-0767-9222-3E67-6F83435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8240D-8797-E708-A200-E0B93B71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9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3725-0181-99A2-055D-677E8F33F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E7BAE-04A6-0CB8-0908-17DD649A2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F89F7-F703-0DB1-1B38-03452F13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3462-5536-6342-D873-096ABAE27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D783F-398C-8DD0-5A26-1C6428B7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59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C5DBD-40F3-B37F-40E3-7C593FE1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4A175-33A3-1D67-E620-713D5956F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9FCD5-0D20-8F90-7578-0B0367339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265E9-90C0-BDD7-135E-DA03C6BF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91BCB-B4ED-93EE-2FCC-F65839A82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C12A7-C3BA-BD7C-0DBA-A3011DD4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1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858BE-8C75-7A9A-DEB0-E02845C87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B35A9-A086-1FE1-6F52-E5EB3006A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4BD93-9918-3987-F8D1-7F4D60B35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16BF89-F410-DC5D-4829-C222ECC178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639FB-4B0B-01CF-2943-0F2CFEDB7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B8FC9B-683A-6B86-60E0-EAFBFC4DD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464C57-2673-C116-C455-979241900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F6A2EB-1CEB-67AC-B49F-656ACC1D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3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F90D-6BC1-B5F3-5E55-6E6C5716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494365-C469-519D-4ABC-C003A2B6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209F4-F80E-196C-9329-E5BFF69E0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B482D-25C8-173E-8B2C-66F1B8D27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7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BA871A4-7E64-F6EA-7EA3-8D0497F3D69E}"/>
              </a:ext>
            </a:extLst>
          </p:cNvPr>
          <p:cNvSpPr txBox="1"/>
          <p:nvPr userDrawn="1"/>
        </p:nvSpPr>
        <p:spPr>
          <a:xfrm>
            <a:off x="-1" y="6488668"/>
            <a:ext cx="9143999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aseline="0" dirty="0">
                <a:solidFill>
                  <a:srgbClr val="0E2578"/>
                </a:solidFill>
              </a:rPr>
              <a:t>Software for the NASA Science Mission Directorate Workshop May 7-9, 2024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A937B1-AE1E-153C-B1C6-5BA17F332A88}"/>
              </a:ext>
            </a:extLst>
          </p:cNvPr>
          <p:cNvSpPr/>
          <p:nvPr userDrawn="1"/>
        </p:nvSpPr>
        <p:spPr>
          <a:xfrm>
            <a:off x="0" y="7453"/>
            <a:ext cx="9143999" cy="7920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space company&#10;&#10;Description automatically generated">
            <a:extLst>
              <a:ext uri="{FF2B5EF4-FFF2-40B4-BE49-F238E27FC236}">
                <a16:creationId xmlns:a16="http://schemas.microsoft.com/office/drawing/2014/main" id="{918E01FA-E6E3-1BF0-9CCE-FBAF29527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020" y="31673"/>
            <a:ext cx="946979" cy="79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7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EB175-9DCC-DDA4-EEE9-58DEC88D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BD304-D468-27B8-5EC0-D8D209B0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39200-1E97-600E-1C2A-763044108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5B0DE-D00B-ECEC-2E3F-7FF858216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2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5CC0-3226-5A38-B2CB-644B3A48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FE3BB-36A7-8947-5034-F9191D5CA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9E751-8858-2ABA-D640-1CF881138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4E38D-EBD1-D4DA-30EE-DF123AA3F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0D3D1-8F88-4C5D-8D0B-7DC881AC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E99E0E-05A4-96F5-0875-EBDEEF9E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7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E334-21AC-56F1-2772-6EB95980F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06BE15-3A2C-EAFC-CF84-21A5D7F40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EDCDD-C3C0-7FCF-3A5E-E958C6784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B0051-66BD-A2D7-800E-704DF30A1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2C11E-11FD-8D4D-BC76-53B611A7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66774-663E-C13D-3AA8-88011D92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D625E-3008-1087-E4C7-240193DE7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9D19C-871A-7F7F-9CD5-4874CE92D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52419-2C4A-2EB8-8C1C-08C8DF338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74CFF-6E36-BA63-4049-886C006B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8300D-D598-5E30-79CC-C3F0159C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01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101DC8-9391-4762-EFB8-B80B81713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A7C4FE-4ABF-3AEF-238F-7625EEAA0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6CC46-A560-1F79-54EE-D510507A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A2B49-1681-B45E-8183-5B682F52A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635E3-7B5D-427D-AE7B-B1927CE4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8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992BA-94EC-1E85-D449-C4CD4831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F02CC-1D1B-A18E-3D7A-59F01F8D6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4F97D6-DF25-656B-48ED-04B46A47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49FD6D-5735-8A2D-1CFA-F1F6DB34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26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10FA2-F782-0148-564F-ED7309C65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4179F-4801-A2B1-2D31-5B3B72C1F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A04C8-B64D-B700-BCB3-806FAB8C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61B5-2564-B440-FEA0-BCE3D85B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9166B-D52A-2CA8-A02E-BE2B5D4E8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97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AA8D-D826-1223-D4BA-5DD2E3ED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BD2A9-7DEC-DBFA-BF5A-7F556AB77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6BA32-46A0-626F-99E2-084C8A5DC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4DB9B-45EB-37DD-0287-48B34658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F2778-3D31-F62C-94CA-135AD123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66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1C44-7889-DF6B-59B2-349BAFAA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8234A-E537-C6BD-3AC0-9A42487D4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74539-3EE9-B431-50E3-3AE22F325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2EDDB-D946-657D-E857-34379AF1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7D334-06E0-5E67-0CE9-A695F4A4F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32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435B3-6284-142E-6BBE-ECE69845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EB9F9-2DC6-0771-BB25-CFE009C0D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759E60-75E7-0925-73F0-588569D99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F1739-75B7-82FD-3C8A-14A93EAB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118D3-C74B-91AD-BFE3-AF643EA8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756C1-49E1-119C-A4C4-82532E04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8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9DD1-5AB6-9D21-EA37-77E1BC3F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45164-69BB-8EA3-E0D5-6B5CB3443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8B0E0-2F49-1721-D726-90CF83F2B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7FD56-EEAF-79E4-5605-82BDDE5B7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14D42B-52F2-774A-7C19-1F581B56B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F42A8A-D028-F820-F74F-8206FFCA6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85A14C-0976-31CD-41E2-304372135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A195F8-3534-6334-6D74-2566CBBA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53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E464C-0AC0-93D0-69C0-EBCE99FD4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0658C6-7D85-0C45-8EB6-089B107E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6A3FC-B9B5-0F01-B192-AB9671ED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334B7B-8F03-CB50-0D03-C6F519B9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0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0E120-DA39-7241-272D-AFE621EAF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9D9901-45F5-2892-D691-7D74301C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CCE7C-44AF-9C55-0915-C59D6243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1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43898-B9BF-EA39-597B-084347CDA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63DCD-38DD-0FCE-6BB0-2BF010249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84A9C-BEE1-6F7B-C230-8B171D649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6BF83-1633-A75F-A6A1-93A4828B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120F4-E258-87CB-945D-D187FB86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BBF60-49D7-14BF-0BDF-B5442BE7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24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E6ED6-C1E5-DAF9-CA34-3E5AC4E02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486041-3FEA-0EA3-0195-C66178AF3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1DD7C-FB65-581A-C471-A37D629FC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281F7-7CDD-90AF-704B-0A9B14A04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E9DFD-CEEC-2BB7-16FB-096BC3B36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BDDBD-41DF-96F1-015B-E9FCCEA1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15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74842-9439-3CDB-EE29-CFFD9BE7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09F85-8D73-D8B1-F515-22A56E577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96E24-0EBA-4546-BEED-9F7AC593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302F7-C023-751B-7072-83AB6FB7D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C4992-1495-42FE-14B9-32EB97E74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664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54882A-7738-0D8E-5431-0EFA52AFD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02E96-6ACF-19B1-1862-F8D4ABADA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D6EC0-4CF2-0C36-8276-68B184F8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F01DC-6574-6BB0-6E79-7C4FD855F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E84D9-EEAE-33F0-7BCE-4995F09FB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92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4382-0689-C2F5-7677-FC5112CE9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F3A79-0478-8F3E-A84F-488749737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305E3-3F81-FE97-7C1E-6E0CFF78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2984F-00FD-D38C-E31F-98CF3E96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13A6-65AD-5F52-228E-2C003B2D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69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0778-F16F-0790-1361-A639CB5F7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6781-7169-E21A-C54C-4701C621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9A0AC-BCA6-1CCB-4173-4D785DEE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24497-D491-07AB-92BD-C2096D84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746F8-5746-310B-2BC1-BDFC879F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349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A620-3EDB-A4B9-9E41-F0815DC8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E7734-0A29-9002-3869-AFD7D3C0A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DC518-B814-CB8F-4B37-20AEB6B9E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0666C-938D-918D-4338-37D2917E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1060C-34B3-EE51-96CF-DBCA7AA5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04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BB4CD-A547-AC82-4256-FF6D06DE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1FDAC-1106-99B4-4D10-A5D1F655C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94243-8CE2-3719-04E8-E996DF5E8A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5E5464-7D18-2584-9D7A-42496825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AB601-18B7-AB82-E349-763DC292F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E9CFF-C106-D272-6543-A67A63CE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31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81B8-348C-3C99-C19F-AF32B854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045D2-4D28-2613-4CF5-397310AA5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4EA0D-7D41-1288-38E5-F2F2C2180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6DBD67-8704-D402-8416-8D875A0A3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D7397-A1EF-FE69-4FF4-CE55E6275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B50B4-DBB7-9407-73E4-39DA85AA4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B8CF61-8BF3-CDA8-E0A9-8BE1769E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2D8DBA-44BD-0175-3029-B364FBAE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69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2E433-1E3E-BED7-9287-E4BF8897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C62326-8B60-60DF-B013-3E7A2655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28FC6-804B-AA84-AC5E-DD335D46F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06363-12BA-DB7D-760B-2F5C40CB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010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55FA33-5477-1559-71FE-B2138E59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8234B4-8BF2-30CF-5C2B-5019C8AA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2D595-64DC-6E4D-ECAD-C5858F42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626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FF59-FC2F-515B-C3BB-6B71E5A27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9038C-3FBC-BF4F-36AA-3198FCEC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14F45-7CD9-9E9B-EBBD-66301B866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319C5-28BF-FB1C-1FF4-002AC5942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E55A1-1A58-3A64-3659-2A104454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9EEC58-0C83-AFB4-E1B9-B4B63579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40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718B1-220E-68C1-42DB-779AFE473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A45B2B-07FF-91D8-EDA8-A5CA3551F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E13B3-3711-0962-692B-559BB424F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FA2B3-BB7F-0879-531E-D0995D59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F87C42-D624-4222-B38A-77DF47DA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EEE66-DDDD-4E08-E59B-1AACDBF6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456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6A792-581C-57F4-AABC-7A1DF2248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7A4FD-30B2-4898-0B18-B1ADDDACF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8DECF-8C29-4895-5E2F-DA3B81965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D94D8-EDFE-BFD9-B1E0-F96E4825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D4E46-D1AC-F1EE-C4DB-A7C14F313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77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6F7D37-A84C-C42E-B3BF-B64E81C02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E08CD-E62A-26F8-4704-FBE6A26E3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DB97A-DA9D-8F11-1050-3E38D023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A3799-53F4-34B9-2539-D9003F91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846C3-36BB-A7D5-6D6E-6F412020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4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97F403-6E5C-E822-3C03-B3FB54CAA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ADABF-5E0B-D766-0703-93560265F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59BA6-17FF-AC4E-101C-4F850CD7B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211C6-1AC9-FE43-93FE-59FE3FE49938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0CD64-B58F-11D7-48BA-83A014F20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392E7-D62F-1A5C-2E2E-C20AC6C3D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933246-B9D0-7146-91F8-744AA4BB3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2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30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E6759C-35C5-E275-E722-615FA20B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AEDEF-0216-D48A-2F1F-F5E59905D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E5162-ECC3-2249-21C7-A2B6973F5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DB95D2-FC3F-2243-8B6E-A4876CB7CA05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03068-0B04-07A2-461D-50752448E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EBD7-D0F1-4F80-0DB6-EF2AB5AD2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34E823-38E7-AF42-BAB9-1ED002D79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2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89AD73-3CF1-8B86-D308-1B375046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91616-3C8C-F57F-28A9-0334D9CD6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E28A4-B075-85D9-A692-3029939F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8059A7-A217-7E4F-8CE5-AD8273A3296A}" type="datetimeFigureOut">
              <a:rPr lang="en-US" smtClean="0"/>
              <a:t>7/27/24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C1C9E-6C28-9E43-7FCD-D77A3653C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5007B-3B35-852F-51EC-8C6753186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1E745A-10B9-3D4B-B97C-C3C48CFD8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5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7;p13">
            <a:extLst>
              <a:ext uri="{FF2B5EF4-FFF2-40B4-BE49-F238E27FC236}">
                <a16:creationId xmlns:a16="http://schemas.microsoft.com/office/drawing/2014/main" id="{46ECF603-997B-D73D-E21D-59D87309F6C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1896" b="14806"/>
          <a:stretch/>
        </p:blipFill>
        <p:spPr>
          <a:xfrm>
            <a:off x="0" y="879687"/>
            <a:ext cx="9115200" cy="3613675"/>
          </a:xfrm>
          <a:prstGeom prst="rect">
            <a:avLst/>
          </a:prstGeom>
          <a:noFill/>
          <a:ln w="9525" cap="flat" cmpd="sng">
            <a:solidFill>
              <a:srgbClr val="7F6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4F510A-B69A-75B6-5CB0-61A09152AB5B}"/>
              </a:ext>
            </a:extLst>
          </p:cNvPr>
          <p:cNvSpPr txBox="1"/>
          <p:nvPr/>
        </p:nvSpPr>
        <p:spPr>
          <a:xfrm>
            <a:off x="387626" y="228601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just"/>
            <a:endParaRPr lang="en-US" kern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AFEAC-81B7-F3A7-8BB4-575219ED9A96}"/>
              </a:ext>
            </a:extLst>
          </p:cNvPr>
          <p:cNvSpPr txBox="1"/>
          <p:nvPr/>
        </p:nvSpPr>
        <p:spPr>
          <a:xfrm>
            <a:off x="228600" y="475090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Team: K. Michael </a:t>
            </a:r>
            <a:r>
              <a:rPr lang="en-US" sz="1600" kern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Dalal</a:t>
            </a:r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(lead), Chetan Kulkarni, Thomas Stucky</a:t>
            </a:r>
          </a:p>
          <a:p>
            <a:pPr algn="l"/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KBR, Inc. at NASA Ames Research Center</a:t>
            </a:r>
          </a:p>
          <a:p>
            <a:pPr algn="l"/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Contact: </a:t>
            </a:r>
            <a:r>
              <a:rPr lang="en-US" sz="1600" kern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michael.dalal@nasa.gov</a:t>
            </a: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See full list of contributors at </a:t>
            </a:r>
            <a:r>
              <a:rPr lang="en-US" sz="1600" dirty="0" err="1"/>
              <a:t>github.com</a:t>
            </a:r>
            <a:r>
              <a:rPr lang="en-US" sz="1600" dirty="0"/>
              <a:t>/</a:t>
            </a:r>
            <a:r>
              <a:rPr lang="en-US" sz="1600" dirty="0" err="1"/>
              <a:t>nasa</a:t>
            </a:r>
            <a:r>
              <a:rPr lang="en-US" sz="1600" dirty="0"/>
              <a:t>/</a:t>
            </a:r>
            <a:r>
              <a:rPr lang="en-US" sz="1600" dirty="0" err="1"/>
              <a:t>ow_simulator</a:t>
            </a:r>
            <a:r>
              <a:rPr lang="en-US" sz="1600" dirty="0"/>
              <a:t>.</a:t>
            </a:r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8605A-D37E-3939-2F15-3DB608D842D1}"/>
              </a:ext>
            </a:extLst>
          </p:cNvPr>
          <p:cNvSpPr txBox="1"/>
          <p:nvPr/>
        </p:nvSpPr>
        <p:spPr>
          <a:xfrm>
            <a:off x="3578087" y="4929809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30B037-FFDB-CCBA-2D74-DB5F3311E369}"/>
              </a:ext>
            </a:extLst>
          </p:cNvPr>
          <p:cNvSpPr txBox="1"/>
          <p:nvPr/>
        </p:nvSpPr>
        <p:spPr>
          <a:xfrm>
            <a:off x="1659835" y="487017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9E7F84-DA52-93F3-0667-CDDD4EEDB86E}"/>
              </a:ext>
            </a:extLst>
          </p:cNvPr>
          <p:cNvSpPr txBox="1"/>
          <p:nvPr/>
        </p:nvSpPr>
        <p:spPr>
          <a:xfrm>
            <a:off x="133643" y="4093698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B265E7-6A49-A004-B738-9E71A6D0E403}"/>
              </a:ext>
            </a:extLst>
          </p:cNvPr>
          <p:cNvSpPr txBox="1"/>
          <p:nvPr/>
        </p:nvSpPr>
        <p:spPr>
          <a:xfrm>
            <a:off x="133643" y="38241"/>
            <a:ext cx="7960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kern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OceanWATERS</a:t>
            </a:r>
            <a:r>
              <a:rPr lang="en-US" kern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</a:p>
          <a:p>
            <a:pPr algn="l"/>
            <a:r>
              <a:rPr lang="en-US" kern="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Ocean Worlds Autonomy Testbed for Exploration Research and Simulation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4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8A15B9-9154-3571-3564-3024829E91F2}"/>
              </a:ext>
            </a:extLst>
          </p:cNvPr>
          <p:cNvSpPr txBox="1"/>
          <p:nvPr/>
        </p:nvSpPr>
        <p:spPr>
          <a:xfrm>
            <a:off x="248478" y="427383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3836CF-7C91-5555-BD0D-BC23BB872668}"/>
              </a:ext>
            </a:extLst>
          </p:cNvPr>
          <p:cNvSpPr txBox="1"/>
          <p:nvPr/>
        </p:nvSpPr>
        <p:spPr>
          <a:xfrm>
            <a:off x="1143000" y="2146852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B9263-8D85-99B5-7517-2984C27D4D16}"/>
              </a:ext>
            </a:extLst>
          </p:cNvPr>
          <p:cNvSpPr txBox="1"/>
          <p:nvPr/>
        </p:nvSpPr>
        <p:spPr>
          <a:xfrm>
            <a:off x="367748" y="1103243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D3D39B-7B8E-74C4-DACF-90F73B5BF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09" y="850653"/>
            <a:ext cx="4541301" cy="26578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35A24D-BE6E-E5FE-0056-2BEC00B314E9}"/>
              </a:ext>
            </a:extLst>
          </p:cNvPr>
          <p:cNvSpPr txBox="1"/>
          <p:nvPr/>
        </p:nvSpPr>
        <p:spPr>
          <a:xfrm>
            <a:off x="4909930" y="1133061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82E774-4116-A4C8-242E-8C2BCB9D2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9" r="3369"/>
          <a:stretch/>
        </p:blipFill>
        <p:spPr>
          <a:xfrm>
            <a:off x="93615" y="3508513"/>
            <a:ext cx="4543195" cy="27460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9C391C-9086-B7B3-5040-7F9808F02E51}"/>
              </a:ext>
            </a:extLst>
          </p:cNvPr>
          <p:cNvSpPr txBox="1"/>
          <p:nvPr/>
        </p:nvSpPr>
        <p:spPr>
          <a:xfrm>
            <a:off x="362968" y="1214547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2652F-1190-029B-843E-E9D9EF155CF1}"/>
              </a:ext>
            </a:extLst>
          </p:cNvPr>
          <p:cNvSpPr txBox="1"/>
          <p:nvPr/>
        </p:nvSpPr>
        <p:spPr>
          <a:xfrm>
            <a:off x="4881339" y="1200943"/>
            <a:ext cx="4167152" cy="5053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search for life (extinct or extant) is</a:t>
            </a:r>
            <a:b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of NASA’s top priorities.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7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Bodies containing liquid water are prime destinations for such exploration.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7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Several Solar System moons are known</a:t>
            </a:r>
            <a:b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suspected to harbor large subsurface</a:t>
            </a:r>
            <a:b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”oceans”.  These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Europa (above)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Enceladus (below)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7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Missions to such distant worlds need a</a:t>
            </a:r>
            <a:b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 degree of autonomy.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 communication lag with Earth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Harsh environments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Limited battery life</a:t>
            </a:r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AFF996-700B-B530-081E-CFD618554D84}"/>
              </a:ext>
            </a:extLst>
          </p:cNvPr>
          <p:cNvSpPr txBox="1"/>
          <p:nvPr/>
        </p:nvSpPr>
        <p:spPr>
          <a:xfrm>
            <a:off x="211335" y="232117"/>
            <a:ext cx="7010346" cy="3713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r>
              <a:rPr lang="en-US" kern="0" dirty="0">
                <a:solidFill>
                  <a:srgbClr val="0E2578"/>
                </a:solidFill>
              </a:rPr>
              <a:t>Motivation: develop autonomy for surface missions to Ocean Worlds</a:t>
            </a:r>
          </a:p>
          <a:p>
            <a:pPr algn="l"/>
            <a:endParaRPr lang="en-US" kern="0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13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905E10-659B-84DF-6573-F8B55B0CB93E}"/>
              </a:ext>
            </a:extLst>
          </p:cNvPr>
          <p:cNvSpPr txBox="1"/>
          <p:nvPr/>
        </p:nvSpPr>
        <p:spPr>
          <a:xfrm>
            <a:off x="238539" y="40750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just"/>
            <a:endParaRPr lang="en-US" b="1" kern="0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BF6EB4-0D22-3FED-037A-7BCE606CB2B7}"/>
              </a:ext>
            </a:extLst>
          </p:cNvPr>
          <p:cNvSpPr txBox="1"/>
          <p:nvPr/>
        </p:nvSpPr>
        <p:spPr>
          <a:xfrm>
            <a:off x="427383" y="121257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Provides visual and physical simulation of a lander on Europa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Provides interface for autonomy to interact with simulation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Includes plan execution framework and sample plans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Built using ROS (Robot Operating System) and Gazebo simulator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Runs on Ubuntu Linux computers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Entirely open source at </a:t>
            </a:r>
            <a:r>
              <a:rPr lang="en-US" sz="2400" dirty="0" err="1"/>
              <a:t>github.com</a:t>
            </a:r>
            <a:r>
              <a:rPr lang="en-US" sz="2400" dirty="0"/>
              <a:t>/</a:t>
            </a:r>
            <a:r>
              <a:rPr lang="en-US" sz="2400" dirty="0" err="1"/>
              <a:t>nasa</a:t>
            </a:r>
            <a:r>
              <a:rPr lang="en-US" sz="2400" dirty="0"/>
              <a:t>/</a:t>
            </a:r>
            <a:r>
              <a:rPr lang="en-US" sz="2400" dirty="0" err="1"/>
              <a:t>ow_simulator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Uses two other open-source packages from Ames: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PLEXIL autonomy plan language and executive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GSAP prognostics engine for the power system model</a:t>
            </a:r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A5D73-B38C-7927-66A4-FF1D12D4CBB1}"/>
              </a:ext>
            </a:extLst>
          </p:cNvPr>
          <p:cNvSpPr txBox="1"/>
          <p:nvPr/>
        </p:nvSpPr>
        <p:spPr>
          <a:xfrm>
            <a:off x="2773017" y="556591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5DFD1C-891E-FB09-BAF4-C2B88555E86B}"/>
              </a:ext>
            </a:extLst>
          </p:cNvPr>
          <p:cNvSpPr txBox="1"/>
          <p:nvPr/>
        </p:nvSpPr>
        <p:spPr>
          <a:xfrm>
            <a:off x="2564296" y="536713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D1BB99-DC1C-D272-876B-7E0EB961FE6C}"/>
              </a:ext>
            </a:extLst>
          </p:cNvPr>
          <p:cNvSpPr txBox="1"/>
          <p:nvPr/>
        </p:nvSpPr>
        <p:spPr>
          <a:xfrm>
            <a:off x="8080513" y="1500809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57A46-F0F8-790C-795B-FDB1520E425B}"/>
              </a:ext>
            </a:extLst>
          </p:cNvPr>
          <p:cNvSpPr txBox="1"/>
          <p:nvPr/>
        </p:nvSpPr>
        <p:spPr>
          <a:xfrm>
            <a:off x="232436" y="258495"/>
            <a:ext cx="7406640" cy="4079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kern="0" dirty="0">
                <a:solidFill>
                  <a:srgbClr val="0E2578"/>
                </a:solidFill>
              </a:rPr>
              <a:t>OceanWATERS is a testbed for lander autonomy software </a:t>
            </a:r>
          </a:p>
        </p:txBody>
      </p:sp>
    </p:spTree>
    <p:extLst>
      <p:ext uri="{BB962C8B-B14F-4D97-AF65-F5344CB8AC3E}">
        <p14:creationId xmlns:p14="http://schemas.microsoft.com/office/powerpoint/2010/main" val="339766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905E10-659B-84DF-6573-F8B55B0CB93E}"/>
              </a:ext>
            </a:extLst>
          </p:cNvPr>
          <p:cNvSpPr txBox="1"/>
          <p:nvPr/>
        </p:nvSpPr>
        <p:spPr>
          <a:xfrm>
            <a:off x="238539" y="40750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just"/>
            <a:endParaRPr lang="en-US" kern="0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BF6EB4-0D22-3FED-037A-7BCE606CB2B7}"/>
              </a:ext>
            </a:extLst>
          </p:cNvPr>
          <p:cNvSpPr txBox="1"/>
          <p:nvPr/>
        </p:nvSpPr>
        <p:spPr>
          <a:xfrm>
            <a:off x="427383" y="121257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A5D73-B38C-7927-66A4-FF1D12D4CBB1}"/>
              </a:ext>
            </a:extLst>
          </p:cNvPr>
          <p:cNvSpPr txBox="1"/>
          <p:nvPr/>
        </p:nvSpPr>
        <p:spPr>
          <a:xfrm>
            <a:off x="2773017" y="556591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5DFD1C-891E-FB09-BAF4-C2B88555E86B}"/>
              </a:ext>
            </a:extLst>
          </p:cNvPr>
          <p:cNvSpPr txBox="1"/>
          <p:nvPr/>
        </p:nvSpPr>
        <p:spPr>
          <a:xfrm>
            <a:off x="2564296" y="536713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7CA90-AF3E-3E57-6156-C8C073AB9B0F}"/>
              </a:ext>
            </a:extLst>
          </p:cNvPr>
          <p:cNvSpPr txBox="1"/>
          <p:nvPr/>
        </p:nvSpPr>
        <p:spPr>
          <a:xfrm>
            <a:off x="6510130" y="2097157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A6DA43-A1E2-9845-DB63-640E5AB7EAE8}"/>
              </a:ext>
            </a:extLst>
          </p:cNvPr>
          <p:cNvSpPr txBox="1"/>
          <p:nvPr/>
        </p:nvSpPr>
        <p:spPr>
          <a:xfrm>
            <a:off x="177993" y="1088904"/>
            <a:ext cx="8888635" cy="50117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Developed at NASA Ames, starting in late 2018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Funded by the Planetary Exploration Science Technology Office (PESTO) within the Science Mission Directorate (SMD)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Guided by JPL’s Europa Lander Study (2016)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Released as open source on GitHub in 2020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Used by two SMD-funded research programs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ARROW : Autonomous Robotics Research for Ocean Worlds (2020-2023)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COLDTech : Concepts for Ocean Worlds Life Detection Technology (2021-2024)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9EA113-42E0-1293-4A06-735A778C6E88}"/>
              </a:ext>
            </a:extLst>
          </p:cNvPr>
          <p:cNvSpPr txBox="1"/>
          <p:nvPr/>
        </p:nvSpPr>
        <p:spPr>
          <a:xfrm>
            <a:off x="177993" y="197427"/>
            <a:ext cx="373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>
                <a:solidFill>
                  <a:srgbClr val="0E2578"/>
                </a:solidFill>
              </a:rPr>
              <a:t>OceanWATERS history: 2018 - 2024</a:t>
            </a:r>
          </a:p>
          <a:p>
            <a:endParaRPr lang="en-US" dirty="0">
              <a:solidFill>
                <a:srgbClr val="0E25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005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M1-8x.mp4">
            <a:hlinkClick r:id="" action="ppaction://media"/>
            <a:extLst>
              <a:ext uri="{FF2B5EF4-FFF2-40B4-BE49-F238E27FC236}">
                <a16:creationId xmlns:a16="http://schemas.microsoft.com/office/drawing/2014/main" id="{B4DA5AA7-A03E-3EE4-E5B6-AD3D26EFC7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1229F5-F7F4-C2E4-61D7-4F308DABB180}"/>
              </a:ext>
            </a:extLst>
          </p:cNvPr>
          <p:cNvSpPr txBox="1"/>
          <p:nvPr/>
        </p:nvSpPr>
        <p:spPr>
          <a:xfrm>
            <a:off x="318052" y="417443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46A594-7476-EAC4-2DC8-8FCB57854C31}"/>
              </a:ext>
            </a:extLst>
          </p:cNvPr>
          <p:cNvSpPr txBox="1"/>
          <p:nvPr/>
        </p:nvSpPr>
        <p:spPr>
          <a:xfrm>
            <a:off x="2366272" y="551432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5565CE-85A8-A51D-A37C-C7B8962CA8B7}"/>
              </a:ext>
            </a:extLst>
          </p:cNvPr>
          <p:cNvSpPr txBox="1"/>
          <p:nvPr/>
        </p:nvSpPr>
        <p:spPr>
          <a:xfrm>
            <a:off x="194720" y="239119"/>
            <a:ext cx="7760560" cy="378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r>
              <a:rPr lang="en-US" kern="0" dirty="0">
                <a:solidFill>
                  <a:srgbClr val="0E2578"/>
                </a:solidFill>
              </a:rPr>
              <a:t>OceanWATERS Demo: survey landing site, dig a trench, collect regolith sample</a:t>
            </a:r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A853E-C2EA-3792-662C-1C20DE397C61}"/>
              </a:ext>
            </a:extLst>
          </p:cNvPr>
          <p:cNvSpPr txBox="1"/>
          <p:nvPr/>
        </p:nvSpPr>
        <p:spPr>
          <a:xfrm>
            <a:off x="2282510" y="335047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98674D-A656-ECEE-BAD1-5614BE6A3EB8}"/>
              </a:ext>
            </a:extLst>
          </p:cNvPr>
          <p:cNvSpPr txBox="1"/>
          <p:nvPr/>
        </p:nvSpPr>
        <p:spPr>
          <a:xfrm>
            <a:off x="1461052" y="477078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62365-5C7E-E819-299D-3465ED3DAB9C}"/>
              </a:ext>
            </a:extLst>
          </p:cNvPr>
          <p:cNvSpPr txBox="1"/>
          <p:nvPr/>
        </p:nvSpPr>
        <p:spPr>
          <a:xfrm>
            <a:off x="2415209" y="596348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07E00-681F-04A3-F106-8287B6D49516}"/>
              </a:ext>
            </a:extLst>
          </p:cNvPr>
          <p:cNvSpPr txBox="1"/>
          <p:nvPr/>
        </p:nvSpPr>
        <p:spPr>
          <a:xfrm>
            <a:off x="2037522" y="2156791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5857B-09F9-1F63-E0AF-DD25C3E2A49F}"/>
              </a:ext>
            </a:extLst>
          </p:cNvPr>
          <p:cNvSpPr txBox="1"/>
          <p:nvPr/>
        </p:nvSpPr>
        <p:spPr>
          <a:xfrm>
            <a:off x="467139" y="1202635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50000"/>
              </a:lnSpc>
            </a:pP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7CBAB7-4AF9-07C6-DE57-8D215D28DCEB}"/>
              </a:ext>
            </a:extLst>
          </p:cNvPr>
          <p:cNvSpPr txBox="1"/>
          <p:nvPr/>
        </p:nvSpPr>
        <p:spPr>
          <a:xfrm>
            <a:off x="251233" y="267646"/>
            <a:ext cx="4991327" cy="2954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kern="0" dirty="0">
                <a:solidFill>
                  <a:srgbClr val="0E2578"/>
                </a:solidFill>
              </a:rPr>
              <a:t>Research and Development using OceanWATERS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DDDD9F-D3EE-097A-EE46-40EEE80E78C0}"/>
              </a:ext>
            </a:extLst>
          </p:cNvPr>
          <p:cNvSpPr txBox="1"/>
          <p:nvPr/>
        </p:nvSpPr>
        <p:spPr>
          <a:xfrm>
            <a:off x="326800" y="1128592"/>
            <a:ext cx="3886473" cy="34645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Two ARROW teams (2020 – 2023)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Honeybee Robotics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University of South Carolina + others</a:t>
            </a:r>
            <a:br>
              <a:rPr lang="en-US" sz="1600" dirty="0"/>
            </a:br>
            <a:r>
              <a:rPr lang="en-US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Four COLDTech teams (2021 – 2024)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University of Illinois + others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Caltech/JPL/</a:t>
            </a:r>
            <a:r>
              <a:rPr lang="en-US" sz="1600" dirty="0" err="1"/>
              <a:t>Okean</a:t>
            </a:r>
            <a:r>
              <a:rPr lang="en-US" sz="1600" dirty="0"/>
              <a:t> Solutions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Lockheed Martin/JPL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University of Colorado + others</a:t>
            </a:r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87A7D7-EC01-EC99-034D-6CFBB0C79C5A}"/>
              </a:ext>
            </a:extLst>
          </p:cNvPr>
          <p:cNvSpPr txBox="1"/>
          <p:nvPr/>
        </p:nvSpPr>
        <p:spPr>
          <a:xfrm>
            <a:off x="4405520" y="1128593"/>
            <a:ext cx="4302382" cy="37912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Mission challenges addressed include: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Sample target selection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Fault detection and mitigation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Science return prioritization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Technologies used include: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Many forms of machine learning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Automated planning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Causal reasoning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Image analysis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Formal methods</a:t>
            </a:r>
          </a:p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01175-BB43-56A5-1A0D-FE2405C88773}"/>
              </a:ext>
            </a:extLst>
          </p:cNvPr>
          <p:cNvSpPr txBox="1"/>
          <p:nvPr/>
        </p:nvSpPr>
        <p:spPr>
          <a:xfrm>
            <a:off x="1030457" y="5158625"/>
            <a:ext cx="6365631" cy="2954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r>
              <a:rPr lang="en-US" sz="1800" dirty="0"/>
              <a:t>Publications are listed at </a:t>
            </a:r>
            <a:r>
              <a:rPr lang="en-US" sz="1800" dirty="0" err="1"/>
              <a:t>github.com</a:t>
            </a:r>
            <a:r>
              <a:rPr lang="en-US" sz="1800" dirty="0"/>
              <a:t>/</a:t>
            </a:r>
            <a:r>
              <a:rPr lang="en-US" sz="1800" dirty="0" err="1"/>
              <a:t>nasa</a:t>
            </a:r>
            <a:r>
              <a:rPr lang="en-US" sz="1800" dirty="0"/>
              <a:t>/</a:t>
            </a:r>
            <a:r>
              <a:rPr lang="en-US" sz="1800" dirty="0" err="1"/>
              <a:t>ow_simulator</a:t>
            </a:r>
            <a:r>
              <a:rPr lang="en-US" sz="1800" dirty="0"/>
              <a:t>/wiki/Bibliography</a:t>
            </a:r>
          </a:p>
          <a:p>
            <a:pPr algn="l"/>
            <a:endParaRPr lang="en-US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82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EE4BA-A61F-1E6F-8128-3F092A9E65D5}"/>
              </a:ext>
            </a:extLst>
          </p:cNvPr>
          <p:cNvSpPr txBox="1"/>
          <p:nvPr/>
        </p:nvSpPr>
        <p:spPr>
          <a:xfrm>
            <a:off x="218661" y="1043609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Google Shape;57;p13">
            <a:extLst>
              <a:ext uri="{FF2B5EF4-FFF2-40B4-BE49-F238E27FC236}">
                <a16:creationId xmlns:a16="http://schemas.microsoft.com/office/drawing/2014/main" id="{72CCE601-B404-51FB-03B4-C030AD1E2F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1896" b="14806"/>
          <a:stretch/>
        </p:blipFill>
        <p:spPr>
          <a:xfrm>
            <a:off x="14400" y="832027"/>
            <a:ext cx="9115200" cy="3640565"/>
          </a:xfrm>
          <a:prstGeom prst="rect">
            <a:avLst/>
          </a:prstGeom>
          <a:noFill/>
          <a:ln w="9525" cap="flat" cmpd="sng">
            <a:solidFill>
              <a:srgbClr val="7F6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409;p36">
            <a:extLst>
              <a:ext uri="{FF2B5EF4-FFF2-40B4-BE49-F238E27FC236}">
                <a16:creationId xmlns:a16="http://schemas.microsoft.com/office/drawing/2014/main" id="{3D8D5CD9-BB83-A489-CAC5-FF3FF60C32AD}"/>
              </a:ext>
            </a:extLst>
          </p:cNvPr>
          <p:cNvSpPr/>
          <p:nvPr/>
        </p:nvSpPr>
        <p:spPr>
          <a:xfrm>
            <a:off x="6592202" y="1222658"/>
            <a:ext cx="2034096" cy="1300943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30" b="1" dirty="0">
                <a:solidFill>
                  <a:srgbClr val="0E2578"/>
                </a:solidFill>
                <a:latin typeface="Arial" panose="020B0604020202020204" pitchFamily="34" charset="0"/>
              </a:rPr>
              <a:t>Thank you!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30" b="1" dirty="0">
                <a:solidFill>
                  <a:srgbClr val="0E2578"/>
                </a:solidFill>
                <a:latin typeface="Arial" panose="020B0604020202020204" pitchFamily="34" charset="0"/>
              </a:rPr>
              <a:t>Questions?</a:t>
            </a:r>
            <a:endParaRPr sz="1530" b="1" dirty="0">
              <a:solidFill>
                <a:srgbClr val="0E2578"/>
              </a:solidFill>
              <a:latin typeface="Arial" panose="020B0604020202020204" pitchFamily="34" charset="0"/>
            </a:endParaRPr>
          </a:p>
        </p:txBody>
      </p:sp>
      <p:sp>
        <p:nvSpPr>
          <p:cNvPr id="7" name="Google Shape;410;p36">
            <a:extLst>
              <a:ext uri="{FF2B5EF4-FFF2-40B4-BE49-F238E27FC236}">
                <a16:creationId xmlns:a16="http://schemas.microsoft.com/office/drawing/2014/main" id="{B8D8C2B7-9D47-A037-7C86-D3AB35CCE951}"/>
              </a:ext>
            </a:extLst>
          </p:cNvPr>
          <p:cNvSpPr/>
          <p:nvPr/>
        </p:nvSpPr>
        <p:spPr>
          <a:xfrm rot="-2346190">
            <a:off x="6190747" y="1882660"/>
            <a:ext cx="322603" cy="364603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412;p36">
            <a:extLst>
              <a:ext uri="{FF2B5EF4-FFF2-40B4-BE49-F238E27FC236}">
                <a16:creationId xmlns:a16="http://schemas.microsoft.com/office/drawing/2014/main" id="{C5C9FD81-6654-EF60-94CF-8D4BFFF642C4}"/>
              </a:ext>
            </a:extLst>
          </p:cNvPr>
          <p:cNvSpPr/>
          <p:nvPr/>
        </p:nvSpPr>
        <p:spPr>
          <a:xfrm rot="-2345632">
            <a:off x="5852849" y="1977123"/>
            <a:ext cx="229327" cy="175679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411;p36">
            <a:extLst>
              <a:ext uri="{FF2B5EF4-FFF2-40B4-BE49-F238E27FC236}">
                <a16:creationId xmlns:a16="http://schemas.microsoft.com/office/drawing/2014/main" id="{2C5956E2-5537-BC10-4214-1CC4D6E74A42}"/>
              </a:ext>
            </a:extLst>
          </p:cNvPr>
          <p:cNvSpPr/>
          <p:nvPr/>
        </p:nvSpPr>
        <p:spPr>
          <a:xfrm>
            <a:off x="5708425" y="1873130"/>
            <a:ext cx="109512" cy="102708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B92CB6-B5C7-5A19-0FBA-98B966ADF102}"/>
              </a:ext>
            </a:extLst>
          </p:cNvPr>
          <p:cNvSpPr txBox="1"/>
          <p:nvPr/>
        </p:nvSpPr>
        <p:spPr>
          <a:xfrm>
            <a:off x="795130" y="4979504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90B82-ACCC-961F-D70E-2C0E68689CE1}"/>
              </a:ext>
            </a:extLst>
          </p:cNvPr>
          <p:cNvSpPr txBox="1"/>
          <p:nvPr/>
        </p:nvSpPr>
        <p:spPr>
          <a:xfrm>
            <a:off x="258417" y="4780722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E257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Ocean Worlds Autonomy Testbed for Exploration Research and Simulation</a:t>
            </a:r>
          </a:p>
          <a:p>
            <a:pPr algn="l"/>
            <a:r>
              <a:rPr lang="en-US" kern="0" dirty="0">
                <a:solidFill>
                  <a:srgbClr val="0E2578"/>
                </a:solidFill>
              </a:rPr>
              <a:t>… OceanWATERS</a:t>
            </a:r>
          </a:p>
          <a:p>
            <a:pPr algn="l"/>
            <a:endParaRPr lang="en-US" kern="0" dirty="0">
              <a:solidFill>
                <a:srgbClr val="0E2578"/>
              </a:solidFill>
            </a:endParaRPr>
          </a:p>
          <a:p>
            <a:pPr algn="l"/>
            <a:r>
              <a:rPr lang="en-US" sz="1800" dirty="0" err="1">
                <a:solidFill>
                  <a:srgbClr val="0E2578"/>
                </a:solidFill>
              </a:rPr>
              <a:t>github.com</a:t>
            </a:r>
            <a:r>
              <a:rPr lang="en-US" sz="1800" dirty="0">
                <a:solidFill>
                  <a:srgbClr val="0E2578"/>
                </a:solidFill>
              </a:rPr>
              <a:t>/</a:t>
            </a:r>
            <a:r>
              <a:rPr lang="en-US" sz="1800" dirty="0" err="1">
                <a:solidFill>
                  <a:srgbClr val="0E2578"/>
                </a:solidFill>
              </a:rPr>
              <a:t>nasa</a:t>
            </a:r>
            <a:r>
              <a:rPr lang="en-US" sz="1800" dirty="0">
                <a:solidFill>
                  <a:srgbClr val="0E2578"/>
                </a:solidFill>
              </a:rPr>
              <a:t>/</a:t>
            </a:r>
            <a:r>
              <a:rPr lang="en-US" sz="1800" dirty="0" err="1">
                <a:solidFill>
                  <a:srgbClr val="0E2578"/>
                </a:solidFill>
              </a:rPr>
              <a:t>ow_simulator</a:t>
            </a:r>
            <a:endParaRPr lang="en-US" kern="0" dirty="0">
              <a:solidFill>
                <a:srgbClr val="0E2578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E668BB-AA95-26A7-2518-AB9F9423F42D}"/>
              </a:ext>
            </a:extLst>
          </p:cNvPr>
          <p:cNvSpPr txBox="1"/>
          <p:nvPr/>
        </p:nvSpPr>
        <p:spPr>
          <a:xfrm>
            <a:off x="274319" y="304093"/>
            <a:ext cx="1955410" cy="330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kern="0" dirty="0">
                <a:solidFill>
                  <a:srgbClr val="0E2578"/>
                </a:solidFill>
              </a:rPr>
              <a:t>End of Presentation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9FB7FA-E0D9-BED3-F518-0479387E0448}"/>
              </a:ext>
            </a:extLst>
          </p:cNvPr>
          <p:cNvSpPr txBox="1"/>
          <p:nvPr/>
        </p:nvSpPr>
        <p:spPr>
          <a:xfrm>
            <a:off x="668215" y="485335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B8781F-1CCD-6264-0BB9-CB9829D87B70}"/>
              </a:ext>
            </a:extLst>
          </p:cNvPr>
          <p:cNvSpPr txBox="1"/>
          <p:nvPr/>
        </p:nvSpPr>
        <p:spPr>
          <a:xfrm>
            <a:off x="506437" y="436098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20320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BB5175CEC4614E8589C7B9D7ECCD98" ma:contentTypeVersion="1" ma:contentTypeDescription="Create a new document." ma:contentTypeScope="" ma:versionID="a49d10851bb013da2d4bcf23ec7182b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dcce58c87e9fcebab8021569449a8d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0D5BE6-B0FB-4CED-8205-6ED7D35D29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0C5268-0561-4C21-9437-1FEDD5387F8A}">
  <ds:schemaRefs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480925D-ED49-4902-B891-A7F80F6AD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20671</TotalTime>
  <Words>455</Words>
  <Application>Microsoft Macintosh PowerPoint</Application>
  <PresentationFormat>On-screen Show (4:3)</PresentationFormat>
  <Paragraphs>68</Paragraphs>
  <Slides>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Times New Roman</vt:lpstr>
      <vt:lpstr>Custom Design</vt:lpstr>
      <vt:lpstr>2_Custom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Jasen Adams</dc:creator>
  <cp:lastModifiedBy>Dalal, Michael (ARC-TI)[KBR Wyle Services, LLC]</cp:lastModifiedBy>
  <cp:revision>261</cp:revision>
  <dcterms:created xsi:type="dcterms:W3CDTF">2019-04-02T18:21:18Z</dcterms:created>
  <dcterms:modified xsi:type="dcterms:W3CDTF">2024-07-27T18:40:04Z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0x01010022BB5175CEC4614E8589C7B9D7ECCD98</vt:lpwstr>
  </property>
  <property fmtid="{D5CDD505-2E9C-101B-9397-08002B2CF9AE}" pid="3" name="MSIP_Label_667b0d09-cb3a-47dc-be6d-9089f3b41c37_Enabled">
    <vt:lpwstr>true</vt:lpwstr>
  </property>
  <property fmtid="{D5CDD505-2E9C-101B-9397-08002B2CF9AE}" pid="4" name="MSIP_Label_667b0d09-cb3a-47dc-be6d-9089f3b41c37_SetDate">
    <vt:lpwstr>2023-01-31T01:29:23Z</vt:lpwstr>
  </property>
  <property fmtid="{D5CDD505-2E9C-101B-9397-08002B2CF9AE}" pid="5" name="MSIP_Label_667b0d09-cb3a-47dc-be6d-9089f3b41c37_Method">
    <vt:lpwstr>Privileged</vt:lpwstr>
  </property>
  <property fmtid="{D5CDD505-2E9C-101B-9397-08002B2CF9AE}" pid="6" name="MSIP_Label_667b0d09-cb3a-47dc-be6d-9089f3b41c37_Name">
    <vt:lpwstr>KBR Confidential</vt:lpwstr>
  </property>
  <property fmtid="{D5CDD505-2E9C-101B-9397-08002B2CF9AE}" pid="7" name="MSIP_Label_667b0d09-cb3a-47dc-be6d-9089f3b41c37_SiteId">
    <vt:lpwstr>9e52d672-a711-4a65-ad96-286a3703d96e</vt:lpwstr>
  </property>
  <property fmtid="{D5CDD505-2E9C-101B-9397-08002B2CF9AE}" pid="8" name="MSIP_Label_667b0d09-cb3a-47dc-be6d-9089f3b41c37_ActionId">
    <vt:lpwstr>042c359f-6c3f-4972-94d4-f647975d702a</vt:lpwstr>
  </property>
  <property fmtid="{D5CDD505-2E9C-101B-9397-08002B2CF9AE}" pid="9" name="MSIP_Label_667b0d09-cb3a-47dc-be6d-9089f3b41c37_ContentBits">
    <vt:lpwstr>1</vt:lpwstr>
  </property>
</Properties>
</file>