
<file path=[Content_Types].xml><?xml version="1.0" encoding="utf-8"?>
<Types xmlns="http://schemas.openxmlformats.org/package/2006/content-types">
  <Default Extension="jpeg" ContentType="image/jpeg"/>
  <Default Extension="MOV" ContentType="video/quicktime"/>
  <Default Extension="png" ContentType="image/png"/>
  <Default Extension="rels" ContentType="application/vnd.openxmlformats-package.relationships+xml"/>
  <Default Extension="ti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4" r:id="rId4"/>
    <p:sldId id="266" r:id="rId5"/>
    <p:sldId id="265" r:id="rId6"/>
    <p:sldId id="258" r:id="rId7"/>
    <p:sldId id="261" r:id="rId8"/>
    <p:sldId id="271" r:id="rId9"/>
    <p:sldId id="262" r:id="rId10"/>
    <p:sldId id="259" r:id="rId11"/>
    <p:sldId id="260" r:id="rId12"/>
    <p:sldId id="268" r:id="rId13"/>
    <p:sldId id="263" r:id="rId14"/>
    <p:sldId id="270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16563"/>
    <a:srgbClr val="4F4F4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34" autoAdjust="0"/>
    <p:restoredTop sz="94660"/>
  </p:normalViewPr>
  <p:slideViewPr>
    <p:cSldViewPr snapToGrid="0">
      <p:cViewPr varScale="1">
        <p:scale>
          <a:sx n="51" d="100"/>
          <a:sy n="51" d="100"/>
        </p:scale>
        <p:origin x="46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59B9B6-7395-FFDE-5A30-3C5D8AB03A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7569908-0056-3E02-E51C-C7BF738073F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8F3C3D-9CC9-D15C-42D3-12A232CCF2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300CB-1EAD-437B-990F-004E5B4E1BC6}" type="datetimeFigureOut">
              <a:rPr lang="en-US" smtClean="0"/>
              <a:t>5/7/2024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930E99-9320-A2AA-9D9A-934B29FC29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2F9E67-CBA7-C9D1-44BB-4D5EC5135F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B2CFE-0D0C-4CBB-93E8-12731D2F2F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84575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8D81E0-E4A6-8D6C-18C2-04F399DBED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7E1184-B22D-C858-724D-CF22C5C461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BC2B90-A5A3-21A7-4726-CC40F5FDAB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300CB-1EAD-437B-990F-004E5B4E1BC6}" type="datetimeFigureOut">
              <a:rPr lang="en-US" smtClean="0"/>
              <a:t>5/7/2024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C246D4-DC3E-E73F-5A3A-B802BE3E40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34C6B3-B5B1-2C1D-9F71-B4511069BA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B2CFE-0D0C-4CBB-93E8-12731D2F2F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52678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2A75E0-FB89-2516-20E5-EC7FA7AE4E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E2F869-35FC-D41C-2585-2309E3F943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949446-9DB3-7B02-0AF4-07F0CC8A0B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300CB-1EAD-437B-990F-004E5B4E1BC6}" type="datetimeFigureOut">
              <a:rPr lang="en-US" smtClean="0"/>
              <a:t>5/7/2024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36E437-85E1-8C2C-A702-D1FB5B3209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CB74CE-2DCD-4881-9498-0089B1C8EB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B2CFE-0D0C-4CBB-93E8-12731D2F2F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97593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B7E64B-4E71-FCE1-8513-9275978070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EB13A0-1835-89AB-9EC8-2E4854C9E3A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82860BB-8846-ACA9-9655-E0C64A3C3D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0DDD283-5D15-A76A-79C3-358B5A0D10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300CB-1EAD-437B-990F-004E5B4E1BC6}" type="datetimeFigureOut">
              <a:rPr lang="en-US" smtClean="0"/>
              <a:t>5/7/2024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4EBFE8-2CDC-41CF-1E31-80A2DD25EE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9C337D-7F0B-30D4-459C-15EF9F960D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B2CFE-0D0C-4CBB-93E8-12731D2F2F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90823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83B762-9671-06FD-6EE9-C09560C1C9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00FB16-10A7-794C-C2A0-D57D090E30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12A02A8-7C56-95C7-8C37-8F4C01196F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6D3BDCB-F221-0E54-2BC6-0D2AF9267D7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7846363-3CA5-AE62-3849-F93948DE55B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3E01498-A366-2A9F-86CA-C7392D9195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300CB-1EAD-437B-990F-004E5B4E1BC6}" type="datetimeFigureOut">
              <a:rPr lang="en-US" smtClean="0"/>
              <a:t>5/7/2024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C564682-CAAA-2303-45F2-629B8586E9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DF55DDC-E3E5-D3DD-5952-9BEE830989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B2CFE-0D0C-4CBB-93E8-12731D2F2F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41848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A2A298-DAF4-2C1D-F771-A87A35EDDA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A300437-303C-5B20-1DF2-A74B43B98E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300CB-1EAD-437B-990F-004E5B4E1BC6}" type="datetimeFigureOut">
              <a:rPr lang="en-US" smtClean="0"/>
              <a:t>5/7/2024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F2416CE-9E49-8EE0-7122-1644C53854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4175A25-CCCF-4509-5944-CEBC1092DF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B2CFE-0D0C-4CBB-93E8-12731D2F2F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12578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E54674B-5714-69D1-2C3F-7B54A4DE82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300CB-1EAD-437B-990F-004E5B4E1BC6}" type="datetimeFigureOut">
              <a:rPr lang="en-US" smtClean="0"/>
              <a:t>5/7/2024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37B35B2-5BE3-4708-88D6-29A7A33EE9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C62451-F160-A86C-CB99-902815470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B2CFE-0D0C-4CBB-93E8-12731D2F2F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70727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319736-58DA-A863-731C-838588F733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710989-02AD-CED8-2CD2-0CA95F726C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ECEE8A-1222-D6EC-9DEE-530D6978335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87C2BC1-7DBF-B18D-8BDE-BCC73B4D0F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300CB-1EAD-437B-990F-004E5B4E1BC6}" type="datetimeFigureOut">
              <a:rPr lang="en-US" smtClean="0"/>
              <a:t>5/7/2024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43CD687-9790-CD0D-9A94-FA3A473D23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9743CC0-7C83-504D-6593-A9D8BFC93B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B2CFE-0D0C-4CBB-93E8-12731D2F2F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14370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4D7C74-E0C2-3E88-3059-118C8703F3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795078B-5A6D-C1E3-EF96-847DF6FD76E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FFFF45-F569-5570-3C74-383873D85B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8296D77-B63D-F8F1-0951-279D3C99C6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300CB-1EAD-437B-990F-004E5B4E1BC6}" type="datetimeFigureOut">
              <a:rPr lang="en-US" smtClean="0"/>
              <a:t>5/7/2024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38C6712-24B2-6310-DED2-564D808CDD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3648942-5457-45F9-197A-B9D920784A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B2CFE-0D0C-4CBB-93E8-12731D2F2F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57392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7F8F0E-0FB3-F5A5-087D-9DD99EA0D1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734ED04-CC1B-FE77-F67F-1C36EA60F2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14F949-34AF-9E58-A8D3-EE64207A69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300CB-1EAD-437B-990F-004E5B4E1BC6}" type="datetimeFigureOut">
              <a:rPr lang="en-US" smtClean="0"/>
              <a:t>5/7/2024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8DD385-2A83-2B35-C448-B6E0E39B9A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46CF88-E255-8CB2-64C7-DCD8AD3A20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B2CFE-0D0C-4CBB-93E8-12731D2F2F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22408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CE80465-39B8-8EB5-26BA-D8212F445F7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6057078-5D66-0E5B-67E9-6B249676FFF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A1AE51-10E6-4818-EC8E-4F5AF8F6AF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300CB-1EAD-437B-990F-004E5B4E1BC6}" type="datetimeFigureOut">
              <a:rPr lang="en-US" smtClean="0"/>
              <a:t>5/7/2024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68A514-561F-0FA6-C673-BABAD3730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4C5C55-966C-7C42-F735-6BC3DEA8B6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B2CFE-0D0C-4CBB-93E8-12731D2F2F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67477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F3CD27E-1FF3-38D7-5AF5-94B39B4AA4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BD9E61-0D1D-4CCF-BA1F-E8DD17ADAE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10B8A6-7964-288C-E72F-ADCA0B197B2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9300CB-1EAD-437B-990F-004E5B4E1BC6}" type="datetimeFigureOut">
              <a:rPr lang="en-US" smtClean="0"/>
              <a:t>5/7/2024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A34BE3-ED9D-0490-EC0D-E5627989FAE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8F63ED-0664-83C0-AD73-08E843224F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BB2CFE-0D0C-4CBB-93E8-12731D2F2F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98765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if"/><Relationship Id="rId7" Type="http://schemas.openxmlformats.org/officeDocument/2006/relationships/image" Target="../media/image11.tif"/><Relationship Id="rId2" Type="http://schemas.openxmlformats.org/officeDocument/2006/relationships/image" Target="../media/image6.t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tif"/><Relationship Id="rId5" Type="http://schemas.openxmlformats.org/officeDocument/2006/relationships/image" Target="../media/image9.tif"/><Relationship Id="rId4" Type="http://schemas.openxmlformats.org/officeDocument/2006/relationships/image" Target="../media/image8.ti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F4F4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-up of a planet&#10;&#10;Description automatically generated with low confidence">
            <a:extLst>
              <a:ext uri="{FF2B5EF4-FFF2-40B4-BE49-F238E27FC236}">
                <a16:creationId xmlns:a16="http://schemas.microsoft.com/office/drawing/2014/main" id="{3BEBD155-9D2A-A85D-33CA-A0A4E0011A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-135645"/>
            <a:ext cx="9388839" cy="751107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F094668-5F9E-185B-B974-F13D647274F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Cosmic Dust Collections Update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8038031-CDEE-A730-8C26-7FFA72D3373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037169"/>
            <a:ext cx="9144000" cy="1655762"/>
          </a:xfrm>
        </p:spPr>
        <p:txBody>
          <a:bodyPr/>
          <a:lstStyle/>
          <a:p>
            <a:r>
              <a:rPr lang="en-US" dirty="0"/>
              <a:t>Dr. Marc Fries</a:t>
            </a:r>
          </a:p>
        </p:txBody>
      </p:sp>
    </p:spTree>
    <p:extLst>
      <p:ext uri="{BB962C8B-B14F-4D97-AF65-F5344CB8AC3E}">
        <p14:creationId xmlns:p14="http://schemas.microsoft.com/office/powerpoint/2010/main" val="36312267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23A5F4-7C98-3628-6FEA-D84D2FF1D5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Aircraft Collected Particles (ACP) IDP Collection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6DDEBA-7716-2C82-2C29-98357C1313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92471"/>
            <a:ext cx="10515600" cy="3784492"/>
          </a:xfrm>
        </p:spPr>
        <p:txBody>
          <a:bodyPr/>
          <a:lstStyle/>
          <a:p>
            <a:r>
              <a:rPr lang="en-US" dirty="0"/>
              <a:t>Small area collectors are on board WB-57 accumulating hours</a:t>
            </a:r>
          </a:p>
          <a:p>
            <a:r>
              <a:rPr lang="en-US" dirty="0"/>
              <a:t>Flight(s) for small area collectors on ER-2 are approved but still pending</a:t>
            </a:r>
          </a:p>
        </p:txBody>
      </p:sp>
    </p:spTree>
    <p:extLst>
      <p:ext uri="{BB962C8B-B14F-4D97-AF65-F5344CB8AC3E}">
        <p14:creationId xmlns:p14="http://schemas.microsoft.com/office/powerpoint/2010/main" val="36586292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232BA5-90D7-A2D3-99F0-2CC4FB412D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6577208" cy="1325563"/>
          </a:xfrm>
        </p:spPr>
        <p:txBody>
          <a:bodyPr/>
          <a:lstStyle/>
          <a:p>
            <a:r>
              <a:rPr lang="en-US" dirty="0"/>
              <a:t>Balloon-Borne Cosmic Dust Collector (“</a:t>
            </a:r>
            <a:r>
              <a:rPr lang="en-US" dirty="0" err="1"/>
              <a:t>Muninn</a:t>
            </a:r>
            <a:r>
              <a:rPr lang="en-US" dirty="0"/>
              <a:t>”)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0A9009-592A-F335-835A-6C80138305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29633"/>
            <a:ext cx="6940463" cy="3947330"/>
          </a:xfrm>
        </p:spPr>
        <p:txBody>
          <a:bodyPr/>
          <a:lstStyle/>
          <a:p>
            <a:r>
              <a:rPr lang="en-US" dirty="0"/>
              <a:t>Intended to supplement aircraft collection</a:t>
            </a:r>
          </a:p>
          <a:p>
            <a:r>
              <a:rPr lang="en-US" dirty="0"/>
              <a:t>Balloons better suited to timed collection due to long flights</a:t>
            </a:r>
          </a:p>
          <a:p>
            <a:r>
              <a:rPr lang="en-US" dirty="0"/>
              <a:t>Product of two development cycles with Texas A&amp;M undergraduates</a:t>
            </a:r>
          </a:p>
          <a:p>
            <a:r>
              <a:rPr lang="en-US" dirty="0"/>
              <a:t>First flight could occur this fall, delays are paperwork not hardware</a:t>
            </a:r>
          </a:p>
        </p:txBody>
      </p:sp>
      <p:pic>
        <p:nvPicPr>
          <p:cNvPr id="5" name="Video 4">
            <a:hlinkClick r:id="" action="ppaction://media"/>
            <a:extLst>
              <a:ext uri="{FF2B5EF4-FFF2-40B4-BE49-F238E27FC236}">
                <a16:creationId xmlns:a16="http://schemas.microsoft.com/office/drawing/2014/main" id="{0C55A6E9-9963-BA1B-253B-12741A82F1E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34375" y="0"/>
            <a:ext cx="38576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7058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7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128E3D-A1D9-6CC7-B490-83B3AA9433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Muninn</a:t>
            </a:r>
            <a:r>
              <a:rPr lang="en-US" dirty="0"/>
              <a:t> Flight Status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919342-A49E-8F2B-F4E1-C611A3DAEC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~98% complete</a:t>
            </a:r>
          </a:p>
          <a:p>
            <a:r>
              <a:rPr lang="en-US" dirty="0"/>
              <a:t>Awaiting an engineering study required by NASA Balloon office</a:t>
            </a:r>
          </a:p>
          <a:p>
            <a:pPr lvl="1"/>
            <a:r>
              <a:rPr lang="en-US" dirty="0"/>
              <a:t>Expensive, difficult to obtain engineering time</a:t>
            </a:r>
          </a:p>
          <a:p>
            <a:r>
              <a:rPr lang="en-US" dirty="0"/>
              <a:t>At this time, we cannot guarantee that </a:t>
            </a:r>
            <a:r>
              <a:rPr lang="en-US" dirty="0" err="1"/>
              <a:t>Muninn</a:t>
            </a:r>
            <a:r>
              <a:rPr lang="en-US" dirty="0"/>
              <a:t> will fly. This project was deferred by ARES in FY 2022 as we identify an appropriate venue for conducting the engineering study. As of this time, we have not identified a viable option</a:t>
            </a:r>
          </a:p>
        </p:txBody>
      </p:sp>
    </p:spTree>
    <p:extLst>
      <p:ext uri="{BB962C8B-B14F-4D97-AF65-F5344CB8AC3E}">
        <p14:creationId xmlns:p14="http://schemas.microsoft.com/office/powerpoint/2010/main" val="25138540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1DF651-D357-51A9-10A3-324ED9FA62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2839756" cy="1977242"/>
          </a:xfrm>
        </p:spPr>
        <p:txBody>
          <a:bodyPr>
            <a:normAutofit/>
          </a:bodyPr>
          <a:lstStyle/>
          <a:p>
            <a:r>
              <a:rPr lang="en-US" dirty="0" err="1"/>
              <a:t>Muninn</a:t>
            </a:r>
            <a:r>
              <a:rPr lang="en-US" dirty="0"/>
              <a:t> Collector Boxes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9684D1-69B6-980A-678D-2C9C959712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3359" y="2342367"/>
            <a:ext cx="2839756" cy="4308954"/>
          </a:xfrm>
        </p:spPr>
        <p:txBody>
          <a:bodyPr>
            <a:normAutofit/>
          </a:bodyPr>
          <a:lstStyle/>
          <a:p>
            <a:r>
              <a:rPr lang="en-US" dirty="0"/>
              <a:t>Boxes are held shut with adjustable magnets</a:t>
            </a:r>
          </a:p>
          <a:p>
            <a:r>
              <a:rPr lang="en-US" dirty="0"/>
              <a:t>Post-collection, melt a pair of nylon bolts together to lock the door</a:t>
            </a:r>
          </a:p>
        </p:txBody>
      </p:sp>
      <p:pic>
        <p:nvPicPr>
          <p:cNvPr id="5" name="Picture 4" descr="A picture containing indoor&#10;&#10;Description automatically generated">
            <a:extLst>
              <a:ext uri="{FF2B5EF4-FFF2-40B4-BE49-F238E27FC236}">
                <a16:creationId xmlns:a16="http://schemas.microsoft.com/office/drawing/2014/main" id="{A42F2472-9E08-6BB8-2B0C-789D25368D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7956" y="0"/>
            <a:ext cx="5143500" cy="6858000"/>
          </a:xfrm>
          <a:prstGeom prst="rect">
            <a:avLst/>
          </a:prstGeom>
        </p:spPr>
      </p:pic>
      <p:pic>
        <p:nvPicPr>
          <p:cNvPr id="7" name="Picture 6" descr="A picture containing indoor&#10;&#10;Description automatically generated">
            <a:extLst>
              <a:ext uri="{FF2B5EF4-FFF2-40B4-BE49-F238E27FC236}">
                <a16:creationId xmlns:a16="http://schemas.microsoft.com/office/drawing/2014/main" id="{3AAF8656-F137-E948-B3BD-B24643A0F5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8993" y="726510"/>
            <a:ext cx="3677955" cy="4903940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1554599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5ECDE8-4805-67EE-16FA-C2A3F1362B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South Pole Water Well (SPWW) Micrometeorites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C8D287-DE3B-82B5-A8BA-9F06BD7E51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micrometeorite collection is available for request and we have received our first sample request</a:t>
            </a:r>
          </a:p>
          <a:p>
            <a:r>
              <a:rPr lang="en-US" dirty="0"/>
              <a:t>First request is for relatively rare </a:t>
            </a:r>
            <a:r>
              <a:rPr lang="en-US" dirty="0" err="1"/>
              <a:t>unmelted</a:t>
            </a:r>
            <a:r>
              <a:rPr lang="en-US" dirty="0"/>
              <a:t> MMs, will require a significant percentage of those available in the collection</a:t>
            </a:r>
          </a:p>
          <a:p>
            <a:r>
              <a:rPr lang="en-US" dirty="0"/>
              <a:t>Lucky for us, South Pole MMs are a renewable supply</a:t>
            </a:r>
          </a:p>
          <a:p>
            <a:r>
              <a:rPr lang="en-US" dirty="0"/>
              <a:t>More South Pole MM recovery?</a:t>
            </a:r>
          </a:p>
        </p:txBody>
      </p:sp>
    </p:spTree>
    <p:extLst>
      <p:ext uri="{BB962C8B-B14F-4D97-AF65-F5344CB8AC3E}">
        <p14:creationId xmlns:p14="http://schemas.microsoft.com/office/powerpoint/2010/main" val="22679620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BE60C8-B85E-86D5-FADA-937867B88A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SEM Stub Mounting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E6F27F-FB1C-DA80-5C51-CE55D6560A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675334" cy="435133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Almost all of the SPWW MMs are in grain mounts, making allocation difficult</a:t>
            </a:r>
          </a:p>
          <a:p>
            <a:pPr lvl="1"/>
            <a:r>
              <a:rPr lang="en-US" dirty="0"/>
              <a:t>Grain mounts have up to over 100 MMs in them, have to allocate the entire mount</a:t>
            </a:r>
          </a:p>
          <a:p>
            <a:r>
              <a:rPr lang="en-US" dirty="0"/>
              <a:t>We are mounting a representative sample of MMs on SEM stubs, taken from loose MM samples</a:t>
            </a:r>
          </a:p>
          <a:p>
            <a:r>
              <a:rPr lang="en-US" dirty="0"/>
              <a:t>Four per mount, adhered to carbon film and carbon coated</a:t>
            </a:r>
          </a:p>
        </p:txBody>
      </p:sp>
      <p:pic>
        <p:nvPicPr>
          <p:cNvPr id="5" name="Picture 4" descr="A picture containing text&#10;&#10;Description automatically generated">
            <a:extLst>
              <a:ext uri="{FF2B5EF4-FFF2-40B4-BE49-F238E27FC236}">
                <a16:creationId xmlns:a16="http://schemas.microsoft.com/office/drawing/2014/main" id="{6F8DEBEC-0091-39C8-994A-0FDB904C3A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850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17207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8BD520E-C502-6FD8-21E4-457E0EA883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9244" y="0"/>
            <a:ext cx="4319992" cy="345599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35F59F4-F78C-23F0-8425-D6A910BD41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2008" y="3402006"/>
            <a:ext cx="4319992" cy="345599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7FFA7EF-4B70-AB0F-307C-223FCB04E27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6368" y="0"/>
            <a:ext cx="4319992" cy="345599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6F4C8C1-5504-A190-9916-454C2A5AA00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3624" y="3429000"/>
            <a:ext cx="4319992" cy="345599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31AC093-190C-641C-1302-01BDF49AB46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6368" y="3429000"/>
            <a:ext cx="4319992" cy="345599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8E27BF92-632B-E5AD-15AE-06FA78BC135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2008" y="0"/>
            <a:ext cx="4319992" cy="3455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71530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1656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6FB0BD4-20BE-7788-D784-2A1CFC0D84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E97959C-D05D-C9CA-8E20-D7E9FE106FB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79" t="27184" r="47557" b="43775"/>
          <a:stretch/>
        </p:blipFill>
        <p:spPr>
          <a:xfrm>
            <a:off x="7478039" y="964504"/>
            <a:ext cx="5148197" cy="4285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281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61F3F2-32B3-A2B0-C000-DCA27D1A0A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South Pole Air (SPA) Collection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076FE9-EFA0-BD17-EF81-E1AE700A08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Problem with the filters:</a:t>
            </a:r>
          </a:p>
          <a:p>
            <a:pPr lvl="1"/>
            <a:r>
              <a:rPr lang="en-US" dirty="0"/>
              <a:t>they have adhered to the plastic bag they were originally packed in</a:t>
            </a:r>
          </a:p>
          <a:p>
            <a:pPr lvl="1"/>
            <a:r>
              <a:rPr lang="en-US" dirty="0"/>
              <a:t>the filters have degraded, probably due to sulfuric acid droplets</a:t>
            </a:r>
          </a:p>
          <a:p>
            <a:r>
              <a:rPr lang="en-US" dirty="0"/>
              <a:t>Performed a trial with a small filter piece with no visible IDPs, attempting to separate the layers. The filter broke into small pieces and did not separate from the bag readily</a:t>
            </a:r>
          </a:p>
          <a:p>
            <a:r>
              <a:rPr lang="en-US" dirty="0"/>
              <a:t>All pores are filled with an amorphous solid, Raman indicates this is sulfate</a:t>
            </a:r>
          </a:p>
        </p:txBody>
      </p:sp>
    </p:spTree>
    <p:extLst>
      <p:ext uri="{BB962C8B-B14F-4D97-AF65-F5344CB8AC3E}">
        <p14:creationId xmlns:p14="http://schemas.microsoft.com/office/powerpoint/2010/main" val="2201733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9276919-B977-090C-90E7-8FAEE52369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143500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07B6569-81EA-DCDB-D9A5-FA75024DDA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2593" y="-3074648"/>
            <a:ext cx="8721776" cy="11629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78069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E63717-9282-35E6-D4E3-1570183AD2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Advice from Community?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0F7043-7A7D-B7E7-A7B6-5BD2D71E45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Need advice on a path forward:</a:t>
            </a:r>
          </a:p>
          <a:p>
            <a:r>
              <a:rPr lang="en-US" dirty="0"/>
              <a:t>We can try to peel the layers apart to expose IDPs</a:t>
            </a:r>
          </a:p>
          <a:p>
            <a:pPr lvl="1"/>
            <a:r>
              <a:rPr lang="en-US" dirty="0"/>
              <a:t>Laborious, may expose CD lab to sulfate particulates</a:t>
            </a:r>
          </a:p>
          <a:p>
            <a:r>
              <a:rPr lang="en-US" dirty="0"/>
              <a:t>We can wash the filters to collect material</a:t>
            </a:r>
          </a:p>
          <a:p>
            <a:pPr lvl="1"/>
            <a:r>
              <a:rPr lang="en-US" dirty="0"/>
              <a:t>Easier to implement</a:t>
            </a:r>
          </a:p>
          <a:p>
            <a:pPr lvl="1"/>
            <a:r>
              <a:rPr lang="en-US" dirty="0"/>
              <a:t>Can neutralize the sulfuric acid by titrating with NaOH </a:t>
            </a:r>
            <a:r>
              <a:rPr lang="en-US" dirty="0" err="1"/>
              <a:t>sol’n</a:t>
            </a:r>
            <a:endParaRPr lang="en-US" dirty="0"/>
          </a:p>
          <a:p>
            <a:pPr lvl="1"/>
            <a:r>
              <a:rPr lang="en-US" dirty="0"/>
              <a:t>Loses particle context</a:t>
            </a:r>
          </a:p>
          <a:p>
            <a:pPr lvl="1"/>
            <a:r>
              <a:rPr lang="en-US" dirty="0"/>
              <a:t>Exposure to water</a:t>
            </a:r>
          </a:p>
          <a:p>
            <a:r>
              <a:rPr lang="en-US" dirty="0"/>
              <a:t>Other ideas?</a:t>
            </a:r>
          </a:p>
          <a:p>
            <a:r>
              <a:rPr lang="en-US" dirty="0"/>
              <a:t>Advocate for change to Astromaterials Accessioning policy to include a Curation advisor to any grant involving material intended to reside in NASA’s Astromaterials Collections</a:t>
            </a:r>
          </a:p>
        </p:txBody>
      </p:sp>
    </p:spTree>
    <p:extLst>
      <p:ext uri="{BB962C8B-B14F-4D97-AF65-F5344CB8AC3E}">
        <p14:creationId xmlns:p14="http://schemas.microsoft.com/office/powerpoint/2010/main" val="13127655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45C307-C0FE-9902-9F51-B09BB40498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Kathleen McBride Retires!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EA6E0C-43E1-0835-5D52-1583378C66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3360" y="1825625"/>
            <a:ext cx="2088882" cy="4351338"/>
          </a:xfrm>
        </p:spPr>
        <p:txBody>
          <a:bodyPr/>
          <a:lstStyle/>
          <a:p>
            <a:r>
              <a:rPr lang="en-US" dirty="0"/>
              <a:t>Kathleen has retired after over 25 years of service to Curation</a:t>
            </a:r>
          </a:p>
          <a:p>
            <a:r>
              <a:rPr lang="en-US" dirty="0"/>
              <a:t>Worked in Meteorite and Cosmic Dust</a:t>
            </a:r>
          </a:p>
        </p:txBody>
      </p:sp>
      <p:pic>
        <p:nvPicPr>
          <p:cNvPr id="5" name="Picture 4" descr="Table&#10;&#10;Description automatically generated">
            <a:extLst>
              <a:ext uri="{FF2B5EF4-FFF2-40B4-BE49-F238E27FC236}">
                <a16:creationId xmlns:a16="http://schemas.microsoft.com/office/drawing/2014/main" id="{9FA227F4-4C96-028D-7EDA-52E1DBBFDE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2241" y="1892195"/>
            <a:ext cx="9588993" cy="4083260"/>
          </a:xfrm>
          <a:prstGeom prst="rect">
            <a:avLst/>
          </a:prstGeom>
        </p:spPr>
      </p:pic>
      <p:pic>
        <p:nvPicPr>
          <p:cNvPr id="7" name="Picture 6" descr="Chart, radar chart&#10;&#10;Description automatically generated">
            <a:extLst>
              <a:ext uri="{FF2B5EF4-FFF2-40B4-BE49-F238E27FC236}">
                <a16:creationId xmlns:a16="http://schemas.microsoft.com/office/drawing/2014/main" id="{44ACD780-043C-9AE6-1387-38FC9C0FA0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5535" y="1515212"/>
            <a:ext cx="7695699" cy="4661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49346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232014-736F-9041-EB9A-00D96E7376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3773" y="2857804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16903917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1279</TotalTime>
  <Words>488</Words>
  <Application>Microsoft Office PowerPoint</Application>
  <PresentationFormat>Widescreen</PresentationFormat>
  <Paragraphs>49</Paragraphs>
  <Slides>14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Office Theme</vt:lpstr>
      <vt:lpstr>Cosmic Dust Collections Update</vt:lpstr>
      <vt:lpstr>Aircraft Collected Particles (ACP) IDP Collection</vt:lpstr>
      <vt:lpstr>Balloon-Borne Cosmic Dust Collector (“Muninn”)</vt:lpstr>
      <vt:lpstr>Muninn Flight Status</vt:lpstr>
      <vt:lpstr>Muninn Collector Boxes</vt:lpstr>
      <vt:lpstr>South Pole Water Well (SPWW) Micrometeorites</vt:lpstr>
      <vt:lpstr>SEM Stub Mounting</vt:lpstr>
      <vt:lpstr>PowerPoint Presentation</vt:lpstr>
      <vt:lpstr>PowerPoint Presentation</vt:lpstr>
      <vt:lpstr>South Pole Air (SPA) Collection</vt:lpstr>
      <vt:lpstr>PowerPoint Presentation</vt:lpstr>
      <vt:lpstr>Advice from Community?</vt:lpstr>
      <vt:lpstr>Kathleen McBride Retires!</vt:lpstr>
      <vt:lpstr>Questions?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Cosmic Dust Collections Update</dc:title>
  <dc:creator>Fries, Marc D. (JSC-XI211)</dc:creator>
  <cp:lastModifiedBy>Fries, Marc D. (JSC-XI211)</cp:lastModifiedBy>
  <cp:revision>5</cp:revision>
  <dcterms:created xsi:type="dcterms:W3CDTF">2024-05-08T03:08:50Z</dcterms:created>
  <dcterms:modified xsi:type="dcterms:W3CDTF">2024-05-09T00:28:44Z</dcterms:modified>
</cp:coreProperties>
</file>