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6" r:id="rId1"/>
  </p:sldMasterIdLst>
  <p:notesMasterIdLst>
    <p:notesMasterId r:id="rId51"/>
  </p:notesMasterIdLst>
  <p:handoutMasterIdLst>
    <p:handoutMasterId r:id="rId52"/>
  </p:handoutMasterIdLst>
  <p:sldIdLst>
    <p:sldId id="256" r:id="rId2"/>
    <p:sldId id="295" r:id="rId3"/>
    <p:sldId id="336" r:id="rId4"/>
    <p:sldId id="260" r:id="rId5"/>
    <p:sldId id="261" r:id="rId6"/>
    <p:sldId id="309" r:id="rId7"/>
    <p:sldId id="324" r:id="rId8"/>
    <p:sldId id="345" r:id="rId9"/>
    <p:sldId id="346" r:id="rId10"/>
    <p:sldId id="312" r:id="rId11"/>
    <p:sldId id="292" r:id="rId12"/>
    <p:sldId id="344" r:id="rId13"/>
    <p:sldId id="298" r:id="rId14"/>
    <p:sldId id="299" r:id="rId15"/>
    <p:sldId id="293" r:id="rId16"/>
    <p:sldId id="264" r:id="rId17"/>
    <p:sldId id="327" r:id="rId18"/>
    <p:sldId id="275" r:id="rId19"/>
    <p:sldId id="270" r:id="rId20"/>
    <p:sldId id="280" r:id="rId21"/>
    <p:sldId id="281" r:id="rId22"/>
    <p:sldId id="287" r:id="rId23"/>
    <p:sldId id="279" r:id="rId24"/>
    <p:sldId id="282" r:id="rId25"/>
    <p:sldId id="289" r:id="rId26"/>
    <p:sldId id="328" r:id="rId27"/>
    <p:sldId id="339" r:id="rId28"/>
    <p:sldId id="272" r:id="rId29"/>
    <p:sldId id="290" r:id="rId30"/>
    <p:sldId id="302" r:id="rId31"/>
    <p:sldId id="314" r:id="rId32"/>
    <p:sldId id="308" r:id="rId33"/>
    <p:sldId id="333" r:id="rId34"/>
    <p:sldId id="329" r:id="rId35"/>
    <p:sldId id="276" r:id="rId36"/>
    <p:sldId id="273" r:id="rId37"/>
    <p:sldId id="294" r:id="rId38"/>
    <p:sldId id="301" r:id="rId39"/>
    <p:sldId id="318" r:id="rId40"/>
    <p:sldId id="320" r:id="rId41"/>
    <p:sldId id="311" r:id="rId42"/>
    <p:sldId id="317" r:id="rId43"/>
    <p:sldId id="322" r:id="rId44"/>
    <p:sldId id="316" r:id="rId45"/>
    <p:sldId id="335" r:id="rId46"/>
    <p:sldId id="332" r:id="rId47"/>
    <p:sldId id="305" r:id="rId48"/>
    <p:sldId id="343" r:id="rId49"/>
    <p:sldId id="330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2FD04D-54E1-C54E-9089-5B6AEADE8CD5}">
          <p14:sldIdLst>
            <p14:sldId id="256"/>
            <p14:sldId id="295"/>
            <p14:sldId id="336"/>
            <p14:sldId id="260"/>
            <p14:sldId id="261"/>
            <p14:sldId id="309"/>
            <p14:sldId id="324"/>
            <p14:sldId id="345"/>
            <p14:sldId id="346"/>
            <p14:sldId id="312"/>
            <p14:sldId id="292"/>
            <p14:sldId id="344"/>
            <p14:sldId id="298"/>
            <p14:sldId id="299"/>
            <p14:sldId id="293"/>
            <p14:sldId id="264"/>
            <p14:sldId id="327"/>
            <p14:sldId id="275"/>
            <p14:sldId id="270"/>
            <p14:sldId id="280"/>
            <p14:sldId id="281"/>
            <p14:sldId id="287"/>
            <p14:sldId id="279"/>
            <p14:sldId id="282"/>
            <p14:sldId id="289"/>
            <p14:sldId id="328"/>
            <p14:sldId id="339"/>
            <p14:sldId id="272"/>
            <p14:sldId id="290"/>
            <p14:sldId id="302"/>
            <p14:sldId id="314"/>
            <p14:sldId id="308"/>
            <p14:sldId id="333"/>
            <p14:sldId id="329"/>
            <p14:sldId id="276"/>
            <p14:sldId id="273"/>
            <p14:sldId id="294"/>
            <p14:sldId id="301"/>
            <p14:sldId id="318"/>
            <p14:sldId id="320"/>
            <p14:sldId id="311"/>
            <p14:sldId id="317"/>
            <p14:sldId id="322"/>
            <p14:sldId id="316"/>
            <p14:sldId id="335"/>
            <p14:sldId id="332"/>
            <p14:sldId id="305"/>
            <p14:sldId id="343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099"/>
    <a:srgbClr val="FF0000"/>
    <a:srgbClr val="B85B16"/>
    <a:srgbClr val="FF7382"/>
    <a:srgbClr val="459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94"/>
    <p:restoredTop sz="94584"/>
  </p:normalViewPr>
  <p:slideViewPr>
    <p:cSldViewPr snapToGrid="0" snapToObjects="1">
      <p:cViewPr>
        <p:scale>
          <a:sx n="140" d="100"/>
          <a:sy n="140" d="100"/>
        </p:scale>
        <p:origin x="800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114" d="100"/>
          <a:sy n="114" d="100"/>
        </p:scale>
        <p:origin x="756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193DE2-F905-913E-3EC2-816A483F97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EDC6AB-B225-47D2-C747-15B78F18FD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275D0-9ACC-0344-BDEC-725730965AFC}" type="datetimeFigureOut">
              <a:rPr lang="en-US" smtClean="0"/>
              <a:t>5/9/24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250D69-F54B-055C-6874-176F2C7EC3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0A9AE-19C4-2C7E-03E7-FD71580322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525B8-9DE1-FA4A-9C26-70E0D855E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90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B40F4-7B52-3643-A1B2-CC0C02FBFF94}" type="datetimeFigureOut">
              <a:rPr lang="en-US" smtClean="0"/>
              <a:t>5/2/24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F48D9-1C4E-6848-BF11-CF22B9401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0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14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42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www.ecosimpro.com</a:t>
            </a:r>
            <a:r>
              <a:rPr lang="en-US" dirty="0"/>
              <a:t>/wp-content/uploads/2015/02/SP2014_2968541_Bombardieri.pdf</a:t>
            </a:r>
          </a:p>
          <a:p>
            <a:r>
              <a:rPr lang="en-US" dirty="0"/>
              <a:t>“top, middle, bottom”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38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Verbally indicate that last bullet is true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66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81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different components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45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different components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6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29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Knobs you can turn are pressure at water tank and venturi throat diameter</a:t>
            </a:r>
          </a:p>
          <a:p>
            <a:r>
              <a:rPr lang="en-US" dirty="0"/>
              <a:t>Tested two different venturi sizes (one at a time) at different water tank pressures, measured surge pressures</a:t>
            </a:r>
          </a:p>
          <a:p>
            <a:r>
              <a:rPr lang="en-US" dirty="0"/>
              <a:t>For any target surge pressure (e.g. 1500, can initialize venturi and upstream pressure to achieve it)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30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P2 and P3 read the same value because eventually P3 is replaced by test article – plot shows within 20% difference across all initial pressures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40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different components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72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8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Same setup diagram as before, but with test article replaced with burst disc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6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hear click for LV opening, immediately followed by thud as water flows and hits the dead end, LV closing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99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what ppl will see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90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column represents data for a separate disc that was tested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55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73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out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0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58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a little longer on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24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“Didn’t see out of </a:t>
            </a:r>
            <a:r>
              <a:rPr lang="en-US" dirty="0" err="1"/>
              <a:t>cal</a:t>
            </a:r>
            <a:r>
              <a:rPr lang="en-US" dirty="0"/>
              <a:t> after 784 psi, but did see it under static pressure of 788”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35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you can see differences, but that’s more due to image quality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032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250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and voltage traces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56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and voltage traces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922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38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279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to 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BF48D9-1C4E-6848-BF11-CF22B940150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6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432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 flipV="1">
            <a:off x="441330" y="1575839"/>
            <a:ext cx="11309338" cy="9392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6516" y="702156"/>
            <a:ext cx="9143643" cy="724758"/>
          </a:xfrm>
        </p:spPr>
        <p:txBody>
          <a:bodyPr anchor="ctr">
            <a:normAutofit/>
          </a:bodyPr>
          <a:lstStyle>
            <a:lvl1pPr>
              <a:defRPr sz="400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10670"/>
            <a:ext cx="11029615" cy="408210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176059"/>
            <a:ext cx="2844799" cy="365125"/>
          </a:xfrm>
        </p:spPr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171733"/>
            <a:ext cx="6917210" cy="365125"/>
          </a:xfrm>
        </p:spPr>
        <p:txBody>
          <a:bodyPr/>
          <a:lstStyle/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176059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4C13E7C-53B9-CC48-9243-0769F16ABB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665" y="638268"/>
            <a:ext cx="1018003" cy="852532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2AFAFB-161E-B644-B198-C72091BA8B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330" y="748148"/>
            <a:ext cx="756577" cy="63277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3189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15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64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366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1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16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34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58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9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639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jpe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25.tiff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14DED-218A-354D-99D1-0B88EFE4C5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cap="none" dirty="0"/>
              <a:t>Surge Pressure Testing of Flight-Like Components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3B70F-7CB4-2A43-B8C3-947558A98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1" y="3491768"/>
            <a:ext cx="10993546" cy="2345801"/>
          </a:xfrm>
        </p:spPr>
        <p:txBody>
          <a:bodyPr>
            <a:normAutofit/>
          </a:bodyPr>
          <a:lstStyle/>
          <a:p>
            <a:r>
              <a:rPr lang="en-US" sz="2400" cap="none" dirty="0" err="1"/>
              <a:t>Wanyi</a:t>
            </a:r>
            <a:r>
              <a:rPr lang="en-US" sz="2400" cap="none" dirty="0"/>
              <a:t> Ng</a:t>
            </a:r>
          </a:p>
          <a:p>
            <a:r>
              <a:rPr lang="en-US" sz="2400" cap="none" dirty="0"/>
              <a:t>NASA Goddard Space Flight Center</a:t>
            </a:r>
          </a:p>
          <a:p>
            <a:r>
              <a:rPr lang="en-US" sz="2400" cap="none" dirty="0"/>
              <a:t>Propulsion Engineer</a:t>
            </a:r>
          </a:p>
          <a:p>
            <a:r>
              <a:rPr lang="en-US" sz="2400" cap="none" dirty="0"/>
              <a:t>May 21, 2024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9CB150A-6B31-8B49-8E23-B74B7F1413AC}"/>
              </a:ext>
            </a:extLst>
          </p:cNvPr>
          <p:cNvSpPr txBox="1">
            <a:spLocks/>
          </p:cNvSpPr>
          <p:nvPr/>
        </p:nvSpPr>
        <p:spPr>
          <a:xfrm>
            <a:off x="617260" y="647805"/>
            <a:ext cx="10993546" cy="6466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none" dirty="0"/>
              <a:t>PREP II Final Presentation</a:t>
            </a:r>
          </a:p>
        </p:txBody>
      </p:sp>
    </p:spTree>
    <p:extLst>
      <p:ext uri="{BB962C8B-B14F-4D97-AF65-F5344CB8AC3E}">
        <p14:creationId xmlns:p14="http://schemas.microsoft.com/office/powerpoint/2010/main" val="2118249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 and Motivation</a:t>
            </a:r>
          </a:p>
          <a:p>
            <a:r>
              <a:rPr lang="en-US" dirty="0"/>
              <a:t>Test Setup</a:t>
            </a:r>
          </a:p>
          <a:p>
            <a:r>
              <a:rPr lang="en-US" dirty="0"/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/>
              <a:t>Burst Disk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/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/>
              <a:t>Thruster Valve Testing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5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 and Motivation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Test Setup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Burst Disk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Thruster Valve Testing</a:t>
            </a:r>
          </a:p>
          <a:p>
            <a:r>
              <a:rPr lang="en-US" dirty="0" err="1">
                <a:solidFill>
                  <a:schemeClr val="bg2">
                    <a:lumMod val="90000"/>
                  </a:schemeClr>
                </a:solidFill>
              </a:rPr>
              <a:t>Conslusions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2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14C2-A28B-ED46-9334-656390C9B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What is Surge Pressure?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F9D7B-0EAC-7A47-8264-F86FCCFA6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31159"/>
            <a:ext cx="5726843" cy="3893780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chemeClr val="accent3"/>
                </a:solidFill>
              </a:rPr>
              <a:t>transient, high pressure event</a:t>
            </a:r>
          </a:p>
          <a:p>
            <a:r>
              <a:rPr lang="en-US" dirty="0"/>
              <a:t>Occurs </a:t>
            </a:r>
            <a:r>
              <a:rPr lang="en-US" dirty="0">
                <a:solidFill>
                  <a:schemeClr val="accent3"/>
                </a:solidFill>
              </a:rPr>
              <a:t>during priming </a:t>
            </a:r>
            <a:r>
              <a:rPr lang="en-US" dirty="0"/>
              <a:t>of propellant lines</a:t>
            </a:r>
          </a:p>
          <a:p>
            <a:r>
              <a:rPr lang="en-US" dirty="0"/>
              <a:t>Usually the </a:t>
            </a:r>
            <a:r>
              <a:rPr lang="en-US" dirty="0">
                <a:solidFill>
                  <a:schemeClr val="accent3"/>
                </a:solidFill>
              </a:rPr>
              <a:t>highest pressure event </a:t>
            </a:r>
            <a:r>
              <a:rPr lang="en-US" dirty="0"/>
              <a:t>during the entire life of the mission</a:t>
            </a:r>
          </a:p>
          <a:p>
            <a:r>
              <a:rPr lang="en-US" dirty="0"/>
              <a:t>Difficult to model analytically in complex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015BF-44D8-5742-B58C-31C8EB90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FC955-D832-EE4B-901A-610C8B52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80D09-F3A2-8548-9A4F-FC1109CC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F50B34-53D8-7941-B336-C46907449A49}"/>
              </a:ext>
            </a:extLst>
          </p:cNvPr>
          <p:cNvSpPr txBox="1"/>
          <p:nvPr/>
        </p:nvSpPr>
        <p:spPr>
          <a:xfrm>
            <a:off x="7377169" y="3153119"/>
            <a:ext cx="385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Valve opens, flow starts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58BFCB-85F1-0A43-BBB4-F761A3A259EF}"/>
              </a:ext>
            </a:extLst>
          </p:cNvPr>
          <p:cNvSpPr txBox="1"/>
          <p:nvPr/>
        </p:nvSpPr>
        <p:spPr>
          <a:xfrm>
            <a:off x="157246" y="5811764"/>
            <a:ext cx="1187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Scroggins and </a:t>
            </a:r>
            <a:r>
              <a:rPr lang="en-US" sz="1200" dirty="0" err="1"/>
              <a:t>Fiebig</a:t>
            </a:r>
            <a:r>
              <a:rPr lang="en-US" sz="1200" dirty="0"/>
              <a:t> (2014). “Surge Pressure Mitigation in the Global Precipitation Measurement Mission Core Propulsion System”. 50th AIAA/ASME/SAE/ASEE Joint Propulsion Conference</a:t>
            </a:r>
          </a:p>
          <a:p>
            <a:r>
              <a:rPr lang="en-US" sz="1200" dirty="0" err="1"/>
              <a:t>Bombadieri</a:t>
            </a:r>
            <a:r>
              <a:rPr lang="en-US" sz="1200" dirty="0"/>
              <a:t>, </a:t>
            </a:r>
            <a:r>
              <a:rPr lang="en-US" sz="1200" dirty="0" err="1"/>
              <a:t>Traudt</a:t>
            </a:r>
            <a:r>
              <a:rPr lang="en-US" sz="1200" dirty="0"/>
              <a:t>, and </a:t>
            </a:r>
            <a:r>
              <a:rPr lang="en-US" sz="1200" dirty="0" err="1"/>
              <a:t>Manfletti</a:t>
            </a:r>
            <a:r>
              <a:rPr lang="en-US" sz="1200" dirty="0"/>
              <a:t> (2014). “Experimental and Numerical Analysis of Water Hammer During the Filling Process of Pipelines”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E62B39-20DB-2BA1-1641-33CC351DE84E}"/>
              </a:ext>
            </a:extLst>
          </p:cNvPr>
          <p:cNvGrpSpPr/>
          <p:nvPr/>
        </p:nvGrpSpPr>
        <p:grpSpPr>
          <a:xfrm>
            <a:off x="7122215" y="2521335"/>
            <a:ext cx="4164376" cy="369332"/>
            <a:chOff x="6995359" y="4770394"/>
            <a:chExt cx="4164376" cy="3693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51A52A-B316-B3A9-59FC-08F9C6192041}"/>
                </a:ext>
              </a:extLst>
            </p:cNvPr>
            <p:cNvSpPr/>
            <p:nvPr/>
          </p:nvSpPr>
          <p:spPr>
            <a:xfrm>
              <a:off x="6995359" y="4770394"/>
              <a:ext cx="4164376" cy="369332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A68360F-FD6E-0CFB-11C4-21C27C99DC69}"/>
                </a:ext>
              </a:extLst>
            </p:cNvPr>
            <p:cNvSpPr/>
            <p:nvPr/>
          </p:nvSpPr>
          <p:spPr>
            <a:xfrm>
              <a:off x="6995359" y="4770394"/>
              <a:ext cx="2247793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5403C88-CBE5-41D4-A525-166A5A4CB12D}"/>
                </a:ext>
              </a:extLst>
            </p:cNvPr>
            <p:cNvCxnSpPr>
              <a:cxnSpLocks/>
            </p:cNvCxnSpPr>
            <p:nvPr/>
          </p:nvCxnSpPr>
          <p:spPr>
            <a:xfrm>
              <a:off x="9254168" y="4770394"/>
              <a:ext cx="0" cy="369332"/>
            </a:xfrm>
            <a:prstGeom prst="line">
              <a:avLst/>
            </a:prstGeom>
            <a:ln w="889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947FE-EA86-F4FD-568C-9AEFBB1576EB}"/>
              </a:ext>
            </a:extLst>
          </p:cNvPr>
          <p:cNvGrpSpPr/>
          <p:nvPr/>
        </p:nvGrpSpPr>
        <p:grpSpPr>
          <a:xfrm>
            <a:off x="7122215" y="3549637"/>
            <a:ext cx="4164376" cy="369332"/>
            <a:chOff x="6946162" y="4237761"/>
            <a:chExt cx="4164376" cy="36933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22792E4-BE89-6AD3-5DF1-4A732B822E4F}"/>
                </a:ext>
              </a:extLst>
            </p:cNvPr>
            <p:cNvGrpSpPr/>
            <p:nvPr/>
          </p:nvGrpSpPr>
          <p:grpSpPr>
            <a:xfrm>
              <a:off x="6946162" y="4237761"/>
              <a:ext cx="4164376" cy="369332"/>
              <a:chOff x="6995359" y="4770394"/>
              <a:chExt cx="4164376" cy="36933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F06F1E1-D296-7C08-9277-8D43974C2E3D}"/>
                  </a:ext>
                </a:extLst>
              </p:cNvPr>
              <p:cNvSpPr/>
              <p:nvPr/>
            </p:nvSpPr>
            <p:spPr>
              <a:xfrm>
                <a:off x="6995359" y="4770394"/>
                <a:ext cx="4164376" cy="3693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B9198EA-5488-758D-CF96-94BF0D2B1D05}"/>
                  </a:ext>
                </a:extLst>
              </p:cNvPr>
              <p:cNvSpPr/>
              <p:nvPr/>
            </p:nvSpPr>
            <p:spPr>
              <a:xfrm>
                <a:off x="6995359" y="4770394"/>
                <a:ext cx="2632549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E182FBC-0460-07F5-F19B-FDED44F0A637}"/>
                </a:ext>
              </a:extLst>
            </p:cNvPr>
            <p:cNvSpPr/>
            <p:nvPr/>
          </p:nvSpPr>
          <p:spPr>
            <a:xfrm>
              <a:off x="8997283" y="4252751"/>
              <a:ext cx="971172" cy="33549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89BEEE5-B7B2-33DE-26E2-53352AB01D94}"/>
                </a:ext>
              </a:extLst>
            </p:cNvPr>
            <p:cNvCxnSpPr/>
            <p:nvPr/>
          </p:nvCxnSpPr>
          <p:spPr>
            <a:xfrm>
              <a:off x="10003664" y="4422098"/>
              <a:ext cx="60221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9BF639E-CF13-CC87-7214-917FF45598A4}"/>
              </a:ext>
            </a:extLst>
          </p:cNvPr>
          <p:cNvGrpSpPr/>
          <p:nvPr/>
        </p:nvGrpSpPr>
        <p:grpSpPr>
          <a:xfrm>
            <a:off x="7137208" y="4443235"/>
            <a:ext cx="4164376" cy="563793"/>
            <a:chOff x="7122215" y="4278059"/>
            <a:chExt cx="4164376" cy="56379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1B418D0-60E9-26A6-92A7-63C256F9C9E8}"/>
                </a:ext>
              </a:extLst>
            </p:cNvPr>
            <p:cNvSpPr/>
            <p:nvPr/>
          </p:nvSpPr>
          <p:spPr>
            <a:xfrm>
              <a:off x="7122215" y="4401613"/>
              <a:ext cx="4164376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F5CE9158-6FCF-ACC4-767F-F554295EEAF7}"/>
                </a:ext>
              </a:extLst>
            </p:cNvPr>
            <p:cNvSpPr/>
            <p:nvPr/>
          </p:nvSpPr>
          <p:spPr>
            <a:xfrm>
              <a:off x="10766936" y="4278059"/>
              <a:ext cx="451623" cy="563793"/>
            </a:xfrm>
            <a:custGeom>
              <a:avLst/>
              <a:gdLst>
                <a:gd name="connsiteX0" fmla="*/ 434715 w 434715"/>
                <a:gd name="connsiteY0" fmla="*/ 404735 h 659567"/>
                <a:gd name="connsiteX1" fmla="*/ 374755 w 434715"/>
                <a:gd name="connsiteY1" fmla="*/ 0 h 659567"/>
                <a:gd name="connsiteX2" fmla="*/ 314794 w 434715"/>
                <a:gd name="connsiteY2" fmla="*/ 659567 h 659567"/>
                <a:gd name="connsiteX3" fmla="*/ 209863 w 434715"/>
                <a:gd name="connsiteY3" fmla="*/ 74951 h 659567"/>
                <a:gd name="connsiteX4" fmla="*/ 149902 w 434715"/>
                <a:gd name="connsiteY4" fmla="*/ 539646 h 659567"/>
                <a:gd name="connsiteX5" fmla="*/ 59961 w 434715"/>
                <a:gd name="connsiteY5" fmla="*/ 269823 h 659567"/>
                <a:gd name="connsiteX6" fmla="*/ 0 w 434715"/>
                <a:gd name="connsiteY6" fmla="*/ 464695 h 659567"/>
                <a:gd name="connsiteX7" fmla="*/ 0 w 434715"/>
                <a:gd name="connsiteY7" fmla="*/ 449705 h 65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15" h="659567">
                  <a:moveTo>
                    <a:pt x="434715" y="404735"/>
                  </a:moveTo>
                  <a:lnTo>
                    <a:pt x="374755" y="0"/>
                  </a:lnTo>
                  <a:lnTo>
                    <a:pt x="314794" y="659567"/>
                  </a:lnTo>
                  <a:lnTo>
                    <a:pt x="209863" y="74951"/>
                  </a:lnTo>
                  <a:lnTo>
                    <a:pt x="149902" y="539646"/>
                  </a:lnTo>
                  <a:lnTo>
                    <a:pt x="59961" y="269823"/>
                  </a:lnTo>
                  <a:lnTo>
                    <a:pt x="0" y="464695"/>
                  </a:lnTo>
                  <a:lnTo>
                    <a:pt x="0" y="449705"/>
                  </a:lnTo>
                </a:path>
              </a:pathLst>
            </a:custGeom>
            <a:noFill/>
            <a:ln w="381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5A0EC81-C94F-DACF-AA3D-358333A444FE}"/>
              </a:ext>
            </a:extLst>
          </p:cNvPr>
          <p:cNvSpPr txBox="1"/>
          <p:nvPr/>
        </p:nvSpPr>
        <p:spPr>
          <a:xfrm>
            <a:off x="7276211" y="4194860"/>
            <a:ext cx="385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Liquid hits dead end, pressure spike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AF05834-A1CA-3D29-4859-5B6788B4C0C9}"/>
              </a:ext>
            </a:extLst>
          </p:cNvPr>
          <p:cNvCxnSpPr>
            <a:cxnSpLocks/>
          </p:cNvCxnSpPr>
          <p:nvPr/>
        </p:nvCxnSpPr>
        <p:spPr>
          <a:xfrm flipH="1">
            <a:off x="10179717" y="4770793"/>
            <a:ext cx="55486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A91D4A3-2EA0-1394-C44D-34659A6453B9}"/>
              </a:ext>
            </a:extLst>
          </p:cNvPr>
          <p:cNvSpPr txBox="1"/>
          <p:nvPr/>
        </p:nvSpPr>
        <p:spPr>
          <a:xfrm>
            <a:off x="6978596" y="2157578"/>
            <a:ext cx="579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Propellant Upstream	  He/Vacuum Downstream		</a:t>
            </a:r>
          </a:p>
        </p:txBody>
      </p:sp>
    </p:spTree>
    <p:extLst>
      <p:ext uri="{BB962C8B-B14F-4D97-AF65-F5344CB8AC3E}">
        <p14:creationId xmlns:p14="http://schemas.microsoft.com/office/powerpoint/2010/main" val="415449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ADD0-FE12-B94E-AE8D-C0250D03A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6B771-9FCD-324E-83B7-B1958A970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0670"/>
            <a:ext cx="7169453" cy="424517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Pressures can </a:t>
            </a:r>
            <a:r>
              <a:rPr lang="en-US" dirty="0">
                <a:solidFill>
                  <a:schemeClr val="accent3"/>
                </a:solidFill>
              </a:rPr>
              <a:t>damage propulsion components</a:t>
            </a:r>
          </a:p>
          <a:p>
            <a:r>
              <a:rPr lang="en-US" dirty="0"/>
              <a:t>System design includes flow control orifices to reduce surge pressures</a:t>
            </a:r>
          </a:p>
          <a:p>
            <a:r>
              <a:rPr lang="en-US" dirty="0"/>
              <a:t>Flow </a:t>
            </a:r>
            <a:r>
              <a:rPr lang="en-US" dirty="0">
                <a:solidFill>
                  <a:schemeClr val="accent3"/>
                </a:solidFill>
              </a:rPr>
              <a:t>orifices drive system performance </a:t>
            </a:r>
          </a:p>
          <a:p>
            <a:pPr lvl="1"/>
            <a:r>
              <a:rPr lang="en-US" dirty="0"/>
              <a:t>High pressure drop during flow</a:t>
            </a:r>
          </a:p>
          <a:p>
            <a:pPr lvl="1"/>
            <a:r>
              <a:rPr lang="en-US" dirty="0"/>
              <a:t>Reduced thruster performance</a:t>
            </a:r>
          </a:p>
          <a:p>
            <a:pPr lvl="1"/>
            <a:r>
              <a:rPr lang="en-US" dirty="0"/>
              <a:t>Increases required tank pressure and/or volume</a:t>
            </a:r>
          </a:p>
          <a:p>
            <a:r>
              <a:rPr lang="en-US" dirty="0"/>
              <a:t>Extensive testing to optimize orifice size</a:t>
            </a:r>
          </a:p>
          <a:p>
            <a:r>
              <a:rPr lang="en-US" dirty="0"/>
              <a:t>Typically size orifices to </a:t>
            </a:r>
            <a:r>
              <a:rPr lang="en-US" dirty="0">
                <a:solidFill>
                  <a:schemeClr val="accent3"/>
                </a:solidFill>
              </a:rPr>
              <a:t>keep surge pressure below component proof pressure </a:t>
            </a:r>
          </a:p>
          <a:p>
            <a:r>
              <a:rPr lang="en-US" dirty="0">
                <a:solidFill>
                  <a:schemeClr val="accent3"/>
                </a:solidFill>
              </a:rPr>
              <a:t>Is this over-conservative and limiting system performance?</a:t>
            </a:r>
          </a:p>
          <a:p>
            <a:pPr lvl="1"/>
            <a:r>
              <a:rPr lang="en-US" dirty="0"/>
              <a:t>Evidence that pressure spikes do not affect components in the same manner as static pressures do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023AC-173F-8640-8BCA-AAC87A9D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CAD53-5370-964D-89DF-4AD462295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66056-7112-3F40-9339-8AC714F1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A8F1F0BD-7327-724D-A20C-40C5253BA4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65" b="4165"/>
          <a:stretch/>
        </p:blipFill>
        <p:spPr>
          <a:xfrm>
            <a:off x="7853530" y="2191451"/>
            <a:ext cx="3860161" cy="32200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94FC1A-4151-1F4F-84E8-41EB1F718717}"/>
              </a:ext>
            </a:extLst>
          </p:cNvPr>
          <p:cNvSpPr txBox="1"/>
          <p:nvPr/>
        </p:nvSpPr>
        <p:spPr>
          <a:xfrm>
            <a:off x="8547652" y="5438085"/>
            <a:ext cx="2649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 flight mission surge test setup</a:t>
            </a:r>
          </a:p>
        </p:txBody>
      </p:sp>
    </p:spTree>
    <p:extLst>
      <p:ext uri="{BB962C8B-B14F-4D97-AF65-F5344CB8AC3E}">
        <p14:creationId xmlns:p14="http://schemas.microsoft.com/office/powerpoint/2010/main" val="2091362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33ECA-56AC-3848-A2BA-3304898A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0BD0E-7B6B-0740-994C-76CEBCE50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33" y="1910001"/>
            <a:ext cx="11588333" cy="4082103"/>
          </a:xfrm>
        </p:spPr>
        <p:txBody>
          <a:bodyPr>
            <a:normAutofit fontScale="92500" lnSpcReduction="10000"/>
          </a:bodyPr>
          <a:lstStyle/>
          <a:p>
            <a:pPr marL="324000" lvl="1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Improve understanding of transient surge pressure events </a:t>
            </a:r>
          </a:p>
          <a:p>
            <a:pPr marL="324000" lvl="1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and their effects on flight components</a:t>
            </a:r>
          </a:p>
          <a:p>
            <a:pPr marL="324000" lvl="1" indent="0"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324000" lvl="1" indent="0" algn="ctr">
              <a:buNone/>
            </a:pPr>
            <a:r>
              <a:rPr lang="en-US" sz="2400" b="1" dirty="0">
                <a:solidFill>
                  <a:schemeClr val="accent3"/>
                </a:solidFill>
              </a:rPr>
              <a:t>Are existing test requirements over-conservative?</a:t>
            </a:r>
          </a:p>
          <a:p>
            <a:pPr marL="324000" lvl="1" indent="0">
              <a:buNone/>
            </a:pPr>
            <a:endParaRPr lang="en-US" sz="2400" b="1" dirty="0"/>
          </a:p>
          <a:p>
            <a:pPr marL="324000" lvl="1" indent="0">
              <a:buNone/>
            </a:pPr>
            <a:r>
              <a:rPr lang="en-US" sz="2400" dirty="0"/>
              <a:t>Compare the component failure point under </a:t>
            </a:r>
            <a:r>
              <a:rPr lang="en-US" sz="2400" dirty="0">
                <a:solidFill>
                  <a:schemeClr val="accent3"/>
                </a:solidFill>
              </a:rPr>
              <a:t>transient</a:t>
            </a:r>
            <a:r>
              <a:rPr lang="en-US" sz="2400" dirty="0"/>
              <a:t> surge pressures </a:t>
            </a:r>
            <a:r>
              <a:rPr lang="en-US" sz="2400" dirty="0">
                <a:solidFill>
                  <a:schemeClr val="accent3"/>
                </a:solidFill>
              </a:rPr>
              <a:t>versus static</a:t>
            </a:r>
            <a:r>
              <a:rPr lang="en-US" sz="2400" dirty="0"/>
              <a:t> pressures by:</a:t>
            </a:r>
          </a:p>
          <a:p>
            <a:pPr marL="838350" lvl="1" indent="-514350">
              <a:buFont typeface="+mj-lt"/>
              <a:buAutoNum type="arabicPeriod"/>
            </a:pPr>
            <a:r>
              <a:rPr lang="en-US" sz="2400" dirty="0"/>
              <a:t>Impart transient surge pressure on flight-like component</a:t>
            </a:r>
          </a:p>
          <a:p>
            <a:pPr marL="838350" lvl="1" indent="-514350">
              <a:buFont typeface="+mj-lt"/>
              <a:buAutoNum type="arabicPeriod"/>
            </a:pPr>
            <a:r>
              <a:rPr lang="en-US" sz="2400" dirty="0"/>
              <a:t>Determine pressure at which the component fails</a:t>
            </a:r>
          </a:p>
          <a:p>
            <a:pPr marL="838350" lvl="1" indent="-514350">
              <a:buFont typeface="+mj-lt"/>
              <a:buAutoNum type="arabicPeriod"/>
            </a:pPr>
            <a:r>
              <a:rPr lang="en-US" sz="2400" dirty="0"/>
              <a:t>Compare that pressure to the rated proof pressure of the component</a:t>
            </a: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DAD36-D7DA-1F47-8E02-2072527A0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E2569-6231-E94A-B388-64D6AEAF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D2B1D-D90D-D246-92F7-90905FDA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Background and Motivation</a:t>
            </a:r>
          </a:p>
          <a:p>
            <a:r>
              <a:rPr lang="en-US" dirty="0">
                <a:solidFill>
                  <a:schemeClr val="tx1"/>
                </a:solidFill>
              </a:rPr>
              <a:t>Test Setup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Burst Disk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Thruster Valve Testing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Conclusions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Summary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306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9B75035D-C28C-AB4D-9DE9-CA536B174520}"/>
              </a:ext>
            </a:extLst>
          </p:cNvPr>
          <p:cNvSpPr/>
          <p:nvPr/>
        </p:nvSpPr>
        <p:spPr>
          <a:xfrm>
            <a:off x="575149" y="3288102"/>
            <a:ext cx="11035658" cy="28126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FAC0B-384A-6143-BB15-7ECDFE1A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Diagram of Test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72AAD-C13A-B541-BB3C-1B743F698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39" y="1820697"/>
            <a:ext cx="11177992" cy="12105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Design a simple, repeatable test configuration for generating pressure surges</a:t>
            </a:r>
          </a:p>
          <a:p>
            <a:r>
              <a:rPr lang="en-US" dirty="0"/>
              <a:t>Control surge magnitude by changing water tank pressure and venturi throat diameter</a:t>
            </a:r>
          </a:p>
          <a:p>
            <a:r>
              <a:rPr lang="en-US" dirty="0"/>
              <a:t>Measure pressures during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F5C78-D6E2-D248-BC46-8A160447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13299-641C-1742-A473-CBDD34AC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F4A64-0EC1-C541-9F2F-A1DB71EF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2" descr="https://lh4.googleusercontent.com/nSlNX65TpkEBdFufQnOz0twDK-aPOdVk46L1H3YVvUaxhwERi1CEYW38BRnhCKW9p93jy9ZVKQKx2tST_4OS_pAmhMxhnB8n3Ud1fi0wuCcKB2hWqzTEYvc8tNPCxdRcANbP0jmY5S33">
            <a:extLst>
              <a:ext uri="{FF2B5EF4-FFF2-40B4-BE49-F238E27FC236}">
                <a16:creationId xmlns:a16="http://schemas.microsoft.com/office/drawing/2014/main" id="{8CA6A74A-97F0-A04B-8C90-214CE127D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04187" y="3293469"/>
            <a:ext cx="1148951" cy="13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413D13-08A2-4A4D-872B-A8E9E322A692}"/>
              </a:ext>
            </a:extLst>
          </p:cNvPr>
          <p:cNvCxnSpPr/>
          <p:nvPr/>
        </p:nvCxnSpPr>
        <p:spPr>
          <a:xfrm>
            <a:off x="1978664" y="4346988"/>
            <a:ext cx="0" cy="2723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CE3513EF-D818-F746-9579-825AD4399A15}"/>
              </a:ext>
            </a:extLst>
          </p:cNvPr>
          <p:cNvGrpSpPr/>
          <p:nvPr/>
        </p:nvGrpSpPr>
        <p:grpSpPr>
          <a:xfrm>
            <a:off x="6586335" y="4096884"/>
            <a:ext cx="1044956" cy="1044956"/>
            <a:chOff x="3565956" y="5679672"/>
            <a:chExt cx="1044956" cy="1044956"/>
          </a:xfrm>
        </p:grpSpPr>
        <p:pic>
          <p:nvPicPr>
            <p:cNvPr id="10" name="Picture 6" descr="https://lh3.googleusercontent.com/b1EEU5ksbOsUwznpE5-GDlm75iT4pXo-TOXPUtRmafcJtLG3gP_8OkwqZxB34pAx1QR6uGMGvAHU08xxhEfZvy1j1s41Vin4pR4ZuhDRvnwogbhWWXQ2UsRVNa_01rmSvbL25Ac8ikbk">
              <a:extLst>
                <a:ext uri="{FF2B5EF4-FFF2-40B4-BE49-F238E27FC236}">
                  <a16:creationId xmlns:a16="http://schemas.microsoft.com/office/drawing/2014/main" id="{F47F1301-CBA7-D249-93C2-E120CC8AA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5956" y="5679672"/>
              <a:ext cx="1044956" cy="104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444750-8C6B-3142-948E-CE1CCC8ABCFD}"/>
                </a:ext>
              </a:extLst>
            </p:cNvPr>
            <p:cNvSpPr/>
            <p:nvPr/>
          </p:nvSpPr>
          <p:spPr>
            <a:xfrm>
              <a:off x="3820923" y="6088277"/>
              <a:ext cx="535021" cy="227746"/>
            </a:xfrm>
            <a:prstGeom prst="rect">
              <a:avLst/>
            </a:prstGeom>
            <a:noFill/>
            <a:ln w="38100">
              <a:solidFill>
                <a:srgbClr val="B85B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414B52-F0F5-ED4C-A885-9960FA406299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7376323" y="4619362"/>
            <a:ext cx="2879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E84256-FD83-1D4B-B4A9-7B9184408DA6}"/>
              </a:ext>
            </a:extLst>
          </p:cNvPr>
          <p:cNvGrpSpPr/>
          <p:nvPr/>
        </p:nvGrpSpPr>
        <p:grpSpPr>
          <a:xfrm>
            <a:off x="9475689" y="3721166"/>
            <a:ext cx="528047" cy="376881"/>
            <a:chOff x="9925577" y="6095528"/>
            <a:chExt cx="367995" cy="2626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CCF15D3-78AD-8B49-AFC6-B2424B9CD1B1}"/>
                </a:ext>
              </a:extLst>
            </p:cNvPr>
            <p:cNvSpPr/>
            <p:nvPr/>
          </p:nvSpPr>
          <p:spPr>
            <a:xfrm>
              <a:off x="9931940" y="6095529"/>
              <a:ext cx="262647" cy="2626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B1C836-2190-BC49-87BA-363A68AC59C2}"/>
                </a:ext>
              </a:extLst>
            </p:cNvPr>
            <p:cNvSpPr txBox="1"/>
            <p:nvPr/>
          </p:nvSpPr>
          <p:spPr>
            <a:xfrm>
              <a:off x="9925577" y="6095528"/>
              <a:ext cx="367995" cy="257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0EF7297-CC16-D643-9E50-09C3C5001750}"/>
              </a:ext>
            </a:extLst>
          </p:cNvPr>
          <p:cNvGrpSpPr/>
          <p:nvPr/>
        </p:nvGrpSpPr>
        <p:grpSpPr>
          <a:xfrm>
            <a:off x="4616539" y="3715235"/>
            <a:ext cx="459554" cy="363048"/>
            <a:chOff x="9931940" y="6095529"/>
            <a:chExt cx="332465" cy="262647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C294A9F-6EF6-7040-BC67-D55000E9AC87}"/>
                </a:ext>
              </a:extLst>
            </p:cNvPr>
            <p:cNvSpPr/>
            <p:nvPr/>
          </p:nvSpPr>
          <p:spPr>
            <a:xfrm>
              <a:off x="9931940" y="6095529"/>
              <a:ext cx="262647" cy="2626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FC02B1-98D2-C24C-97DF-E544F105E860}"/>
                </a:ext>
              </a:extLst>
            </p:cNvPr>
            <p:cNvSpPr txBox="1"/>
            <p:nvPr/>
          </p:nvSpPr>
          <p:spPr>
            <a:xfrm>
              <a:off x="9933100" y="6097337"/>
              <a:ext cx="331305" cy="255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P1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B6CF50C-8C80-AE4B-89FB-94F33AFD6A01}"/>
              </a:ext>
            </a:extLst>
          </p:cNvPr>
          <p:cNvCxnSpPr>
            <a:cxnSpLocks/>
          </p:cNvCxnSpPr>
          <p:nvPr/>
        </p:nvCxnSpPr>
        <p:spPr>
          <a:xfrm flipV="1">
            <a:off x="9668743" y="4066532"/>
            <a:ext cx="0" cy="548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7EFDCD-35EA-CD4D-AEE1-7DA83C111971}"/>
              </a:ext>
            </a:extLst>
          </p:cNvPr>
          <p:cNvCxnSpPr>
            <a:cxnSpLocks/>
          </p:cNvCxnSpPr>
          <p:nvPr/>
        </p:nvCxnSpPr>
        <p:spPr>
          <a:xfrm flipV="1">
            <a:off x="4803124" y="4052067"/>
            <a:ext cx="0" cy="548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>
            <a:extLst>
              <a:ext uri="{FF2B5EF4-FFF2-40B4-BE49-F238E27FC236}">
                <a16:creationId xmlns:a16="http://schemas.microsoft.com/office/drawing/2014/main" id="{BB8B03C4-412E-8940-8189-F9C3609CA3EE}"/>
              </a:ext>
            </a:extLst>
          </p:cNvPr>
          <p:cNvSpPr/>
          <p:nvPr/>
        </p:nvSpPr>
        <p:spPr>
          <a:xfrm rot="7968041">
            <a:off x="5678648" y="4203058"/>
            <a:ext cx="395417" cy="3925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C029CCF5-83DD-6142-BCB8-5930A81B5D95}"/>
              </a:ext>
            </a:extLst>
          </p:cNvPr>
          <p:cNvSpPr/>
          <p:nvPr/>
        </p:nvSpPr>
        <p:spPr>
          <a:xfrm rot="18768720">
            <a:off x="5704465" y="4677016"/>
            <a:ext cx="395417" cy="3925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44972B9-C8CC-3C44-BD94-9978258D0888}"/>
              </a:ext>
            </a:extLst>
          </p:cNvPr>
          <p:cNvCxnSpPr>
            <a:cxnSpLocks/>
          </p:cNvCxnSpPr>
          <p:nvPr/>
        </p:nvCxnSpPr>
        <p:spPr>
          <a:xfrm flipV="1">
            <a:off x="6022435" y="4629090"/>
            <a:ext cx="786807" cy="3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4E2175F-7AD3-6245-9E11-285599221352}"/>
              </a:ext>
            </a:extLst>
          </p:cNvPr>
          <p:cNvCxnSpPr>
            <a:cxnSpLocks/>
          </p:cNvCxnSpPr>
          <p:nvPr/>
        </p:nvCxnSpPr>
        <p:spPr>
          <a:xfrm>
            <a:off x="1978664" y="4631094"/>
            <a:ext cx="38014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E6E869E-E70B-A140-AC6D-976C2E3D5CE5}"/>
              </a:ext>
            </a:extLst>
          </p:cNvPr>
          <p:cNvSpPr txBox="1"/>
          <p:nvPr/>
        </p:nvSpPr>
        <p:spPr>
          <a:xfrm>
            <a:off x="5549757" y="4058049"/>
            <a:ext cx="9079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Venturi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D81B1C-7335-4546-8EF2-DDF039321C4B}"/>
              </a:ext>
            </a:extLst>
          </p:cNvPr>
          <p:cNvSpPr txBox="1"/>
          <p:nvPr/>
        </p:nvSpPr>
        <p:spPr>
          <a:xfrm>
            <a:off x="6685403" y="3867716"/>
            <a:ext cx="786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Latch Valve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4D01C4-0F2D-D142-92C8-0C4E2A22A731}"/>
              </a:ext>
            </a:extLst>
          </p:cNvPr>
          <p:cNvSpPr txBox="1"/>
          <p:nvPr/>
        </p:nvSpPr>
        <p:spPr>
          <a:xfrm>
            <a:off x="3748769" y="3534779"/>
            <a:ext cx="99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Kistler Pressure Sensor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7CE2C5-4F7E-5845-8684-4F8CB8F6C7AB}"/>
              </a:ext>
            </a:extLst>
          </p:cNvPr>
          <p:cNvSpPr txBox="1"/>
          <p:nvPr/>
        </p:nvSpPr>
        <p:spPr>
          <a:xfrm>
            <a:off x="764831" y="3405633"/>
            <a:ext cx="1005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High Pressure Water Tank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3156202-0964-094B-B93B-DAD494460CC7}"/>
              </a:ext>
            </a:extLst>
          </p:cNvPr>
          <p:cNvCxnSpPr/>
          <p:nvPr/>
        </p:nvCxnSpPr>
        <p:spPr>
          <a:xfrm>
            <a:off x="1975015" y="4627242"/>
            <a:ext cx="4830578" cy="0"/>
          </a:xfrm>
          <a:prstGeom prst="line">
            <a:avLst/>
          </a:prstGeom>
          <a:ln w="107950">
            <a:solidFill>
              <a:srgbClr val="4590B8">
                <a:alpha val="47059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3B4C354-3BA4-4F46-A812-EC29AB047B7C}"/>
              </a:ext>
            </a:extLst>
          </p:cNvPr>
          <p:cNvCxnSpPr>
            <a:cxnSpLocks/>
          </p:cNvCxnSpPr>
          <p:nvPr/>
        </p:nvCxnSpPr>
        <p:spPr>
          <a:xfrm flipV="1">
            <a:off x="1993024" y="4398274"/>
            <a:ext cx="0" cy="230816"/>
          </a:xfrm>
          <a:prstGeom prst="line">
            <a:avLst/>
          </a:prstGeom>
          <a:ln w="107950">
            <a:solidFill>
              <a:srgbClr val="4590B8">
                <a:alpha val="47059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94AEC12-D8F1-F44F-BC43-899043451657}"/>
              </a:ext>
            </a:extLst>
          </p:cNvPr>
          <p:cNvCxnSpPr>
            <a:cxnSpLocks/>
          </p:cNvCxnSpPr>
          <p:nvPr/>
        </p:nvCxnSpPr>
        <p:spPr>
          <a:xfrm flipV="1">
            <a:off x="4799467" y="4130313"/>
            <a:ext cx="0" cy="464550"/>
          </a:xfrm>
          <a:prstGeom prst="line">
            <a:avLst/>
          </a:prstGeom>
          <a:ln w="107950">
            <a:solidFill>
              <a:srgbClr val="4590B8">
                <a:alpha val="47059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2FE98FF-BAE2-7640-9C5B-014EBA771940}"/>
              </a:ext>
            </a:extLst>
          </p:cNvPr>
          <p:cNvCxnSpPr>
            <a:cxnSpLocks/>
          </p:cNvCxnSpPr>
          <p:nvPr/>
        </p:nvCxnSpPr>
        <p:spPr>
          <a:xfrm>
            <a:off x="7428954" y="4614882"/>
            <a:ext cx="2826923" cy="0"/>
          </a:xfrm>
          <a:prstGeom prst="line">
            <a:avLst/>
          </a:prstGeom>
          <a:ln w="107950">
            <a:solidFill>
              <a:schemeClr val="accent6">
                <a:lumMod val="60000"/>
                <a:lumOff val="40000"/>
                <a:alpha val="47059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6495946-6E0C-374C-ABD0-97B809DE651E}"/>
              </a:ext>
            </a:extLst>
          </p:cNvPr>
          <p:cNvCxnSpPr>
            <a:cxnSpLocks/>
          </p:cNvCxnSpPr>
          <p:nvPr/>
        </p:nvCxnSpPr>
        <p:spPr>
          <a:xfrm flipV="1">
            <a:off x="9676262" y="4162101"/>
            <a:ext cx="0" cy="371574"/>
          </a:xfrm>
          <a:prstGeom prst="line">
            <a:avLst/>
          </a:prstGeom>
          <a:ln w="107950">
            <a:solidFill>
              <a:schemeClr val="accent6">
                <a:lumMod val="60000"/>
                <a:lumOff val="40000"/>
                <a:alpha val="47059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7B45384-CF2F-D74B-BADF-6A0613C7911E}"/>
              </a:ext>
            </a:extLst>
          </p:cNvPr>
          <p:cNvSpPr txBox="1"/>
          <p:nvPr/>
        </p:nvSpPr>
        <p:spPr>
          <a:xfrm>
            <a:off x="2231248" y="4963857"/>
            <a:ext cx="3972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/>
                </a:solidFill>
              </a:rPr>
              <a:t>Initialize High Pressure Upstream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2CA1A1E-8CB5-0543-8B21-A3BECAE8A703}"/>
              </a:ext>
            </a:extLst>
          </p:cNvPr>
          <p:cNvSpPr txBox="1"/>
          <p:nvPr/>
        </p:nvSpPr>
        <p:spPr>
          <a:xfrm>
            <a:off x="7279933" y="4967072"/>
            <a:ext cx="3972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6"/>
                </a:solidFill>
              </a:rPr>
              <a:t>Initialize Vacuum Downstream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A746EFC-0E92-EE46-A17C-2F37381E6662}"/>
              </a:ext>
            </a:extLst>
          </p:cNvPr>
          <p:cNvSpPr txBox="1"/>
          <p:nvPr/>
        </p:nvSpPr>
        <p:spPr>
          <a:xfrm>
            <a:off x="4481817" y="5514189"/>
            <a:ext cx="4849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85B16"/>
                </a:solidFill>
              </a:rPr>
              <a:t>Open Latch Valve to Create Surge Event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3A96A44-A4B5-BA4F-9016-EC68B828DBFE}"/>
              </a:ext>
            </a:extLst>
          </p:cNvPr>
          <p:cNvCxnSpPr>
            <a:cxnSpLocks/>
          </p:cNvCxnSpPr>
          <p:nvPr/>
        </p:nvCxnSpPr>
        <p:spPr>
          <a:xfrm flipV="1">
            <a:off x="6972977" y="4934643"/>
            <a:ext cx="119302" cy="585603"/>
          </a:xfrm>
          <a:prstGeom prst="straightConnector1">
            <a:avLst/>
          </a:prstGeom>
          <a:ln w="38100">
            <a:solidFill>
              <a:srgbClr val="B85B16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4E723F-4178-16D7-67EC-E4FD79A626D4}"/>
              </a:ext>
            </a:extLst>
          </p:cNvPr>
          <p:cNvGrpSpPr/>
          <p:nvPr/>
        </p:nvGrpSpPr>
        <p:grpSpPr>
          <a:xfrm>
            <a:off x="10213336" y="4414096"/>
            <a:ext cx="528047" cy="376881"/>
            <a:chOff x="9925577" y="6095528"/>
            <a:chExt cx="367995" cy="262648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360B0F3-C98B-C4FF-D6F8-F269B9A5A822}"/>
                </a:ext>
              </a:extLst>
            </p:cNvPr>
            <p:cNvSpPr/>
            <p:nvPr/>
          </p:nvSpPr>
          <p:spPr>
            <a:xfrm>
              <a:off x="9931940" y="6095529"/>
              <a:ext cx="262647" cy="2626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8097E6-EE1B-DCDB-11A0-FF32CFD89085}"/>
                </a:ext>
              </a:extLst>
            </p:cNvPr>
            <p:cNvSpPr txBox="1"/>
            <p:nvPr/>
          </p:nvSpPr>
          <p:spPr>
            <a:xfrm>
              <a:off x="9925577" y="6095528"/>
              <a:ext cx="367995" cy="257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P3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226DC00-5130-07FF-9A54-42641776F6E7}"/>
              </a:ext>
            </a:extLst>
          </p:cNvPr>
          <p:cNvSpPr txBox="1"/>
          <p:nvPr/>
        </p:nvSpPr>
        <p:spPr>
          <a:xfrm>
            <a:off x="10652667" y="4326242"/>
            <a:ext cx="907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(Test Article)</a:t>
            </a:r>
          </a:p>
        </p:txBody>
      </p:sp>
    </p:spTree>
    <p:extLst>
      <p:ext uri="{BB962C8B-B14F-4D97-AF65-F5344CB8AC3E}">
        <p14:creationId xmlns:p14="http://schemas.microsoft.com/office/powerpoint/2010/main" val="3115837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AC0B-384A-6143-BB15-7ECDFE1A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Diagram of Test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72AAD-C13A-B541-BB3C-1B743F698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39" y="1820697"/>
            <a:ext cx="11177992" cy="12105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Design a simple, repeatable test configuration for generating pressure surges</a:t>
            </a:r>
          </a:p>
          <a:p>
            <a:r>
              <a:rPr lang="en-US" dirty="0"/>
              <a:t>Control surge magnitude by changing water tank pressure and venturi throat diameter</a:t>
            </a:r>
          </a:p>
          <a:p>
            <a:r>
              <a:rPr lang="en-US" dirty="0"/>
              <a:t>Measure pressures during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F5C78-D6E2-D248-BC46-8A160447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13299-641C-1742-A473-CBDD34AC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F4A64-0EC1-C541-9F2F-A1DB71EF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78F64B-FA2E-029E-04B0-EB10596FA44E}"/>
              </a:ext>
            </a:extLst>
          </p:cNvPr>
          <p:cNvGrpSpPr/>
          <p:nvPr/>
        </p:nvGrpSpPr>
        <p:grpSpPr>
          <a:xfrm>
            <a:off x="575149" y="3288102"/>
            <a:ext cx="11035658" cy="2812648"/>
            <a:chOff x="575149" y="3288102"/>
            <a:chExt cx="11035658" cy="2812648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B75035D-C28C-AB4D-9DE9-CA536B174520}"/>
                </a:ext>
              </a:extLst>
            </p:cNvPr>
            <p:cNvSpPr/>
            <p:nvPr/>
          </p:nvSpPr>
          <p:spPr>
            <a:xfrm>
              <a:off x="575149" y="3288102"/>
              <a:ext cx="11035658" cy="28126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 descr="https://lh4.googleusercontent.com/nSlNX65TpkEBdFufQnOz0twDK-aPOdVk46L1H3YVvUaxhwERi1CEYW38BRnhCKW9p93jy9ZVKQKx2tST_4OS_pAmhMxhnB8n3Ud1fi0wuCcKB2hWqzTEYvc8tNPCxdRcANbP0jmY5S33">
              <a:extLst>
                <a:ext uri="{FF2B5EF4-FFF2-40B4-BE49-F238E27FC236}">
                  <a16:creationId xmlns:a16="http://schemas.microsoft.com/office/drawing/2014/main" id="{8CA6A74A-97F0-A04B-8C90-214CE127D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404187" y="3293469"/>
              <a:ext cx="1148951" cy="1300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4413D13-08A2-4A4D-872B-A8E9E322A692}"/>
                </a:ext>
              </a:extLst>
            </p:cNvPr>
            <p:cNvCxnSpPr/>
            <p:nvPr/>
          </p:nvCxnSpPr>
          <p:spPr>
            <a:xfrm>
              <a:off x="1978664" y="4346988"/>
              <a:ext cx="0" cy="272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3513EF-D818-F746-9579-825AD4399A15}"/>
                </a:ext>
              </a:extLst>
            </p:cNvPr>
            <p:cNvGrpSpPr/>
            <p:nvPr/>
          </p:nvGrpSpPr>
          <p:grpSpPr>
            <a:xfrm>
              <a:off x="6586335" y="4096884"/>
              <a:ext cx="1044956" cy="1044956"/>
              <a:chOff x="3565956" y="5679672"/>
              <a:chExt cx="1044956" cy="1044956"/>
            </a:xfrm>
          </p:grpSpPr>
          <p:pic>
            <p:nvPicPr>
              <p:cNvPr id="10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F47F1301-CBA7-D249-93C2-E120CC8AAF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3444750-8C6B-3142-948E-CE1CCC8ABCFD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 w="38100">
                <a:solidFill>
                  <a:srgbClr val="B85B1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E414B52-F0F5-ED4C-A885-9960FA406299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7376323" y="4619362"/>
              <a:ext cx="287955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4E84256-FD83-1D4B-B4A9-7B9184408DA6}"/>
                </a:ext>
              </a:extLst>
            </p:cNvPr>
            <p:cNvGrpSpPr/>
            <p:nvPr/>
          </p:nvGrpSpPr>
          <p:grpSpPr>
            <a:xfrm>
              <a:off x="9475689" y="3721166"/>
              <a:ext cx="528047" cy="376881"/>
              <a:chOff x="9925577" y="6095528"/>
              <a:chExt cx="367995" cy="262648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CCF15D3-78AD-8B49-AFC6-B2424B9CD1B1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3B1C836-2190-BC49-87BA-363A68AC59C2}"/>
                  </a:ext>
                </a:extLst>
              </p:cNvPr>
              <p:cNvSpPr txBox="1"/>
              <p:nvPr/>
            </p:nvSpPr>
            <p:spPr>
              <a:xfrm>
                <a:off x="9925577" y="6095528"/>
                <a:ext cx="367995" cy="25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0EF7297-CC16-D643-9E50-09C3C5001750}"/>
                </a:ext>
              </a:extLst>
            </p:cNvPr>
            <p:cNvGrpSpPr/>
            <p:nvPr/>
          </p:nvGrpSpPr>
          <p:grpSpPr>
            <a:xfrm>
              <a:off x="4616539" y="3715235"/>
              <a:ext cx="459554" cy="363048"/>
              <a:chOff x="9931940" y="6095529"/>
              <a:chExt cx="332465" cy="262647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C294A9F-6EF6-7040-BC67-D55000E9AC87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CFC02B1-98D2-C24C-97DF-E544F105E860}"/>
                  </a:ext>
                </a:extLst>
              </p:cNvPr>
              <p:cNvSpPr txBox="1"/>
              <p:nvPr/>
            </p:nvSpPr>
            <p:spPr>
              <a:xfrm>
                <a:off x="9933100" y="6097337"/>
                <a:ext cx="331305" cy="255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P1</a:t>
                </a:r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CF50C-8C80-AE4B-89FB-94F33AFD6A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8743" y="4066532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07EFDCD-35EA-CD4D-AEE1-7DA83C1119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3124" y="4052067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BB8B03C4-412E-8940-8189-F9C3609CA3EE}"/>
                </a:ext>
              </a:extLst>
            </p:cNvPr>
            <p:cNvSpPr/>
            <p:nvPr/>
          </p:nvSpPr>
          <p:spPr>
            <a:xfrm rot="7968041">
              <a:off x="5678648" y="4203058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C029CCF5-83DD-6142-BCB8-5930A81B5D95}"/>
                </a:ext>
              </a:extLst>
            </p:cNvPr>
            <p:cNvSpPr/>
            <p:nvPr/>
          </p:nvSpPr>
          <p:spPr>
            <a:xfrm rot="18768720">
              <a:off x="5704465" y="4677016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4972B9-C8CC-3C44-BD94-9978258D08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2435" y="4629090"/>
              <a:ext cx="786807" cy="3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4E2175F-7AD3-6245-9E11-285599221352}"/>
                </a:ext>
              </a:extLst>
            </p:cNvPr>
            <p:cNvCxnSpPr>
              <a:cxnSpLocks/>
            </p:cNvCxnSpPr>
            <p:nvPr/>
          </p:nvCxnSpPr>
          <p:spPr>
            <a:xfrm>
              <a:off x="1978664" y="4631094"/>
              <a:ext cx="38014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E6E869E-E70B-A140-AC6D-976C2E3D5CE5}"/>
                </a:ext>
              </a:extLst>
            </p:cNvPr>
            <p:cNvSpPr txBox="1"/>
            <p:nvPr/>
          </p:nvSpPr>
          <p:spPr>
            <a:xfrm>
              <a:off x="5549757" y="4058049"/>
              <a:ext cx="9079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Venturi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AD81B1C-7335-4546-8EF2-DDF039321C4B}"/>
                </a:ext>
              </a:extLst>
            </p:cNvPr>
            <p:cNvSpPr txBox="1"/>
            <p:nvPr/>
          </p:nvSpPr>
          <p:spPr>
            <a:xfrm>
              <a:off x="6685403" y="3867716"/>
              <a:ext cx="7868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Latch Valve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4D01C4-0F2D-D142-92C8-0C4E2A22A731}"/>
                </a:ext>
              </a:extLst>
            </p:cNvPr>
            <p:cNvSpPr txBox="1"/>
            <p:nvPr/>
          </p:nvSpPr>
          <p:spPr>
            <a:xfrm>
              <a:off x="3748769" y="3534779"/>
              <a:ext cx="9993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Kistler Pressure Sensor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97CE2C5-4F7E-5845-8684-4F8CB8F6C7AB}"/>
                </a:ext>
              </a:extLst>
            </p:cNvPr>
            <p:cNvSpPr txBox="1"/>
            <p:nvPr/>
          </p:nvSpPr>
          <p:spPr>
            <a:xfrm>
              <a:off x="764831" y="3405633"/>
              <a:ext cx="100510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Pressure Water Tank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3156202-0964-094B-B93B-DAD494460CC7}"/>
                </a:ext>
              </a:extLst>
            </p:cNvPr>
            <p:cNvCxnSpPr/>
            <p:nvPr/>
          </p:nvCxnSpPr>
          <p:spPr>
            <a:xfrm>
              <a:off x="1975015" y="4627242"/>
              <a:ext cx="4830578" cy="0"/>
            </a:xfrm>
            <a:prstGeom prst="line">
              <a:avLst/>
            </a:prstGeom>
            <a:ln w="107950">
              <a:solidFill>
                <a:srgbClr val="4590B8">
                  <a:alpha val="47059"/>
                </a:srgbClr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3B4C354-3BA4-4F46-A812-EC29AB047B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3024" y="4398274"/>
              <a:ext cx="0" cy="230816"/>
            </a:xfrm>
            <a:prstGeom prst="line">
              <a:avLst/>
            </a:prstGeom>
            <a:ln w="107950">
              <a:solidFill>
                <a:srgbClr val="4590B8">
                  <a:alpha val="47059"/>
                </a:srgbClr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94AEC12-D8F1-F44F-BC43-8990434516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9467" y="4130313"/>
              <a:ext cx="0" cy="464550"/>
            </a:xfrm>
            <a:prstGeom prst="line">
              <a:avLst/>
            </a:prstGeom>
            <a:ln w="107950">
              <a:solidFill>
                <a:srgbClr val="4590B8">
                  <a:alpha val="47059"/>
                </a:srgbClr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2FE98FF-BAE2-7640-9C5B-014EBA771940}"/>
                </a:ext>
              </a:extLst>
            </p:cNvPr>
            <p:cNvCxnSpPr>
              <a:cxnSpLocks/>
            </p:cNvCxnSpPr>
            <p:nvPr/>
          </p:nvCxnSpPr>
          <p:spPr>
            <a:xfrm>
              <a:off x="7428954" y="4614882"/>
              <a:ext cx="2826923" cy="0"/>
            </a:xfrm>
            <a:prstGeom prst="line">
              <a:avLst/>
            </a:prstGeom>
            <a:ln w="107950">
              <a:solidFill>
                <a:schemeClr val="accent6">
                  <a:lumMod val="60000"/>
                  <a:lumOff val="40000"/>
                  <a:alpha val="47059"/>
                </a:schemeClr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6495946-6E0C-374C-ABD0-97B809DE65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76262" y="4162101"/>
              <a:ext cx="0" cy="371574"/>
            </a:xfrm>
            <a:prstGeom prst="line">
              <a:avLst/>
            </a:prstGeom>
            <a:ln w="107950">
              <a:solidFill>
                <a:schemeClr val="accent6">
                  <a:lumMod val="60000"/>
                  <a:lumOff val="40000"/>
                  <a:alpha val="47059"/>
                </a:schemeClr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B45384-CF2F-D74B-BADF-6A0613C7911E}"/>
                </a:ext>
              </a:extLst>
            </p:cNvPr>
            <p:cNvSpPr txBox="1"/>
            <p:nvPr/>
          </p:nvSpPr>
          <p:spPr>
            <a:xfrm>
              <a:off x="2231248" y="4963857"/>
              <a:ext cx="39727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2"/>
                  </a:solidFill>
                </a:rPr>
                <a:t>Initialize High Pressure Upstream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2CA1A1E-8CB5-0543-8B21-A3BECAE8A703}"/>
                </a:ext>
              </a:extLst>
            </p:cNvPr>
            <p:cNvSpPr txBox="1"/>
            <p:nvPr/>
          </p:nvSpPr>
          <p:spPr>
            <a:xfrm>
              <a:off x="7279933" y="4967072"/>
              <a:ext cx="39727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6"/>
                  </a:solidFill>
                </a:rPr>
                <a:t>Initialize Vacuum Downstream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746EFC-0E92-EE46-A17C-2F37381E6662}"/>
                </a:ext>
              </a:extLst>
            </p:cNvPr>
            <p:cNvSpPr txBox="1"/>
            <p:nvPr/>
          </p:nvSpPr>
          <p:spPr>
            <a:xfrm>
              <a:off x="4481817" y="5514189"/>
              <a:ext cx="48497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B85B16"/>
                  </a:solidFill>
                </a:rPr>
                <a:t>Open Latch Valve to Create Surge Event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3A96A44-A4B5-BA4F-9016-EC68B828DB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2977" y="4934643"/>
              <a:ext cx="119302" cy="585603"/>
            </a:xfrm>
            <a:prstGeom prst="straightConnector1">
              <a:avLst/>
            </a:prstGeom>
            <a:ln w="38100">
              <a:solidFill>
                <a:srgbClr val="B85B16"/>
              </a:solidFill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94E723F-4178-16D7-67EC-E4FD79A626D4}"/>
                </a:ext>
              </a:extLst>
            </p:cNvPr>
            <p:cNvGrpSpPr/>
            <p:nvPr/>
          </p:nvGrpSpPr>
          <p:grpSpPr>
            <a:xfrm>
              <a:off x="10213336" y="4414096"/>
              <a:ext cx="528047" cy="376881"/>
              <a:chOff x="9925577" y="6095528"/>
              <a:chExt cx="367995" cy="26264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360B0F3-C98B-C4FF-D6F8-F269B9A5A822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28097E6-EE1B-DCDB-11A0-FF32CFD89085}"/>
                  </a:ext>
                </a:extLst>
              </p:cNvPr>
              <p:cNvSpPr txBox="1"/>
              <p:nvPr/>
            </p:nvSpPr>
            <p:spPr>
              <a:xfrm>
                <a:off x="9925577" y="6095528"/>
                <a:ext cx="367995" cy="25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P3</a:t>
                </a:r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94446F8-DD68-7408-FB19-7DC4E284BB4A}"/>
                </a:ext>
              </a:extLst>
            </p:cNvPr>
            <p:cNvSpPr/>
            <p:nvPr/>
          </p:nvSpPr>
          <p:spPr>
            <a:xfrm>
              <a:off x="4539755" y="3616732"/>
              <a:ext cx="536338" cy="53633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6F4C7F8-DB5C-48E0-3B1C-388F6FF1152F}"/>
                </a:ext>
              </a:extLst>
            </p:cNvPr>
            <p:cNvSpPr/>
            <p:nvPr/>
          </p:nvSpPr>
          <p:spPr>
            <a:xfrm>
              <a:off x="9408093" y="3634298"/>
              <a:ext cx="536338" cy="53633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CC276CF-C60E-03D1-B1C0-CA818F9F8999}"/>
              </a:ext>
            </a:extLst>
          </p:cNvPr>
          <p:cNvSpPr txBox="1"/>
          <p:nvPr/>
        </p:nvSpPr>
        <p:spPr>
          <a:xfrm>
            <a:off x="10652667" y="4326242"/>
            <a:ext cx="907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(Test Article)</a:t>
            </a:r>
          </a:p>
        </p:txBody>
      </p:sp>
    </p:spTree>
    <p:extLst>
      <p:ext uri="{BB962C8B-B14F-4D97-AF65-F5344CB8AC3E}">
        <p14:creationId xmlns:p14="http://schemas.microsoft.com/office/powerpoint/2010/main" val="3350370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C0587-A22F-8443-A81A-E58C16E4C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8C5E5-5669-FA40-A80C-4567E4714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3928192"/>
            <a:ext cx="11344646" cy="2167643"/>
          </a:xfrm>
        </p:spPr>
        <p:txBody>
          <a:bodyPr numCol="2" spcCol="274320"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Flow water through system to fully wet upstream section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Close latch valve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Purge water out of downstream section using low pressure nitrogen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Vacuum downstream section using vacuum pump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Set upstream pressure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Enable data collection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Open latch valve to generate surge event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Close latch valve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Save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Repeat steps 3 through 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40D7D-1723-4040-86C7-F636708C0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A261-3B82-CB49-A4F7-8EAE9347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14D33-0A15-6249-B28C-C9A144E1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EBD59D2-0ABC-5F41-8EE3-2D0B510BB11C}"/>
              </a:ext>
            </a:extLst>
          </p:cNvPr>
          <p:cNvSpPr/>
          <p:nvPr/>
        </p:nvSpPr>
        <p:spPr>
          <a:xfrm>
            <a:off x="575150" y="1912649"/>
            <a:ext cx="11035658" cy="17555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2" descr="https://lh4.googleusercontent.com/nSlNX65TpkEBdFufQnOz0twDK-aPOdVk46L1H3YVvUaxhwERi1CEYW38BRnhCKW9p93jy9ZVKQKx2tST_4OS_pAmhMxhnB8n3Ud1fi0wuCcKB2hWqzTEYvc8tNPCxdRcANbP0jmY5S33">
            <a:extLst>
              <a:ext uri="{FF2B5EF4-FFF2-40B4-BE49-F238E27FC236}">
                <a16:creationId xmlns:a16="http://schemas.microsoft.com/office/drawing/2014/main" id="{43BC6139-266C-9442-90FD-BF494EC93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04188" y="1918016"/>
            <a:ext cx="1148951" cy="13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304C81B-9D8F-1A49-B05B-A4284E7CCE4C}"/>
              </a:ext>
            </a:extLst>
          </p:cNvPr>
          <p:cNvCxnSpPr/>
          <p:nvPr/>
        </p:nvCxnSpPr>
        <p:spPr>
          <a:xfrm>
            <a:off x="1978665" y="2971535"/>
            <a:ext cx="0" cy="2723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3A09E6E-3CCB-BD42-B482-07265360052F}"/>
              </a:ext>
            </a:extLst>
          </p:cNvPr>
          <p:cNvGrpSpPr/>
          <p:nvPr/>
        </p:nvGrpSpPr>
        <p:grpSpPr>
          <a:xfrm>
            <a:off x="6586336" y="2721431"/>
            <a:ext cx="1044956" cy="1044956"/>
            <a:chOff x="3565956" y="5679672"/>
            <a:chExt cx="1044956" cy="1044956"/>
          </a:xfrm>
        </p:grpSpPr>
        <p:pic>
          <p:nvPicPr>
            <p:cNvPr id="71" name="Picture 6" descr="https://lh3.googleusercontent.com/b1EEU5ksbOsUwznpE5-GDlm75iT4pXo-TOXPUtRmafcJtLG3gP_8OkwqZxB34pAx1QR6uGMGvAHU08xxhEfZvy1j1s41Vin4pR4ZuhDRvnwogbhWWXQ2UsRVNa_01rmSvbL25Ac8ikbk">
              <a:extLst>
                <a:ext uri="{FF2B5EF4-FFF2-40B4-BE49-F238E27FC236}">
                  <a16:creationId xmlns:a16="http://schemas.microsoft.com/office/drawing/2014/main" id="{BD992496-24F1-6C44-B0D5-FC9DD2146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5956" y="5679672"/>
              <a:ext cx="1044956" cy="104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9624675-CDF5-B849-9F1B-695E5AD1DE61}"/>
                </a:ext>
              </a:extLst>
            </p:cNvPr>
            <p:cNvSpPr/>
            <p:nvPr/>
          </p:nvSpPr>
          <p:spPr>
            <a:xfrm>
              <a:off x="3820923" y="6088277"/>
              <a:ext cx="535021" cy="227746"/>
            </a:xfrm>
            <a:prstGeom prst="rect">
              <a:avLst/>
            </a:prstGeom>
            <a:noFill/>
            <a:ln w="38100">
              <a:solidFill>
                <a:srgbClr val="B85B1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7AD7EA3-60BF-9847-83FB-7C8A24F3CB46}"/>
              </a:ext>
            </a:extLst>
          </p:cNvPr>
          <p:cNvCxnSpPr>
            <a:cxnSpLocks/>
            <a:stCxn id="72" idx="3"/>
          </p:cNvCxnSpPr>
          <p:nvPr/>
        </p:nvCxnSpPr>
        <p:spPr>
          <a:xfrm>
            <a:off x="7376324" y="3243909"/>
            <a:ext cx="28795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70ABC07-7071-4642-A4E7-C5831F96E4F2}"/>
              </a:ext>
            </a:extLst>
          </p:cNvPr>
          <p:cNvGrpSpPr/>
          <p:nvPr/>
        </p:nvGrpSpPr>
        <p:grpSpPr>
          <a:xfrm>
            <a:off x="9534691" y="2392538"/>
            <a:ext cx="275105" cy="369332"/>
            <a:chOff x="9919482" y="6047001"/>
            <a:chExt cx="275105" cy="369332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7128105-5A54-204A-B263-612F40780E7F}"/>
                </a:ext>
              </a:extLst>
            </p:cNvPr>
            <p:cNvSpPr/>
            <p:nvPr/>
          </p:nvSpPr>
          <p:spPr>
            <a:xfrm>
              <a:off x="9931940" y="6095529"/>
              <a:ext cx="262647" cy="2626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624FEED-B4ED-6E41-8425-A2FF3492B3BE}"/>
                </a:ext>
              </a:extLst>
            </p:cNvPr>
            <p:cNvSpPr txBox="1"/>
            <p:nvPr/>
          </p:nvSpPr>
          <p:spPr>
            <a:xfrm>
              <a:off x="9919482" y="6047001"/>
              <a:ext cx="2626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4102A73-417E-8E4B-862C-DAFB7E5FA90C}"/>
              </a:ext>
            </a:extLst>
          </p:cNvPr>
          <p:cNvGrpSpPr/>
          <p:nvPr/>
        </p:nvGrpSpPr>
        <p:grpSpPr>
          <a:xfrm>
            <a:off x="4652398" y="2389856"/>
            <a:ext cx="277353" cy="369332"/>
            <a:chOff x="9917234" y="6056953"/>
            <a:chExt cx="277353" cy="369332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4010EA6-1CE5-2B43-8775-2D0DC51C4A84}"/>
                </a:ext>
              </a:extLst>
            </p:cNvPr>
            <p:cNvSpPr/>
            <p:nvPr/>
          </p:nvSpPr>
          <p:spPr>
            <a:xfrm>
              <a:off x="9931940" y="6095529"/>
              <a:ext cx="262647" cy="26264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6B6E7C9-9E52-3846-BAA7-05F975974EA8}"/>
                </a:ext>
              </a:extLst>
            </p:cNvPr>
            <p:cNvSpPr txBox="1"/>
            <p:nvPr/>
          </p:nvSpPr>
          <p:spPr>
            <a:xfrm>
              <a:off x="9917234" y="6056953"/>
              <a:ext cx="2626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</p:grp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167C917-E8FA-8B43-B232-AFE8E46DA6D5}"/>
              </a:ext>
            </a:extLst>
          </p:cNvPr>
          <p:cNvCxnSpPr>
            <a:cxnSpLocks/>
          </p:cNvCxnSpPr>
          <p:nvPr/>
        </p:nvCxnSpPr>
        <p:spPr>
          <a:xfrm flipV="1">
            <a:off x="9668744" y="2691079"/>
            <a:ext cx="0" cy="548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BE0B1824-00A4-7745-A4D4-8C98AF2268E9}"/>
              </a:ext>
            </a:extLst>
          </p:cNvPr>
          <p:cNvCxnSpPr>
            <a:cxnSpLocks/>
          </p:cNvCxnSpPr>
          <p:nvPr/>
        </p:nvCxnSpPr>
        <p:spPr>
          <a:xfrm flipV="1">
            <a:off x="4803125" y="2676614"/>
            <a:ext cx="0" cy="548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Arc 81">
            <a:extLst>
              <a:ext uri="{FF2B5EF4-FFF2-40B4-BE49-F238E27FC236}">
                <a16:creationId xmlns:a16="http://schemas.microsoft.com/office/drawing/2014/main" id="{C2F59712-4351-834B-AD7B-BA1B7F8A63A6}"/>
              </a:ext>
            </a:extLst>
          </p:cNvPr>
          <p:cNvSpPr/>
          <p:nvPr/>
        </p:nvSpPr>
        <p:spPr>
          <a:xfrm rot="7968041">
            <a:off x="5678649" y="2827605"/>
            <a:ext cx="395417" cy="3925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32FD3C2E-DFBA-7843-A851-AECEEECF1E92}"/>
              </a:ext>
            </a:extLst>
          </p:cNvPr>
          <p:cNvSpPr/>
          <p:nvPr/>
        </p:nvSpPr>
        <p:spPr>
          <a:xfrm rot="18768720">
            <a:off x="5704466" y="3301563"/>
            <a:ext cx="395417" cy="3925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33719A19-DEA6-DC45-93E8-C7CD2A589ACF}"/>
              </a:ext>
            </a:extLst>
          </p:cNvPr>
          <p:cNvCxnSpPr>
            <a:cxnSpLocks/>
          </p:cNvCxnSpPr>
          <p:nvPr/>
        </p:nvCxnSpPr>
        <p:spPr>
          <a:xfrm flipV="1">
            <a:off x="6022436" y="3253637"/>
            <a:ext cx="786807" cy="3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671F2E1-C036-3E47-9838-DB389BB34FD2}"/>
              </a:ext>
            </a:extLst>
          </p:cNvPr>
          <p:cNvCxnSpPr>
            <a:cxnSpLocks/>
          </p:cNvCxnSpPr>
          <p:nvPr/>
        </p:nvCxnSpPr>
        <p:spPr>
          <a:xfrm>
            <a:off x="1978665" y="3255641"/>
            <a:ext cx="38014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CACA5A8C-B72E-0649-98DE-93F7E4164366}"/>
              </a:ext>
            </a:extLst>
          </p:cNvPr>
          <p:cNvSpPr txBox="1"/>
          <p:nvPr/>
        </p:nvSpPr>
        <p:spPr>
          <a:xfrm>
            <a:off x="5549758" y="2682596"/>
            <a:ext cx="786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Venturi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6A67055-BE02-6744-8B84-1CDD7BCF1EE8}"/>
              </a:ext>
            </a:extLst>
          </p:cNvPr>
          <p:cNvSpPr txBox="1"/>
          <p:nvPr/>
        </p:nvSpPr>
        <p:spPr>
          <a:xfrm>
            <a:off x="6685404" y="2492263"/>
            <a:ext cx="786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Latch Valve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83880A9-58CD-AB42-BAF6-64FA21B10023}"/>
              </a:ext>
            </a:extLst>
          </p:cNvPr>
          <p:cNvSpPr txBox="1"/>
          <p:nvPr/>
        </p:nvSpPr>
        <p:spPr>
          <a:xfrm>
            <a:off x="3807386" y="2159326"/>
            <a:ext cx="903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Kistler Pressure Sensor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6B4D63C-5B9C-C943-B804-630C64495CD2}"/>
              </a:ext>
            </a:extLst>
          </p:cNvPr>
          <p:cNvSpPr txBox="1"/>
          <p:nvPr/>
        </p:nvSpPr>
        <p:spPr>
          <a:xfrm>
            <a:off x="764833" y="2030180"/>
            <a:ext cx="8959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High Pressure Water Tank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09B7417-66A4-5A40-B771-84EEAB0DD18D}"/>
              </a:ext>
            </a:extLst>
          </p:cNvPr>
          <p:cNvSpPr/>
          <p:nvPr/>
        </p:nvSpPr>
        <p:spPr>
          <a:xfrm>
            <a:off x="10271069" y="3080802"/>
            <a:ext cx="788880" cy="3651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1AADEFD-7654-E44A-A598-45FF85BE764C}"/>
              </a:ext>
            </a:extLst>
          </p:cNvPr>
          <p:cNvSpPr txBox="1"/>
          <p:nvPr/>
        </p:nvSpPr>
        <p:spPr>
          <a:xfrm>
            <a:off x="10168031" y="2458432"/>
            <a:ext cx="935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Test Article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14EC334-14FC-0648-AA60-32CAE31158F1}"/>
              </a:ext>
            </a:extLst>
          </p:cNvPr>
          <p:cNvCxnSpPr/>
          <p:nvPr/>
        </p:nvCxnSpPr>
        <p:spPr>
          <a:xfrm>
            <a:off x="1975016" y="3251789"/>
            <a:ext cx="4830578" cy="0"/>
          </a:xfrm>
          <a:prstGeom prst="line">
            <a:avLst/>
          </a:prstGeom>
          <a:ln w="107950">
            <a:solidFill>
              <a:srgbClr val="4590B8">
                <a:alpha val="47059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0DC8541-20A7-B542-8303-BE1D259897EC}"/>
              </a:ext>
            </a:extLst>
          </p:cNvPr>
          <p:cNvCxnSpPr>
            <a:cxnSpLocks/>
          </p:cNvCxnSpPr>
          <p:nvPr/>
        </p:nvCxnSpPr>
        <p:spPr>
          <a:xfrm flipV="1">
            <a:off x="1993025" y="3022821"/>
            <a:ext cx="0" cy="230816"/>
          </a:xfrm>
          <a:prstGeom prst="line">
            <a:avLst/>
          </a:prstGeom>
          <a:ln w="107950">
            <a:solidFill>
              <a:srgbClr val="4590B8">
                <a:alpha val="47059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15778083-53E1-1741-B49E-9238408F5498}"/>
              </a:ext>
            </a:extLst>
          </p:cNvPr>
          <p:cNvCxnSpPr>
            <a:cxnSpLocks/>
          </p:cNvCxnSpPr>
          <p:nvPr/>
        </p:nvCxnSpPr>
        <p:spPr>
          <a:xfrm flipV="1">
            <a:off x="4799468" y="2754860"/>
            <a:ext cx="0" cy="464550"/>
          </a:xfrm>
          <a:prstGeom prst="line">
            <a:avLst/>
          </a:prstGeom>
          <a:ln w="107950">
            <a:solidFill>
              <a:srgbClr val="4590B8">
                <a:alpha val="47059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1159A5F3-FA1B-234A-A867-1BB92136CDC4}"/>
              </a:ext>
            </a:extLst>
          </p:cNvPr>
          <p:cNvCxnSpPr>
            <a:cxnSpLocks/>
          </p:cNvCxnSpPr>
          <p:nvPr/>
        </p:nvCxnSpPr>
        <p:spPr>
          <a:xfrm>
            <a:off x="7428955" y="3239429"/>
            <a:ext cx="2826923" cy="0"/>
          </a:xfrm>
          <a:prstGeom prst="line">
            <a:avLst/>
          </a:prstGeom>
          <a:ln w="107950">
            <a:solidFill>
              <a:schemeClr val="accent6">
                <a:lumMod val="60000"/>
                <a:lumOff val="40000"/>
                <a:alpha val="47059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B7929BC-AAC9-7443-B15A-4B64CC321271}"/>
              </a:ext>
            </a:extLst>
          </p:cNvPr>
          <p:cNvCxnSpPr>
            <a:cxnSpLocks/>
          </p:cNvCxnSpPr>
          <p:nvPr/>
        </p:nvCxnSpPr>
        <p:spPr>
          <a:xfrm flipV="1">
            <a:off x="9676263" y="2786648"/>
            <a:ext cx="0" cy="371574"/>
          </a:xfrm>
          <a:prstGeom prst="line">
            <a:avLst/>
          </a:prstGeom>
          <a:ln w="107950">
            <a:solidFill>
              <a:schemeClr val="accent6">
                <a:lumMod val="60000"/>
                <a:lumOff val="40000"/>
                <a:alpha val="47059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2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3DB8A9-1967-D543-9EFD-8D8CEFA01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862" y="1909658"/>
            <a:ext cx="5408797" cy="40565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EE91F0-3787-F14A-A119-82C6D1883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51" y="1900513"/>
            <a:ext cx="5379796" cy="40348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0A48B7-386D-6B46-9E6A-BC0DACFD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Raw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6A1C1-EDE4-EB4D-8CCB-18C3A24C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42138-A084-AD41-9D6C-ACB0AD42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93A7-58EF-2848-8479-1D0AD3396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FC27B3-2FE9-294B-8B20-E184910EEC69}"/>
              </a:ext>
            </a:extLst>
          </p:cNvPr>
          <p:cNvSpPr/>
          <p:nvPr/>
        </p:nvSpPr>
        <p:spPr>
          <a:xfrm>
            <a:off x="3246633" y="2018853"/>
            <a:ext cx="339047" cy="3631933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917F8A-85EE-E14A-AB9A-938C40C37353}"/>
              </a:ext>
            </a:extLst>
          </p:cNvPr>
          <p:cNvCxnSpPr>
            <a:cxnSpLocks/>
          </p:cNvCxnSpPr>
          <p:nvPr/>
        </p:nvCxnSpPr>
        <p:spPr>
          <a:xfrm>
            <a:off x="4039797" y="3030875"/>
            <a:ext cx="2249640" cy="8244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84D090B-BA58-7F4A-8BA5-8EB6F49A44C5}"/>
              </a:ext>
            </a:extLst>
          </p:cNvPr>
          <p:cNvSpPr txBox="1"/>
          <p:nvPr/>
        </p:nvSpPr>
        <p:spPr>
          <a:xfrm>
            <a:off x="4444465" y="3039119"/>
            <a:ext cx="1160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Close Up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56D8B63-31A7-A149-9151-2E4FE307833D}"/>
              </a:ext>
            </a:extLst>
          </p:cNvPr>
          <p:cNvCxnSpPr>
            <a:cxnSpLocks/>
          </p:cNvCxnSpPr>
          <p:nvPr/>
        </p:nvCxnSpPr>
        <p:spPr>
          <a:xfrm flipH="1">
            <a:off x="7605951" y="2113005"/>
            <a:ext cx="883142" cy="90514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5BE32AF-746F-E04B-AEDD-07CE2DFC9471}"/>
              </a:ext>
            </a:extLst>
          </p:cNvPr>
          <p:cNvSpPr txBox="1"/>
          <p:nvPr/>
        </p:nvSpPr>
        <p:spPr>
          <a:xfrm>
            <a:off x="8489092" y="1834187"/>
            <a:ext cx="271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Peak Surge Pressure</a:t>
            </a:r>
          </a:p>
        </p:txBody>
      </p:sp>
    </p:spTree>
    <p:extLst>
      <p:ext uri="{BB962C8B-B14F-4D97-AF65-F5344CB8AC3E}">
        <p14:creationId xmlns:p14="http://schemas.microsoft.com/office/powerpoint/2010/main" val="550908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8890D-DD01-224F-8E95-425044A0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Schematic of Test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BC518-2199-4045-8B10-6E22A5722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D4DAD-83D1-A048-8A9E-7A526EA2F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CBE3F-2A77-A841-9455-92E0E7756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47131-9C7D-994D-BEB0-43D2CA2BC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FCAF4D9B-FD93-9A40-B1D2-197E39E89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776" y="1810086"/>
            <a:ext cx="8293242" cy="4797158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CAF89ABA-2665-D049-9172-28102539ADC8}"/>
              </a:ext>
            </a:extLst>
          </p:cNvPr>
          <p:cNvSpPr txBox="1"/>
          <p:nvPr/>
        </p:nvSpPr>
        <p:spPr>
          <a:xfrm>
            <a:off x="7882563" y="1916359"/>
            <a:ext cx="2237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Additional Electronics Not Shown</a:t>
            </a:r>
          </a:p>
        </p:txBody>
      </p:sp>
    </p:spTree>
    <p:extLst>
      <p:ext uri="{BB962C8B-B14F-4D97-AF65-F5344CB8AC3E}">
        <p14:creationId xmlns:p14="http://schemas.microsoft.com/office/powerpoint/2010/main" val="1805250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2A1CD-1A2F-764D-B738-E1716E32F1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623" y="1880882"/>
            <a:ext cx="6584185" cy="23308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A24342-ED53-1A48-ACCC-0BE7433F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Photographs of Test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A843A-90E0-BB49-B34B-C30DC904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BA0A-4FC7-8146-AF4F-6B25D6E4F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078A4-85B2-8348-BC8D-70FC64CA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029730A7-67A3-EE4C-872D-34731E52A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4511" y="4388473"/>
            <a:ext cx="3416663" cy="228729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672952-0DEF-8B48-9F89-65DD2AB8D6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48" y="1910670"/>
            <a:ext cx="3048000" cy="228729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C762F9A-3E9E-A340-A338-31694FED27A3}"/>
              </a:ext>
            </a:extLst>
          </p:cNvPr>
          <p:cNvSpPr txBox="1"/>
          <p:nvPr/>
        </p:nvSpPr>
        <p:spPr>
          <a:xfrm>
            <a:off x="439348" y="4320052"/>
            <a:ext cx="1272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Pressurized Nitrogen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FB30A92-1384-2C46-BA82-1B73D3FB431E}"/>
              </a:ext>
            </a:extLst>
          </p:cNvPr>
          <p:cNvCxnSpPr>
            <a:cxnSpLocks/>
          </p:cNvCxnSpPr>
          <p:nvPr/>
        </p:nvCxnSpPr>
        <p:spPr>
          <a:xfrm flipV="1">
            <a:off x="1707493" y="4007455"/>
            <a:ext cx="354511" cy="381018"/>
          </a:xfrm>
          <a:prstGeom prst="straightConnector1">
            <a:avLst/>
          </a:prstGeom>
          <a:ln w="57150">
            <a:solidFill>
              <a:srgbClr val="FF7382">
                <a:alpha val="52157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1E54382-5B18-8D4F-8D90-7E15A5B2B8DD}"/>
              </a:ext>
            </a:extLst>
          </p:cNvPr>
          <p:cNvSpPr txBox="1"/>
          <p:nvPr/>
        </p:nvSpPr>
        <p:spPr>
          <a:xfrm>
            <a:off x="3723205" y="3222958"/>
            <a:ext cx="1247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Pressure Control System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1E17390-A287-C54C-BA88-18857F16EACE}"/>
              </a:ext>
            </a:extLst>
          </p:cNvPr>
          <p:cNvCxnSpPr>
            <a:cxnSpLocks/>
          </p:cNvCxnSpPr>
          <p:nvPr/>
        </p:nvCxnSpPr>
        <p:spPr>
          <a:xfrm flipH="1">
            <a:off x="4216058" y="4051240"/>
            <a:ext cx="130677" cy="639404"/>
          </a:xfrm>
          <a:prstGeom prst="straightConnector1">
            <a:avLst/>
          </a:prstGeom>
          <a:ln w="57150">
            <a:solidFill>
              <a:srgbClr val="FF7382">
                <a:alpha val="52157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E5B61FF-5693-8D4C-8468-71E052B6124D}"/>
              </a:ext>
            </a:extLst>
          </p:cNvPr>
          <p:cNvSpPr txBox="1"/>
          <p:nvPr/>
        </p:nvSpPr>
        <p:spPr>
          <a:xfrm>
            <a:off x="6347789" y="5050176"/>
            <a:ext cx="1244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Water Tank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(not shown)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0EF21AD-B617-C74C-ADAA-9B3F57A8B5C9}"/>
              </a:ext>
            </a:extLst>
          </p:cNvPr>
          <p:cNvCxnSpPr>
            <a:cxnSpLocks/>
          </p:cNvCxnSpPr>
          <p:nvPr/>
        </p:nvCxnSpPr>
        <p:spPr>
          <a:xfrm flipH="1" flipV="1">
            <a:off x="5093580" y="2639725"/>
            <a:ext cx="1428872" cy="2391129"/>
          </a:xfrm>
          <a:prstGeom prst="straightConnector1">
            <a:avLst/>
          </a:prstGeom>
          <a:ln w="57150">
            <a:solidFill>
              <a:srgbClr val="FF7382">
                <a:alpha val="54118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CB59090-BDE6-444D-9BF0-215C8B6A8544}"/>
              </a:ext>
            </a:extLst>
          </p:cNvPr>
          <p:cNvSpPr txBox="1"/>
          <p:nvPr/>
        </p:nvSpPr>
        <p:spPr>
          <a:xfrm>
            <a:off x="7130301" y="4388825"/>
            <a:ext cx="1111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Latch Valve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17FBA2-2F73-4241-9783-2277409637F1}"/>
              </a:ext>
            </a:extLst>
          </p:cNvPr>
          <p:cNvCxnSpPr>
            <a:cxnSpLocks/>
            <a:stCxn id="32" idx="0"/>
          </p:cNvCxnSpPr>
          <p:nvPr/>
        </p:nvCxnSpPr>
        <p:spPr>
          <a:xfrm flipH="1" flipV="1">
            <a:off x="7296915" y="2982417"/>
            <a:ext cx="389194" cy="1406408"/>
          </a:xfrm>
          <a:prstGeom prst="straightConnector1">
            <a:avLst/>
          </a:prstGeom>
          <a:ln w="57150">
            <a:solidFill>
              <a:srgbClr val="FF7382">
                <a:alpha val="54118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6E3A332-615F-C940-A9AE-1ACE6F1572C7}"/>
              </a:ext>
            </a:extLst>
          </p:cNvPr>
          <p:cNvSpPr txBox="1"/>
          <p:nvPr/>
        </p:nvSpPr>
        <p:spPr>
          <a:xfrm>
            <a:off x="10776691" y="4465401"/>
            <a:ext cx="1111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Test Article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7E3921F-25AA-7447-A76B-C719EC4231C1}"/>
              </a:ext>
            </a:extLst>
          </p:cNvPr>
          <p:cNvCxnSpPr>
            <a:cxnSpLocks/>
          </p:cNvCxnSpPr>
          <p:nvPr/>
        </p:nvCxnSpPr>
        <p:spPr>
          <a:xfrm flipV="1">
            <a:off x="11332499" y="2893065"/>
            <a:ext cx="75539" cy="1549438"/>
          </a:xfrm>
          <a:prstGeom prst="straightConnector1">
            <a:avLst/>
          </a:prstGeom>
          <a:ln w="57150">
            <a:solidFill>
              <a:srgbClr val="FF7382">
                <a:alpha val="54118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4781E36-85E2-0746-9DB8-E13E57903734}"/>
              </a:ext>
            </a:extLst>
          </p:cNvPr>
          <p:cNvSpPr txBox="1"/>
          <p:nvPr/>
        </p:nvSpPr>
        <p:spPr>
          <a:xfrm>
            <a:off x="8339631" y="4803954"/>
            <a:ext cx="1111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Valve Actuation Equipment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BB41962-C1FE-F049-9EB7-40326F06107F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8895439" y="2639725"/>
            <a:ext cx="438685" cy="2164229"/>
          </a:xfrm>
          <a:prstGeom prst="straightConnector1">
            <a:avLst/>
          </a:prstGeom>
          <a:ln w="57150">
            <a:solidFill>
              <a:srgbClr val="FF7382">
                <a:alpha val="54118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44543DE-681F-3C44-AF0A-1F3CB12C2156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10220884" y="2675901"/>
            <a:ext cx="409680" cy="1766602"/>
          </a:xfrm>
          <a:prstGeom prst="straightConnector1">
            <a:avLst/>
          </a:prstGeom>
          <a:ln w="57150">
            <a:solidFill>
              <a:srgbClr val="FF7382">
                <a:alpha val="54118"/>
              </a:srgb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D799B46-3590-344F-B2AC-780B50B7D819}"/>
              </a:ext>
            </a:extLst>
          </p:cNvPr>
          <p:cNvSpPr txBox="1"/>
          <p:nvPr/>
        </p:nvSpPr>
        <p:spPr>
          <a:xfrm>
            <a:off x="9665076" y="4442503"/>
            <a:ext cx="1111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Data Acquisition Equipment</a:t>
            </a:r>
          </a:p>
        </p:txBody>
      </p:sp>
    </p:spTree>
    <p:extLst>
      <p:ext uri="{BB962C8B-B14F-4D97-AF65-F5344CB8AC3E}">
        <p14:creationId xmlns:p14="http://schemas.microsoft.com/office/powerpoint/2010/main" val="2756484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F1D8-1F2B-A54F-B9B1-A498C5616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ED2E6-0A41-2040-A312-2FDF724B0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468" y="2130950"/>
            <a:ext cx="5144532" cy="1542554"/>
          </a:xfrm>
        </p:spPr>
        <p:txBody>
          <a:bodyPr anchor="ctr">
            <a:normAutofit/>
          </a:bodyPr>
          <a:lstStyle/>
          <a:p>
            <a:r>
              <a:rPr lang="en-US" dirty="0"/>
              <a:t>Determine initial conditions (upstream pressure and venturi size) to achieve any desired surge pressure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FB16A-0255-B84D-A370-2221E1444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4AAAE-3FE5-894C-8BA1-EE68DC27F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2C028-1F2A-4D41-8176-C54D2E4B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99C2D3-576C-9A49-BDB2-51CA93A2E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450" y="2216592"/>
            <a:ext cx="4673358" cy="3505018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91EA901E-E048-F408-0192-C9070A2A2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811" y="3960867"/>
            <a:ext cx="5665935" cy="14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5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D3882-33C3-274B-AEA0-F7449E16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Calibration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D8DDD-7AEA-8D4D-9C93-8B37B0218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9A80A-9A09-3B41-BB0D-7B072F0B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3CDB2-53AA-2242-A24A-A11FD4FB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B7EBD53-C92C-6A44-BFF1-F7EF657DB84F}"/>
              </a:ext>
            </a:extLst>
          </p:cNvPr>
          <p:cNvSpPr txBox="1">
            <a:spLocks/>
          </p:cNvSpPr>
          <p:nvPr/>
        </p:nvSpPr>
        <p:spPr>
          <a:xfrm>
            <a:off x="723730" y="2109284"/>
            <a:ext cx="5019414" cy="1223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Verify that the location of P2 was appropriate the measure the pressures at the test article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4B0CA9-1E27-2A42-885D-200374217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433" y="2131122"/>
            <a:ext cx="4739140" cy="3554355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291261FA-79E8-248B-963E-EA098D6E1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167" y="3841256"/>
            <a:ext cx="5975598" cy="1528216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0FFBF409-ACFF-766E-BABE-F36BCFD79706}"/>
              </a:ext>
            </a:extLst>
          </p:cNvPr>
          <p:cNvSpPr txBox="1"/>
          <p:nvPr/>
        </p:nvSpPr>
        <p:spPr>
          <a:xfrm>
            <a:off x="6057052" y="4310922"/>
            <a:ext cx="9079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(Test Article)</a:t>
            </a:r>
          </a:p>
        </p:txBody>
      </p:sp>
    </p:spTree>
    <p:extLst>
      <p:ext uri="{BB962C8B-B14F-4D97-AF65-F5344CB8AC3E}">
        <p14:creationId xmlns:p14="http://schemas.microsoft.com/office/powerpoint/2010/main" val="362702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AC0B-384A-6143-BB15-7ECDFE1A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Diagram of Test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72AAD-C13A-B541-BB3C-1B743F698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39" y="1820697"/>
            <a:ext cx="11177992" cy="1398485"/>
          </a:xfrm>
        </p:spPr>
        <p:txBody>
          <a:bodyPr>
            <a:normAutofit/>
          </a:bodyPr>
          <a:lstStyle/>
          <a:p>
            <a:r>
              <a:rPr lang="en-US" dirty="0"/>
              <a:t>Place different components on the downstream end and determine failure pressure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F5C78-D6E2-D248-BC46-8A160447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13299-641C-1742-A473-CBDD34AC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F4A64-0EC1-C541-9F2F-A1DB71EF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59A0B999-3CBE-3CEE-EFF5-9B7506A1E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668" y="3098507"/>
            <a:ext cx="9084910" cy="23233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E5F100-ADDE-DB8D-9256-CD5D6CCAAC9E}"/>
              </a:ext>
            </a:extLst>
          </p:cNvPr>
          <p:cNvSpPr txBox="1"/>
          <p:nvPr/>
        </p:nvSpPr>
        <p:spPr>
          <a:xfrm>
            <a:off x="9328062" y="3740854"/>
            <a:ext cx="6094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FF0000"/>
                </a:solidFill>
              </a:rPr>
              <a:t>Burst Disc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Pressure Transducer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Thruster Valve</a:t>
            </a:r>
          </a:p>
        </p:txBody>
      </p:sp>
    </p:spTree>
    <p:extLst>
      <p:ext uri="{BB962C8B-B14F-4D97-AF65-F5344CB8AC3E}">
        <p14:creationId xmlns:p14="http://schemas.microsoft.com/office/powerpoint/2010/main" val="452179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Background and Motivation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Test Setup</a:t>
            </a:r>
          </a:p>
          <a:p>
            <a:r>
              <a:rPr lang="en-US" dirty="0">
                <a:solidFill>
                  <a:schemeClr val="tx1"/>
                </a:solidFill>
              </a:rPr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/>
              <a:t>Burst Disc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Thruster Valve Testing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22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E71EF-A85D-554D-9D26-58012E5EC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Burst Disc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9A010-FE99-464B-A381-0570EB80A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0916D-DDC2-2242-8A4A-51D8E6C53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671B4-43A1-3646-A0AE-2EF23383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3A85FE-9114-6045-9293-69DBA5054E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413"/>
          <a:stretch/>
        </p:blipFill>
        <p:spPr>
          <a:xfrm>
            <a:off x="6967109" y="1969558"/>
            <a:ext cx="4720304" cy="28900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531334-5DC6-3344-A73B-08AC171E78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524"/>
          <a:stretch/>
        </p:blipFill>
        <p:spPr>
          <a:xfrm>
            <a:off x="4671136" y="4013673"/>
            <a:ext cx="1835588" cy="19235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09AA14-2795-B145-AA6A-4637A79864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25" b="21022"/>
          <a:stretch/>
        </p:blipFill>
        <p:spPr>
          <a:xfrm>
            <a:off x="4592543" y="1969558"/>
            <a:ext cx="1914181" cy="155533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9B4616A-0BD7-6D4A-BEB2-11E4FD6A5151}"/>
              </a:ext>
            </a:extLst>
          </p:cNvPr>
          <p:cNvSpPr txBox="1"/>
          <p:nvPr/>
        </p:nvSpPr>
        <p:spPr>
          <a:xfrm>
            <a:off x="4120090" y="3477210"/>
            <a:ext cx="2859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Burst disc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B215D2-7084-DA4D-8FD0-5914D93834F4}"/>
              </a:ext>
            </a:extLst>
          </p:cNvPr>
          <p:cNvSpPr txBox="1"/>
          <p:nvPr/>
        </p:nvSpPr>
        <p:spPr>
          <a:xfrm>
            <a:off x="3993252" y="5987067"/>
            <a:ext cx="420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Disc holder with pressure tap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D60924-3B2C-8041-9A27-BF07FC9DB0DC}"/>
              </a:ext>
            </a:extLst>
          </p:cNvPr>
          <p:cNvSpPr txBox="1"/>
          <p:nvPr/>
        </p:nvSpPr>
        <p:spPr>
          <a:xfrm>
            <a:off x="7691017" y="4924498"/>
            <a:ext cx="3272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Disc and holder installed in-line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68B67-1BDD-9EA3-4A29-29CBD4767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24" y="1854451"/>
            <a:ext cx="3893632" cy="44938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Burst disc simulates flight-like component with similar geometry to pressure transducer</a:t>
            </a:r>
          </a:p>
          <a:p>
            <a:r>
              <a:rPr lang="en-US" dirty="0"/>
              <a:t>Readily available at achievable rupture pressures</a:t>
            </a:r>
          </a:p>
          <a:p>
            <a:r>
              <a:rPr lang="en-US" dirty="0"/>
              <a:t>Manufactured to a tight tolerance actuation pressure – good for comparing transient and static pressure failure</a:t>
            </a:r>
          </a:p>
          <a:p>
            <a:r>
              <a:rPr lang="en-US" dirty="0"/>
              <a:t>Inexpensive to test to failure compared to flight components</a:t>
            </a:r>
          </a:p>
        </p:txBody>
      </p:sp>
    </p:spTree>
    <p:extLst>
      <p:ext uri="{BB962C8B-B14F-4D97-AF65-F5344CB8AC3E}">
        <p14:creationId xmlns:p14="http://schemas.microsoft.com/office/powerpoint/2010/main" val="182401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7ECB-E04B-E747-ABCE-4C307E6F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Burst Disc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F1C16-07F7-1B4E-A262-0DE67F74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932BB-EDF3-B44C-85FF-0173DAD3C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70357-A564-344D-BFA7-2DD115E5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F50F85-8C2B-58EB-98AF-03DF7845ED1D}"/>
              </a:ext>
            </a:extLst>
          </p:cNvPr>
          <p:cNvGrpSpPr/>
          <p:nvPr/>
        </p:nvGrpSpPr>
        <p:grpSpPr>
          <a:xfrm>
            <a:off x="581192" y="2805823"/>
            <a:ext cx="11402315" cy="2112624"/>
            <a:chOff x="698137" y="4173150"/>
            <a:chExt cx="11402315" cy="211262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8B071ED-FDED-E24C-8FC9-C33300412C88}"/>
                </a:ext>
              </a:extLst>
            </p:cNvPr>
            <p:cNvSpPr/>
            <p:nvPr/>
          </p:nvSpPr>
          <p:spPr>
            <a:xfrm>
              <a:off x="698137" y="4360032"/>
              <a:ext cx="10055723" cy="17700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 descr="https://lh4.googleusercontent.com/nSlNX65TpkEBdFufQnOz0twDK-aPOdVk46L1H3YVvUaxhwERi1CEYW38BRnhCKW9p93jy9ZVKQKx2tST_4OS_pAmhMxhnB8n3Ud1fi0wuCcKB2hWqzTEYvc8tNPCxdRcANbP0jmY5S33">
              <a:extLst>
                <a:ext uri="{FF2B5EF4-FFF2-40B4-BE49-F238E27FC236}">
                  <a16:creationId xmlns:a16="http://schemas.microsoft.com/office/drawing/2014/main" id="{516CB26E-DE95-5943-A9D1-B0C325570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190024" y="4361747"/>
              <a:ext cx="1300263" cy="1300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34462D6-7A4C-8C43-872B-244B0227E49F}"/>
                </a:ext>
              </a:extLst>
            </p:cNvPr>
            <p:cNvCxnSpPr/>
            <p:nvPr/>
          </p:nvCxnSpPr>
          <p:spPr>
            <a:xfrm>
              <a:off x="1840155" y="5490922"/>
              <a:ext cx="0" cy="272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C978FB2-432B-C642-A145-D60A51B1B950}"/>
                </a:ext>
              </a:extLst>
            </p:cNvPr>
            <p:cNvGrpSpPr/>
            <p:nvPr/>
          </p:nvGrpSpPr>
          <p:grpSpPr>
            <a:xfrm>
              <a:off x="6447826" y="5240818"/>
              <a:ext cx="1044956" cy="1044956"/>
              <a:chOff x="3565956" y="5679672"/>
              <a:chExt cx="1044956" cy="1044956"/>
            </a:xfrm>
          </p:grpSpPr>
          <p:pic>
            <p:nvPicPr>
              <p:cNvPr id="10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F8FF8A1E-4EB4-F341-958C-2AFCE76094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1046CF7-EFED-0343-9483-0DA5AA81C582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DF9FB5D-5DAD-9742-B7F4-4B255BB29A3C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7237814" y="5763296"/>
              <a:ext cx="2849774" cy="194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2925C0-FFEA-5640-B127-745070E7B9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30234" y="5210466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D28796A-C372-7D44-A3C9-9C1FAA938A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64615" y="5196001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8A5E25C7-485B-AE40-9741-7B6B9DE43C67}"/>
                </a:ext>
              </a:extLst>
            </p:cNvPr>
            <p:cNvSpPr/>
            <p:nvPr/>
          </p:nvSpPr>
          <p:spPr>
            <a:xfrm rot="7968041">
              <a:off x="5540139" y="5335417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D0C189A-F07C-FE4D-B62B-A4B9CDF550A3}"/>
                </a:ext>
              </a:extLst>
            </p:cNvPr>
            <p:cNvSpPr/>
            <p:nvPr/>
          </p:nvSpPr>
          <p:spPr>
            <a:xfrm rot="18768720">
              <a:off x="5565956" y="5820950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45E5DE5-1BA7-384B-B380-B22EA0238D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3926" y="5773024"/>
              <a:ext cx="786807" cy="3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21E8F18-7636-FE49-8527-848E7555842A}"/>
                </a:ext>
              </a:extLst>
            </p:cNvPr>
            <p:cNvCxnSpPr>
              <a:cxnSpLocks/>
            </p:cNvCxnSpPr>
            <p:nvPr/>
          </p:nvCxnSpPr>
          <p:spPr>
            <a:xfrm>
              <a:off x="1840155" y="5775028"/>
              <a:ext cx="38014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AF52425-2FF9-D843-A94C-8BC1FCA04F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30295" y="5588923"/>
              <a:ext cx="252433" cy="18410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6320AFF-D0E9-FE49-B588-B32BBB535C6F}"/>
                </a:ext>
              </a:extLst>
            </p:cNvPr>
            <p:cNvSpPr/>
            <p:nvPr/>
          </p:nvSpPr>
          <p:spPr>
            <a:xfrm>
              <a:off x="9983591" y="5583010"/>
              <a:ext cx="531340" cy="3693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BD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29FBE7-8523-774F-8484-C285829F41AD}"/>
                </a:ext>
              </a:extLst>
            </p:cNvPr>
            <p:cNvSpPr txBox="1"/>
            <p:nvPr/>
          </p:nvSpPr>
          <p:spPr>
            <a:xfrm>
              <a:off x="10929044" y="5223100"/>
              <a:ext cx="1171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Burst Disc in Holder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F42905D-65B7-B444-9860-55193B9874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06481" y="5092226"/>
              <a:ext cx="0" cy="4686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BF0488B-4BDE-D040-9B97-CA5CCDB1C5CF}"/>
                </a:ext>
              </a:extLst>
            </p:cNvPr>
            <p:cNvCxnSpPr>
              <a:cxnSpLocks/>
              <a:stCxn id="33" idx="1"/>
            </p:cNvCxnSpPr>
            <p:nvPr/>
          </p:nvCxnSpPr>
          <p:spPr>
            <a:xfrm flipH="1">
              <a:off x="10378748" y="4542482"/>
              <a:ext cx="475846" cy="285424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4DA906-99A3-964E-ACB9-B3D15D0F512E}"/>
                </a:ext>
              </a:extLst>
            </p:cNvPr>
            <p:cNvSpPr txBox="1"/>
            <p:nvPr/>
          </p:nvSpPr>
          <p:spPr>
            <a:xfrm>
              <a:off x="10854594" y="4173150"/>
              <a:ext cx="11714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Holder Includes Pressure Tap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548128-018C-BD48-96A6-458CC61B054D}"/>
                </a:ext>
              </a:extLst>
            </p:cNvPr>
            <p:cNvSpPr txBox="1"/>
            <p:nvPr/>
          </p:nvSpPr>
          <p:spPr>
            <a:xfrm>
              <a:off x="5367062" y="5222325"/>
              <a:ext cx="7868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Venturi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C38E62-A50E-7D45-9F3A-82C89A851AB5}"/>
                </a:ext>
              </a:extLst>
            </p:cNvPr>
            <p:cNvSpPr txBox="1"/>
            <p:nvPr/>
          </p:nvSpPr>
          <p:spPr>
            <a:xfrm>
              <a:off x="6502708" y="5031992"/>
              <a:ext cx="7868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Latch Valve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C58E910-EAD3-D443-8209-C7D6E2B093EB}"/>
                </a:ext>
              </a:extLst>
            </p:cNvPr>
            <p:cNvSpPr txBox="1"/>
            <p:nvPr/>
          </p:nvSpPr>
          <p:spPr>
            <a:xfrm>
              <a:off x="3624690" y="4699055"/>
              <a:ext cx="9039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Kistler Pressure Sensor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75D7CF8-97EE-C946-8F98-3B7C427A8271}"/>
                </a:ext>
              </a:extLst>
            </p:cNvPr>
            <p:cNvSpPr txBox="1"/>
            <p:nvPr/>
          </p:nvSpPr>
          <p:spPr>
            <a:xfrm>
              <a:off x="698137" y="4493383"/>
              <a:ext cx="89597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Pressure Water Tank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10E4945-D934-E945-B739-9C5EC47D8C9D}"/>
                </a:ext>
              </a:extLst>
            </p:cNvPr>
            <p:cNvGrpSpPr/>
            <p:nvPr/>
          </p:nvGrpSpPr>
          <p:grpSpPr>
            <a:xfrm>
              <a:off x="9333319" y="4785450"/>
              <a:ext cx="487288" cy="394943"/>
              <a:chOff x="9931940" y="6095529"/>
              <a:chExt cx="324059" cy="262647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B38A547-6CF2-FA49-997D-030B4E075B14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33E7DED-EA13-D84F-BB41-27E5D97355A5}"/>
                  </a:ext>
                </a:extLst>
              </p:cNvPr>
              <p:cNvSpPr txBox="1"/>
              <p:nvPr/>
            </p:nvSpPr>
            <p:spPr>
              <a:xfrm>
                <a:off x="9931940" y="6101117"/>
                <a:ext cx="324059" cy="245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P2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823E3C4-C19F-4A4B-AB53-182BF554D7B4}"/>
                </a:ext>
              </a:extLst>
            </p:cNvPr>
            <p:cNvGrpSpPr/>
            <p:nvPr/>
          </p:nvGrpSpPr>
          <p:grpSpPr>
            <a:xfrm>
              <a:off x="4479556" y="4815958"/>
              <a:ext cx="492897" cy="377143"/>
              <a:chOff x="9931940" y="6094554"/>
              <a:chExt cx="344534" cy="26362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7FCAA8E2-F395-3440-A840-5AACC93EA9B6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CF61218-A078-AB4A-9071-6F014182014B}"/>
                  </a:ext>
                </a:extLst>
              </p:cNvPr>
              <p:cNvSpPr txBox="1"/>
              <p:nvPr/>
            </p:nvSpPr>
            <p:spPr>
              <a:xfrm>
                <a:off x="9935860" y="6094554"/>
                <a:ext cx="340614" cy="258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P1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7EF7F68-B227-844B-ADAC-0AC504703E20}"/>
                </a:ext>
              </a:extLst>
            </p:cNvPr>
            <p:cNvGrpSpPr/>
            <p:nvPr/>
          </p:nvGrpSpPr>
          <p:grpSpPr>
            <a:xfrm>
              <a:off x="10007371" y="4708279"/>
              <a:ext cx="487288" cy="394943"/>
              <a:chOff x="9931940" y="6095529"/>
              <a:chExt cx="324059" cy="262647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58A81AF-9C00-A447-BD6C-6F80F2572B2D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84D86A1-6EFE-9B4D-9997-3533D7D7CED2}"/>
                  </a:ext>
                </a:extLst>
              </p:cNvPr>
              <p:cNvSpPr txBox="1"/>
              <p:nvPr/>
            </p:nvSpPr>
            <p:spPr>
              <a:xfrm>
                <a:off x="9931940" y="6101117"/>
                <a:ext cx="324059" cy="245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0017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EF507-B178-554B-98CB-5EA97036A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Video – No Disc Failure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AC692-D44C-F440-B4B1-BFEE32EA6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D98C5-EDCA-DB46-97E7-6403B6CA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C4000-393D-A640-97C7-BD8F575BC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" name="IMG_3131 crop" descr="IMG_3131 crop">
            <a:hlinkClick r:id="" action="ppaction://media"/>
            <a:extLst>
              <a:ext uri="{FF2B5EF4-FFF2-40B4-BE49-F238E27FC236}">
                <a16:creationId xmlns:a16="http://schemas.microsoft.com/office/drawing/2014/main" id="{114E1DC4-793F-DD49-A316-3D05437B541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6975" y="1911350"/>
            <a:ext cx="7256463" cy="4081463"/>
          </a:xfr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117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D7A5-CE55-1043-94C4-CC7422A9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Video – Disc Failure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4907F-12DE-1B4A-9F0F-4C5C1856A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C4449-6736-8F4C-B173-6F51B236C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70DC0-5FFB-EA4E-931A-AF5A14B4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3" name="IMG_3136 crop" descr="IMG_3136 crop">
            <a:hlinkClick r:id="" action="ppaction://media"/>
            <a:extLst>
              <a:ext uri="{FF2B5EF4-FFF2-40B4-BE49-F238E27FC236}">
                <a16:creationId xmlns:a16="http://schemas.microsoft.com/office/drawing/2014/main" id="{0CC0BE7A-003B-3C4A-B649-05CEFE0D219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1075" y="1925637"/>
            <a:ext cx="7256463" cy="4081463"/>
          </a:xfrm>
          <a:ln w="38100">
            <a:solidFill>
              <a:schemeClr val="tx1"/>
            </a:solidFill>
          </a:ln>
        </p:spPr>
      </p:pic>
      <p:pic>
        <p:nvPicPr>
          <p:cNvPr id="14" name="Content Placeholder 8">
            <a:extLst>
              <a:ext uri="{FF2B5EF4-FFF2-40B4-BE49-F238E27FC236}">
                <a16:creationId xmlns:a16="http://schemas.microsoft.com/office/drawing/2014/main" id="{DB7BB36D-4AE9-CB4B-A514-F6B1307F87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9657" y="3893300"/>
            <a:ext cx="2409740" cy="16064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6A21CD-9B1C-1044-84FF-6D7C8ECC58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9656" y="1925637"/>
            <a:ext cx="2409741" cy="17840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D2720C-7AD3-6C4E-A4D8-C7F2D8EFCC07}"/>
              </a:ext>
            </a:extLst>
          </p:cNvPr>
          <p:cNvSpPr txBox="1"/>
          <p:nvPr/>
        </p:nvSpPr>
        <p:spPr>
          <a:xfrm>
            <a:off x="8839656" y="5537582"/>
            <a:ext cx="2371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Two different broken burst discs</a:t>
            </a:r>
          </a:p>
        </p:txBody>
      </p:sp>
    </p:spTree>
    <p:extLst>
      <p:ext uri="{BB962C8B-B14F-4D97-AF65-F5344CB8AC3E}">
        <p14:creationId xmlns:p14="http://schemas.microsoft.com/office/powerpoint/2010/main" val="98824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832D-CE90-1849-9047-1891E692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Burst Disc 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AE3F7-A74D-4D4D-8A5C-4DCA56760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630" y="1794427"/>
            <a:ext cx="4886157" cy="4082103"/>
          </a:xfrm>
        </p:spPr>
        <p:txBody>
          <a:bodyPr/>
          <a:lstStyle/>
          <a:p>
            <a:r>
              <a:rPr lang="en-US" dirty="0"/>
              <a:t>Observed rupture pressure due to transient pressure spike was significantly above rated rupture pressure</a:t>
            </a:r>
          </a:p>
          <a:p>
            <a:endParaRPr lang="en-US" dirty="0"/>
          </a:p>
          <a:p>
            <a:r>
              <a:rPr lang="en-US" dirty="0"/>
              <a:t>Disc 4 not tested to failure to allow for 3D imaging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D2BBA-2CE1-1941-9C61-7C7C8677E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22479-1C2B-1A4B-A4C8-E53B8B29D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EE33B-A0B9-F145-AAE1-21E34EFAB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A952D1-F7AB-6A40-9C75-65426991BE0B}"/>
              </a:ext>
            </a:extLst>
          </p:cNvPr>
          <p:cNvSpPr/>
          <p:nvPr/>
        </p:nvSpPr>
        <p:spPr>
          <a:xfrm>
            <a:off x="11239386" y="5876530"/>
            <a:ext cx="325820" cy="252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D1EA23-0B52-56D9-6EAB-AE0F2A23F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392" y="1869135"/>
            <a:ext cx="5617416" cy="42059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F99FA0-98C8-7D26-D7FD-565ABD15B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323" y="1869135"/>
            <a:ext cx="5617416" cy="420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7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FC4D9-A5F5-024B-914C-0993A3102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Deformation Before Burst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66C1996-6B71-034C-A291-F8999AFFD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741" y="1819667"/>
            <a:ext cx="6673252" cy="408146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00DE7-C89C-2F48-9D40-BDEE868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73559-B05D-3F41-91D2-3E6C8A622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7C032-9B55-8540-BE32-3C76C7A2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F9139F-EF82-904F-BECD-19FD7F4A28FB}"/>
              </a:ext>
            </a:extLst>
          </p:cNvPr>
          <p:cNvSpPr txBox="1"/>
          <p:nvPr/>
        </p:nvSpPr>
        <p:spPr>
          <a:xfrm>
            <a:off x="4669740" y="5897587"/>
            <a:ext cx="4633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Credit: Justin Jones, Charles He, NASA GSFC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27D68F-5B9B-8844-81B8-A738A2473854}"/>
              </a:ext>
            </a:extLst>
          </p:cNvPr>
          <p:cNvSpPr txBox="1">
            <a:spLocks/>
          </p:cNvSpPr>
          <p:nvPr/>
        </p:nvSpPr>
        <p:spPr>
          <a:xfrm>
            <a:off x="581193" y="1910670"/>
            <a:ext cx="3604442" cy="4082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Digital microscope imaging shows dome deformation</a:t>
            </a:r>
          </a:p>
          <a:p>
            <a:r>
              <a:rPr lang="en-US" dirty="0"/>
              <a:t>May lead to strain hardening or thinning of disc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A0E249-D502-43FD-4B00-742D82AE59FF}"/>
              </a:ext>
            </a:extLst>
          </p:cNvPr>
          <p:cNvSpPr txBox="1"/>
          <p:nvPr/>
        </p:nvSpPr>
        <p:spPr>
          <a:xfrm>
            <a:off x="8388625" y="2601848"/>
            <a:ext cx="77127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After Surge Event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D3F6-2801-C977-045D-285A06863CAE}"/>
              </a:ext>
            </a:extLst>
          </p:cNvPr>
          <p:cNvSpPr txBox="1"/>
          <p:nvPr/>
        </p:nvSpPr>
        <p:spPr>
          <a:xfrm>
            <a:off x="4914668" y="2601848"/>
            <a:ext cx="914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Before Surge Event</a:t>
            </a:r>
          </a:p>
        </p:txBody>
      </p:sp>
    </p:spTree>
    <p:extLst>
      <p:ext uri="{BB962C8B-B14F-4D97-AF65-F5344CB8AC3E}">
        <p14:creationId xmlns:p14="http://schemas.microsoft.com/office/powerpoint/2010/main" val="995735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6192-CD10-B943-B8D4-EB5AC28D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Deformation Before Burst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40358-96AD-754D-B6A8-0A687B79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59D40-DDD4-D043-A37E-DAD0466AB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57155-DB5E-694D-9995-37E72219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B82539-62FA-D64D-8EA7-76855F392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5" y="1762223"/>
            <a:ext cx="6288130" cy="4378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D23214-376A-AE41-8A18-B7434C496736}"/>
              </a:ext>
            </a:extLst>
          </p:cNvPr>
          <p:cNvSpPr txBox="1"/>
          <p:nvPr/>
        </p:nvSpPr>
        <p:spPr>
          <a:xfrm>
            <a:off x="5000625" y="6107195"/>
            <a:ext cx="522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Credit: Justin Jones, Charles He, NASA GSFC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835162E-A688-1E46-A584-01A7E785654A}"/>
              </a:ext>
            </a:extLst>
          </p:cNvPr>
          <p:cNvSpPr txBox="1">
            <a:spLocks/>
          </p:cNvSpPr>
          <p:nvPr/>
        </p:nvSpPr>
        <p:spPr>
          <a:xfrm>
            <a:off x="581193" y="1910670"/>
            <a:ext cx="3604442" cy="4082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3D scan shows dome deformation</a:t>
            </a:r>
          </a:p>
          <a:p>
            <a:r>
              <a:rPr lang="en-US" dirty="0"/>
              <a:t>May lead to strain hardening or thinning of disc material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80F2B9-C04E-C476-B919-0C8668DBF7A0}"/>
              </a:ext>
            </a:extLst>
          </p:cNvPr>
          <p:cNvSpPr txBox="1"/>
          <p:nvPr/>
        </p:nvSpPr>
        <p:spPr>
          <a:xfrm>
            <a:off x="5522941" y="4471226"/>
            <a:ext cx="85079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After Surge Event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343A18-2691-5735-8848-311AB69C3E27}"/>
              </a:ext>
            </a:extLst>
          </p:cNvPr>
          <p:cNvSpPr txBox="1"/>
          <p:nvPr/>
        </p:nvSpPr>
        <p:spPr>
          <a:xfrm>
            <a:off x="5534870" y="2349791"/>
            <a:ext cx="914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Before Surge Event</a:t>
            </a:r>
          </a:p>
        </p:txBody>
      </p:sp>
    </p:spTree>
    <p:extLst>
      <p:ext uri="{BB962C8B-B14F-4D97-AF65-F5344CB8AC3E}">
        <p14:creationId xmlns:p14="http://schemas.microsoft.com/office/powerpoint/2010/main" val="2053485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6F0B3-F802-B242-8376-C0983902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Burst Disc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2EFD3-9C9E-7D44-B2D7-572263C5B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22245"/>
            <a:ext cx="11029616" cy="4082103"/>
          </a:xfrm>
        </p:spPr>
        <p:txBody>
          <a:bodyPr/>
          <a:lstStyle/>
          <a:p>
            <a:r>
              <a:rPr lang="en-US" dirty="0"/>
              <a:t>Aluminum responds differently to transient pressure spikes than static pressures</a:t>
            </a:r>
          </a:p>
          <a:p>
            <a:r>
              <a:rPr lang="en-US" dirty="0"/>
              <a:t>The short duration of transient spikes can cause static deformation without full rupture</a:t>
            </a:r>
          </a:p>
          <a:p>
            <a:r>
              <a:rPr lang="en-US" dirty="0"/>
              <a:t>Transient failure pressure is higher than static failure pressure</a:t>
            </a:r>
          </a:p>
          <a:p>
            <a:r>
              <a:rPr lang="en-US" dirty="0"/>
              <a:t>Existing branch practices of treating transient and static pressures equally may be overly conservative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2A3AF-50E0-164C-8092-96E3A66A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C2D76-E5A9-8F4E-9E5C-57F2A6A3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20F2E-B769-1940-B1A4-09AC9889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28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Background and Motivation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Test Setup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Burst Disk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Thruster Valve Testing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528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7BA8-9596-DA45-952C-39492F268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4535A-5CAD-A74B-BB68-A5D8D1901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1129C-6D2F-AB40-B3B4-73B180D1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88E7B-5AF6-A34E-804C-CB50FD1A9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29F3614E-2397-7147-A38C-A05879948F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8358" y="3705755"/>
            <a:ext cx="5538323" cy="228234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 descr="A picture containing indoor, light, sitting, small&#10;&#10;Description automatically generated">
            <a:extLst>
              <a:ext uri="{FF2B5EF4-FFF2-40B4-BE49-F238E27FC236}">
                <a16:creationId xmlns:a16="http://schemas.microsoft.com/office/drawing/2014/main" id="{44B2C157-71BB-0F4F-BEB4-B9BABCD8EF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107014" y="3418016"/>
            <a:ext cx="2628101" cy="251206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44628-ED8A-75AC-D35D-677E2193B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743" y="1661691"/>
            <a:ext cx="11029615" cy="1860430"/>
          </a:xfrm>
        </p:spPr>
        <p:txBody>
          <a:bodyPr/>
          <a:lstStyle/>
          <a:p>
            <a:r>
              <a:rPr lang="en-US" dirty="0"/>
              <a:t>Pressure transducers tested because they are commonly placed in locations that see high surge pressures</a:t>
            </a:r>
          </a:p>
          <a:p>
            <a:r>
              <a:rPr lang="en-US" dirty="0"/>
              <a:t>Flight spare selected for testing</a:t>
            </a:r>
          </a:p>
        </p:txBody>
      </p:sp>
    </p:spTree>
    <p:extLst>
      <p:ext uri="{BB962C8B-B14F-4D97-AF65-F5344CB8AC3E}">
        <p14:creationId xmlns:p14="http://schemas.microsoft.com/office/powerpoint/2010/main" val="3945333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7ECB-E04B-E747-ABCE-4C307E6F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F1C16-07F7-1B4E-A262-0DE67F74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932BB-EDF3-B44C-85FF-0173DAD3C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70357-A564-344D-BFA7-2DD115E5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5CF3D13-7CFE-5960-F310-C2D72761683F}"/>
              </a:ext>
            </a:extLst>
          </p:cNvPr>
          <p:cNvGrpSpPr/>
          <p:nvPr/>
        </p:nvGrpSpPr>
        <p:grpSpPr>
          <a:xfrm>
            <a:off x="920017" y="2968282"/>
            <a:ext cx="10884166" cy="1974800"/>
            <a:chOff x="851651" y="3925411"/>
            <a:chExt cx="10884166" cy="19748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2FE7A14-29B2-F042-A95B-1C34ECBF479E}"/>
                </a:ext>
              </a:extLst>
            </p:cNvPr>
            <p:cNvSpPr/>
            <p:nvPr/>
          </p:nvSpPr>
          <p:spPr>
            <a:xfrm>
              <a:off x="851651" y="3925411"/>
              <a:ext cx="10159788" cy="17700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2" descr="https://lh4.googleusercontent.com/nSlNX65TpkEBdFufQnOz0twDK-aPOdVk46L1H3YVvUaxhwERi1CEYW38BRnhCKW9p93jy9ZVKQKx2tST_4OS_pAmhMxhnB8n3Ud1fi0wuCcKB2hWqzTEYvc8tNPCxdRcANbP0jmY5S33">
              <a:extLst>
                <a:ext uri="{FF2B5EF4-FFF2-40B4-BE49-F238E27FC236}">
                  <a16:creationId xmlns:a16="http://schemas.microsoft.com/office/drawing/2014/main" id="{DA033EF9-05ED-194C-8706-93C46F7E7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432844" y="3976184"/>
              <a:ext cx="1300263" cy="1300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08C867-22B4-1C48-871D-6761CB1A799D}"/>
                </a:ext>
              </a:extLst>
            </p:cNvPr>
            <p:cNvCxnSpPr/>
            <p:nvPr/>
          </p:nvCxnSpPr>
          <p:spPr>
            <a:xfrm>
              <a:off x="2082975" y="5105359"/>
              <a:ext cx="0" cy="272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BB3AF3F-8242-F64A-998C-0D0E5436068F}"/>
                </a:ext>
              </a:extLst>
            </p:cNvPr>
            <p:cNvGrpSpPr/>
            <p:nvPr/>
          </p:nvGrpSpPr>
          <p:grpSpPr>
            <a:xfrm>
              <a:off x="6690646" y="4855255"/>
              <a:ext cx="1044956" cy="1044956"/>
              <a:chOff x="3565956" y="5679672"/>
              <a:chExt cx="1044956" cy="1044956"/>
            </a:xfrm>
          </p:grpSpPr>
          <p:pic>
            <p:nvPicPr>
              <p:cNvPr id="37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C17BFCDC-7AE2-5F41-9075-9F0F6C02C7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ABD1F23-2A34-B644-A303-E1643C6CA03A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DA2C64C-3789-C246-89B0-E53843AE8518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>
              <a:off x="7480634" y="5377733"/>
              <a:ext cx="2849774" cy="194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A7D5F0E-7400-DA40-BEBB-AD983EAA4D2C}"/>
                </a:ext>
              </a:extLst>
            </p:cNvPr>
            <p:cNvGrpSpPr/>
            <p:nvPr/>
          </p:nvGrpSpPr>
          <p:grpSpPr>
            <a:xfrm>
              <a:off x="9573062" y="4414857"/>
              <a:ext cx="487288" cy="394943"/>
              <a:chOff x="9931940" y="6095529"/>
              <a:chExt cx="324059" cy="262647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FA8B04A-AEEA-6F4E-A18D-EFCBE6E7ED73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52739FC-0789-3E48-8307-3FC58471AF54}"/>
                  </a:ext>
                </a:extLst>
              </p:cNvPr>
              <p:cNvSpPr txBox="1"/>
              <p:nvPr/>
            </p:nvSpPr>
            <p:spPr>
              <a:xfrm>
                <a:off x="9931940" y="6101117"/>
                <a:ext cx="324059" cy="245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P2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BC84BAB-31A7-5444-BF0C-2614B695F5B1}"/>
                </a:ext>
              </a:extLst>
            </p:cNvPr>
            <p:cNvGrpSpPr/>
            <p:nvPr/>
          </p:nvGrpSpPr>
          <p:grpSpPr>
            <a:xfrm>
              <a:off x="4719299" y="4456940"/>
              <a:ext cx="492897" cy="377143"/>
              <a:chOff x="9931940" y="6094554"/>
              <a:chExt cx="344534" cy="26362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998D2C2-50C0-2143-94EF-289B621C67C5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6DE2A28-4D09-264B-87F7-B89A29841B68}"/>
                  </a:ext>
                </a:extLst>
              </p:cNvPr>
              <p:cNvSpPr txBox="1"/>
              <p:nvPr/>
            </p:nvSpPr>
            <p:spPr>
              <a:xfrm>
                <a:off x="9935860" y="6094554"/>
                <a:ext cx="340614" cy="258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P1</a:t>
                </a:r>
              </a:p>
            </p:txBody>
          </p:sp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53D7EBB-D439-BC4B-B9BD-27B8B222EC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3054" y="4824903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BB60EE1-FB5C-E645-B0E8-7F8AD3EF89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7435" y="4810438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A5AAE06B-7F56-5245-A4BF-287896251F78}"/>
                </a:ext>
              </a:extLst>
            </p:cNvPr>
            <p:cNvSpPr/>
            <p:nvPr/>
          </p:nvSpPr>
          <p:spPr>
            <a:xfrm rot="7968041">
              <a:off x="5782959" y="4949854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96360BC3-FF20-0C4E-8145-0E9ACB2794D6}"/>
                </a:ext>
              </a:extLst>
            </p:cNvPr>
            <p:cNvSpPr/>
            <p:nvPr/>
          </p:nvSpPr>
          <p:spPr>
            <a:xfrm rot="18768720">
              <a:off x="5808776" y="5435387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BD6FB45-83B5-FC42-82C4-6C71364A81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6746" y="5387461"/>
              <a:ext cx="786807" cy="3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40E9ED-EB12-D74E-B728-71360D810BEE}"/>
                </a:ext>
              </a:extLst>
            </p:cNvPr>
            <p:cNvCxnSpPr>
              <a:cxnSpLocks/>
            </p:cNvCxnSpPr>
            <p:nvPr/>
          </p:nvCxnSpPr>
          <p:spPr>
            <a:xfrm>
              <a:off x="2082975" y="5389465"/>
              <a:ext cx="38014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2B91D9C7-5FC3-8E47-9B46-C4B385FC10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01237" y="4569732"/>
              <a:ext cx="253688" cy="58675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EAFCF4B-128C-2445-9235-3FB528FD8550}"/>
                </a:ext>
              </a:extLst>
            </p:cNvPr>
            <p:cNvSpPr/>
            <p:nvPr/>
          </p:nvSpPr>
          <p:spPr>
            <a:xfrm>
              <a:off x="10226411" y="5208080"/>
              <a:ext cx="531340" cy="3208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296C792-8243-4640-AFB6-48A05975920D}"/>
                </a:ext>
              </a:extLst>
            </p:cNvPr>
            <p:cNvSpPr txBox="1"/>
            <p:nvPr/>
          </p:nvSpPr>
          <p:spPr>
            <a:xfrm>
              <a:off x="10564409" y="4019186"/>
              <a:ext cx="11714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Pressure Transducer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D048BE-5CB7-8A47-AB79-13E647568353}"/>
                </a:ext>
              </a:extLst>
            </p:cNvPr>
            <p:cNvSpPr txBox="1"/>
            <p:nvPr/>
          </p:nvSpPr>
          <p:spPr>
            <a:xfrm>
              <a:off x="5558181" y="4811727"/>
              <a:ext cx="7868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Venturi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6B745D-33E6-9E43-9D54-F24C4A28EFDF}"/>
                </a:ext>
              </a:extLst>
            </p:cNvPr>
            <p:cNvSpPr txBox="1"/>
            <p:nvPr/>
          </p:nvSpPr>
          <p:spPr>
            <a:xfrm>
              <a:off x="6693827" y="4621394"/>
              <a:ext cx="7868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Latch Valve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1CB50AF-95DA-AF42-B6D5-2B5DB310F023}"/>
                </a:ext>
              </a:extLst>
            </p:cNvPr>
            <p:cNvSpPr txBox="1"/>
            <p:nvPr/>
          </p:nvSpPr>
          <p:spPr>
            <a:xfrm>
              <a:off x="3815809" y="4288457"/>
              <a:ext cx="9039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Kistler Pressure Sensor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7AA8C9-6DE4-3048-9C5E-F73023464433}"/>
                </a:ext>
              </a:extLst>
            </p:cNvPr>
            <p:cNvSpPr txBox="1"/>
            <p:nvPr/>
          </p:nvSpPr>
          <p:spPr>
            <a:xfrm>
              <a:off x="889256" y="4082785"/>
              <a:ext cx="89597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Pressure Water Tank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734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3CBA8-3DFE-4D4B-911F-4B12546D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 Diagnostics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CD337-EEDA-374A-957B-DE2B73C8D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Performed before testing and </a:t>
            </a:r>
            <a:r>
              <a:rPr lang="en-US" dirty="0">
                <a:solidFill>
                  <a:schemeClr val="accent3"/>
                </a:solidFill>
              </a:rPr>
              <a:t>after each surge event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Calibration</a:t>
            </a:r>
          </a:p>
          <a:p>
            <a:pPr lvl="1"/>
            <a:endParaRPr lang="en-US" dirty="0"/>
          </a:p>
          <a:p>
            <a:r>
              <a:rPr lang="en-US" dirty="0"/>
              <a:t>Performed before testing and </a:t>
            </a:r>
            <a:r>
              <a:rPr lang="en-US" dirty="0">
                <a:solidFill>
                  <a:schemeClr val="accent3"/>
                </a:solidFill>
              </a:rPr>
              <a:t>after failure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CT Scan</a:t>
            </a:r>
          </a:p>
          <a:p>
            <a:pPr lvl="1"/>
            <a:endParaRPr lang="en-US" dirty="0"/>
          </a:p>
          <a:p>
            <a:r>
              <a:rPr lang="en-US" dirty="0"/>
              <a:t>Paper includes details about each diagnostic test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621B9-DB2C-4A4C-B0EE-FF8B00768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F3D6E-AFAE-2A40-A664-D5AD4004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3E746-71BC-884C-ABA9-78CD9C38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07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A7D9-2213-824C-91F6-835237CD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EF806-207C-6A44-8EB0-6AA592D66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672" y="1780277"/>
            <a:ext cx="10833225" cy="118148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Use pressure controller to apply pressure to pressure transducer</a:t>
            </a:r>
          </a:p>
          <a:p>
            <a:r>
              <a:rPr lang="en-US" dirty="0"/>
              <a:t>Measure transducer’s voltage output</a:t>
            </a:r>
          </a:p>
          <a:p>
            <a:r>
              <a:rPr lang="en-US" dirty="0"/>
              <a:t>Verify no change to calibration after each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CA1E2-17F4-E741-A855-ECEABE60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87C9B-8EF4-E544-82A4-2C3037B82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22F10-FC07-6F44-8979-2DE8909A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14AFD79-36FF-D543-A094-74509D27C2B3}"/>
              </a:ext>
            </a:extLst>
          </p:cNvPr>
          <p:cNvGrpSpPr/>
          <p:nvPr/>
        </p:nvGrpSpPr>
        <p:grpSpPr>
          <a:xfrm>
            <a:off x="2920382" y="3095506"/>
            <a:ext cx="6351236" cy="3082763"/>
            <a:chOff x="676264" y="3088970"/>
            <a:chExt cx="6351236" cy="30827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0815F7E-25E1-DD4A-9658-81542443BD1C}"/>
                </a:ext>
              </a:extLst>
            </p:cNvPr>
            <p:cNvSpPr/>
            <p:nvPr/>
          </p:nvSpPr>
          <p:spPr>
            <a:xfrm>
              <a:off x="676264" y="3088970"/>
              <a:ext cx="6351236" cy="308276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AEA7885-EC6E-3747-9E2B-30F68E163ADE}"/>
                </a:ext>
              </a:extLst>
            </p:cNvPr>
            <p:cNvGrpSpPr/>
            <p:nvPr/>
          </p:nvGrpSpPr>
          <p:grpSpPr>
            <a:xfrm>
              <a:off x="884386" y="3463005"/>
              <a:ext cx="5744847" cy="2550199"/>
              <a:chOff x="1215684" y="2258526"/>
              <a:chExt cx="6805236" cy="2712612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881BA80F-F3CF-3441-BDFF-18E147850F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54981" y="2258526"/>
                <a:ext cx="2194038" cy="12003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D2A4B59F-BF9B-FE41-B579-7792F27CE41D}"/>
                  </a:ext>
                </a:extLst>
              </p:cNvPr>
              <p:cNvSpPr/>
              <p:nvPr/>
            </p:nvSpPr>
            <p:spPr>
              <a:xfrm>
                <a:off x="1215684" y="3065065"/>
                <a:ext cx="516677" cy="1906073"/>
              </a:xfrm>
              <a:prstGeom prst="roundRect">
                <a:avLst>
                  <a:gd name="adj" fmla="val 39101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B20ADF-5D9E-0249-B1E4-4F80932E1A51}"/>
                  </a:ext>
                </a:extLst>
              </p:cNvPr>
              <p:cNvSpPr txBox="1"/>
              <p:nvPr/>
            </p:nvSpPr>
            <p:spPr>
              <a:xfrm rot="16200000">
                <a:off x="647914" y="3715505"/>
                <a:ext cx="1558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GN2 bottle</a:t>
                </a:r>
              </a:p>
            </p:txBody>
          </p:sp>
          <p:cxnSp>
            <p:nvCxnSpPr>
              <p:cNvPr id="10" name="Elbow Connector 9">
                <a:extLst>
                  <a:ext uri="{FF2B5EF4-FFF2-40B4-BE49-F238E27FC236}">
                    <a16:creationId xmlns:a16="http://schemas.microsoft.com/office/drawing/2014/main" id="{24BB3A4A-81F8-184A-9EA1-BDE037AE60B0}"/>
                  </a:ext>
                </a:extLst>
              </p:cNvPr>
              <p:cNvCxnSpPr>
                <a:cxnSpLocks/>
                <a:stCxn id="7" idx="0"/>
                <a:endCxn id="11" idx="1"/>
              </p:cNvCxnSpPr>
              <p:nvPr/>
            </p:nvCxnSpPr>
            <p:spPr>
              <a:xfrm rot="5400000" flipH="1" flipV="1">
                <a:off x="1698950" y="2647273"/>
                <a:ext cx="192867" cy="642719"/>
              </a:xfrm>
              <a:prstGeom prst="bentConnector2">
                <a:avLst/>
              </a:prstGeom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2B381B-7DC5-2A4B-945D-A8FFD0B461D2}"/>
                  </a:ext>
                </a:extLst>
              </p:cNvPr>
              <p:cNvSpPr txBox="1"/>
              <p:nvPr/>
            </p:nvSpPr>
            <p:spPr>
              <a:xfrm>
                <a:off x="2116743" y="2272034"/>
                <a:ext cx="1459451" cy="120032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dirty="0"/>
              </a:p>
              <a:p>
                <a:pPr algn="ctr"/>
                <a:r>
                  <a:rPr lang="en-US" dirty="0"/>
                  <a:t>Pressure Panel</a:t>
                </a:r>
              </a:p>
              <a:p>
                <a:pPr algn="ctr"/>
                <a:endParaRPr lang="en-US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41655B-C7AD-A44B-855A-B5DFB6032F7C}"/>
                  </a:ext>
                </a:extLst>
              </p:cNvPr>
              <p:cNvSpPr txBox="1"/>
              <p:nvPr/>
            </p:nvSpPr>
            <p:spPr>
              <a:xfrm>
                <a:off x="4405255" y="4045510"/>
                <a:ext cx="1448233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Pressure Transducer</a:t>
                </a:r>
              </a:p>
            </p:txBody>
          </p:sp>
          <p:cxnSp>
            <p:nvCxnSpPr>
              <p:cNvPr id="14" name="Elbow Connector 13">
                <a:extLst>
                  <a:ext uri="{FF2B5EF4-FFF2-40B4-BE49-F238E27FC236}">
                    <a16:creationId xmlns:a16="http://schemas.microsoft.com/office/drawing/2014/main" id="{4F34B309-037E-1745-9848-74813F7E92C9}"/>
                  </a:ext>
                </a:extLst>
              </p:cNvPr>
              <p:cNvCxnSpPr>
                <a:cxnSpLocks/>
                <a:endCxn id="1026" idx="1"/>
              </p:cNvCxnSpPr>
              <p:nvPr/>
            </p:nvCxnSpPr>
            <p:spPr>
              <a:xfrm flipV="1">
                <a:off x="3581367" y="2858690"/>
                <a:ext cx="573614" cy="13509"/>
              </a:xfrm>
              <a:prstGeom prst="bentConnector3">
                <a:avLst>
                  <a:gd name="adj1" fmla="val 50000"/>
                </a:avLst>
              </a:prstGeom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>
                <a:extLst>
                  <a:ext uri="{FF2B5EF4-FFF2-40B4-BE49-F238E27FC236}">
                    <a16:creationId xmlns:a16="http://schemas.microsoft.com/office/drawing/2014/main" id="{2AB2AEAF-D3C7-CF42-A2C3-244E164695A4}"/>
                  </a:ext>
                </a:extLst>
              </p:cNvPr>
              <p:cNvCxnSpPr>
                <a:cxnSpLocks/>
                <a:endCxn id="13" idx="0"/>
              </p:cNvCxnSpPr>
              <p:nvPr/>
            </p:nvCxnSpPr>
            <p:spPr>
              <a:xfrm rot="16200000" flipH="1">
                <a:off x="4781365" y="3697504"/>
                <a:ext cx="687201" cy="8810"/>
              </a:xfrm>
              <a:prstGeom prst="bentConnector3">
                <a:avLst>
                  <a:gd name="adj1" fmla="val 50000"/>
                </a:avLst>
              </a:prstGeom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AF6C1F-1346-AF4C-85F2-AA4EDB5A9CCC}"/>
                  </a:ext>
                </a:extLst>
              </p:cNvPr>
              <p:cNvSpPr txBox="1"/>
              <p:nvPr/>
            </p:nvSpPr>
            <p:spPr>
              <a:xfrm>
                <a:off x="2140007" y="4208595"/>
                <a:ext cx="1196883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Power </a:t>
                </a:r>
              </a:p>
              <a:p>
                <a:pPr algn="ctr"/>
                <a:r>
                  <a:rPr lang="en-US" dirty="0"/>
                  <a:t>Supply</a:t>
                </a:r>
              </a:p>
            </p:txBody>
          </p: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30BD526E-F6D6-2345-B402-88C53449CE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7960" y="4285869"/>
                <a:ext cx="1011724" cy="17225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867E8077-65CF-5644-BE43-4915AAA5E3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7960" y="4413702"/>
                <a:ext cx="1011724" cy="172250"/>
              </a:xfrm>
              <a:prstGeom prst="bentConnector3">
                <a:avLst>
                  <a:gd name="adj1" fmla="val 60184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D92FDD6-3E7C-934C-A016-21A06D23EE0B}"/>
                  </a:ext>
                </a:extLst>
              </p:cNvPr>
              <p:cNvSpPr txBox="1"/>
              <p:nvPr/>
            </p:nvSpPr>
            <p:spPr>
              <a:xfrm>
                <a:off x="6572687" y="4045508"/>
                <a:ext cx="1448233" cy="64633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Digital Multimeter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08F4560-33F3-304D-991C-2024FDB133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786" y="4298748"/>
                <a:ext cx="69060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CF55FEB6-7D00-0043-9E79-C181BD0BFA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1097" y="4411208"/>
                <a:ext cx="727295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B7FED69-A81D-814A-882C-5D06B5DDF6AD}"/>
                </a:ext>
              </a:extLst>
            </p:cNvPr>
            <p:cNvSpPr/>
            <p:nvPr/>
          </p:nvSpPr>
          <p:spPr>
            <a:xfrm>
              <a:off x="3321715" y="3189368"/>
              <a:ext cx="20515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Pressure Controller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78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4CA3-C0BA-E441-A035-D03D0F5A9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 Calibration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2DCB2-CE25-EA4B-9DDE-14F9D2A3F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10670"/>
            <a:ext cx="5047447" cy="408210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Specified proof pressure: 488 psia</a:t>
            </a:r>
          </a:p>
          <a:p>
            <a:r>
              <a:rPr lang="en-US" dirty="0"/>
              <a:t>Specified burst pressure: 813 psia</a:t>
            </a:r>
          </a:p>
          <a:p>
            <a:r>
              <a:rPr lang="en-US" dirty="0">
                <a:solidFill>
                  <a:schemeClr val="accent3"/>
                </a:solidFill>
              </a:rPr>
              <a:t>Calibration showed no change up to 784 psi surge</a:t>
            </a:r>
          </a:p>
          <a:p>
            <a:r>
              <a:rPr lang="en-US" dirty="0"/>
              <a:t>Failure after 1135 psi surge</a:t>
            </a:r>
          </a:p>
          <a:p>
            <a:r>
              <a:rPr lang="en-US" dirty="0"/>
              <a:t>Would still be useable after re-calibration</a:t>
            </a:r>
          </a:p>
          <a:p>
            <a:r>
              <a:rPr lang="en-US" dirty="0"/>
              <a:t>3 identical units on a flight mission were unintentionally exposed to static pressure of 788 psi and similarly went out of calibration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22179-D9F1-1344-82CB-C804FE37B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0EC01-F326-5746-8450-569BBCD97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21B04-956E-4947-9E60-C54BA88BB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D25DFC-C8DA-0B4D-AB22-2FA558DC3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02355"/>
            <a:ext cx="6059165" cy="42987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8C2CEC-9E0C-C649-8C79-47032B66B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1802355"/>
            <a:ext cx="6059165" cy="429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9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B0F52-9DC1-4146-A7D9-2EEEF82D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 Scan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EDC40-DE05-944F-8854-B392973AE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962" y="1676691"/>
            <a:ext cx="2336178" cy="4956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Before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E998D-0678-8643-8B13-9D128758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361254"/>
            <a:ext cx="2844799" cy="365125"/>
          </a:xfrm>
        </p:spPr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7C711-06CC-6B45-BFD4-BB79C3BC1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A9396-DEF6-7740-A277-3171BE607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85833" y="6335550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6F8A59E-B035-D749-8133-970F8D95DC3D}"/>
              </a:ext>
            </a:extLst>
          </p:cNvPr>
          <p:cNvSpPr txBox="1">
            <a:spLocks/>
          </p:cNvSpPr>
          <p:nvPr/>
        </p:nvSpPr>
        <p:spPr>
          <a:xfrm>
            <a:off x="3596126" y="1622564"/>
            <a:ext cx="2336178" cy="603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dirty="0"/>
              <a:t>After Failure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FAF5E9-B2BB-8345-A5D5-C728FA9EB7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296" y="2131820"/>
            <a:ext cx="1716354" cy="183292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D2B9E7-593B-4145-821E-5EAF93F7D1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295" y="4363446"/>
            <a:ext cx="1716354" cy="17923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8E3759-1D3D-974E-8DAC-E6F52D68B380}"/>
              </a:ext>
            </a:extLst>
          </p:cNvPr>
          <p:cNvSpPr txBox="1"/>
          <p:nvPr/>
        </p:nvSpPr>
        <p:spPr>
          <a:xfrm>
            <a:off x="728897" y="3965016"/>
            <a:ext cx="2512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Diaphragm top surface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76FD51-1619-7E42-8288-519F11030F2C}"/>
              </a:ext>
            </a:extLst>
          </p:cNvPr>
          <p:cNvSpPr txBox="1"/>
          <p:nvPr/>
        </p:nvSpPr>
        <p:spPr>
          <a:xfrm>
            <a:off x="643778" y="6208645"/>
            <a:ext cx="28447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Diaphragm bottom surface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187061-9EA4-974E-89CE-0B842579089D}"/>
              </a:ext>
            </a:extLst>
          </p:cNvPr>
          <p:cNvSpPr txBox="1"/>
          <p:nvPr/>
        </p:nvSpPr>
        <p:spPr>
          <a:xfrm>
            <a:off x="7365820" y="6264296"/>
            <a:ext cx="36228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Credit: Bruno Munoz, NASA GSFC</a:t>
            </a:r>
          </a:p>
        </p:txBody>
      </p:sp>
      <p:pic>
        <p:nvPicPr>
          <p:cNvPr id="27" name="Picture 26" descr="A picture containing electronics, sitting, monitor, computer&#10;&#10;Description automatically generated">
            <a:extLst>
              <a:ext uri="{FF2B5EF4-FFF2-40B4-BE49-F238E27FC236}">
                <a16:creationId xmlns:a16="http://schemas.microsoft.com/office/drawing/2014/main" id="{87AF83A9-575C-6646-8841-CE74A8D9AD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7433" y="4322434"/>
            <a:ext cx="1778051" cy="1752529"/>
          </a:xfrm>
          <a:prstGeom prst="rect">
            <a:avLst/>
          </a:prstGeom>
        </p:spPr>
      </p:pic>
      <p:pic>
        <p:nvPicPr>
          <p:cNvPr id="25" name="Picture 24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7A3DC2BC-A22A-8D4D-B60F-6C523E7BC5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2583" y="2131820"/>
            <a:ext cx="1878054" cy="18326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7714AC2-06C9-3545-B653-56E6059C81FE}"/>
              </a:ext>
            </a:extLst>
          </p:cNvPr>
          <p:cNvSpPr txBox="1"/>
          <p:nvPr/>
        </p:nvSpPr>
        <p:spPr>
          <a:xfrm>
            <a:off x="3596126" y="3953102"/>
            <a:ext cx="2512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Diaphragm top surface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E033EC-BD47-1748-9905-28E8B19979E3}"/>
              </a:ext>
            </a:extLst>
          </p:cNvPr>
          <p:cNvSpPr txBox="1"/>
          <p:nvPr/>
        </p:nvSpPr>
        <p:spPr>
          <a:xfrm>
            <a:off x="3488577" y="6225858"/>
            <a:ext cx="28447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Diaphragm bottom surface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D03FE-D109-974E-BC46-8B2C96A53A09}"/>
              </a:ext>
            </a:extLst>
          </p:cNvPr>
          <p:cNvSpPr txBox="1"/>
          <p:nvPr/>
        </p:nvSpPr>
        <p:spPr>
          <a:xfrm>
            <a:off x="7021798" y="3886901"/>
            <a:ext cx="3562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No visible change in cross section and diaphragm surface views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BC096A-B927-9841-F7D5-972F2B6BF1A6}"/>
              </a:ext>
            </a:extLst>
          </p:cNvPr>
          <p:cNvSpPr txBox="1"/>
          <p:nvPr/>
        </p:nvSpPr>
        <p:spPr>
          <a:xfrm>
            <a:off x="7380636" y="2591600"/>
            <a:ext cx="2844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Cross section view not shown (proprietary)</a:t>
            </a:r>
          </a:p>
        </p:txBody>
      </p:sp>
    </p:spTree>
    <p:extLst>
      <p:ext uri="{BB962C8B-B14F-4D97-AF65-F5344CB8AC3E}">
        <p14:creationId xmlns:p14="http://schemas.microsoft.com/office/powerpoint/2010/main" val="2405116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23E49-9FF9-B547-AE69-AEF5609A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D6910-2754-8D43-A5B0-554D54968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Pressure transducer was fully functional and accurate after surge pressures well above specified proof pressure</a:t>
            </a:r>
          </a:p>
          <a:p>
            <a:r>
              <a:rPr lang="en-US" dirty="0"/>
              <a:t>Existing branch practices of requiring surge pressure to stay below proof pressure may be overly conservative</a:t>
            </a:r>
          </a:p>
          <a:p>
            <a:r>
              <a:rPr lang="en-US" dirty="0"/>
              <a:t>For this pressure transducer design, overpressure still results in a useable unit after recalibration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A92EB-B887-C748-B6A7-6B32A1AAD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7A15C-ED06-3348-9E3F-BCA2FB514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ACB93-2320-AD49-8655-D23ADE08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91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Background and Motivation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Test Setup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Burst Disk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Thruster Valve Testing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Conclusions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541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B5081-6BD2-864F-B86B-0403F583C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Valve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73AA-D536-2E45-AC8A-48111F08F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E2ABD-AC59-B645-B129-9E6704AAF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A4D28-3441-B744-B4C9-9D0C4C47C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10ABA-5387-1A43-9245-25D21159F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A60FC2-8C19-2F4D-A289-FC7500A3B1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97134" y="3703229"/>
            <a:ext cx="3170237" cy="23790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68A2C5-A011-A04E-A12B-3179483383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312" y="3703229"/>
            <a:ext cx="3236090" cy="242844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8692D7-7190-8448-A306-3810C2A7D6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5343" y="3175218"/>
            <a:ext cx="2232098" cy="298062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797256-A7DF-0D9E-8A2B-B2CFBA3F0BD9}"/>
              </a:ext>
            </a:extLst>
          </p:cNvPr>
          <p:cNvSpPr txBox="1">
            <a:spLocks/>
          </p:cNvSpPr>
          <p:nvPr/>
        </p:nvSpPr>
        <p:spPr>
          <a:xfrm>
            <a:off x="581192" y="1910671"/>
            <a:ext cx="11029615" cy="2110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Thrusters tested because they are commonly placed in locations that see high surge pressures</a:t>
            </a:r>
          </a:p>
          <a:p>
            <a:r>
              <a:rPr lang="en-US" dirty="0"/>
              <a:t>Flight spare selected for testing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212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5B91C-7EAB-0F41-AF3E-2203BBE2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Valve 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22E1B-6328-864F-868A-4202DA04B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0157A-B5AB-DD48-B168-164110DB0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FB0FB-33FC-2541-87C3-E772913F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5DB742-FB3B-E8C5-EC8F-15B4282A1D30}"/>
              </a:ext>
            </a:extLst>
          </p:cNvPr>
          <p:cNvGrpSpPr/>
          <p:nvPr/>
        </p:nvGrpSpPr>
        <p:grpSpPr>
          <a:xfrm>
            <a:off x="932178" y="3193868"/>
            <a:ext cx="10678630" cy="1924027"/>
            <a:chOff x="936683" y="4005718"/>
            <a:chExt cx="10678630" cy="192402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81F84B6-E171-F443-9BE7-9B3EB23AEAFD}"/>
                </a:ext>
              </a:extLst>
            </p:cNvPr>
            <p:cNvSpPr/>
            <p:nvPr/>
          </p:nvSpPr>
          <p:spPr>
            <a:xfrm>
              <a:off x="936683" y="4021459"/>
              <a:ext cx="10166438" cy="17700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 descr="https://lh4.googleusercontent.com/nSlNX65TpkEBdFufQnOz0twDK-aPOdVk46L1H3YVvUaxhwERi1CEYW38BRnhCKW9p93jy9ZVKQKx2tST_4OS_pAmhMxhnB8n3Ud1fi0wuCcKB2hWqzTEYvc8tNPCxdRcANbP0jmY5S33">
              <a:extLst>
                <a:ext uri="{FF2B5EF4-FFF2-40B4-BE49-F238E27FC236}">
                  <a16:creationId xmlns:a16="http://schemas.microsoft.com/office/drawing/2014/main" id="{D3137455-6E37-FF43-9357-1F9348C88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84668" y="4005718"/>
              <a:ext cx="1300263" cy="1300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51F3252-BD89-1D4A-BA1B-0967711A84F0}"/>
                </a:ext>
              </a:extLst>
            </p:cNvPr>
            <p:cNvCxnSpPr/>
            <p:nvPr/>
          </p:nvCxnSpPr>
          <p:spPr>
            <a:xfrm>
              <a:off x="2034799" y="5134893"/>
              <a:ext cx="0" cy="2723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10AE18-A864-BE42-B9D0-4871FF6B621A}"/>
                </a:ext>
              </a:extLst>
            </p:cNvPr>
            <p:cNvGrpSpPr/>
            <p:nvPr/>
          </p:nvGrpSpPr>
          <p:grpSpPr>
            <a:xfrm>
              <a:off x="6642470" y="4884789"/>
              <a:ext cx="1044956" cy="1044956"/>
              <a:chOff x="3565956" y="5679672"/>
              <a:chExt cx="1044956" cy="1044956"/>
            </a:xfrm>
          </p:grpSpPr>
          <p:pic>
            <p:nvPicPr>
              <p:cNvPr id="10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AA32C905-3445-2E4C-9885-5B4969267A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CF59305-6914-BE4D-92DD-18F1BBA037EB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1176F63-7529-BF4F-A655-B2510347CE13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7432458" y="5407267"/>
              <a:ext cx="3011447" cy="9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D83DF73-090E-864F-81B7-1D99F72B37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24878" y="4854437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BB853E9-8C20-7B4C-80CD-653A518222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9259" y="4839972"/>
              <a:ext cx="0" cy="548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AE140F0-BF48-F342-BD5E-B55382A6E02C}"/>
                </a:ext>
              </a:extLst>
            </p:cNvPr>
            <p:cNvSpPr/>
            <p:nvPr/>
          </p:nvSpPr>
          <p:spPr>
            <a:xfrm rot="7968041">
              <a:off x="5734783" y="4979388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473911B8-9892-2D4F-BAA4-3B3B045EDD7D}"/>
                </a:ext>
              </a:extLst>
            </p:cNvPr>
            <p:cNvSpPr/>
            <p:nvPr/>
          </p:nvSpPr>
          <p:spPr>
            <a:xfrm rot="18768720">
              <a:off x="5760600" y="5464921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12AF8C3-F718-FC4D-9A9E-BD4EDFBE17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570" y="5416995"/>
              <a:ext cx="786807" cy="31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D69D476-6F72-1246-BC80-5DF3A9E41151}"/>
                </a:ext>
              </a:extLst>
            </p:cNvPr>
            <p:cNvCxnSpPr>
              <a:cxnSpLocks/>
            </p:cNvCxnSpPr>
            <p:nvPr/>
          </p:nvCxnSpPr>
          <p:spPr>
            <a:xfrm>
              <a:off x="2034799" y="5418999"/>
              <a:ext cx="38014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C738A97-8C2D-D343-B8DC-BC03205DBF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43905" y="4993221"/>
              <a:ext cx="175259" cy="27078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165840C-FAD5-1E49-9777-D5EF2AECD563}"/>
                </a:ext>
              </a:extLst>
            </p:cNvPr>
            <p:cNvSpPr/>
            <p:nvPr/>
          </p:nvSpPr>
          <p:spPr>
            <a:xfrm>
              <a:off x="10178235" y="5312045"/>
              <a:ext cx="531340" cy="2293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D24AAF2-CD0E-9946-A5F1-7F44FD03CA0B}"/>
                </a:ext>
              </a:extLst>
            </p:cNvPr>
            <p:cNvSpPr txBox="1"/>
            <p:nvPr/>
          </p:nvSpPr>
          <p:spPr>
            <a:xfrm>
              <a:off x="10443905" y="4401897"/>
              <a:ext cx="1171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Thruster Valve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FA00152-3F3B-284B-8265-3BF91DD1EEB4}"/>
                </a:ext>
              </a:extLst>
            </p:cNvPr>
            <p:cNvSpPr txBox="1"/>
            <p:nvPr/>
          </p:nvSpPr>
          <p:spPr>
            <a:xfrm>
              <a:off x="5605608" y="4851416"/>
              <a:ext cx="7868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Venturi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C968F3-1143-F04A-AFD7-FAF927137AF6}"/>
                </a:ext>
              </a:extLst>
            </p:cNvPr>
            <p:cNvSpPr txBox="1"/>
            <p:nvPr/>
          </p:nvSpPr>
          <p:spPr>
            <a:xfrm>
              <a:off x="6741254" y="4661083"/>
              <a:ext cx="7868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Latch Valve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CB89680-1CA5-DC48-ADFA-E7CE1A55127F}"/>
                </a:ext>
              </a:extLst>
            </p:cNvPr>
            <p:cNvSpPr txBox="1"/>
            <p:nvPr/>
          </p:nvSpPr>
          <p:spPr>
            <a:xfrm>
              <a:off x="3863236" y="4328146"/>
              <a:ext cx="9039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Kistler Pressure Sensor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85EE122-8773-9645-BEA6-BD2183B6186F}"/>
                </a:ext>
              </a:extLst>
            </p:cNvPr>
            <p:cNvSpPr txBox="1"/>
            <p:nvPr/>
          </p:nvSpPr>
          <p:spPr>
            <a:xfrm>
              <a:off x="936683" y="4122474"/>
              <a:ext cx="89597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Pressure Water Tank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F5634D4-EF11-774B-8907-D77765085339}"/>
                </a:ext>
              </a:extLst>
            </p:cNvPr>
            <p:cNvGrpSpPr/>
            <p:nvPr/>
          </p:nvGrpSpPr>
          <p:grpSpPr>
            <a:xfrm>
              <a:off x="9538337" y="4426432"/>
              <a:ext cx="487288" cy="394943"/>
              <a:chOff x="9931940" y="6095529"/>
              <a:chExt cx="324059" cy="262647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571F87E-1E26-2241-90F1-3BE5C89CFA22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F63FD1B-C361-704B-B184-44237766880B}"/>
                  </a:ext>
                </a:extLst>
              </p:cNvPr>
              <p:cNvSpPr txBox="1"/>
              <p:nvPr/>
            </p:nvSpPr>
            <p:spPr>
              <a:xfrm>
                <a:off x="9931940" y="6101117"/>
                <a:ext cx="324059" cy="245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P2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5B24EC8-0D22-2E48-AA4D-C51AEA828E9B}"/>
                </a:ext>
              </a:extLst>
            </p:cNvPr>
            <p:cNvGrpSpPr/>
            <p:nvPr/>
          </p:nvGrpSpPr>
          <p:grpSpPr>
            <a:xfrm>
              <a:off x="4684574" y="4456940"/>
              <a:ext cx="492897" cy="377143"/>
              <a:chOff x="9931940" y="6094554"/>
              <a:chExt cx="344534" cy="26362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22914FF-83D6-504E-9F91-DDEA5155E34E}"/>
                  </a:ext>
                </a:extLst>
              </p:cNvPr>
              <p:cNvSpPr/>
              <p:nvPr/>
            </p:nvSpPr>
            <p:spPr>
              <a:xfrm>
                <a:off x="9931940" y="6095529"/>
                <a:ext cx="262647" cy="262647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0A94940-D50E-5A42-B611-9C63E174AC4C}"/>
                  </a:ext>
                </a:extLst>
              </p:cNvPr>
              <p:cNvSpPr txBox="1"/>
              <p:nvPr/>
            </p:nvSpPr>
            <p:spPr>
              <a:xfrm>
                <a:off x="9935860" y="6094554"/>
                <a:ext cx="340614" cy="258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1760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3CBA8-3DFE-4D4B-911F-4B12546D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Valve Diagnostics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CD337-EEDA-374A-957B-DE2B73C8D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Performed before testing and </a:t>
            </a:r>
            <a:r>
              <a:rPr lang="en-US" dirty="0">
                <a:solidFill>
                  <a:schemeClr val="accent3"/>
                </a:solidFill>
              </a:rPr>
              <a:t>after each surge event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Internal Leak Test</a:t>
            </a:r>
          </a:p>
          <a:p>
            <a:pPr lvl="1"/>
            <a:r>
              <a:rPr lang="en-US" dirty="0"/>
              <a:t>Pull-In / Drop-Out Voltage Test</a:t>
            </a:r>
          </a:p>
          <a:p>
            <a:pPr lvl="1"/>
            <a:r>
              <a:rPr lang="en-US" dirty="0"/>
              <a:t>Response Time Test</a:t>
            </a:r>
          </a:p>
          <a:p>
            <a:pPr lvl="1"/>
            <a:r>
              <a:rPr lang="en-US" dirty="0"/>
              <a:t>Flow Impedance Test</a:t>
            </a:r>
          </a:p>
          <a:p>
            <a:pPr lvl="1"/>
            <a:endParaRPr lang="en-US" dirty="0"/>
          </a:p>
          <a:p>
            <a:r>
              <a:rPr lang="en-US" dirty="0"/>
              <a:t>Performed before testing and </a:t>
            </a:r>
            <a:r>
              <a:rPr lang="en-US" dirty="0">
                <a:solidFill>
                  <a:schemeClr val="accent3"/>
                </a:solidFill>
              </a:rPr>
              <a:t>after failure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Filter Inspection Using Borescope</a:t>
            </a:r>
          </a:p>
          <a:p>
            <a:pPr lvl="1"/>
            <a:endParaRPr lang="en-US" dirty="0"/>
          </a:p>
          <a:p>
            <a:r>
              <a:rPr lang="en-US" dirty="0"/>
              <a:t>Paper includes details about each diagnostic test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621B9-DB2C-4A4C-B0EE-FF8B00768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F3D6E-AFAE-2A40-A664-D5AD4004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3E746-71BC-884C-ABA9-78CD9C381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59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4F23D-1F87-0D45-847A-5C2F62C0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Leak Test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7737B-2C85-574F-B85C-DCE510CA9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0670"/>
            <a:ext cx="6787170" cy="20708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Pressurize upstream of closed thruster valve</a:t>
            </a:r>
          </a:p>
          <a:p>
            <a:r>
              <a:rPr lang="en-US" dirty="0"/>
              <a:t>Open downstream valve seat</a:t>
            </a:r>
          </a:p>
          <a:p>
            <a:r>
              <a:rPr lang="en-US" dirty="0"/>
              <a:t>Use Norquist leak detector to measure internal leak rate</a:t>
            </a:r>
          </a:p>
          <a:p>
            <a:r>
              <a:rPr lang="en-US" dirty="0"/>
              <a:t>Verify no change to leak rate after each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B32AF-4145-0C45-9225-A6320D5C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39B68-93B0-C443-9C42-02A9D3322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AE839-05E1-2D46-AB49-332C19FA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415574-1879-0440-8F38-7BC417B75336}"/>
              </a:ext>
            </a:extLst>
          </p:cNvPr>
          <p:cNvGrpSpPr/>
          <p:nvPr/>
        </p:nvGrpSpPr>
        <p:grpSpPr>
          <a:xfrm>
            <a:off x="6107404" y="5219639"/>
            <a:ext cx="1044956" cy="1044956"/>
            <a:chOff x="3565956" y="5679672"/>
            <a:chExt cx="1044956" cy="1044956"/>
          </a:xfrm>
        </p:grpSpPr>
        <p:pic>
          <p:nvPicPr>
            <p:cNvPr id="11" name="Picture 6" descr="https://lh3.googleusercontent.com/b1EEU5ksbOsUwznpE5-GDlm75iT4pXo-TOXPUtRmafcJtLG3gP_8OkwqZxB34pAx1QR6uGMGvAHU08xxhEfZvy1j1s41Vin4pR4ZuhDRvnwogbhWWXQ2UsRVNa_01rmSvbL25Ac8ikbk">
              <a:extLst>
                <a:ext uri="{FF2B5EF4-FFF2-40B4-BE49-F238E27FC236}">
                  <a16:creationId xmlns:a16="http://schemas.microsoft.com/office/drawing/2014/main" id="{C39773DD-6027-4748-AFB8-E17D63C9E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5956" y="5679672"/>
              <a:ext cx="1044956" cy="104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3C269A3-0879-9A4D-93FF-7DECE5D16541}"/>
                </a:ext>
              </a:extLst>
            </p:cNvPr>
            <p:cNvSpPr/>
            <p:nvPr/>
          </p:nvSpPr>
          <p:spPr>
            <a:xfrm>
              <a:off x="3820923" y="6088277"/>
              <a:ext cx="535021" cy="2277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Arc 22">
            <a:extLst>
              <a:ext uri="{FF2B5EF4-FFF2-40B4-BE49-F238E27FC236}">
                <a16:creationId xmlns:a16="http://schemas.microsoft.com/office/drawing/2014/main" id="{D71D05F8-ADAE-8D4B-BAAA-05920169F101}"/>
              </a:ext>
            </a:extLst>
          </p:cNvPr>
          <p:cNvSpPr/>
          <p:nvPr/>
        </p:nvSpPr>
        <p:spPr>
          <a:xfrm rot="18768720">
            <a:off x="5225534" y="5799771"/>
            <a:ext cx="395417" cy="3925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picture containing indoor, glass, display, food&#10;&#10;Description automatically generated">
            <a:extLst>
              <a:ext uri="{FF2B5EF4-FFF2-40B4-BE49-F238E27FC236}">
                <a16:creationId xmlns:a16="http://schemas.microsoft.com/office/drawing/2014/main" id="{9A60C5CD-B622-114C-A7F1-6135B9AE72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9870" y="1970357"/>
            <a:ext cx="3732808" cy="190112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3FFB95E-6141-9F4C-A5FB-0CD83C7CDE8F}"/>
              </a:ext>
            </a:extLst>
          </p:cNvPr>
          <p:cNvSpPr txBox="1"/>
          <p:nvPr/>
        </p:nvSpPr>
        <p:spPr>
          <a:xfrm>
            <a:off x="7446025" y="3887225"/>
            <a:ext cx="2430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Norquist leak detector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12C6142-9A22-9742-AD00-24D7249150B2}"/>
              </a:ext>
            </a:extLst>
          </p:cNvPr>
          <p:cNvGrpSpPr/>
          <p:nvPr/>
        </p:nvGrpSpPr>
        <p:grpSpPr>
          <a:xfrm>
            <a:off x="754911" y="4393733"/>
            <a:ext cx="11418273" cy="1906309"/>
            <a:chOff x="754911" y="4393733"/>
            <a:chExt cx="11418273" cy="1906309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FA8A2F1-3AC3-CC4A-9D2A-2DB989209BB8}"/>
                </a:ext>
              </a:extLst>
            </p:cNvPr>
            <p:cNvGrpSpPr/>
            <p:nvPr/>
          </p:nvGrpSpPr>
          <p:grpSpPr>
            <a:xfrm>
              <a:off x="754911" y="4393733"/>
              <a:ext cx="11418273" cy="1785794"/>
              <a:chOff x="754911" y="4340568"/>
              <a:chExt cx="11418273" cy="178579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0F5F51-02D4-E944-A8E8-E8B25C9C12FC}"/>
                  </a:ext>
                </a:extLst>
              </p:cNvPr>
              <p:cNvSpPr/>
              <p:nvPr/>
            </p:nvSpPr>
            <p:spPr>
              <a:xfrm>
                <a:off x="754911" y="4356309"/>
                <a:ext cx="10676319" cy="177005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2" descr="https://lh4.googleusercontent.com/nSlNX65TpkEBdFufQnOz0twDK-aPOdVk46L1H3YVvUaxhwERi1CEYW38BRnhCKW9p93jy9ZVKQKx2tST_4OS_pAmhMxhnB8n3Ud1fi0wuCcKB2hWqzTEYvc8tNPCxdRcANbP0jmY5S33">
                <a:extLst>
                  <a:ext uri="{FF2B5EF4-FFF2-40B4-BE49-F238E27FC236}">
                    <a16:creationId xmlns:a16="http://schemas.microsoft.com/office/drawing/2014/main" id="{63FCFCB6-864A-E542-8839-A3BA6D777C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338702" y="4340568"/>
                <a:ext cx="1300263" cy="13002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BB78E65-4C51-E84F-9016-3786E2B51FBC}"/>
                  </a:ext>
                </a:extLst>
              </p:cNvPr>
              <p:cNvCxnSpPr/>
              <p:nvPr/>
            </p:nvCxnSpPr>
            <p:spPr>
              <a:xfrm>
                <a:off x="1988833" y="5469743"/>
                <a:ext cx="0" cy="272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38DF226-8929-7143-B51C-B1D3BCF59404}"/>
                  </a:ext>
                </a:extLst>
              </p:cNvPr>
              <p:cNvCxnSpPr>
                <a:cxnSpLocks/>
                <a:stCxn id="12" idx="3"/>
              </p:cNvCxnSpPr>
              <p:nvPr/>
            </p:nvCxnSpPr>
            <p:spPr>
              <a:xfrm flipV="1">
                <a:off x="6897392" y="5737637"/>
                <a:ext cx="4182855" cy="44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E28A2DE-ED9C-FC48-9D92-AE3AE8E33DA0}"/>
                  </a:ext>
                </a:extLst>
              </p:cNvPr>
              <p:cNvGrpSpPr/>
              <p:nvPr/>
            </p:nvGrpSpPr>
            <p:grpSpPr>
              <a:xfrm>
                <a:off x="9058489" y="4890635"/>
                <a:ext cx="272375" cy="369332"/>
                <a:chOff x="9922212" y="6046890"/>
                <a:chExt cx="272375" cy="369332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088BEB97-ED96-6C45-8443-C8F7FFE83953}"/>
                    </a:ext>
                  </a:extLst>
                </p:cNvPr>
                <p:cNvSpPr/>
                <p:nvPr/>
              </p:nvSpPr>
              <p:spPr>
                <a:xfrm>
                  <a:off x="9931940" y="6095529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A6152B9-57D2-3E41-BB22-667817E13DC7}"/>
                    </a:ext>
                  </a:extLst>
                </p:cNvPr>
                <p:cNvSpPr txBox="1"/>
                <p:nvPr/>
              </p:nvSpPr>
              <p:spPr>
                <a:xfrm>
                  <a:off x="9922212" y="6046890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70AF57F-93E1-C74E-9069-F500D9FDC567}"/>
                  </a:ext>
                </a:extLst>
              </p:cNvPr>
              <p:cNvGrpSpPr/>
              <p:nvPr/>
            </p:nvGrpSpPr>
            <p:grpSpPr>
              <a:xfrm>
                <a:off x="4178444" y="4878001"/>
                <a:ext cx="272375" cy="369332"/>
                <a:chOff x="9922212" y="6046890"/>
                <a:chExt cx="272375" cy="369332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11BA0852-1867-FB4F-9E09-1DD93296BA7E}"/>
                    </a:ext>
                  </a:extLst>
                </p:cNvPr>
                <p:cNvSpPr/>
                <p:nvPr/>
              </p:nvSpPr>
              <p:spPr>
                <a:xfrm>
                  <a:off x="9931940" y="6095529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D849C28-D7CD-8048-9170-E18D39075757}"/>
                    </a:ext>
                  </a:extLst>
                </p:cNvPr>
                <p:cNvSpPr txBox="1"/>
                <p:nvPr/>
              </p:nvSpPr>
              <p:spPr>
                <a:xfrm>
                  <a:off x="9922212" y="6046890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07B6EE6-83A5-FB46-B6B9-772E8BA1A6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89812" y="5189287"/>
                <a:ext cx="0" cy="54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A3EA079-8D86-FB4E-9436-F8535D8B7C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4193" y="5174822"/>
                <a:ext cx="0" cy="54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45980D5E-FED8-1B43-9F51-884FCC7BF13B}"/>
                  </a:ext>
                </a:extLst>
              </p:cNvPr>
              <p:cNvSpPr/>
              <p:nvPr/>
            </p:nvSpPr>
            <p:spPr>
              <a:xfrm rot="7968041">
                <a:off x="5199717" y="5314238"/>
                <a:ext cx="395417" cy="39252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00164D3-6A79-1D4E-9A01-C5ECD5DA67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3504" y="5751845"/>
                <a:ext cx="786807" cy="3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AAC2500-7D56-804B-8D48-4836358942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8833" y="5753849"/>
                <a:ext cx="331233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1754E43F-7060-7346-92CD-D4988F1FAF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908839" y="5328071"/>
                <a:ext cx="175259" cy="270782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3D6D6EC-3BA9-4E4C-92B5-01DFB8E62B55}"/>
                  </a:ext>
                </a:extLst>
              </p:cNvPr>
              <p:cNvSpPr/>
              <p:nvPr/>
            </p:nvSpPr>
            <p:spPr>
              <a:xfrm>
                <a:off x="9643169" y="5646895"/>
                <a:ext cx="531340" cy="22935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7CDE005-106B-9743-A98C-55B595D2B91F}"/>
                  </a:ext>
                </a:extLst>
              </p:cNvPr>
              <p:cNvSpPr txBox="1"/>
              <p:nvPr/>
            </p:nvSpPr>
            <p:spPr>
              <a:xfrm>
                <a:off x="9908839" y="4736747"/>
                <a:ext cx="11714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C00000"/>
                    </a:solidFill>
                  </a:rPr>
                  <a:t>Thruster Valve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318AAD5-630D-A940-97DF-BB926B8F1B07}"/>
                  </a:ext>
                </a:extLst>
              </p:cNvPr>
              <p:cNvSpPr/>
              <p:nvPr/>
            </p:nvSpPr>
            <p:spPr>
              <a:xfrm>
                <a:off x="10736106" y="5640831"/>
                <a:ext cx="531340" cy="22935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66AA964C-7802-4648-AC24-57B765093F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11762" y="5328071"/>
                <a:ext cx="175259" cy="270782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5103E29-3AAF-1B4E-BEE5-342B43A583E8}"/>
                  </a:ext>
                </a:extLst>
              </p:cNvPr>
              <p:cNvSpPr txBox="1"/>
              <p:nvPr/>
            </p:nvSpPr>
            <p:spPr>
              <a:xfrm>
                <a:off x="11001776" y="4526994"/>
                <a:ext cx="117140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C00000"/>
                    </a:solidFill>
                  </a:rPr>
                  <a:t>Norquist Leak Detector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B548C86-2711-CD4E-98C2-3802E141F6BB}"/>
                  </a:ext>
                </a:extLst>
              </p:cNvPr>
              <p:cNvSpPr txBox="1"/>
              <p:nvPr/>
            </p:nvSpPr>
            <p:spPr>
              <a:xfrm>
                <a:off x="5070542" y="5186266"/>
                <a:ext cx="786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Venturi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045CB1C-F9F5-AA4D-AEDB-2B1FC6C1864E}"/>
                  </a:ext>
                </a:extLst>
              </p:cNvPr>
              <p:cNvSpPr txBox="1"/>
              <p:nvPr/>
            </p:nvSpPr>
            <p:spPr>
              <a:xfrm>
                <a:off x="6206188" y="4995933"/>
                <a:ext cx="7868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Latch Valve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ADA1039-FEAE-4A42-B492-F6CC0BD8C7DF}"/>
                  </a:ext>
                </a:extLst>
              </p:cNvPr>
              <p:cNvSpPr txBox="1"/>
              <p:nvPr/>
            </p:nvSpPr>
            <p:spPr>
              <a:xfrm>
                <a:off x="3328170" y="4662996"/>
                <a:ext cx="9039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Kistler Pressure Sensor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F39C6CE-CDB2-984B-B13F-88D7A9E0A971}"/>
                  </a:ext>
                </a:extLst>
              </p:cNvPr>
              <p:cNvSpPr txBox="1"/>
              <p:nvPr/>
            </p:nvSpPr>
            <p:spPr>
              <a:xfrm>
                <a:off x="890717" y="4457324"/>
                <a:ext cx="89597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High Pressure Water Tank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2C4A546-C99F-6C4D-9AE8-CF994B66099D}"/>
                </a:ext>
              </a:extLst>
            </p:cNvPr>
            <p:cNvGrpSpPr/>
            <p:nvPr/>
          </p:nvGrpSpPr>
          <p:grpSpPr>
            <a:xfrm>
              <a:off x="6100523" y="5255086"/>
              <a:ext cx="1044956" cy="1044956"/>
              <a:chOff x="3565956" y="5679672"/>
              <a:chExt cx="1044956" cy="1044956"/>
            </a:xfrm>
          </p:grpSpPr>
          <p:pic>
            <p:nvPicPr>
              <p:cNvPr id="42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D0114C72-CE91-C04C-8647-152E082972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8C1B691-1815-BE47-B55F-FB26A0EA3594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B878E013-2FA8-7642-B72C-9422426A4FA1}"/>
                </a:ext>
              </a:extLst>
            </p:cNvPr>
            <p:cNvSpPr/>
            <p:nvPr/>
          </p:nvSpPr>
          <p:spPr>
            <a:xfrm rot="18768720">
              <a:off x="5218653" y="5835218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84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E0C5-9C08-9F4B-86F8-27B22B1A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Pull-In / Drop-Out Voltage Test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CA831-16CC-4D43-B78F-629E6CC0D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66067"/>
            <a:ext cx="10827542" cy="214792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Pressurize upstream of closed thruster valve</a:t>
            </a:r>
          </a:p>
          <a:p>
            <a:r>
              <a:rPr lang="en-US" dirty="0"/>
              <a:t>Apply low voltage through pulse box to thruster valve</a:t>
            </a:r>
          </a:p>
          <a:p>
            <a:r>
              <a:rPr lang="en-US" dirty="0"/>
              <a:t>Slowly increase the voltage to determine minimum voltage for valve opening</a:t>
            </a:r>
          </a:p>
          <a:p>
            <a:r>
              <a:rPr lang="en-US" dirty="0"/>
              <a:t>While water is flowing, reduce the voltage to determine threshold voltage for valve closing</a:t>
            </a:r>
          </a:p>
          <a:p>
            <a:r>
              <a:rPr lang="en-US" dirty="0"/>
              <a:t>Verify no change to threshold voltage after each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1D0CF-8C0F-2544-86F3-CEDCF7BE5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106CE-F601-5C49-8FCC-A3365EF6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95581-2FDD-FE43-9339-1E380841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E36AD32-2A19-684B-8B35-E18343C5B836}"/>
              </a:ext>
            </a:extLst>
          </p:cNvPr>
          <p:cNvGrpSpPr/>
          <p:nvPr/>
        </p:nvGrpSpPr>
        <p:grpSpPr>
          <a:xfrm>
            <a:off x="754911" y="4463183"/>
            <a:ext cx="10676319" cy="1906309"/>
            <a:chOff x="754911" y="4393733"/>
            <a:chExt cx="10676319" cy="1906309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998E4E17-388D-C94F-BC0D-D61B9741E6EB}"/>
                </a:ext>
              </a:extLst>
            </p:cNvPr>
            <p:cNvGrpSpPr/>
            <p:nvPr/>
          </p:nvGrpSpPr>
          <p:grpSpPr>
            <a:xfrm>
              <a:off x="754911" y="4393733"/>
              <a:ext cx="10676319" cy="1785794"/>
              <a:chOff x="754911" y="4340568"/>
              <a:chExt cx="10676319" cy="1785794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E7119545-18C6-C44D-A427-9A1011E895DC}"/>
                  </a:ext>
                </a:extLst>
              </p:cNvPr>
              <p:cNvSpPr/>
              <p:nvPr/>
            </p:nvSpPr>
            <p:spPr>
              <a:xfrm>
                <a:off x="754911" y="4356309"/>
                <a:ext cx="10676319" cy="177005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5" name="Picture 2" descr="https://lh4.googleusercontent.com/nSlNX65TpkEBdFufQnOz0twDK-aPOdVk46L1H3YVvUaxhwERi1CEYW38BRnhCKW9p93jy9ZVKQKx2tST_4OS_pAmhMxhnB8n3Ud1fi0wuCcKB2hWqzTEYvc8tNPCxdRcANbP0jmY5S33">
                <a:extLst>
                  <a:ext uri="{FF2B5EF4-FFF2-40B4-BE49-F238E27FC236}">
                    <a16:creationId xmlns:a16="http://schemas.microsoft.com/office/drawing/2014/main" id="{F7C550EB-950E-A449-A543-5025620CDB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338702" y="4340568"/>
                <a:ext cx="1300263" cy="13002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6713FF95-3549-A346-8EB9-9FD214B1ECB5}"/>
                  </a:ext>
                </a:extLst>
              </p:cNvPr>
              <p:cNvCxnSpPr/>
              <p:nvPr/>
            </p:nvCxnSpPr>
            <p:spPr>
              <a:xfrm>
                <a:off x="1988833" y="5469743"/>
                <a:ext cx="0" cy="272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8D27C95B-7766-4F4E-AECF-55E0E5DBAB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97392" y="5742117"/>
                <a:ext cx="379662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6E4B9CAB-0CE7-5B45-9AC0-00F02226D581}"/>
                  </a:ext>
                </a:extLst>
              </p:cNvPr>
              <p:cNvGrpSpPr/>
              <p:nvPr/>
            </p:nvGrpSpPr>
            <p:grpSpPr>
              <a:xfrm>
                <a:off x="9036187" y="5215333"/>
                <a:ext cx="284174" cy="369332"/>
                <a:chOff x="9899910" y="6371588"/>
                <a:chExt cx="284174" cy="369332"/>
              </a:xfrm>
            </p:grpSpPr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A9CF6813-C6DD-F944-A2E1-C246AB2E81E6}"/>
                    </a:ext>
                  </a:extLst>
                </p:cNvPr>
                <p:cNvSpPr/>
                <p:nvPr/>
              </p:nvSpPr>
              <p:spPr>
                <a:xfrm>
                  <a:off x="9921437" y="6419335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D1E8A503-697B-1A45-AB11-72D12F328C44}"/>
                    </a:ext>
                  </a:extLst>
                </p:cNvPr>
                <p:cNvSpPr txBox="1"/>
                <p:nvPr/>
              </p:nvSpPr>
              <p:spPr>
                <a:xfrm>
                  <a:off x="9899910" y="6371588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731306CB-AB41-8E4B-BFD9-6A7035AB0B4F}"/>
                  </a:ext>
                </a:extLst>
              </p:cNvPr>
              <p:cNvGrpSpPr/>
              <p:nvPr/>
            </p:nvGrpSpPr>
            <p:grpSpPr>
              <a:xfrm>
                <a:off x="4178444" y="4878001"/>
                <a:ext cx="272375" cy="369332"/>
                <a:chOff x="9922212" y="6046890"/>
                <a:chExt cx="272375" cy="369332"/>
              </a:xfrm>
            </p:grpSpPr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C46519B6-9313-674A-8E91-E60B5DE11363}"/>
                    </a:ext>
                  </a:extLst>
                </p:cNvPr>
                <p:cNvSpPr/>
                <p:nvPr/>
              </p:nvSpPr>
              <p:spPr>
                <a:xfrm>
                  <a:off x="9931940" y="6095529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0FA04BE-5E4D-B344-8D26-B5B21618B241}"/>
                    </a:ext>
                  </a:extLst>
                </p:cNvPr>
                <p:cNvSpPr txBox="1"/>
                <p:nvPr/>
              </p:nvSpPr>
              <p:spPr>
                <a:xfrm>
                  <a:off x="9922212" y="6046890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89F81230-65F5-BD44-9E55-59C18BBD48DB}"/>
                  </a:ext>
                </a:extLst>
              </p:cNvPr>
              <p:cNvCxnSpPr>
                <a:cxnSpLocks/>
                <a:endCxn id="144" idx="2"/>
              </p:cNvCxnSpPr>
              <p:nvPr/>
            </p:nvCxnSpPr>
            <p:spPr>
              <a:xfrm flipV="1">
                <a:off x="9167510" y="5584665"/>
                <a:ext cx="1" cy="1529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0B9A6CCB-0F15-6F42-80A2-670A538DF3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4193" y="5174822"/>
                <a:ext cx="0" cy="54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Arc 131">
                <a:extLst>
                  <a:ext uri="{FF2B5EF4-FFF2-40B4-BE49-F238E27FC236}">
                    <a16:creationId xmlns:a16="http://schemas.microsoft.com/office/drawing/2014/main" id="{5529B943-154D-7D41-B26A-AE2432C3EDE7}"/>
                  </a:ext>
                </a:extLst>
              </p:cNvPr>
              <p:cNvSpPr/>
              <p:nvPr/>
            </p:nvSpPr>
            <p:spPr>
              <a:xfrm rot="7968041">
                <a:off x="5199717" y="5314238"/>
                <a:ext cx="395417" cy="39252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1F99CBC-92B3-5E45-AFEA-FF2727624D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3504" y="5751845"/>
                <a:ext cx="786807" cy="3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A8A0C8A1-9420-364C-BF80-1401D3BD93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8833" y="5753849"/>
                <a:ext cx="331233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Arrow Connector 134">
                <a:extLst>
                  <a:ext uri="{FF2B5EF4-FFF2-40B4-BE49-F238E27FC236}">
                    <a16:creationId xmlns:a16="http://schemas.microsoft.com/office/drawing/2014/main" id="{35FC9F0D-A62B-2148-B6FB-53B87738F5D8}"/>
                  </a:ext>
                </a:extLst>
              </p:cNvPr>
              <p:cNvCxnSpPr>
                <a:cxnSpLocks/>
                <a:stCxn id="145" idx="1"/>
              </p:cNvCxnSpPr>
              <p:nvPr/>
            </p:nvCxnSpPr>
            <p:spPr>
              <a:xfrm flipH="1">
                <a:off x="10139994" y="5411773"/>
                <a:ext cx="249170" cy="180616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E675F4EA-F631-EF4F-817F-13A8C9E69285}"/>
                  </a:ext>
                </a:extLst>
              </p:cNvPr>
              <p:cNvSpPr/>
              <p:nvPr/>
            </p:nvSpPr>
            <p:spPr>
              <a:xfrm>
                <a:off x="9643169" y="5646895"/>
                <a:ext cx="531340" cy="22935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839003E-D907-774D-927B-F1B11248B132}"/>
                  </a:ext>
                </a:extLst>
              </p:cNvPr>
              <p:cNvSpPr txBox="1"/>
              <p:nvPr/>
            </p:nvSpPr>
            <p:spPr>
              <a:xfrm>
                <a:off x="5070542" y="5186266"/>
                <a:ext cx="786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Venturi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8602246-DA9F-E843-A889-EE5A2E5D3EF5}"/>
                  </a:ext>
                </a:extLst>
              </p:cNvPr>
              <p:cNvSpPr txBox="1"/>
              <p:nvPr/>
            </p:nvSpPr>
            <p:spPr>
              <a:xfrm>
                <a:off x="6206188" y="4995933"/>
                <a:ext cx="7868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Latch Valve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A550DA8-1464-4F48-9ABF-A1B92DF8E876}"/>
                  </a:ext>
                </a:extLst>
              </p:cNvPr>
              <p:cNvSpPr txBox="1"/>
              <p:nvPr/>
            </p:nvSpPr>
            <p:spPr>
              <a:xfrm>
                <a:off x="3328170" y="4662996"/>
                <a:ext cx="9039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Kistler Pressure Sensor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50B2C5A-793F-EC44-8C31-BCD31F44323E}"/>
                  </a:ext>
                </a:extLst>
              </p:cNvPr>
              <p:cNvSpPr txBox="1"/>
              <p:nvPr/>
            </p:nvSpPr>
            <p:spPr>
              <a:xfrm>
                <a:off x="890717" y="4457324"/>
                <a:ext cx="89597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High Pressure Water Tank</a:t>
                </a: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5227248-10A8-7041-8B12-0DF05589C92B}"/>
                </a:ext>
              </a:extLst>
            </p:cNvPr>
            <p:cNvGrpSpPr/>
            <p:nvPr/>
          </p:nvGrpSpPr>
          <p:grpSpPr>
            <a:xfrm>
              <a:off x="6100523" y="5255086"/>
              <a:ext cx="1044956" cy="1044956"/>
              <a:chOff x="3565956" y="5679672"/>
              <a:chExt cx="1044956" cy="1044956"/>
            </a:xfrm>
          </p:grpSpPr>
          <p:pic>
            <p:nvPicPr>
              <p:cNvPr id="122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D0FBFDD7-CA18-5046-9CC1-D353296CDF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5FD848E6-7323-1342-A8FC-CDB7F428FF97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1" name="Arc 120">
              <a:extLst>
                <a:ext uri="{FF2B5EF4-FFF2-40B4-BE49-F238E27FC236}">
                  <a16:creationId xmlns:a16="http://schemas.microsoft.com/office/drawing/2014/main" id="{D6BE8B6F-9328-1642-9557-9803EDCCBC10}"/>
                </a:ext>
              </a:extLst>
            </p:cNvPr>
            <p:cNvSpPr/>
            <p:nvPr/>
          </p:nvSpPr>
          <p:spPr>
            <a:xfrm rot="18768720">
              <a:off x="5218653" y="5835218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75BA772A-ED91-2440-94EC-0E3ED743A66E}"/>
              </a:ext>
            </a:extLst>
          </p:cNvPr>
          <p:cNvSpPr txBox="1"/>
          <p:nvPr/>
        </p:nvSpPr>
        <p:spPr>
          <a:xfrm>
            <a:off x="10389164" y="5272778"/>
            <a:ext cx="1171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Thruster Valve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BA92FA8-D2F9-A248-885C-221FCC705C84}"/>
              </a:ext>
            </a:extLst>
          </p:cNvPr>
          <p:cNvGrpSpPr/>
          <p:nvPr/>
        </p:nvGrpSpPr>
        <p:grpSpPr>
          <a:xfrm>
            <a:off x="7189864" y="4348551"/>
            <a:ext cx="2868536" cy="1435215"/>
            <a:chOff x="7189864" y="4163351"/>
            <a:chExt cx="2868536" cy="1435215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01B67AA3-6A8D-CA4D-BDAC-D27DEDB29036}"/>
                </a:ext>
              </a:extLst>
            </p:cNvPr>
            <p:cNvSpPr/>
            <p:nvPr/>
          </p:nvSpPr>
          <p:spPr>
            <a:xfrm>
              <a:off x="7189864" y="4163351"/>
              <a:ext cx="2868536" cy="90848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A565775-2A89-7848-95BB-548248BBA93D}"/>
                </a:ext>
              </a:extLst>
            </p:cNvPr>
            <p:cNvGrpSpPr/>
            <p:nvPr/>
          </p:nvGrpSpPr>
          <p:grpSpPr>
            <a:xfrm>
              <a:off x="7346688" y="4322647"/>
              <a:ext cx="2562150" cy="605853"/>
              <a:chOff x="6731934" y="3652557"/>
              <a:chExt cx="2562150" cy="605853"/>
            </a:xfrm>
          </p:grpSpPr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7C8359C8-C5A9-B24D-8B98-FFFB32C233E7}"/>
                  </a:ext>
                </a:extLst>
              </p:cNvPr>
              <p:cNvSpPr txBox="1"/>
              <p:nvPr/>
            </p:nvSpPr>
            <p:spPr>
              <a:xfrm>
                <a:off x="6731934" y="3652557"/>
                <a:ext cx="1010385" cy="58477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Power </a:t>
                </a:r>
              </a:p>
              <a:p>
                <a:pPr algn="ctr"/>
                <a:r>
                  <a:rPr lang="en-US" sz="1600" dirty="0"/>
                  <a:t>Supply</a:t>
                </a:r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637768F0-4A1A-6B41-AD9F-15C1DB517E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2319" y="3938678"/>
                <a:ext cx="155176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FBDD1B97-5B44-3B42-B8A5-C1CA580FC8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2319" y="4044405"/>
                <a:ext cx="1421263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BE3C92EC-F475-6245-A713-6EF7FDD40A3D}"/>
                  </a:ext>
                </a:extLst>
              </p:cNvPr>
              <p:cNvSpPr txBox="1"/>
              <p:nvPr/>
            </p:nvSpPr>
            <p:spPr>
              <a:xfrm>
                <a:off x="8052121" y="3673635"/>
                <a:ext cx="880308" cy="58477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Pulse Box</a:t>
                </a:r>
              </a:p>
            </p:txBody>
          </p:sp>
        </p:grp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D47421D-3BA0-8F41-A933-4429EC3F0EF2}"/>
                </a:ext>
              </a:extLst>
            </p:cNvPr>
            <p:cNvCxnSpPr>
              <a:cxnSpLocks/>
              <a:endCxn id="136" idx="0"/>
            </p:cNvCxnSpPr>
            <p:nvPr/>
          </p:nvCxnSpPr>
          <p:spPr>
            <a:xfrm>
              <a:off x="9908839" y="4608768"/>
              <a:ext cx="0" cy="9755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BEED117-B8CE-2347-BD7C-070318583825}"/>
                </a:ext>
              </a:extLst>
            </p:cNvPr>
            <p:cNvCxnSpPr>
              <a:cxnSpLocks/>
            </p:cNvCxnSpPr>
            <p:nvPr/>
          </p:nvCxnSpPr>
          <p:spPr>
            <a:xfrm>
              <a:off x="9778337" y="4714495"/>
              <a:ext cx="0" cy="88407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92843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E0C5-9C08-9F4B-86F8-27B22B1A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Response Time Test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CA831-16CC-4D43-B78F-629E6CC0D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0671"/>
            <a:ext cx="4537896" cy="243949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Apply voltage through pulse box to actuate thruster valve</a:t>
            </a:r>
          </a:p>
          <a:p>
            <a:r>
              <a:rPr lang="en-US" dirty="0"/>
              <a:t>Use oscilloscope to measure current and voltage over time</a:t>
            </a:r>
          </a:p>
          <a:p>
            <a:r>
              <a:rPr lang="en-US" dirty="0"/>
              <a:t>Calculate response time</a:t>
            </a:r>
          </a:p>
          <a:p>
            <a:r>
              <a:rPr lang="en-US" dirty="0"/>
              <a:t>Verify no change to response time after each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1D0CF-8C0F-2544-86F3-CEDCF7BE5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106CE-F601-5C49-8FCC-A3365EF62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95581-2FDD-FE43-9339-1E380841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5A13EBC-C217-AD44-BAF3-1F19AF03B34B}"/>
              </a:ext>
            </a:extLst>
          </p:cNvPr>
          <p:cNvGrpSpPr/>
          <p:nvPr/>
        </p:nvGrpSpPr>
        <p:grpSpPr>
          <a:xfrm>
            <a:off x="754911" y="4463183"/>
            <a:ext cx="10676319" cy="1906309"/>
            <a:chOff x="754911" y="4393733"/>
            <a:chExt cx="10676319" cy="1906309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A0496E7-E2F7-D443-A7B2-6F40F64C6DF6}"/>
                </a:ext>
              </a:extLst>
            </p:cNvPr>
            <p:cNvGrpSpPr/>
            <p:nvPr/>
          </p:nvGrpSpPr>
          <p:grpSpPr>
            <a:xfrm>
              <a:off x="754911" y="4393733"/>
              <a:ext cx="10676319" cy="1785794"/>
              <a:chOff x="754911" y="4340568"/>
              <a:chExt cx="10676319" cy="1785794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C3DD6C9-06D7-9D46-839C-F650A426710D}"/>
                  </a:ext>
                </a:extLst>
              </p:cNvPr>
              <p:cNvSpPr/>
              <p:nvPr/>
            </p:nvSpPr>
            <p:spPr>
              <a:xfrm>
                <a:off x="754911" y="4356309"/>
                <a:ext cx="10676319" cy="177005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3" name="Picture 2" descr="https://lh4.googleusercontent.com/nSlNX65TpkEBdFufQnOz0twDK-aPOdVk46L1H3YVvUaxhwERi1CEYW38BRnhCKW9p93jy9ZVKQKx2tST_4OS_pAmhMxhnB8n3Ud1fi0wuCcKB2hWqzTEYvc8tNPCxdRcANbP0jmY5S33">
                <a:extLst>
                  <a:ext uri="{FF2B5EF4-FFF2-40B4-BE49-F238E27FC236}">
                    <a16:creationId xmlns:a16="http://schemas.microsoft.com/office/drawing/2014/main" id="{06ADA45E-BEF7-174B-9658-3022503152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338702" y="4340568"/>
                <a:ext cx="1300263" cy="13002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CFCF3E92-2002-BF4E-9795-F1879C415789}"/>
                  </a:ext>
                </a:extLst>
              </p:cNvPr>
              <p:cNvCxnSpPr/>
              <p:nvPr/>
            </p:nvCxnSpPr>
            <p:spPr>
              <a:xfrm>
                <a:off x="1988833" y="5469743"/>
                <a:ext cx="0" cy="272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21D068A3-6327-B747-8C14-EEA393E72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97392" y="5742117"/>
                <a:ext cx="379662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A7E116DB-372A-6C4D-91F7-0E55F4C56464}"/>
                  </a:ext>
                </a:extLst>
              </p:cNvPr>
              <p:cNvGrpSpPr/>
              <p:nvPr/>
            </p:nvGrpSpPr>
            <p:grpSpPr>
              <a:xfrm>
                <a:off x="9036187" y="5215333"/>
                <a:ext cx="284174" cy="369332"/>
                <a:chOff x="9899910" y="6371588"/>
                <a:chExt cx="284174" cy="369332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EA903E18-FA68-DB48-8419-526CB7F334ED}"/>
                    </a:ext>
                  </a:extLst>
                </p:cNvPr>
                <p:cNvSpPr/>
                <p:nvPr/>
              </p:nvSpPr>
              <p:spPr>
                <a:xfrm>
                  <a:off x="9921437" y="6419335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C604AAB3-0AF9-EC49-8318-B4ADE63C3AE0}"/>
                    </a:ext>
                  </a:extLst>
                </p:cNvPr>
                <p:cNvSpPr txBox="1"/>
                <p:nvPr/>
              </p:nvSpPr>
              <p:spPr>
                <a:xfrm>
                  <a:off x="9899910" y="6371588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2AFED838-8E57-5B4A-8CC4-38F41DE6320B}"/>
                  </a:ext>
                </a:extLst>
              </p:cNvPr>
              <p:cNvGrpSpPr/>
              <p:nvPr/>
            </p:nvGrpSpPr>
            <p:grpSpPr>
              <a:xfrm>
                <a:off x="4178444" y="4878001"/>
                <a:ext cx="272375" cy="369332"/>
                <a:chOff x="9922212" y="6046890"/>
                <a:chExt cx="272375" cy="369332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4663D88F-4AFA-4B4C-9466-F4D65AD4DB31}"/>
                    </a:ext>
                  </a:extLst>
                </p:cNvPr>
                <p:cNvSpPr/>
                <p:nvPr/>
              </p:nvSpPr>
              <p:spPr>
                <a:xfrm>
                  <a:off x="9931940" y="6095529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E117CEDE-3EF0-AF4D-AD41-955F67689B25}"/>
                    </a:ext>
                  </a:extLst>
                </p:cNvPr>
                <p:cNvSpPr txBox="1"/>
                <p:nvPr/>
              </p:nvSpPr>
              <p:spPr>
                <a:xfrm>
                  <a:off x="9922212" y="6046890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264D7D24-7299-AC40-AE57-3A99E0DA4D1F}"/>
                  </a:ext>
                </a:extLst>
              </p:cNvPr>
              <p:cNvCxnSpPr>
                <a:cxnSpLocks/>
                <a:endCxn id="93" idx="2"/>
              </p:cNvCxnSpPr>
              <p:nvPr/>
            </p:nvCxnSpPr>
            <p:spPr>
              <a:xfrm flipV="1">
                <a:off x="9167510" y="5584665"/>
                <a:ext cx="1" cy="15297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A42ADEF4-EEA6-D440-B235-718CDB829A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4193" y="5174822"/>
                <a:ext cx="0" cy="54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Arc 79">
                <a:extLst>
                  <a:ext uri="{FF2B5EF4-FFF2-40B4-BE49-F238E27FC236}">
                    <a16:creationId xmlns:a16="http://schemas.microsoft.com/office/drawing/2014/main" id="{087827A7-2126-3843-8532-A3F108F243BF}"/>
                  </a:ext>
                </a:extLst>
              </p:cNvPr>
              <p:cNvSpPr/>
              <p:nvPr/>
            </p:nvSpPr>
            <p:spPr>
              <a:xfrm rot="7968041">
                <a:off x="5199717" y="5314238"/>
                <a:ext cx="395417" cy="39252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7B59523C-ACDB-3044-AAF4-C0CDEA70C3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3504" y="5751845"/>
                <a:ext cx="786807" cy="3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9C081846-3921-8443-8758-6DE405D57F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8833" y="5753849"/>
                <a:ext cx="331233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9F48C73D-1A8E-2F4B-9C06-83E588B89445}"/>
                  </a:ext>
                </a:extLst>
              </p:cNvPr>
              <p:cNvCxnSpPr>
                <a:cxnSpLocks/>
                <a:stCxn id="105" idx="1"/>
              </p:cNvCxnSpPr>
              <p:nvPr/>
            </p:nvCxnSpPr>
            <p:spPr>
              <a:xfrm flipH="1">
                <a:off x="10139994" y="5411773"/>
                <a:ext cx="249170" cy="180616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1008B9D-1B06-1645-B56C-5A5AFA917C06}"/>
                  </a:ext>
                </a:extLst>
              </p:cNvPr>
              <p:cNvSpPr/>
              <p:nvPr/>
            </p:nvSpPr>
            <p:spPr>
              <a:xfrm>
                <a:off x="9643169" y="5646895"/>
                <a:ext cx="531340" cy="22935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2546015-DC54-754B-9AD8-B17847CA00FA}"/>
                  </a:ext>
                </a:extLst>
              </p:cNvPr>
              <p:cNvSpPr txBox="1"/>
              <p:nvPr/>
            </p:nvSpPr>
            <p:spPr>
              <a:xfrm>
                <a:off x="5070542" y="5186266"/>
                <a:ext cx="786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Venturi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A8A21E4-22D0-7D4A-ACA7-1FCC73228F65}"/>
                  </a:ext>
                </a:extLst>
              </p:cNvPr>
              <p:cNvSpPr txBox="1"/>
              <p:nvPr/>
            </p:nvSpPr>
            <p:spPr>
              <a:xfrm>
                <a:off x="6206188" y="4995933"/>
                <a:ext cx="7868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Latch Valve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A06E380-0850-F345-B399-C650AA8B529F}"/>
                  </a:ext>
                </a:extLst>
              </p:cNvPr>
              <p:cNvSpPr txBox="1"/>
              <p:nvPr/>
            </p:nvSpPr>
            <p:spPr>
              <a:xfrm>
                <a:off x="3328170" y="4662996"/>
                <a:ext cx="9039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Kistler Pressure Sensor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C8B4E26-07DF-ED47-B2F9-D8F0E32FB62F}"/>
                  </a:ext>
                </a:extLst>
              </p:cNvPr>
              <p:cNvSpPr txBox="1"/>
              <p:nvPr/>
            </p:nvSpPr>
            <p:spPr>
              <a:xfrm>
                <a:off x="890717" y="4457324"/>
                <a:ext cx="89597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High Pressure Water Tank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0D32ADC-521A-0B40-8A24-FF2AC39E36E8}"/>
                </a:ext>
              </a:extLst>
            </p:cNvPr>
            <p:cNvGrpSpPr/>
            <p:nvPr/>
          </p:nvGrpSpPr>
          <p:grpSpPr>
            <a:xfrm>
              <a:off x="6100523" y="5255086"/>
              <a:ext cx="1044956" cy="1044956"/>
              <a:chOff x="3565956" y="5679672"/>
              <a:chExt cx="1044956" cy="1044956"/>
            </a:xfrm>
          </p:grpSpPr>
          <p:pic>
            <p:nvPicPr>
              <p:cNvPr id="70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32E65AE2-4DBD-A449-827C-5D8ADAABA1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0CCCB5E-42C5-0845-A9F6-E22992F12F52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Arc 68">
              <a:extLst>
                <a:ext uri="{FF2B5EF4-FFF2-40B4-BE49-F238E27FC236}">
                  <a16:creationId xmlns:a16="http://schemas.microsoft.com/office/drawing/2014/main" id="{A2D002C2-7641-BC40-9A72-C6C7E2C7E8D2}"/>
                </a:ext>
              </a:extLst>
            </p:cNvPr>
            <p:cNvSpPr/>
            <p:nvPr/>
          </p:nvSpPr>
          <p:spPr>
            <a:xfrm rot="18768720">
              <a:off x="5218653" y="5835218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16F51D0-9858-2043-A3F3-74E5CBED3491}"/>
              </a:ext>
            </a:extLst>
          </p:cNvPr>
          <p:cNvSpPr txBox="1"/>
          <p:nvPr/>
        </p:nvSpPr>
        <p:spPr>
          <a:xfrm>
            <a:off x="10389164" y="5272778"/>
            <a:ext cx="1171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Thruster Valve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E1F3C2B-D202-B547-9275-91D44D9CDFBA}"/>
              </a:ext>
            </a:extLst>
          </p:cNvPr>
          <p:cNvGrpSpPr/>
          <p:nvPr/>
        </p:nvGrpSpPr>
        <p:grpSpPr>
          <a:xfrm>
            <a:off x="7189863" y="3911983"/>
            <a:ext cx="4415073" cy="1871783"/>
            <a:chOff x="7189863" y="3726783"/>
            <a:chExt cx="4415073" cy="1871783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A9CF7AF-4F20-5F44-9799-9D1109DBC8D6}"/>
                </a:ext>
              </a:extLst>
            </p:cNvPr>
            <p:cNvSpPr/>
            <p:nvPr/>
          </p:nvSpPr>
          <p:spPr>
            <a:xfrm>
              <a:off x="7189863" y="3726783"/>
              <a:ext cx="4415073" cy="13450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8A95D3F-D543-F445-921C-4800BA2D1DE7}"/>
                </a:ext>
              </a:extLst>
            </p:cNvPr>
            <p:cNvGrpSpPr/>
            <p:nvPr/>
          </p:nvGrpSpPr>
          <p:grpSpPr>
            <a:xfrm>
              <a:off x="7346688" y="4322647"/>
              <a:ext cx="2562150" cy="605853"/>
              <a:chOff x="6731934" y="3652557"/>
              <a:chExt cx="2562150" cy="605853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1CB96B50-2206-DA4F-B936-5E5467DEB2EE}"/>
                  </a:ext>
                </a:extLst>
              </p:cNvPr>
              <p:cNvSpPr txBox="1"/>
              <p:nvPr/>
            </p:nvSpPr>
            <p:spPr>
              <a:xfrm>
                <a:off x="6731934" y="3652557"/>
                <a:ext cx="1010385" cy="58477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Power </a:t>
                </a:r>
              </a:p>
              <a:p>
                <a:pPr algn="ctr"/>
                <a:r>
                  <a:rPr lang="en-US" sz="1600" dirty="0"/>
                  <a:t>Supply</a:t>
                </a:r>
              </a:p>
            </p:txBody>
          </p: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8B9D529A-ADF5-0945-BC18-833524ACC4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2319" y="3938678"/>
                <a:ext cx="155176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55D42379-85DF-C545-BA22-D9677779FE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42319" y="4044405"/>
                <a:ext cx="1421263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0837AEC5-B6E6-2142-81E4-48D8CC9A8315}"/>
                  </a:ext>
                </a:extLst>
              </p:cNvPr>
              <p:cNvSpPr txBox="1"/>
              <p:nvPr/>
            </p:nvSpPr>
            <p:spPr>
              <a:xfrm>
                <a:off x="8052121" y="3673635"/>
                <a:ext cx="880308" cy="58477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Pulse Box</a:t>
                </a:r>
              </a:p>
            </p:txBody>
          </p:sp>
        </p:grp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FDED87F-B596-5B40-AA15-94180DF56249}"/>
                </a:ext>
              </a:extLst>
            </p:cNvPr>
            <p:cNvCxnSpPr>
              <a:cxnSpLocks/>
              <a:endCxn id="84" idx="0"/>
            </p:cNvCxnSpPr>
            <p:nvPr/>
          </p:nvCxnSpPr>
          <p:spPr>
            <a:xfrm>
              <a:off x="9908839" y="4608768"/>
              <a:ext cx="0" cy="9755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2EFC7AD4-7B54-8F40-8903-B2BE6E762B45}"/>
                </a:ext>
              </a:extLst>
            </p:cNvPr>
            <p:cNvCxnSpPr>
              <a:cxnSpLocks/>
            </p:cNvCxnSpPr>
            <p:nvPr/>
          </p:nvCxnSpPr>
          <p:spPr>
            <a:xfrm>
              <a:off x="9778337" y="4714495"/>
              <a:ext cx="0" cy="88407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07B98918-A252-2A44-8B59-B1E97C2EF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35656" y="3879594"/>
              <a:ext cx="1238853" cy="443055"/>
            </a:xfrm>
            <a:prstGeom prst="bentConnector3">
              <a:avLst>
                <a:gd name="adj1" fmla="val -1387"/>
              </a:avLst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52E9C78-A8A9-0B4F-8BE8-E90F14B747B5}"/>
                </a:ext>
              </a:extLst>
            </p:cNvPr>
            <p:cNvSpPr txBox="1"/>
            <p:nvPr/>
          </p:nvSpPr>
          <p:spPr>
            <a:xfrm>
              <a:off x="10174509" y="3813223"/>
              <a:ext cx="1271786" cy="36576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Oscilloscope</a:t>
              </a:r>
            </a:p>
          </p:txBody>
        </p:sp>
        <p:cxnSp>
          <p:nvCxnSpPr>
            <p:cNvPr id="106" name="Elbow Connector 105">
              <a:extLst>
                <a:ext uri="{FF2B5EF4-FFF2-40B4-BE49-F238E27FC236}">
                  <a16:creationId xmlns:a16="http://schemas.microsoft.com/office/drawing/2014/main" id="{DCC3F594-DAD9-DB4A-80BC-7045A56F42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36187" y="3939011"/>
              <a:ext cx="1138322" cy="375246"/>
            </a:xfrm>
            <a:prstGeom prst="bentConnector3">
              <a:avLst>
                <a:gd name="adj1" fmla="val -287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Elbow Connector 112">
              <a:extLst>
                <a:ext uri="{FF2B5EF4-FFF2-40B4-BE49-F238E27FC236}">
                  <a16:creationId xmlns:a16="http://schemas.microsoft.com/office/drawing/2014/main" id="{794166FF-FCC1-D643-8795-BC817EC98444}"/>
                </a:ext>
              </a:extLst>
            </p:cNvPr>
            <p:cNvCxnSpPr>
              <a:cxnSpLocks/>
              <a:stCxn id="99" idx="0"/>
            </p:cNvCxnSpPr>
            <p:nvPr/>
          </p:nvCxnSpPr>
          <p:spPr>
            <a:xfrm rot="5400000" flipH="1" flipV="1">
              <a:off x="9484531" y="3670213"/>
              <a:ext cx="296010" cy="1051014"/>
            </a:xfrm>
            <a:prstGeom prst="bentConnector2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Elbow Connector 113">
              <a:extLst>
                <a:ext uri="{FF2B5EF4-FFF2-40B4-BE49-F238E27FC236}">
                  <a16:creationId xmlns:a16="http://schemas.microsoft.com/office/drawing/2014/main" id="{7D26453E-606D-C943-853E-45F1101A19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98834" y="4122199"/>
              <a:ext cx="892141" cy="241348"/>
            </a:xfrm>
            <a:prstGeom prst="bentConnector3">
              <a:avLst>
                <a:gd name="adj1" fmla="val -578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464AC31-6E22-6C47-A3DC-BB81E8FB1E64}"/>
                </a:ext>
              </a:extLst>
            </p:cNvPr>
            <p:cNvSpPr txBox="1"/>
            <p:nvPr/>
          </p:nvSpPr>
          <p:spPr>
            <a:xfrm>
              <a:off x="7408805" y="3801501"/>
              <a:ext cx="1564846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Current &amp; Voltage Signal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23E1FAA-3128-D04B-AE69-667E99E13D76}"/>
              </a:ext>
            </a:extLst>
          </p:cNvPr>
          <p:cNvGrpSpPr/>
          <p:nvPr/>
        </p:nvGrpSpPr>
        <p:grpSpPr>
          <a:xfrm>
            <a:off x="5406264" y="1769785"/>
            <a:ext cx="6785736" cy="1842733"/>
            <a:chOff x="5395432" y="1873361"/>
            <a:chExt cx="6785736" cy="184273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37192F2-7262-0D46-9590-37D8D0FE671D}"/>
                </a:ext>
              </a:extLst>
            </p:cNvPr>
            <p:cNvGrpSpPr/>
            <p:nvPr/>
          </p:nvGrpSpPr>
          <p:grpSpPr>
            <a:xfrm>
              <a:off x="5395432" y="1873361"/>
              <a:ext cx="6709832" cy="1842733"/>
              <a:chOff x="5357302" y="4161307"/>
              <a:chExt cx="6709832" cy="184273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BE1326A-B817-C84B-BA12-8B1FD1C861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6200000">
                <a:off x="5941093" y="3581214"/>
                <a:ext cx="1839035" cy="3006618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B0D0097-2F27-7F42-84F5-AEBA6F04BE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16" r="-190"/>
              <a:stretch/>
            </p:blipFill>
            <p:spPr>
              <a:xfrm>
                <a:off x="8541801" y="4161307"/>
                <a:ext cx="2939138" cy="1818799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ACCEDDFB-2546-274D-85D0-A39356643F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86016" y="4703723"/>
                <a:ext cx="252202" cy="256895"/>
              </a:xfrm>
              <a:prstGeom prst="straightConnector1">
                <a:avLst/>
              </a:prstGeom>
              <a:ln w="381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66548E3-3E03-BD47-B7AB-826E3B9B20C5}"/>
                  </a:ext>
                </a:extLst>
              </p:cNvPr>
              <p:cNvSpPr txBox="1"/>
              <p:nvPr/>
            </p:nvSpPr>
            <p:spPr>
              <a:xfrm>
                <a:off x="9418076" y="4396318"/>
                <a:ext cx="21932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</a:rPr>
                  <a:t>Current Trace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0D7EA43E-D4DA-3841-8972-C4A779457F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76894" y="4917727"/>
                <a:ext cx="553035" cy="536182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3297C5B-746F-E445-AC09-136A8D062406}"/>
                  </a:ext>
                </a:extLst>
              </p:cNvPr>
              <p:cNvSpPr txBox="1"/>
              <p:nvPr/>
            </p:nvSpPr>
            <p:spPr>
              <a:xfrm>
                <a:off x="9873906" y="4638923"/>
                <a:ext cx="21932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FFFF00"/>
                    </a:solidFill>
                  </a:rPr>
                  <a:t>Voltage Trace</a:t>
                </a: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FE4784B-9ACF-2E4C-8F07-F19227461F64}"/>
                </a:ext>
              </a:extLst>
            </p:cNvPr>
            <p:cNvSpPr txBox="1"/>
            <p:nvPr/>
          </p:nvSpPr>
          <p:spPr>
            <a:xfrm>
              <a:off x="5948337" y="2950379"/>
              <a:ext cx="21932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Valve Opening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D9D23D2-AE26-5A42-9A1E-FB72A0A321F7}"/>
                </a:ext>
              </a:extLst>
            </p:cNvPr>
            <p:cNvSpPr txBox="1"/>
            <p:nvPr/>
          </p:nvSpPr>
          <p:spPr>
            <a:xfrm>
              <a:off x="9987940" y="2998934"/>
              <a:ext cx="21932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Valve Closing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2B06D828-513E-2243-AF3B-438A6B262C80}"/>
              </a:ext>
            </a:extLst>
          </p:cNvPr>
          <p:cNvSpPr txBox="1"/>
          <p:nvPr/>
        </p:nvSpPr>
        <p:spPr>
          <a:xfrm>
            <a:off x="5175035" y="3593028"/>
            <a:ext cx="2171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Oscilloscope Output</a:t>
            </a:r>
          </a:p>
        </p:txBody>
      </p:sp>
    </p:spTree>
    <p:extLst>
      <p:ext uri="{BB962C8B-B14F-4D97-AF65-F5344CB8AC3E}">
        <p14:creationId xmlns:p14="http://schemas.microsoft.com/office/powerpoint/2010/main" val="342050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ADAC-8A71-0540-ACA8-302234FCB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Impedance Test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20FF-69A1-CA4E-AC66-6EC8E599D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10671"/>
            <a:ext cx="10676319" cy="1946908"/>
          </a:xfrm>
        </p:spPr>
        <p:txBody>
          <a:bodyPr>
            <a:normAutofit/>
          </a:bodyPr>
          <a:lstStyle/>
          <a:p>
            <a:r>
              <a:rPr lang="en-US" dirty="0"/>
              <a:t>Flow water through open thruster valve</a:t>
            </a:r>
          </a:p>
          <a:p>
            <a:r>
              <a:rPr lang="en-US" dirty="0"/>
              <a:t>Measure flow rate and pressure drop across valve</a:t>
            </a:r>
          </a:p>
          <a:p>
            <a:r>
              <a:rPr lang="en-US" dirty="0"/>
              <a:t>Verify no change to flow rate and pressure drop after each surge event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DFA62-AF28-B549-9A16-6EB9D04E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0A408-6293-D84C-8BD1-39A202F6C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1062F-52CD-E14B-93E7-704F7CCC4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7352CD0-9E8A-B04E-88A8-1BBB7D5BB2AC}"/>
              </a:ext>
            </a:extLst>
          </p:cNvPr>
          <p:cNvGrpSpPr/>
          <p:nvPr/>
        </p:nvGrpSpPr>
        <p:grpSpPr>
          <a:xfrm>
            <a:off x="581192" y="3972180"/>
            <a:ext cx="11029616" cy="2585871"/>
            <a:chOff x="1496865" y="4116378"/>
            <a:chExt cx="11029616" cy="258587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3424A18-2C97-6741-BC39-8962B6B217F4}"/>
                </a:ext>
              </a:extLst>
            </p:cNvPr>
            <p:cNvGrpSpPr/>
            <p:nvPr/>
          </p:nvGrpSpPr>
          <p:grpSpPr>
            <a:xfrm>
              <a:off x="1496865" y="4116378"/>
              <a:ext cx="11029616" cy="2585871"/>
              <a:chOff x="1496865" y="4063213"/>
              <a:chExt cx="11029616" cy="2585871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5B2DD51-D163-584A-9A65-353ACD8F56BC}"/>
                  </a:ext>
                </a:extLst>
              </p:cNvPr>
              <p:cNvSpPr/>
              <p:nvPr/>
            </p:nvSpPr>
            <p:spPr>
              <a:xfrm>
                <a:off x="1496865" y="4316894"/>
                <a:ext cx="11029616" cy="177005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2" descr="https://lh4.googleusercontent.com/nSlNX65TpkEBdFufQnOz0twDK-aPOdVk46L1H3YVvUaxhwERi1CEYW38BRnhCKW9p93jy9ZVKQKx2tST_4OS_pAmhMxhnB8n3Ud1fi0wuCcKB2hWqzTEYvc8tNPCxdRcANbP0jmY5S33">
                <a:extLst>
                  <a:ext uri="{FF2B5EF4-FFF2-40B4-BE49-F238E27FC236}">
                    <a16:creationId xmlns:a16="http://schemas.microsoft.com/office/drawing/2014/main" id="{E8E2A604-6428-924D-9423-5AD73F242F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072349" y="4340568"/>
                <a:ext cx="1300263" cy="13002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247DAC0A-BBC2-B34D-B7B3-8A2D5C29B1D4}"/>
                  </a:ext>
                </a:extLst>
              </p:cNvPr>
              <p:cNvCxnSpPr/>
              <p:nvPr/>
            </p:nvCxnSpPr>
            <p:spPr>
              <a:xfrm>
                <a:off x="2722480" y="5469743"/>
                <a:ext cx="0" cy="27237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65A3AB7-5FBA-7447-A2ED-7B5139F19C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97392" y="5742117"/>
                <a:ext cx="540777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9BDB562B-527A-F249-8869-4BB7D0C54986}"/>
                  </a:ext>
                </a:extLst>
              </p:cNvPr>
              <p:cNvGrpSpPr/>
              <p:nvPr/>
            </p:nvGrpSpPr>
            <p:grpSpPr>
              <a:xfrm>
                <a:off x="7549204" y="4880907"/>
                <a:ext cx="276537" cy="369332"/>
                <a:chOff x="8412927" y="6037162"/>
                <a:chExt cx="276537" cy="369332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AD26C5B8-0DA4-0741-85C9-74486B7B3415}"/>
                    </a:ext>
                  </a:extLst>
                </p:cNvPr>
                <p:cNvSpPr/>
                <p:nvPr/>
              </p:nvSpPr>
              <p:spPr>
                <a:xfrm>
                  <a:off x="8426817" y="6084705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91FD32C8-FA9D-AD43-8FC7-17201F938901}"/>
                    </a:ext>
                  </a:extLst>
                </p:cNvPr>
                <p:cNvSpPr txBox="1"/>
                <p:nvPr/>
              </p:nvSpPr>
              <p:spPr>
                <a:xfrm>
                  <a:off x="8412927" y="6037162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B4AA6B3-CE17-F847-9C1A-1BE66B168F9C}"/>
                  </a:ext>
                </a:extLst>
              </p:cNvPr>
              <p:cNvGrpSpPr/>
              <p:nvPr/>
            </p:nvGrpSpPr>
            <p:grpSpPr>
              <a:xfrm>
                <a:off x="4178444" y="4878001"/>
                <a:ext cx="272375" cy="369332"/>
                <a:chOff x="9922212" y="6046890"/>
                <a:chExt cx="272375" cy="369332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BF44A192-511E-0247-A10A-493600109305}"/>
                    </a:ext>
                  </a:extLst>
                </p:cNvPr>
                <p:cNvSpPr/>
                <p:nvPr/>
              </p:nvSpPr>
              <p:spPr>
                <a:xfrm>
                  <a:off x="9931940" y="6095529"/>
                  <a:ext cx="262647" cy="26264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1517298-BE5A-F241-8DC1-D04D1D1B7D30}"/>
                    </a:ext>
                  </a:extLst>
                </p:cNvPr>
                <p:cNvSpPr txBox="1"/>
                <p:nvPr/>
              </p:nvSpPr>
              <p:spPr>
                <a:xfrm>
                  <a:off x="9922212" y="6046890"/>
                  <a:ext cx="2626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</a:t>
                  </a:r>
                </a:p>
              </p:txBody>
            </p:sp>
          </p:grp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29B313A-53A7-6C4B-939A-7F95521D1E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0527" y="5179559"/>
                <a:ext cx="0" cy="54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C8A106D7-33B7-FC47-97D5-278031B646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4193" y="5174822"/>
                <a:ext cx="0" cy="5483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Arc 47">
                <a:extLst>
                  <a:ext uri="{FF2B5EF4-FFF2-40B4-BE49-F238E27FC236}">
                    <a16:creationId xmlns:a16="http://schemas.microsoft.com/office/drawing/2014/main" id="{C88D6F53-58A3-2947-8573-85718C60BA08}"/>
                  </a:ext>
                </a:extLst>
              </p:cNvPr>
              <p:cNvSpPr/>
              <p:nvPr/>
            </p:nvSpPr>
            <p:spPr>
              <a:xfrm rot="7968041">
                <a:off x="5199717" y="5314238"/>
                <a:ext cx="395417" cy="39252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AC39A2D-58B0-E845-BE7D-00B3AF8EB4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3504" y="5751845"/>
                <a:ext cx="786807" cy="31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293E896-9D9C-AC46-84FD-D6F436F787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2480" y="5753849"/>
                <a:ext cx="257868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017D5FCF-15E0-1D4E-B2C8-7B789EE755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51229" y="5886369"/>
                <a:ext cx="137842" cy="246390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4213826-3951-3C4F-98BF-B10FF9A226F1}"/>
                  </a:ext>
                </a:extLst>
              </p:cNvPr>
              <p:cNvSpPr/>
              <p:nvPr/>
            </p:nvSpPr>
            <p:spPr>
              <a:xfrm>
                <a:off x="9151229" y="5617322"/>
                <a:ext cx="531340" cy="26904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TV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A97C7E0-2B48-CF4A-BE5D-E7FA4906133A}"/>
                  </a:ext>
                </a:extLst>
              </p:cNvPr>
              <p:cNvSpPr txBox="1"/>
              <p:nvPr/>
            </p:nvSpPr>
            <p:spPr>
              <a:xfrm>
                <a:off x="8705988" y="6125864"/>
                <a:ext cx="8904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C00000"/>
                    </a:solidFill>
                  </a:rPr>
                  <a:t>Thruster Valve</a:t>
                </a:r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4A604313-6A92-9B42-A224-BEBEA8B19C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92956" y="4800883"/>
                <a:ext cx="175259" cy="270782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86A6BDD-1DD6-BB47-A961-48FBCAD12BA1}"/>
                  </a:ext>
                </a:extLst>
              </p:cNvPr>
              <p:cNvSpPr txBox="1"/>
              <p:nvPr/>
            </p:nvSpPr>
            <p:spPr>
              <a:xfrm>
                <a:off x="9758054" y="4063213"/>
                <a:ext cx="117140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C00000"/>
                    </a:solidFill>
                  </a:rPr>
                  <a:t>Differential Pressure Transducer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77C299A-770A-3C47-A101-0DC6682D4D9A}"/>
                  </a:ext>
                </a:extLst>
              </p:cNvPr>
              <p:cNvSpPr txBox="1"/>
              <p:nvPr/>
            </p:nvSpPr>
            <p:spPr>
              <a:xfrm>
                <a:off x="5070542" y="5186266"/>
                <a:ext cx="786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Venturi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900A9A1-EE37-6D45-AC47-2F2CE579AB4E}"/>
                  </a:ext>
                </a:extLst>
              </p:cNvPr>
              <p:cNvSpPr txBox="1"/>
              <p:nvPr/>
            </p:nvSpPr>
            <p:spPr>
              <a:xfrm>
                <a:off x="6206188" y="4995933"/>
                <a:ext cx="7868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Latch Valve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57B2FC7-6B71-274E-944A-9AF41134D709}"/>
                  </a:ext>
                </a:extLst>
              </p:cNvPr>
              <p:cNvSpPr txBox="1"/>
              <p:nvPr/>
            </p:nvSpPr>
            <p:spPr>
              <a:xfrm>
                <a:off x="3328170" y="4662996"/>
                <a:ext cx="9039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Kistler Pressure Sensor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6C1A027-F2F4-A945-92F2-5C717F93E77C}"/>
                  </a:ext>
                </a:extLst>
              </p:cNvPr>
              <p:cNvSpPr txBox="1"/>
              <p:nvPr/>
            </p:nvSpPr>
            <p:spPr>
              <a:xfrm>
                <a:off x="1624364" y="4457324"/>
                <a:ext cx="89597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High Pressure Water Tank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F663A84-48F6-0A4C-A0C5-B53C0D0CDE61}"/>
                </a:ext>
              </a:extLst>
            </p:cNvPr>
            <p:cNvGrpSpPr/>
            <p:nvPr/>
          </p:nvGrpSpPr>
          <p:grpSpPr>
            <a:xfrm>
              <a:off x="6100523" y="5255086"/>
              <a:ext cx="1044956" cy="1044956"/>
              <a:chOff x="3565956" y="5679672"/>
              <a:chExt cx="1044956" cy="1044956"/>
            </a:xfrm>
          </p:grpSpPr>
          <p:pic>
            <p:nvPicPr>
              <p:cNvPr id="38" name="Picture 6" descr="https://lh3.googleusercontent.com/b1EEU5ksbOsUwznpE5-GDlm75iT4pXo-TOXPUtRmafcJtLG3gP_8OkwqZxB34pAx1QR6uGMGvAHU08xxhEfZvy1j1s41Vin4pR4ZuhDRvnwogbhWWXQ2UsRVNa_01rmSvbL25Ac8ikbk">
                <a:extLst>
                  <a:ext uri="{FF2B5EF4-FFF2-40B4-BE49-F238E27FC236}">
                    <a16:creationId xmlns:a16="http://schemas.microsoft.com/office/drawing/2014/main" id="{6DD6C50B-0C2D-7B41-A314-21C3B9F0A3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65956" y="5679672"/>
                <a:ext cx="1044956" cy="1044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9D07307-EFDD-8C4F-8073-4E50A212BF7D}"/>
                  </a:ext>
                </a:extLst>
              </p:cNvPr>
              <p:cNvSpPr/>
              <p:nvPr/>
            </p:nvSpPr>
            <p:spPr>
              <a:xfrm>
                <a:off x="3820923" y="6088277"/>
                <a:ext cx="535021" cy="22774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C4D3AEC7-708B-FF48-8A82-E42AC4064983}"/>
                </a:ext>
              </a:extLst>
            </p:cNvPr>
            <p:cNvSpPr/>
            <p:nvPr/>
          </p:nvSpPr>
          <p:spPr>
            <a:xfrm rot="18768720">
              <a:off x="5218653" y="5835218"/>
              <a:ext cx="395417" cy="3925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509BC20E-8870-9F48-A943-93F879842001}"/>
              </a:ext>
            </a:extLst>
          </p:cNvPr>
          <p:cNvSpPr/>
          <p:nvPr/>
        </p:nvSpPr>
        <p:spPr>
          <a:xfrm>
            <a:off x="8202907" y="4910567"/>
            <a:ext cx="596638" cy="369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dPT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2E3BD462-C9F8-1F43-A8ED-8D3A9E02BEC5}"/>
              </a:ext>
            </a:extLst>
          </p:cNvPr>
          <p:cNvCxnSpPr>
            <a:cxnSpLocks/>
            <a:stCxn id="65" idx="1"/>
          </p:cNvCxnSpPr>
          <p:nvPr/>
        </p:nvCxnSpPr>
        <p:spPr>
          <a:xfrm rot="10800000" flipV="1">
            <a:off x="7801785" y="5095232"/>
            <a:ext cx="401122" cy="56557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82B85AA1-F338-4B4C-886A-FFD05A3EE10C}"/>
              </a:ext>
            </a:extLst>
          </p:cNvPr>
          <p:cNvCxnSpPr>
            <a:cxnSpLocks/>
            <a:stCxn id="65" idx="3"/>
          </p:cNvCxnSpPr>
          <p:nvPr/>
        </p:nvCxnSpPr>
        <p:spPr>
          <a:xfrm>
            <a:off x="8799545" y="5095233"/>
            <a:ext cx="451920" cy="56557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352A1B5B-B078-2346-9332-B55EA83CD33B}"/>
              </a:ext>
            </a:extLst>
          </p:cNvPr>
          <p:cNvSpPr/>
          <p:nvPr/>
        </p:nvSpPr>
        <p:spPr>
          <a:xfrm>
            <a:off x="9643998" y="5417123"/>
            <a:ext cx="596638" cy="369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FM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13E92F6-1A1C-CE42-8EDD-60777D27DD2D}"/>
              </a:ext>
            </a:extLst>
          </p:cNvPr>
          <p:cNvCxnSpPr>
            <a:cxnSpLocks/>
          </p:cNvCxnSpPr>
          <p:nvPr/>
        </p:nvCxnSpPr>
        <p:spPr>
          <a:xfrm flipH="1">
            <a:off x="9909741" y="5075097"/>
            <a:ext cx="175259" cy="27078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5A72F90E-634A-5C45-A5DD-5D6F2B71B624}"/>
              </a:ext>
            </a:extLst>
          </p:cNvPr>
          <p:cNvSpPr txBox="1"/>
          <p:nvPr/>
        </p:nvSpPr>
        <p:spPr>
          <a:xfrm>
            <a:off x="9587242" y="4741063"/>
            <a:ext cx="1135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Flow Meter</a:t>
            </a: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C4F7BF3B-F2CF-954E-AD1F-FF40849A5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35271" y="5378899"/>
            <a:ext cx="451920" cy="42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215070D-7571-3B47-898A-EA5BC38DA87A}"/>
              </a:ext>
            </a:extLst>
          </p:cNvPr>
          <p:cNvCxnSpPr>
            <a:cxnSpLocks/>
          </p:cNvCxnSpPr>
          <p:nvPr/>
        </p:nvCxnSpPr>
        <p:spPr>
          <a:xfrm flipH="1">
            <a:off x="10898047" y="5089305"/>
            <a:ext cx="175259" cy="27078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CE867D61-4471-F94E-82AA-F20F69472D7C}"/>
              </a:ext>
            </a:extLst>
          </p:cNvPr>
          <p:cNvSpPr txBox="1"/>
          <p:nvPr/>
        </p:nvSpPr>
        <p:spPr>
          <a:xfrm>
            <a:off x="10792883" y="4547273"/>
            <a:ext cx="967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Metering Valve</a:t>
            </a:r>
          </a:p>
        </p:txBody>
      </p:sp>
    </p:spTree>
    <p:extLst>
      <p:ext uri="{BB962C8B-B14F-4D97-AF65-F5344CB8AC3E}">
        <p14:creationId xmlns:p14="http://schemas.microsoft.com/office/powerpoint/2010/main" val="2919373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6E953-BF0D-ED4F-8E52-9BC3362E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Valve Diagnostics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E7042-C8A4-2142-8A83-047F6FBE9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65" y="1886914"/>
            <a:ext cx="4170269" cy="418788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Specified proof pressure: 525 psi</a:t>
            </a:r>
          </a:p>
          <a:p>
            <a:r>
              <a:rPr lang="en-US" dirty="0"/>
              <a:t>Specified burst pressure: 875 psi</a:t>
            </a:r>
          </a:p>
          <a:p>
            <a:r>
              <a:rPr lang="en-US" dirty="0"/>
              <a:t>Specified water hammer pressure: 1200 psi</a:t>
            </a:r>
          </a:p>
          <a:p>
            <a:r>
              <a:rPr lang="en-US" dirty="0"/>
              <a:t>Vendor has proof pressure tested units up to 1510 psi</a:t>
            </a:r>
          </a:p>
          <a:p>
            <a:endParaRPr lang="en-US" dirty="0"/>
          </a:p>
          <a:p>
            <a:r>
              <a:rPr lang="en-US" dirty="0">
                <a:solidFill>
                  <a:schemeClr val="accent3"/>
                </a:solidFill>
              </a:rPr>
              <a:t>No damage to component up to 2200 psi</a:t>
            </a:r>
          </a:p>
          <a:p>
            <a:pPr lvl="1"/>
            <a:r>
              <a:rPr lang="en-US" dirty="0"/>
              <a:t>Higher surge pressures not possible due to test setup limitations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A836-BE39-A545-BE10-80511546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5BBB5-530B-D547-8327-4FE1FFB32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68884-EE14-234A-92DE-70FCD073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45C782-2B21-0143-8E79-1B4F7AEFAC61}"/>
              </a:ext>
            </a:extLst>
          </p:cNvPr>
          <p:cNvSpPr txBox="1"/>
          <p:nvPr/>
        </p:nvSpPr>
        <p:spPr>
          <a:xfrm>
            <a:off x="4869150" y="5870932"/>
            <a:ext cx="72219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* Verified no leakage using helium sniffer. Concluded that this measurement was due to thermal expansion. Specification is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/>
              <a:t> </a:t>
            </a:r>
            <a:r>
              <a:rPr lang="en-US" sz="1400" dirty="0" err="1"/>
              <a:t>scch</a:t>
            </a:r>
            <a:r>
              <a:rPr lang="en-US" sz="1400" dirty="0"/>
              <a:t> at 350 psi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380DD4-7859-2108-2B8F-1FACBAC3E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100792"/>
              </p:ext>
            </p:extLst>
          </p:nvPr>
        </p:nvGraphicFramePr>
        <p:xfrm>
          <a:off x="4998720" y="1796529"/>
          <a:ext cx="6715015" cy="40538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27861">
                  <a:extLst>
                    <a:ext uri="{9D8B030D-6E8A-4147-A177-3AD203B41FA5}">
                      <a16:colId xmlns:a16="http://schemas.microsoft.com/office/drawing/2014/main" val="3364551715"/>
                    </a:ext>
                  </a:extLst>
                </a:gridCol>
                <a:gridCol w="856407">
                  <a:extLst>
                    <a:ext uri="{9D8B030D-6E8A-4147-A177-3AD203B41FA5}">
                      <a16:colId xmlns:a16="http://schemas.microsoft.com/office/drawing/2014/main" val="1232450286"/>
                    </a:ext>
                  </a:extLst>
                </a:gridCol>
                <a:gridCol w="856407">
                  <a:extLst>
                    <a:ext uri="{9D8B030D-6E8A-4147-A177-3AD203B41FA5}">
                      <a16:colId xmlns:a16="http://schemas.microsoft.com/office/drawing/2014/main" val="691544370"/>
                    </a:ext>
                  </a:extLst>
                </a:gridCol>
                <a:gridCol w="788045">
                  <a:extLst>
                    <a:ext uri="{9D8B030D-6E8A-4147-A177-3AD203B41FA5}">
                      <a16:colId xmlns:a16="http://schemas.microsoft.com/office/drawing/2014/main" val="2858588030"/>
                    </a:ext>
                  </a:extLst>
                </a:gridCol>
                <a:gridCol w="747956">
                  <a:extLst>
                    <a:ext uri="{9D8B030D-6E8A-4147-A177-3AD203B41FA5}">
                      <a16:colId xmlns:a16="http://schemas.microsoft.com/office/drawing/2014/main" val="3715406879"/>
                    </a:ext>
                  </a:extLst>
                </a:gridCol>
                <a:gridCol w="746113">
                  <a:extLst>
                    <a:ext uri="{9D8B030D-6E8A-4147-A177-3AD203B41FA5}">
                      <a16:colId xmlns:a16="http://schemas.microsoft.com/office/drawing/2014/main" val="2069154706"/>
                    </a:ext>
                  </a:extLst>
                </a:gridCol>
                <a:gridCol w="746113">
                  <a:extLst>
                    <a:ext uri="{9D8B030D-6E8A-4147-A177-3AD203B41FA5}">
                      <a16:colId xmlns:a16="http://schemas.microsoft.com/office/drawing/2014/main" val="1834290260"/>
                    </a:ext>
                  </a:extLst>
                </a:gridCol>
                <a:gridCol w="746113">
                  <a:extLst>
                    <a:ext uri="{9D8B030D-6E8A-4147-A177-3AD203B41FA5}">
                      <a16:colId xmlns:a16="http://schemas.microsoft.com/office/drawing/2014/main" val="1089033760"/>
                    </a:ext>
                  </a:extLst>
                </a:gridCol>
              </a:tblGrid>
              <a:tr h="652366"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Internal Leakage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l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Response Time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l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9242" marR="9242" marT="9242" marB="0"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Pull-In / Drop-Out Voltage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l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9242" marR="9242" marT="9242" marB="0"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Flow Impedance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  <a:p>
                      <a:pPr algn="l" rtl="0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9242" marR="9242" marT="9242" marB="0" anchor="ctr"/>
                </a:tc>
                <a:extLst>
                  <a:ext uri="{0D108BD9-81ED-4DB2-BD59-A6C34878D82A}">
                    <a16:rowId xmlns:a16="http://schemas.microsoft.com/office/drawing/2014/main" val="1149698171"/>
                  </a:ext>
                </a:extLst>
              </a:tr>
              <a:tr h="65236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Leak rate, GN2 400 psi (</a:t>
                      </a:r>
                      <a:r>
                        <a:rPr lang="en-US" sz="1400" u="none" strike="noStrike" dirty="0" err="1">
                          <a:effectLst/>
                        </a:rPr>
                        <a:t>scch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Opening time (ms)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Closing time (ms)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Pull-In (V)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Drop-Out (V)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Flowrate at 0 psid (GPM)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Flowrate at ~10 psid (GPM)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92153826"/>
                  </a:ext>
                </a:extLst>
              </a:tr>
              <a:tr h="269945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US" sz="1400" u="none" strike="noStrike" dirty="0">
                          <a:effectLst/>
                        </a:rPr>
                        <a:t>Baseline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10.32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2.72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12.4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2.378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0.102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2861179675"/>
                  </a:ext>
                </a:extLst>
              </a:tr>
              <a:tr h="39741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After 1100 psi surge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0.24*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10.4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12.52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2.031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0.107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1093125687"/>
                  </a:ext>
                </a:extLst>
              </a:tr>
              <a:tr h="26994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After 1500 psi surge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0.24*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10.24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2.92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12.55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2.177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0.106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3794885978"/>
                  </a:ext>
                </a:extLst>
              </a:tr>
              <a:tr h="27744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effectLst/>
                        </a:rPr>
                        <a:t>After 2200 psi surge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>
                          <a:effectLst/>
                        </a:rPr>
                        <a:t>-0.06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10.12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12.17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2.32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>
                          <a:effectLst/>
                        </a:rPr>
                        <a:t>0.102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4100543961"/>
                  </a:ext>
                </a:extLst>
              </a:tr>
              <a:tr h="27744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No Change</a:t>
                      </a:r>
                      <a:endParaRPr lang="en-US" sz="1400" b="1" i="0" u="none" strike="noStrike" dirty="0">
                        <a:solidFill>
                          <a:schemeClr val="accent6"/>
                        </a:solidFill>
                        <a:effectLst/>
                        <a:latin typeface="Gill Sans MT" panose="020B0502020104020203" pitchFamily="34" charset="77"/>
                      </a:endParaRPr>
                    </a:p>
                  </a:txBody>
                  <a:tcPr marL="45720" marR="45720" anchor="b"/>
                </a:tc>
                <a:extLst>
                  <a:ext uri="{0D108BD9-81ED-4DB2-BD59-A6C34878D82A}">
                    <a16:rowId xmlns:a16="http://schemas.microsoft.com/office/drawing/2014/main" val="964440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65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F21F-F0AA-F645-AE67-C37CD6298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Valve Filter Borescope Inspection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70287-D52E-B049-96C3-C19728D05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3021696"/>
            <a:ext cx="6221944" cy="2222050"/>
          </a:xfrm>
        </p:spPr>
        <p:txBody>
          <a:bodyPr>
            <a:normAutofit/>
          </a:bodyPr>
          <a:lstStyle/>
          <a:p>
            <a:r>
              <a:rPr lang="en-US" dirty="0"/>
              <a:t>Borescope used to image filter showed no damage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4ACB9-2C9B-5144-9D7D-E5FDD2EC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4C39B-AD3F-6C48-98D2-61A09842F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6F0F8-1848-494E-BB92-96D3D8013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ECE3FC-B979-7A44-B3A9-F43809BA7D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082306" y="2614183"/>
            <a:ext cx="2967419" cy="30370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055E16B-031B-1E48-9760-E37F736E17D8}"/>
              </a:ext>
            </a:extLst>
          </p:cNvPr>
          <p:cNvSpPr txBox="1"/>
          <p:nvPr/>
        </p:nvSpPr>
        <p:spPr>
          <a:xfrm>
            <a:off x="7999368" y="5615631"/>
            <a:ext cx="349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Borescope image of inlet filter</a:t>
            </a:r>
          </a:p>
        </p:txBody>
      </p:sp>
    </p:spTree>
    <p:extLst>
      <p:ext uri="{BB962C8B-B14F-4D97-AF65-F5344CB8AC3E}">
        <p14:creationId xmlns:p14="http://schemas.microsoft.com/office/powerpoint/2010/main" val="406190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3690-1FE0-904F-9820-86FCFC26F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Presence of Thruster Valve Reduces Surge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95748-7589-DF48-879F-B8FE79862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0671"/>
            <a:ext cx="5514808" cy="2868064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3"/>
                </a:solidFill>
              </a:rPr>
              <a:t>Replacing dead end tube with thruster valve appears to reduce surge pressure</a:t>
            </a:r>
            <a:r>
              <a:rPr lang="en-US" dirty="0"/>
              <a:t>, despite all other conditions remaining identical</a:t>
            </a:r>
          </a:p>
          <a:p>
            <a:pPr lvl="1"/>
            <a:r>
              <a:rPr lang="en-US" dirty="0"/>
              <a:t>Systematically eliminated other possible causes</a:t>
            </a:r>
          </a:p>
          <a:p>
            <a:r>
              <a:rPr lang="en-US" dirty="0"/>
              <a:t>25% decrease in surge pressure</a:t>
            </a:r>
          </a:p>
          <a:p>
            <a:r>
              <a:rPr lang="en-US" dirty="0"/>
              <a:t>Possibly due to inlet filter acting as additional flow control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4F902-C2AE-7C4B-B932-67E41C12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1B059-1878-4648-8B43-5CDC9157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E13EF-6302-7844-8776-9EEF0898F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3F8D27-6442-C84B-B13D-D2969DD91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501" y="1774742"/>
            <a:ext cx="5681884" cy="42614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C05FB6-6836-EC48-9499-77B19A1F6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500" y="1774742"/>
            <a:ext cx="5681885" cy="4261414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CA13D255-7BE9-F650-949D-EB75C2D7D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192" y="5011259"/>
            <a:ext cx="5681884" cy="102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19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3931A-C8CE-9545-8812-45133FB44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Thruster Valve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31547-80CD-A846-AE93-60C878DBF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Thruster valve was likely undamaged after surge pressures well above specified and tested proof pressure</a:t>
            </a:r>
          </a:p>
          <a:p>
            <a:pPr lvl="1"/>
            <a:r>
              <a:rPr lang="en-US" dirty="0"/>
              <a:t>Existing branch practices of requiring surge pressure to stay below proof pressure may be overly conservative</a:t>
            </a:r>
          </a:p>
          <a:p>
            <a:r>
              <a:rPr lang="en-US" dirty="0"/>
              <a:t>This thruster valve design inherently reduces surge pressure compared to a Kistler used in branch surge testing</a:t>
            </a:r>
          </a:p>
          <a:p>
            <a:pPr lvl="1"/>
            <a:r>
              <a:rPr lang="en-US" dirty="0"/>
              <a:t>Existing assumption that surge testing reflects flight conditions may be overly conservative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AD854-5BC9-AB4D-B9F6-1CAC5503B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A1F42-B9FA-D145-98F0-9A8670B93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1A868-BD7D-3D48-A75A-DF9F99CA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693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CACA-4066-EC44-89E2-34FC46C0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5E3C-145E-9E43-8D17-0EF0FCAB9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Background and Motivation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Test Setup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Methodology &amp; Results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Burst Disk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Pressure Transducer Testing</a:t>
            </a:r>
          </a:p>
          <a:p>
            <a:pPr marL="781200" lvl="1" indent="-45720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Thruster Valve Testing</a:t>
            </a:r>
          </a:p>
          <a:p>
            <a:r>
              <a:rPr lang="en-US" dirty="0">
                <a:solidFill>
                  <a:schemeClr val="tx1"/>
                </a:solidFill>
              </a:rPr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DED26-DAEC-2B45-B4F0-1CF13A71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F38EF-5E8A-004E-9197-9D81997E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7CA86-2BE8-B64C-8955-EC725448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85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D96AE-BF97-1B4B-B257-DDE0A5D1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E1CFD-331E-E742-8DEE-18C70954A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70603"/>
            <a:ext cx="11029615" cy="441061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Tangential findings:</a:t>
            </a:r>
          </a:p>
          <a:p>
            <a:pPr lvl="1"/>
            <a:r>
              <a:rPr lang="en-US" dirty="0"/>
              <a:t>A thruster valves reduces surge pressure – surge test setups used to size flight orifices do not have a thruster valve in line, therefore are over-conservative</a:t>
            </a:r>
          </a:p>
          <a:p>
            <a:pPr lvl="1"/>
            <a:r>
              <a:rPr lang="en-US" dirty="0"/>
              <a:t>Short-duration pressure spikes can cause deformation different from static failure</a:t>
            </a:r>
          </a:p>
          <a:p>
            <a:pPr marL="324000" lvl="1" indent="0">
              <a:buNone/>
            </a:pPr>
            <a:endParaRPr lang="en-US" sz="1100" dirty="0">
              <a:solidFill>
                <a:schemeClr val="accent3"/>
              </a:solidFill>
            </a:endParaRPr>
          </a:p>
          <a:p>
            <a:r>
              <a:rPr lang="en-US" dirty="0">
                <a:solidFill>
                  <a:schemeClr val="accent3"/>
                </a:solidFill>
              </a:rPr>
              <a:t>Using specified proof pressure as the limit when designing flow orifices is over-conservative</a:t>
            </a:r>
          </a:p>
          <a:p>
            <a:pPr lvl="1"/>
            <a:r>
              <a:rPr lang="en-US" dirty="0"/>
              <a:t>Burst Disc did not rupture under transient surge pressure until &gt; 20% above its static rupture point</a:t>
            </a:r>
          </a:p>
          <a:p>
            <a:pPr lvl="1"/>
            <a:r>
              <a:rPr lang="en-US" dirty="0"/>
              <a:t>Pressure transducer remained fully functional and accurate after surge pressures 60% above its specified proof pressure</a:t>
            </a:r>
          </a:p>
          <a:p>
            <a:pPr lvl="1"/>
            <a:r>
              <a:rPr lang="en-US" dirty="0"/>
              <a:t>Thruster valve showed no indications of damage after surge pressures 4x its specified proof pressure, 45% above its highest vendor-tested proof pressure</a:t>
            </a:r>
          </a:p>
          <a:p>
            <a:pPr lvl="1"/>
            <a:endParaRPr lang="en-US" sz="1100" dirty="0"/>
          </a:p>
          <a:p>
            <a:r>
              <a:rPr lang="en-US" dirty="0">
                <a:solidFill>
                  <a:schemeClr val="accent3"/>
                </a:solidFill>
              </a:rPr>
              <a:t>Adding separate vendor specification for surge pressures is warranted and would improve system performance</a:t>
            </a:r>
          </a:p>
          <a:p>
            <a:pPr lvl="1"/>
            <a:r>
              <a:rPr lang="en-US" dirty="0"/>
              <a:t>Improves system performance by allowing higher surge pressures</a:t>
            </a:r>
          </a:p>
          <a:p>
            <a:pPr lvl="1"/>
            <a:r>
              <a:rPr lang="en-US" dirty="0"/>
              <a:t>Verification test would add cost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96195-D51B-AB47-AFA0-13FBD82AD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2044C-8A16-5047-821C-EDB4764A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Space Propulsion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F0F98-6796-A54C-81DD-E45B95F1B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380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3E307-C8EA-E841-AE68-60096094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BDA10-AC12-324C-8391-2D32B5ACC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910670"/>
            <a:ext cx="5158596" cy="4082103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Thank you to:</a:t>
            </a:r>
          </a:p>
          <a:p>
            <a:r>
              <a:rPr lang="en-US" dirty="0"/>
              <a:t>Mentors (NASA GSFC)</a:t>
            </a:r>
          </a:p>
          <a:p>
            <a:pPr lvl="1"/>
            <a:r>
              <a:rPr lang="en-US" dirty="0"/>
              <a:t>Alison Rao</a:t>
            </a:r>
          </a:p>
          <a:p>
            <a:pPr lvl="1"/>
            <a:r>
              <a:rPr lang="en-US" dirty="0"/>
              <a:t>Eric Cardiff</a:t>
            </a:r>
          </a:p>
          <a:p>
            <a:r>
              <a:rPr lang="en-US" dirty="0"/>
              <a:t>Testing (NASA GSFC)</a:t>
            </a:r>
          </a:p>
          <a:p>
            <a:pPr lvl="1"/>
            <a:r>
              <a:rPr lang="en-US" dirty="0"/>
              <a:t>Hal </a:t>
            </a:r>
            <a:r>
              <a:rPr lang="en-US" dirty="0" err="1"/>
              <a:t>Baesch</a:t>
            </a:r>
            <a:endParaRPr lang="en-US" dirty="0"/>
          </a:p>
          <a:p>
            <a:pPr lvl="1"/>
            <a:r>
              <a:rPr lang="en-US" dirty="0"/>
              <a:t>Justin Brumley</a:t>
            </a:r>
          </a:p>
          <a:p>
            <a:pPr lvl="1"/>
            <a:r>
              <a:rPr lang="en-US" dirty="0"/>
              <a:t>Sean Fitzsimmons</a:t>
            </a:r>
          </a:p>
          <a:p>
            <a:pPr lvl="1"/>
            <a:r>
              <a:rPr lang="en-US" dirty="0"/>
              <a:t>Jacob Stahl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2E6BB5-9905-9A44-88DA-DD1E87603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A7C50-ACE6-5044-89B4-99412B3C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1955D-491A-A94C-870D-54BD4DA6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F35CEFF-FBF0-4633-60E8-CA7F53502A90}"/>
              </a:ext>
            </a:extLst>
          </p:cNvPr>
          <p:cNvSpPr txBox="1">
            <a:spLocks/>
          </p:cNvSpPr>
          <p:nvPr/>
        </p:nvSpPr>
        <p:spPr>
          <a:xfrm>
            <a:off x="5739788" y="2423711"/>
            <a:ext cx="5978570" cy="3877937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Test Article Imaging (NASA GSFC)</a:t>
            </a:r>
          </a:p>
          <a:p>
            <a:pPr lvl="1"/>
            <a:r>
              <a:rPr lang="en-US" dirty="0"/>
              <a:t>Bruno Munoz</a:t>
            </a:r>
          </a:p>
          <a:p>
            <a:pPr lvl="1"/>
            <a:r>
              <a:rPr lang="en-US" dirty="0"/>
              <a:t>Charles He</a:t>
            </a:r>
          </a:p>
          <a:p>
            <a:pPr lvl="1"/>
            <a:r>
              <a:rPr lang="en-US" dirty="0"/>
              <a:t>Justin Jones</a:t>
            </a:r>
          </a:p>
          <a:p>
            <a:r>
              <a:rPr lang="en-US" dirty="0"/>
              <a:t>Paper Review </a:t>
            </a:r>
          </a:p>
          <a:p>
            <a:pPr lvl="1"/>
            <a:r>
              <a:rPr lang="en-US" dirty="0"/>
              <a:t>David Benson (NASA GSFC)</a:t>
            </a:r>
          </a:p>
          <a:p>
            <a:pPr lvl="1"/>
            <a:r>
              <a:rPr lang="en-US" dirty="0"/>
              <a:t>Zac Regan (Continental Disc)</a:t>
            </a:r>
          </a:p>
          <a:p>
            <a:r>
              <a:rPr lang="en-US" dirty="0"/>
              <a:t>Continental Disc Corporation provided burst discs and custom holder at no cost and provided input on testing</a:t>
            </a:r>
          </a:p>
        </p:txBody>
      </p:sp>
    </p:spTree>
    <p:extLst>
      <p:ext uri="{BB962C8B-B14F-4D97-AF65-F5344CB8AC3E}">
        <p14:creationId xmlns:p14="http://schemas.microsoft.com/office/powerpoint/2010/main" val="11364300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B20884-0368-1549-A429-6D90FC2D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EDE03D-BBCA-E144-B05E-CADF8BD27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EA046-FF62-1541-83F1-A07591F5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5/21/24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BDBB3-A998-5F4F-AE22-D9CC9EC46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Propulsion 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A0331-9068-5D4E-909F-E05CDABAB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4630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{8DA16453-EB15-BA4D-93B3-2625B63C4F94}tf10001123</Template>
  <TotalTime>104481</TotalTime>
  <Words>2596</Words>
  <Application>Microsoft Macintosh PowerPoint</Application>
  <PresentationFormat>Widescreen</PresentationFormat>
  <Paragraphs>659</Paragraphs>
  <Slides>49</Slides>
  <Notes>28</Notes>
  <HiddenSlides>11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Aptos</vt:lpstr>
      <vt:lpstr>Arial</vt:lpstr>
      <vt:lpstr>Calibri</vt:lpstr>
      <vt:lpstr>Gill Sans MT</vt:lpstr>
      <vt:lpstr>Wingdings 2</vt:lpstr>
      <vt:lpstr>Dividend</vt:lpstr>
      <vt:lpstr>Surge Pressure Testing of Flight-Like Components</vt:lpstr>
      <vt:lpstr>Outline</vt:lpstr>
      <vt:lpstr>Outline</vt:lpstr>
      <vt:lpstr>Background – What is Surge Pressure?</vt:lpstr>
      <vt:lpstr>Motivation</vt:lpstr>
      <vt:lpstr>Objective</vt:lpstr>
      <vt:lpstr>Outline</vt:lpstr>
      <vt:lpstr>Simplified Diagram of Test Setup</vt:lpstr>
      <vt:lpstr>Simplified Diagram of Test Setup</vt:lpstr>
      <vt:lpstr>Simplified Workflow</vt:lpstr>
      <vt:lpstr>Sample Raw Data</vt:lpstr>
      <vt:lpstr>Full Schematic of Test Setup</vt:lpstr>
      <vt:lpstr>Photographs of Test Setup</vt:lpstr>
      <vt:lpstr>Setup Calibration</vt:lpstr>
      <vt:lpstr>Setup Calibration</vt:lpstr>
      <vt:lpstr>Simplified Diagram of Test Setup</vt:lpstr>
      <vt:lpstr>Outline</vt:lpstr>
      <vt:lpstr>Burst Disc</vt:lpstr>
      <vt:lpstr>Burst Disc Setup</vt:lpstr>
      <vt:lpstr>Test Video – No Disc Failure</vt:lpstr>
      <vt:lpstr>Test Video – Disc Failure</vt:lpstr>
      <vt:lpstr>Burst Disc Results</vt:lpstr>
      <vt:lpstr>Deformation Before Burst</vt:lpstr>
      <vt:lpstr>Deformation Before Burst</vt:lpstr>
      <vt:lpstr>Burst Disc Conclusions</vt:lpstr>
      <vt:lpstr>Outline</vt:lpstr>
      <vt:lpstr>Pressure Transducer</vt:lpstr>
      <vt:lpstr>Pressure Transducer Setup</vt:lpstr>
      <vt:lpstr>Pressure Transducer Diagnostics</vt:lpstr>
      <vt:lpstr>Pressure Transducer Calibration</vt:lpstr>
      <vt:lpstr>Pressure Transducer Calibration Results</vt:lpstr>
      <vt:lpstr>CT Scan</vt:lpstr>
      <vt:lpstr>Pressure Transducer Conclusions</vt:lpstr>
      <vt:lpstr>Outline</vt:lpstr>
      <vt:lpstr>Thruster Valve</vt:lpstr>
      <vt:lpstr>Thruster Valve Setup</vt:lpstr>
      <vt:lpstr>Thruster Valve Diagnostics</vt:lpstr>
      <vt:lpstr>Internal Leak Test Procedure</vt:lpstr>
      <vt:lpstr>Pull-In / Drop-Out Voltage Test Procedure</vt:lpstr>
      <vt:lpstr>Response Time Test Procedure</vt:lpstr>
      <vt:lpstr>Flow Impedance Test Procedure</vt:lpstr>
      <vt:lpstr>Thruster Valve Diagnostics Results</vt:lpstr>
      <vt:lpstr>Thruster Valve Filter Borescope Inspection</vt:lpstr>
      <vt:lpstr>Presence of Thruster Valve Reduces Surge Pressure</vt:lpstr>
      <vt:lpstr>Thruster Valve Conclusions</vt:lpstr>
      <vt:lpstr>Outline</vt:lpstr>
      <vt:lpstr>Conclusions</vt:lpstr>
      <vt:lpstr>Acknowledgements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 II Test Plan Component Surge Testing</dc:title>
  <dc:creator>Ng, Wanyi W. (GSFC-5970)</dc:creator>
  <cp:lastModifiedBy>Ng, Wanyi W. (GSFC-5970)</cp:lastModifiedBy>
  <cp:revision>401</cp:revision>
  <dcterms:created xsi:type="dcterms:W3CDTF">2019-08-07T15:19:33Z</dcterms:created>
  <dcterms:modified xsi:type="dcterms:W3CDTF">2024-05-10T20:06:46Z</dcterms:modified>
</cp:coreProperties>
</file>