
<file path=[Content_Types].xml><?xml version="1.0" encoding="utf-8"?>
<Types xmlns="http://schemas.openxmlformats.org/package/2006/content-types">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5.jpg" ContentType="image/jpeg"/>
  <Override PartName="/ppt/media/image44.jpg" ContentType="image/jpeg"/>
  <Override PartName="/ppt/notesSlides/notesSlide7.xml" ContentType="application/vnd.openxmlformats-officedocument.presentationml.notesSlide+xml"/>
  <Override PartName="/ppt/media/image46.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0.xml" ContentType="application/vnd.openxmlformats-officedocument.presentationml.notesSlide+xml"/>
  <Override PartName="/ppt/media/image60.jpg" ContentType="image/jpe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510" r:id="rId4"/>
  </p:sldMasterIdLst>
  <p:notesMasterIdLst>
    <p:notesMasterId r:id="rId42"/>
  </p:notesMasterIdLst>
  <p:sldIdLst>
    <p:sldId id="256" r:id="rId5"/>
    <p:sldId id="257" r:id="rId6"/>
    <p:sldId id="258" r:id="rId7"/>
    <p:sldId id="259" r:id="rId8"/>
    <p:sldId id="261" r:id="rId9"/>
    <p:sldId id="5078" r:id="rId10"/>
    <p:sldId id="2013" r:id="rId11"/>
    <p:sldId id="295" r:id="rId12"/>
    <p:sldId id="284" r:id="rId13"/>
    <p:sldId id="297" r:id="rId14"/>
    <p:sldId id="298" r:id="rId15"/>
    <p:sldId id="299" r:id="rId16"/>
    <p:sldId id="283" r:id="rId17"/>
    <p:sldId id="5080" r:id="rId18"/>
    <p:sldId id="5072" r:id="rId19"/>
    <p:sldId id="267" r:id="rId20"/>
    <p:sldId id="264" r:id="rId21"/>
    <p:sldId id="5076" r:id="rId22"/>
    <p:sldId id="4946" r:id="rId23"/>
    <p:sldId id="5077" r:id="rId24"/>
    <p:sldId id="279" r:id="rId25"/>
    <p:sldId id="5083" r:id="rId26"/>
    <p:sldId id="5101" r:id="rId27"/>
    <p:sldId id="5073" r:id="rId28"/>
    <p:sldId id="4955" r:id="rId29"/>
    <p:sldId id="281" r:id="rId30"/>
    <p:sldId id="5099" r:id="rId31"/>
    <p:sldId id="5100" r:id="rId32"/>
    <p:sldId id="5088" r:id="rId33"/>
    <p:sldId id="5102" r:id="rId34"/>
    <p:sldId id="5103" r:id="rId35"/>
    <p:sldId id="5096" r:id="rId36"/>
    <p:sldId id="277" r:id="rId37"/>
    <p:sldId id="5095" r:id="rId38"/>
    <p:sldId id="275" r:id="rId39"/>
    <p:sldId id="276" r:id="rId40"/>
    <p:sldId id="5084"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6E8FBC-47E7-A5C9-59F8-030FE06339FB}" v="14" dt="2024-05-06T16:34:41.774"/>
    <p1510:client id="{77F08D79-E780-80DA-D7DB-EF326D0530F8}" v="26" dt="2024-05-07T12:53:36.027"/>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21"/>
    <p:restoredTop sz="94694"/>
  </p:normalViewPr>
  <p:slideViewPr>
    <p:cSldViewPr snapToGrid="0" snapToObjects="1">
      <p:cViewPr varScale="1">
        <p:scale>
          <a:sx n="156" d="100"/>
          <a:sy n="156" d="100"/>
        </p:scale>
        <p:origin x="480" y="168"/>
      </p:cViewPr>
      <p:guideLst/>
    </p:cSldViewPr>
  </p:slideViewPr>
  <p:outlineViewPr>
    <p:cViewPr>
      <p:scale>
        <a:sx n="33" d="100"/>
        <a:sy n="33" d="100"/>
      </p:scale>
      <p:origin x="0" y="-298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78E200-8037-6E46-8F37-E1081B212905}" type="datetimeFigureOut">
              <a:rPr lang="en-US" smtClean="0"/>
              <a:t>5/10/24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490A9C-C9C3-9C4E-83AA-827CF4A21F20}" type="slidenum">
              <a:rPr lang="en-US" smtClean="0"/>
              <a:t>‹#›</a:t>
            </a:fld>
            <a:endParaRPr lang="en-US" dirty="0"/>
          </a:p>
        </p:txBody>
      </p:sp>
    </p:spTree>
    <p:extLst>
      <p:ext uri="{BB962C8B-B14F-4D97-AF65-F5344CB8AC3E}">
        <p14:creationId xmlns:p14="http://schemas.microsoft.com/office/powerpoint/2010/main" val="142088932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90A9C-C9C3-9C4E-83AA-827CF4A21F20}" type="slidenum">
              <a:rPr lang="en-US" smtClean="0"/>
              <a:t>2</a:t>
            </a:fld>
            <a:endParaRPr lang="en-US" dirty="0"/>
          </a:p>
        </p:txBody>
      </p:sp>
    </p:spTree>
    <p:extLst>
      <p:ext uri="{BB962C8B-B14F-4D97-AF65-F5344CB8AC3E}">
        <p14:creationId xmlns:p14="http://schemas.microsoft.com/office/powerpoint/2010/main" val="218063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158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90A9C-C9C3-9C4E-83AA-827CF4A21F20}" type="slidenum">
              <a:rPr lang="en-US" smtClean="0"/>
              <a:t>3</a:t>
            </a:fld>
            <a:endParaRPr lang="en-US" dirty="0"/>
          </a:p>
        </p:txBody>
      </p:sp>
    </p:spTree>
    <p:extLst>
      <p:ext uri="{BB962C8B-B14F-4D97-AF65-F5344CB8AC3E}">
        <p14:creationId xmlns:p14="http://schemas.microsoft.com/office/powerpoint/2010/main" val="61452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90A9C-C9C3-9C4E-83AA-827CF4A21F20}" type="slidenum">
              <a:rPr lang="en-US" smtClean="0"/>
              <a:t>10</a:t>
            </a:fld>
            <a:endParaRPr lang="en-US" dirty="0"/>
          </a:p>
        </p:txBody>
      </p:sp>
    </p:spTree>
    <p:extLst>
      <p:ext uri="{BB962C8B-B14F-4D97-AF65-F5344CB8AC3E}">
        <p14:creationId xmlns:p14="http://schemas.microsoft.com/office/powerpoint/2010/main" val="423735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BFAF8-4A52-7E41-A523-684DAFA3243C}" type="slidenum">
              <a:rPr lang="en-US" smtClean="0"/>
              <a:t>13</a:t>
            </a:fld>
            <a:endParaRPr lang="en-US" dirty="0"/>
          </a:p>
        </p:txBody>
      </p:sp>
    </p:spTree>
    <p:extLst>
      <p:ext uri="{BB962C8B-B14F-4D97-AF65-F5344CB8AC3E}">
        <p14:creationId xmlns:p14="http://schemas.microsoft.com/office/powerpoint/2010/main" val="328228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490A9C-C9C3-9C4E-83AA-827CF4A21F20}" type="slidenum">
              <a:rPr lang="en-US" smtClean="0"/>
              <a:t>14</a:t>
            </a:fld>
            <a:endParaRPr lang="en-US" dirty="0"/>
          </a:p>
        </p:txBody>
      </p:sp>
    </p:spTree>
    <p:extLst>
      <p:ext uri="{BB962C8B-B14F-4D97-AF65-F5344CB8AC3E}">
        <p14:creationId xmlns:p14="http://schemas.microsoft.com/office/powerpoint/2010/main" val="169312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252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1667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2BFAF8-4A52-7E41-A523-684DAFA3243C}" type="slidenum">
              <a:rPr lang="en-US" smtClean="0"/>
              <a:t>20</a:t>
            </a:fld>
            <a:endParaRPr lang="en-US" dirty="0"/>
          </a:p>
        </p:txBody>
      </p:sp>
    </p:spTree>
    <p:extLst>
      <p:ext uri="{BB962C8B-B14F-4D97-AF65-F5344CB8AC3E}">
        <p14:creationId xmlns:p14="http://schemas.microsoft.com/office/powerpoint/2010/main" val="183505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D22B38-0C44-F14A-A112-F1DF8CCF42AD}" type="slidenum">
              <a:rPr lang="en-US" smtClean="0"/>
              <a:t>21</a:t>
            </a:fld>
            <a:endParaRPr lang="en-US" dirty="0"/>
          </a:p>
        </p:txBody>
      </p:sp>
    </p:spTree>
    <p:extLst>
      <p:ext uri="{BB962C8B-B14F-4D97-AF65-F5344CB8AC3E}">
        <p14:creationId xmlns:p14="http://schemas.microsoft.com/office/powerpoint/2010/main" val="30044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8F49AC-999C-894E-9C46-2F54C63EBF9C}" type="datetime1">
              <a:rPr lang="en-US" smtClean="0"/>
              <a:t>5/10/24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1192286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1A2CC1-8FDF-7048-BB73-F457C26782E4}" type="datetime1">
              <a:rPr lang="en-US" smtClean="0"/>
              <a:t>5/10/24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482681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CBAF7D-A9A7-4E4B-959A-A822D74BD722}" type="datetime1">
              <a:rPr lang="en-US" smtClean="0"/>
              <a:t>5/10/24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3341791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28650" y="357257"/>
            <a:ext cx="7159516" cy="424691"/>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solidFill>
                  <a:srgbClr val="1674BA"/>
                </a:solidFill>
                <a:latin typeface="Lato" panose="020F0502020204030203"/>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31" name="Google Shape;31;p4"/>
          <p:cNvSpPr txBox="1">
            <a:spLocks noGrp="1"/>
          </p:cNvSpPr>
          <p:nvPr>
            <p:ph type="sldNum" idx="12"/>
          </p:nvPr>
        </p:nvSpPr>
        <p:spPr>
          <a:xfrm>
            <a:off x="7086600" y="4865825"/>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dirty="0"/>
          </a:p>
        </p:txBody>
      </p:sp>
      <p:cxnSp>
        <p:nvCxnSpPr>
          <p:cNvPr id="3" name="Straight Connector 2">
            <a:extLst>
              <a:ext uri="{FF2B5EF4-FFF2-40B4-BE49-F238E27FC236}">
                <a16:creationId xmlns:a16="http://schemas.microsoft.com/office/drawing/2014/main" id="{5C61FBDE-E277-4113-B9BE-54198CCE82D0}"/>
              </a:ext>
            </a:extLst>
          </p:cNvPr>
          <p:cNvCxnSpPr/>
          <p:nvPr/>
        </p:nvCxnSpPr>
        <p:spPr>
          <a:xfrm flipH="1" flipV="1">
            <a:off x="6515100" y="1"/>
            <a:ext cx="2628900" cy="962777"/>
          </a:xfrm>
          <a:prstGeom prst="line">
            <a:avLst/>
          </a:prstGeom>
          <a:ln>
            <a:solidFill>
              <a:srgbClr val="1674BA"/>
            </a:solidFill>
          </a:ln>
        </p:spPr>
        <p:style>
          <a:lnRef idx="1">
            <a:schemeClr val="accent1"/>
          </a:lnRef>
          <a:fillRef idx="0">
            <a:schemeClr val="accent1"/>
          </a:fillRef>
          <a:effectRef idx="0">
            <a:schemeClr val="accent1"/>
          </a:effectRef>
          <a:fontRef idx="minor">
            <a:schemeClr val="tx1"/>
          </a:fontRef>
        </p:style>
      </p:cxnSp>
      <p:sp>
        <p:nvSpPr>
          <p:cNvPr id="8" name="Holder 4">
            <a:extLst>
              <a:ext uri="{FF2B5EF4-FFF2-40B4-BE49-F238E27FC236}">
                <a16:creationId xmlns:a16="http://schemas.microsoft.com/office/drawing/2014/main" id="{B8EDF583-330B-64A2-1610-134509CDD075}"/>
              </a:ext>
            </a:extLst>
          </p:cNvPr>
          <p:cNvSpPr>
            <a:spLocks noGrp="1"/>
          </p:cNvSpPr>
          <p:nvPr>
            <p:ph type="ftr" sz="quarter" idx="5"/>
          </p:nvPr>
        </p:nvSpPr>
        <p:spPr>
          <a:xfrm>
            <a:off x="2889212" y="4899844"/>
            <a:ext cx="3365579" cy="243656"/>
          </a:xfrm>
          <a:prstGeom prst="rect">
            <a:avLst/>
          </a:prstGeom>
        </p:spPr>
        <p:txBody>
          <a:bodyPr wrap="square" lIns="0" tIns="0" rIns="0" bIns="0">
            <a:spAutoFit/>
          </a:bodyPr>
          <a:lstStyle>
            <a:lvl1pPr algn="ctr">
              <a:defRPr sz="800" b="0" i="0">
                <a:solidFill>
                  <a:schemeClr val="bg1"/>
                </a:solidFill>
                <a:latin typeface="Times New Roman"/>
                <a:cs typeface="Times New Roman"/>
              </a:defRPr>
            </a:lvl1pPr>
          </a:lstStyle>
          <a:p>
            <a:pPr marL="1049629" marR="5080" indent="-1037564">
              <a:lnSpc>
                <a:spcPts val="910"/>
              </a:lnSpc>
              <a:spcBef>
                <a:spcPts val="85"/>
              </a:spcBef>
            </a:pPr>
            <a:endParaRPr lang="en-US" dirty="0"/>
          </a:p>
        </p:txBody>
      </p:sp>
    </p:spTree>
    <p:extLst>
      <p:ext uri="{BB962C8B-B14F-4D97-AF65-F5344CB8AC3E}">
        <p14:creationId xmlns:p14="http://schemas.microsoft.com/office/powerpoint/2010/main" val="99998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1974D-F248-064B-A786-30B27C13E804}" type="datetime1">
              <a:rPr lang="en-US" smtClean="0"/>
              <a:t>5/10/24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594659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3CE3EA-87A0-E149-B198-95529CAD35F9}" type="datetime1">
              <a:rPr lang="en-US" smtClean="0"/>
              <a:t>5/10/24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3279906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3D4425-69F5-DA43-8E64-7621982AB1D9}" type="datetime1">
              <a:rPr lang="en-US" smtClean="0"/>
              <a:t>5/10/24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294514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662CF-D79C-7D4F-A221-4FC605EBC4F4}" type="datetime1">
              <a:rPr lang="en-US" smtClean="0"/>
              <a:t>5/10/24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2026837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1511B2-4E78-3D49-A528-EF3FA937D860}" type="datetime1">
              <a:rPr lang="en-US" smtClean="0"/>
              <a:t>5/10/24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368569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D61F5E-3BBD-C744-82C7-FB4314EDF88D}" type="datetime1">
              <a:rPr lang="en-US" smtClean="0"/>
              <a:t>5/10/24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345687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5BE27E-3CCA-134A-98F4-15CD9A6CB555}" type="datetime1">
              <a:rPr lang="en-US" smtClean="0"/>
              <a:t>5/10/24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152711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CBACDD4-597E-BA49-8151-F15D2DB947E5}" type="datetime1">
              <a:rPr lang="en-US" smtClean="0"/>
              <a:t>5/10/24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9F34F23-AF6A-3149-ADA2-111D3CA38F5E}" type="slidenum">
              <a:rPr lang="en-US" smtClean="0"/>
              <a:t>‹#›</a:t>
            </a:fld>
            <a:endParaRPr lang="en-US" dirty="0"/>
          </a:p>
        </p:txBody>
      </p:sp>
    </p:spTree>
    <p:extLst>
      <p:ext uri="{BB962C8B-B14F-4D97-AF65-F5344CB8AC3E}">
        <p14:creationId xmlns:p14="http://schemas.microsoft.com/office/powerpoint/2010/main" val="22098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417221D-CDFB-2749-9F6F-0EBB81C58294}" type="datetime1">
              <a:rPr lang="en-US" smtClean="0"/>
              <a:t>5/10/24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9F34F23-AF6A-3149-ADA2-111D3CA38F5E}" type="slidenum">
              <a:rPr lang="en-US" smtClean="0"/>
              <a:t>‹#›</a:t>
            </a:fld>
            <a:endParaRPr lang="en-US" dirty="0"/>
          </a:p>
        </p:txBody>
      </p:sp>
    </p:spTree>
    <p:extLst>
      <p:ext uri="{BB962C8B-B14F-4D97-AF65-F5344CB8AC3E}">
        <p14:creationId xmlns:p14="http://schemas.microsoft.com/office/powerpoint/2010/main" val="2928503992"/>
      </p:ext>
    </p:extLst>
  </p:cSld>
  <p:clrMap bg1="dk1" tx1="lt1" bg2="dk2" tx2="lt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image" Target="../media/image28.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e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47.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5" Type="http://schemas.openxmlformats.org/officeDocument/2006/relationships/tags" Target="../tags/tag5.xml"/><Relationship Id="rId61" Type="http://schemas.openxmlformats.org/officeDocument/2006/relationships/notesSlide" Target="../notesSlides/notesSlide10.xml"/><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8" Type="http://schemas.openxmlformats.org/officeDocument/2006/relationships/tags" Target="../tags/tag8.xml"/><Relationship Id="rId51" Type="http://schemas.openxmlformats.org/officeDocument/2006/relationships/tags" Target="../tags/tag51.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image" Target="../media/image2.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microsoft.com/office/2007/relationships/hdphoto" Target="../media/hdphoto2.wdp"/><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7C3D7364-8706-8642-BD24-DF004AC365C3}"/>
              </a:ext>
            </a:extLst>
          </p:cNvPr>
          <p:cNvSpPr txBox="1">
            <a:spLocks/>
          </p:cNvSpPr>
          <p:nvPr/>
        </p:nvSpPr>
        <p:spPr>
          <a:xfrm>
            <a:off x="5289760" y="1204566"/>
            <a:ext cx="3505800" cy="108584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Subtitle 2">
            <a:extLst>
              <a:ext uri="{FF2B5EF4-FFF2-40B4-BE49-F238E27FC236}">
                <a16:creationId xmlns:a16="http://schemas.microsoft.com/office/drawing/2014/main" id="{95566227-7DD3-3A41-A805-C6F3AFBD3E19}"/>
              </a:ext>
            </a:extLst>
          </p:cNvPr>
          <p:cNvSpPr txBox="1">
            <a:spLocks/>
          </p:cNvSpPr>
          <p:nvPr/>
        </p:nvSpPr>
        <p:spPr>
          <a:xfrm>
            <a:off x="5120916" y="2772825"/>
            <a:ext cx="3505800" cy="1085846"/>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5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6" name="Picture 35">
            <a:extLst>
              <a:ext uri="{FF2B5EF4-FFF2-40B4-BE49-F238E27FC236}">
                <a16:creationId xmlns:a16="http://schemas.microsoft.com/office/drawing/2014/main" id="{197A8A2B-59F3-F14E-A279-F6AC0D8AB112}"/>
              </a:ext>
            </a:extLst>
          </p:cNvPr>
          <p:cNvPicPr>
            <a:picLocks noChangeAspect="1"/>
          </p:cNvPicPr>
          <p:nvPr/>
        </p:nvPicPr>
        <p:blipFill rotWithShape="1">
          <a:blip r:embed="rId2"/>
          <a:srcRect l="15625" t="13736" b="2747"/>
          <a:stretch/>
        </p:blipFill>
        <p:spPr>
          <a:xfrm>
            <a:off x="0" y="-34290"/>
            <a:ext cx="9258300" cy="5212080"/>
          </a:xfrm>
          <a:prstGeom prst="rect">
            <a:avLst/>
          </a:prstGeom>
        </p:spPr>
      </p:pic>
      <p:sp>
        <p:nvSpPr>
          <p:cNvPr id="19" name="TextBox 18">
            <a:extLst>
              <a:ext uri="{FF2B5EF4-FFF2-40B4-BE49-F238E27FC236}">
                <a16:creationId xmlns:a16="http://schemas.microsoft.com/office/drawing/2014/main" id="{B4AC0C65-EC88-6E48-9040-BFA66507BEE5}"/>
              </a:ext>
            </a:extLst>
          </p:cNvPr>
          <p:cNvSpPr txBox="1"/>
          <p:nvPr/>
        </p:nvSpPr>
        <p:spPr>
          <a:xfrm>
            <a:off x="2955269" y="1179300"/>
            <a:ext cx="5935647" cy="1785104"/>
          </a:xfrm>
          <a:prstGeom prst="rect">
            <a:avLst/>
          </a:prstGeom>
          <a:noFill/>
        </p:spPr>
        <p:txBody>
          <a:bodyPr wrap="square" rtlCol="0">
            <a:spAutoFit/>
          </a:bodyPr>
          <a:lstStyle/>
          <a:p>
            <a:pPr algn="r"/>
            <a:r>
              <a:rPr lang="en-US" sz="2200" b="1" dirty="0">
                <a:latin typeface="Helvetica Neue" panose="02000503000000020004" pitchFamily="2" charset="0"/>
                <a:ea typeface="Helvetica Neue" panose="02000503000000020004" pitchFamily="2" charset="0"/>
                <a:cs typeface="Helvetica Neue" panose="02000503000000020004" pitchFamily="2" charset="0"/>
              </a:rPr>
              <a:t>Cislunar Autonomous Positioning System Technology Operations and Navigation Experiment (CAPSTONE) </a:t>
            </a:r>
          </a:p>
          <a:p>
            <a:pPr algn="r"/>
            <a:endParaRPr lang="en-US" sz="2200" b="1" dirty="0">
              <a:latin typeface="Helvetica Neue" panose="02000503000000020004" pitchFamily="2" charset="0"/>
              <a:ea typeface="Helvetica Neue" panose="02000503000000020004" pitchFamily="2" charset="0"/>
              <a:cs typeface="Helvetica Neue" panose="02000503000000020004" pitchFamily="2" charset="0"/>
            </a:endParaRPr>
          </a:p>
          <a:p>
            <a:pPr algn="r"/>
            <a:r>
              <a:rPr lang="en-US" sz="2200" b="1" dirty="0">
                <a:latin typeface="Helvetica Neue" panose="02000503000000020004" pitchFamily="2" charset="0"/>
                <a:ea typeface="Helvetica Neue" panose="02000503000000020004" pitchFamily="2" charset="0"/>
                <a:cs typeface="Helvetica Neue" panose="02000503000000020004" pitchFamily="2" charset="0"/>
              </a:rPr>
              <a:t>Pathfinder for Artemis Gateway</a:t>
            </a:r>
          </a:p>
        </p:txBody>
      </p:sp>
      <p:cxnSp>
        <p:nvCxnSpPr>
          <p:cNvPr id="27" name="Straight Connector 26">
            <a:extLst>
              <a:ext uri="{FF2B5EF4-FFF2-40B4-BE49-F238E27FC236}">
                <a16:creationId xmlns:a16="http://schemas.microsoft.com/office/drawing/2014/main" id="{263800B3-E0EE-954F-9828-26E9F14FE21D}"/>
              </a:ext>
            </a:extLst>
          </p:cNvPr>
          <p:cNvCxnSpPr>
            <a:cxnSpLocks/>
          </p:cNvCxnSpPr>
          <p:nvPr/>
        </p:nvCxnSpPr>
        <p:spPr>
          <a:xfrm>
            <a:off x="4730302" y="2427254"/>
            <a:ext cx="4160614" cy="0"/>
          </a:xfrm>
          <a:prstGeom prst="line">
            <a:avLst/>
          </a:prstGeom>
          <a:ln>
            <a:solidFill>
              <a:schemeClr val="accent1">
                <a:lumMod val="40000"/>
                <a:lumOff val="60000"/>
              </a:schemeClr>
            </a:solidFill>
          </a:ln>
        </p:spPr>
        <p:style>
          <a:lnRef idx="3">
            <a:schemeClr val="accent5"/>
          </a:lnRef>
          <a:fillRef idx="0">
            <a:schemeClr val="accent5"/>
          </a:fillRef>
          <a:effectRef idx="2">
            <a:schemeClr val="accent5"/>
          </a:effectRef>
          <a:fontRef idx="minor">
            <a:schemeClr val="tx1"/>
          </a:fontRef>
        </p:style>
      </p:cxnSp>
      <p:sp>
        <p:nvSpPr>
          <p:cNvPr id="25" name="TextBox 24">
            <a:extLst>
              <a:ext uri="{FF2B5EF4-FFF2-40B4-BE49-F238E27FC236}">
                <a16:creationId xmlns:a16="http://schemas.microsoft.com/office/drawing/2014/main" id="{788F4067-3A21-2240-B621-8B3F6A416594}"/>
              </a:ext>
            </a:extLst>
          </p:cNvPr>
          <p:cNvSpPr txBox="1"/>
          <p:nvPr/>
        </p:nvSpPr>
        <p:spPr>
          <a:xfrm>
            <a:off x="3628289" y="2975426"/>
            <a:ext cx="5262627" cy="923330"/>
          </a:xfrm>
          <a:prstGeom prst="rect">
            <a:avLst/>
          </a:prstGeom>
          <a:noFill/>
        </p:spPr>
        <p:txBody>
          <a:bodyPr wrap="square" rtlCol="0">
            <a:spAutoFit/>
          </a:bodyPr>
          <a:lstStyle/>
          <a:p>
            <a:pPr algn="r"/>
            <a:r>
              <a:rPr lang="en-US" sz="1800" dirty="0">
                <a:latin typeface="Helvetica Neue" panose="02000503000000020004" pitchFamily="2" charset="0"/>
                <a:ea typeface="Helvetica Neue" panose="02000503000000020004" pitchFamily="2" charset="0"/>
                <a:cs typeface="Helvetica Neue" panose="02000503000000020004" pitchFamily="2" charset="0"/>
              </a:rPr>
              <a:t>Elwood F. Agasid</a:t>
            </a:r>
          </a:p>
          <a:p>
            <a:pPr algn="r"/>
            <a:r>
              <a:rPr lang="en-US" sz="1800" dirty="0">
                <a:latin typeface="Helvetica Neue" panose="02000503000000020004" pitchFamily="2" charset="0"/>
                <a:ea typeface="Helvetica Neue" panose="02000503000000020004" pitchFamily="2" charset="0"/>
                <a:cs typeface="Helvetica Neue" panose="02000503000000020004" pitchFamily="2" charset="0"/>
              </a:rPr>
              <a:t>Deputy Program Manager</a:t>
            </a:r>
          </a:p>
          <a:p>
            <a:pPr algn="r"/>
            <a:r>
              <a:rPr lang="en-US" sz="1800" dirty="0">
                <a:latin typeface="Helvetica Neue" panose="02000503000000020004" pitchFamily="2" charset="0"/>
                <a:ea typeface="Helvetica Neue" panose="02000503000000020004" pitchFamily="2" charset="0"/>
                <a:cs typeface="Helvetica Neue" panose="02000503000000020004" pitchFamily="2" charset="0"/>
              </a:rPr>
              <a:t>Small Spacecraft Technology Program</a:t>
            </a:r>
          </a:p>
        </p:txBody>
      </p:sp>
      <p:pic>
        <p:nvPicPr>
          <p:cNvPr id="7" name="Picture 6">
            <a:extLst>
              <a:ext uri="{FF2B5EF4-FFF2-40B4-BE49-F238E27FC236}">
                <a16:creationId xmlns:a16="http://schemas.microsoft.com/office/drawing/2014/main" id="{D005752A-971B-EF4B-9095-6C86279E1728}"/>
              </a:ext>
            </a:extLst>
          </p:cNvPr>
          <p:cNvPicPr>
            <a:picLocks noChangeAspect="1"/>
          </p:cNvPicPr>
          <p:nvPr/>
        </p:nvPicPr>
        <p:blipFill>
          <a:blip r:embed="rId3"/>
          <a:stretch>
            <a:fillRect/>
          </a:stretch>
        </p:blipFill>
        <p:spPr>
          <a:xfrm>
            <a:off x="8348267" y="198141"/>
            <a:ext cx="613935" cy="512695"/>
          </a:xfrm>
          <a:prstGeom prst="rect">
            <a:avLst/>
          </a:prstGeom>
        </p:spPr>
      </p:pic>
      <p:sp>
        <p:nvSpPr>
          <p:cNvPr id="8" name="TextBox 7">
            <a:extLst>
              <a:ext uri="{FF2B5EF4-FFF2-40B4-BE49-F238E27FC236}">
                <a16:creationId xmlns:a16="http://schemas.microsoft.com/office/drawing/2014/main" id="{2F4A4872-13B9-ED4E-AC0E-316D738A5034}"/>
              </a:ext>
            </a:extLst>
          </p:cNvPr>
          <p:cNvSpPr txBox="1"/>
          <p:nvPr/>
        </p:nvSpPr>
        <p:spPr>
          <a:xfrm>
            <a:off x="6931294" y="304446"/>
            <a:ext cx="1279517" cy="323165"/>
          </a:xfrm>
          <a:prstGeom prst="rect">
            <a:avLst/>
          </a:prstGeom>
          <a:noFill/>
        </p:spPr>
        <p:txBody>
          <a:bodyPr wrap="none" rtlCol="0">
            <a:spAutoFit/>
          </a:bodyPr>
          <a:lstStyle/>
          <a:p>
            <a:pPr algn="r"/>
            <a:r>
              <a:rPr lang="en-US" sz="750" dirty="0">
                <a:latin typeface="Helvetica" pitchFamily="2" charset="0"/>
              </a:rPr>
              <a:t>National Aeronautics and </a:t>
            </a:r>
          </a:p>
          <a:p>
            <a:pPr algn="r"/>
            <a:r>
              <a:rPr lang="en-US" sz="750" dirty="0">
                <a:latin typeface="Helvetica" pitchFamily="2" charset="0"/>
              </a:rPr>
              <a:t>Space Administration</a:t>
            </a:r>
          </a:p>
        </p:txBody>
      </p:sp>
      <p:cxnSp>
        <p:nvCxnSpPr>
          <p:cNvPr id="10" name="Straight Connector 9">
            <a:extLst>
              <a:ext uri="{FF2B5EF4-FFF2-40B4-BE49-F238E27FC236}">
                <a16:creationId xmlns:a16="http://schemas.microsoft.com/office/drawing/2014/main" id="{39F0E9EF-B1F1-A349-BC2D-2690A3A3BA90}"/>
              </a:ext>
            </a:extLst>
          </p:cNvPr>
          <p:cNvCxnSpPr>
            <a:cxnSpLocks/>
          </p:cNvCxnSpPr>
          <p:nvPr/>
        </p:nvCxnSpPr>
        <p:spPr>
          <a:xfrm>
            <a:off x="8298904" y="134686"/>
            <a:ext cx="0" cy="639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EF76E0B-BB00-074F-8CCF-87AC46A4AE14}"/>
              </a:ext>
            </a:extLst>
          </p:cNvPr>
          <p:cNvSpPr txBox="1"/>
          <p:nvPr/>
        </p:nvSpPr>
        <p:spPr>
          <a:xfrm>
            <a:off x="3628289" y="4478199"/>
            <a:ext cx="5262627" cy="523220"/>
          </a:xfrm>
          <a:prstGeom prst="rect">
            <a:avLst/>
          </a:prstGeom>
          <a:noFill/>
        </p:spPr>
        <p:txBody>
          <a:bodyPr wrap="square" rtlCol="0">
            <a:spAutoFit/>
          </a:bodyPr>
          <a:lstStyle/>
          <a:p>
            <a:pPr algn="r"/>
            <a:r>
              <a:rPr lang="en-US" sz="1400" i="1" dirty="0">
                <a:latin typeface="Helvetica Neue" panose="02000503000000020004" pitchFamily="2" charset="0"/>
                <a:ea typeface="Helvetica Neue" panose="02000503000000020004" pitchFamily="2" charset="0"/>
                <a:cs typeface="Helvetica Neue" panose="02000503000000020004" pitchFamily="2" charset="0"/>
              </a:rPr>
              <a:t>2024 4S Symposium</a:t>
            </a:r>
          </a:p>
          <a:p>
            <a:pPr algn="r"/>
            <a:r>
              <a:rPr lang="en-US" sz="1400" i="1" dirty="0">
                <a:latin typeface="Helvetica Neue" panose="02000503000000020004" pitchFamily="2" charset="0"/>
                <a:ea typeface="Helvetica Neue" panose="02000503000000020004" pitchFamily="2" charset="0"/>
                <a:cs typeface="Helvetica Neue" panose="02000503000000020004" pitchFamily="2" charset="0"/>
              </a:rPr>
              <a:t> Palma de Mallorca, Spain  28 May 2024</a:t>
            </a:r>
          </a:p>
        </p:txBody>
      </p:sp>
      <p:pic>
        <p:nvPicPr>
          <p:cNvPr id="6" name="Picture 5" descr="A close-up of a map&#10;&#10;Description automatically generated">
            <a:extLst>
              <a:ext uri="{FF2B5EF4-FFF2-40B4-BE49-F238E27FC236}">
                <a16:creationId xmlns:a16="http://schemas.microsoft.com/office/drawing/2014/main" id="{138374EB-5564-6345-C915-8EDCD062AC53}"/>
              </a:ext>
            </a:extLst>
          </p:cNvPr>
          <p:cNvPicPr>
            <a:picLocks noChangeAspect="1"/>
          </p:cNvPicPr>
          <p:nvPr/>
        </p:nvPicPr>
        <p:blipFill>
          <a:blip r:embed="rId4"/>
          <a:stretch>
            <a:fillRect/>
          </a:stretch>
        </p:blipFill>
        <p:spPr>
          <a:xfrm>
            <a:off x="7757064" y="4030376"/>
            <a:ext cx="1005840" cy="454999"/>
          </a:xfrm>
          <a:prstGeom prst="rect">
            <a:avLst/>
          </a:prstGeom>
        </p:spPr>
      </p:pic>
      <p:sp>
        <p:nvSpPr>
          <p:cNvPr id="11" name="TextBox 10">
            <a:extLst>
              <a:ext uri="{FF2B5EF4-FFF2-40B4-BE49-F238E27FC236}">
                <a16:creationId xmlns:a16="http://schemas.microsoft.com/office/drawing/2014/main" id="{EBC7282C-79B7-9B86-93CF-4B83BAF6FA49}"/>
              </a:ext>
            </a:extLst>
          </p:cNvPr>
          <p:cNvSpPr txBox="1"/>
          <p:nvPr/>
        </p:nvSpPr>
        <p:spPr>
          <a:xfrm>
            <a:off x="183093" y="4770586"/>
            <a:ext cx="1117614" cy="261610"/>
          </a:xfrm>
          <a:prstGeom prst="rect">
            <a:avLst/>
          </a:prstGeom>
          <a:noFill/>
        </p:spPr>
        <p:txBody>
          <a:bodyPr wrap="none" rtlCol="0">
            <a:spAutoFit/>
          </a:bodyPr>
          <a:lstStyle/>
          <a:p>
            <a:r>
              <a:rPr lang="en-US" sz="1100" dirty="0" err="1">
                <a:latin typeface="Helvetica Neue" panose="02000503000000020004" pitchFamily="2" charset="0"/>
                <a:ea typeface="Helvetica Neue" panose="02000503000000020004" pitchFamily="2" charset="0"/>
                <a:cs typeface="Helvetica Neue" panose="02000503000000020004" pitchFamily="2" charset="0"/>
              </a:rPr>
              <a:t>www.nasa.gov</a:t>
            </a:r>
            <a:endParaRPr lang="en-US" sz="11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10655313"/>
      </p:ext>
    </p:extLst>
  </p:cSld>
  <p:clrMapOvr>
    <a:masterClrMapping/>
  </p:clrMapOvr>
  <mc:AlternateContent xmlns:mc="http://schemas.openxmlformats.org/markup-compatibility/2006" xmlns:p14="http://schemas.microsoft.com/office/powerpoint/2010/main">
    <mc:Choice Requires="p14">
      <p:transition spd="slow" p14:dur="2000" advTm="21412"/>
    </mc:Choice>
    <mc:Fallback xmlns="">
      <p:transition spd="slow" advTm="2141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 name="object 2">
            <a:extLst>
              <a:ext uri="{FF2B5EF4-FFF2-40B4-BE49-F238E27FC236}">
                <a16:creationId xmlns:a16="http://schemas.microsoft.com/office/drawing/2014/main" id="{A2ED3440-F2D0-2C1B-51F1-448C3724540C}"/>
              </a:ext>
            </a:extLst>
          </p:cNvPr>
          <p:cNvGrpSpPr/>
          <p:nvPr/>
        </p:nvGrpSpPr>
        <p:grpSpPr>
          <a:xfrm>
            <a:off x="3327849" y="1439325"/>
            <a:ext cx="4158518" cy="3361276"/>
            <a:chOff x="3298698" y="435484"/>
            <a:chExt cx="5544691" cy="4481701"/>
          </a:xfrm>
        </p:grpSpPr>
        <p:pic>
          <p:nvPicPr>
            <p:cNvPr id="62" name="object 4">
              <a:extLst>
                <a:ext uri="{FF2B5EF4-FFF2-40B4-BE49-F238E27FC236}">
                  <a16:creationId xmlns:a16="http://schemas.microsoft.com/office/drawing/2014/main" id="{68AD5C99-91A2-BD82-6452-0CE258A3B8A7}"/>
                </a:ext>
              </a:extLst>
            </p:cNvPr>
            <p:cNvPicPr/>
            <p:nvPr/>
          </p:nvPicPr>
          <p:blipFill>
            <a:blip r:embed="rId3" cstate="print"/>
            <a:stretch>
              <a:fillRect/>
            </a:stretch>
          </p:blipFill>
          <p:spPr>
            <a:xfrm>
              <a:off x="6691122" y="435484"/>
              <a:ext cx="2152267" cy="4481701"/>
            </a:xfrm>
            <a:prstGeom prst="rect">
              <a:avLst/>
            </a:prstGeom>
          </p:spPr>
        </p:pic>
        <p:pic>
          <p:nvPicPr>
            <p:cNvPr id="63" name="object 5">
              <a:extLst>
                <a:ext uri="{FF2B5EF4-FFF2-40B4-BE49-F238E27FC236}">
                  <a16:creationId xmlns:a16="http://schemas.microsoft.com/office/drawing/2014/main" id="{98B55FD7-7DF0-41ED-9325-D8DF7DA7C91A}"/>
                </a:ext>
              </a:extLst>
            </p:cNvPr>
            <p:cNvPicPr/>
            <p:nvPr/>
          </p:nvPicPr>
          <p:blipFill>
            <a:blip r:embed="rId4" cstate="print"/>
            <a:stretch>
              <a:fillRect/>
            </a:stretch>
          </p:blipFill>
          <p:spPr>
            <a:xfrm>
              <a:off x="3298698" y="1530478"/>
              <a:ext cx="2651760" cy="2635756"/>
            </a:xfrm>
            <a:prstGeom prst="rect">
              <a:avLst/>
            </a:prstGeom>
          </p:spPr>
        </p:pic>
        <p:sp>
          <p:nvSpPr>
            <p:cNvPr id="64" name="object 6">
              <a:extLst>
                <a:ext uri="{FF2B5EF4-FFF2-40B4-BE49-F238E27FC236}">
                  <a16:creationId xmlns:a16="http://schemas.microsoft.com/office/drawing/2014/main" id="{70416A39-50A4-5A55-CC3D-FB41BE050266}"/>
                </a:ext>
              </a:extLst>
            </p:cNvPr>
            <p:cNvSpPr/>
            <p:nvPr/>
          </p:nvSpPr>
          <p:spPr>
            <a:xfrm>
              <a:off x="5574391" y="2858571"/>
              <a:ext cx="136525" cy="168275"/>
            </a:xfrm>
            <a:custGeom>
              <a:avLst/>
              <a:gdLst/>
              <a:ahLst/>
              <a:cxnLst/>
              <a:rect l="l" t="t" r="r" b="b"/>
              <a:pathLst>
                <a:path w="136525" h="168275">
                  <a:moveTo>
                    <a:pt x="135967" y="168031"/>
                  </a:moveTo>
                  <a:lnTo>
                    <a:pt x="0" y="0"/>
                  </a:lnTo>
                </a:path>
              </a:pathLst>
            </a:custGeom>
            <a:ln w="28560">
              <a:solidFill>
                <a:srgbClr val="76BC1D"/>
              </a:solidFill>
            </a:ln>
          </p:spPr>
          <p:txBody>
            <a:bodyPr wrap="square" lIns="0" tIns="0" rIns="0" bIns="0" rtlCol="0"/>
            <a:lstStyle/>
            <a:p>
              <a:endParaRPr sz="1013" dirty="0"/>
            </a:p>
          </p:txBody>
        </p:sp>
        <p:sp>
          <p:nvSpPr>
            <p:cNvPr id="65" name="object 7">
              <a:extLst>
                <a:ext uri="{FF2B5EF4-FFF2-40B4-BE49-F238E27FC236}">
                  <a16:creationId xmlns:a16="http://schemas.microsoft.com/office/drawing/2014/main" id="{9AF5237A-E752-AEC2-CFBC-85E22E5505A8}"/>
                </a:ext>
              </a:extLst>
            </p:cNvPr>
            <p:cNvSpPr/>
            <p:nvPr/>
          </p:nvSpPr>
          <p:spPr>
            <a:xfrm>
              <a:off x="5540692" y="2816927"/>
              <a:ext cx="66040" cy="70485"/>
            </a:xfrm>
            <a:custGeom>
              <a:avLst/>
              <a:gdLst/>
              <a:ahLst/>
              <a:cxnLst/>
              <a:rect l="l" t="t" r="r" b="b"/>
              <a:pathLst>
                <a:path w="66039" h="70485">
                  <a:moveTo>
                    <a:pt x="0" y="0"/>
                  </a:moveTo>
                  <a:lnTo>
                    <a:pt x="15443" y="70192"/>
                  </a:lnTo>
                  <a:lnTo>
                    <a:pt x="65430" y="29756"/>
                  </a:lnTo>
                  <a:lnTo>
                    <a:pt x="0" y="0"/>
                  </a:lnTo>
                  <a:close/>
                </a:path>
              </a:pathLst>
            </a:custGeom>
            <a:solidFill>
              <a:srgbClr val="76BC1D"/>
            </a:solidFill>
          </p:spPr>
          <p:txBody>
            <a:bodyPr wrap="square" lIns="0" tIns="0" rIns="0" bIns="0" rtlCol="0"/>
            <a:lstStyle/>
            <a:p>
              <a:endParaRPr sz="1013" dirty="0"/>
            </a:p>
          </p:txBody>
        </p:sp>
      </p:grpSp>
      <p:sp>
        <p:nvSpPr>
          <p:cNvPr id="59" name="object 60">
            <a:extLst>
              <a:ext uri="{FF2B5EF4-FFF2-40B4-BE49-F238E27FC236}">
                <a16:creationId xmlns:a16="http://schemas.microsoft.com/office/drawing/2014/main" id="{04A39218-6F4D-F80F-D9BC-BD48C2097460}"/>
              </a:ext>
            </a:extLst>
          </p:cNvPr>
          <p:cNvSpPr txBox="1">
            <a:spLocks noGrp="1"/>
          </p:cNvSpPr>
          <p:nvPr>
            <p:ph type="title"/>
          </p:nvPr>
        </p:nvSpPr>
        <p:spPr>
          <a:xfrm>
            <a:off x="105173" y="820884"/>
            <a:ext cx="3460279" cy="378950"/>
          </a:xfrm>
          <a:prstGeom prst="rect">
            <a:avLst/>
          </a:prstGeom>
        </p:spPr>
        <p:txBody>
          <a:bodyPr vert="horz" wrap="square" lIns="0" tIns="9525" rIns="0" bIns="0" rtlCol="0" anchor="ctr">
            <a:spAutoFit/>
          </a:bodyPr>
          <a:lstStyle/>
          <a:p>
            <a:pPr marL="9525">
              <a:lnSpc>
                <a:spcPct val="100000"/>
              </a:lnSpc>
              <a:spcBef>
                <a:spcPts val="75"/>
              </a:spcBef>
            </a:pPr>
            <a:r>
              <a:rPr lang="en-US" sz="2400" spc="-4" dirty="0">
                <a:solidFill>
                  <a:schemeClr val="bg1"/>
                </a:solidFill>
              </a:rPr>
              <a:t>  </a:t>
            </a:r>
            <a:r>
              <a:rPr sz="2400" spc="-4" dirty="0">
                <a:latin typeface="Helvetica Neue" panose="02000503000000020004" pitchFamily="2" charset="0"/>
                <a:ea typeface="Helvetica Neue" panose="02000503000000020004" pitchFamily="2" charset="0"/>
                <a:cs typeface="Helvetica Neue" panose="02000503000000020004" pitchFamily="2" charset="0"/>
              </a:rPr>
              <a:t>CAPSTONE</a:t>
            </a:r>
            <a:r>
              <a:rPr sz="2400" spc="-26" dirty="0">
                <a:latin typeface="Helvetica Neue" panose="02000503000000020004" pitchFamily="2" charset="0"/>
                <a:ea typeface="Helvetica Neue" panose="02000503000000020004" pitchFamily="2" charset="0"/>
                <a:cs typeface="Helvetica Neue" panose="02000503000000020004" pitchFamily="2" charset="0"/>
              </a:rPr>
              <a:t> </a:t>
            </a:r>
            <a:r>
              <a:rPr sz="2400" spc="-4" dirty="0">
                <a:latin typeface="Helvetica Neue" panose="02000503000000020004" pitchFamily="2" charset="0"/>
                <a:ea typeface="Helvetica Neue" panose="02000503000000020004" pitchFamily="2" charset="0"/>
                <a:cs typeface="Helvetica Neue" panose="02000503000000020004" pitchFamily="2" charset="0"/>
              </a:rPr>
              <a:t>Spacecraft</a:t>
            </a:r>
          </a:p>
        </p:txBody>
      </p:sp>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556859" y="4702629"/>
            <a:ext cx="345091" cy="274320"/>
          </a:xfrm>
        </p:spPr>
        <p:txBody>
          <a:bodyPr/>
          <a:lstStyle/>
          <a:p>
            <a:fld id="{19F34F23-AF6A-3149-ADA2-111D3CA38F5E}" type="slidenum">
              <a:rPr lang="en-US" smtClean="0"/>
              <a:t>10</a:t>
            </a:fld>
            <a:endParaRPr lang="en-US" dirty="0"/>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5"/>
          <a:stretch>
            <a:fillRect/>
          </a:stretch>
        </p:blipFill>
        <p:spPr>
          <a:xfrm>
            <a:off x="8456036" y="109965"/>
            <a:ext cx="613935" cy="512695"/>
          </a:xfrm>
          <a:prstGeom prst="rect">
            <a:avLst/>
          </a:prstGeom>
        </p:spPr>
      </p:pic>
      <p:sp>
        <p:nvSpPr>
          <p:cNvPr id="14" name="Title 18">
            <a:extLst>
              <a:ext uri="{FF2B5EF4-FFF2-40B4-BE49-F238E27FC236}">
                <a16:creationId xmlns:a16="http://schemas.microsoft.com/office/drawing/2014/main" id="{34A7310E-B40E-6340-8693-E74747544187}"/>
              </a:ext>
            </a:extLst>
          </p:cNvPr>
          <p:cNvSpPr txBox="1">
            <a:spLocks/>
          </p:cNvSpPr>
          <p:nvPr/>
        </p:nvSpPr>
        <p:spPr bwMode="black">
          <a:xfrm>
            <a:off x="-2492" y="93361"/>
            <a:ext cx="6758482" cy="512695"/>
          </a:xfrm>
          <a:prstGeom prst="rect">
            <a:avLst/>
          </a:prstGeom>
          <a:solidFill>
            <a:schemeClr val="bg1"/>
          </a:solidFill>
          <a:ln w="31750" cap="sq">
            <a:no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700"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Spacecraft systems description</a:t>
            </a:r>
          </a:p>
        </p:txBody>
      </p:sp>
      <p:pic>
        <p:nvPicPr>
          <p:cNvPr id="3" name="object 9">
            <a:extLst>
              <a:ext uri="{FF2B5EF4-FFF2-40B4-BE49-F238E27FC236}">
                <a16:creationId xmlns:a16="http://schemas.microsoft.com/office/drawing/2014/main" id="{3A825629-1064-0C4C-4F7B-8FF6B648AF9A}"/>
              </a:ext>
            </a:extLst>
          </p:cNvPr>
          <p:cNvPicPr/>
          <p:nvPr/>
        </p:nvPicPr>
        <p:blipFill>
          <a:blip r:embed="rId6" cstate="print"/>
          <a:stretch>
            <a:fillRect/>
          </a:stretch>
        </p:blipFill>
        <p:spPr>
          <a:xfrm>
            <a:off x="1306831" y="1975797"/>
            <a:ext cx="1519169" cy="2262785"/>
          </a:xfrm>
          <a:prstGeom prst="rect">
            <a:avLst/>
          </a:prstGeom>
        </p:spPr>
      </p:pic>
      <p:sp>
        <p:nvSpPr>
          <p:cNvPr id="5" name="object 10">
            <a:extLst>
              <a:ext uri="{FF2B5EF4-FFF2-40B4-BE49-F238E27FC236}">
                <a16:creationId xmlns:a16="http://schemas.microsoft.com/office/drawing/2014/main" id="{4EDFD23C-BA70-F6AD-6CEA-CC400B167861}"/>
              </a:ext>
            </a:extLst>
          </p:cNvPr>
          <p:cNvSpPr txBox="1"/>
          <p:nvPr/>
        </p:nvSpPr>
        <p:spPr>
          <a:xfrm>
            <a:off x="5943922" y="2475467"/>
            <a:ext cx="412433" cy="240450"/>
          </a:xfrm>
          <a:prstGeom prst="rect">
            <a:avLst/>
          </a:prstGeom>
        </p:spPr>
        <p:txBody>
          <a:bodyPr vert="horz" wrap="square" lIns="0" tIns="9525" rIns="0" bIns="0" rtlCol="0">
            <a:spAutoFit/>
          </a:bodyPr>
          <a:lstStyle/>
          <a:p>
            <a:pPr marL="9525" marR="3810">
              <a:spcBef>
                <a:spcPts val="75"/>
              </a:spcBef>
            </a:pPr>
            <a:r>
              <a:rPr sz="750" i="1" spc="-4" dirty="0">
                <a:latin typeface="Times New Roman"/>
                <a:cs typeface="Times New Roman"/>
              </a:rPr>
              <a:t>H</a:t>
            </a:r>
            <a:r>
              <a:rPr sz="750" i="1" spc="4" dirty="0">
                <a:latin typeface="Times New Roman"/>
                <a:cs typeface="Times New Roman"/>
              </a:rPr>
              <a:t>y</a:t>
            </a:r>
            <a:r>
              <a:rPr sz="750" i="1" dirty="0">
                <a:latin typeface="Times New Roman"/>
                <a:cs typeface="Times New Roman"/>
              </a:rPr>
              <a:t>d</a:t>
            </a:r>
            <a:r>
              <a:rPr sz="750" i="1" spc="-8" dirty="0">
                <a:latin typeface="Times New Roman"/>
                <a:cs typeface="Times New Roman"/>
              </a:rPr>
              <a:t>r</a:t>
            </a:r>
            <a:r>
              <a:rPr sz="750" i="1" dirty="0">
                <a:latin typeface="Times New Roman"/>
                <a:cs typeface="Times New Roman"/>
              </a:rPr>
              <a:t>a</a:t>
            </a:r>
            <a:r>
              <a:rPr sz="750" i="1" spc="-26" dirty="0">
                <a:latin typeface="Times New Roman"/>
                <a:cs typeface="Times New Roman"/>
              </a:rPr>
              <a:t>z</a:t>
            </a:r>
            <a:r>
              <a:rPr sz="750" i="1" spc="-8" dirty="0">
                <a:latin typeface="Times New Roman"/>
                <a:cs typeface="Times New Roman"/>
              </a:rPr>
              <a:t>i</a:t>
            </a:r>
            <a:r>
              <a:rPr sz="750" i="1" dirty="0">
                <a:latin typeface="Times New Roman"/>
                <a:cs typeface="Times New Roman"/>
              </a:rPr>
              <a:t>ne  </a:t>
            </a:r>
            <a:r>
              <a:rPr sz="750" i="1" spc="-8" dirty="0">
                <a:latin typeface="Times New Roman"/>
                <a:cs typeface="Times New Roman"/>
              </a:rPr>
              <a:t>Thrusters</a:t>
            </a:r>
            <a:endParaRPr sz="750" dirty="0">
              <a:latin typeface="Times New Roman"/>
              <a:cs typeface="Times New Roman"/>
            </a:endParaRPr>
          </a:p>
        </p:txBody>
      </p:sp>
      <p:sp>
        <p:nvSpPr>
          <p:cNvPr id="7" name="object 11">
            <a:extLst>
              <a:ext uri="{FF2B5EF4-FFF2-40B4-BE49-F238E27FC236}">
                <a16:creationId xmlns:a16="http://schemas.microsoft.com/office/drawing/2014/main" id="{CF727818-D7C2-6C87-7180-613841E8A9DA}"/>
              </a:ext>
            </a:extLst>
          </p:cNvPr>
          <p:cNvSpPr txBox="1"/>
          <p:nvPr/>
        </p:nvSpPr>
        <p:spPr>
          <a:xfrm>
            <a:off x="3577435" y="4425425"/>
            <a:ext cx="636270" cy="125034"/>
          </a:xfrm>
          <a:prstGeom prst="rect">
            <a:avLst/>
          </a:prstGeom>
        </p:spPr>
        <p:txBody>
          <a:bodyPr vert="horz" wrap="square" lIns="0" tIns="9525" rIns="0" bIns="0" rtlCol="0">
            <a:spAutoFit/>
          </a:bodyPr>
          <a:lstStyle/>
          <a:p>
            <a:pPr marL="9525">
              <a:spcBef>
                <a:spcPts val="75"/>
              </a:spcBef>
            </a:pPr>
            <a:r>
              <a:rPr sz="750" i="1" dirty="0">
                <a:latin typeface="Times New Roman"/>
                <a:cs typeface="Times New Roman"/>
              </a:rPr>
              <a:t>S-Band</a:t>
            </a:r>
            <a:r>
              <a:rPr sz="750" i="1" spc="-38" dirty="0">
                <a:latin typeface="Times New Roman"/>
                <a:cs typeface="Times New Roman"/>
              </a:rPr>
              <a:t> </a:t>
            </a:r>
            <a:r>
              <a:rPr sz="750" i="1" dirty="0">
                <a:latin typeface="Times New Roman"/>
                <a:cs typeface="Times New Roman"/>
              </a:rPr>
              <a:t>An</a:t>
            </a:r>
            <a:r>
              <a:rPr sz="750" i="1" spc="-4" dirty="0">
                <a:latin typeface="Times New Roman"/>
                <a:cs typeface="Times New Roman"/>
              </a:rPr>
              <a:t>t</a:t>
            </a:r>
            <a:r>
              <a:rPr sz="750" i="1" spc="4" dirty="0">
                <a:latin typeface="Times New Roman"/>
                <a:cs typeface="Times New Roman"/>
              </a:rPr>
              <a:t>e</a:t>
            </a:r>
            <a:r>
              <a:rPr sz="750" i="1" dirty="0">
                <a:latin typeface="Times New Roman"/>
                <a:cs typeface="Times New Roman"/>
              </a:rPr>
              <a:t>n</a:t>
            </a:r>
            <a:r>
              <a:rPr sz="750" i="1" spc="-8" dirty="0">
                <a:latin typeface="Times New Roman"/>
                <a:cs typeface="Times New Roman"/>
              </a:rPr>
              <a:t>n</a:t>
            </a:r>
            <a:r>
              <a:rPr sz="750" i="1" dirty="0">
                <a:latin typeface="Times New Roman"/>
                <a:cs typeface="Times New Roman"/>
              </a:rPr>
              <a:t>a</a:t>
            </a:r>
            <a:endParaRPr sz="750" dirty="0">
              <a:latin typeface="Times New Roman"/>
              <a:cs typeface="Times New Roman"/>
            </a:endParaRPr>
          </a:p>
        </p:txBody>
      </p:sp>
      <p:grpSp>
        <p:nvGrpSpPr>
          <p:cNvPr id="8" name="object 12">
            <a:extLst>
              <a:ext uri="{FF2B5EF4-FFF2-40B4-BE49-F238E27FC236}">
                <a16:creationId xmlns:a16="http://schemas.microsoft.com/office/drawing/2014/main" id="{3E96BDFA-E7D6-E23F-47EA-DA128D1FDBCA}"/>
              </a:ext>
            </a:extLst>
          </p:cNvPr>
          <p:cNvGrpSpPr/>
          <p:nvPr/>
        </p:nvGrpSpPr>
        <p:grpSpPr>
          <a:xfrm>
            <a:off x="3883879" y="3272755"/>
            <a:ext cx="580549" cy="1151096"/>
            <a:chOff x="4035503" y="2883214"/>
            <a:chExt cx="774065" cy="1534795"/>
          </a:xfrm>
        </p:grpSpPr>
        <p:sp>
          <p:nvSpPr>
            <p:cNvPr id="9" name="object 13">
              <a:extLst>
                <a:ext uri="{FF2B5EF4-FFF2-40B4-BE49-F238E27FC236}">
                  <a16:creationId xmlns:a16="http://schemas.microsoft.com/office/drawing/2014/main" id="{1C7831BA-13FC-4D95-AF52-68DA8053EF1D}"/>
                </a:ext>
              </a:extLst>
            </p:cNvPr>
            <p:cNvSpPr/>
            <p:nvPr/>
          </p:nvSpPr>
          <p:spPr>
            <a:xfrm>
              <a:off x="4049791" y="3835463"/>
              <a:ext cx="104139" cy="568325"/>
            </a:xfrm>
            <a:custGeom>
              <a:avLst/>
              <a:gdLst/>
              <a:ahLst/>
              <a:cxnLst/>
              <a:rect l="l" t="t" r="r" b="b"/>
              <a:pathLst>
                <a:path w="104139" h="568325">
                  <a:moveTo>
                    <a:pt x="0" y="568125"/>
                  </a:moveTo>
                  <a:lnTo>
                    <a:pt x="103646"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10" name="object 14">
              <a:extLst>
                <a:ext uri="{FF2B5EF4-FFF2-40B4-BE49-F238E27FC236}">
                  <a16:creationId xmlns:a16="http://schemas.microsoft.com/office/drawing/2014/main" id="{ECF22310-B3EF-6137-F703-AC1B8CEE3B3F}"/>
                </a:ext>
              </a:extLst>
            </p:cNvPr>
            <p:cNvSpPr/>
            <p:nvPr/>
          </p:nvSpPr>
          <p:spPr>
            <a:xfrm>
              <a:off x="4119954" y="3782758"/>
              <a:ext cx="63500" cy="69215"/>
            </a:xfrm>
            <a:custGeom>
              <a:avLst/>
              <a:gdLst/>
              <a:ahLst/>
              <a:cxnLst/>
              <a:rect l="l" t="t" r="r" b="b"/>
              <a:pathLst>
                <a:path w="63500" h="69214">
                  <a:moveTo>
                    <a:pt x="43154" y="0"/>
                  </a:moveTo>
                  <a:lnTo>
                    <a:pt x="0" y="57480"/>
                  </a:lnTo>
                  <a:lnTo>
                    <a:pt x="63246" y="69011"/>
                  </a:lnTo>
                  <a:lnTo>
                    <a:pt x="43154" y="0"/>
                  </a:lnTo>
                  <a:close/>
                </a:path>
              </a:pathLst>
            </a:custGeom>
            <a:solidFill>
              <a:srgbClr val="76BC1D"/>
            </a:solidFill>
          </p:spPr>
          <p:txBody>
            <a:bodyPr wrap="square" lIns="0" tIns="0" rIns="0" bIns="0" rtlCol="0"/>
            <a:lstStyle/>
            <a:p>
              <a:endParaRPr sz="1013" dirty="0">
                <a:solidFill>
                  <a:schemeClr val="bg1"/>
                </a:solidFill>
              </a:endParaRPr>
            </a:p>
          </p:txBody>
        </p:sp>
        <p:sp>
          <p:nvSpPr>
            <p:cNvPr id="13" name="object 15">
              <a:extLst>
                <a:ext uri="{FF2B5EF4-FFF2-40B4-BE49-F238E27FC236}">
                  <a16:creationId xmlns:a16="http://schemas.microsoft.com/office/drawing/2014/main" id="{5CDCF52B-F1A4-BC15-07C3-3A7317D8FE6D}"/>
                </a:ext>
              </a:extLst>
            </p:cNvPr>
            <p:cNvSpPr/>
            <p:nvPr/>
          </p:nvSpPr>
          <p:spPr>
            <a:xfrm>
              <a:off x="4733305" y="2936678"/>
              <a:ext cx="45085" cy="688975"/>
            </a:xfrm>
            <a:custGeom>
              <a:avLst/>
              <a:gdLst/>
              <a:ahLst/>
              <a:cxnLst/>
              <a:rect l="l" t="t" r="r" b="b"/>
              <a:pathLst>
                <a:path w="45085" h="688975">
                  <a:moveTo>
                    <a:pt x="0" y="688858"/>
                  </a:moveTo>
                  <a:lnTo>
                    <a:pt x="44810"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15" name="object 16">
              <a:extLst>
                <a:ext uri="{FF2B5EF4-FFF2-40B4-BE49-F238E27FC236}">
                  <a16:creationId xmlns:a16="http://schemas.microsoft.com/office/drawing/2014/main" id="{F2933A63-EF5D-F2EA-76BE-550F8E010EFE}"/>
                </a:ext>
              </a:extLst>
            </p:cNvPr>
            <p:cNvSpPr/>
            <p:nvPr/>
          </p:nvSpPr>
          <p:spPr>
            <a:xfrm>
              <a:off x="4745368" y="2883214"/>
              <a:ext cx="64769" cy="66675"/>
            </a:xfrm>
            <a:custGeom>
              <a:avLst/>
              <a:gdLst/>
              <a:ahLst/>
              <a:cxnLst/>
              <a:rect l="l" t="t" r="r" b="b"/>
              <a:pathLst>
                <a:path w="64770" h="66675">
                  <a:moveTo>
                    <a:pt x="36245" y="0"/>
                  </a:moveTo>
                  <a:lnTo>
                    <a:pt x="0" y="62077"/>
                  </a:lnTo>
                  <a:lnTo>
                    <a:pt x="64160" y="66243"/>
                  </a:lnTo>
                  <a:lnTo>
                    <a:pt x="36245" y="0"/>
                  </a:lnTo>
                  <a:close/>
                </a:path>
              </a:pathLst>
            </a:custGeom>
            <a:solidFill>
              <a:srgbClr val="76BC1D"/>
            </a:solidFill>
          </p:spPr>
          <p:txBody>
            <a:bodyPr wrap="square" lIns="0" tIns="0" rIns="0" bIns="0" rtlCol="0"/>
            <a:lstStyle/>
            <a:p>
              <a:endParaRPr sz="1013" dirty="0">
                <a:solidFill>
                  <a:schemeClr val="bg1"/>
                </a:solidFill>
              </a:endParaRPr>
            </a:p>
          </p:txBody>
        </p:sp>
      </p:grpSp>
      <p:sp>
        <p:nvSpPr>
          <p:cNvPr id="16" name="object 17">
            <a:extLst>
              <a:ext uri="{FF2B5EF4-FFF2-40B4-BE49-F238E27FC236}">
                <a16:creationId xmlns:a16="http://schemas.microsoft.com/office/drawing/2014/main" id="{C917F2B3-03D2-DB0D-FADE-4019146CDB34}"/>
              </a:ext>
            </a:extLst>
          </p:cNvPr>
          <p:cNvSpPr txBox="1"/>
          <p:nvPr/>
        </p:nvSpPr>
        <p:spPr>
          <a:xfrm>
            <a:off x="4264541" y="3812777"/>
            <a:ext cx="491966" cy="125034"/>
          </a:xfrm>
          <a:prstGeom prst="rect">
            <a:avLst/>
          </a:prstGeom>
        </p:spPr>
        <p:txBody>
          <a:bodyPr vert="horz" wrap="square" lIns="0" tIns="9525" rIns="0" bIns="0" rtlCol="0">
            <a:spAutoFit/>
          </a:bodyPr>
          <a:lstStyle/>
          <a:p>
            <a:pPr marL="9525">
              <a:spcBef>
                <a:spcPts val="75"/>
              </a:spcBef>
            </a:pPr>
            <a:r>
              <a:rPr sz="750" i="1" dirty="0">
                <a:latin typeface="Times New Roman"/>
                <a:cs typeface="Times New Roman"/>
              </a:rPr>
              <a:t>S</a:t>
            </a:r>
            <a:r>
              <a:rPr sz="750" i="1" spc="-4" dirty="0">
                <a:latin typeface="Times New Roman"/>
                <a:cs typeface="Times New Roman"/>
              </a:rPr>
              <a:t>t</a:t>
            </a:r>
            <a:r>
              <a:rPr sz="750" i="1" dirty="0">
                <a:latin typeface="Times New Roman"/>
                <a:cs typeface="Times New Roman"/>
              </a:rPr>
              <a:t>ar</a:t>
            </a:r>
            <a:r>
              <a:rPr sz="750" i="1" spc="-49" dirty="0">
                <a:latin typeface="Times New Roman"/>
                <a:cs typeface="Times New Roman"/>
              </a:rPr>
              <a:t> </a:t>
            </a:r>
            <a:r>
              <a:rPr sz="750" i="1" spc="-15" dirty="0">
                <a:latin typeface="Times New Roman"/>
                <a:cs typeface="Times New Roman"/>
              </a:rPr>
              <a:t>T</a:t>
            </a:r>
            <a:r>
              <a:rPr sz="750" i="1" spc="-11" dirty="0">
                <a:latin typeface="Times New Roman"/>
                <a:cs typeface="Times New Roman"/>
              </a:rPr>
              <a:t>ra</a:t>
            </a:r>
            <a:r>
              <a:rPr sz="750" i="1" spc="-4" dirty="0">
                <a:latin typeface="Times New Roman"/>
                <a:cs typeface="Times New Roman"/>
              </a:rPr>
              <a:t>cke</a:t>
            </a:r>
            <a:r>
              <a:rPr sz="750" i="1" dirty="0">
                <a:latin typeface="Times New Roman"/>
                <a:cs typeface="Times New Roman"/>
              </a:rPr>
              <a:t>r</a:t>
            </a:r>
            <a:endParaRPr sz="750" dirty="0">
              <a:latin typeface="Times New Roman"/>
              <a:cs typeface="Times New Roman"/>
            </a:endParaRPr>
          </a:p>
        </p:txBody>
      </p:sp>
      <p:sp>
        <p:nvSpPr>
          <p:cNvPr id="18" name="object 18">
            <a:extLst>
              <a:ext uri="{FF2B5EF4-FFF2-40B4-BE49-F238E27FC236}">
                <a16:creationId xmlns:a16="http://schemas.microsoft.com/office/drawing/2014/main" id="{7D89C424-EB7A-4954-9A1F-BECE27C41142}"/>
              </a:ext>
            </a:extLst>
          </p:cNvPr>
          <p:cNvSpPr txBox="1"/>
          <p:nvPr/>
        </p:nvSpPr>
        <p:spPr>
          <a:xfrm>
            <a:off x="7024315" y="3533885"/>
            <a:ext cx="579596" cy="355867"/>
          </a:xfrm>
          <a:prstGeom prst="rect">
            <a:avLst/>
          </a:prstGeom>
        </p:spPr>
        <p:txBody>
          <a:bodyPr vert="horz" wrap="square" lIns="0" tIns="9525" rIns="0" bIns="0" rtlCol="0">
            <a:spAutoFit/>
          </a:bodyPr>
          <a:lstStyle/>
          <a:p>
            <a:pPr marL="9525" marR="3810" indent="136684" algn="r">
              <a:spcBef>
                <a:spcPts val="75"/>
              </a:spcBef>
            </a:pPr>
            <a:r>
              <a:rPr sz="750" i="1" dirty="0">
                <a:latin typeface="Times New Roman"/>
                <a:cs typeface="Times New Roman"/>
              </a:rPr>
              <a:t>X-Band</a:t>
            </a:r>
            <a:r>
              <a:rPr sz="750" i="1" spc="-19" dirty="0">
                <a:latin typeface="Times New Roman"/>
                <a:cs typeface="Times New Roman"/>
              </a:rPr>
              <a:t> </a:t>
            </a:r>
            <a:r>
              <a:rPr sz="750" i="1" spc="-11" dirty="0">
                <a:latin typeface="Times New Roman"/>
                <a:cs typeface="Times New Roman"/>
              </a:rPr>
              <a:t>T</a:t>
            </a:r>
            <a:r>
              <a:rPr sz="750" i="1" dirty="0">
                <a:latin typeface="Times New Roman"/>
                <a:cs typeface="Times New Roman"/>
              </a:rPr>
              <a:t>X  An</a:t>
            </a:r>
            <a:r>
              <a:rPr sz="750" i="1" spc="-4" dirty="0">
                <a:latin typeface="Times New Roman"/>
                <a:cs typeface="Times New Roman"/>
              </a:rPr>
              <a:t>t</a:t>
            </a:r>
            <a:r>
              <a:rPr sz="750" i="1" spc="4" dirty="0">
                <a:latin typeface="Times New Roman"/>
                <a:cs typeface="Times New Roman"/>
              </a:rPr>
              <a:t>e</a:t>
            </a:r>
            <a:r>
              <a:rPr sz="750" i="1" dirty="0">
                <a:latin typeface="Times New Roman"/>
                <a:cs typeface="Times New Roman"/>
              </a:rPr>
              <a:t>nna</a:t>
            </a:r>
            <a:r>
              <a:rPr sz="750" i="1" spc="-26" dirty="0">
                <a:latin typeface="Times New Roman"/>
                <a:cs typeface="Times New Roman"/>
              </a:rPr>
              <a:t> </a:t>
            </a:r>
            <a:r>
              <a:rPr sz="750" i="1" dirty="0">
                <a:latin typeface="Times New Roman"/>
                <a:cs typeface="Times New Roman"/>
              </a:rPr>
              <a:t>(</a:t>
            </a:r>
            <a:r>
              <a:rPr sz="750" i="1" spc="-4" dirty="0">
                <a:latin typeface="Times New Roman"/>
                <a:cs typeface="Times New Roman"/>
              </a:rPr>
              <a:t>H</a:t>
            </a:r>
            <a:r>
              <a:rPr sz="750" i="1" spc="-8" dirty="0">
                <a:latin typeface="Times New Roman"/>
                <a:cs typeface="Times New Roman"/>
              </a:rPr>
              <a:t>i</a:t>
            </a:r>
            <a:r>
              <a:rPr sz="750" i="1" dirty="0">
                <a:latin typeface="Times New Roman"/>
                <a:cs typeface="Times New Roman"/>
              </a:rPr>
              <a:t>gh</a:t>
            </a:r>
            <a:endParaRPr sz="750" dirty="0">
              <a:latin typeface="Times New Roman"/>
              <a:cs typeface="Times New Roman"/>
            </a:endParaRPr>
          </a:p>
          <a:p>
            <a:pPr marR="3810" algn="r"/>
            <a:r>
              <a:rPr sz="750" i="1" spc="-4" dirty="0">
                <a:latin typeface="Times New Roman"/>
                <a:cs typeface="Times New Roman"/>
              </a:rPr>
              <a:t>Gain)</a:t>
            </a:r>
            <a:endParaRPr sz="750" dirty="0">
              <a:latin typeface="Times New Roman"/>
              <a:cs typeface="Times New Roman"/>
            </a:endParaRPr>
          </a:p>
        </p:txBody>
      </p:sp>
      <p:grpSp>
        <p:nvGrpSpPr>
          <p:cNvPr id="19" name="object 19">
            <a:extLst>
              <a:ext uri="{FF2B5EF4-FFF2-40B4-BE49-F238E27FC236}">
                <a16:creationId xmlns:a16="http://schemas.microsoft.com/office/drawing/2014/main" id="{0CDD8C5D-AE79-290A-E4D5-90B880754B85}"/>
              </a:ext>
            </a:extLst>
          </p:cNvPr>
          <p:cNvGrpSpPr/>
          <p:nvPr/>
        </p:nvGrpSpPr>
        <p:grpSpPr>
          <a:xfrm>
            <a:off x="4792460" y="3331324"/>
            <a:ext cx="2383155" cy="300990"/>
            <a:chOff x="5246944" y="2961307"/>
            <a:chExt cx="3177540" cy="401320"/>
          </a:xfrm>
        </p:grpSpPr>
        <p:sp>
          <p:nvSpPr>
            <p:cNvPr id="20" name="object 20">
              <a:extLst>
                <a:ext uri="{FF2B5EF4-FFF2-40B4-BE49-F238E27FC236}">
                  <a16:creationId xmlns:a16="http://schemas.microsoft.com/office/drawing/2014/main" id="{C53AD86A-BC40-7830-9D18-F4D373311B58}"/>
                </a:ext>
              </a:extLst>
            </p:cNvPr>
            <p:cNvSpPr/>
            <p:nvPr/>
          </p:nvSpPr>
          <p:spPr>
            <a:xfrm>
              <a:off x="7759453" y="2988015"/>
              <a:ext cx="650240" cy="231140"/>
            </a:xfrm>
            <a:custGeom>
              <a:avLst/>
              <a:gdLst/>
              <a:ahLst/>
              <a:cxnLst/>
              <a:rect l="l" t="t" r="r" b="b"/>
              <a:pathLst>
                <a:path w="650240" h="231139">
                  <a:moveTo>
                    <a:pt x="650243" y="230892"/>
                  </a:moveTo>
                  <a:lnTo>
                    <a:pt x="0"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21" name="object 21">
              <a:extLst>
                <a:ext uri="{FF2B5EF4-FFF2-40B4-BE49-F238E27FC236}">
                  <a16:creationId xmlns:a16="http://schemas.microsoft.com/office/drawing/2014/main" id="{75A8ABB9-72F5-6215-6E44-3E99B52B0296}"/>
                </a:ext>
              </a:extLst>
            </p:cNvPr>
            <p:cNvSpPr/>
            <p:nvPr/>
          </p:nvSpPr>
          <p:spPr>
            <a:xfrm>
              <a:off x="7708972" y="2961307"/>
              <a:ext cx="71755" cy="60960"/>
            </a:xfrm>
            <a:custGeom>
              <a:avLst/>
              <a:gdLst/>
              <a:ahLst/>
              <a:cxnLst/>
              <a:rect l="l" t="t" r="r" b="b"/>
              <a:pathLst>
                <a:path w="71754" h="60960">
                  <a:moveTo>
                    <a:pt x="71335" y="0"/>
                  </a:moveTo>
                  <a:lnTo>
                    <a:pt x="0" y="8775"/>
                  </a:lnTo>
                  <a:lnTo>
                    <a:pt x="49822" y="60591"/>
                  </a:lnTo>
                  <a:lnTo>
                    <a:pt x="71335" y="0"/>
                  </a:lnTo>
                  <a:close/>
                </a:path>
              </a:pathLst>
            </a:custGeom>
            <a:solidFill>
              <a:srgbClr val="76BC1D"/>
            </a:solidFill>
          </p:spPr>
          <p:txBody>
            <a:bodyPr wrap="square" lIns="0" tIns="0" rIns="0" bIns="0" rtlCol="0"/>
            <a:lstStyle/>
            <a:p>
              <a:endParaRPr sz="1013" dirty="0">
                <a:solidFill>
                  <a:schemeClr val="bg1"/>
                </a:solidFill>
              </a:endParaRPr>
            </a:p>
          </p:txBody>
        </p:sp>
        <p:sp>
          <p:nvSpPr>
            <p:cNvPr id="22" name="object 22">
              <a:extLst>
                <a:ext uri="{FF2B5EF4-FFF2-40B4-BE49-F238E27FC236}">
                  <a16:creationId xmlns:a16="http://schemas.microsoft.com/office/drawing/2014/main" id="{AD3DF239-B6C1-2651-7CEE-7F17F971FBF6}"/>
                </a:ext>
              </a:extLst>
            </p:cNvPr>
            <p:cNvSpPr/>
            <p:nvPr/>
          </p:nvSpPr>
          <p:spPr>
            <a:xfrm>
              <a:off x="5277807" y="3138463"/>
              <a:ext cx="147955" cy="210185"/>
            </a:xfrm>
            <a:custGeom>
              <a:avLst/>
              <a:gdLst/>
              <a:ahLst/>
              <a:cxnLst/>
              <a:rect l="l" t="t" r="r" b="b"/>
              <a:pathLst>
                <a:path w="147954" h="210185">
                  <a:moveTo>
                    <a:pt x="147896" y="209794"/>
                  </a:moveTo>
                  <a:lnTo>
                    <a:pt x="0" y="0"/>
                  </a:lnTo>
                </a:path>
              </a:pathLst>
            </a:custGeom>
            <a:ln w="28559">
              <a:solidFill>
                <a:srgbClr val="76BC1D"/>
              </a:solidFill>
            </a:ln>
          </p:spPr>
          <p:txBody>
            <a:bodyPr wrap="square" lIns="0" tIns="0" rIns="0" bIns="0" rtlCol="0"/>
            <a:lstStyle/>
            <a:p>
              <a:endParaRPr sz="1013" dirty="0">
                <a:solidFill>
                  <a:schemeClr val="bg1"/>
                </a:solidFill>
              </a:endParaRPr>
            </a:p>
          </p:txBody>
        </p:sp>
        <p:sp>
          <p:nvSpPr>
            <p:cNvPr id="23" name="object 23">
              <a:extLst>
                <a:ext uri="{FF2B5EF4-FFF2-40B4-BE49-F238E27FC236}">
                  <a16:creationId xmlns:a16="http://schemas.microsoft.com/office/drawing/2014/main" id="{4724C275-F863-4123-0659-E5B0AA60936B}"/>
                </a:ext>
              </a:extLst>
            </p:cNvPr>
            <p:cNvSpPr/>
            <p:nvPr/>
          </p:nvSpPr>
          <p:spPr>
            <a:xfrm>
              <a:off x="5246944" y="3094668"/>
              <a:ext cx="63500" cy="71120"/>
            </a:xfrm>
            <a:custGeom>
              <a:avLst/>
              <a:gdLst/>
              <a:ahLst/>
              <a:cxnLst/>
              <a:rect l="l" t="t" r="r" b="b"/>
              <a:pathLst>
                <a:path w="63500" h="71119">
                  <a:moveTo>
                    <a:pt x="0" y="0"/>
                  </a:moveTo>
                  <a:lnTo>
                    <a:pt x="10756" y="71069"/>
                  </a:lnTo>
                  <a:lnTo>
                    <a:pt x="63309" y="34036"/>
                  </a:lnTo>
                  <a:lnTo>
                    <a:pt x="0" y="0"/>
                  </a:lnTo>
                  <a:close/>
                </a:path>
              </a:pathLst>
            </a:custGeom>
            <a:solidFill>
              <a:srgbClr val="76BC1D"/>
            </a:solidFill>
          </p:spPr>
          <p:txBody>
            <a:bodyPr wrap="square" lIns="0" tIns="0" rIns="0" bIns="0" rtlCol="0"/>
            <a:lstStyle/>
            <a:p>
              <a:endParaRPr sz="1013" dirty="0">
                <a:solidFill>
                  <a:schemeClr val="bg1"/>
                </a:solidFill>
              </a:endParaRPr>
            </a:p>
          </p:txBody>
        </p:sp>
      </p:grpSp>
      <p:sp>
        <p:nvSpPr>
          <p:cNvPr id="24" name="object 24">
            <a:extLst>
              <a:ext uri="{FF2B5EF4-FFF2-40B4-BE49-F238E27FC236}">
                <a16:creationId xmlns:a16="http://schemas.microsoft.com/office/drawing/2014/main" id="{0543D87A-56F5-B718-E2D5-93DC0E87A9D2}"/>
              </a:ext>
            </a:extLst>
          </p:cNvPr>
          <p:cNvSpPr txBox="1"/>
          <p:nvPr/>
        </p:nvSpPr>
        <p:spPr>
          <a:xfrm>
            <a:off x="4907717" y="3325859"/>
            <a:ext cx="1053941" cy="432811"/>
          </a:xfrm>
          <a:prstGeom prst="rect">
            <a:avLst/>
          </a:prstGeom>
        </p:spPr>
        <p:txBody>
          <a:bodyPr vert="horz" wrap="square" lIns="0" tIns="9525" rIns="0" bIns="0" rtlCol="0">
            <a:spAutoFit/>
          </a:bodyPr>
          <a:lstStyle/>
          <a:p>
            <a:pPr marL="236220" marR="3810" indent="-476">
              <a:spcBef>
                <a:spcPts val="75"/>
              </a:spcBef>
            </a:pPr>
            <a:r>
              <a:rPr sz="750" i="1" spc="-4" dirty="0">
                <a:latin typeface="Times New Roman"/>
                <a:cs typeface="Times New Roman"/>
              </a:rPr>
              <a:t>X-band </a:t>
            </a:r>
            <a:r>
              <a:rPr sz="750" i="1" spc="-8" dirty="0">
                <a:latin typeface="Times New Roman"/>
                <a:cs typeface="Times New Roman"/>
              </a:rPr>
              <a:t>TX </a:t>
            </a:r>
            <a:r>
              <a:rPr sz="750" i="1" dirty="0">
                <a:latin typeface="Times New Roman"/>
                <a:cs typeface="Times New Roman"/>
              </a:rPr>
              <a:t>and </a:t>
            </a:r>
            <a:r>
              <a:rPr sz="750" i="1" spc="-4" dirty="0">
                <a:latin typeface="Times New Roman"/>
                <a:cs typeface="Times New Roman"/>
              </a:rPr>
              <a:t>RX </a:t>
            </a:r>
            <a:r>
              <a:rPr sz="750" i="1" dirty="0">
                <a:latin typeface="Times New Roman"/>
                <a:cs typeface="Times New Roman"/>
              </a:rPr>
              <a:t> </a:t>
            </a:r>
            <a:r>
              <a:rPr sz="750" i="1" spc="-4" dirty="0">
                <a:latin typeface="Times New Roman"/>
                <a:cs typeface="Times New Roman"/>
              </a:rPr>
              <a:t>An</a:t>
            </a:r>
            <a:r>
              <a:rPr sz="750" i="1" spc="-8" dirty="0">
                <a:latin typeface="Times New Roman"/>
                <a:cs typeface="Times New Roman"/>
              </a:rPr>
              <a:t>t</a:t>
            </a:r>
            <a:r>
              <a:rPr sz="750" i="1" dirty="0">
                <a:latin typeface="Times New Roman"/>
                <a:cs typeface="Times New Roman"/>
              </a:rPr>
              <a:t>e</a:t>
            </a:r>
            <a:r>
              <a:rPr sz="750" i="1" spc="-4" dirty="0">
                <a:latin typeface="Times New Roman"/>
                <a:cs typeface="Times New Roman"/>
              </a:rPr>
              <a:t>nna</a:t>
            </a:r>
            <a:r>
              <a:rPr sz="750" i="1" dirty="0">
                <a:latin typeface="Times New Roman"/>
                <a:cs typeface="Times New Roman"/>
              </a:rPr>
              <a:t>s</a:t>
            </a:r>
            <a:r>
              <a:rPr sz="750" i="1" spc="-34" dirty="0">
                <a:latin typeface="Times New Roman"/>
                <a:cs typeface="Times New Roman"/>
              </a:rPr>
              <a:t> </a:t>
            </a:r>
            <a:r>
              <a:rPr sz="750" i="1" dirty="0">
                <a:latin typeface="Times New Roman"/>
                <a:cs typeface="Times New Roman"/>
              </a:rPr>
              <a:t>(</a:t>
            </a:r>
            <a:r>
              <a:rPr sz="750" i="1" spc="-11" dirty="0">
                <a:latin typeface="Times New Roman"/>
                <a:cs typeface="Times New Roman"/>
              </a:rPr>
              <a:t>L</a:t>
            </a:r>
            <a:r>
              <a:rPr sz="750" i="1" spc="-4" dirty="0">
                <a:latin typeface="Times New Roman"/>
                <a:cs typeface="Times New Roman"/>
              </a:rPr>
              <a:t>o</a:t>
            </a:r>
            <a:r>
              <a:rPr sz="750" i="1" dirty="0">
                <a:latin typeface="Times New Roman"/>
                <a:cs typeface="Times New Roman"/>
              </a:rPr>
              <a:t>w</a:t>
            </a:r>
            <a:r>
              <a:rPr sz="750" i="1" spc="-26" dirty="0">
                <a:latin typeface="Times New Roman"/>
                <a:cs typeface="Times New Roman"/>
              </a:rPr>
              <a:t> </a:t>
            </a:r>
            <a:r>
              <a:rPr sz="750" i="1" spc="-4" dirty="0">
                <a:latin typeface="Times New Roman"/>
                <a:cs typeface="Times New Roman"/>
              </a:rPr>
              <a:t>Ga</a:t>
            </a:r>
            <a:r>
              <a:rPr sz="750" i="1" spc="-8" dirty="0">
                <a:latin typeface="Times New Roman"/>
                <a:cs typeface="Times New Roman"/>
              </a:rPr>
              <a:t>i</a:t>
            </a:r>
            <a:r>
              <a:rPr sz="750" i="1" spc="-4" dirty="0">
                <a:latin typeface="Times New Roman"/>
                <a:cs typeface="Times New Roman"/>
              </a:rPr>
              <a:t>n</a:t>
            </a:r>
            <a:r>
              <a:rPr sz="750" i="1" dirty="0">
                <a:latin typeface="Times New Roman"/>
                <a:cs typeface="Times New Roman"/>
              </a:rPr>
              <a:t>)</a:t>
            </a:r>
            <a:endParaRPr sz="750" dirty="0">
              <a:latin typeface="Times New Roman"/>
              <a:cs typeface="Times New Roman"/>
            </a:endParaRPr>
          </a:p>
          <a:p>
            <a:pPr marL="9525">
              <a:spcBef>
                <a:spcPts val="630"/>
              </a:spcBef>
            </a:pPr>
            <a:r>
              <a:rPr sz="750" i="1" spc="-4" dirty="0">
                <a:latin typeface="Times New Roman"/>
                <a:cs typeface="Times New Roman"/>
              </a:rPr>
              <a:t>Imager</a:t>
            </a:r>
            <a:endParaRPr sz="750" dirty="0">
              <a:latin typeface="Times New Roman"/>
              <a:cs typeface="Times New Roman"/>
            </a:endParaRPr>
          </a:p>
        </p:txBody>
      </p:sp>
      <p:sp>
        <p:nvSpPr>
          <p:cNvPr id="25" name="object 25">
            <a:extLst>
              <a:ext uri="{FF2B5EF4-FFF2-40B4-BE49-F238E27FC236}">
                <a16:creationId xmlns:a16="http://schemas.microsoft.com/office/drawing/2014/main" id="{F640F8C2-B544-6F21-E504-69AEA100CE95}"/>
              </a:ext>
            </a:extLst>
          </p:cNvPr>
          <p:cNvSpPr txBox="1"/>
          <p:nvPr/>
        </p:nvSpPr>
        <p:spPr>
          <a:xfrm>
            <a:off x="804772" y="4276315"/>
            <a:ext cx="991553" cy="471283"/>
          </a:xfrm>
          <a:prstGeom prst="rect">
            <a:avLst/>
          </a:prstGeom>
        </p:spPr>
        <p:txBody>
          <a:bodyPr vert="horz" wrap="square" lIns="0" tIns="9525" rIns="0" bIns="0" rtlCol="0">
            <a:spAutoFit/>
          </a:bodyPr>
          <a:lstStyle/>
          <a:p>
            <a:pPr marL="9525" marR="3810">
              <a:spcBef>
                <a:spcPts val="75"/>
              </a:spcBef>
            </a:pPr>
            <a:r>
              <a:rPr sz="750" i="1" spc="-11" dirty="0">
                <a:latin typeface="Helvetica Neue" panose="02000503000000020004" pitchFamily="2" charset="0"/>
                <a:ea typeface="Helvetica Neue" panose="02000503000000020004" pitchFamily="2" charset="0"/>
                <a:cs typeface="Helvetica Neue" panose="02000503000000020004" pitchFamily="2" charset="0"/>
              </a:rPr>
              <a:t>L</a:t>
            </a:r>
            <a:r>
              <a:rPr sz="750" i="1" spc="-4" dirty="0">
                <a:latin typeface="Helvetica Neue" panose="02000503000000020004" pitchFamily="2" charset="0"/>
                <a:ea typeface="Helvetica Neue" panose="02000503000000020004" pitchFamily="2" charset="0"/>
                <a:cs typeface="Helvetica Neue" panose="02000503000000020004" pitchFamily="2" charset="0"/>
              </a:rPr>
              <a:t>aun</a:t>
            </a:r>
            <a:r>
              <a:rPr sz="750" i="1" dirty="0">
                <a:latin typeface="Helvetica Neue" panose="02000503000000020004" pitchFamily="2" charset="0"/>
                <a:ea typeface="Helvetica Neue" panose="02000503000000020004" pitchFamily="2" charset="0"/>
                <a:cs typeface="Helvetica Neue" panose="02000503000000020004" pitchFamily="2" charset="0"/>
              </a:rPr>
              <a:t>ch</a:t>
            </a:r>
            <a:r>
              <a:rPr sz="750" i="1" spc="-34" dirty="0">
                <a:latin typeface="Helvetica Neue" panose="02000503000000020004" pitchFamily="2" charset="0"/>
                <a:ea typeface="Helvetica Neue" panose="02000503000000020004" pitchFamily="2" charset="0"/>
                <a:cs typeface="Helvetica Neue" panose="02000503000000020004" pitchFamily="2" charset="0"/>
              </a:rPr>
              <a:t> </a:t>
            </a:r>
            <a:r>
              <a:rPr sz="750" i="1" dirty="0">
                <a:latin typeface="Helvetica Neue" panose="02000503000000020004" pitchFamily="2" charset="0"/>
                <a:ea typeface="Helvetica Neue" panose="02000503000000020004" pitchFamily="2" charset="0"/>
                <a:cs typeface="Helvetica Neue" panose="02000503000000020004" pitchFamily="2" charset="0"/>
              </a:rPr>
              <a:t>c</a:t>
            </a:r>
            <a:r>
              <a:rPr sz="750" i="1" spc="-4" dirty="0">
                <a:latin typeface="Helvetica Neue" panose="02000503000000020004" pitchFamily="2" charset="0"/>
                <a:ea typeface="Helvetica Neue" panose="02000503000000020004" pitchFamily="2" charset="0"/>
                <a:cs typeface="Helvetica Neue" panose="02000503000000020004" pitchFamily="2" charset="0"/>
              </a:rPr>
              <a:t>on</a:t>
            </a:r>
            <a:r>
              <a:rPr sz="750" i="1" spc="-8" dirty="0">
                <a:latin typeface="Helvetica Neue" panose="02000503000000020004" pitchFamily="2" charset="0"/>
                <a:ea typeface="Helvetica Neue" panose="02000503000000020004" pitchFamily="2" charset="0"/>
                <a:cs typeface="Helvetica Neue" panose="02000503000000020004" pitchFamily="2" charset="0"/>
              </a:rPr>
              <a:t>fi</a:t>
            </a:r>
            <a:r>
              <a:rPr sz="750" i="1" spc="-4" dirty="0">
                <a:latin typeface="Helvetica Neue" panose="02000503000000020004" pitchFamily="2" charset="0"/>
                <a:ea typeface="Helvetica Neue" panose="02000503000000020004" pitchFamily="2" charset="0"/>
                <a:cs typeface="Helvetica Neue" panose="02000503000000020004" pitchFamily="2" charset="0"/>
              </a:rPr>
              <a:t>gu</a:t>
            </a:r>
            <a:r>
              <a:rPr sz="750" i="1" spc="-8" dirty="0">
                <a:latin typeface="Helvetica Neue" panose="02000503000000020004" pitchFamily="2" charset="0"/>
                <a:ea typeface="Helvetica Neue" panose="02000503000000020004" pitchFamily="2" charset="0"/>
                <a:cs typeface="Helvetica Neue" panose="02000503000000020004" pitchFamily="2" charset="0"/>
              </a:rPr>
              <a:t>r</a:t>
            </a:r>
            <a:r>
              <a:rPr sz="750" i="1" spc="-4" dirty="0">
                <a:latin typeface="Helvetica Neue" panose="02000503000000020004" pitchFamily="2" charset="0"/>
                <a:ea typeface="Helvetica Neue" panose="02000503000000020004" pitchFamily="2" charset="0"/>
                <a:cs typeface="Helvetica Neue" panose="02000503000000020004" pitchFamily="2" charset="0"/>
              </a:rPr>
              <a:t>a</a:t>
            </a:r>
            <a:r>
              <a:rPr sz="750" i="1" spc="-8" dirty="0">
                <a:latin typeface="Helvetica Neue" panose="02000503000000020004" pitchFamily="2" charset="0"/>
                <a:ea typeface="Helvetica Neue" panose="02000503000000020004" pitchFamily="2" charset="0"/>
                <a:cs typeface="Helvetica Neue" panose="02000503000000020004" pitchFamily="2" charset="0"/>
              </a:rPr>
              <a:t>ti</a:t>
            </a:r>
            <a:r>
              <a:rPr sz="750" i="1" spc="-4" dirty="0">
                <a:latin typeface="Helvetica Neue" panose="02000503000000020004" pitchFamily="2" charset="0"/>
                <a:ea typeface="Helvetica Neue" panose="02000503000000020004" pitchFamily="2" charset="0"/>
                <a:cs typeface="Helvetica Neue" panose="02000503000000020004" pitchFamily="2" charset="0"/>
              </a:rPr>
              <a:t>o</a:t>
            </a:r>
            <a:r>
              <a:rPr sz="750" i="1" dirty="0">
                <a:latin typeface="Helvetica Neue" panose="02000503000000020004" pitchFamily="2" charset="0"/>
                <a:ea typeface="Helvetica Neue" panose="02000503000000020004" pitchFamily="2" charset="0"/>
                <a:cs typeface="Helvetica Neue" panose="02000503000000020004" pitchFamily="2" charset="0"/>
              </a:rPr>
              <a:t>n</a:t>
            </a:r>
            <a:r>
              <a:rPr sz="750" i="1" spc="-34" dirty="0">
                <a:latin typeface="Helvetica Neue" panose="02000503000000020004" pitchFamily="2" charset="0"/>
                <a:ea typeface="Helvetica Neue" panose="02000503000000020004" pitchFamily="2" charset="0"/>
                <a:cs typeface="Helvetica Neue" panose="02000503000000020004" pitchFamily="2" charset="0"/>
              </a:rPr>
              <a:t> </a:t>
            </a:r>
            <a:r>
              <a:rPr sz="750" i="1" spc="-8" dirty="0">
                <a:latin typeface="Helvetica Neue" panose="02000503000000020004" pitchFamily="2" charset="0"/>
                <a:ea typeface="Helvetica Neue" panose="02000503000000020004" pitchFamily="2" charset="0"/>
                <a:cs typeface="Helvetica Neue" panose="02000503000000020004" pitchFamily="2" charset="0"/>
              </a:rPr>
              <a:t>in  </a:t>
            </a:r>
            <a:r>
              <a:rPr sz="750" i="1" spc="-11" dirty="0">
                <a:latin typeface="Helvetica Neue" panose="02000503000000020004" pitchFamily="2" charset="0"/>
                <a:ea typeface="Helvetica Neue" panose="02000503000000020004" pitchFamily="2" charset="0"/>
                <a:cs typeface="Helvetica Neue" panose="02000503000000020004" pitchFamily="2" charset="0"/>
              </a:rPr>
              <a:t>Tyvak</a:t>
            </a:r>
            <a:r>
              <a:rPr sz="750" i="1" spc="-26" dirty="0">
                <a:latin typeface="Helvetica Neue" panose="02000503000000020004" pitchFamily="2" charset="0"/>
                <a:ea typeface="Helvetica Neue" panose="02000503000000020004" pitchFamily="2" charset="0"/>
                <a:cs typeface="Helvetica Neue" panose="02000503000000020004" pitchFamily="2" charset="0"/>
              </a:rPr>
              <a:t> </a:t>
            </a:r>
            <a:r>
              <a:rPr sz="750" i="1" dirty="0">
                <a:latin typeface="Helvetica Neue" panose="02000503000000020004" pitchFamily="2" charset="0"/>
                <a:ea typeface="Helvetica Neue" panose="02000503000000020004" pitchFamily="2" charset="0"/>
                <a:cs typeface="Helvetica Neue" panose="02000503000000020004" pitchFamily="2" charset="0"/>
              </a:rPr>
              <a:t>12U</a:t>
            </a:r>
            <a:r>
              <a:rPr sz="750" i="1" spc="-19" dirty="0">
                <a:latin typeface="Helvetica Neue" panose="02000503000000020004" pitchFamily="2" charset="0"/>
                <a:ea typeface="Helvetica Neue" panose="02000503000000020004" pitchFamily="2" charset="0"/>
                <a:cs typeface="Helvetica Neue" panose="02000503000000020004" pitchFamily="2" charset="0"/>
              </a:rPr>
              <a:t> </a:t>
            </a:r>
            <a:r>
              <a:rPr sz="750" i="1" spc="-4" dirty="0">
                <a:latin typeface="Helvetica Neue" panose="02000503000000020004" pitchFamily="2" charset="0"/>
                <a:ea typeface="Helvetica Neue" panose="02000503000000020004" pitchFamily="2" charset="0"/>
                <a:cs typeface="Helvetica Neue" panose="02000503000000020004" pitchFamily="2" charset="0"/>
              </a:rPr>
              <a:t>Deployer</a:t>
            </a:r>
            <a:r>
              <a:rPr sz="750" i="1" spc="-23" dirty="0">
                <a:latin typeface="Helvetica Neue" panose="02000503000000020004" pitchFamily="2" charset="0"/>
                <a:ea typeface="Helvetica Neue" panose="02000503000000020004" pitchFamily="2" charset="0"/>
                <a:cs typeface="Helvetica Neue" panose="02000503000000020004" pitchFamily="2" charset="0"/>
              </a:rPr>
              <a:t> </a:t>
            </a:r>
            <a:r>
              <a:rPr sz="750" i="1" spc="-4" dirty="0">
                <a:latin typeface="Helvetica Neue" panose="02000503000000020004" pitchFamily="2" charset="0"/>
                <a:ea typeface="Helvetica Neue" panose="02000503000000020004" pitchFamily="2" charset="0"/>
                <a:cs typeface="Helvetica Neue" panose="02000503000000020004" pitchFamily="2" charset="0"/>
              </a:rPr>
              <a:t>with </a:t>
            </a:r>
            <a:r>
              <a:rPr sz="750" i="1" spc="-176" dirty="0">
                <a:latin typeface="Helvetica Neue" panose="02000503000000020004" pitchFamily="2" charset="0"/>
                <a:ea typeface="Helvetica Neue" panose="02000503000000020004" pitchFamily="2" charset="0"/>
                <a:cs typeface="Helvetica Neue" panose="02000503000000020004" pitchFamily="2" charset="0"/>
              </a:rPr>
              <a:t> </a:t>
            </a:r>
            <a:r>
              <a:rPr sz="750" i="1" spc="-8" dirty="0">
                <a:latin typeface="Helvetica Neue" panose="02000503000000020004" pitchFamily="2" charset="0"/>
                <a:ea typeface="Helvetica Neue" panose="02000503000000020004" pitchFamily="2" charset="0"/>
                <a:cs typeface="Helvetica Neue" panose="02000503000000020004" pitchFamily="2" charset="0"/>
              </a:rPr>
              <a:t>built-in</a:t>
            </a:r>
            <a:r>
              <a:rPr sz="750" i="1" dirty="0">
                <a:latin typeface="Helvetica Neue" panose="02000503000000020004" pitchFamily="2" charset="0"/>
                <a:ea typeface="Helvetica Neue" panose="02000503000000020004" pitchFamily="2" charset="0"/>
                <a:cs typeface="Helvetica Neue" panose="02000503000000020004" pitchFamily="2" charset="0"/>
              </a:rPr>
              <a:t> </a:t>
            </a:r>
            <a:r>
              <a:rPr sz="750" i="1" spc="-8" dirty="0">
                <a:latin typeface="Helvetica Neue" panose="02000503000000020004" pitchFamily="2" charset="0"/>
                <a:ea typeface="Helvetica Neue" panose="02000503000000020004" pitchFamily="2" charset="0"/>
                <a:cs typeface="Helvetica Neue" panose="02000503000000020004" pitchFamily="2" charset="0"/>
              </a:rPr>
              <a:t>isolation</a:t>
            </a:r>
            <a:r>
              <a:rPr sz="750" i="1" spc="-30" dirty="0">
                <a:latin typeface="Helvetica Neue" panose="02000503000000020004" pitchFamily="2" charset="0"/>
                <a:ea typeface="Helvetica Neue" panose="02000503000000020004" pitchFamily="2" charset="0"/>
                <a:cs typeface="Helvetica Neue" panose="02000503000000020004" pitchFamily="2" charset="0"/>
              </a:rPr>
              <a:t> </a:t>
            </a:r>
            <a:r>
              <a:rPr sz="750" i="1" spc="-4" dirty="0">
                <a:latin typeface="Helvetica Neue" panose="02000503000000020004" pitchFamily="2" charset="0"/>
                <a:ea typeface="Helvetica Neue" panose="02000503000000020004" pitchFamily="2" charset="0"/>
                <a:cs typeface="Helvetica Neue" panose="02000503000000020004" pitchFamily="2" charset="0"/>
              </a:rPr>
              <a:t>system</a:t>
            </a:r>
            <a:endParaRPr sz="7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object 26">
            <a:extLst>
              <a:ext uri="{FF2B5EF4-FFF2-40B4-BE49-F238E27FC236}">
                <a16:creationId xmlns:a16="http://schemas.microsoft.com/office/drawing/2014/main" id="{B33308CA-C303-68EB-C616-8E9B40064574}"/>
              </a:ext>
            </a:extLst>
          </p:cNvPr>
          <p:cNvSpPr txBox="1"/>
          <p:nvPr/>
        </p:nvSpPr>
        <p:spPr>
          <a:xfrm>
            <a:off x="939697" y="1627360"/>
            <a:ext cx="786289" cy="471283"/>
          </a:xfrm>
          <a:prstGeom prst="rect">
            <a:avLst/>
          </a:prstGeom>
        </p:spPr>
        <p:txBody>
          <a:bodyPr vert="horz" wrap="square" lIns="0" tIns="9525" rIns="0" bIns="0" rtlCol="0">
            <a:spAutoFit/>
          </a:bodyPr>
          <a:lstStyle/>
          <a:p>
            <a:pPr marL="9525" marR="3810">
              <a:spcBef>
                <a:spcPts val="75"/>
              </a:spcBef>
            </a:pPr>
            <a:r>
              <a:rPr sz="750" i="1" dirty="0">
                <a:latin typeface="Times New Roman"/>
                <a:cs typeface="Times New Roman"/>
              </a:rPr>
              <a:t>An</a:t>
            </a:r>
            <a:r>
              <a:rPr sz="750" i="1" spc="-4" dirty="0">
                <a:latin typeface="Times New Roman"/>
                <a:cs typeface="Times New Roman"/>
              </a:rPr>
              <a:t>t</a:t>
            </a:r>
            <a:r>
              <a:rPr sz="750" i="1" spc="4" dirty="0">
                <a:latin typeface="Times New Roman"/>
                <a:cs typeface="Times New Roman"/>
              </a:rPr>
              <a:t>e</a:t>
            </a:r>
            <a:r>
              <a:rPr sz="750" i="1" dirty="0">
                <a:latin typeface="Times New Roman"/>
                <a:cs typeface="Times New Roman"/>
              </a:rPr>
              <a:t>nna</a:t>
            </a:r>
            <a:r>
              <a:rPr sz="750" i="1" spc="-41" dirty="0">
                <a:latin typeface="Times New Roman"/>
                <a:cs typeface="Times New Roman"/>
              </a:rPr>
              <a:t> </a:t>
            </a:r>
            <a:r>
              <a:rPr sz="750" i="1" spc="-4" dirty="0">
                <a:latin typeface="Times New Roman"/>
                <a:cs typeface="Times New Roman"/>
              </a:rPr>
              <a:t>p</a:t>
            </a:r>
            <a:r>
              <a:rPr sz="750" i="1" spc="-8" dirty="0">
                <a:latin typeface="Times New Roman"/>
                <a:cs typeface="Times New Roman"/>
              </a:rPr>
              <a:t>r</a:t>
            </a:r>
            <a:r>
              <a:rPr sz="750" i="1" spc="-4" dirty="0">
                <a:latin typeface="Times New Roman"/>
                <a:cs typeface="Times New Roman"/>
              </a:rPr>
              <a:t>o</a:t>
            </a:r>
            <a:r>
              <a:rPr sz="750" i="1" spc="-8" dirty="0">
                <a:latin typeface="Times New Roman"/>
                <a:cs typeface="Times New Roman"/>
              </a:rPr>
              <a:t>tr</a:t>
            </a:r>
            <a:r>
              <a:rPr sz="750" i="1" spc="-4" dirty="0">
                <a:latin typeface="Times New Roman"/>
                <a:cs typeface="Times New Roman"/>
              </a:rPr>
              <a:t>u</a:t>
            </a:r>
            <a:r>
              <a:rPr sz="750" i="1" spc="-8" dirty="0">
                <a:latin typeface="Times New Roman"/>
                <a:cs typeface="Times New Roman"/>
              </a:rPr>
              <a:t>si</a:t>
            </a:r>
            <a:r>
              <a:rPr sz="750" i="1" spc="-4" dirty="0">
                <a:latin typeface="Times New Roman"/>
                <a:cs typeface="Times New Roman"/>
              </a:rPr>
              <a:t>on  avoids the </a:t>
            </a:r>
            <a:r>
              <a:rPr sz="750" i="1" dirty="0">
                <a:latin typeface="Times New Roman"/>
                <a:cs typeface="Times New Roman"/>
              </a:rPr>
              <a:t>need </a:t>
            </a:r>
            <a:r>
              <a:rPr sz="750" i="1" spc="-4" dirty="0">
                <a:latin typeface="Times New Roman"/>
                <a:cs typeface="Times New Roman"/>
              </a:rPr>
              <a:t>for </a:t>
            </a:r>
            <a:r>
              <a:rPr sz="750" i="1" dirty="0">
                <a:latin typeface="Times New Roman"/>
                <a:cs typeface="Times New Roman"/>
              </a:rPr>
              <a:t> </a:t>
            </a:r>
            <a:r>
              <a:rPr sz="750" i="1" spc="-4" dirty="0">
                <a:latin typeface="Times New Roman"/>
                <a:cs typeface="Times New Roman"/>
              </a:rPr>
              <a:t>deployable</a:t>
            </a:r>
            <a:r>
              <a:rPr sz="750" i="1" spc="116" dirty="0">
                <a:latin typeface="Times New Roman"/>
                <a:cs typeface="Times New Roman"/>
              </a:rPr>
              <a:t> </a:t>
            </a:r>
            <a:r>
              <a:rPr sz="750" i="1" spc="-4" dirty="0">
                <a:latin typeface="Times New Roman"/>
                <a:cs typeface="Times New Roman"/>
              </a:rPr>
              <a:t>antenna </a:t>
            </a:r>
            <a:r>
              <a:rPr sz="750" i="1" spc="-176" dirty="0">
                <a:latin typeface="Times New Roman"/>
                <a:cs typeface="Times New Roman"/>
              </a:rPr>
              <a:t> </a:t>
            </a:r>
            <a:r>
              <a:rPr sz="750" i="1" spc="-8" dirty="0">
                <a:latin typeface="Times New Roman"/>
                <a:cs typeface="Times New Roman"/>
              </a:rPr>
              <a:t>design</a:t>
            </a:r>
            <a:endParaRPr sz="750" dirty="0">
              <a:latin typeface="Times New Roman"/>
              <a:cs typeface="Times New Roman"/>
            </a:endParaRPr>
          </a:p>
        </p:txBody>
      </p:sp>
      <p:grpSp>
        <p:nvGrpSpPr>
          <p:cNvPr id="27" name="object 27">
            <a:extLst>
              <a:ext uri="{FF2B5EF4-FFF2-40B4-BE49-F238E27FC236}">
                <a16:creationId xmlns:a16="http://schemas.microsoft.com/office/drawing/2014/main" id="{3DE0A7C5-73C4-116D-B5DF-2EDA4608780D}"/>
              </a:ext>
            </a:extLst>
          </p:cNvPr>
          <p:cNvGrpSpPr/>
          <p:nvPr/>
        </p:nvGrpSpPr>
        <p:grpSpPr>
          <a:xfrm>
            <a:off x="1553338" y="1855293"/>
            <a:ext cx="221933" cy="209074"/>
            <a:chOff x="928115" y="993265"/>
            <a:chExt cx="295910" cy="278765"/>
          </a:xfrm>
        </p:grpSpPr>
        <p:sp>
          <p:nvSpPr>
            <p:cNvPr id="28" name="object 28">
              <a:extLst>
                <a:ext uri="{FF2B5EF4-FFF2-40B4-BE49-F238E27FC236}">
                  <a16:creationId xmlns:a16="http://schemas.microsoft.com/office/drawing/2014/main" id="{1F30E83E-92FB-F956-2044-5156CE488663}"/>
                </a:ext>
              </a:extLst>
            </p:cNvPr>
            <p:cNvSpPr/>
            <p:nvPr/>
          </p:nvSpPr>
          <p:spPr>
            <a:xfrm>
              <a:off x="942403" y="1007553"/>
              <a:ext cx="242570" cy="227965"/>
            </a:xfrm>
            <a:custGeom>
              <a:avLst/>
              <a:gdLst/>
              <a:ahLst/>
              <a:cxnLst/>
              <a:rect l="l" t="t" r="r" b="b"/>
              <a:pathLst>
                <a:path w="242569" h="227965">
                  <a:moveTo>
                    <a:pt x="0" y="0"/>
                  </a:moveTo>
                  <a:lnTo>
                    <a:pt x="242221" y="22735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29" name="object 29">
              <a:extLst>
                <a:ext uri="{FF2B5EF4-FFF2-40B4-BE49-F238E27FC236}">
                  <a16:creationId xmlns:a16="http://schemas.microsoft.com/office/drawing/2014/main" id="{153DFB8A-EC70-83FC-D64A-0B73C78DE7EF}"/>
                </a:ext>
              </a:extLst>
            </p:cNvPr>
            <p:cNvSpPr/>
            <p:nvPr/>
          </p:nvSpPr>
          <p:spPr>
            <a:xfrm>
              <a:off x="1154931" y="1204249"/>
              <a:ext cx="69215" cy="67945"/>
            </a:xfrm>
            <a:custGeom>
              <a:avLst/>
              <a:gdLst/>
              <a:ahLst/>
              <a:cxnLst/>
              <a:rect l="l" t="t" r="r" b="b"/>
              <a:pathLst>
                <a:path w="69215" h="67944">
                  <a:moveTo>
                    <a:pt x="44005" y="0"/>
                  </a:moveTo>
                  <a:lnTo>
                    <a:pt x="0" y="46875"/>
                  </a:lnTo>
                  <a:lnTo>
                    <a:pt x="68872" y="67437"/>
                  </a:lnTo>
                  <a:lnTo>
                    <a:pt x="44005" y="0"/>
                  </a:lnTo>
                  <a:close/>
                </a:path>
              </a:pathLst>
            </a:custGeom>
            <a:solidFill>
              <a:srgbClr val="76BC1D"/>
            </a:solidFill>
          </p:spPr>
          <p:txBody>
            <a:bodyPr wrap="square" lIns="0" tIns="0" rIns="0" bIns="0" rtlCol="0"/>
            <a:lstStyle/>
            <a:p>
              <a:endParaRPr sz="1013" dirty="0">
                <a:solidFill>
                  <a:schemeClr val="bg1"/>
                </a:solidFill>
              </a:endParaRPr>
            </a:p>
          </p:txBody>
        </p:sp>
      </p:grpSp>
      <p:sp>
        <p:nvSpPr>
          <p:cNvPr id="30" name="object 30">
            <a:extLst>
              <a:ext uri="{FF2B5EF4-FFF2-40B4-BE49-F238E27FC236}">
                <a16:creationId xmlns:a16="http://schemas.microsoft.com/office/drawing/2014/main" id="{E09F1E33-3640-33B7-3C8D-1FB43D8BC456}"/>
              </a:ext>
            </a:extLst>
          </p:cNvPr>
          <p:cNvSpPr txBox="1"/>
          <p:nvPr/>
        </p:nvSpPr>
        <p:spPr>
          <a:xfrm>
            <a:off x="4885082" y="1910825"/>
            <a:ext cx="683895" cy="240450"/>
          </a:xfrm>
          <a:prstGeom prst="rect">
            <a:avLst/>
          </a:prstGeom>
        </p:spPr>
        <p:txBody>
          <a:bodyPr vert="horz" wrap="square" lIns="0" tIns="9525" rIns="0" bIns="0" rtlCol="0">
            <a:spAutoFit/>
          </a:bodyPr>
          <a:lstStyle/>
          <a:p>
            <a:pPr marL="9525" marR="3810">
              <a:spcBef>
                <a:spcPts val="75"/>
              </a:spcBef>
            </a:pPr>
            <a:r>
              <a:rPr sz="750" i="1" spc="-4" dirty="0">
                <a:latin typeface="Times New Roman"/>
                <a:cs typeface="Times New Roman"/>
              </a:rPr>
              <a:t>D</a:t>
            </a:r>
            <a:r>
              <a:rPr sz="750" i="1" spc="4" dirty="0">
                <a:latin typeface="Times New Roman"/>
                <a:cs typeface="Times New Roman"/>
              </a:rPr>
              <a:t>e</a:t>
            </a:r>
            <a:r>
              <a:rPr sz="750" i="1" dirty="0">
                <a:latin typeface="Times New Roman"/>
                <a:cs typeface="Times New Roman"/>
              </a:rPr>
              <a:t>p</a:t>
            </a:r>
            <a:r>
              <a:rPr sz="750" i="1" spc="-8" dirty="0">
                <a:latin typeface="Times New Roman"/>
                <a:cs typeface="Times New Roman"/>
              </a:rPr>
              <a:t>l</a:t>
            </a:r>
            <a:r>
              <a:rPr sz="750" i="1" dirty="0">
                <a:latin typeface="Times New Roman"/>
                <a:cs typeface="Times New Roman"/>
              </a:rPr>
              <a:t>oya</a:t>
            </a:r>
            <a:r>
              <a:rPr sz="750" i="1" spc="-8" dirty="0">
                <a:latin typeface="Times New Roman"/>
                <a:cs typeface="Times New Roman"/>
              </a:rPr>
              <a:t>bl</a:t>
            </a:r>
            <a:r>
              <a:rPr sz="750" i="1" dirty="0">
                <a:latin typeface="Times New Roman"/>
                <a:cs typeface="Times New Roman"/>
              </a:rPr>
              <a:t>e</a:t>
            </a:r>
            <a:r>
              <a:rPr sz="750" i="1" spc="-23" dirty="0">
                <a:latin typeface="Times New Roman"/>
                <a:cs typeface="Times New Roman"/>
              </a:rPr>
              <a:t> </a:t>
            </a:r>
            <a:r>
              <a:rPr sz="750" i="1" dirty="0">
                <a:latin typeface="Times New Roman"/>
                <a:cs typeface="Times New Roman"/>
              </a:rPr>
              <a:t>So</a:t>
            </a:r>
            <a:r>
              <a:rPr sz="750" i="1" spc="-8" dirty="0">
                <a:latin typeface="Times New Roman"/>
                <a:cs typeface="Times New Roman"/>
              </a:rPr>
              <a:t>l</a:t>
            </a:r>
            <a:r>
              <a:rPr sz="750" i="1" dirty="0">
                <a:latin typeface="Times New Roman"/>
                <a:cs typeface="Times New Roman"/>
              </a:rPr>
              <a:t>ar  </a:t>
            </a:r>
            <a:r>
              <a:rPr sz="750" i="1" spc="-4" dirty="0">
                <a:latin typeface="Times New Roman"/>
                <a:cs typeface="Times New Roman"/>
              </a:rPr>
              <a:t>Array</a:t>
            </a:r>
            <a:endParaRPr sz="750" dirty="0">
              <a:latin typeface="Times New Roman"/>
              <a:cs typeface="Times New Roman"/>
            </a:endParaRPr>
          </a:p>
        </p:txBody>
      </p:sp>
      <p:grpSp>
        <p:nvGrpSpPr>
          <p:cNvPr id="31" name="object 31">
            <a:extLst>
              <a:ext uri="{FF2B5EF4-FFF2-40B4-BE49-F238E27FC236}">
                <a16:creationId xmlns:a16="http://schemas.microsoft.com/office/drawing/2014/main" id="{88B8BDD1-D3BD-6CBE-81D6-D0341311476E}"/>
              </a:ext>
            </a:extLst>
          </p:cNvPr>
          <p:cNvGrpSpPr/>
          <p:nvPr/>
        </p:nvGrpSpPr>
        <p:grpSpPr>
          <a:xfrm>
            <a:off x="4715304" y="2146758"/>
            <a:ext cx="439579" cy="232410"/>
            <a:chOff x="5144070" y="1381886"/>
            <a:chExt cx="586105" cy="309880"/>
          </a:xfrm>
        </p:grpSpPr>
        <p:sp>
          <p:nvSpPr>
            <p:cNvPr id="32" name="object 32">
              <a:extLst>
                <a:ext uri="{FF2B5EF4-FFF2-40B4-BE49-F238E27FC236}">
                  <a16:creationId xmlns:a16="http://schemas.microsoft.com/office/drawing/2014/main" id="{03B53399-C3FB-F9B0-5272-177134565116}"/>
                </a:ext>
              </a:extLst>
            </p:cNvPr>
            <p:cNvSpPr/>
            <p:nvPr/>
          </p:nvSpPr>
          <p:spPr>
            <a:xfrm>
              <a:off x="5191670" y="1396174"/>
              <a:ext cx="524510" cy="271145"/>
            </a:xfrm>
            <a:custGeom>
              <a:avLst/>
              <a:gdLst/>
              <a:ahLst/>
              <a:cxnLst/>
              <a:rect l="l" t="t" r="r" b="b"/>
              <a:pathLst>
                <a:path w="524510" h="271144">
                  <a:moveTo>
                    <a:pt x="524131" y="0"/>
                  </a:moveTo>
                  <a:lnTo>
                    <a:pt x="0" y="270743"/>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33" name="object 33">
              <a:extLst>
                <a:ext uri="{FF2B5EF4-FFF2-40B4-BE49-F238E27FC236}">
                  <a16:creationId xmlns:a16="http://schemas.microsoft.com/office/drawing/2014/main" id="{3123F4F6-73E0-0DAD-5AE3-6D9B9433EAC0}"/>
                </a:ext>
              </a:extLst>
            </p:cNvPr>
            <p:cNvSpPr/>
            <p:nvPr/>
          </p:nvSpPr>
          <p:spPr>
            <a:xfrm>
              <a:off x="5144070" y="1633575"/>
              <a:ext cx="72390" cy="58419"/>
            </a:xfrm>
            <a:custGeom>
              <a:avLst/>
              <a:gdLst/>
              <a:ahLst/>
              <a:cxnLst/>
              <a:rect l="l" t="t" r="r" b="b"/>
              <a:pathLst>
                <a:path w="72389" h="58419">
                  <a:moveTo>
                    <a:pt x="42367" y="0"/>
                  </a:moveTo>
                  <a:lnTo>
                    <a:pt x="0" y="58077"/>
                  </a:lnTo>
                  <a:lnTo>
                    <a:pt x="71882" y="57124"/>
                  </a:lnTo>
                  <a:lnTo>
                    <a:pt x="42367" y="0"/>
                  </a:lnTo>
                  <a:close/>
                </a:path>
              </a:pathLst>
            </a:custGeom>
            <a:solidFill>
              <a:srgbClr val="76BC1D"/>
            </a:solidFill>
          </p:spPr>
          <p:txBody>
            <a:bodyPr wrap="square" lIns="0" tIns="0" rIns="0" bIns="0" rtlCol="0"/>
            <a:lstStyle/>
            <a:p>
              <a:endParaRPr sz="1013" dirty="0">
                <a:solidFill>
                  <a:schemeClr val="bg1"/>
                </a:solidFill>
              </a:endParaRPr>
            </a:p>
          </p:txBody>
        </p:sp>
      </p:grpSp>
      <p:sp>
        <p:nvSpPr>
          <p:cNvPr id="34" name="object 34">
            <a:extLst>
              <a:ext uri="{FF2B5EF4-FFF2-40B4-BE49-F238E27FC236}">
                <a16:creationId xmlns:a16="http://schemas.microsoft.com/office/drawing/2014/main" id="{7895C5B0-2DD7-7474-0709-265ECC0EA5DB}"/>
              </a:ext>
            </a:extLst>
          </p:cNvPr>
          <p:cNvSpPr txBox="1"/>
          <p:nvPr/>
        </p:nvSpPr>
        <p:spPr>
          <a:xfrm>
            <a:off x="3868339" y="1995407"/>
            <a:ext cx="568166" cy="240450"/>
          </a:xfrm>
          <a:prstGeom prst="rect">
            <a:avLst/>
          </a:prstGeom>
        </p:spPr>
        <p:txBody>
          <a:bodyPr vert="horz" wrap="square" lIns="0" tIns="9525" rIns="0" bIns="0" rtlCol="0">
            <a:spAutoFit/>
          </a:bodyPr>
          <a:lstStyle/>
          <a:p>
            <a:pPr marL="9525" marR="3810">
              <a:spcBef>
                <a:spcPts val="75"/>
              </a:spcBef>
            </a:pPr>
            <a:r>
              <a:rPr sz="750" i="1" spc="-8" dirty="0">
                <a:latin typeface="Times New Roman"/>
                <a:cs typeface="Times New Roman"/>
              </a:rPr>
              <a:t>C</a:t>
            </a:r>
            <a:r>
              <a:rPr sz="750" i="1" spc="-4" dirty="0">
                <a:latin typeface="Times New Roman"/>
                <a:cs typeface="Times New Roman"/>
              </a:rPr>
              <a:t>oa</a:t>
            </a:r>
            <a:r>
              <a:rPr sz="750" i="1" spc="-8" dirty="0">
                <a:latin typeface="Times New Roman"/>
                <a:cs typeface="Times New Roman"/>
              </a:rPr>
              <a:t>rs</a:t>
            </a:r>
            <a:r>
              <a:rPr sz="750" i="1" dirty="0">
                <a:latin typeface="Times New Roman"/>
                <a:cs typeface="Times New Roman"/>
              </a:rPr>
              <a:t>e</a:t>
            </a:r>
            <a:r>
              <a:rPr sz="750" i="1" spc="-41" dirty="0">
                <a:latin typeface="Times New Roman"/>
                <a:cs typeface="Times New Roman"/>
              </a:rPr>
              <a:t> </a:t>
            </a:r>
            <a:r>
              <a:rPr sz="750" i="1" spc="-4" dirty="0">
                <a:latin typeface="Times New Roman"/>
                <a:cs typeface="Times New Roman"/>
              </a:rPr>
              <a:t>S</a:t>
            </a:r>
            <a:r>
              <a:rPr sz="750" i="1" dirty="0">
                <a:latin typeface="Times New Roman"/>
                <a:cs typeface="Times New Roman"/>
              </a:rPr>
              <a:t>e</a:t>
            </a:r>
            <a:r>
              <a:rPr sz="750" i="1" spc="-4" dirty="0">
                <a:latin typeface="Times New Roman"/>
                <a:cs typeface="Times New Roman"/>
              </a:rPr>
              <a:t>n</a:t>
            </a:r>
            <a:r>
              <a:rPr sz="750" i="1" spc="-8" dirty="0">
                <a:latin typeface="Times New Roman"/>
                <a:cs typeface="Times New Roman"/>
              </a:rPr>
              <a:t>s</a:t>
            </a:r>
            <a:r>
              <a:rPr sz="750" i="1" spc="-4" dirty="0">
                <a:latin typeface="Times New Roman"/>
                <a:cs typeface="Times New Roman"/>
              </a:rPr>
              <a:t>or  Module</a:t>
            </a:r>
            <a:endParaRPr sz="750" dirty="0">
              <a:latin typeface="Times New Roman"/>
              <a:cs typeface="Times New Roman"/>
            </a:endParaRPr>
          </a:p>
        </p:txBody>
      </p:sp>
      <p:grpSp>
        <p:nvGrpSpPr>
          <p:cNvPr id="35" name="object 35">
            <a:extLst>
              <a:ext uri="{FF2B5EF4-FFF2-40B4-BE49-F238E27FC236}">
                <a16:creationId xmlns:a16="http://schemas.microsoft.com/office/drawing/2014/main" id="{941AB1C8-5400-E1CE-3997-BE60E684C4F2}"/>
              </a:ext>
            </a:extLst>
          </p:cNvPr>
          <p:cNvGrpSpPr/>
          <p:nvPr/>
        </p:nvGrpSpPr>
        <p:grpSpPr>
          <a:xfrm>
            <a:off x="3495867" y="2137329"/>
            <a:ext cx="1080611" cy="902494"/>
            <a:chOff x="3518153" y="1369313"/>
            <a:chExt cx="1440815" cy="1203325"/>
          </a:xfrm>
        </p:grpSpPr>
        <p:sp>
          <p:nvSpPr>
            <p:cNvPr id="36" name="object 36">
              <a:extLst>
                <a:ext uri="{FF2B5EF4-FFF2-40B4-BE49-F238E27FC236}">
                  <a16:creationId xmlns:a16="http://schemas.microsoft.com/office/drawing/2014/main" id="{72D41334-B5D9-95AC-FC86-1E7169258F65}"/>
                </a:ext>
              </a:extLst>
            </p:cNvPr>
            <p:cNvSpPr/>
            <p:nvPr/>
          </p:nvSpPr>
          <p:spPr>
            <a:xfrm>
              <a:off x="4445698" y="1383601"/>
              <a:ext cx="487680" cy="1139190"/>
            </a:xfrm>
            <a:custGeom>
              <a:avLst/>
              <a:gdLst/>
              <a:ahLst/>
              <a:cxnLst/>
              <a:rect l="l" t="t" r="r" b="b"/>
              <a:pathLst>
                <a:path w="487679" h="1139189">
                  <a:moveTo>
                    <a:pt x="0" y="0"/>
                  </a:moveTo>
                  <a:lnTo>
                    <a:pt x="487126" y="1138713"/>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37" name="object 37">
              <a:extLst>
                <a:ext uri="{FF2B5EF4-FFF2-40B4-BE49-F238E27FC236}">
                  <a16:creationId xmlns:a16="http://schemas.microsoft.com/office/drawing/2014/main" id="{A729C314-4A3B-48D5-119F-65EDDC0CDC5D}"/>
                </a:ext>
              </a:extLst>
            </p:cNvPr>
            <p:cNvSpPr/>
            <p:nvPr/>
          </p:nvSpPr>
          <p:spPr>
            <a:xfrm>
              <a:off x="4899297" y="2500400"/>
              <a:ext cx="59690" cy="71755"/>
            </a:xfrm>
            <a:custGeom>
              <a:avLst/>
              <a:gdLst/>
              <a:ahLst/>
              <a:cxnLst/>
              <a:rect l="l" t="t" r="r" b="b"/>
              <a:pathLst>
                <a:path w="59689" h="71755">
                  <a:moveTo>
                    <a:pt x="59118" y="0"/>
                  </a:moveTo>
                  <a:lnTo>
                    <a:pt x="0" y="25285"/>
                  </a:lnTo>
                  <a:lnTo>
                    <a:pt x="54838" y="71755"/>
                  </a:lnTo>
                  <a:lnTo>
                    <a:pt x="59118" y="0"/>
                  </a:lnTo>
                  <a:close/>
                </a:path>
              </a:pathLst>
            </a:custGeom>
            <a:solidFill>
              <a:srgbClr val="76BC1D"/>
            </a:solidFill>
          </p:spPr>
          <p:txBody>
            <a:bodyPr wrap="square" lIns="0" tIns="0" rIns="0" bIns="0" rtlCol="0"/>
            <a:lstStyle/>
            <a:p>
              <a:endParaRPr sz="1013" dirty="0">
                <a:solidFill>
                  <a:schemeClr val="bg1"/>
                </a:solidFill>
              </a:endParaRPr>
            </a:p>
          </p:txBody>
        </p:sp>
        <p:sp>
          <p:nvSpPr>
            <p:cNvPr id="38" name="object 38">
              <a:extLst>
                <a:ext uri="{FF2B5EF4-FFF2-40B4-BE49-F238E27FC236}">
                  <a16:creationId xmlns:a16="http://schemas.microsoft.com/office/drawing/2014/main" id="{4323433C-3F54-FDF4-D6C8-0BD4E71C2C44}"/>
                </a:ext>
              </a:extLst>
            </p:cNvPr>
            <p:cNvSpPr/>
            <p:nvPr/>
          </p:nvSpPr>
          <p:spPr>
            <a:xfrm>
              <a:off x="3532441" y="2007679"/>
              <a:ext cx="387985" cy="363855"/>
            </a:xfrm>
            <a:custGeom>
              <a:avLst/>
              <a:gdLst/>
              <a:ahLst/>
              <a:cxnLst/>
              <a:rect l="l" t="t" r="r" b="b"/>
              <a:pathLst>
                <a:path w="387985" h="363855">
                  <a:moveTo>
                    <a:pt x="0" y="0"/>
                  </a:moveTo>
                  <a:lnTo>
                    <a:pt x="387793" y="363801"/>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39" name="object 39">
              <a:extLst>
                <a:ext uri="{FF2B5EF4-FFF2-40B4-BE49-F238E27FC236}">
                  <a16:creationId xmlns:a16="http://schemas.microsoft.com/office/drawing/2014/main" id="{988CD010-9336-9EEE-665F-46F3B8939113}"/>
                </a:ext>
              </a:extLst>
            </p:cNvPr>
            <p:cNvSpPr/>
            <p:nvPr/>
          </p:nvSpPr>
          <p:spPr>
            <a:xfrm>
              <a:off x="3890621" y="2340886"/>
              <a:ext cx="69215" cy="67945"/>
            </a:xfrm>
            <a:custGeom>
              <a:avLst/>
              <a:gdLst/>
              <a:ahLst/>
              <a:cxnLst/>
              <a:rect l="l" t="t" r="r" b="b"/>
              <a:pathLst>
                <a:path w="69214" h="67944">
                  <a:moveTo>
                    <a:pt x="43992" y="0"/>
                  </a:moveTo>
                  <a:lnTo>
                    <a:pt x="0" y="46888"/>
                  </a:lnTo>
                  <a:lnTo>
                    <a:pt x="68884" y="67437"/>
                  </a:lnTo>
                  <a:lnTo>
                    <a:pt x="43992" y="0"/>
                  </a:lnTo>
                  <a:close/>
                </a:path>
              </a:pathLst>
            </a:custGeom>
            <a:solidFill>
              <a:srgbClr val="76BC1D"/>
            </a:solidFill>
          </p:spPr>
          <p:txBody>
            <a:bodyPr wrap="square" lIns="0" tIns="0" rIns="0" bIns="0" rtlCol="0"/>
            <a:lstStyle/>
            <a:p>
              <a:endParaRPr sz="1013" dirty="0">
                <a:solidFill>
                  <a:schemeClr val="bg1"/>
                </a:solidFill>
              </a:endParaRPr>
            </a:p>
          </p:txBody>
        </p:sp>
      </p:grpSp>
      <p:sp>
        <p:nvSpPr>
          <p:cNvPr id="40" name="object 40">
            <a:extLst>
              <a:ext uri="{FF2B5EF4-FFF2-40B4-BE49-F238E27FC236}">
                <a16:creationId xmlns:a16="http://schemas.microsoft.com/office/drawing/2014/main" id="{6B867315-502D-E87F-8ADB-BDF61D471E1D}"/>
              </a:ext>
            </a:extLst>
          </p:cNvPr>
          <p:cNvSpPr txBox="1"/>
          <p:nvPr/>
        </p:nvSpPr>
        <p:spPr>
          <a:xfrm>
            <a:off x="2899638" y="4103504"/>
            <a:ext cx="410051" cy="355867"/>
          </a:xfrm>
          <a:prstGeom prst="rect">
            <a:avLst/>
          </a:prstGeom>
        </p:spPr>
        <p:txBody>
          <a:bodyPr vert="horz" wrap="square" lIns="0" tIns="9525" rIns="0" bIns="0" rtlCol="0">
            <a:spAutoFit/>
          </a:bodyPr>
          <a:lstStyle/>
          <a:p>
            <a:pPr marL="9525" marR="3810">
              <a:spcBef>
                <a:spcPts val="75"/>
              </a:spcBef>
            </a:pPr>
            <a:r>
              <a:rPr sz="750" i="1" spc="-8" dirty="0">
                <a:latin typeface="Times New Roman"/>
                <a:cs typeface="Times New Roman"/>
              </a:rPr>
              <a:t>H</a:t>
            </a:r>
            <a:r>
              <a:rPr sz="750" i="1" spc="-4" dirty="0">
                <a:latin typeface="Times New Roman"/>
                <a:cs typeface="Times New Roman"/>
              </a:rPr>
              <a:t>y</a:t>
            </a:r>
            <a:r>
              <a:rPr sz="750" i="1" spc="-8" dirty="0">
                <a:latin typeface="Times New Roman"/>
                <a:cs typeface="Times New Roman"/>
              </a:rPr>
              <a:t>d</a:t>
            </a:r>
            <a:r>
              <a:rPr sz="750" i="1" spc="-11" dirty="0">
                <a:latin typeface="Times New Roman"/>
                <a:cs typeface="Times New Roman"/>
              </a:rPr>
              <a:t>r</a:t>
            </a:r>
            <a:r>
              <a:rPr sz="750" i="1" spc="-8" dirty="0">
                <a:latin typeface="Times New Roman"/>
                <a:cs typeface="Times New Roman"/>
              </a:rPr>
              <a:t>a</a:t>
            </a:r>
            <a:r>
              <a:rPr sz="750" i="1" spc="-11" dirty="0">
                <a:latin typeface="Times New Roman"/>
                <a:cs typeface="Times New Roman"/>
              </a:rPr>
              <a:t>zi</a:t>
            </a:r>
            <a:r>
              <a:rPr sz="750" i="1" spc="-8" dirty="0">
                <a:latin typeface="Times New Roman"/>
                <a:cs typeface="Times New Roman"/>
              </a:rPr>
              <a:t>n</a:t>
            </a:r>
            <a:r>
              <a:rPr sz="750" i="1" dirty="0">
                <a:latin typeface="Times New Roman"/>
                <a:cs typeface="Times New Roman"/>
              </a:rPr>
              <a:t>e  </a:t>
            </a:r>
            <a:r>
              <a:rPr sz="750" i="1" spc="-8" dirty="0">
                <a:latin typeface="Times New Roman"/>
                <a:cs typeface="Times New Roman"/>
              </a:rPr>
              <a:t>Fill </a:t>
            </a:r>
            <a:r>
              <a:rPr sz="750" i="1" spc="-4" dirty="0">
                <a:latin typeface="Times New Roman"/>
                <a:cs typeface="Times New Roman"/>
              </a:rPr>
              <a:t>Port </a:t>
            </a:r>
            <a:r>
              <a:rPr sz="750" i="1" dirty="0">
                <a:latin typeface="Times New Roman"/>
                <a:cs typeface="Times New Roman"/>
              </a:rPr>
              <a:t> Access</a:t>
            </a:r>
            <a:endParaRPr sz="750" dirty="0">
              <a:latin typeface="Times New Roman"/>
              <a:cs typeface="Times New Roman"/>
            </a:endParaRPr>
          </a:p>
        </p:txBody>
      </p:sp>
      <p:grpSp>
        <p:nvGrpSpPr>
          <p:cNvPr id="41" name="object 41">
            <a:extLst>
              <a:ext uri="{FF2B5EF4-FFF2-40B4-BE49-F238E27FC236}">
                <a16:creationId xmlns:a16="http://schemas.microsoft.com/office/drawing/2014/main" id="{7B5E6DA0-4AFE-B3B2-B92B-56A58A1EB169}"/>
              </a:ext>
            </a:extLst>
          </p:cNvPr>
          <p:cNvGrpSpPr/>
          <p:nvPr/>
        </p:nvGrpSpPr>
        <p:grpSpPr>
          <a:xfrm>
            <a:off x="1820983" y="2921509"/>
            <a:ext cx="1060495" cy="1477793"/>
            <a:chOff x="1284975" y="2414888"/>
            <a:chExt cx="1413993" cy="1970390"/>
          </a:xfrm>
        </p:grpSpPr>
        <p:sp>
          <p:nvSpPr>
            <p:cNvPr id="42" name="object 42">
              <a:extLst>
                <a:ext uri="{FF2B5EF4-FFF2-40B4-BE49-F238E27FC236}">
                  <a16:creationId xmlns:a16="http://schemas.microsoft.com/office/drawing/2014/main" id="{B67FDEB1-C566-8BC1-914D-F968D3238A6D}"/>
                </a:ext>
              </a:extLst>
            </p:cNvPr>
            <p:cNvSpPr/>
            <p:nvPr/>
          </p:nvSpPr>
          <p:spPr>
            <a:xfrm>
              <a:off x="2047722" y="3560723"/>
              <a:ext cx="651246" cy="482600"/>
            </a:xfrm>
            <a:custGeom>
              <a:avLst/>
              <a:gdLst/>
              <a:ahLst/>
              <a:cxnLst/>
              <a:rect l="l" t="t" r="r" b="b"/>
              <a:pathLst>
                <a:path w="465455" h="361314">
                  <a:moveTo>
                    <a:pt x="465336" y="361195"/>
                  </a:moveTo>
                  <a:lnTo>
                    <a:pt x="0"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43" name="object 43">
              <a:extLst>
                <a:ext uri="{FF2B5EF4-FFF2-40B4-BE49-F238E27FC236}">
                  <a16:creationId xmlns:a16="http://schemas.microsoft.com/office/drawing/2014/main" id="{827C7565-4BD3-4DC2-48F8-DB19B16BAD44}"/>
                </a:ext>
              </a:extLst>
            </p:cNvPr>
            <p:cNvSpPr/>
            <p:nvPr/>
          </p:nvSpPr>
          <p:spPr>
            <a:xfrm>
              <a:off x="2005397" y="3527870"/>
              <a:ext cx="71120" cy="65405"/>
            </a:xfrm>
            <a:custGeom>
              <a:avLst/>
              <a:gdLst/>
              <a:ahLst/>
              <a:cxnLst/>
              <a:rect l="l" t="t" r="r" b="b"/>
              <a:pathLst>
                <a:path w="71119" h="65404">
                  <a:moveTo>
                    <a:pt x="0" y="0"/>
                  </a:moveTo>
                  <a:lnTo>
                    <a:pt x="31076" y="64820"/>
                  </a:lnTo>
                  <a:lnTo>
                    <a:pt x="70497" y="14033"/>
                  </a:lnTo>
                  <a:lnTo>
                    <a:pt x="0" y="0"/>
                  </a:lnTo>
                  <a:close/>
                </a:path>
              </a:pathLst>
            </a:custGeom>
            <a:solidFill>
              <a:srgbClr val="76BC1D"/>
            </a:solidFill>
          </p:spPr>
          <p:txBody>
            <a:bodyPr wrap="square" lIns="0" tIns="0" rIns="0" bIns="0" rtlCol="0"/>
            <a:lstStyle/>
            <a:p>
              <a:endParaRPr sz="1013" dirty="0">
                <a:solidFill>
                  <a:schemeClr val="bg1"/>
                </a:solidFill>
              </a:endParaRPr>
            </a:p>
          </p:txBody>
        </p:sp>
        <p:sp>
          <p:nvSpPr>
            <p:cNvPr id="44" name="object 44">
              <a:extLst>
                <a:ext uri="{FF2B5EF4-FFF2-40B4-BE49-F238E27FC236}">
                  <a16:creationId xmlns:a16="http://schemas.microsoft.com/office/drawing/2014/main" id="{34D5D26A-D810-9A49-F85D-55A22D44AB76}"/>
                </a:ext>
              </a:extLst>
            </p:cNvPr>
            <p:cNvSpPr/>
            <p:nvPr/>
          </p:nvSpPr>
          <p:spPr>
            <a:xfrm>
              <a:off x="1980062" y="2444079"/>
              <a:ext cx="567690" cy="121920"/>
            </a:xfrm>
            <a:custGeom>
              <a:avLst/>
              <a:gdLst/>
              <a:ahLst/>
              <a:cxnLst/>
              <a:rect l="l" t="t" r="r" b="b"/>
              <a:pathLst>
                <a:path w="567689" h="121919">
                  <a:moveTo>
                    <a:pt x="567496" y="121400"/>
                  </a:moveTo>
                  <a:lnTo>
                    <a:pt x="0"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45" name="object 45">
              <a:extLst>
                <a:ext uri="{FF2B5EF4-FFF2-40B4-BE49-F238E27FC236}">
                  <a16:creationId xmlns:a16="http://schemas.microsoft.com/office/drawing/2014/main" id="{348CB7C8-943A-4D1F-E1E9-FB35D0C17B96}"/>
                </a:ext>
              </a:extLst>
            </p:cNvPr>
            <p:cNvSpPr/>
            <p:nvPr/>
          </p:nvSpPr>
          <p:spPr>
            <a:xfrm>
              <a:off x="1927668" y="2414888"/>
              <a:ext cx="69850" cy="63500"/>
            </a:xfrm>
            <a:custGeom>
              <a:avLst/>
              <a:gdLst/>
              <a:ahLst/>
              <a:cxnLst/>
              <a:rect l="l" t="t" r="r" b="b"/>
              <a:pathLst>
                <a:path w="69850" h="63500">
                  <a:moveTo>
                    <a:pt x="69595" y="0"/>
                  </a:moveTo>
                  <a:lnTo>
                    <a:pt x="0" y="17983"/>
                  </a:lnTo>
                  <a:lnTo>
                    <a:pt x="56146" y="62877"/>
                  </a:lnTo>
                  <a:lnTo>
                    <a:pt x="69595" y="0"/>
                  </a:lnTo>
                  <a:close/>
                </a:path>
              </a:pathLst>
            </a:custGeom>
            <a:solidFill>
              <a:srgbClr val="76BC1D"/>
            </a:solidFill>
          </p:spPr>
          <p:txBody>
            <a:bodyPr wrap="square" lIns="0" tIns="0" rIns="0" bIns="0" rtlCol="0"/>
            <a:lstStyle/>
            <a:p>
              <a:endParaRPr sz="1013" dirty="0">
                <a:solidFill>
                  <a:schemeClr val="bg1"/>
                </a:solidFill>
              </a:endParaRPr>
            </a:p>
          </p:txBody>
        </p:sp>
        <p:sp>
          <p:nvSpPr>
            <p:cNvPr id="46" name="object 46">
              <a:extLst>
                <a:ext uri="{FF2B5EF4-FFF2-40B4-BE49-F238E27FC236}">
                  <a16:creationId xmlns:a16="http://schemas.microsoft.com/office/drawing/2014/main" id="{3AFB30D3-138F-EC20-4EC3-47B7C59FDDFA}"/>
                </a:ext>
              </a:extLst>
            </p:cNvPr>
            <p:cNvSpPr/>
            <p:nvPr/>
          </p:nvSpPr>
          <p:spPr>
            <a:xfrm>
              <a:off x="1284975" y="4143978"/>
              <a:ext cx="330200" cy="241300"/>
            </a:xfrm>
            <a:custGeom>
              <a:avLst/>
              <a:gdLst/>
              <a:ahLst/>
              <a:cxnLst/>
              <a:rect l="l" t="t" r="r" b="b"/>
              <a:pathLst>
                <a:path w="330200" h="241300">
                  <a:moveTo>
                    <a:pt x="262409" y="36799"/>
                  </a:moveTo>
                  <a:lnTo>
                    <a:pt x="0" y="225742"/>
                  </a:lnTo>
                  <a:lnTo>
                    <a:pt x="11125" y="241198"/>
                  </a:lnTo>
                  <a:lnTo>
                    <a:pt x="273540" y="52262"/>
                  </a:lnTo>
                  <a:lnTo>
                    <a:pt x="262409" y="36799"/>
                  </a:lnTo>
                  <a:close/>
                </a:path>
                <a:path w="330200" h="241300">
                  <a:moveTo>
                    <a:pt x="314407" y="29375"/>
                  </a:moveTo>
                  <a:lnTo>
                    <a:pt x="272719" y="29375"/>
                  </a:lnTo>
                  <a:lnTo>
                    <a:pt x="283845" y="44843"/>
                  </a:lnTo>
                  <a:lnTo>
                    <a:pt x="273540" y="52262"/>
                  </a:lnTo>
                  <a:lnTo>
                    <a:pt x="290233" y="75450"/>
                  </a:lnTo>
                  <a:lnTo>
                    <a:pt x="314407" y="29375"/>
                  </a:lnTo>
                  <a:close/>
                </a:path>
                <a:path w="330200" h="241300">
                  <a:moveTo>
                    <a:pt x="272719" y="29375"/>
                  </a:moveTo>
                  <a:lnTo>
                    <a:pt x="262409" y="36799"/>
                  </a:lnTo>
                  <a:lnTo>
                    <a:pt x="273540" y="52262"/>
                  </a:lnTo>
                  <a:lnTo>
                    <a:pt x="283845" y="44843"/>
                  </a:lnTo>
                  <a:lnTo>
                    <a:pt x="272719" y="29375"/>
                  </a:lnTo>
                  <a:close/>
                </a:path>
                <a:path w="330200" h="241300">
                  <a:moveTo>
                    <a:pt x="329819" y="0"/>
                  </a:moveTo>
                  <a:lnTo>
                    <a:pt x="245719" y="13614"/>
                  </a:lnTo>
                  <a:lnTo>
                    <a:pt x="262409" y="36799"/>
                  </a:lnTo>
                  <a:lnTo>
                    <a:pt x="272719" y="29375"/>
                  </a:lnTo>
                  <a:lnTo>
                    <a:pt x="314407" y="29375"/>
                  </a:lnTo>
                  <a:lnTo>
                    <a:pt x="329819" y="0"/>
                  </a:lnTo>
                  <a:close/>
                </a:path>
              </a:pathLst>
            </a:custGeom>
            <a:solidFill>
              <a:srgbClr val="00B050"/>
            </a:solidFill>
          </p:spPr>
          <p:txBody>
            <a:bodyPr wrap="square" lIns="0" tIns="0" rIns="0" bIns="0" rtlCol="0"/>
            <a:lstStyle/>
            <a:p>
              <a:endParaRPr sz="1013" dirty="0">
                <a:solidFill>
                  <a:schemeClr val="bg1"/>
                </a:solidFill>
              </a:endParaRPr>
            </a:p>
          </p:txBody>
        </p:sp>
      </p:grpSp>
      <p:sp>
        <p:nvSpPr>
          <p:cNvPr id="47" name="object 47">
            <a:extLst>
              <a:ext uri="{FF2B5EF4-FFF2-40B4-BE49-F238E27FC236}">
                <a16:creationId xmlns:a16="http://schemas.microsoft.com/office/drawing/2014/main" id="{4C01A343-ED17-947F-F198-15D56F2459E6}"/>
              </a:ext>
            </a:extLst>
          </p:cNvPr>
          <p:cNvSpPr txBox="1"/>
          <p:nvPr/>
        </p:nvSpPr>
        <p:spPr>
          <a:xfrm>
            <a:off x="3031144" y="2393170"/>
            <a:ext cx="593408" cy="240450"/>
          </a:xfrm>
          <a:prstGeom prst="rect">
            <a:avLst/>
          </a:prstGeom>
        </p:spPr>
        <p:txBody>
          <a:bodyPr vert="horz" wrap="square" lIns="0" tIns="9525" rIns="0" bIns="0" rtlCol="0">
            <a:spAutoFit/>
          </a:bodyPr>
          <a:lstStyle/>
          <a:p>
            <a:pPr marL="9525" marR="3810">
              <a:spcBef>
                <a:spcPts val="75"/>
              </a:spcBef>
            </a:pPr>
            <a:r>
              <a:rPr sz="750" i="1" spc="-4" dirty="0">
                <a:latin typeface="Times New Roman"/>
                <a:cs typeface="Times New Roman"/>
              </a:rPr>
              <a:t>Rad</a:t>
            </a:r>
            <a:r>
              <a:rPr sz="750" i="1" spc="-8" dirty="0">
                <a:latin typeface="Times New Roman"/>
                <a:cs typeface="Times New Roman"/>
              </a:rPr>
              <a:t>i</a:t>
            </a:r>
            <a:r>
              <a:rPr sz="750" i="1" dirty="0">
                <a:latin typeface="Times New Roman"/>
                <a:cs typeface="Times New Roman"/>
              </a:rPr>
              <a:t>o</a:t>
            </a:r>
            <a:r>
              <a:rPr sz="750" i="1" spc="-38" dirty="0">
                <a:latin typeface="Times New Roman"/>
                <a:cs typeface="Times New Roman"/>
              </a:rPr>
              <a:t> </a:t>
            </a:r>
            <a:r>
              <a:rPr sz="750" i="1" spc="-23" dirty="0">
                <a:latin typeface="Times New Roman"/>
                <a:cs typeface="Times New Roman"/>
              </a:rPr>
              <a:t>T</a:t>
            </a:r>
            <a:r>
              <a:rPr sz="750" i="1" spc="-15" dirty="0">
                <a:latin typeface="Times New Roman"/>
                <a:cs typeface="Times New Roman"/>
              </a:rPr>
              <a:t>o</a:t>
            </a:r>
            <a:r>
              <a:rPr sz="750" i="1" spc="-19" dirty="0">
                <a:latin typeface="Times New Roman"/>
                <a:cs typeface="Times New Roman"/>
              </a:rPr>
              <a:t>w</a:t>
            </a:r>
            <a:r>
              <a:rPr sz="750" i="1" spc="-11" dirty="0">
                <a:latin typeface="Times New Roman"/>
                <a:cs typeface="Times New Roman"/>
              </a:rPr>
              <a:t>e</a:t>
            </a:r>
            <a:r>
              <a:rPr sz="750" i="1" dirty="0">
                <a:latin typeface="Times New Roman"/>
                <a:cs typeface="Times New Roman"/>
              </a:rPr>
              <a:t>r  (S</a:t>
            </a:r>
            <a:r>
              <a:rPr sz="750" i="1" spc="-19" dirty="0">
                <a:latin typeface="Times New Roman"/>
                <a:cs typeface="Times New Roman"/>
              </a:rPr>
              <a:t> </a:t>
            </a:r>
            <a:r>
              <a:rPr sz="750" i="1" dirty="0">
                <a:latin typeface="Times New Roman"/>
                <a:cs typeface="Times New Roman"/>
              </a:rPr>
              <a:t>and</a:t>
            </a:r>
            <a:r>
              <a:rPr sz="750" i="1" spc="-26" dirty="0">
                <a:latin typeface="Times New Roman"/>
                <a:cs typeface="Times New Roman"/>
              </a:rPr>
              <a:t> </a:t>
            </a:r>
            <a:r>
              <a:rPr sz="750" i="1" spc="-4" dirty="0">
                <a:latin typeface="Times New Roman"/>
                <a:cs typeface="Times New Roman"/>
              </a:rPr>
              <a:t>X</a:t>
            </a:r>
            <a:r>
              <a:rPr sz="750" i="1" dirty="0">
                <a:latin typeface="Times New Roman"/>
                <a:cs typeface="Times New Roman"/>
              </a:rPr>
              <a:t>-</a:t>
            </a:r>
            <a:r>
              <a:rPr sz="750" i="1" spc="-4" dirty="0">
                <a:latin typeface="Times New Roman"/>
                <a:cs typeface="Times New Roman"/>
              </a:rPr>
              <a:t>band)</a:t>
            </a:r>
            <a:endParaRPr sz="750" dirty="0">
              <a:latin typeface="Times New Roman"/>
              <a:cs typeface="Times New Roman"/>
            </a:endParaRPr>
          </a:p>
        </p:txBody>
      </p:sp>
      <p:sp>
        <p:nvSpPr>
          <p:cNvPr id="48" name="object 48">
            <a:extLst>
              <a:ext uri="{FF2B5EF4-FFF2-40B4-BE49-F238E27FC236}">
                <a16:creationId xmlns:a16="http://schemas.microsoft.com/office/drawing/2014/main" id="{51A6D7CA-DEE3-1684-C84E-68B5D608DC77}"/>
              </a:ext>
            </a:extLst>
          </p:cNvPr>
          <p:cNvSpPr txBox="1"/>
          <p:nvPr/>
        </p:nvSpPr>
        <p:spPr>
          <a:xfrm>
            <a:off x="6034283" y="3728194"/>
            <a:ext cx="286226" cy="125034"/>
          </a:xfrm>
          <a:prstGeom prst="rect">
            <a:avLst/>
          </a:prstGeom>
        </p:spPr>
        <p:txBody>
          <a:bodyPr vert="horz" wrap="square" lIns="0" tIns="9525" rIns="0" bIns="0" rtlCol="0">
            <a:spAutoFit/>
          </a:bodyPr>
          <a:lstStyle/>
          <a:p>
            <a:pPr marL="9525">
              <a:spcBef>
                <a:spcPts val="75"/>
              </a:spcBef>
            </a:pPr>
            <a:r>
              <a:rPr sz="750" i="1" spc="-8" dirty="0">
                <a:latin typeface="Times New Roman"/>
                <a:cs typeface="Times New Roman"/>
              </a:rPr>
              <a:t>Ballast</a:t>
            </a:r>
            <a:endParaRPr sz="750" dirty="0">
              <a:latin typeface="Times New Roman"/>
              <a:cs typeface="Times New Roman"/>
            </a:endParaRPr>
          </a:p>
        </p:txBody>
      </p:sp>
      <p:grpSp>
        <p:nvGrpSpPr>
          <p:cNvPr id="49" name="object 49">
            <a:extLst>
              <a:ext uri="{FF2B5EF4-FFF2-40B4-BE49-F238E27FC236}">
                <a16:creationId xmlns:a16="http://schemas.microsoft.com/office/drawing/2014/main" id="{8750CCEE-5A3E-CD66-6757-C02E9A7CECD8}"/>
              </a:ext>
            </a:extLst>
          </p:cNvPr>
          <p:cNvGrpSpPr/>
          <p:nvPr/>
        </p:nvGrpSpPr>
        <p:grpSpPr>
          <a:xfrm>
            <a:off x="4927043" y="2710834"/>
            <a:ext cx="1428273" cy="1014413"/>
            <a:chOff x="5426388" y="2133988"/>
            <a:chExt cx="1904364" cy="1352550"/>
          </a:xfrm>
        </p:grpSpPr>
        <p:sp>
          <p:nvSpPr>
            <p:cNvPr id="50" name="object 50">
              <a:extLst>
                <a:ext uri="{FF2B5EF4-FFF2-40B4-BE49-F238E27FC236}">
                  <a16:creationId xmlns:a16="http://schemas.microsoft.com/office/drawing/2014/main" id="{5ED85ECE-3FCA-F0CF-A471-89E5808BE4FE}"/>
                </a:ext>
              </a:extLst>
            </p:cNvPr>
            <p:cNvSpPr/>
            <p:nvPr/>
          </p:nvSpPr>
          <p:spPr>
            <a:xfrm>
              <a:off x="7071167" y="3079819"/>
              <a:ext cx="76835" cy="392430"/>
            </a:xfrm>
            <a:custGeom>
              <a:avLst/>
              <a:gdLst/>
              <a:ahLst/>
              <a:cxnLst/>
              <a:rect l="l" t="t" r="r" b="b"/>
              <a:pathLst>
                <a:path w="76834" h="392429">
                  <a:moveTo>
                    <a:pt x="0" y="392020"/>
                  </a:moveTo>
                  <a:lnTo>
                    <a:pt x="76437"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51" name="object 51">
              <a:extLst>
                <a:ext uri="{FF2B5EF4-FFF2-40B4-BE49-F238E27FC236}">
                  <a16:creationId xmlns:a16="http://schemas.microsoft.com/office/drawing/2014/main" id="{D8842DF7-BCB1-EE94-4E08-8F5D9A66AD50}"/>
                </a:ext>
              </a:extLst>
            </p:cNvPr>
            <p:cNvSpPr/>
            <p:nvPr/>
          </p:nvSpPr>
          <p:spPr>
            <a:xfrm>
              <a:off x="7114050" y="3027236"/>
              <a:ext cx="63500" cy="69850"/>
            </a:xfrm>
            <a:custGeom>
              <a:avLst/>
              <a:gdLst/>
              <a:ahLst/>
              <a:cxnLst/>
              <a:rect l="l" t="t" r="r" b="b"/>
              <a:pathLst>
                <a:path w="63500" h="69850">
                  <a:moveTo>
                    <a:pt x="43853" y="0"/>
                  </a:moveTo>
                  <a:lnTo>
                    <a:pt x="0" y="56946"/>
                  </a:lnTo>
                  <a:lnTo>
                    <a:pt x="63106" y="69253"/>
                  </a:lnTo>
                  <a:lnTo>
                    <a:pt x="43853" y="0"/>
                  </a:lnTo>
                  <a:close/>
                </a:path>
              </a:pathLst>
            </a:custGeom>
            <a:solidFill>
              <a:srgbClr val="76BC1D"/>
            </a:solidFill>
          </p:spPr>
          <p:txBody>
            <a:bodyPr wrap="square" lIns="0" tIns="0" rIns="0" bIns="0" rtlCol="0"/>
            <a:lstStyle/>
            <a:p>
              <a:endParaRPr sz="1013" dirty="0">
                <a:solidFill>
                  <a:schemeClr val="bg1"/>
                </a:solidFill>
              </a:endParaRPr>
            </a:p>
          </p:txBody>
        </p:sp>
        <p:sp>
          <p:nvSpPr>
            <p:cNvPr id="52" name="object 52">
              <a:extLst>
                <a:ext uri="{FF2B5EF4-FFF2-40B4-BE49-F238E27FC236}">
                  <a16:creationId xmlns:a16="http://schemas.microsoft.com/office/drawing/2014/main" id="{58EE67AA-182E-14AA-CBEF-34A1BD8AF9FC}"/>
                </a:ext>
              </a:extLst>
            </p:cNvPr>
            <p:cNvSpPr/>
            <p:nvPr/>
          </p:nvSpPr>
          <p:spPr>
            <a:xfrm>
              <a:off x="7010495" y="2148268"/>
              <a:ext cx="44450" cy="297815"/>
            </a:xfrm>
            <a:custGeom>
              <a:avLst/>
              <a:gdLst/>
              <a:ahLst/>
              <a:cxnLst/>
              <a:rect l="l" t="t" r="r" b="b"/>
              <a:pathLst>
                <a:path w="44450" h="297814">
                  <a:moveTo>
                    <a:pt x="44420" y="0"/>
                  </a:moveTo>
                  <a:lnTo>
                    <a:pt x="0" y="297551"/>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53" name="object 53">
              <a:extLst>
                <a:ext uri="{FF2B5EF4-FFF2-40B4-BE49-F238E27FC236}">
                  <a16:creationId xmlns:a16="http://schemas.microsoft.com/office/drawing/2014/main" id="{5AB59981-6BFC-DEEA-D718-473FE0A34CB2}"/>
                </a:ext>
              </a:extLst>
            </p:cNvPr>
            <p:cNvSpPr/>
            <p:nvPr/>
          </p:nvSpPr>
          <p:spPr>
            <a:xfrm>
              <a:off x="6980283" y="2430627"/>
              <a:ext cx="64135" cy="68580"/>
            </a:xfrm>
            <a:custGeom>
              <a:avLst/>
              <a:gdLst/>
              <a:ahLst/>
              <a:cxnLst/>
              <a:rect l="l" t="t" r="r" b="b"/>
              <a:pathLst>
                <a:path w="64134" h="68580">
                  <a:moveTo>
                    <a:pt x="0" y="0"/>
                  </a:moveTo>
                  <a:lnTo>
                    <a:pt x="22301" y="68326"/>
                  </a:lnTo>
                  <a:lnTo>
                    <a:pt x="63588" y="9486"/>
                  </a:lnTo>
                  <a:lnTo>
                    <a:pt x="0" y="0"/>
                  </a:lnTo>
                  <a:close/>
                </a:path>
              </a:pathLst>
            </a:custGeom>
            <a:solidFill>
              <a:srgbClr val="76BC1D"/>
            </a:solidFill>
          </p:spPr>
          <p:txBody>
            <a:bodyPr wrap="square" lIns="0" tIns="0" rIns="0" bIns="0" rtlCol="0"/>
            <a:lstStyle/>
            <a:p>
              <a:endParaRPr sz="1013" dirty="0">
                <a:solidFill>
                  <a:schemeClr val="bg1"/>
                </a:solidFill>
              </a:endParaRPr>
            </a:p>
          </p:txBody>
        </p:sp>
        <p:sp>
          <p:nvSpPr>
            <p:cNvPr id="54" name="object 54">
              <a:extLst>
                <a:ext uri="{FF2B5EF4-FFF2-40B4-BE49-F238E27FC236}">
                  <a16:creationId xmlns:a16="http://schemas.microsoft.com/office/drawing/2014/main" id="{F3288988-F2C1-7AB3-3771-926BB4DEE8D3}"/>
                </a:ext>
              </a:extLst>
            </p:cNvPr>
            <p:cNvSpPr/>
            <p:nvPr/>
          </p:nvSpPr>
          <p:spPr>
            <a:xfrm>
              <a:off x="7055166" y="2148268"/>
              <a:ext cx="250825" cy="488315"/>
            </a:xfrm>
            <a:custGeom>
              <a:avLst/>
              <a:gdLst/>
              <a:ahLst/>
              <a:cxnLst/>
              <a:rect l="l" t="t" r="r" b="b"/>
              <a:pathLst>
                <a:path w="250825" h="488314">
                  <a:moveTo>
                    <a:pt x="0" y="0"/>
                  </a:moveTo>
                  <a:lnTo>
                    <a:pt x="250512" y="487802"/>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55" name="object 55">
              <a:extLst>
                <a:ext uri="{FF2B5EF4-FFF2-40B4-BE49-F238E27FC236}">
                  <a16:creationId xmlns:a16="http://schemas.microsoft.com/office/drawing/2014/main" id="{DB77C56E-B17A-D690-5434-2492A22D8146}"/>
                </a:ext>
              </a:extLst>
            </p:cNvPr>
            <p:cNvSpPr/>
            <p:nvPr/>
          </p:nvSpPr>
          <p:spPr>
            <a:xfrm>
              <a:off x="7272308" y="2612103"/>
              <a:ext cx="58419" cy="72390"/>
            </a:xfrm>
            <a:custGeom>
              <a:avLst/>
              <a:gdLst/>
              <a:ahLst/>
              <a:cxnLst/>
              <a:rect l="l" t="t" r="r" b="b"/>
              <a:pathLst>
                <a:path w="58420" h="72389">
                  <a:moveTo>
                    <a:pt x="57200" y="0"/>
                  </a:moveTo>
                  <a:lnTo>
                    <a:pt x="0" y="29362"/>
                  </a:lnTo>
                  <a:lnTo>
                    <a:pt x="57975" y="71882"/>
                  </a:lnTo>
                  <a:lnTo>
                    <a:pt x="57200" y="0"/>
                  </a:lnTo>
                  <a:close/>
                </a:path>
              </a:pathLst>
            </a:custGeom>
            <a:solidFill>
              <a:srgbClr val="76BC1D"/>
            </a:solidFill>
          </p:spPr>
          <p:txBody>
            <a:bodyPr wrap="square" lIns="0" tIns="0" rIns="0" bIns="0" rtlCol="0"/>
            <a:lstStyle/>
            <a:p>
              <a:endParaRPr sz="1013" dirty="0">
                <a:solidFill>
                  <a:schemeClr val="bg1"/>
                </a:solidFill>
              </a:endParaRPr>
            </a:p>
          </p:txBody>
        </p:sp>
        <p:sp>
          <p:nvSpPr>
            <p:cNvPr id="56" name="object 56">
              <a:extLst>
                <a:ext uri="{FF2B5EF4-FFF2-40B4-BE49-F238E27FC236}">
                  <a16:creationId xmlns:a16="http://schemas.microsoft.com/office/drawing/2014/main" id="{29001F9B-5DF1-6237-C2BD-3F58A0AC1FAC}"/>
                </a:ext>
              </a:extLst>
            </p:cNvPr>
            <p:cNvSpPr/>
            <p:nvPr/>
          </p:nvSpPr>
          <p:spPr>
            <a:xfrm>
              <a:off x="5473236" y="2909219"/>
              <a:ext cx="237490" cy="132080"/>
            </a:xfrm>
            <a:custGeom>
              <a:avLst/>
              <a:gdLst/>
              <a:ahLst/>
              <a:cxnLst/>
              <a:rect l="l" t="t" r="r" b="b"/>
              <a:pathLst>
                <a:path w="237489" h="132080">
                  <a:moveTo>
                    <a:pt x="237346" y="131738"/>
                  </a:moveTo>
                  <a:lnTo>
                    <a:pt x="0" y="0"/>
                  </a:lnTo>
                </a:path>
              </a:pathLst>
            </a:custGeom>
            <a:ln w="28560">
              <a:solidFill>
                <a:srgbClr val="76BC1D"/>
              </a:solidFill>
            </a:ln>
          </p:spPr>
          <p:txBody>
            <a:bodyPr wrap="square" lIns="0" tIns="0" rIns="0" bIns="0" rtlCol="0"/>
            <a:lstStyle/>
            <a:p>
              <a:endParaRPr sz="1013" dirty="0">
                <a:solidFill>
                  <a:schemeClr val="bg1"/>
                </a:solidFill>
              </a:endParaRPr>
            </a:p>
          </p:txBody>
        </p:sp>
        <p:sp>
          <p:nvSpPr>
            <p:cNvPr id="57" name="object 57">
              <a:extLst>
                <a:ext uri="{FF2B5EF4-FFF2-40B4-BE49-F238E27FC236}">
                  <a16:creationId xmlns:a16="http://schemas.microsoft.com/office/drawing/2014/main" id="{A54D9604-1DD9-FFC8-2CEA-AB44640D54D7}"/>
                </a:ext>
              </a:extLst>
            </p:cNvPr>
            <p:cNvSpPr/>
            <p:nvPr/>
          </p:nvSpPr>
          <p:spPr>
            <a:xfrm>
              <a:off x="5426388" y="2883217"/>
              <a:ext cx="72390" cy="59690"/>
            </a:xfrm>
            <a:custGeom>
              <a:avLst/>
              <a:gdLst/>
              <a:ahLst/>
              <a:cxnLst/>
              <a:rect l="l" t="t" r="r" b="b"/>
              <a:pathLst>
                <a:path w="72389" h="59689">
                  <a:moveTo>
                    <a:pt x="0" y="0"/>
                  </a:moveTo>
                  <a:lnTo>
                    <a:pt x="40614" y="59309"/>
                  </a:lnTo>
                  <a:lnTo>
                    <a:pt x="71818" y="3098"/>
                  </a:lnTo>
                  <a:lnTo>
                    <a:pt x="0" y="0"/>
                  </a:lnTo>
                  <a:close/>
                </a:path>
              </a:pathLst>
            </a:custGeom>
            <a:solidFill>
              <a:srgbClr val="76BC1D"/>
            </a:solidFill>
          </p:spPr>
          <p:txBody>
            <a:bodyPr wrap="square" lIns="0" tIns="0" rIns="0" bIns="0" rtlCol="0"/>
            <a:lstStyle/>
            <a:p>
              <a:endParaRPr sz="1013" dirty="0">
                <a:solidFill>
                  <a:schemeClr val="bg1"/>
                </a:solidFill>
              </a:endParaRPr>
            </a:p>
          </p:txBody>
        </p:sp>
      </p:grpSp>
      <p:sp>
        <p:nvSpPr>
          <p:cNvPr id="58" name="object 58">
            <a:extLst>
              <a:ext uri="{FF2B5EF4-FFF2-40B4-BE49-F238E27FC236}">
                <a16:creationId xmlns:a16="http://schemas.microsoft.com/office/drawing/2014/main" id="{6A15CCB4-EA38-046C-633B-7BF87F6C0048}"/>
              </a:ext>
            </a:extLst>
          </p:cNvPr>
          <p:cNvSpPr txBox="1"/>
          <p:nvPr/>
        </p:nvSpPr>
        <p:spPr>
          <a:xfrm>
            <a:off x="2867167" y="2951978"/>
            <a:ext cx="397193" cy="240450"/>
          </a:xfrm>
          <a:prstGeom prst="rect">
            <a:avLst/>
          </a:prstGeom>
        </p:spPr>
        <p:txBody>
          <a:bodyPr vert="horz" wrap="square" lIns="0" tIns="9525" rIns="0" bIns="0" rtlCol="0">
            <a:spAutoFit/>
          </a:bodyPr>
          <a:lstStyle/>
          <a:p>
            <a:pPr marL="9525" marR="3810">
              <a:spcBef>
                <a:spcPts val="75"/>
              </a:spcBef>
            </a:pPr>
            <a:r>
              <a:rPr sz="750" i="1" spc="-4" dirty="0">
                <a:latin typeface="Times New Roman"/>
                <a:cs typeface="Times New Roman"/>
              </a:rPr>
              <a:t>U</a:t>
            </a:r>
            <a:r>
              <a:rPr sz="750" i="1" spc="-11" dirty="0">
                <a:latin typeface="Times New Roman"/>
                <a:cs typeface="Times New Roman"/>
              </a:rPr>
              <a:t>m</a:t>
            </a:r>
            <a:r>
              <a:rPr sz="750" i="1" dirty="0">
                <a:latin typeface="Times New Roman"/>
                <a:cs typeface="Times New Roman"/>
              </a:rPr>
              <a:t>b</a:t>
            </a:r>
            <a:r>
              <a:rPr sz="750" i="1" spc="-8" dirty="0">
                <a:latin typeface="Times New Roman"/>
                <a:cs typeface="Times New Roman"/>
              </a:rPr>
              <a:t>ili</a:t>
            </a:r>
            <a:r>
              <a:rPr sz="750" i="1" dirty="0">
                <a:latin typeface="Times New Roman"/>
                <a:cs typeface="Times New Roman"/>
              </a:rPr>
              <a:t>cal  Access</a:t>
            </a:r>
            <a:endParaRPr sz="750" dirty="0">
              <a:latin typeface="Times New Roman"/>
              <a:cs typeface="Times New Roman"/>
            </a:endParaRPr>
          </a:p>
        </p:txBody>
      </p:sp>
      <p:sp>
        <p:nvSpPr>
          <p:cNvPr id="6" name="TextBox 5">
            <a:extLst>
              <a:ext uri="{FF2B5EF4-FFF2-40B4-BE49-F238E27FC236}">
                <a16:creationId xmlns:a16="http://schemas.microsoft.com/office/drawing/2014/main" id="{647F74BF-95C2-21E1-EC96-714ECD25620A}"/>
              </a:ext>
            </a:extLst>
          </p:cNvPr>
          <p:cNvSpPr txBox="1"/>
          <p:nvPr/>
        </p:nvSpPr>
        <p:spPr>
          <a:xfrm>
            <a:off x="6147877" y="4728696"/>
            <a:ext cx="2515138" cy="276999"/>
          </a:xfrm>
          <a:prstGeom prst="rect">
            <a:avLst/>
          </a:prstGeom>
          <a:noFill/>
        </p:spPr>
        <p:txBody>
          <a:bodyPr wrap="square">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Terran Orbital Corporation</a:t>
            </a:r>
            <a:endParaRPr lang="en-US" sz="1200" dirty="0"/>
          </a:p>
        </p:txBody>
      </p:sp>
    </p:spTree>
    <p:extLst>
      <p:ext uri="{BB962C8B-B14F-4D97-AF65-F5344CB8AC3E}">
        <p14:creationId xmlns:p14="http://schemas.microsoft.com/office/powerpoint/2010/main" val="144371755"/>
      </p:ext>
    </p:extLst>
  </p:cSld>
  <p:clrMapOvr>
    <a:masterClrMapping/>
  </p:clrMapOvr>
  <mc:AlternateContent xmlns:mc="http://schemas.openxmlformats.org/markup-compatibility/2006" xmlns:p14="http://schemas.microsoft.com/office/powerpoint/2010/main">
    <mc:Choice Requires="p14">
      <p:transition spd="slow" p14:dur="2000" advTm="38118"/>
    </mc:Choice>
    <mc:Fallback xmlns="">
      <p:transition spd="slow" advTm="381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5A94E5E0-DD94-4C43-9088-A2549EAD2011}"/>
              </a:ext>
            </a:extLst>
          </p:cNvPr>
          <p:cNvPicPr>
            <a:picLocks noGrp="1" noChangeAspect="1"/>
          </p:cNvPicPr>
          <p:nvPr>
            <p:ph idx="1"/>
          </p:nvPr>
        </p:nvPicPr>
        <p:blipFill rotWithShape="1">
          <a:blip r:embed="rId2"/>
          <a:srcRect t="2664" r="44193" b="3174"/>
          <a:stretch/>
        </p:blipFill>
        <p:spPr>
          <a:xfrm>
            <a:off x="74029" y="572416"/>
            <a:ext cx="5391945" cy="4511363"/>
          </a:xfrm>
          <a:prstGeom prst="rect">
            <a:avLst/>
          </a:prstGeom>
        </p:spPr>
      </p:pic>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19662" y="4818129"/>
            <a:ext cx="445914" cy="274320"/>
          </a:xfrm>
        </p:spPr>
        <p:txBody>
          <a:bodyPr/>
          <a:lstStyle/>
          <a:p>
            <a:fld id="{19F34F23-AF6A-3149-ADA2-111D3CA38F5E}" type="slidenum">
              <a:rPr lang="en-US" smtClean="0"/>
              <a:t>11</a:t>
            </a:fld>
            <a:endParaRPr lang="en-US" dirty="0"/>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3"/>
          <a:stretch>
            <a:fillRect/>
          </a:stretch>
        </p:blipFill>
        <p:spPr>
          <a:xfrm>
            <a:off x="8456036" y="109965"/>
            <a:ext cx="613935" cy="512695"/>
          </a:xfrm>
          <a:prstGeom prst="rect">
            <a:avLst/>
          </a:prstGeom>
        </p:spPr>
      </p:pic>
      <p:sp>
        <p:nvSpPr>
          <p:cNvPr id="14" name="Title 18">
            <a:extLst>
              <a:ext uri="{FF2B5EF4-FFF2-40B4-BE49-F238E27FC236}">
                <a16:creationId xmlns:a16="http://schemas.microsoft.com/office/drawing/2014/main" id="{34A7310E-B40E-6340-8693-E74747544187}"/>
              </a:ext>
            </a:extLst>
          </p:cNvPr>
          <p:cNvSpPr txBox="1">
            <a:spLocks/>
          </p:cNvSpPr>
          <p:nvPr/>
        </p:nvSpPr>
        <p:spPr bwMode="black">
          <a:xfrm>
            <a:off x="24727" y="59721"/>
            <a:ext cx="8127871" cy="512695"/>
          </a:xfrm>
          <a:prstGeom prst="rect">
            <a:avLst/>
          </a:prstGeom>
          <a:solidFill>
            <a:schemeClr val="bg1"/>
          </a:solidFill>
          <a:ln w="31750" cap="sq">
            <a:no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en-US" sz="27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capstone spacecraft SPECIFICATIONS</a:t>
            </a:r>
          </a:p>
        </p:txBody>
      </p:sp>
      <p:pic>
        <p:nvPicPr>
          <p:cNvPr id="2" name="Picture 1" descr="A picture containing text, indoor, appliance&#10;&#10;Description automatically generated">
            <a:extLst>
              <a:ext uri="{FF2B5EF4-FFF2-40B4-BE49-F238E27FC236}">
                <a16:creationId xmlns:a16="http://schemas.microsoft.com/office/drawing/2014/main" id="{61D8BC06-DBFB-2740-097B-0CFE9B2D0B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98" t="21930" r="24932" b="20482"/>
          <a:stretch/>
        </p:blipFill>
        <p:spPr>
          <a:xfrm rot="16200000">
            <a:off x="5206594" y="1295205"/>
            <a:ext cx="3999475" cy="2926080"/>
          </a:xfrm>
          <a:prstGeom prst="rect">
            <a:avLst/>
          </a:prstGeom>
          <a:ln w="28575">
            <a:solidFill>
              <a:schemeClr val="accent1"/>
            </a:solidFill>
          </a:ln>
        </p:spPr>
      </p:pic>
      <p:sp>
        <p:nvSpPr>
          <p:cNvPr id="3" name="object 13">
            <a:extLst>
              <a:ext uri="{FF2B5EF4-FFF2-40B4-BE49-F238E27FC236}">
                <a16:creationId xmlns:a16="http://schemas.microsoft.com/office/drawing/2014/main" id="{43628DD7-9E4E-AE1F-67BC-3F175DE1C831}"/>
              </a:ext>
            </a:extLst>
          </p:cNvPr>
          <p:cNvSpPr txBox="1"/>
          <p:nvPr/>
        </p:nvSpPr>
        <p:spPr>
          <a:xfrm>
            <a:off x="5743291" y="4366209"/>
            <a:ext cx="2762454" cy="391774"/>
          </a:xfrm>
          <a:prstGeom prst="rect">
            <a:avLst/>
          </a:prstGeom>
        </p:spPr>
        <p:txBody>
          <a:bodyPr vert="horz" wrap="square" lIns="0" tIns="9525" rIns="0" bIns="0" rtlCol="0">
            <a:spAutoFit/>
          </a:bodyPr>
          <a:lstStyle/>
          <a:p>
            <a:pPr marL="9525">
              <a:spcBef>
                <a:spcPts val="75"/>
              </a:spcBef>
            </a:pPr>
            <a:r>
              <a:rPr lang="en-US" sz="1200" spc="-4"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Fully </a:t>
            </a:r>
            <a:r>
              <a:rPr sz="1200" spc="-4"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Assembled</a:t>
            </a:r>
            <a:r>
              <a:rPr lang="en-US" sz="1200" spc="-15"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Spacecraft /Dispenser</a:t>
            </a:r>
          </a:p>
          <a:p>
            <a:pPr marL="9525">
              <a:spcBef>
                <a:spcPts val="75"/>
              </a:spcBef>
            </a:pPr>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Credit: Terran Orbital Corporation</a:t>
            </a:r>
            <a:r>
              <a:rPr lang="en-US" sz="1200" spc="-15"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endParaRPr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612886452"/>
      </p:ext>
    </p:extLst>
  </p:cSld>
  <p:clrMapOvr>
    <a:masterClrMapping/>
  </p:clrMapOvr>
  <mc:AlternateContent xmlns:mc="http://schemas.openxmlformats.org/markup-compatibility/2006" xmlns:p14="http://schemas.microsoft.com/office/powerpoint/2010/main">
    <mc:Choice Requires="p14">
      <p:transition spd="slow" p14:dur="2000" advTm="50412"/>
    </mc:Choice>
    <mc:Fallback xmlns="">
      <p:transition spd="slow" advTm="5041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Table 4">
            <a:extLst>
              <a:ext uri="{FF2B5EF4-FFF2-40B4-BE49-F238E27FC236}">
                <a16:creationId xmlns:a16="http://schemas.microsoft.com/office/drawing/2014/main" id="{C380DD1D-9DC3-2E4B-AE0D-167E1B20F636}"/>
              </a:ext>
            </a:extLst>
          </p:cNvPr>
          <p:cNvGraphicFramePr>
            <a:graphicFrameLocks noGrp="1"/>
          </p:cNvGraphicFramePr>
          <p:nvPr>
            <p:ph idx="1"/>
            <p:extLst>
              <p:ext uri="{D42A27DB-BD31-4B8C-83A1-F6EECF244321}">
                <p14:modId xmlns:p14="http://schemas.microsoft.com/office/powerpoint/2010/main" val="1071451891"/>
              </p:ext>
            </p:extLst>
          </p:nvPr>
        </p:nvGraphicFramePr>
        <p:xfrm>
          <a:off x="318804" y="1617330"/>
          <a:ext cx="6226377" cy="3055620"/>
        </p:xfrm>
        <a:graphic>
          <a:graphicData uri="http://schemas.openxmlformats.org/drawingml/2006/table">
            <a:tbl>
              <a:tblPr firstRow="1" bandRow="1">
                <a:tableStyleId>{5C22544A-7EE6-4342-B048-85BDC9FD1C3A}</a:tableStyleId>
              </a:tblPr>
              <a:tblGrid>
                <a:gridCol w="1779503">
                  <a:extLst>
                    <a:ext uri="{9D8B030D-6E8A-4147-A177-3AD203B41FA5}">
                      <a16:colId xmlns:a16="http://schemas.microsoft.com/office/drawing/2014/main" val="2536920221"/>
                    </a:ext>
                  </a:extLst>
                </a:gridCol>
                <a:gridCol w="4446874">
                  <a:extLst>
                    <a:ext uri="{9D8B030D-6E8A-4147-A177-3AD203B41FA5}">
                      <a16:colId xmlns:a16="http://schemas.microsoft.com/office/drawing/2014/main" val="3923822019"/>
                    </a:ext>
                  </a:extLst>
                </a:gridCol>
              </a:tblGrid>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Subsystem/Spec</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Value</a:t>
                      </a:r>
                    </a:p>
                  </a:txBody>
                  <a:tcPr marL="68580" marR="68580" marT="34290" marB="34290"/>
                </a:tc>
                <a:extLst>
                  <a:ext uri="{0D108BD9-81ED-4DB2-BD59-A6C34878D82A}">
                    <a16:rowId xmlns:a16="http://schemas.microsoft.com/office/drawing/2014/main" val="1374436622"/>
                  </a:ext>
                </a:extLst>
              </a:tr>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Dimensions</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2U X 2U footprint for 12U spacecraft</a:t>
                      </a:r>
                    </a:p>
                  </a:txBody>
                  <a:tcPr marL="68580" marR="68580" marT="34290" marB="34290"/>
                </a:tc>
                <a:extLst>
                  <a:ext uri="{0D108BD9-81ED-4DB2-BD59-A6C34878D82A}">
                    <a16:rowId xmlns:a16="http://schemas.microsoft.com/office/drawing/2014/main" val="2135350786"/>
                  </a:ext>
                </a:extLst>
              </a:tr>
              <a:tr h="297180">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Fuel Capacity</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Variable height for fuel load </a:t>
                      </a:r>
                      <a:r>
                        <a:rPr lang="en-US" sz="1600" b="0" dirty="0">
                          <a:latin typeface="Helvetica Neue" panose="02000503000000020004" pitchFamily="2" charset="0"/>
                          <a:ea typeface="Helvetica Neue" panose="02000503000000020004" pitchFamily="2" charset="0"/>
                          <a:cs typeface="Helvetica Neue" panose="02000503000000020004" pitchFamily="2" charset="0"/>
                        </a:rPr>
                        <a:t>~ 3 – 6 </a:t>
                      </a:r>
                      <a:r>
                        <a:rPr lang="en-US" sz="1600" dirty="0">
                          <a:latin typeface="Helvetica Neue" panose="02000503000000020004" pitchFamily="2" charset="0"/>
                          <a:ea typeface="Helvetica Neue" panose="02000503000000020004" pitchFamily="2" charset="0"/>
                          <a:cs typeface="Helvetica Neue" panose="02000503000000020004" pitchFamily="2" charset="0"/>
                        </a:rPr>
                        <a:t>kg</a:t>
                      </a:r>
                    </a:p>
                  </a:txBody>
                  <a:tcPr marL="68580" marR="68580" marT="34290" marB="34290"/>
                </a:tc>
                <a:extLst>
                  <a:ext uri="{0D108BD9-81ED-4DB2-BD59-A6C34878D82A}">
                    <a16:rowId xmlns:a16="http://schemas.microsoft.com/office/drawing/2014/main" val="170611670"/>
                  </a:ext>
                </a:extLst>
              </a:tr>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Delta V</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200 – 550 m/sec</a:t>
                      </a:r>
                    </a:p>
                  </a:txBody>
                  <a:tcPr marL="68580" marR="68580" marT="34290" marB="34290"/>
                </a:tc>
                <a:extLst>
                  <a:ext uri="{0D108BD9-81ED-4DB2-BD59-A6C34878D82A}">
                    <a16:rowId xmlns:a16="http://schemas.microsoft.com/office/drawing/2014/main" val="2023305665"/>
                  </a:ext>
                </a:extLst>
              </a:tr>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Thrusters</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8 thrusters with 0.25 N thrust (200 sec Isp)</a:t>
                      </a:r>
                    </a:p>
                  </a:txBody>
                  <a:tcPr marL="68580" marR="68580" marT="34290" marB="34290"/>
                </a:tc>
                <a:extLst>
                  <a:ext uri="{0D108BD9-81ED-4DB2-BD59-A6C34878D82A}">
                    <a16:rowId xmlns:a16="http://schemas.microsoft.com/office/drawing/2014/main" val="3240866203"/>
                  </a:ext>
                </a:extLst>
              </a:tr>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Attitude Control</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Translational &amp; 3-DOF rotational capability</a:t>
                      </a:r>
                    </a:p>
                  </a:txBody>
                  <a:tcPr marL="68580" marR="68580" marT="34290" marB="34290"/>
                </a:tc>
                <a:extLst>
                  <a:ext uri="{0D108BD9-81ED-4DB2-BD59-A6C34878D82A}">
                    <a16:rowId xmlns:a16="http://schemas.microsoft.com/office/drawing/2014/main" val="2216447704"/>
                  </a:ext>
                </a:extLst>
              </a:tr>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Propellant</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Hydrazine with catalyst decomposition</a:t>
                      </a:r>
                    </a:p>
                  </a:txBody>
                  <a:tcPr marL="68580" marR="68580" marT="34290" marB="34290"/>
                </a:tc>
                <a:extLst>
                  <a:ext uri="{0D108BD9-81ED-4DB2-BD59-A6C34878D82A}">
                    <a16:rowId xmlns:a16="http://schemas.microsoft.com/office/drawing/2014/main" val="3470777869"/>
                  </a:ext>
                </a:extLst>
              </a:tr>
              <a:tr h="278355">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Pressurization</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Electric gear pump</a:t>
                      </a:r>
                    </a:p>
                  </a:txBody>
                  <a:tcPr marL="68580" marR="68580" marT="34290" marB="34290"/>
                </a:tc>
                <a:extLst>
                  <a:ext uri="{0D108BD9-81ED-4DB2-BD59-A6C34878D82A}">
                    <a16:rowId xmlns:a16="http://schemas.microsoft.com/office/drawing/2014/main" val="2008085936"/>
                  </a:ext>
                </a:extLst>
              </a:tr>
              <a:tr h="377190">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Launch Safety</a:t>
                      </a:r>
                    </a:p>
                  </a:txBody>
                  <a:tcPr marL="68580" marR="68580" marT="34290" marB="34290"/>
                </a:tc>
                <a:tc>
                  <a:txBody>
                    <a:bodyPr/>
                    <a:lstStyle/>
                    <a:p>
                      <a:r>
                        <a:rPr lang="en-US" sz="1600" dirty="0">
                          <a:latin typeface="Helvetica Neue" panose="02000503000000020004" pitchFamily="2" charset="0"/>
                          <a:ea typeface="Helvetica Neue" panose="02000503000000020004" pitchFamily="2" charset="0"/>
                          <a:cs typeface="Helvetica Neue" panose="02000503000000020004" pitchFamily="2" charset="0"/>
                        </a:rPr>
                        <a:t>91-710 compliant, propellant tank not pressurized at launch, fully welded and sealed</a:t>
                      </a:r>
                    </a:p>
                  </a:txBody>
                  <a:tcPr marL="68580" marR="68580" marT="34290" marB="34290"/>
                </a:tc>
                <a:extLst>
                  <a:ext uri="{0D108BD9-81ED-4DB2-BD59-A6C34878D82A}">
                    <a16:rowId xmlns:a16="http://schemas.microsoft.com/office/drawing/2014/main" val="2681378826"/>
                  </a:ext>
                </a:extLst>
              </a:tr>
            </a:tbl>
          </a:graphicData>
        </a:graphic>
      </p:graphicFrame>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85379" y="4779630"/>
            <a:ext cx="343115" cy="274320"/>
          </a:xfrm>
        </p:spPr>
        <p:txBody>
          <a:bodyPr/>
          <a:lstStyle/>
          <a:p>
            <a:fld id="{19F34F23-AF6A-3149-ADA2-111D3CA38F5E}" type="slidenum">
              <a:rPr lang="en-US" smtClean="0"/>
              <a:t>12</a:t>
            </a:fld>
            <a:endParaRPr lang="en-US" dirty="0"/>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2"/>
          <a:stretch>
            <a:fillRect/>
          </a:stretch>
        </p:blipFill>
        <p:spPr>
          <a:xfrm>
            <a:off x="8456036" y="109965"/>
            <a:ext cx="613935" cy="512695"/>
          </a:xfrm>
          <a:prstGeom prst="rect">
            <a:avLst/>
          </a:prstGeom>
        </p:spPr>
      </p:pic>
      <p:sp>
        <p:nvSpPr>
          <p:cNvPr id="14" name="Title 18">
            <a:extLst>
              <a:ext uri="{FF2B5EF4-FFF2-40B4-BE49-F238E27FC236}">
                <a16:creationId xmlns:a16="http://schemas.microsoft.com/office/drawing/2014/main" id="{34A7310E-B40E-6340-8693-E74747544187}"/>
              </a:ext>
            </a:extLst>
          </p:cNvPr>
          <p:cNvSpPr txBox="1">
            <a:spLocks/>
          </p:cNvSpPr>
          <p:nvPr/>
        </p:nvSpPr>
        <p:spPr bwMode="black">
          <a:xfrm>
            <a:off x="178512" y="185042"/>
            <a:ext cx="8277524" cy="588541"/>
          </a:xfrm>
          <a:prstGeom prst="rect">
            <a:avLst/>
          </a:prstGeom>
          <a:solidFill>
            <a:schemeClr val="bg1"/>
          </a:solidFill>
          <a:ln w="31750" cap="sq">
            <a:no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en-US" sz="24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Stellar Exploration hydrazine propulsion system</a:t>
            </a:r>
          </a:p>
        </p:txBody>
      </p:sp>
      <p:pic>
        <p:nvPicPr>
          <p:cNvPr id="10" name="Google Shape;133;p28">
            <a:extLst>
              <a:ext uri="{FF2B5EF4-FFF2-40B4-BE49-F238E27FC236}">
                <a16:creationId xmlns:a16="http://schemas.microsoft.com/office/drawing/2014/main" id="{ABAA0250-C740-9E4A-ABE0-967AA18B3510}"/>
              </a:ext>
            </a:extLst>
          </p:cNvPr>
          <p:cNvPicPr preferRelativeResize="0">
            <a:picLocks/>
          </p:cNvPicPr>
          <p:nvPr/>
        </p:nvPicPr>
        <p:blipFill rotWithShape="1">
          <a:blip r:embed="rId3">
            <a:alphaModFix/>
          </a:blip>
          <a:srcRect l="30261" t="11792" r="27941" b="26172"/>
          <a:stretch/>
        </p:blipFill>
        <p:spPr>
          <a:xfrm>
            <a:off x="6770040" y="974433"/>
            <a:ext cx="2142353" cy="1725484"/>
          </a:xfrm>
          <a:prstGeom prst="rect">
            <a:avLst/>
          </a:prstGeom>
          <a:noFill/>
          <a:ln w="38100">
            <a:solidFill>
              <a:schemeClr val="accent6">
                <a:lumMod val="50000"/>
              </a:schemeClr>
            </a:solidFill>
          </a:ln>
        </p:spPr>
      </p:pic>
      <p:pic>
        <p:nvPicPr>
          <p:cNvPr id="11" name="PXL_20210114_193830047.png" descr="PXL_20210114_193830047.png">
            <a:extLst>
              <a:ext uri="{FF2B5EF4-FFF2-40B4-BE49-F238E27FC236}">
                <a16:creationId xmlns:a16="http://schemas.microsoft.com/office/drawing/2014/main" id="{8F4713C4-E8E0-3B48-A526-6AC4E13F2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70040" y="2761450"/>
            <a:ext cx="2142353" cy="1915301"/>
          </a:xfrm>
          <a:prstGeom prst="rect">
            <a:avLst/>
          </a:prstGeom>
          <a:ln w="38100">
            <a:solidFill>
              <a:schemeClr val="accent6">
                <a:lumMod val="50000"/>
              </a:schemeClr>
            </a:solidFill>
            <a:miter lim="400000"/>
          </a:ln>
        </p:spPr>
      </p:pic>
      <p:cxnSp>
        <p:nvCxnSpPr>
          <p:cNvPr id="6" name="Straight Connector 5">
            <a:extLst>
              <a:ext uri="{FF2B5EF4-FFF2-40B4-BE49-F238E27FC236}">
                <a16:creationId xmlns:a16="http://schemas.microsoft.com/office/drawing/2014/main" id="{6830D4B9-5E0B-6F43-9954-2B28B28C82B4}"/>
              </a:ext>
            </a:extLst>
          </p:cNvPr>
          <p:cNvCxnSpPr>
            <a:cxnSpLocks/>
          </p:cNvCxnSpPr>
          <p:nvPr/>
        </p:nvCxnSpPr>
        <p:spPr>
          <a:xfrm>
            <a:off x="318804" y="1438450"/>
            <a:ext cx="5590898" cy="0"/>
          </a:xfrm>
          <a:prstGeom prst="line">
            <a:avLst/>
          </a:prstGeom>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24105804-D85E-B349-ADA6-115517A30EDA}"/>
              </a:ext>
            </a:extLst>
          </p:cNvPr>
          <p:cNvSpPr txBox="1"/>
          <p:nvPr/>
        </p:nvSpPr>
        <p:spPr>
          <a:xfrm>
            <a:off x="231407" y="987051"/>
            <a:ext cx="4789388" cy="461665"/>
          </a:xfrm>
          <a:prstGeom prst="rect">
            <a:avLst/>
          </a:prstGeom>
          <a:noFill/>
        </p:spPr>
        <p:txBody>
          <a:bodyPr wrap="none" rtlCol="0">
            <a:sp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Propulsion System Specifications</a:t>
            </a:r>
          </a:p>
        </p:txBody>
      </p:sp>
      <p:sp>
        <p:nvSpPr>
          <p:cNvPr id="2" name="TextBox 1">
            <a:extLst>
              <a:ext uri="{FF2B5EF4-FFF2-40B4-BE49-F238E27FC236}">
                <a16:creationId xmlns:a16="http://schemas.microsoft.com/office/drawing/2014/main" id="{C238C9B9-6155-D6E9-B67C-3FBC03E77D93}"/>
              </a:ext>
            </a:extLst>
          </p:cNvPr>
          <p:cNvSpPr txBox="1"/>
          <p:nvPr/>
        </p:nvSpPr>
        <p:spPr>
          <a:xfrm>
            <a:off x="5331274" y="4819399"/>
            <a:ext cx="3592286" cy="276999"/>
          </a:xfrm>
          <a:prstGeom prst="rect">
            <a:avLst/>
          </a:prstGeom>
          <a:no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credited to: Stellar Exploration</a:t>
            </a:r>
          </a:p>
        </p:txBody>
      </p:sp>
    </p:spTree>
    <p:extLst>
      <p:ext uri="{BB962C8B-B14F-4D97-AF65-F5344CB8AC3E}">
        <p14:creationId xmlns:p14="http://schemas.microsoft.com/office/powerpoint/2010/main" val="832844682"/>
      </p:ext>
    </p:extLst>
  </p:cSld>
  <p:clrMapOvr>
    <a:masterClrMapping/>
  </p:clrMapOvr>
  <mc:AlternateContent xmlns:mc="http://schemas.openxmlformats.org/markup-compatibility/2006" xmlns:p14="http://schemas.microsoft.com/office/powerpoint/2010/main">
    <mc:Choice Requires="p14">
      <p:transition spd="slow" p14:dur="2000" advTm="38689"/>
    </mc:Choice>
    <mc:Fallback xmlns="">
      <p:transition spd="slow" advTm="3868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1" y="48125"/>
            <a:ext cx="6564428" cy="443711"/>
          </a:xfrm>
          <a:prstGeom prst="rect">
            <a:avLst/>
          </a:prstGeom>
        </p:spPr>
        <p:txBody>
          <a:bodyPr vert="horz" wrap="square" lIns="0" tIns="12700" rIns="0" bIns="0" rtlCol="0" anchor="ctr">
            <a:spAutoFit/>
          </a:bodyPr>
          <a:lstStyle/>
          <a:p>
            <a:pPr marL="12700">
              <a:lnSpc>
                <a:spcPct val="100000"/>
              </a:lnSpc>
              <a:spcBef>
                <a:spcPts val="100"/>
              </a:spcBef>
            </a:pPr>
            <a:r>
              <a:rPr lang="en-US" sz="2800" spc="-5" dirty="0">
                <a:solidFill>
                  <a:srgbClr val="0070C0"/>
                </a:solidFill>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CAPSTONE</a:t>
            </a:r>
            <a:r>
              <a:rPr sz="2700" cap="all" spc="-10" dirty="0">
                <a:latin typeface="Helvetica Neue" panose="02000503000000020004" pitchFamily="2" charset="0"/>
                <a:ea typeface="Helvetica Neue" panose="02000503000000020004" pitchFamily="2" charset="0"/>
                <a:cs typeface="Helvetica Neue" panose="02000503000000020004" pitchFamily="2" charset="0"/>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Propulsion System</a:t>
            </a:r>
          </a:p>
        </p:txBody>
      </p:sp>
      <p:grpSp>
        <p:nvGrpSpPr>
          <p:cNvPr id="41" name="Group 40">
            <a:extLst>
              <a:ext uri="{FF2B5EF4-FFF2-40B4-BE49-F238E27FC236}">
                <a16:creationId xmlns:a16="http://schemas.microsoft.com/office/drawing/2014/main" id="{EAD02216-3AD5-C09C-E7EB-59F1485A1392}"/>
              </a:ext>
            </a:extLst>
          </p:cNvPr>
          <p:cNvGrpSpPr/>
          <p:nvPr/>
        </p:nvGrpSpPr>
        <p:grpSpPr>
          <a:xfrm>
            <a:off x="5176991" y="1576815"/>
            <a:ext cx="3917315" cy="2656243"/>
            <a:chOff x="5176990" y="1576814"/>
            <a:chExt cx="3917315" cy="2656243"/>
          </a:xfrm>
        </p:grpSpPr>
        <p:pic>
          <p:nvPicPr>
            <p:cNvPr id="8" name="object 8"/>
            <p:cNvPicPr/>
            <p:nvPr/>
          </p:nvPicPr>
          <p:blipFill>
            <a:blip r:embed="rId3" cstate="print"/>
            <a:stretch>
              <a:fillRect/>
            </a:stretch>
          </p:blipFill>
          <p:spPr>
            <a:xfrm>
              <a:off x="5186046" y="1586301"/>
              <a:ext cx="3899203" cy="2646756"/>
            </a:xfrm>
            <a:prstGeom prst="rect">
              <a:avLst/>
            </a:prstGeom>
          </p:spPr>
        </p:pic>
        <p:sp>
          <p:nvSpPr>
            <p:cNvPr id="11" name="object 11"/>
            <p:cNvSpPr txBox="1"/>
            <p:nvPr/>
          </p:nvSpPr>
          <p:spPr>
            <a:xfrm>
              <a:off x="5176990" y="1576814"/>
              <a:ext cx="3917315" cy="332782"/>
            </a:xfrm>
            <a:prstGeom prst="rect">
              <a:avLst/>
            </a:prstGeom>
            <a:ln w="32751">
              <a:solidFill>
                <a:srgbClr val="000000"/>
              </a:solidFill>
            </a:ln>
          </p:spPr>
          <p:txBody>
            <a:bodyPr vert="horz" wrap="square" lIns="0" tIns="55244" rIns="0" bIns="0" rtlCol="0">
              <a:spAutoFit/>
            </a:bodyPr>
            <a:lstStyle/>
            <a:p>
              <a:pPr marL="220973">
                <a:spcBef>
                  <a:spcPts val="434"/>
                </a:spcBef>
              </a:pPr>
              <a:r>
                <a:rPr sz="180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CAPSTONE</a:t>
              </a:r>
              <a:r>
                <a:rPr sz="180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80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Propulsion</a:t>
              </a:r>
              <a:r>
                <a:rPr sz="1800" spc="-2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80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Flight</a:t>
              </a:r>
              <a:r>
                <a:rPr sz="1800" spc="-2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80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Unit</a:t>
              </a:r>
              <a:endParaRPr sz="180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2" name="object 12"/>
          <p:cNvGrpSpPr/>
          <p:nvPr/>
        </p:nvGrpSpPr>
        <p:grpSpPr>
          <a:xfrm>
            <a:off x="82577" y="3194955"/>
            <a:ext cx="5056094" cy="1735490"/>
            <a:chOff x="53702" y="3146829"/>
            <a:chExt cx="5056094" cy="1735490"/>
          </a:xfrm>
        </p:grpSpPr>
        <p:pic>
          <p:nvPicPr>
            <p:cNvPr id="13" name="object 13"/>
            <p:cNvPicPr/>
            <p:nvPr/>
          </p:nvPicPr>
          <p:blipFill>
            <a:blip r:embed="rId4" cstate="print"/>
            <a:stretch>
              <a:fillRect/>
            </a:stretch>
          </p:blipFill>
          <p:spPr>
            <a:xfrm>
              <a:off x="2599021" y="3236397"/>
              <a:ext cx="2468876" cy="1645922"/>
            </a:xfrm>
            <a:prstGeom prst="rect">
              <a:avLst/>
            </a:prstGeom>
          </p:spPr>
        </p:pic>
        <p:sp>
          <p:nvSpPr>
            <p:cNvPr id="14" name="object 14"/>
            <p:cNvSpPr/>
            <p:nvPr/>
          </p:nvSpPr>
          <p:spPr>
            <a:xfrm>
              <a:off x="2613611" y="3154743"/>
              <a:ext cx="2496185" cy="1673860"/>
            </a:xfrm>
            <a:custGeom>
              <a:avLst/>
              <a:gdLst/>
              <a:ahLst/>
              <a:cxnLst/>
              <a:rect l="l" t="t" r="r" b="b"/>
              <a:pathLst>
                <a:path w="2496185" h="1673860">
                  <a:moveTo>
                    <a:pt x="0" y="0"/>
                  </a:moveTo>
                  <a:lnTo>
                    <a:pt x="2496183" y="0"/>
                  </a:lnTo>
                  <a:lnTo>
                    <a:pt x="2496183" y="1673643"/>
                  </a:lnTo>
                  <a:lnTo>
                    <a:pt x="0" y="1673643"/>
                  </a:lnTo>
                  <a:lnTo>
                    <a:pt x="0" y="0"/>
                  </a:lnTo>
                  <a:close/>
                </a:path>
              </a:pathLst>
            </a:custGeom>
            <a:ln w="28560">
              <a:solidFill>
                <a:srgbClr val="191919"/>
              </a:solidFill>
            </a:ln>
          </p:spPr>
          <p:txBody>
            <a:bodyPr wrap="square" lIns="0" tIns="0" rIns="0" bIns="0" rtlCol="0"/>
            <a:lstStyle/>
            <a:p>
              <a:endParaRPr sz="1800" dirty="0"/>
            </a:p>
          </p:txBody>
        </p:sp>
        <p:pic>
          <p:nvPicPr>
            <p:cNvPr id="15" name="object 15"/>
            <p:cNvPicPr/>
            <p:nvPr/>
          </p:nvPicPr>
          <p:blipFill>
            <a:blip r:embed="rId5" cstate="print"/>
            <a:stretch>
              <a:fillRect/>
            </a:stretch>
          </p:blipFill>
          <p:spPr>
            <a:xfrm>
              <a:off x="58354" y="3209235"/>
              <a:ext cx="2468878" cy="1645915"/>
            </a:xfrm>
            <a:prstGeom prst="rect">
              <a:avLst/>
            </a:prstGeom>
          </p:spPr>
        </p:pic>
        <p:sp>
          <p:nvSpPr>
            <p:cNvPr id="16" name="object 16"/>
            <p:cNvSpPr/>
            <p:nvPr/>
          </p:nvSpPr>
          <p:spPr>
            <a:xfrm>
              <a:off x="53702" y="3146829"/>
              <a:ext cx="2496185" cy="1673860"/>
            </a:xfrm>
            <a:custGeom>
              <a:avLst/>
              <a:gdLst/>
              <a:ahLst/>
              <a:cxnLst/>
              <a:rect l="l" t="t" r="r" b="b"/>
              <a:pathLst>
                <a:path w="2496185" h="1673860">
                  <a:moveTo>
                    <a:pt x="0" y="0"/>
                  </a:moveTo>
                  <a:lnTo>
                    <a:pt x="2496180" y="0"/>
                  </a:lnTo>
                  <a:lnTo>
                    <a:pt x="2496180" y="1673640"/>
                  </a:lnTo>
                  <a:lnTo>
                    <a:pt x="0" y="1673640"/>
                  </a:lnTo>
                  <a:lnTo>
                    <a:pt x="0" y="0"/>
                  </a:lnTo>
                  <a:close/>
                </a:path>
              </a:pathLst>
            </a:custGeom>
            <a:ln w="28560">
              <a:solidFill>
                <a:srgbClr val="191919"/>
              </a:solidFill>
            </a:ln>
          </p:spPr>
          <p:txBody>
            <a:bodyPr wrap="square" lIns="0" tIns="0" rIns="0" bIns="0" rtlCol="0"/>
            <a:lstStyle/>
            <a:p>
              <a:endParaRPr sz="1800" dirty="0"/>
            </a:p>
          </p:txBody>
        </p:sp>
      </p:grpSp>
      <p:sp>
        <p:nvSpPr>
          <p:cNvPr id="17" name="object 17"/>
          <p:cNvSpPr txBox="1"/>
          <p:nvPr/>
        </p:nvSpPr>
        <p:spPr>
          <a:xfrm>
            <a:off x="0" y="4876729"/>
            <a:ext cx="3150254" cy="228268"/>
          </a:xfrm>
          <a:prstGeom prst="rect">
            <a:avLst/>
          </a:prstGeom>
        </p:spPr>
        <p:txBody>
          <a:bodyPr vert="horz" wrap="square" lIns="0" tIns="12700" rIns="0" bIns="0" rtlCol="0">
            <a:spAutoFit/>
          </a:bodyPr>
          <a:lstStyle/>
          <a:p>
            <a:pPr marL="136522">
              <a:spcBef>
                <a:spcPts val="100"/>
              </a:spcBef>
            </a:pPr>
            <a:r>
              <a:rPr sz="140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CAPSTONE</a:t>
            </a:r>
            <a:r>
              <a:rPr sz="1400" spc="-1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a:t>
            </a:r>
            <a:r>
              <a:rPr sz="14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ETU</a:t>
            </a:r>
            <a:r>
              <a:rPr sz="1400" spc="-1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a:t>
            </a:r>
            <a:r>
              <a:rPr sz="140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System Testing</a:t>
            </a:r>
            <a:endParaRPr sz="1400" dirty="0">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38" name="Table 5">
            <a:extLst>
              <a:ext uri="{FF2B5EF4-FFF2-40B4-BE49-F238E27FC236}">
                <a16:creationId xmlns:a16="http://schemas.microsoft.com/office/drawing/2014/main" id="{56343A4F-2A01-270F-82C5-5F52D4525F16}"/>
              </a:ext>
            </a:extLst>
          </p:cNvPr>
          <p:cNvGraphicFramePr>
            <a:graphicFrameLocks noGrp="1"/>
          </p:cNvGraphicFramePr>
          <p:nvPr>
            <p:extLst>
              <p:ext uri="{D42A27DB-BD31-4B8C-83A1-F6EECF244321}">
                <p14:modId xmlns:p14="http://schemas.microsoft.com/office/powerpoint/2010/main" val="1138304099"/>
              </p:ext>
            </p:extLst>
          </p:nvPr>
        </p:nvGraphicFramePr>
        <p:xfrm>
          <a:off x="58752" y="608271"/>
          <a:ext cx="5053247" cy="2651760"/>
        </p:xfrm>
        <a:graphic>
          <a:graphicData uri="http://schemas.openxmlformats.org/drawingml/2006/table">
            <a:tbl>
              <a:tblPr firstRow="1" bandRow="1">
                <a:tableStyleId>{5C22544A-7EE6-4342-B048-85BDC9FD1C3A}</a:tableStyleId>
              </a:tblPr>
              <a:tblGrid>
                <a:gridCol w="1454922">
                  <a:extLst>
                    <a:ext uri="{9D8B030D-6E8A-4147-A177-3AD203B41FA5}">
                      <a16:colId xmlns:a16="http://schemas.microsoft.com/office/drawing/2014/main" val="774074474"/>
                    </a:ext>
                  </a:extLst>
                </a:gridCol>
                <a:gridCol w="3598325">
                  <a:extLst>
                    <a:ext uri="{9D8B030D-6E8A-4147-A177-3AD203B41FA5}">
                      <a16:colId xmlns:a16="http://schemas.microsoft.com/office/drawing/2014/main" val="755958369"/>
                    </a:ext>
                  </a:extLst>
                </a:gridCol>
              </a:tblGrid>
              <a:tr h="262890">
                <a:tc>
                  <a:txBody>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Subsystem/Spec</a:t>
                      </a:r>
                    </a:p>
                  </a:txBody>
                  <a:tcPr>
                    <a:solidFill>
                      <a:srgbClr val="0D1F72"/>
                    </a:solidFill>
                  </a:tcPr>
                </a:tc>
                <a:tc>
                  <a:txBody>
                    <a:bodyPr/>
                    <a:lstStyle/>
                    <a:p>
                      <a:pPr algn="l"/>
                      <a:r>
                        <a:rPr lang="en-US" sz="1200" dirty="0">
                          <a:latin typeface="Helvetica Neue" panose="02000503000000020004" pitchFamily="2" charset="0"/>
                          <a:ea typeface="Helvetica Neue" panose="02000503000000020004" pitchFamily="2" charset="0"/>
                          <a:cs typeface="Helvetica Neue" panose="02000503000000020004" pitchFamily="2" charset="0"/>
                        </a:rPr>
                        <a:t>Value</a:t>
                      </a:r>
                    </a:p>
                  </a:txBody>
                  <a:tcPr>
                    <a:solidFill>
                      <a:srgbClr val="0D1F72"/>
                    </a:solidFill>
                  </a:tcPr>
                </a:tc>
                <a:extLst>
                  <a:ext uri="{0D108BD9-81ED-4DB2-BD59-A6C34878D82A}">
                    <a16:rowId xmlns:a16="http://schemas.microsoft.com/office/drawing/2014/main" val="1792864051"/>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Dimensions</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2U X 2U footprint for 12U spacecraft</a:t>
                      </a:r>
                    </a:p>
                  </a:txBody>
                  <a:tcPr/>
                </a:tc>
                <a:extLst>
                  <a:ext uri="{0D108BD9-81ED-4DB2-BD59-A6C34878D82A}">
                    <a16:rowId xmlns:a16="http://schemas.microsoft.com/office/drawing/2014/main" val="2527879143"/>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Fuel Capacity</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Variable height for fuel load ~3-6kg</a:t>
                      </a:r>
                    </a:p>
                  </a:txBody>
                  <a:tcPr/>
                </a:tc>
                <a:extLst>
                  <a:ext uri="{0D108BD9-81ED-4DB2-BD59-A6C34878D82A}">
                    <a16:rowId xmlns:a16="http://schemas.microsoft.com/office/drawing/2014/main" val="3154578820"/>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ΔV</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~220 meters/sec</a:t>
                      </a:r>
                    </a:p>
                  </a:txBody>
                  <a:tcPr/>
                </a:tc>
                <a:extLst>
                  <a:ext uri="{0D108BD9-81ED-4DB2-BD59-A6C34878D82A}">
                    <a16:rowId xmlns:a16="http://schemas.microsoft.com/office/drawing/2014/main" val="1557597264"/>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Thrusters</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8 thrusters with 0.25 N thrust (200 sec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Isp</a:t>
                      </a:r>
                      <a:r>
                        <a:rPr lang="en-US" sz="1200" dirty="0">
                          <a:latin typeface="Helvetica Neue" panose="02000503000000020004" pitchFamily="2" charset="0"/>
                          <a:ea typeface="Helvetica Neue" panose="02000503000000020004" pitchFamily="2" charset="0"/>
                          <a:cs typeface="Helvetica Neue" panose="02000503000000020004" pitchFamily="2" charset="0"/>
                        </a:rPr>
                        <a:t>)</a:t>
                      </a:r>
                    </a:p>
                  </a:txBody>
                  <a:tcPr/>
                </a:tc>
                <a:extLst>
                  <a:ext uri="{0D108BD9-81ED-4DB2-BD59-A6C34878D82A}">
                    <a16:rowId xmlns:a16="http://schemas.microsoft.com/office/drawing/2014/main" val="2818137228"/>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Attitude Control</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Translational &amp; 3-DOF rotational capability</a:t>
                      </a:r>
                    </a:p>
                  </a:txBody>
                  <a:tcPr/>
                </a:tc>
                <a:extLst>
                  <a:ext uri="{0D108BD9-81ED-4DB2-BD59-A6C34878D82A}">
                    <a16:rowId xmlns:a16="http://schemas.microsoft.com/office/drawing/2014/main" val="914613617"/>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Propellant</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Hydrazine with catalyst decomposition</a:t>
                      </a:r>
                    </a:p>
                  </a:txBody>
                  <a:tcPr/>
                </a:tc>
                <a:extLst>
                  <a:ext uri="{0D108BD9-81ED-4DB2-BD59-A6C34878D82A}">
                    <a16:rowId xmlns:a16="http://schemas.microsoft.com/office/drawing/2014/main" val="2743266126"/>
                  </a:ext>
                </a:extLst>
              </a:tr>
              <a:tr h="26289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Pressurization</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Electric gear pump</a:t>
                      </a:r>
                    </a:p>
                  </a:txBody>
                  <a:tcPr/>
                </a:tc>
                <a:extLst>
                  <a:ext uri="{0D108BD9-81ED-4DB2-BD59-A6C34878D82A}">
                    <a16:rowId xmlns:a16="http://schemas.microsoft.com/office/drawing/2014/main" val="2412108503"/>
                  </a:ext>
                </a:extLst>
              </a:tr>
              <a:tr h="434340">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Launch Safety</a:t>
                      </a:r>
                    </a:p>
                  </a:txBody>
                  <a:tcPr anchor="ctr"/>
                </a:tc>
                <a:tc>
                  <a:txBody>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91-710 compliant, propellant tank not pressurized at launch, fully welded and sealed</a:t>
                      </a:r>
                    </a:p>
                  </a:txBody>
                  <a:tcPr/>
                </a:tc>
                <a:extLst>
                  <a:ext uri="{0D108BD9-81ED-4DB2-BD59-A6C34878D82A}">
                    <a16:rowId xmlns:a16="http://schemas.microsoft.com/office/drawing/2014/main" val="4258601349"/>
                  </a:ext>
                </a:extLst>
              </a:tr>
            </a:tbl>
          </a:graphicData>
        </a:graphic>
      </p:graphicFrame>
      <p:pic>
        <p:nvPicPr>
          <p:cNvPr id="2" name="Picture 1">
            <a:extLst>
              <a:ext uri="{FF2B5EF4-FFF2-40B4-BE49-F238E27FC236}">
                <a16:creationId xmlns:a16="http://schemas.microsoft.com/office/drawing/2014/main" id="{8052CFB6-1367-7560-B895-E2E5249DBEE9}"/>
              </a:ext>
            </a:extLst>
          </p:cNvPr>
          <p:cNvPicPr>
            <a:picLocks noChangeAspect="1"/>
          </p:cNvPicPr>
          <p:nvPr/>
        </p:nvPicPr>
        <p:blipFill>
          <a:blip r:embed="rId6"/>
          <a:stretch>
            <a:fillRect/>
          </a:stretch>
        </p:blipFill>
        <p:spPr>
          <a:xfrm>
            <a:off x="8456036" y="109965"/>
            <a:ext cx="613935" cy="512695"/>
          </a:xfrm>
          <a:prstGeom prst="rect">
            <a:avLst/>
          </a:prstGeom>
        </p:spPr>
      </p:pic>
      <p:pic>
        <p:nvPicPr>
          <p:cNvPr id="9" name="object 9"/>
          <p:cNvPicPr/>
          <p:nvPr/>
        </p:nvPicPr>
        <p:blipFill>
          <a:blip r:embed="rId7" cstate="print">
            <a:extLst>
              <a:ext uri="{28A0092B-C50C-407E-A947-70E740481C1C}">
                <a14:useLocalDpi xmlns:a14="http://schemas.microsoft.com/office/drawing/2010/main" val="0"/>
              </a:ext>
            </a:extLst>
          </a:blip>
          <a:srcRect/>
          <a:stretch/>
        </p:blipFill>
        <p:spPr>
          <a:xfrm>
            <a:off x="5301351" y="3637250"/>
            <a:ext cx="813699" cy="551688"/>
          </a:xfrm>
          <a:prstGeom prst="rect">
            <a:avLst/>
          </a:prstGeom>
        </p:spPr>
      </p:pic>
      <p:sp>
        <p:nvSpPr>
          <p:cNvPr id="3" name="Slide Number Placeholder 2">
            <a:extLst>
              <a:ext uri="{FF2B5EF4-FFF2-40B4-BE49-F238E27FC236}">
                <a16:creationId xmlns:a16="http://schemas.microsoft.com/office/drawing/2014/main" id="{077CDC8A-F5F2-AE02-C375-5BF826D769F0}"/>
              </a:ext>
            </a:extLst>
          </p:cNvPr>
          <p:cNvSpPr>
            <a:spLocks noGrp="1"/>
          </p:cNvSpPr>
          <p:nvPr>
            <p:ph type="sldNum" sz="quarter" idx="12"/>
          </p:nvPr>
        </p:nvSpPr>
        <p:spPr>
          <a:xfrm>
            <a:off x="8611425" y="4766354"/>
            <a:ext cx="303156" cy="273844"/>
          </a:xfrm>
        </p:spPr>
        <p:txBody>
          <a:bodyPr/>
          <a:lstStyle/>
          <a:p>
            <a:fld id="{19F34F23-AF6A-3149-ADA2-111D3CA38F5E}" type="slidenum">
              <a:rPr lang="en-US" smtClean="0"/>
              <a:t>13</a:t>
            </a:fld>
            <a:endParaRPr lang="en-US" dirty="0"/>
          </a:p>
        </p:txBody>
      </p:sp>
      <p:sp>
        <p:nvSpPr>
          <p:cNvPr id="4" name="TextBox 3">
            <a:extLst>
              <a:ext uri="{FF2B5EF4-FFF2-40B4-BE49-F238E27FC236}">
                <a16:creationId xmlns:a16="http://schemas.microsoft.com/office/drawing/2014/main" id="{46A3C1C6-01D9-7E4C-71F8-7D546D38FD30}"/>
              </a:ext>
            </a:extLst>
          </p:cNvPr>
          <p:cNvSpPr txBox="1"/>
          <p:nvPr/>
        </p:nvSpPr>
        <p:spPr>
          <a:xfrm>
            <a:off x="5202395" y="4361206"/>
            <a:ext cx="3592286" cy="276999"/>
          </a:xfrm>
          <a:prstGeom prst="rect">
            <a:avLst/>
          </a:prstGeom>
          <a:no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credited to: Stellar Exploration</a:t>
            </a:r>
          </a:p>
        </p:txBody>
      </p:sp>
    </p:spTree>
    <p:extLst>
      <p:ext uri="{BB962C8B-B14F-4D97-AF65-F5344CB8AC3E}">
        <p14:creationId xmlns:p14="http://schemas.microsoft.com/office/powerpoint/2010/main" val="753548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2">
            <a:extLst>
              <a:ext uri="{FF2B5EF4-FFF2-40B4-BE49-F238E27FC236}">
                <a16:creationId xmlns:a16="http://schemas.microsoft.com/office/drawing/2014/main" id="{B6FE9D88-40BD-CBB9-B45E-C445ED872C52}"/>
              </a:ext>
            </a:extLst>
          </p:cNvPr>
          <p:cNvSpPr txBox="1">
            <a:spLocks noGrp="1"/>
          </p:cNvSpPr>
          <p:nvPr>
            <p:ph type="title"/>
          </p:nvPr>
        </p:nvSpPr>
        <p:spPr>
          <a:xfrm>
            <a:off x="36667" y="50054"/>
            <a:ext cx="8069570" cy="428322"/>
          </a:xfrm>
          <a:prstGeom prst="rect">
            <a:avLst/>
          </a:prstGeom>
        </p:spPr>
        <p:txBody>
          <a:bodyPr vert="horz" wrap="square" lIns="0" tIns="12700" rIns="0" bIns="0" rtlCol="0" anchor="ctr">
            <a:spAutoFit/>
          </a:bodyPr>
          <a:lstStyle/>
          <a:p>
            <a:pPr marL="12700">
              <a:lnSpc>
                <a:spcPct val="100000"/>
              </a:lnSpc>
              <a:spcBef>
                <a:spcPts val="100"/>
              </a:spcBef>
            </a:pPr>
            <a:r>
              <a:rPr sz="2700" cap="all" dirty="0">
                <a:latin typeface="Helvetica Neue" panose="02000503000000020004" pitchFamily="2" charset="0"/>
                <a:ea typeface="Helvetica Neue" panose="02000503000000020004" pitchFamily="2" charset="0"/>
                <a:cs typeface="Helvetica Neue" panose="02000503000000020004" pitchFamily="2" charset="0"/>
              </a:rPr>
              <a:t>Low</a:t>
            </a:r>
            <a:r>
              <a:rPr sz="2700" cap="all" spc="5" dirty="0">
                <a:latin typeface="Helvetica Neue" panose="02000503000000020004" pitchFamily="2" charset="0"/>
                <a:ea typeface="Helvetica Neue" panose="02000503000000020004" pitchFamily="2" charset="0"/>
                <a:cs typeface="Helvetica Neue" panose="02000503000000020004" pitchFamily="2" charset="0"/>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Energy</a:t>
            </a:r>
            <a:r>
              <a:rPr lang="en-US" sz="2700" cap="all" spc="-5" dirty="0">
                <a:latin typeface="Helvetica Neue" panose="02000503000000020004" pitchFamily="2" charset="0"/>
                <a:ea typeface="Helvetica Neue" panose="02000503000000020004" pitchFamily="2" charset="0"/>
                <a:cs typeface="Helvetica Neue" panose="02000503000000020004" pitchFamily="2" charset="0"/>
              </a:rPr>
              <a:t>, Ballistic</a:t>
            </a:r>
            <a:r>
              <a:rPr sz="2700" cap="all" spc="5" dirty="0">
                <a:latin typeface="Helvetica Neue" panose="02000503000000020004" pitchFamily="2" charset="0"/>
                <a:ea typeface="Helvetica Neue" panose="02000503000000020004" pitchFamily="2" charset="0"/>
                <a:cs typeface="Helvetica Neue" panose="02000503000000020004" pitchFamily="2" charset="0"/>
              </a:rPr>
              <a:t> </a:t>
            </a:r>
            <a:r>
              <a:rPr lang="en-US" sz="2700" cap="all" spc="-5" dirty="0">
                <a:latin typeface="Helvetica Neue" panose="02000503000000020004" pitchFamily="2" charset="0"/>
                <a:ea typeface="Helvetica Neue" panose="02000503000000020004" pitchFamily="2" charset="0"/>
                <a:cs typeface="Helvetica Neue" panose="02000503000000020004" pitchFamily="2" charset="0"/>
              </a:rPr>
              <a:t>Lunar</a:t>
            </a:r>
            <a:r>
              <a:rPr sz="2700" cap="all" dirty="0">
                <a:latin typeface="Helvetica Neue" panose="02000503000000020004" pitchFamily="2" charset="0"/>
                <a:ea typeface="Helvetica Neue" panose="02000503000000020004" pitchFamily="2" charset="0"/>
                <a:cs typeface="Helvetica Neue" panose="02000503000000020004" pitchFamily="2" charset="0"/>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Transfer</a:t>
            </a:r>
            <a:r>
              <a:rPr lang="en-US" sz="2700" cap="all" spc="-5" dirty="0">
                <a:latin typeface="Helvetica Neue" panose="02000503000000020004" pitchFamily="2" charset="0"/>
                <a:ea typeface="Helvetica Neue" panose="02000503000000020004" pitchFamily="2" charset="0"/>
                <a:cs typeface="Helvetica Neue" panose="02000503000000020004" pitchFamily="2" charset="0"/>
              </a:rPr>
              <a:t> (BLT)</a:t>
            </a:r>
            <a:endParaRPr sz="2700" cap="all" spc="-5"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object 33">
            <a:extLst>
              <a:ext uri="{FF2B5EF4-FFF2-40B4-BE49-F238E27FC236}">
                <a16:creationId xmlns:a16="http://schemas.microsoft.com/office/drawing/2014/main" id="{4A089F5C-62B1-E335-688C-D85338C1260F}"/>
              </a:ext>
            </a:extLst>
          </p:cNvPr>
          <p:cNvSpPr txBox="1"/>
          <p:nvPr/>
        </p:nvSpPr>
        <p:spPr>
          <a:xfrm>
            <a:off x="145539" y="557277"/>
            <a:ext cx="6487223" cy="1410643"/>
          </a:xfrm>
          <a:prstGeom prst="rect">
            <a:avLst/>
          </a:prstGeom>
        </p:spPr>
        <p:txBody>
          <a:bodyPr vert="horz" wrap="square" lIns="0" tIns="12700" rIns="0" bIns="0" rtlCol="0">
            <a:spAutoFit/>
          </a:bodyPr>
          <a:lstStyle/>
          <a:p>
            <a:pPr marL="227324" indent="-215260">
              <a:spcBef>
                <a:spcPts val="100"/>
              </a:spcBef>
              <a:buClr>
                <a:schemeClr val="tx1"/>
              </a:buClr>
              <a:buFont typeface="Arial"/>
              <a:buChar char="•"/>
              <a:tabLst>
                <a:tab pos="226689" algn="l"/>
                <a:tab pos="227960" algn="l"/>
              </a:tabLst>
            </a:pPr>
            <a:r>
              <a:rPr spc="-5" dirty="0">
                <a:latin typeface="Helvetica Neue" panose="02000503000000020004" pitchFamily="2" charset="0"/>
                <a:ea typeface="Helvetica Neue" panose="02000503000000020004" pitchFamily="2" charset="0"/>
                <a:cs typeface="Helvetica Neue" panose="02000503000000020004" pitchFamily="2" charset="0"/>
              </a:rPr>
              <a:t>CAPSTONE</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vehicle</a:t>
            </a:r>
            <a:r>
              <a:rPr spc="-15"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propellant</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requirements</a:t>
            </a:r>
            <a:r>
              <a:rPr spc="-1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include</a:t>
            </a:r>
            <a:r>
              <a:rPr lang="en-US" dirty="0">
                <a:latin typeface="Helvetica Neue" panose="02000503000000020004" pitchFamily="2" charset="0"/>
                <a:ea typeface="Helvetica Neue" panose="02000503000000020004" pitchFamily="2" charset="0"/>
                <a:cs typeface="Helvetica Neue" panose="02000503000000020004" pitchFamily="2" charset="0"/>
              </a:rPr>
              <a:t>:</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570216" lvl="1" indent="-215260">
              <a:spcBef>
                <a:spcPts val="60"/>
              </a:spcBef>
              <a:buClr>
                <a:schemeClr val="tx1"/>
              </a:buClr>
              <a:buFont typeface="Arial"/>
              <a:buChar char="•"/>
              <a:tabLst>
                <a:tab pos="570216" algn="l"/>
                <a:tab pos="570851" algn="l"/>
              </a:tabLst>
            </a:pPr>
            <a:r>
              <a:rPr dirty="0">
                <a:latin typeface="Helvetica Neue" panose="02000503000000020004" pitchFamily="2" charset="0"/>
                <a:ea typeface="Helvetica Neue" panose="02000503000000020004" pitchFamily="2" charset="0"/>
                <a:cs typeface="Helvetica Neue" panose="02000503000000020004" pitchFamily="2" charset="0"/>
              </a:rPr>
              <a:t>120</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m/s</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of</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lang="en-US" spc="-120" dirty="0">
                <a:latin typeface="Helvetica Neue" panose="02000503000000020004" pitchFamily="2" charset="0"/>
                <a:ea typeface="Helvetica Neue" panose="02000503000000020004" pitchFamily="2" charset="0"/>
                <a:cs typeface="Helvetica Neue" panose="02000503000000020004" pitchFamily="2" charset="0"/>
              </a:rPr>
              <a:t>D</a:t>
            </a:r>
            <a:r>
              <a:rPr spc="-120" dirty="0">
                <a:latin typeface="Helvetica Neue" panose="02000503000000020004" pitchFamily="2" charset="0"/>
                <a:ea typeface="Helvetica Neue" panose="02000503000000020004" pitchFamily="2" charset="0"/>
                <a:cs typeface="Helvetica Neue" panose="02000503000000020004" pitchFamily="2" charset="0"/>
              </a:rPr>
              <a:t>V</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for</a:t>
            </a:r>
            <a:r>
              <a:rPr spc="5"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insertion</a:t>
            </a:r>
            <a:r>
              <a:rPr spc="15"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into</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NRHO</a:t>
            </a:r>
            <a:r>
              <a:rPr spc="5"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once</a:t>
            </a:r>
            <a:r>
              <a:rPr spc="5"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deployed</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from</a:t>
            </a:r>
            <a:r>
              <a:rPr lang="en-US" spc="10" dirty="0">
                <a:latin typeface="Helvetica Neue" panose="02000503000000020004" pitchFamily="2" charset="0"/>
                <a:ea typeface="Helvetica Neue" panose="02000503000000020004" pitchFamily="2" charset="0"/>
                <a:cs typeface="Helvetica Neue" panose="02000503000000020004" pitchFamily="2" charset="0"/>
              </a:rPr>
              <a:t> </a:t>
            </a:r>
            <a:r>
              <a:rPr spc="-40" dirty="0">
                <a:latin typeface="Helvetica Neue" panose="02000503000000020004" pitchFamily="2" charset="0"/>
                <a:ea typeface="Helvetica Neue" panose="02000503000000020004" pitchFamily="2" charset="0"/>
                <a:cs typeface="Helvetica Neue" panose="02000503000000020004" pitchFamily="2" charset="0"/>
              </a:rPr>
              <a:t>Photon</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570216" lvl="1" indent="-215260">
              <a:buClr>
                <a:schemeClr val="tx1"/>
              </a:buClr>
              <a:buFont typeface="Arial"/>
              <a:buChar char="•"/>
              <a:tabLst>
                <a:tab pos="570216" algn="l"/>
                <a:tab pos="570851" algn="l"/>
              </a:tabLst>
            </a:pPr>
            <a:r>
              <a:rPr dirty="0">
                <a:latin typeface="Helvetica Neue" panose="02000503000000020004" pitchFamily="2" charset="0"/>
                <a:ea typeface="Helvetica Neue" panose="02000503000000020004" pitchFamily="2" charset="0"/>
                <a:cs typeface="Helvetica Neue" panose="02000503000000020004" pitchFamily="2" charset="0"/>
              </a:rPr>
              <a:t>40 m</a:t>
            </a:r>
            <a:r>
              <a:rPr spc="-5" dirty="0">
                <a:latin typeface="Helvetica Neue" panose="02000503000000020004" pitchFamily="2" charset="0"/>
                <a:ea typeface="Helvetica Neue" panose="02000503000000020004" pitchFamily="2" charset="0"/>
                <a:cs typeface="Helvetica Neue" panose="02000503000000020004" pitchFamily="2" charset="0"/>
              </a:rPr>
              <a:t>/</a:t>
            </a:r>
            <a:r>
              <a:rPr dirty="0">
                <a:latin typeface="Helvetica Neue" panose="02000503000000020004" pitchFamily="2" charset="0"/>
                <a:ea typeface="Helvetica Neue" panose="02000503000000020004" pitchFamily="2" charset="0"/>
                <a:cs typeface="Helvetica Neue" panose="02000503000000020004" pitchFamily="2" charset="0"/>
              </a:rPr>
              <a:t>s of </a:t>
            </a:r>
            <a:r>
              <a:rPr lang="en-US" spc="-240" dirty="0">
                <a:latin typeface="Helvetica Neue" panose="02000503000000020004" pitchFamily="2" charset="0"/>
                <a:ea typeface="Helvetica Neue" panose="02000503000000020004" pitchFamily="2" charset="0"/>
                <a:cs typeface="Helvetica Neue" panose="02000503000000020004" pitchFamily="2" charset="0"/>
              </a:rPr>
              <a:t>D</a:t>
            </a:r>
            <a:r>
              <a:rPr dirty="0">
                <a:latin typeface="Helvetica Neue" panose="02000503000000020004" pitchFamily="2" charset="0"/>
                <a:ea typeface="Helvetica Neue" panose="02000503000000020004" pitchFamily="2" charset="0"/>
                <a:cs typeface="Helvetica Neue" panose="02000503000000020004" pitchFamily="2" charset="0"/>
              </a:rPr>
              <a:t>V </a:t>
            </a:r>
            <a:r>
              <a:rPr spc="-5" dirty="0">
                <a:latin typeface="Helvetica Neue" panose="02000503000000020004" pitchFamily="2" charset="0"/>
                <a:ea typeface="Helvetica Neue" panose="02000503000000020004" pitchFamily="2" charset="0"/>
                <a:cs typeface="Helvetica Neue" panose="02000503000000020004" pitchFamily="2" charset="0"/>
              </a:rPr>
              <a:t>i</a:t>
            </a:r>
            <a:r>
              <a:rPr dirty="0">
                <a:latin typeface="Helvetica Neue" panose="02000503000000020004" pitchFamily="2" charset="0"/>
                <a:ea typeface="Helvetica Neue" panose="02000503000000020004" pitchFamily="2" charset="0"/>
                <a:cs typeface="Helvetica Neue" panose="02000503000000020004" pitchFamily="2" charset="0"/>
              </a:rPr>
              <a:t>s </a:t>
            </a:r>
            <a:r>
              <a:rPr spc="-5" dirty="0">
                <a:latin typeface="Helvetica Neue" panose="02000503000000020004" pitchFamily="2" charset="0"/>
                <a:ea typeface="Helvetica Neue" panose="02000503000000020004" pitchFamily="2" charset="0"/>
                <a:cs typeface="Helvetica Neue" panose="02000503000000020004" pitchFamily="2" charset="0"/>
              </a:rPr>
              <a:t>re</a:t>
            </a:r>
            <a:r>
              <a:rPr dirty="0">
                <a:latin typeface="Helvetica Neue" panose="02000503000000020004" pitchFamily="2" charset="0"/>
                <a:ea typeface="Helvetica Neue" panose="02000503000000020004" pitchFamily="2" charset="0"/>
                <a:cs typeface="Helvetica Neue" panose="02000503000000020004" pitchFamily="2" charset="0"/>
              </a:rPr>
              <a:t>qu</a:t>
            </a:r>
            <a:r>
              <a:rPr spc="-5" dirty="0">
                <a:latin typeface="Helvetica Neue" panose="02000503000000020004" pitchFamily="2" charset="0"/>
                <a:ea typeface="Helvetica Neue" panose="02000503000000020004" pitchFamily="2" charset="0"/>
                <a:cs typeface="Helvetica Neue" panose="02000503000000020004" pitchFamily="2" charset="0"/>
              </a:rPr>
              <a:t>ire</a:t>
            </a:r>
            <a:r>
              <a:rPr dirty="0">
                <a:latin typeface="Helvetica Neue" panose="02000503000000020004" pitchFamily="2" charset="0"/>
                <a:ea typeface="Helvetica Neue" panose="02000503000000020004" pitchFamily="2" charset="0"/>
                <a:cs typeface="Helvetica Neue" panose="02000503000000020004" pitchFamily="2" charset="0"/>
              </a:rPr>
              <a:t>d to ma</a:t>
            </a:r>
            <a:r>
              <a:rPr spc="-5" dirty="0">
                <a:latin typeface="Helvetica Neue" panose="02000503000000020004" pitchFamily="2" charset="0"/>
                <a:ea typeface="Helvetica Neue" panose="02000503000000020004" pitchFamily="2" charset="0"/>
                <a:cs typeface="Helvetica Neue" panose="02000503000000020004" pitchFamily="2" charset="0"/>
              </a:rPr>
              <a:t>i</a:t>
            </a:r>
            <a:r>
              <a:rPr dirty="0">
                <a:latin typeface="Helvetica Neue" panose="02000503000000020004" pitchFamily="2" charset="0"/>
                <a:ea typeface="Helvetica Neue" panose="02000503000000020004" pitchFamily="2" charset="0"/>
                <a:cs typeface="Helvetica Neue" panose="02000503000000020004" pitchFamily="2" charset="0"/>
              </a:rPr>
              <a:t>nta</a:t>
            </a:r>
            <a:r>
              <a:rPr spc="-5" dirty="0">
                <a:latin typeface="Helvetica Neue" panose="02000503000000020004" pitchFamily="2" charset="0"/>
                <a:ea typeface="Helvetica Neue" panose="02000503000000020004" pitchFamily="2" charset="0"/>
                <a:cs typeface="Helvetica Neue" panose="02000503000000020004" pitchFamily="2" charset="0"/>
              </a:rPr>
              <a:t>i</a:t>
            </a:r>
            <a:r>
              <a:rPr dirty="0">
                <a:latin typeface="Helvetica Neue" panose="02000503000000020004" pitchFamily="2" charset="0"/>
                <a:ea typeface="Helvetica Neue" panose="02000503000000020004" pitchFamily="2" charset="0"/>
                <a:cs typeface="Helvetica Neue" panose="02000503000000020004" pitchFamily="2" charset="0"/>
              </a:rPr>
              <a:t>n o</a:t>
            </a:r>
            <a:r>
              <a:rPr spc="-5" dirty="0">
                <a:latin typeface="Helvetica Neue" panose="02000503000000020004" pitchFamily="2" charset="0"/>
                <a:ea typeface="Helvetica Neue" panose="02000503000000020004" pitchFamily="2" charset="0"/>
                <a:cs typeface="Helvetica Neue" panose="02000503000000020004" pitchFamily="2" charset="0"/>
              </a:rPr>
              <a:t>r</a:t>
            </a:r>
            <a:r>
              <a:rPr dirty="0">
                <a:latin typeface="Helvetica Neue" panose="02000503000000020004" pitchFamily="2" charset="0"/>
                <a:ea typeface="Helvetica Neue" panose="02000503000000020004" pitchFamily="2" charset="0"/>
                <a:cs typeface="Helvetica Neue" panose="02000503000000020004" pitchFamily="2" charset="0"/>
              </a:rPr>
              <a:t>b</a:t>
            </a:r>
            <a:r>
              <a:rPr spc="-5" dirty="0">
                <a:latin typeface="Helvetica Neue" panose="02000503000000020004" pitchFamily="2" charset="0"/>
                <a:ea typeface="Helvetica Neue" panose="02000503000000020004" pitchFamily="2" charset="0"/>
                <a:cs typeface="Helvetica Neue" panose="02000503000000020004" pitchFamily="2" charset="0"/>
              </a:rPr>
              <a:t>i</a:t>
            </a:r>
            <a:r>
              <a:rPr dirty="0">
                <a:latin typeface="Helvetica Neue" panose="02000503000000020004" pitchFamily="2" charset="0"/>
                <a:ea typeface="Helvetica Neue" panose="02000503000000020004" pitchFamily="2" charset="0"/>
                <a:cs typeface="Helvetica Neue" panose="02000503000000020004" pitchFamily="2" charset="0"/>
              </a:rPr>
              <a:t>t for</a:t>
            </a:r>
            <a:r>
              <a:rPr spc="-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18 months</a:t>
            </a:r>
          </a:p>
          <a:p>
            <a:pPr marL="570216" lvl="1" indent="-215260">
              <a:buClr>
                <a:schemeClr val="tx1"/>
              </a:buClr>
              <a:buFont typeface="Arial"/>
              <a:buChar char="•"/>
              <a:tabLst>
                <a:tab pos="570216" algn="l"/>
                <a:tab pos="570851" algn="l"/>
              </a:tabLst>
            </a:pPr>
            <a:r>
              <a:rPr dirty="0">
                <a:latin typeface="Helvetica Neue" panose="02000503000000020004" pitchFamily="2" charset="0"/>
                <a:ea typeface="Helvetica Neue" panose="02000503000000020004" pitchFamily="2" charset="0"/>
                <a:cs typeface="Helvetica Neue" panose="02000503000000020004" pitchFamily="2" charset="0"/>
              </a:rPr>
              <a:t>5 m</a:t>
            </a:r>
            <a:r>
              <a:rPr spc="-5" dirty="0">
                <a:latin typeface="Helvetica Neue" panose="02000503000000020004" pitchFamily="2" charset="0"/>
                <a:ea typeface="Helvetica Neue" panose="02000503000000020004" pitchFamily="2" charset="0"/>
                <a:cs typeface="Helvetica Neue" panose="02000503000000020004" pitchFamily="2" charset="0"/>
              </a:rPr>
              <a:t>/</a:t>
            </a:r>
            <a:r>
              <a:rPr dirty="0">
                <a:latin typeface="Helvetica Neue" panose="02000503000000020004" pitchFamily="2" charset="0"/>
                <a:ea typeface="Helvetica Neue" panose="02000503000000020004" pitchFamily="2" charset="0"/>
                <a:cs typeface="Helvetica Neue" panose="02000503000000020004" pitchFamily="2" charset="0"/>
              </a:rPr>
              <a:t>s of </a:t>
            </a:r>
            <a:r>
              <a:rPr lang="en-US" spc="-240" dirty="0">
                <a:latin typeface="Helvetica Neue" panose="02000503000000020004" pitchFamily="2" charset="0"/>
                <a:ea typeface="Helvetica Neue" panose="02000503000000020004" pitchFamily="2" charset="0"/>
                <a:cs typeface="Helvetica Neue" panose="02000503000000020004" pitchFamily="2" charset="0"/>
              </a:rPr>
              <a:t>D</a:t>
            </a:r>
            <a:r>
              <a:rPr dirty="0">
                <a:latin typeface="Helvetica Neue" panose="02000503000000020004" pitchFamily="2" charset="0"/>
                <a:ea typeface="Helvetica Neue" panose="02000503000000020004" pitchFamily="2" charset="0"/>
                <a:cs typeface="Helvetica Neue" panose="02000503000000020004" pitchFamily="2" charset="0"/>
              </a:rPr>
              <a:t>V </a:t>
            </a:r>
            <a:r>
              <a:rPr spc="-5" dirty="0">
                <a:latin typeface="Helvetica Neue" panose="02000503000000020004" pitchFamily="2" charset="0"/>
                <a:ea typeface="Helvetica Neue" panose="02000503000000020004" pitchFamily="2" charset="0"/>
                <a:cs typeface="Helvetica Neue" panose="02000503000000020004" pitchFamily="2" charset="0"/>
              </a:rPr>
              <a:t>i</a:t>
            </a:r>
            <a:r>
              <a:rPr dirty="0">
                <a:latin typeface="Helvetica Neue" panose="02000503000000020004" pitchFamily="2" charset="0"/>
                <a:ea typeface="Helvetica Neue" panose="02000503000000020004" pitchFamily="2" charset="0"/>
                <a:cs typeface="Helvetica Neue" panose="02000503000000020004" pitchFamily="2" charset="0"/>
              </a:rPr>
              <a:t>s </a:t>
            </a:r>
            <a:r>
              <a:rPr spc="-5" dirty="0">
                <a:latin typeface="Helvetica Neue" panose="02000503000000020004" pitchFamily="2" charset="0"/>
                <a:ea typeface="Helvetica Neue" panose="02000503000000020004" pitchFamily="2" charset="0"/>
                <a:cs typeface="Helvetica Neue" panose="02000503000000020004" pitchFamily="2" charset="0"/>
              </a:rPr>
              <a:t>re</a:t>
            </a:r>
            <a:r>
              <a:rPr dirty="0">
                <a:latin typeface="Helvetica Neue" panose="02000503000000020004" pitchFamily="2" charset="0"/>
                <a:ea typeface="Helvetica Neue" panose="02000503000000020004" pitchFamily="2" charset="0"/>
                <a:cs typeface="Helvetica Neue" panose="02000503000000020004" pitchFamily="2" charset="0"/>
              </a:rPr>
              <a:t>qu</a:t>
            </a:r>
            <a:r>
              <a:rPr spc="-5" dirty="0">
                <a:latin typeface="Helvetica Neue" panose="02000503000000020004" pitchFamily="2" charset="0"/>
                <a:ea typeface="Helvetica Neue" panose="02000503000000020004" pitchFamily="2" charset="0"/>
                <a:cs typeface="Helvetica Neue" panose="02000503000000020004" pitchFamily="2" charset="0"/>
              </a:rPr>
              <a:t>ire</a:t>
            </a:r>
            <a:r>
              <a:rPr dirty="0">
                <a:latin typeface="Helvetica Neue" panose="02000503000000020004" pitchFamily="2" charset="0"/>
                <a:ea typeface="Helvetica Neue" panose="02000503000000020004" pitchFamily="2" charset="0"/>
                <a:cs typeface="Helvetica Neue" panose="02000503000000020004" pitchFamily="2" charset="0"/>
              </a:rPr>
              <a:t>d for</a:t>
            </a:r>
            <a:r>
              <a:rPr spc="-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d</a:t>
            </a:r>
            <a:r>
              <a:rPr spc="-5" dirty="0">
                <a:latin typeface="Helvetica Neue" panose="02000503000000020004" pitchFamily="2" charset="0"/>
                <a:ea typeface="Helvetica Neue" panose="02000503000000020004" pitchFamily="2" charset="0"/>
                <a:cs typeface="Helvetica Neue" panose="02000503000000020004" pitchFamily="2" charset="0"/>
              </a:rPr>
              <a:t>i</a:t>
            </a:r>
            <a:r>
              <a:rPr dirty="0">
                <a:latin typeface="Helvetica Neue" panose="02000503000000020004" pitchFamily="2" charset="0"/>
                <a:ea typeface="Helvetica Neue" panose="02000503000000020004" pitchFamily="2" charset="0"/>
                <a:cs typeface="Helvetica Neue" panose="02000503000000020004" pitchFamily="2" charset="0"/>
              </a:rPr>
              <a:t>sposa</a:t>
            </a:r>
            <a:r>
              <a:rPr spc="-5" dirty="0">
                <a:latin typeface="Helvetica Neue" panose="02000503000000020004" pitchFamily="2" charset="0"/>
                <a:ea typeface="Helvetica Neue" panose="02000503000000020004" pitchFamily="2" charset="0"/>
                <a:cs typeface="Helvetica Neue" panose="02000503000000020004" pitchFamily="2" charset="0"/>
              </a:rPr>
              <a:t>l</a:t>
            </a:r>
            <a:r>
              <a:rPr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8" name="object 34">
            <a:extLst>
              <a:ext uri="{FF2B5EF4-FFF2-40B4-BE49-F238E27FC236}">
                <a16:creationId xmlns:a16="http://schemas.microsoft.com/office/drawing/2014/main" id="{C3887492-77FB-7047-B616-A54AB9896645}"/>
              </a:ext>
            </a:extLst>
          </p:cNvPr>
          <p:cNvSpPr txBox="1"/>
          <p:nvPr/>
        </p:nvSpPr>
        <p:spPr>
          <a:xfrm>
            <a:off x="145540" y="1937376"/>
            <a:ext cx="4867136" cy="566822"/>
          </a:xfrm>
          <a:prstGeom prst="rect">
            <a:avLst/>
          </a:prstGeom>
        </p:spPr>
        <p:txBody>
          <a:bodyPr vert="horz" wrap="square" lIns="0" tIns="12700" rIns="0" bIns="0" rtlCol="0">
            <a:spAutoFit/>
          </a:bodyPr>
          <a:lstStyle/>
          <a:p>
            <a:pPr marL="269868" indent="-257168">
              <a:spcBef>
                <a:spcPts val="100"/>
              </a:spcBef>
              <a:buClr>
                <a:schemeClr val="tx1"/>
              </a:buClr>
              <a:buFont typeface="Arial"/>
              <a:buChar char="•"/>
              <a:tabLst>
                <a:tab pos="269234" algn="l"/>
                <a:tab pos="269868" algn="l"/>
              </a:tabLst>
            </a:pPr>
            <a:r>
              <a:rPr dirty="0">
                <a:latin typeface="Helvetica Neue" panose="02000503000000020004" pitchFamily="2" charset="0"/>
                <a:ea typeface="Helvetica Neue" panose="02000503000000020004" pitchFamily="2" charset="0"/>
                <a:cs typeface="Helvetica Neue" panose="02000503000000020004" pitchFamily="2" charset="0"/>
              </a:rPr>
              <a:t>TCM</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Trajectory</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Correction</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Maneuver</a:t>
            </a:r>
          </a:p>
          <a:p>
            <a:pPr marL="269868" indent="-257168">
              <a:spcBef>
                <a:spcPts val="45"/>
              </a:spcBef>
              <a:buClr>
                <a:schemeClr val="tx1"/>
              </a:buClr>
              <a:buFont typeface="Arial"/>
              <a:buChar char="•"/>
              <a:tabLst>
                <a:tab pos="269234" algn="l"/>
                <a:tab pos="269868" algn="l"/>
              </a:tabLst>
            </a:pPr>
            <a:r>
              <a:rPr spc="-5" dirty="0">
                <a:latin typeface="Helvetica Neue" panose="02000503000000020004" pitchFamily="2" charset="0"/>
                <a:ea typeface="Helvetica Neue" panose="02000503000000020004" pitchFamily="2" charset="0"/>
                <a:cs typeface="Helvetica Neue" panose="02000503000000020004" pitchFamily="2" charset="0"/>
              </a:rPr>
              <a:t>NIM</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a:t>
            </a:r>
            <a:r>
              <a:rPr spc="-20"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NRHO</a:t>
            </a:r>
            <a:r>
              <a:rPr spc="-20" dirty="0">
                <a:latin typeface="Helvetica Neue" panose="02000503000000020004" pitchFamily="2" charset="0"/>
                <a:ea typeface="Helvetica Neue" panose="02000503000000020004" pitchFamily="2" charset="0"/>
                <a:cs typeface="Helvetica Neue" panose="02000503000000020004" pitchFamily="2" charset="0"/>
              </a:rPr>
              <a:t> </a:t>
            </a:r>
            <a:r>
              <a:rPr spc="-5" dirty="0">
                <a:latin typeface="Helvetica Neue" panose="02000503000000020004" pitchFamily="2" charset="0"/>
                <a:ea typeface="Helvetica Neue" panose="02000503000000020004" pitchFamily="2" charset="0"/>
                <a:cs typeface="Helvetica Neue" panose="02000503000000020004" pitchFamily="2" charset="0"/>
              </a:rPr>
              <a:t>Insertion</a:t>
            </a:r>
            <a:r>
              <a:rPr spc="-20"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Maneuver</a:t>
            </a:r>
            <a:r>
              <a:rPr lang="en-US" dirty="0">
                <a:latin typeface="Helvetica Neue" panose="02000503000000020004" pitchFamily="2" charset="0"/>
                <a:ea typeface="Helvetica Neue" panose="02000503000000020004" pitchFamily="2" charset="0"/>
                <a:cs typeface="Helvetica Neue" panose="02000503000000020004" pitchFamily="2" charset="0"/>
              </a:rPr>
              <a:t>:11/13/22</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3" name="Group 32">
            <a:extLst>
              <a:ext uri="{FF2B5EF4-FFF2-40B4-BE49-F238E27FC236}">
                <a16:creationId xmlns:a16="http://schemas.microsoft.com/office/drawing/2014/main" id="{13090EB1-23DD-2BD9-349B-9EE676C7CF69}"/>
              </a:ext>
            </a:extLst>
          </p:cNvPr>
          <p:cNvGrpSpPr>
            <a:grpSpLocks noChangeAspect="1"/>
          </p:cNvGrpSpPr>
          <p:nvPr/>
        </p:nvGrpSpPr>
        <p:grpSpPr>
          <a:xfrm>
            <a:off x="6012422" y="883102"/>
            <a:ext cx="2926080" cy="3734507"/>
            <a:chOff x="5733288" y="507715"/>
            <a:chExt cx="3397567" cy="4336256"/>
          </a:xfrm>
        </p:grpSpPr>
        <p:pic>
          <p:nvPicPr>
            <p:cNvPr id="12" name="object 7">
              <a:extLst>
                <a:ext uri="{FF2B5EF4-FFF2-40B4-BE49-F238E27FC236}">
                  <a16:creationId xmlns:a16="http://schemas.microsoft.com/office/drawing/2014/main" id="{D745064F-9E7A-93C5-7BBF-713901C8B113}"/>
                </a:ext>
              </a:extLst>
            </p:cNvPr>
            <p:cNvPicPr/>
            <p:nvPr/>
          </p:nvPicPr>
          <p:blipFill>
            <a:blip r:embed="rId3" cstate="print"/>
            <a:stretch>
              <a:fillRect/>
            </a:stretch>
          </p:blipFill>
          <p:spPr>
            <a:xfrm>
              <a:off x="5733288" y="915106"/>
              <a:ext cx="2795016" cy="3861816"/>
            </a:xfrm>
            <a:prstGeom prst="rect">
              <a:avLst/>
            </a:prstGeom>
          </p:spPr>
        </p:pic>
        <p:sp>
          <p:nvSpPr>
            <p:cNvPr id="13" name="object 11">
              <a:extLst>
                <a:ext uri="{FF2B5EF4-FFF2-40B4-BE49-F238E27FC236}">
                  <a16:creationId xmlns:a16="http://schemas.microsoft.com/office/drawing/2014/main" id="{D153E192-907D-1F58-DE17-7F23CFD5261E}"/>
                </a:ext>
              </a:extLst>
            </p:cNvPr>
            <p:cNvSpPr txBox="1"/>
            <p:nvPr/>
          </p:nvSpPr>
          <p:spPr>
            <a:xfrm>
              <a:off x="8201849" y="4479769"/>
              <a:ext cx="929006" cy="364202"/>
            </a:xfrm>
            <a:prstGeom prst="rect">
              <a:avLst/>
            </a:prstGeom>
          </p:spPr>
          <p:txBody>
            <a:bodyPr vert="horz" wrap="square" lIns="0" tIns="12700" rIns="0" bIns="0" rtlCol="0">
              <a:spAutoFit/>
            </a:bodyPr>
            <a:lstStyle/>
            <a:p>
              <a:pPr marL="12700">
                <a:spcBef>
                  <a:spcPts val="100"/>
                </a:spcBef>
              </a:pPr>
              <a:r>
                <a:rPr sz="1100" b="1" spc="-35" dirty="0">
                  <a:latin typeface="Times New Roman" panose="02020603050405020304" pitchFamily="18" charset="0"/>
                  <a:cs typeface="Times New Roman" panose="02020603050405020304" pitchFamily="18" charset="0"/>
                </a:rPr>
                <a:t>E</a:t>
              </a:r>
              <a:r>
                <a:rPr sz="1100" b="1" spc="-25" dirty="0">
                  <a:latin typeface="Times New Roman" panose="02020603050405020304" pitchFamily="18" charset="0"/>
                  <a:cs typeface="Times New Roman" panose="02020603050405020304" pitchFamily="18" charset="0"/>
                </a:rPr>
                <a:t>a</a:t>
              </a:r>
              <a:r>
                <a:rPr sz="1100" b="1" spc="-30" dirty="0">
                  <a:latin typeface="Times New Roman" panose="02020603050405020304" pitchFamily="18" charset="0"/>
                  <a:cs typeface="Times New Roman" panose="02020603050405020304" pitchFamily="18" charset="0"/>
                </a:rPr>
                <a:t>r</a:t>
              </a:r>
              <a:r>
                <a:rPr sz="1100" b="1" spc="-20" dirty="0">
                  <a:latin typeface="Times New Roman" panose="02020603050405020304" pitchFamily="18" charset="0"/>
                  <a:cs typeface="Times New Roman" panose="02020603050405020304" pitchFamily="18" charset="0"/>
                </a:rPr>
                <a:t>t</a:t>
              </a:r>
              <a:r>
                <a:rPr sz="1100" b="1" spc="-25" dirty="0">
                  <a:latin typeface="Times New Roman" panose="02020603050405020304" pitchFamily="18" charset="0"/>
                  <a:cs typeface="Times New Roman" panose="02020603050405020304" pitchFamily="18" charset="0"/>
                </a:rPr>
                <a:t>h</a:t>
              </a:r>
              <a:r>
                <a:rPr sz="1100" b="1" spc="-20" dirty="0">
                  <a:latin typeface="Times New Roman" panose="02020603050405020304" pitchFamily="18" charset="0"/>
                  <a:cs typeface="Times New Roman" panose="02020603050405020304" pitchFamily="18" charset="0"/>
                </a:rPr>
                <a:t>-</a:t>
              </a:r>
              <a:r>
                <a:rPr sz="1100" b="1" spc="-30" dirty="0">
                  <a:latin typeface="Times New Roman" panose="02020603050405020304" pitchFamily="18" charset="0"/>
                  <a:cs typeface="Times New Roman" panose="02020603050405020304" pitchFamily="18" charset="0"/>
                </a:rPr>
                <a:t>ce</a:t>
              </a:r>
              <a:r>
                <a:rPr sz="1100" b="1" spc="-25" dirty="0">
                  <a:latin typeface="Times New Roman" panose="02020603050405020304" pitchFamily="18" charset="0"/>
                  <a:cs typeface="Times New Roman" panose="02020603050405020304" pitchFamily="18" charset="0"/>
                </a:rPr>
                <a:t>n</a:t>
              </a:r>
              <a:r>
                <a:rPr sz="1100" b="1" spc="-20" dirty="0">
                  <a:latin typeface="Times New Roman" panose="02020603050405020304" pitchFamily="18" charset="0"/>
                  <a:cs typeface="Times New Roman" panose="02020603050405020304" pitchFamily="18" charset="0"/>
                </a:rPr>
                <a:t>t</a:t>
              </a:r>
              <a:r>
                <a:rPr sz="1100" b="1" spc="-30" dirty="0">
                  <a:latin typeface="Times New Roman" panose="02020603050405020304" pitchFamily="18" charset="0"/>
                  <a:cs typeface="Times New Roman" panose="02020603050405020304" pitchFamily="18" charset="0"/>
                </a:rPr>
                <a:t>ere</a:t>
              </a:r>
              <a:r>
                <a:rPr sz="1100" b="1" dirty="0">
                  <a:latin typeface="Times New Roman" panose="02020603050405020304" pitchFamily="18" charset="0"/>
                  <a:cs typeface="Times New Roman" panose="02020603050405020304" pitchFamily="18" charset="0"/>
                </a:rPr>
                <a:t>d</a:t>
              </a:r>
              <a:endParaRPr lang="en-US" sz="1100" b="1" spc="-40" dirty="0">
                <a:latin typeface="Times New Roman" panose="02020603050405020304" pitchFamily="18" charset="0"/>
                <a:cs typeface="Times New Roman" panose="02020603050405020304" pitchFamily="18" charset="0"/>
              </a:endParaRPr>
            </a:p>
            <a:p>
              <a:pPr marL="12700">
                <a:spcBef>
                  <a:spcPts val="100"/>
                </a:spcBef>
              </a:pPr>
              <a:r>
                <a:rPr sz="1100" b="1" spc="-15" dirty="0">
                  <a:latin typeface="Times New Roman" panose="02020603050405020304" pitchFamily="18" charset="0"/>
                  <a:cs typeface="Times New Roman" panose="02020603050405020304" pitchFamily="18" charset="0"/>
                </a:rPr>
                <a:t>I</a:t>
              </a:r>
              <a:r>
                <a:rPr sz="1100" b="1" spc="-25" dirty="0">
                  <a:latin typeface="Times New Roman" panose="02020603050405020304" pitchFamily="18" charset="0"/>
                  <a:cs typeface="Times New Roman" panose="02020603050405020304" pitchFamily="18" charset="0"/>
                </a:rPr>
                <a:t>n</a:t>
              </a:r>
              <a:r>
                <a:rPr sz="1100" b="1" spc="-30" dirty="0">
                  <a:latin typeface="Times New Roman" panose="02020603050405020304" pitchFamily="18" charset="0"/>
                  <a:cs typeface="Times New Roman" panose="02020603050405020304" pitchFamily="18" charset="0"/>
                </a:rPr>
                <a:t>er</a:t>
              </a:r>
              <a:r>
                <a:rPr sz="1100" b="1" spc="-20" dirty="0">
                  <a:latin typeface="Times New Roman" panose="02020603050405020304" pitchFamily="18" charset="0"/>
                  <a:cs typeface="Times New Roman" panose="02020603050405020304" pitchFamily="18" charset="0"/>
                </a:rPr>
                <a:t>ti</a:t>
              </a:r>
              <a:r>
                <a:rPr sz="1100" b="1" spc="-25" dirty="0">
                  <a:latin typeface="Times New Roman" panose="02020603050405020304" pitchFamily="18" charset="0"/>
                  <a:cs typeface="Times New Roman" panose="02020603050405020304" pitchFamily="18" charset="0"/>
                </a:rPr>
                <a:t>a</a:t>
              </a:r>
              <a:r>
                <a:rPr sz="1100" b="1" dirty="0">
                  <a:latin typeface="Times New Roman" panose="02020603050405020304" pitchFamily="18" charset="0"/>
                  <a:cs typeface="Times New Roman" panose="02020603050405020304" pitchFamily="18" charset="0"/>
                </a:rPr>
                <a:t>l</a:t>
              </a:r>
              <a:r>
                <a:rPr sz="1100" b="1" spc="-35" dirty="0">
                  <a:latin typeface="Times New Roman" panose="02020603050405020304" pitchFamily="18" charset="0"/>
                  <a:cs typeface="Times New Roman" panose="02020603050405020304" pitchFamily="18" charset="0"/>
                </a:rPr>
                <a:t> F</a:t>
              </a:r>
              <a:r>
                <a:rPr sz="1100" b="1" spc="-30" dirty="0">
                  <a:latin typeface="Times New Roman" panose="02020603050405020304" pitchFamily="18" charset="0"/>
                  <a:cs typeface="Times New Roman" panose="02020603050405020304" pitchFamily="18" charset="0"/>
                </a:rPr>
                <a:t>r</a:t>
              </a:r>
              <a:r>
                <a:rPr sz="1100" b="1" spc="-25" dirty="0">
                  <a:latin typeface="Times New Roman" panose="02020603050405020304" pitchFamily="18" charset="0"/>
                  <a:cs typeface="Times New Roman" panose="02020603050405020304" pitchFamily="18" charset="0"/>
                </a:rPr>
                <a:t>a</a:t>
              </a:r>
              <a:r>
                <a:rPr sz="1100" b="1" spc="-45" dirty="0">
                  <a:latin typeface="Times New Roman" panose="02020603050405020304" pitchFamily="18" charset="0"/>
                  <a:cs typeface="Times New Roman" panose="02020603050405020304" pitchFamily="18" charset="0"/>
                </a:rPr>
                <a:t>m</a:t>
              </a:r>
              <a:r>
                <a:rPr sz="1100" b="1" dirty="0">
                  <a:latin typeface="Times New Roman" panose="02020603050405020304" pitchFamily="18" charset="0"/>
                  <a:cs typeface="Times New Roman" panose="02020603050405020304" pitchFamily="18" charset="0"/>
                </a:rPr>
                <a:t>e</a:t>
              </a:r>
              <a:endParaRPr sz="1100" dirty="0">
                <a:latin typeface="Times New Roman" panose="02020603050405020304" pitchFamily="18" charset="0"/>
                <a:cs typeface="Times New Roman" panose="02020603050405020304" pitchFamily="18" charset="0"/>
              </a:endParaRPr>
            </a:p>
          </p:txBody>
        </p:sp>
        <p:grpSp>
          <p:nvGrpSpPr>
            <p:cNvPr id="14" name="object 12">
              <a:extLst>
                <a:ext uri="{FF2B5EF4-FFF2-40B4-BE49-F238E27FC236}">
                  <a16:creationId xmlns:a16="http://schemas.microsoft.com/office/drawing/2014/main" id="{EDC1BE3D-B6D3-DBD9-353F-63AFF833B8D4}"/>
                </a:ext>
              </a:extLst>
            </p:cNvPr>
            <p:cNvGrpSpPr/>
            <p:nvPr/>
          </p:nvGrpSpPr>
          <p:grpSpPr>
            <a:xfrm>
              <a:off x="6199229" y="918322"/>
              <a:ext cx="2352260" cy="3101652"/>
              <a:chOff x="6199229" y="918322"/>
              <a:chExt cx="2352260" cy="3101652"/>
            </a:xfrm>
          </p:grpSpPr>
          <p:pic>
            <p:nvPicPr>
              <p:cNvPr id="15" name="object 13">
                <a:extLst>
                  <a:ext uri="{FF2B5EF4-FFF2-40B4-BE49-F238E27FC236}">
                    <a16:creationId xmlns:a16="http://schemas.microsoft.com/office/drawing/2014/main" id="{C76CB2D7-13E0-47E4-64B6-417497B1C4D2}"/>
                  </a:ext>
                </a:extLst>
              </p:cNvPr>
              <p:cNvPicPr/>
              <p:nvPr/>
            </p:nvPicPr>
            <p:blipFill>
              <a:blip r:embed="rId4" cstate="print"/>
              <a:stretch>
                <a:fillRect/>
              </a:stretch>
            </p:blipFill>
            <p:spPr>
              <a:xfrm>
                <a:off x="7522898" y="3138256"/>
                <a:ext cx="143643" cy="125581"/>
              </a:xfrm>
              <a:prstGeom prst="rect">
                <a:avLst/>
              </a:prstGeom>
            </p:spPr>
          </p:pic>
          <p:pic>
            <p:nvPicPr>
              <p:cNvPr id="16" name="object 14">
                <a:extLst>
                  <a:ext uri="{FF2B5EF4-FFF2-40B4-BE49-F238E27FC236}">
                    <a16:creationId xmlns:a16="http://schemas.microsoft.com/office/drawing/2014/main" id="{CBD35960-9193-03B6-A368-BC16FB9B25BA}"/>
                  </a:ext>
                </a:extLst>
              </p:cNvPr>
              <p:cNvPicPr/>
              <p:nvPr/>
            </p:nvPicPr>
            <p:blipFill>
              <a:blip r:embed="rId5" cstate="print"/>
              <a:stretch>
                <a:fillRect/>
              </a:stretch>
            </p:blipFill>
            <p:spPr>
              <a:xfrm>
                <a:off x="8106237" y="2892759"/>
                <a:ext cx="143643" cy="125581"/>
              </a:xfrm>
              <a:prstGeom prst="rect">
                <a:avLst/>
              </a:prstGeom>
            </p:spPr>
          </p:pic>
          <p:pic>
            <p:nvPicPr>
              <p:cNvPr id="17" name="object 15">
                <a:extLst>
                  <a:ext uri="{FF2B5EF4-FFF2-40B4-BE49-F238E27FC236}">
                    <a16:creationId xmlns:a16="http://schemas.microsoft.com/office/drawing/2014/main" id="{A1266BF6-CC54-141D-4FE1-35C04E6C43F0}"/>
                  </a:ext>
                </a:extLst>
              </p:cNvPr>
              <p:cNvPicPr/>
              <p:nvPr/>
            </p:nvPicPr>
            <p:blipFill>
              <a:blip r:embed="rId6" cstate="print"/>
              <a:stretch>
                <a:fillRect/>
              </a:stretch>
            </p:blipFill>
            <p:spPr>
              <a:xfrm>
                <a:off x="8407846" y="3894393"/>
                <a:ext cx="143643" cy="125581"/>
              </a:xfrm>
              <a:prstGeom prst="rect">
                <a:avLst/>
              </a:prstGeom>
            </p:spPr>
          </p:pic>
          <p:pic>
            <p:nvPicPr>
              <p:cNvPr id="18" name="object 16">
                <a:extLst>
                  <a:ext uri="{FF2B5EF4-FFF2-40B4-BE49-F238E27FC236}">
                    <a16:creationId xmlns:a16="http://schemas.microsoft.com/office/drawing/2014/main" id="{E5334783-1121-D9FC-F5E0-AFA233EC434C}"/>
                  </a:ext>
                </a:extLst>
              </p:cNvPr>
              <p:cNvPicPr/>
              <p:nvPr/>
            </p:nvPicPr>
            <p:blipFill>
              <a:blip r:embed="rId7" cstate="print"/>
              <a:stretch>
                <a:fillRect/>
              </a:stretch>
            </p:blipFill>
            <p:spPr>
              <a:xfrm>
                <a:off x="7339526" y="1133905"/>
                <a:ext cx="143643" cy="125581"/>
              </a:xfrm>
              <a:prstGeom prst="rect">
                <a:avLst/>
              </a:prstGeom>
            </p:spPr>
          </p:pic>
          <p:pic>
            <p:nvPicPr>
              <p:cNvPr id="19" name="object 17">
                <a:extLst>
                  <a:ext uri="{FF2B5EF4-FFF2-40B4-BE49-F238E27FC236}">
                    <a16:creationId xmlns:a16="http://schemas.microsoft.com/office/drawing/2014/main" id="{E7F64B61-A7DF-0031-E9F1-94C0B2FFA906}"/>
                  </a:ext>
                </a:extLst>
              </p:cNvPr>
              <p:cNvPicPr/>
              <p:nvPr/>
            </p:nvPicPr>
            <p:blipFill>
              <a:blip r:embed="rId5" cstate="print"/>
              <a:stretch>
                <a:fillRect/>
              </a:stretch>
            </p:blipFill>
            <p:spPr>
              <a:xfrm>
                <a:off x="6199229" y="1293052"/>
                <a:ext cx="143643" cy="125581"/>
              </a:xfrm>
              <a:prstGeom prst="rect">
                <a:avLst/>
              </a:prstGeom>
            </p:spPr>
          </p:pic>
          <p:pic>
            <p:nvPicPr>
              <p:cNvPr id="20" name="object 18">
                <a:extLst>
                  <a:ext uri="{FF2B5EF4-FFF2-40B4-BE49-F238E27FC236}">
                    <a16:creationId xmlns:a16="http://schemas.microsoft.com/office/drawing/2014/main" id="{463A7D9D-DA7D-0661-7312-465827B9ACBA}"/>
                  </a:ext>
                </a:extLst>
              </p:cNvPr>
              <p:cNvPicPr/>
              <p:nvPr/>
            </p:nvPicPr>
            <p:blipFill>
              <a:blip r:embed="rId8" cstate="print"/>
              <a:stretch>
                <a:fillRect/>
              </a:stretch>
            </p:blipFill>
            <p:spPr>
              <a:xfrm>
                <a:off x="7806298" y="2696462"/>
                <a:ext cx="143643" cy="125581"/>
              </a:xfrm>
              <a:prstGeom prst="rect">
                <a:avLst/>
              </a:prstGeom>
            </p:spPr>
          </p:pic>
          <p:pic>
            <p:nvPicPr>
              <p:cNvPr id="3" name="object 16">
                <a:extLst>
                  <a:ext uri="{FF2B5EF4-FFF2-40B4-BE49-F238E27FC236}">
                    <a16:creationId xmlns:a16="http://schemas.microsoft.com/office/drawing/2014/main" id="{5DDB3B29-617B-E8A0-C391-3368A7677432}"/>
                  </a:ext>
                </a:extLst>
              </p:cNvPr>
              <p:cNvPicPr/>
              <p:nvPr/>
            </p:nvPicPr>
            <p:blipFill rotWithShape="1">
              <a:blip r:embed="rId9" cstate="print">
                <a:duotone>
                  <a:prstClr val="black"/>
                  <a:srgbClr val="FF0000">
                    <a:tint val="45000"/>
                    <a:satMod val="400000"/>
                  </a:srgbClr>
                </a:duotone>
                <a:extLst>
                  <a:ext uri="{BEBA8EAE-BF5A-486C-A8C5-ECC9F3942E4B}">
                    <a14:imgProps xmlns:a14="http://schemas.microsoft.com/office/drawing/2010/main">
                      <a14:imgLayer r:embed="rId10">
                        <a14:imgEffect>
                          <a14:artisticChalkSketch/>
                        </a14:imgEffect>
                      </a14:imgLayer>
                    </a14:imgProps>
                  </a:ext>
                </a:extLst>
              </a:blip>
              <a:srcRect l="1" t="-1" r="-1" b="1"/>
              <a:stretch/>
            </p:blipFill>
            <p:spPr>
              <a:xfrm>
                <a:off x="7068188" y="918322"/>
                <a:ext cx="143643" cy="125580"/>
              </a:xfrm>
              <a:prstGeom prst="rect">
                <a:avLst/>
              </a:prstGeom>
              <a:ln>
                <a:noFill/>
              </a:ln>
            </p:spPr>
          </p:pic>
        </p:grpSp>
        <p:sp>
          <p:nvSpPr>
            <p:cNvPr id="21" name="object 19">
              <a:extLst>
                <a:ext uri="{FF2B5EF4-FFF2-40B4-BE49-F238E27FC236}">
                  <a16:creationId xmlns:a16="http://schemas.microsoft.com/office/drawing/2014/main" id="{CB9C8D49-CE27-EE14-F7D4-A5E4C742F53C}"/>
                </a:ext>
              </a:extLst>
            </p:cNvPr>
            <p:cNvSpPr txBox="1"/>
            <p:nvPr/>
          </p:nvSpPr>
          <p:spPr>
            <a:xfrm>
              <a:off x="7659633" y="3265424"/>
              <a:ext cx="446603" cy="265198"/>
            </a:xfrm>
            <a:prstGeom prst="rect">
              <a:avLst/>
            </a:prstGeom>
          </p:spPr>
          <p:txBody>
            <a:bodyPr vert="horz" wrap="square" lIns="0" tIns="24130" rIns="0" bIns="0" rtlCol="0" anchor="t">
              <a:spAutoFit/>
            </a:bodyPr>
            <a:lstStyle/>
            <a:p>
              <a:pPr marL="12700" marR="5080">
                <a:lnSpc>
                  <a:spcPct val="72871"/>
                </a:lnSpc>
                <a:spcBef>
                  <a:spcPts val="190"/>
                </a:spcBef>
              </a:pPr>
              <a:r>
                <a:rPr sz="900" b="1" spc="-5" dirty="0">
                  <a:latin typeface="Times New Roman" panose="02020603050405020304" pitchFamily="18" charset="0"/>
                  <a:cs typeface="Times New Roman" panose="02020603050405020304" pitchFamily="18" charset="0"/>
                </a:rPr>
                <a:t>T</a:t>
              </a:r>
              <a:r>
                <a:rPr sz="900" b="1" dirty="0">
                  <a:latin typeface="Times New Roman" panose="02020603050405020304" pitchFamily="18" charset="0"/>
                  <a:cs typeface="Times New Roman" panose="02020603050405020304" pitchFamily="18" charset="0"/>
                </a:rPr>
                <a:t>C</a:t>
              </a:r>
              <a:r>
                <a:rPr sz="900" b="1" spc="-5" dirty="0">
                  <a:latin typeface="Times New Roman" panose="02020603050405020304" pitchFamily="18" charset="0"/>
                  <a:cs typeface="Times New Roman" panose="02020603050405020304" pitchFamily="18" charset="0"/>
                </a:rPr>
                <a:t>M</a:t>
              </a:r>
              <a:r>
                <a:rPr sz="900" b="1" dirty="0">
                  <a:latin typeface="Times New Roman" panose="02020603050405020304" pitchFamily="18" charset="0"/>
                  <a:cs typeface="Times New Roman" panose="02020603050405020304" pitchFamily="18" charset="0"/>
                </a:rPr>
                <a:t>-  1</a:t>
              </a:r>
              <a:endParaRPr lang="en-US" sz="900" dirty="0">
                <a:latin typeface="Times New Roman" panose="02020603050405020304" pitchFamily="18" charset="0"/>
                <a:cs typeface="Times New Roman" panose="02020603050405020304" pitchFamily="18" charset="0"/>
              </a:endParaRPr>
            </a:p>
          </p:txBody>
        </p:sp>
        <p:sp>
          <p:nvSpPr>
            <p:cNvPr id="22" name="object 20">
              <a:extLst>
                <a:ext uri="{FF2B5EF4-FFF2-40B4-BE49-F238E27FC236}">
                  <a16:creationId xmlns:a16="http://schemas.microsoft.com/office/drawing/2014/main" id="{7BB55FBF-F4D1-5270-DB3D-C188D07EA8E8}"/>
                </a:ext>
              </a:extLst>
            </p:cNvPr>
            <p:cNvSpPr txBox="1"/>
            <p:nvPr/>
          </p:nvSpPr>
          <p:spPr>
            <a:xfrm>
              <a:off x="8587864" y="3902418"/>
              <a:ext cx="387350" cy="151323"/>
            </a:xfrm>
            <a:prstGeom prst="rect">
              <a:avLst/>
            </a:prstGeom>
          </p:spPr>
          <p:txBody>
            <a:bodyPr vert="horz" wrap="square" lIns="0" tIns="12700" rIns="0" bIns="0" rtlCol="0">
              <a:spAutoFit/>
            </a:bodyPr>
            <a:lstStyle/>
            <a:p>
              <a:pPr marL="12700">
                <a:spcBef>
                  <a:spcPts val="100"/>
                </a:spcBef>
              </a:pPr>
              <a:r>
                <a:rPr sz="900" b="1" spc="-5" dirty="0">
                  <a:latin typeface="Times New Roman" panose="02020603050405020304" pitchFamily="18" charset="0"/>
                  <a:cs typeface="Times New Roman" panose="02020603050405020304" pitchFamily="18" charset="0"/>
                </a:rPr>
                <a:t>T</a:t>
              </a:r>
              <a:r>
                <a:rPr sz="900" b="1" dirty="0">
                  <a:latin typeface="Times New Roman" panose="02020603050405020304" pitchFamily="18" charset="0"/>
                  <a:cs typeface="Times New Roman" panose="02020603050405020304" pitchFamily="18" charset="0"/>
                </a:rPr>
                <a:t>C</a:t>
              </a:r>
              <a:r>
                <a:rPr sz="900" b="1" spc="-5" dirty="0">
                  <a:latin typeface="Times New Roman" panose="02020603050405020304" pitchFamily="18" charset="0"/>
                  <a:cs typeface="Times New Roman" panose="02020603050405020304" pitchFamily="18" charset="0"/>
                </a:rPr>
                <a:t>M</a:t>
              </a:r>
              <a:r>
                <a:rPr sz="900" b="1" dirty="0">
                  <a:latin typeface="Times New Roman" panose="02020603050405020304" pitchFamily="18" charset="0"/>
                  <a:cs typeface="Times New Roman" panose="02020603050405020304" pitchFamily="18" charset="0"/>
                </a:rPr>
                <a:t>-5</a:t>
              </a:r>
              <a:endParaRPr sz="900" dirty="0">
                <a:latin typeface="Times New Roman" panose="02020603050405020304" pitchFamily="18" charset="0"/>
                <a:cs typeface="Times New Roman" panose="02020603050405020304" pitchFamily="18" charset="0"/>
              </a:endParaRPr>
            </a:p>
          </p:txBody>
        </p:sp>
        <p:sp>
          <p:nvSpPr>
            <p:cNvPr id="23" name="object 21">
              <a:extLst>
                <a:ext uri="{FF2B5EF4-FFF2-40B4-BE49-F238E27FC236}">
                  <a16:creationId xmlns:a16="http://schemas.microsoft.com/office/drawing/2014/main" id="{7C774532-8C1D-18E3-1217-6C26091E5485}"/>
                </a:ext>
              </a:extLst>
            </p:cNvPr>
            <p:cNvSpPr txBox="1"/>
            <p:nvPr/>
          </p:nvSpPr>
          <p:spPr>
            <a:xfrm>
              <a:off x="8283940" y="2948355"/>
              <a:ext cx="387350" cy="151323"/>
            </a:xfrm>
            <a:prstGeom prst="rect">
              <a:avLst/>
            </a:prstGeom>
          </p:spPr>
          <p:txBody>
            <a:bodyPr vert="horz" wrap="square" lIns="0" tIns="12700" rIns="0" bIns="0" rtlCol="0">
              <a:spAutoFit/>
            </a:bodyPr>
            <a:lstStyle/>
            <a:p>
              <a:pPr marL="12700">
                <a:spcBef>
                  <a:spcPts val="100"/>
                </a:spcBef>
              </a:pPr>
              <a:r>
                <a:rPr sz="900" b="1" spc="-5" dirty="0">
                  <a:latin typeface="Times New Roman" panose="02020603050405020304" pitchFamily="18" charset="0"/>
                  <a:cs typeface="Times New Roman" panose="02020603050405020304" pitchFamily="18" charset="0"/>
                </a:rPr>
                <a:t>T</a:t>
              </a:r>
              <a:r>
                <a:rPr sz="900" b="1" dirty="0">
                  <a:latin typeface="Times New Roman" panose="02020603050405020304" pitchFamily="18" charset="0"/>
                  <a:cs typeface="Times New Roman" panose="02020603050405020304" pitchFamily="18" charset="0"/>
                </a:rPr>
                <a:t>C</a:t>
              </a:r>
              <a:r>
                <a:rPr sz="900" b="1" spc="-5" dirty="0">
                  <a:latin typeface="Times New Roman" panose="02020603050405020304" pitchFamily="18" charset="0"/>
                  <a:cs typeface="Times New Roman" panose="02020603050405020304" pitchFamily="18" charset="0"/>
                </a:rPr>
                <a:t>M</a:t>
              </a:r>
              <a:r>
                <a:rPr sz="900" b="1" dirty="0">
                  <a:latin typeface="Times New Roman" panose="02020603050405020304" pitchFamily="18" charset="0"/>
                  <a:cs typeface="Times New Roman" panose="02020603050405020304" pitchFamily="18" charset="0"/>
                </a:rPr>
                <a:t>-6</a:t>
              </a:r>
              <a:endParaRPr sz="900" dirty="0">
                <a:latin typeface="Times New Roman" panose="02020603050405020304" pitchFamily="18" charset="0"/>
                <a:cs typeface="Times New Roman" panose="02020603050405020304" pitchFamily="18" charset="0"/>
              </a:endParaRPr>
            </a:p>
          </p:txBody>
        </p:sp>
        <p:sp>
          <p:nvSpPr>
            <p:cNvPr id="24" name="object 22">
              <a:extLst>
                <a:ext uri="{FF2B5EF4-FFF2-40B4-BE49-F238E27FC236}">
                  <a16:creationId xmlns:a16="http://schemas.microsoft.com/office/drawing/2014/main" id="{C62F65C4-9A7C-09A0-4694-AA99C668B7BF}"/>
                </a:ext>
              </a:extLst>
            </p:cNvPr>
            <p:cNvSpPr txBox="1"/>
            <p:nvPr/>
          </p:nvSpPr>
          <p:spPr>
            <a:xfrm>
              <a:off x="7955328" y="2628315"/>
              <a:ext cx="260350" cy="151323"/>
            </a:xfrm>
            <a:prstGeom prst="rect">
              <a:avLst/>
            </a:prstGeom>
          </p:spPr>
          <p:txBody>
            <a:bodyPr vert="horz" wrap="square" lIns="0" tIns="12700" rIns="0" bIns="0" rtlCol="0">
              <a:spAutoFit/>
            </a:bodyPr>
            <a:lstStyle/>
            <a:p>
              <a:pPr marL="12700">
                <a:spcBef>
                  <a:spcPts val="100"/>
                </a:spcBef>
              </a:pPr>
              <a:r>
                <a:rPr sz="900" b="1" dirty="0">
                  <a:latin typeface="Times New Roman" panose="02020603050405020304" pitchFamily="18" charset="0"/>
                  <a:cs typeface="Times New Roman" panose="02020603050405020304" pitchFamily="18" charset="0"/>
                </a:rPr>
                <a:t>NIM</a:t>
              </a:r>
              <a:endParaRPr sz="900" dirty="0">
                <a:latin typeface="Times New Roman" panose="02020603050405020304" pitchFamily="18" charset="0"/>
                <a:cs typeface="Times New Roman" panose="02020603050405020304" pitchFamily="18" charset="0"/>
              </a:endParaRPr>
            </a:p>
          </p:txBody>
        </p:sp>
        <p:sp>
          <p:nvSpPr>
            <p:cNvPr id="25" name="object 23">
              <a:extLst>
                <a:ext uri="{FF2B5EF4-FFF2-40B4-BE49-F238E27FC236}">
                  <a16:creationId xmlns:a16="http://schemas.microsoft.com/office/drawing/2014/main" id="{29558F67-DCE9-7A75-9187-C4F932A84769}"/>
                </a:ext>
              </a:extLst>
            </p:cNvPr>
            <p:cNvSpPr txBox="1"/>
            <p:nvPr/>
          </p:nvSpPr>
          <p:spPr>
            <a:xfrm>
              <a:off x="6861784" y="1173265"/>
              <a:ext cx="505092" cy="265198"/>
            </a:xfrm>
            <a:prstGeom prst="rect">
              <a:avLst/>
            </a:prstGeom>
          </p:spPr>
          <p:txBody>
            <a:bodyPr vert="horz" wrap="square" lIns="0" tIns="24130" rIns="0" bIns="0" rtlCol="0" anchor="t">
              <a:spAutoFit/>
            </a:bodyPr>
            <a:lstStyle/>
            <a:p>
              <a:pPr marL="12700" marR="5080">
                <a:lnSpc>
                  <a:spcPct val="72871"/>
                </a:lnSpc>
                <a:spcBef>
                  <a:spcPts val="190"/>
                </a:spcBef>
              </a:pPr>
              <a:r>
                <a:rPr sz="900" b="1" spc="-5" dirty="0">
                  <a:latin typeface="Times New Roman" panose="02020603050405020304" pitchFamily="18" charset="0"/>
                  <a:cs typeface="Times New Roman" panose="02020603050405020304" pitchFamily="18" charset="0"/>
                </a:rPr>
                <a:t>T</a:t>
              </a:r>
              <a:r>
                <a:rPr sz="900" b="1" dirty="0">
                  <a:latin typeface="Times New Roman" panose="02020603050405020304" pitchFamily="18" charset="0"/>
                  <a:cs typeface="Times New Roman" panose="02020603050405020304" pitchFamily="18" charset="0"/>
                </a:rPr>
                <a:t>C</a:t>
              </a:r>
              <a:r>
                <a:rPr sz="900" b="1" spc="-5" dirty="0">
                  <a:latin typeface="Times New Roman" panose="02020603050405020304" pitchFamily="18" charset="0"/>
                  <a:cs typeface="Times New Roman" panose="02020603050405020304" pitchFamily="18" charset="0"/>
                </a:rPr>
                <a:t>M</a:t>
              </a:r>
              <a:r>
                <a:rPr sz="900" b="1" dirty="0">
                  <a:latin typeface="Times New Roman" panose="02020603050405020304" pitchFamily="18" charset="0"/>
                  <a:cs typeface="Times New Roman" panose="02020603050405020304" pitchFamily="18" charset="0"/>
                </a:rPr>
                <a:t>-  2</a:t>
              </a:r>
              <a:endParaRPr lang="en-US" sz="900" dirty="0">
                <a:latin typeface="Times New Roman" panose="02020603050405020304" pitchFamily="18" charset="0"/>
                <a:cs typeface="Times New Roman" panose="02020603050405020304" pitchFamily="18" charset="0"/>
              </a:endParaRPr>
            </a:p>
          </p:txBody>
        </p:sp>
        <p:sp>
          <p:nvSpPr>
            <p:cNvPr id="26" name="object 24">
              <a:extLst>
                <a:ext uri="{FF2B5EF4-FFF2-40B4-BE49-F238E27FC236}">
                  <a16:creationId xmlns:a16="http://schemas.microsoft.com/office/drawing/2014/main" id="{7F474479-26DF-0C16-0BF8-9B2769AE78E2}"/>
                </a:ext>
              </a:extLst>
            </p:cNvPr>
            <p:cNvSpPr txBox="1"/>
            <p:nvPr/>
          </p:nvSpPr>
          <p:spPr>
            <a:xfrm>
              <a:off x="6418679" y="1290320"/>
              <a:ext cx="387350" cy="151323"/>
            </a:xfrm>
            <a:prstGeom prst="rect">
              <a:avLst/>
            </a:prstGeom>
          </p:spPr>
          <p:txBody>
            <a:bodyPr vert="horz" wrap="square" lIns="0" tIns="12700" rIns="0" bIns="0" rtlCol="0">
              <a:spAutoFit/>
            </a:bodyPr>
            <a:lstStyle/>
            <a:p>
              <a:pPr marL="12700">
                <a:spcBef>
                  <a:spcPts val="100"/>
                </a:spcBef>
              </a:pPr>
              <a:r>
                <a:rPr sz="900" b="1" spc="-5" dirty="0">
                  <a:latin typeface="Times New Roman" panose="02020603050405020304" pitchFamily="18" charset="0"/>
                  <a:cs typeface="Times New Roman" panose="02020603050405020304" pitchFamily="18" charset="0"/>
                </a:rPr>
                <a:t>T</a:t>
              </a:r>
              <a:r>
                <a:rPr sz="900" b="1" dirty="0">
                  <a:latin typeface="Times New Roman" panose="02020603050405020304" pitchFamily="18" charset="0"/>
                  <a:cs typeface="Times New Roman" panose="02020603050405020304" pitchFamily="18" charset="0"/>
                </a:rPr>
                <a:t>C</a:t>
              </a:r>
              <a:r>
                <a:rPr sz="900" b="1" spc="-5" dirty="0">
                  <a:latin typeface="Times New Roman" panose="02020603050405020304" pitchFamily="18" charset="0"/>
                  <a:cs typeface="Times New Roman" panose="02020603050405020304" pitchFamily="18" charset="0"/>
                </a:rPr>
                <a:t>M</a:t>
              </a:r>
              <a:r>
                <a:rPr sz="900" b="1" dirty="0">
                  <a:latin typeface="Times New Roman" panose="02020603050405020304" pitchFamily="18" charset="0"/>
                  <a:cs typeface="Times New Roman" panose="02020603050405020304" pitchFamily="18" charset="0"/>
                </a:rPr>
                <a:t>-3</a:t>
              </a:r>
              <a:endParaRPr sz="900" dirty="0">
                <a:latin typeface="Times New Roman" panose="02020603050405020304" pitchFamily="18" charset="0"/>
                <a:cs typeface="Times New Roman" panose="02020603050405020304" pitchFamily="18" charset="0"/>
              </a:endParaRPr>
            </a:p>
          </p:txBody>
        </p:sp>
        <p:sp>
          <p:nvSpPr>
            <p:cNvPr id="27" name="object 25">
              <a:extLst>
                <a:ext uri="{FF2B5EF4-FFF2-40B4-BE49-F238E27FC236}">
                  <a16:creationId xmlns:a16="http://schemas.microsoft.com/office/drawing/2014/main" id="{8D4A1575-685B-52A1-9F8F-276654C3F93E}"/>
                </a:ext>
              </a:extLst>
            </p:cNvPr>
            <p:cNvSpPr txBox="1"/>
            <p:nvPr/>
          </p:nvSpPr>
          <p:spPr>
            <a:xfrm>
              <a:off x="6632762" y="3591520"/>
              <a:ext cx="394335" cy="382609"/>
            </a:xfrm>
            <a:prstGeom prst="rect">
              <a:avLst/>
            </a:prstGeom>
          </p:spPr>
          <p:txBody>
            <a:bodyPr vert="horz" wrap="square" lIns="0" tIns="24130" rIns="0" bIns="0" rtlCol="0" anchor="t">
              <a:spAutoFit/>
            </a:bodyPr>
            <a:lstStyle/>
            <a:p>
              <a:pPr marL="12700" marR="5080">
                <a:lnSpc>
                  <a:spcPct val="72871"/>
                </a:lnSpc>
                <a:spcBef>
                  <a:spcPts val="190"/>
                </a:spcBef>
              </a:pPr>
              <a:r>
                <a:rPr sz="900" b="1" dirty="0">
                  <a:latin typeface="Times New Roman" panose="02020603050405020304" pitchFamily="18" charset="0"/>
                  <a:cs typeface="Times New Roman" panose="02020603050405020304" pitchFamily="18" charset="0"/>
                </a:rPr>
                <a:t>Moon’s  </a:t>
              </a:r>
              <a:r>
                <a:rPr sz="900" b="1" spc="-5" dirty="0">
                  <a:latin typeface="Times New Roman" panose="02020603050405020304" pitchFamily="18" charset="0"/>
                  <a:cs typeface="Times New Roman" panose="02020603050405020304" pitchFamily="18" charset="0"/>
                </a:rPr>
                <a:t>Orbit</a:t>
              </a:r>
              <a:endParaRPr lang="en-US" sz="900" dirty="0">
                <a:latin typeface="Times New Roman" panose="02020603050405020304" pitchFamily="18" charset="0"/>
                <a:cs typeface="Times New Roman" panose="02020603050405020304" pitchFamily="18" charset="0"/>
              </a:endParaRPr>
            </a:p>
          </p:txBody>
        </p:sp>
        <p:sp>
          <p:nvSpPr>
            <p:cNvPr id="28" name="object 26">
              <a:extLst>
                <a:ext uri="{FF2B5EF4-FFF2-40B4-BE49-F238E27FC236}">
                  <a16:creationId xmlns:a16="http://schemas.microsoft.com/office/drawing/2014/main" id="{C0247B40-5532-7C2F-FF5B-9BE15EEBB012}"/>
                </a:ext>
              </a:extLst>
            </p:cNvPr>
            <p:cNvSpPr txBox="1"/>
            <p:nvPr/>
          </p:nvSpPr>
          <p:spPr>
            <a:xfrm>
              <a:off x="7303818" y="3695191"/>
              <a:ext cx="311150" cy="151323"/>
            </a:xfrm>
            <a:prstGeom prst="rect">
              <a:avLst/>
            </a:prstGeom>
          </p:spPr>
          <p:txBody>
            <a:bodyPr vert="horz" wrap="square" lIns="0" tIns="12700" rIns="0" bIns="0" rtlCol="0">
              <a:spAutoFit/>
            </a:bodyPr>
            <a:lstStyle/>
            <a:p>
              <a:pPr marL="12700">
                <a:spcBef>
                  <a:spcPts val="100"/>
                </a:spcBef>
              </a:pPr>
              <a:r>
                <a:rPr sz="900" b="1" dirty="0">
                  <a:latin typeface="Times New Roman" panose="02020603050405020304" pitchFamily="18" charset="0"/>
                  <a:cs typeface="Times New Roman" panose="02020603050405020304" pitchFamily="18" charset="0"/>
                </a:rPr>
                <a:t>Earth</a:t>
              </a:r>
              <a:endParaRPr sz="900" dirty="0">
                <a:latin typeface="Times New Roman" panose="02020603050405020304" pitchFamily="18" charset="0"/>
                <a:cs typeface="Times New Roman" panose="02020603050405020304" pitchFamily="18" charset="0"/>
              </a:endParaRPr>
            </a:p>
          </p:txBody>
        </p:sp>
        <p:pic>
          <p:nvPicPr>
            <p:cNvPr id="30" name="object 28">
              <a:extLst>
                <a:ext uri="{FF2B5EF4-FFF2-40B4-BE49-F238E27FC236}">
                  <a16:creationId xmlns:a16="http://schemas.microsoft.com/office/drawing/2014/main" id="{8A2FE48C-ABBB-B9E8-ECA3-2191CE5637D7}"/>
                </a:ext>
              </a:extLst>
            </p:cNvPr>
            <p:cNvPicPr/>
            <p:nvPr/>
          </p:nvPicPr>
          <p:blipFill>
            <a:blip r:embed="rId5" cstate="print"/>
            <a:stretch>
              <a:fillRect/>
            </a:stretch>
          </p:blipFill>
          <p:spPr>
            <a:xfrm>
              <a:off x="5743791" y="3067984"/>
              <a:ext cx="143643" cy="125581"/>
            </a:xfrm>
            <a:prstGeom prst="rect">
              <a:avLst/>
            </a:prstGeom>
          </p:spPr>
        </p:pic>
        <p:sp>
          <p:nvSpPr>
            <p:cNvPr id="32" name="object 30">
              <a:extLst>
                <a:ext uri="{FF2B5EF4-FFF2-40B4-BE49-F238E27FC236}">
                  <a16:creationId xmlns:a16="http://schemas.microsoft.com/office/drawing/2014/main" id="{135C74E8-F54F-58C0-6571-4AA273B4F349}"/>
                </a:ext>
              </a:extLst>
            </p:cNvPr>
            <p:cNvSpPr txBox="1"/>
            <p:nvPr/>
          </p:nvSpPr>
          <p:spPr>
            <a:xfrm>
              <a:off x="5950981" y="3015488"/>
              <a:ext cx="387350" cy="151323"/>
            </a:xfrm>
            <a:prstGeom prst="rect">
              <a:avLst/>
            </a:prstGeom>
          </p:spPr>
          <p:txBody>
            <a:bodyPr vert="horz" wrap="square" lIns="0" tIns="12700" rIns="0" bIns="0" rtlCol="0">
              <a:spAutoFit/>
            </a:bodyPr>
            <a:lstStyle/>
            <a:p>
              <a:pPr marL="12700">
                <a:spcBef>
                  <a:spcPts val="100"/>
                </a:spcBef>
              </a:pPr>
              <a:r>
                <a:rPr sz="900" b="1" spc="-5" dirty="0">
                  <a:latin typeface="Times New Roman" panose="02020603050405020304" pitchFamily="18" charset="0"/>
                  <a:cs typeface="Times New Roman" panose="02020603050405020304" pitchFamily="18" charset="0"/>
                </a:rPr>
                <a:t>T</a:t>
              </a:r>
              <a:r>
                <a:rPr sz="900" b="1" dirty="0">
                  <a:latin typeface="Times New Roman" panose="02020603050405020304" pitchFamily="18" charset="0"/>
                  <a:cs typeface="Times New Roman" panose="02020603050405020304" pitchFamily="18" charset="0"/>
                </a:rPr>
                <a:t>C</a:t>
              </a:r>
              <a:r>
                <a:rPr sz="900" b="1" spc="-5" dirty="0">
                  <a:latin typeface="Times New Roman" panose="02020603050405020304" pitchFamily="18" charset="0"/>
                  <a:cs typeface="Times New Roman" panose="02020603050405020304" pitchFamily="18" charset="0"/>
                </a:rPr>
                <a:t>M</a:t>
              </a:r>
              <a:r>
                <a:rPr sz="900" b="1" dirty="0">
                  <a:latin typeface="Times New Roman" panose="02020603050405020304" pitchFamily="18" charset="0"/>
                  <a:cs typeface="Times New Roman" panose="02020603050405020304" pitchFamily="18" charset="0"/>
                </a:rPr>
                <a:t>-4</a:t>
              </a:r>
              <a:endParaRPr sz="900" dirty="0">
                <a:latin typeface="Times New Roman" panose="02020603050405020304" pitchFamily="18" charset="0"/>
                <a:cs typeface="Times New Roman" panose="02020603050405020304" pitchFamily="18" charset="0"/>
              </a:endParaRPr>
            </a:p>
          </p:txBody>
        </p:sp>
        <p:sp>
          <p:nvSpPr>
            <p:cNvPr id="2" name="object 22">
              <a:extLst>
                <a:ext uri="{FF2B5EF4-FFF2-40B4-BE49-F238E27FC236}">
                  <a16:creationId xmlns:a16="http://schemas.microsoft.com/office/drawing/2014/main" id="{965794E8-62E2-BE51-1F70-9CC3E19872C4}"/>
                </a:ext>
              </a:extLst>
            </p:cNvPr>
            <p:cNvSpPr txBox="1"/>
            <p:nvPr/>
          </p:nvSpPr>
          <p:spPr>
            <a:xfrm>
              <a:off x="6836393" y="507715"/>
              <a:ext cx="1472313" cy="364202"/>
            </a:xfrm>
            <a:prstGeom prst="rect">
              <a:avLst/>
            </a:prstGeom>
          </p:spPr>
          <p:txBody>
            <a:bodyPr vert="horz" wrap="square" lIns="0" tIns="12700" rIns="0" bIns="0" rtlCol="0">
              <a:spAutoFit/>
            </a:bodyPr>
            <a:lstStyle/>
            <a:p>
              <a:pPr marL="12700">
                <a:spcBef>
                  <a:spcPts val="100"/>
                </a:spcBef>
              </a:pPr>
              <a:r>
                <a:rPr lang="en-US" sz="1100" b="1" dirty="0">
                  <a:solidFill>
                    <a:srgbClr val="FF0000"/>
                  </a:solidFill>
                  <a:latin typeface="Times New Roman" panose="02020603050405020304" pitchFamily="18" charset="0"/>
                  <a:cs typeface="Times New Roman" panose="02020603050405020304" pitchFamily="18" charset="0"/>
                </a:rPr>
                <a:t>8/10/22</a:t>
              </a:r>
            </a:p>
            <a:p>
              <a:pPr marL="12700">
                <a:spcBef>
                  <a:spcPts val="100"/>
                </a:spcBef>
              </a:pPr>
              <a:r>
                <a:rPr lang="en-US" sz="1100" b="1" dirty="0">
                  <a:solidFill>
                    <a:srgbClr val="FF0000"/>
                  </a:solidFill>
                  <a:latin typeface="Times New Roman" panose="02020603050405020304" pitchFamily="18" charset="0"/>
                  <a:cs typeface="Times New Roman" panose="02020603050405020304" pitchFamily="18" charset="0"/>
                </a:rPr>
                <a:t>1.437 M km from Earth</a:t>
              </a:r>
              <a:endParaRPr sz="1100" dirty="0">
                <a:solidFill>
                  <a:srgbClr val="FF0000"/>
                </a:solidFill>
                <a:latin typeface="Times New Roman" panose="02020603050405020304" pitchFamily="18" charset="0"/>
                <a:cs typeface="Times New Roman" panose="02020603050405020304" pitchFamily="18" charset="0"/>
              </a:endParaRPr>
            </a:p>
          </p:txBody>
        </p:sp>
      </p:grpSp>
      <p:graphicFrame>
        <p:nvGraphicFramePr>
          <p:cNvPr id="9" name="object 10">
            <a:extLst>
              <a:ext uri="{FF2B5EF4-FFF2-40B4-BE49-F238E27FC236}">
                <a16:creationId xmlns:a16="http://schemas.microsoft.com/office/drawing/2014/main" id="{88BDA243-B524-D887-4C4C-4DC8D76A4860}"/>
              </a:ext>
            </a:extLst>
          </p:cNvPr>
          <p:cNvGraphicFramePr>
            <a:graphicFrameLocks noGrp="1"/>
          </p:cNvGraphicFramePr>
          <p:nvPr>
            <p:extLst>
              <p:ext uri="{D42A27DB-BD31-4B8C-83A1-F6EECF244321}">
                <p14:modId xmlns:p14="http://schemas.microsoft.com/office/powerpoint/2010/main" val="3921706112"/>
              </p:ext>
            </p:extLst>
          </p:nvPr>
        </p:nvGraphicFramePr>
        <p:xfrm>
          <a:off x="218922" y="2525170"/>
          <a:ext cx="5309993" cy="2529616"/>
        </p:xfrm>
        <a:graphic>
          <a:graphicData uri="http://schemas.openxmlformats.org/drawingml/2006/table">
            <a:tbl>
              <a:tblPr firstRow="1" bandRow="1">
                <a:tableStyleId>{35758FB7-9AC5-4552-8A53-C91805E547FA}</a:tableStyleId>
              </a:tblPr>
              <a:tblGrid>
                <a:gridCol w="1114173">
                  <a:extLst>
                    <a:ext uri="{9D8B030D-6E8A-4147-A177-3AD203B41FA5}">
                      <a16:colId xmlns:a16="http://schemas.microsoft.com/office/drawing/2014/main" val="20000"/>
                    </a:ext>
                  </a:extLst>
                </a:gridCol>
                <a:gridCol w="1868809">
                  <a:extLst>
                    <a:ext uri="{9D8B030D-6E8A-4147-A177-3AD203B41FA5}">
                      <a16:colId xmlns:a16="http://schemas.microsoft.com/office/drawing/2014/main" val="20001"/>
                    </a:ext>
                  </a:extLst>
                </a:gridCol>
                <a:gridCol w="2327011">
                  <a:extLst>
                    <a:ext uri="{9D8B030D-6E8A-4147-A177-3AD203B41FA5}">
                      <a16:colId xmlns:a16="http://schemas.microsoft.com/office/drawing/2014/main" val="20002"/>
                    </a:ext>
                  </a:extLst>
                </a:gridCol>
              </a:tblGrid>
              <a:tr h="276552">
                <a:tc>
                  <a:txBody>
                    <a:bodyPr/>
                    <a:lstStyle/>
                    <a:p>
                      <a:pPr algn="ctr">
                        <a:lnSpc>
                          <a:spcPct val="100000"/>
                        </a:lnSpc>
                        <a:spcBef>
                          <a:spcPts val="165"/>
                        </a:spcBef>
                      </a:pPr>
                      <a:r>
                        <a:rPr sz="1400" b="0" spc="-1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Maneuver</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5716" marB="0"/>
                </a:tc>
                <a:tc>
                  <a:txBody>
                    <a:bodyPr/>
                    <a:lstStyle/>
                    <a:p>
                      <a:pPr algn="ctr">
                        <a:lnSpc>
                          <a:spcPct val="100000"/>
                        </a:lnSpc>
                        <a:spcBef>
                          <a:spcPts val="165"/>
                        </a:spcBef>
                      </a:pPr>
                      <a:r>
                        <a:rPr sz="1400" b="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Purpose</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5716" marB="0"/>
                </a:tc>
                <a:tc>
                  <a:txBody>
                    <a:bodyPr/>
                    <a:lstStyle/>
                    <a:p>
                      <a:pPr marL="2540" algn="ctr">
                        <a:lnSpc>
                          <a:spcPct val="100000"/>
                        </a:lnSpc>
                        <a:spcBef>
                          <a:spcPts val="165"/>
                        </a:spcBef>
                      </a:pPr>
                      <a:r>
                        <a:rPr sz="1400" b="0" spc="-1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Timing</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5716" marB="0"/>
                </a:tc>
                <a:extLst>
                  <a:ext uri="{0D108BD9-81ED-4DB2-BD59-A6C34878D82A}">
                    <a16:rowId xmlns:a16="http://schemas.microsoft.com/office/drawing/2014/main" val="10000"/>
                  </a:ext>
                </a:extLst>
              </a:tr>
              <a:tr h="486307">
                <a:tc>
                  <a:txBody>
                    <a:bodyPr/>
                    <a:lstStyle/>
                    <a:p>
                      <a:pPr algn="ctr">
                        <a:lnSpc>
                          <a:spcPct val="100000"/>
                        </a:lnSpc>
                        <a:spcBef>
                          <a:spcPts val="1015"/>
                        </a:spcBef>
                      </a:pPr>
                      <a:r>
                        <a:rPr sz="1400" b="0" spc="-5" dirty="0">
                          <a:latin typeface="Helvetica Neue" panose="02000503000000020004" pitchFamily="2" charset="0"/>
                          <a:ea typeface="Helvetica Neue" panose="02000503000000020004" pitchFamily="2" charset="0"/>
                          <a:cs typeface="Helvetica Neue" panose="02000503000000020004" pitchFamily="2" charset="0"/>
                        </a:rPr>
                        <a:t>TCM-1</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96679" marB="0"/>
                </a:tc>
                <a:tc>
                  <a:txBody>
                    <a:bodyPr/>
                    <a:lstStyle/>
                    <a:p>
                      <a:pPr marL="635" algn="ctr">
                        <a:lnSpc>
                          <a:spcPct val="100000"/>
                        </a:lnSpc>
                        <a:spcBef>
                          <a:spcPts val="1015"/>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Clean</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up</a:t>
                      </a:r>
                      <a:r>
                        <a:rPr sz="1400" b="0" spc="-2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1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launch</a:t>
                      </a:r>
                      <a:r>
                        <a:rPr sz="1400" b="0" spc="-2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errors</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96679" marB="0"/>
                </a:tc>
                <a:tc>
                  <a:txBody>
                    <a:bodyPr/>
                    <a:lstStyle/>
                    <a:p>
                      <a:pPr marL="0" marR="393700" indent="0" algn="r">
                        <a:lnSpc>
                          <a:spcPct val="101400"/>
                        </a:lnSpc>
                        <a:spcBef>
                          <a:spcPts val="150"/>
                        </a:spcBef>
                      </a:pPr>
                      <a:r>
                        <a:rPr lang="en-US" sz="1400" b="0" spc="-5"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Executed on 7/6 and 7/11: 22 m/s</a:t>
                      </a:r>
                      <a:endParaRPr lang="en-US" sz="1400" b="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endParaRPr>
                    </a:p>
                  </a:txBody>
                  <a:tcPr marL="0" marR="0" marT="14288" marB="0"/>
                </a:tc>
                <a:extLst>
                  <a:ext uri="{0D108BD9-81ED-4DB2-BD59-A6C34878D82A}">
                    <a16:rowId xmlns:a16="http://schemas.microsoft.com/office/drawing/2014/main" val="10001"/>
                  </a:ext>
                </a:extLst>
              </a:tr>
              <a:tr h="465082">
                <a:tc>
                  <a:txBody>
                    <a:bodyPr/>
                    <a:lstStyle/>
                    <a:p>
                      <a:pPr algn="ctr">
                        <a:lnSpc>
                          <a:spcPct val="100000"/>
                        </a:lnSpc>
                        <a:spcBef>
                          <a:spcPts val="165"/>
                        </a:spcBef>
                      </a:pPr>
                      <a:r>
                        <a:rPr sz="1400" b="0" spc="-5" dirty="0">
                          <a:latin typeface="Helvetica Neue" panose="02000503000000020004" pitchFamily="2" charset="0"/>
                          <a:ea typeface="Helvetica Neue" panose="02000503000000020004" pitchFamily="2" charset="0"/>
                          <a:cs typeface="Helvetica Neue" panose="02000503000000020004" pitchFamily="2" charset="0"/>
                        </a:rPr>
                        <a:t>TCM-2</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5716" marB="0"/>
                </a:tc>
                <a:tc>
                  <a:txBody>
                    <a:bodyPr/>
                    <a:lstStyle/>
                    <a:p>
                      <a:pPr algn="ctr">
                        <a:lnSpc>
                          <a:spcPct val="100000"/>
                        </a:lnSpc>
                        <a:spcBef>
                          <a:spcPts val="165"/>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Expand</a:t>
                      </a:r>
                      <a:r>
                        <a:rPr sz="1400" b="0" spc="-3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1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launch</a:t>
                      </a:r>
                      <a:r>
                        <a:rPr sz="1400" b="0" spc="-3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period</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5716" marB="0" anchor="ctr"/>
                </a:tc>
                <a:tc>
                  <a:txBody>
                    <a:bodyPr/>
                    <a:lstStyle/>
                    <a:p>
                      <a:pPr marL="2540" algn="ctr">
                        <a:lnSpc>
                          <a:spcPct val="100000"/>
                        </a:lnSpc>
                        <a:spcBef>
                          <a:spcPts val="165"/>
                        </a:spcBef>
                      </a:pPr>
                      <a:r>
                        <a:rPr lang="en-US" sz="1400" b="0" spc="-5"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Executed on</a:t>
                      </a:r>
                    </a:p>
                    <a:p>
                      <a:pPr marL="2540" algn="ctr">
                        <a:lnSpc>
                          <a:spcPct val="100000"/>
                        </a:lnSpc>
                        <a:spcBef>
                          <a:spcPts val="165"/>
                        </a:spcBef>
                      </a:pPr>
                      <a:r>
                        <a:rPr lang="en-US" sz="1400" b="0" spc="-5"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7/25: 40 m/s</a:t>
                      </a:r>
                      <a:endParaRPr sz="1400" b="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endParaRPr>
                    </a:p>
                  </a:txBody>
                  <a:tcPr marL="0" marR="0" marT="15716" marB="0"/>
                </a:tc>
                <a:extLst>
                  <a:ext uri="{0D108BD9-81ED-4DB2-BD59-A6C34878D82A}">
                    <a16:rowId xmlns:a16="http://schemas.microsoft.com/office/drawing/2014/main" val="10002"/>
                  </a:ext>
                </a:extLst>
              </a:tr>
              <a:tr h="466955">
                <a:tc>
                  <a:txBody>
                    <a:bodyPr/>
                    <a:lstStyle/>
                    <a:p>
                      <a:pPr algn="ctr">
                        <a:lnSpc>
                          <a:spcPct val="100000"/>
                        </a:lnSpc>
                        <a:spcBef>
                          <a:spcPts val="180"/>
                        </a:spcBef>
                      </a:pPr>
                      <a:r>
                        <a:rPr sz="1400" b="0" spc="-5" dirty="0">
                          <a:latin typeface="Helvetica Neue" panose="02000503000000020004" pitchFamily="2" charset="0"/>
                          <a:ea typeface="Helvetica Neue" panose="02000503000000020004" pitchFamily="2" charset="0"/>
                          <a:cs typeface="Helvetica Neue" panose="02000503000000020004" pitchFamily="2" charset="0"/>
                        </a:rPr>
                        <a:t>TCM-3</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7145" marB="0"/>
                </a:tc>
                <a:tc>
                  <a:txBody>
                    <a:bodyPr/>
                    <a:lstStyle/>
                    <a:p>
                      <a:pPr algn="ctr">
                        <a:lnSpc>
                          <a:spcPct val="100000"/>
                        </a:lnSpc>
                        <a:spcBef>
                          <a:spcPts val="18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Clean</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up</a:t>
                      </a:r>
                      <a:r>
                        <a:rPr sz="1400" b="0" spc="-3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sensitive</a:t>
                      </a:r>
                      <a:r>
                        <a:rPr sz="1400" b="0" spc="-2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TCM-2</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7145" marB="0"/>
                </a:tc>
                <a:tc>
                  <a:txBody>
                    <a:bodyPr/>
                    <a:lstStyle/>
                    <a:p>
                      <a:pPr marL="2540" algn="ctr">
                        <a:lnSpc>
                          <a:spcPct val="100000"/>
                        </a:lnSpc>
                        <a:spcBef>
                          <a:spcPts val="180"/>
                        </a:spcBef>
                      </a:pPr>
                      <a:r>
                        <a:rPr lang="en-US" sz="1400" b="0" spc="-5"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9/8/22</a:t>
                      </a:r>
                      <a:r>
                        <a:rPr lang="en-US"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 60 days</a:t>
                      </a:r>
                    </a:p>
                    <a:p>
                      <a:pPr marL="2540" algn="ctr">
                        <a:lnSpc>
                          <a:spcPct val="100000"/>
                        </a:lnSpc>
                        <a:spcBef>
                          <a:spcPts val="180"/>
                        </a:spcBef>
                      </a:pPr>
                      <a:r>
                        <a:rPr lang="en-US"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before NIM</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7145" marB="0"/>
                </a:tc>
                <a:extLst>
                  <a:ext uri="{0D108BD9-81ED-4DB2-BD59-A6C34878D82A}">
                    <a16:rowId xmlns:a16="http://schemas.microsoft.com/office/drawing/2014/main" val="10003"/>
                  </a:ext>
                </a:extLst>
              </a:tr>
              <a:tr h="276552">
                <a:tc>
                  <a:txBody>
                    <a:bodyPr/>
                    <a:lstStyle/>
                    <a:p>
                      <a:pPr algn="ctr">
                        <a:lnSpc>
                          <a:spcPct val="100000"/>
                        </a:lnSpc>
                        <a:spcBef>
                          <a:spcPts val="170"/>
                        </a:spcBef>
                      </a:pPr>
                      <a:r>
                        <a:rPr sz="1400" b="0" spc="-5" dirty="0">
                          <a:latin typeface="Helvetica Neue" panose="02000503000000020004" pitchFamily="2" charset="0"/>
                          <a:ea typeface="Helvetica Neue" panose="02000503000000020004" pitchFamily="2" charset="0"/>
                          <a:cs typeface="Helvetica Neue" panose="02000503000000020004" pitchFamily="2" charset="0"/>
                        </a:rPr>
                        <a:t>TCM-4</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6193" marB="0"/>
                </a:tc>
                <a:tc>
                  <a:txBody>
                    <a:bodyPr/>
                    <a:lstStyle/>
                    <a:p>
                      <a:pPr marL="635" algn="ctr">
                        <a:lnSpc>
                          <a:spcPct val="100000"/>
                        </a:lnSpc>
                        <a:spcBef>
                          <a:spcPts val="17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Target</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NRHO</a:t>
                      </a:r>
                      <a:r>
                        <a:rPr sz="1400" b="0" spc="-2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1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insertion</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6193" marB="0"/>
                </a:tc>
                <a:tc>
                  <a:txBody>
                    <a:bodyPr/>
                    <a:lstStyle/>
                    <a:p>
                      <a:pPr marL="2540" algn="ctr">
                        <a:lnSpc>
                          <a:spcPct val="100000"/>
                        </a:lnSpc>
                        <a:spcBef>
                          <a:spcPts val="17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40</a:t>
                      </a:r>
                      <a:r>
                        <a:rPr sz="1400" b="0" spc="-3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days</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before</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NIM</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6193" marB="0"/>
                </a:tc>
                <a:extLst>
                  <a:ext uri="{0D108BD9-81ED-4DB2-BD59-A6C34878D82A}">
                    <a16:rowId xmlns:a16="http://schemas.microsoft.com/office/drawing/2014/main" val="10004"/>
                  </a:ext>
                </a:extLst>
              </a:tr>
              <a:tr h="276552">
                <a:tc>
                  <a:txBody>
                    <a:bodyPr/>
                    <a:lstStyle/>
                    <a:p>
                      <a:pPr algn="ctr">
                        <a:lnSpc>
                          <a:spcPct val="100000"/>
                        </a:lnSpc>
                        <a:spcBef>
                          <a:spcPts val="180"/>
                        </a:spcBef>
                      </a:pPr>
                      <a:r>
                        <a:rPr sz="1400" b="0" spc="-5" dirty="0">
                          <a:latin typeface="Helvetica Neue" panose="02000503000000020004" pitchFamily="2" charset="0"/>
                          <a:ea typeface="Helvetica Neue" panose="02000503000000020004" pitchFamily="2" charset="0"/>
                          <a:cs typeface="Helvetica Neue" panose="02000503000000020004" pitchFamily="2" charset="0"/>
                        </a:rPr>
                        <a:t>TCM-5</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7145" marB="0"/>
                </a:tc>
                <a:tc>
                  <a:txBody>
                    <a:bodyPr/>
                    <a:lstStyle/>
                    <a:p>
                      <a:pPr marL="635" algn="ctr">
                        <a:lnSpc>
                          <a:spcPct val="100000"/>
                        </a:lnSpc>
                        <a:spcBef>
                          <a:spcPts val="18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Target</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NRHO</a:t>
                      </a:r>
                      <a:r>
                        <a:rPr sz="1400" b="0" spc="-2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1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Insertion</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7145" marB="0"/>
                </a:tc>
                <a:tc>
                  <a:txBody>
                    <a:bodyPr/>
                    <a:lstStyle/>
                    <a:p>
                      <a:pPr marL="2540" algn="ctr">
                        <a:lnSpc>
                          <a:spcPct val="100000"/>
                        </a:lnSpc>
                        <a:spcBef>
                          <a:spcPts val="18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10</a:t>
                      </a:r>
                      <a:r>
                        <a:rPr sz="1400" b="0" spc="-3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days</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before</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NIM</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7145" marB="0"/>
                </a:tc>
                <a:extLst>
                  <a:ext uri="{0D108BD9-81ED-4DB2-BD59-A6C34878D82A}">
                    <a16:rowId xmlns:a16="http://schemas.microsoft.com/office/drawing/2014/main" val="10005"/>
                  </a:ext>
                </a:extLst>
              </a:tr>
              <a:tr h="276552">
                <a:tc>
                  <a:txBody>
                    <a:bodyPr/>
                    <a:lstStyle/>
                    <a:p>
                      <a:pPr algn="ctr">
                        <a:lnSpc>
                          <a:spcPct val="100000"/>
                        </a:lnSpc>
                        <a:spcBef>
                          <a:spcPts val="17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TCM-6</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6193" marB="0"/>
                </a:tc>
                <a:tc>
                  <a:txBody>
                    <a:bodyPr/>
                    <a:lstStyle/>
                    <a:p>
                      <a:pPr marL="635" algn="ctr">
                        <a:lnSpc>
                          <a:spcPct val="100000"/>
                        </a:lnSpc>
                        <a:spcBef>
                          <a:spcPts val="170"/>
                        </a:spcBef>
                      </a:pP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Target</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NRHO</a:t>
                      </a:r>
                      <a:r>
                        <a:rPr sz="1400" b="0" spc="-2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1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Insertion</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6193" marB="0"/>
                </a:tc>
                <a:tc>
                  <a:txBody>
                    <a:bodyPr/>
                    <a:lstStyle/>
                    <a:p>
                      <a:pPr marL="2540" algn="ctr">
                        <a:lnSpc>
                          <a:spcPct val="100000"/>
                        </a:lnSpc>
                        <a:spcBef>
                          <a:spcPts val="170"/>
                        </a:spcBef>
                      </a:pPr>
                      <a:r>
                        <a:rPr sz="1400" b="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5</a:t>
                      </a:r>
                      <a:r>
                        <a:rPr sz="1400" b="0" spc="-3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days</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before</a:t>
                      </a:r>
                      <a:r>
                        <a:rPr sz="1400" b="0" spc="-30"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 </a:t>
                      </a:r>
                      <a:r>
                        <a:rPr sz="1400" b="0" spc="-5" dirty="0">
                          <a:solidFill>
                            <a:srgbClr val="191919"/>
                          </a:solidFill>
                          <a:latin typeface="Helvetica Neue" panose="02000503000000020004" pitchFamily="2" charset="0"/>
                          <a:ea typeface="Helvetica Neue" panose="02000503000000020004" pitchFamily="2" charset="0"/>
                          <a:cs typeface="Helvetica Neue" panose="02000503000000020004" pitchFamily="2" charset="0"/>
                        </a:rPr>
                        <a:t>NIM</a:t>
                      </a:r>
                      <a:endParaRPr sz="1400" b="0" dirty="0">
                        <a:latin typeface="Helvetica Neue" panose="02000503000000020004" pitchFamily="2" charset="0"/>
                        <a:ea typeface="Helvetica Neue" panose="02000503000000020004" pitchFamily="2" charset="0"/>
                        <a:cs typeface="Helvetica Neue" panose="02000503000000020004" pitchFamily="2" charset="0"/>
                      </a:endParaRPr>
                    </a:p>
                  </a:txBody>
                  <a:tcPr marL="0" marR="0" marT="16193" marB="0"/>
                </a:tc>
                <a:extLst>
                  <a:ext uri="{0D108BD9-81ED-4DB2-BD59-A6C34878D82A}">
                    <a16:rowId xmlns:a16="http://schemas.microsoft.com/office/drawing/2014/main" val="10006"/>
                  </a:ext>
                </a:extLst>
              </a:tr>
            </a:tbl>
          </a:graphicData>
        </a:graphic>
      </p:graphicFrame>
      <p:pic>
        <p:nvPicPr>
          <p:cNvPr id="10" name="Picture 9">
            <a:extLst>
              <a:ext uri="{FF2B5EF4-FFF2-40B4-BE49-F238E27FC236}">
                <a16:creationId xmlns:a16="http://schemas.microsoft.com/office/drawing/2014/main" id="{196D9F46-2561-7231-58E5-6A486A8FA469}"/>
              </a:ext>
            </a:extLst>
          </p:cNvPr>
          <p:cNvPicPr>
            <a:picLocks noChangeAspect="1"/>
          </p:cNvPicPr>
          <p:nvPr/>
        </p:nvPicPr>
        <p:blipFill>
          <a:blip r:embed="rId11"/>
          <a:stretch>
            <a:fillRect/>
          </a:stretch>
        </p:blipFill>
        <p:spPr>
          <a:xfrm>
            <a:off x="8456036" y="109965"/>
            <a:ext cx="613935" cy="512695"/>
          </a:xfrm>
          <a:prstGeom prst="rect">
            <a:avLst/>
          </a:prstGeom>
        </p:spPr>
      </p:pic>
      <p:sp>
        <p:nvSpPr>
          <p:cNvPr id="7" name="Slide Number Placeholder 6">
            <a:extLst>
              <a:ext uri="{FF2B5EF4-FFF2-40B4-BE49-F238E27FC236}">
                <a16:creationId xmlns:a16="http://schemas.microsoft.com/office/drawing/2014/main" id="{C4171A8B-5886-0055-4614-51611B4BD4EA}"/>
              </a:ext>
            </a:extLst>
          </p:cNvPr>
          <p:cNvSpPr>
            <a:spLocks noGrp="1"/>
          </p:cNvSpPr>
          <p:nvPr>
            <p:ph type="sldNum" sz="quarter" idx="12"/>
          </p:nvPr>
        </p:nvSpPr>
        <p:spPr>
          <a:xfrm>
            <a:off x="8660195" y="4767263"/>
            <a:ext cx="374915" cy="273844"/>
          </a:xfrm>
        </p:spPr>
        <p:txBody>
          <a:bodyPr/>
          <a:lstStyle/>
          <a:p>
            <a:fld id="{19F34F23-AF6A-3149-ADA2-111D3CA38F5E}" type="slidenum">
              <a:rPr lang="en-US" smtClean="0"/>
              <a:t>14</a:t>
            </a:fld>
            <a:endParaRPr lang="en-US" dirty="0"/>
          </a:p>
        </p:txBody>
      </p:sp>
      <p:sp>
        <p:nvSpPr>
          <p:cNvPr id="4" name="TextBox 3">
            <a:extLst>
              <a:ext uri="{FF2B5EF4-FFF2-40B4-BE49-F238E27FC236}">
                <a16:creationId xmlns:a16="http://schemas.microsoft.com/office/drawing/2014/main" id="{DFBEDAE1-003D-5CAC-238B-AC557364FEF8}"/>
              </a:ext>
            </a:extLst>
          </p:cNvPr>
          <p:cNvSpPr txBox="1"/>
          <p:nvPr/>
        </p:nvSpPr>
        <p:spPr>
          <a:xfrm>
            <a:off x="5846598" y="4767059"/>
            <a:ext cx="2275431" cy="276999"/>
          </a:xfrm>
          <a:prstGeom prst="rect">
            <a:avLst/>
          </a:prstGeom>
          <a:noFill/>
        </p:spPr>
        <p:txBody>
          <a:bodyPr wrap="non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1434030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879C7E-C300-AC5A-C771-6E166ABC7377}"/>
              </a:ext>
            </a:extLst>
          </p:cNvPr>
          <p:cNvPicPr>
            <a:picLocks noChangeAspect="1"/>
          </p:cNvPicPr>
          <p:nvPr/>
        </p:nvPicPr>
        <p:blipFill rotWithShape="1">
          <a:blip r:embed="rId3">
            <a:clrChange>
              <a:clrFrom>
                <a:srgbClr val="E7E1D5"/>
              </a:clrFrom>
              <a:clrTo>
                <a:srgbClr val="E7E1D5">
                  <a:alpha val="0"/>
                </a:srgbClr>
              </a:clrTo>
            </a:clrChange>
          </a:blip>
          <a:srcRect l="9724" t="3015" r="8388" b="10482"/>
          <a:stretch/>
        </p:blipFill>
        <p:spPr>
          <a:xfrm>
            <a:off x="3672202" y="749103"/>
            <a:ext cx="5307072" cy="3931920"/>
          </a:xfrm>
          <a:prstGeom prst="rect">
            <a:avLst/>
          </a:prstGeom>
          <a:ln w="28575">
            <a:solidFill>
              <a:srgbClr val="1674BA"/>
            </a:solidFill>
          </a:ln>
        </p:spPr>
      </p:pic>
      <p:sp>
        <p:nvSpPr>
          <p:cNvPr id="17" name="Title 1">
            <a:extLst>
              <a:ext uri="{FF2B5EF4-FFF2-40B4-BE49-F238E27FC236}">
                <a16:creationId xmlns:a16="http://schemas.microsoft.com/office/drawing/2014/main" id="{C8E37FA0-B7EA-3D49-AF0C-49646E3C73C6}"/>
              </a:ext>
            </a:extLst>
          </p:cNvPr>
          <p:cNvSpPr txBox="1">
            <a:spLocks/>
          </p:cNvSpPr>
          <p:nvPr/>
        </p:nvSpPr>
        <p:spPr>
          <a:xfrm>
            <a:off x="32623" y="97090"/>
            <a:ext cx="8134469" cy="499952"/>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700" cap="all"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CAPSTONE Spacecraft Encapsulated</a:t>
            </a:r>
          </a:p>
        </p:txBody>
      </p:sp>
      <p:pic>
        <p:nvPicPr>
          <p:cNvPr id="4" name="Picture 3" descr="A picture containing person, indoor, posing, group&#10;&#10;Description automatically generated">
            <a:extLst>
              <a:ext uri="{FF2B5EF4-FFF2-40B4-BE49-F238E27FC236}">
                <a16:creationId xmlns:a16="http://schemas.microsoft.com/office/drawing/2014/main" id="{DB372B1D-F259-286C-D30B-0207E7C54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870" y="751268"/>
            <a:ext cx="2935229" cy="3907950"/>
          </a:xfrm>
          <a:prstGeom prst="rect">
            <a:avLst/>
          </a:prstGeom>
          <a:ln w="28575">
            <a:solidFill>
              <a:schemeClr val="accent1"/>
            </a:solidFill>
          </a:ln>
        </p:spPr>
      </p:pic>
      <p:pic>
        <p:nvPicPr>
          <p:cNvPr id="2" name="Picture 1">
            <a:extLst>
              <a:ext uri="{FF2B5EF4-FFF2-40B4-BE49-F238E27FC236}">
                <a16:creationId xmlns:a16="http://schemas.microsoft.com/office/drawing/2014/main" id="{78550367-C611-D71B-B983-9AA94AEE055A}"/>
              </a:ext>
            </a:extLst>
          </p:cNvPr>
          <p:cNvPicPr>
            <a:picLocks noChangeAspect="1"/>
          </p:cNvPicPr>
          <p:nvPr/>
        </p:nvPicPr>
        <p:blipFill>
          <a:blip r:embed="rId5"/>
          <a:stretch>
            <a:fillRect/>
          </a:stretch>
        </p:blipFill>
        <p:spPr>
          <a:xfrm>
            <a:off x="8456036" y="109965"/>
            <a:ext cx="613935" cy="512695"/>
          </a:xfrm>
          <a:prstGeom prst="rect">
            <a:avLst/>
          </a:prstGeom>
        </p:spPr>
      </p:pic>
      <p:sp>
        <p:nvSpPr>
          <p:cNvPr id="5" name="Slide Number Placeholder 4">
            <a:extLst>
              <a:ext uri="{FF2B5EF4-FFF2-40B4-BE49-F238E27FC236}">
                <a16:creationId xmlns:a16="http://schemas.microsoft.com/office/drawing/2014/main" id="{5E5F9706-CF60-B0BC-5772-413AE85B8F39}"/>
              </a:ext>
            </a:extLst>
          </p:cNvPr>
          <p:cNvSpPr>
            <a:spLocks noGrp="1"/>
          </p:cNvSpPr>
          <p:nvPr>
            <p:ph type="sldNum" sz="quarter" idx="12"/>
          </p:nvPr>
        </p:nvSpPr>
        <p:spPr>
          <a:xfrm>
            <a:off x="8631016" y="4807466"/>
            <a:ext cx="348258" cy="273844"/>
          </a:xfrm>
        </p:spPr>
        <p:txBody>
          <a:bodyPr/>
          <a:lstStyle/>
          <a:p>
            <a:fld id="{19F34F23-AF6A-3149-ADA2-111D3CA38F5E}" type="slidenum">
              <a:rPr lang="en-US" smtClean="0"/>
              <a:t>15</a:t>
            </a:fld>
            <a:endParaRPr lang="en-US" dirty="0"/>
          </a:p>
        </p:txBody>
      </p:sp>
      <p:sp>
        <p:nvSpPr>
          <p:cNvPr id="6" name="TextBox 5">
            <a:extLst>
              <a:ext uri="{FF2B5EF4-FFF2-40B4-BE49-F238E27FC236}">
                <a16:creationId xmlns:a16="http://schemas.microsoft.com/office/drawing/2014/main" id="{74908B96-22AD-1F91-3224-409C62017BA0}"/>
              </a:ext>
            </a:extLst>
          </p:cNvPr>
          <p:cNvSpPr txBox="1"/>
          <p:nvPr/>
        </p:nvSpPr>
        <p:spPr>
          <a:xfrm>
            <a:off x="3584947" y="4770879"/>
            <a:ext cx="2515138" cy="276999"/>
          </a:xfrm>
          <a:prstGeom prst="rect">
            <a:avLst/>
          </a:prstGeom>
          <a:noFill/>
        </p:spPr>
        <p:txBody>
          <a:bodyPr wrap="square">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Terran Orbital Corporation</a:t>
            </a:r>
            <a:endParaRPr lang="en-US" sz="1200" dirty="0"/>
          </a:p>
        </p:txBody>
      </p:sp>
      <p:sp>
        <p:nvSpPr>
          <p:cNvPr id="7" name="TextBox 6">
            <a:extLst>
              <a:ext uri="{FF2B5EF4-FFF2-40B4-BE49-F238E27FC236}">
                <a16:creationId xmlns:a16="http://schemas.microsoft.com/office/drawing/2014/main" id="{9BB38F17-7AF4-1BBB-5D10-941CF2B86737}"/>
              </a:ext>
            </a:extLst>
          </p:cNvPr>
          <p:cNvSpPr txBox="1"/>
          <p:nvPr/>
        </p:nvSpPr>
        <p:spPr>
          <a:xfrm>
            <a:off x="375728" y="4769411"/>
            <a:ext cx="2515138" cy="276999"/>
          </a:xfrm>
          <a:prstGeom prst="rect">
            <a:avLst/>
          </a:prstGeom>
          <a:noFill/>
        </p:spPr>
        <p:txBody>
          <a:bodyPr wrap="square">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Rocket Lab USA, Inc.</a:t>
            </a:r>
            <a:endParaRPr lang="en-US" sz="1200" dirty="0"/>
          </a:p>
        </p:txBody>
      </p:sp>
    </p:spTree>
    <p:extLst>
      <p:ext uri="{BB962C8B-B14F-4D97-AF65-F5344CB8AC3E}">
        <p14:creationId xmlns:p14="http://schemas.microsoft.com/office/powerpoint/2010/main" val="362504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1854344-2A06-5D45-AAA4-25B76DB78AAE}"/>
              </a:ext>
            </a:extLst>
          </p:cNvPr>
          <p:cNvSpPr>
            <a:spLocks noGrp="1"/>
          </p:cNvSpPr>
          <p:nvPr>
            <p:ph type="title"/>
          </p:nvPr>
        </p:nvSpPr>
        <p:spPr>
          <a:xfrm>
            <a:off x="100747" y="80266"/>
            <a:ext cx="7081731" cy="587148"/>
          </a:xfrm>
        </p:spPr>
        <p:txBody>
          <a:bodyPr/>
          <a:lstStyle/>
          <a:p>
            <a:r>
              <a:rPr lang="en-US" dirty="0">
                <a:cs typeface="Times New Roman" panose="02020603050405020304" pitchFamily="18" charset="0"/>
              </a:rPr>
              <a:t>ROCKET LAB LAUNCH VEHICLE SYSTEM</a:t>
            </a:r>
            <a:endParaRPr lang="en-US" dirty="0"/>
          </a:p>
        </p:txBody>
      </p:sp>
      <p:pic>
        <p:nvPicPr>
          <p:cNvPr id="4" name="Content Placeholder 3">
            <a:extLst>
              <a:ext uri="{FF2B5EF4-FFF2-40B4-BE49-F238E27FC236}">
                <a16:creationId xmlns:a16="http://schemas.microsoft.com/office/drawing/2014/main" id="{BFF3ECE8-8C28-0F41-86FF-790E0841DCCD}"/>
              </a:ext>
            </a:extLst>
          </p:cNvPr>
          <p:cNvPicPr>
            <a:picLocks noGrp="1" noChangeAspect="1"/>
          </p:cNvPicPr>
          <p:nvPr>
            <p:ph idx="1"/>
          </p:nvPr>
        </p:nvPicPr>
        <p:blipFill rotWithShape="1">
          <a:blip r:embed="rId2"/>
          <a:srcRect/>
          <a:stretch/>
        </p:blipFill>
        <p:spPr>
          <a:xfrm>
            <a:off x="846380" y="692697"/>
            <a:ext cx="3315938" cy="3749040"/>
          </a:xfrm>
          <a:prstGeom prst="rect">
            <a:avLst/>
          </a:prstGeom>
        </p:spPr>
      </p:pic>
      <p:pic>
        <p:nvPicPr>
          <p:cNvPr id="6" name="Content Placeholder 3" descr="A space ship in space&#10;&#10;Description automatically generated with low confidence">
            <a:extLst>
              <a:ext uri="{FF2B5EF4-FFF2-40B4-BE49-F238E27FC236}">
                <a16:creationId xmlns:a16="http://schemas.microsoft.com/office/drawing/2014/main" id="{23E1B1D8-296F-4949-83EE-292FC8F824BF}"/>
              </a:ext>
            </a:extLst>
          </p:cNvPr>
          <p:cNvPicPr>
            <a:picLocks noChangeAspect="1"/>
          </p:cNvPicPr>
          <p:nvPr/>
        </p:nvPicPr>
        <p:blipFill rotWithShape="1">
          <a:blip r:embed="rId3"/>
          <a:srcRect l="8055" t="21195" r="2345" b="13292"/>
          <a:stretch/>
        </p:blipFill>
        <p:spPr>
          <a:xfrm>
            <a:off x="4137224" y="692698"/>
            <a:ext cx="4754880" cy="3723827"/>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7" name="TextBox 6">
            <a:extLst>
              <a:ext uri="{FF2B5EF4-FFF2-40B4-BE49-F238E27FC236}">
                <a16:creationId xmlns:a16="http://schemas.microsoft.com/office/drawing/2014/main" id="{BFC1EC97-0DB0-3149-B3A5-24001CA26288}"/>
              </a:ext>
            </a:extLst>
          </p:cNvPr>
          <p:cNvSpPr txBox="1"/>
          <p:nvPr/>
        </p:nvSpPr>
        <p:spPr>
          <a:xfrm>
            <a:off x="788483" y="4407596"/>
            <a:ext cx="3362094" cy="46166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Rocket Lab Electron Rocket – 2 Stage +</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Photon Spacecraft with Hyper-Curie Motor</a:t>
            </a:r>
          </a:p>
        </p:txBody>
      </p:sp>
      <p:sp>
        <p:nvSpPr>
          <p:cNvPr id="8" name="TextBox 7">
            <a:extLst>
              <a:ext uri="{FF2B5EF4-FFF2-40B4-BE49-F238E27FC236}">
                <a16:creationId xmlns:a16="http://schemas.microsoft.com/office/drawing/2014/main" id="{67FF72A0-8AB0-B849-A58F-A27EB9905BFB}"/>
              </a:ext>
            </a:extLst>
          </p:cNvPr>
          <p:cNvSpPr txBox="1"/>
          <p:nvPr/>
        </p:nvSpPr>
        <p:spPr>
          <a:xfrm>
            <a:off x="4162318" y="4401779"/>
            <a:ext cx="3982572" cy="461665"/>
          </a:xfrm>
          <a:prstGeom prst="rect">
            <a:avLst/>
          </a:prstGeom>
          <a:noFill/>
        </p:spPr>
        <p:txBody>
          <a:bodyPr wrap="squar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Photon is the Trans Lunar Injection Stage </a:t>
            </a:r>
          </a:p>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for the CAPSTONE Spacecraft</a:t>
            </a:r>
          </a:p>
        </p:txBody>
      </p:sp>
      <p:sp>
        <p:nvSpPr>
          <p:cNvPr id="10" name="Rectangle 9">
            <a:extLst>
              <a:ext uri="{FF2B5EF4-FFF2-40B4-BE49-F238E27FC236}">
                <a16:creationId xmlns:a16="http://schemas.microsoft.com/office/drawing/2014/main" id="{0A84C217-44EE-924F-991C-9499080AC029}"/>
              </a:ext>
            </a:extLst>
          </p:cNvPr>
          <p:cNvSpPr/>
          <p:nvPr/>
        </p:nvSpPr>
        <p:spPr>
          <a:xfrm>
            <a:off x="8156631" y="875481"/>
            <a:ext cx="863930" cy="38011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13" name="Picture 12">
            <a:extLst>
              <a:ext uri="{FF2B5EF4-FFF2-40B4-BE49-F238E27FC236}">
                <a16:creationId xmlns:a16="http://schemas.microsoft.com/office/drawing/2014/main" id="{690FF044-447A-CA43-BC9F-28FAD17F8F68}"/>
              </a:ext>
            </a:extLst>
          </p:cNvPr>
          <p:cNvPicPr>
            <a:picLocks noChangeAspect="1"/>
          </p:cNvPicPr>
          <p:nvPr/>
        </p:nvPicPr>
        <p:blipFill>
          <a:blip r:embed="rId4"/>
          <a:stretch>
            <a:fillRect/>
          </a:stretch>
        </p:blipFill>
        <p:spPr>
          <a:xfrm>
            <a:off x="8429318" y="172309"/>
            <a:ext cx="613935" cy="512695"/>
          </a:xfrm>
          <a:prstGeom prst="rect">
            <a:avLst/>
          </a:prstGeom>
        </p:spPr>
      </p:pic>
      <p:sp>
        <p:nvSpPr>
          <p:cNvPr id="2" name="Slide Number Placeholder 1">
            <a:extLst>
              <a:ext uri="{FF2B5EF4-FFF2-40B4-BE49-F238E27FC236}">
                <a16:creationId xmlns:a16="http://schemas.microsoft.com/office/drawing/2014/main" id="{17BDD206-794F-E9EC-68A2-0F8EB520CE81}"/>
              </a:ext>
            </a:extLst>
          </p:cNvPr>
          <p:cNvSpPr>
            <a:spLocks noGrp="1"/>
          </p:cNvSpPr>
          <p:nvPr>
            <p:ph type="sldNum" sz="quarter" idx="12"/>
          </p:nvPr>
        </p:nvSpPr>
        <p:spPr>
          <a:xfrm>
            <a:off x="8679144" y="4767263"/>
            <a:ext cx="358719" cy="273844"/>
          </a:xfrm>
        </p:spPr>
        <p:txBody>
          <a:bodyPr/>
          <a:lstStyle/>
          <a:p>
            <a:fld id="{19F34F23-AF6A-3149-ADA2-111D3CA38F5E}" type="slidenum">
              <a:rPr lang="en-US" smtClean="0"/>
              <a:t>16</a:t>
            </a:fld>
            <a:endParaRPr lang="en-US" dirty="0"/>
          </a:p>
        </p:txBody>
      </p:sp>
      <p:sp>
        <p:nvSpPr>
          <p:cNvPr id="3" name="TextBox 2">
            <a:extLst>
              <a:ext uri="{FF2B5EF4-FFF2-40B4-BE49-F238E27FC236}">
                <a16:creationId xmlns:a16="http://schemas.microsoft.com/office/drawing/2014/main" id="{31B5A19F-9967-A6F8-447A-912444242B21}"/>
              </a:ext>
            </a:extLst>
          </p:cNvPr>
          <p:cNvSpPr txBox="1"/>
          <p:nvPr/>
        </p:nvSpPr>
        <p:spPr>
          <a:xfrm>
            <a:off x="5172138" y="4859457"/>
            <a:ext cx="3362094" cy="261610"/>
          </a:xfrm>
          <a:prstGeom prst="rect">
            <a:avLst/>
          </a:prstGeom>
          <a:noFill/>
        </p:spPr>
        <p:txBody>
          <a:bodyPr wrap="square">
            <a:spAutoFit/>
          </a:bodyPr>
          <a:lstStyle/>
          <a:p>
            <a:r>
              <a:rPr lang="en-US" sz="1100" dirty="0">
                <a:latin typeface="Helvetica Neue" panose="02000503000000020004" pitchFamily="2" charset="0"/>
                <a:ea typeface="Helvetica Neue" panose="02000503000000020004" pitchFamily="2" charset="0"/>
                <a:cs typeface="Helvetica Neue" panose="02000503000000020004" pitchFamily="2" charset="0"/>
              </a:rPr>
              <a:t>Images this slide credited to: Rocket Lab USA, Inc.</a:t>
            </a:r>
            <a:endParaRPr lang="en-US" sz="1100" dirty="0"/>
          </a:p>
        </p:txBody>
      </p:sp>
    </p:spTree>
    <p:extLst>
      <p:ext uri="{BB962C8B-B14F-4D97-AF65-F5344CB8AC3E}">
        <p14:creationId xmlns:p14="http://schemas.microsoft.com/office/powerpoint/2010/main" val="57742264"/>
      </p:ext>
    </p:extLst>
  </p:cSld>
  <p:clrMapOvr>
    <a:masterClrMapping/>
  </p:clrMapOvr>
  <mc:AlternateContent xmlns:mc="http://schemas.openxmlformats.org/markup-compatibility/2006" xmlns:p14="http://schemas.microsoft.com/office/powerpoint/2010/main">
    <mc:Choice Requires="p14">
      <p:transition spd="slow" p14:dur="2000" advTm="38959"/>
    </mc:Choice>
    <mc:Fallback xmlns="">
      <p:transition spd="slow" advTm="3895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4672CE-2DC2-FB45-8E34-CB19B512B38F}"/>
              </a:ext>
            </a:extLst>
          </p:cNvPr>
          <p:cNvPicPr>
            <a:picLocks noGrp="1" noChangeAspect="1"/>
          </p:cNvPicPr>
          <p:nvPr>
            <p:ph idx="1"/>
          </p:nvPr>
        </p:nvPicPr>
        <p:blipFill>
          <a:blip r:embed="rId2"/>
          <a:stretch>
            <a:fillRect/>
          </a:stretch>
        </p:blipFill>
        <p:spPr>
          <a:xfrm>
            <a:off x="470773" y="683897"/>
            <a:ext cx="8229600" cy="4197099"/>
          </a:xfrm>
          <a:prstGeom prst="rect">
            <a:avLst/>
          </a:prstGeom>
        </p:spPr>
      </p:pic>
      <p:pic>
        <p:nvPicPr>
          <p:cNvPr id="6" name="Picture 5">
            <a:extLst>
              <a:ext uri="{FF2B5EF4-FFF2-40B4-BE49-F238E27FC236}">
                <a16:creationId xmlns:a16="http://schemas.microsoft.com/office/drawing/2014/main" id="{464595C6-75F6-C740-BA1F-485E7A666C76}"/>
              </a:ext>
            </a:extLst>
          </p:cNvPr>
          <p:cNvPicPr>
            <a:picLocks noChangeAspect="1"/>
          </p:cNvPicPr>
          <p:nvPr/>
        </p:nvPicPr>
        <p:blipFill>
          <a:blip r:embed="rId3"/>
          <a:stretch>
            <a:fillRect/>
          </a:stretch>
        </p:blipFill>
        <p:spPr>
          <a:xfrm>
            <a:off x="8374156" y="73185"/>
            <a:ext cx="613935" cy="512695"/>
          </a:xfrm>
          <a:prstGeom prst="rect">
            <a:avLst/>
          </a:prstGeom>
        </p:spPr>
      </p:pic>
      <p:sp>
        <p:nvSpPr>
          <p:cNvPr id="2" name="Slide Number Placeholder 1">
            <a:extLst>
              <a:ext uri="{FF2B5EF4-FFF2-40B4-BE49-F238E27FC236}">
                <a16:creationId xmlns:a16="http://schemas.microsoft.com/office/drawing/2014/main" id="{0C18D2B0-058F-BBE5-C89B-03E704239C08}"/>
              </a:ext>
            </a:extLst>
          </p:cNvPr>
          <p:cNvSpPr>
            <a:spLocks noGrp="1"/>
          </p:cNvSpPr>
          <p:nvPr>
            <p:ph type="sldNum" sz="quarter" idx="12"/>
          </p:nvPr>
        </p:nvSpPr>
        <p:spPr>
          <a:xfrm>
            <a:off x="8681987" y="4815388"/>
            <a:ext cx="362752" cy="273844"/>
          </a:xfrm>
        </p:spPr>
        <p:txBody>
          <a:bodyPr/>
          <a:lstStyle/>
          <a:p>
            <a:fld id="{19F34F23-AF6A-3149-ADA2-111D3CA38F5E}" type="slidenum">
              <a:rPr lang="en-US" smtClean="0"/>
              <a:t>17</a:t>
            </a:fld>
            <a:endParaRPr lang="en-US" dirty="0"/>
          </a:p>
        </p:txBody>
      </p:sp>
      <p:sp>
        <p:nvSpPr>
          <p:cNvPr id="3" name="TextBox 2">
            <a:extLst>
              <a:ext uri="{FF2B5EF4-FFF2-40B4-BE49-F238E27FC236}">
                <a16:creationId xmlns:a16="http://schemas.microsoft.com/office/drawing/2014/main" id="{730BCEC9-C5A3-8A95-E9F7-0C3933CCE201}"/>
              </a:ext>
            </a:extLst>
          </p:cNvPr>
          <p:cNvSpPr txBox="1"/>
          <p:nvPr/>
        </p:nvSpPr>
        <p:spPr>
          <a:xfrm>
            <a:off x="6577119" y="4593670"/>
            <a:ext cx="2152386" cy="276999"/>
          </a:xfrm>
          <a:prstGeom prst="rect">
            <a:avLst/>
          </a:prstGeom>
          <a:noFill/>
        </p:spPr>
        <p:txBody>
          <a:bodyPr wrap="square">
            <a:spAutoFit/>
          </a:bodyPr>
          <a:lstStyle/>
          <a:p>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Credit: Rocket Lab USA, Inc.</a:t>
            </a:r>
            <a:endParaRPr lang="en-US" sz="1200" dirty="0">
              <a:solidFill>
                <a:schemeClr val="bg1"/>
              </a:solidFill>
            </a:endParaRPr>
          </a:p>
        </p:txBody>
      </p:sp>
    </p:spTree>
    <p:extLst>
      <p:ext uri="{BB962C8B-B14F-4D97-AF65-F5344CB8AC3E}">
        <p14:creationId xmlns:p14="http://schemas.microsoft.com/office/powerpoint/2010/main" val="2849580158"/>
      </p:ext>
    </p:extLst>
  </p:cSld>
  <p:clrMapOvr>
    <a:masterClrMapping/>
  </p:clrMapOvr>
  <mc:AlternateContent xmlns:mc="http://schemas.openxmlformats.org/markup-compatibility/2006" xmlns:p14="http://schemas.microsoft.com/office/powerpoint/2010/main">
    <mc:Choice Requires="p14">
      <p:transition spd="slow" p14:dur="2000" advTm="32258"/>
    </mc:Choice>
    <mc:Fallback xmlns="">
      <p:transition spd="slow" advTm="3225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20B9B7F5-89C4-E252-DF29-4DA2F919CC19}"/>
              </a:ext>
            </a:extLst>
          </p:cNvPr>
          <p:cNvSpPr txBox="1">
            <a:spLocks noGrp="1"/>
          </p:cNvSpPr>
          <p:nvPr>
            <p:ph type="title"/>
          </p:nvPr>
        </p:nvSpPr>
        <p:spPr>
          <a:xfrm>
            <a:off x="90447" y="-1825"/>
            <a:ext cx="5730492" cy="797654"/>
          </a:xfrm>
          <a:prstGeom prst="rect">
            <a:avLst/>
          </a:prstGeom>
        </p:spPr>
        <p:txBody>
          <a:bodyPr vert="horz" wrap="square" lIns="0" tIns="12700" rIns="0" bIns="0" rtlCol="0" anchor="ctr">
            <a:spAutoFit/>
          </a:bodyPr>
          <a:lstStyle/>
          <a:p>
            <a:pPr marL="12700">
              <a:lnSpc>
                <a:spcPct val="100000"/>
              </a:lnSpc>
              <a:spcBef>
                <a:spcPts val="100"/>
              </a:spcBef>
            </a:pPr>
            <a:r>
              <a:rPr sz="2700" cap="all" spc="-5" dirty="0">
                <a:latin typeface="Helvetica Neue" panose="02000503000000020004" pitchFamily="2" charset="0"/>
                <a:ea typeface="Helvetica Neue" panose="02000503000000020004" pitchFamily="2" charset="0"/>
                <a:cs typeface="Helvetica Neue" panose="02000503000000020004" pitchFamily="2" charset="0"/>
              </a:rPr>
              <a:t>Rocket</a:t>
            </a:r>
            <a:r>
              <a:rPr sz="2700" cap="all" dirty="0">
                <a:latin typeface="Helvetica Neue" panose="02000503000000020004" pitchFamily="2" charset="0"/>
                <a:ea typeface="Helvetica Neue" panose="02000503000000020004" pitchFamily="2" charset="0"/>
                <a:cs typeface="Helvetica Neue" panose="02000503000000020004" pitchFamily="2" charset="0"/>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Lab</a:t>
            </a:r>
            <a:r>
              <a:rPr sz="2700" cap="all" spc="5" dirty="0">
                <a:latin typeface="Helvetica Neue" panose="02000503000000020004" pitchFamily="2" charset="0"/>
                <a:ea typeface="Helvetica Neue" panose="02000503000000020004" pitchFamily="2" charset="0"/>
                <a:cs typeface="Helvetica Neue" panose="02000503000000020004" pitchFamily="2" charset="0"/>
              </a:rPr>
              <a:t> </a:t>
            </a:r>
            <a:r>
              <a:rPr lang="en-US" sz="2700" cap="all" spc="-5" dirty="0">
                <a:latin typeface="Helvetica Neue" panose="02000503000000020004" pitchFamily="2" charset="0"/>
                <a:ea typeface="Helvetica Neue" panose="02000503000000020004" pitchFamily="2" charset="0"/>
                <a:cs typeface="Helvetica Neue" panose="02000503000000020004" pitchFamily="2" charset="0"/>
              </a:rPr>
              <a:t>Launch Support</a:t>
            </a:r>
            <a:br>
              <a:rPr lang="en-US" sz="2700" cap="all" spc="-5" dirty="0">
                <a:latin typeface="Helvetica Neue" panose="02000503000000020004" pitchFamily="2" charset="0"/>
                <a:ea typeface="Helvetica Neue" panose="02000503000000020004" pitchFamily="2" charset="0"/>
                <a:cs typeface="Helvetica Neue" panose="02000503000000020004" pitchFamily="2" charset="0"/>
              </a:rPr>
            </a:br>
            <a:r>
              <a:rPr lang="en-US" sz="2400" cap="all" spc="-5" dirty="0">
                <a:latin typeface="Helvetica Neue" panose="02000503000000020004" pitchFamily="2" charset="0"/>
                <a:ea typeface="Helvetica Neue" panose="02000503000000020004" pitchFamily="2" charset="0"/>
                <a:cs typeface="Helvetica Neue" panose="02000503000000020004" pitchFamily="2" charset="0"/>
              </a:rPr>
              <a:t>Launch from LC-1, </a:t>
            </a:r>
            <a:r>
              <a:rPr lang="en-US" sz="2400" cap="all" spc="-5" dirty="0" err="1">
                <a:latin typeface="Helvetica Neue" panose="02000503000000020004" pitchFamily="2" charset="0"/>
                <a:ea typeface="Helvetica Neue" panose="02000503000000020004" pitchFamily="2" charset="0"/>
                <a:cs typeface="Helvetica Neue" panose="02000503000000020004" pitchFamily="2" charset="0"/>
              </a:rPr>
              <a:t>Mahia</a:t>
            </a:r>
            <a:r>
              <a:rPr lang="en-US" sz="2400" cap="all" spc="-5" dirty="0">
                <a:latin typeface="Helvetica Neue" panose="02000503000000020004" pitchFamily="2" charset="0"/>
                <a:ea typeface="Helvetica Neue" panose="02000503000000020004" pitchFamily="2" charset="0"/>
                <a:cs typeface="Helvetica Neue" panose="02000503000000020004" pitchFamily="2" charset="0"/>
              </a:rPr>
              <a:t>, NZ</a:t>
            </a:r>
            <a:endParaRPr sz="2400" cap="all" spc="-5"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object 9">
            <a:extLst>
              <a:ext uri="{FF2B5EF4-FFF2-40B4-BE49-F238E27FC236}">
                <a16:creationId xmlns:a16="http://schemas.microsoft.com/office/drawing/2014/main" id="{33B64E40-EBE7-BF95-4C9A-6C5C69803274}"/>
              </a:ext>
            </a:extLst>
          </p:cNvPr>
          <p:cNvPicPr>
            <a:picLocks noChangeAspect="1"/>
          </p:cNvPicPr>
          <p:nvPr/>
        </p:nvPicPr>
        <p:blipFill>
          <a:blip r:embed="rId2" cstate="print"/>
          <a:stretch>
            <a:fillRect/>
          </a:stretch>
        </p:blipFill>
        <p:spPr>
          <a:xfrm>
            <a:off x="94442" y="834472"/>
            <a:ext cx="6497973" cy="4114800"/>
          </a:xfrm>
          <a:prstGeom prst="rect">
            <a:avLst/>
          </a:prstGeom>
          <a:ln w="19050">
            <a:solidFill>
              <a:srgbClr val="0070C0"/>
            </a:solidFill>
          </a:ln>
        </p:spPr>
      </p:pic>
      <p:sp>
        <p:nvSpPr>
          <p:cNvPr id="7" name="object 19">
            <a:extLst>
              <a:ext uri="{FF2B5EF4-FFF2-40B4-BE49-F238E27FC236}">
                <a16:creationId xmlns:a16="http://schemas.microsoft.com/office/drawing/2014/main" id="{6C16CD6C-B52B-13B3-D56A-D06B8CCB14D1}"/>
              </a:ext>
            </a:extLst>
          </p:cNvPr>
          <p:cNvSpPr txBox="1"/>
          <p:nvPr/>
        </p:nvSpPr>
        <p:spPr>
          <a:xfrm>
            <a:off x="2745054" y="4020754"/>
            <a:ext cx="292100" cy="228268"/>
          </a:xfrm>
          <a:prstGeom prst="rect">
            <a:avLst/>
          </a:prstGeom>
        </p:spPr>
        <p:txBody>
          <a:bodyPr vert="horz" wrap="square" lIns="0" tIns="12700" rIns="0" bIns="0" rtlCol="0">
            <a:spAutoFit/>
          </a:bodyPr>
          <a:lstStyle/>
          <a:p>
            <a:pPr marL="12700">
              <a:spcBef>
                <a:spcPts val="100"/>
              </a:spcBef>
            </a:pPr>
            <a:r>
              <a:rPr sz="1400" b="1" spc="-60" dirty="0">
                <a:latin typeface="Calibri"/>
                <a:cs typeface="Calibri"/>
              </a:rPr>
              <a:t>P</a:t>
            </a:r>
            <a:r>
              <a:rPr sz="1400" b="1" spc="-35" dirty="0">
                <a:latin typeface="Calibri"/>
                <a:cs typeface="Calibri"/>
              </a:rPr>
              <a:t>a</a:t>
            </a:r>
            <a:r>
              <a:rPr sz="1400" b="1" dirty="0">
                <a:latin typeface="Calibri"/>
                <a:cs typeface="Calibri"/>
              </a:rPr>
              <a:t>d</a:t>
            </a:r>
            <a:endParaRPr sz="1400" dirty="0">
              <a:latin typeface="Calibri"/>
              <a:cs typeface="Calibri"/>
            </a:endParaRPr>
          </a:p>
        </p:txBody>
      </p:sp>
      <p:pic>
        <p:nvPicPr>
          <p:cNvPr id="8" name="object 27">
            <a:extLst>
              <a:ext uri="{FF2B5EF4-FFF2-40B4-BE49-F238E27FC236}">
                <a16:creationId xmlns:a16="http://schemas.microsoft.com/office/drawing/2014/main" id="{A75C03E8-6D1D-9CF8-E08A-CDD16741D0A6}"/>
              </a:ext>
            </a:extLst>
          </p:cNvPr>
          <p:cNvPicPr/>
          <p:nvPr/>
        </p:nvPicPr>
        <p:blipFill>
          <a:blip r:embed="rId3" cstate="print"/>
          <a:stretch>
            <a:fillRect/>
          </a:stretch>
        </p:blipFill>
        <p:spPr>
          <a:xfrm>
            <a:off x="4265394" y="923027"/>
            <a:ext cx="1908760" cy="1539300"/>
          </a:xfrm>
          <a:prstGeom prst="rect">
            <a:avLst/>
          </a:prstGeom>
          <a:ln w="19050">
            <a:solidFill>
              <a:schemeClr val="accent1"/>
            </a:solidFill>
          </a:ln>
        </p:spPr>
      </p:pic>
      <p:sp>
        <p:nvSpPr>
          <p:cNvPr id="9" name="object 29">
            <a:extLst>
              <a:ext uri="{FF2B5EF4-FFF2-40B4-BE49-F238E27FC236}">
                <a16:creationId xmlns:a16="http://schemas.microsoft.com/office/drawing/2014/main" id="{EFF89851-8000-6F95-77C9-5DADB9C7471A}"/>
              </a:ext>
            </a:extLst>
          </p:cNvPr>
          <p:cNvSpPr txBox="1"/>
          <p:nvPr/>
        </p:nvSpPr>
        <p:spPr>
          <a:xfrm>
            <a:off x="5031455" y="2233953"/>
            <a:ext cx="1096010" cy="228268"/>
          </a:xfrm>
          <a:prstGeom prst="rect">
            <a:avLst/>
          </a:prstGeom>
        </p:spPr>
        <p:txBody>
          <a:bodyPr vert="horz" wrap="square" lIns="0" tIns="12700" rIns="0" bIns="0" rtlCol="0">
            <a:spAutoFit/>
          </a:bodyPr>
          <a:lstStyle/>
          <a:p>
            <a:pPr marL="12700">
              <a:spcBef>
                <a:spcPts val="100"/>
              </a:spcBef>
            </a:pPr>
            <a:r>
              <a:rPr sz="140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Lunar</a:t>
            </a:r>
            <a:r>
              <a:rPr sz="1400" spc="-6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 </a:t>
            </a:r>
            <a:r>
              <a:rPr sz="140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Photon</a:t>
            </a:r>
            <a:endParaRPr sz="14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 name="Picture 9">
            <a:extLst>
              <a:ext uri="{FF2B5EF4-FFF2-40B4-BE49-F238E27FC236}">
                <a16:creationId xmlns:a16="http://schemas.microsoft.com/office/drawing/2014/main" id="{6219ED29-A0FF-1EA2-264C-6B4A327BAF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84533" y="990401"/>
            <a:ext cx="838200" cy="419100"/>
          </a:xfrm>
          <a:prstGeom prst="rect">
            <a:avLst/>
          </a:prstGeom>
        </p:spPr>
      </p:pic>
      <p:pic>
        <p:nvPicPr>
          <p:cNvPr id="11" name="Picture 10" descr="A picture containing indoor, helmet, cluttered&#10;&#10;Description automatically generated">
            <a:extLst>
              <a:ext uri="{FF2B5EF4-FFF2-40B4-BE49-F238E27FC236}">
                <a16:creationId xmlns:a16="http://schemas.microsoft.com/office/drawing/2014/main" id="{5633D88A-75F3-8977-799E-FBB0896EAE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9" t="4336" r="6775"/>
          <a:stretch/>
        </p:blipFill>
        <p:spPr>
          <a:xfrm>
            <a:off x="6280497" y="837880"/>
            <a:ext cx="2508513" cy="4114800"/>
          </a:xfrm>
          <a:prstGeom prst="rect">
            <a:avLst/>
          </a:prstGeom>
          <a:ln w="28575">
            <a:solidFill>
              <a:schemeClr val="accent1"/>
            </a:solidFill>
          </a:ln>
        </p:spPr>
      </p:pic>
      <p:pic>
        <p:nvPicPr>
          <p:cNvPr id="12" name="object 24">
            <a:extLst>
              <a:ext uri="{FF2B5EF4-FFF2-40B4-BE49-F238E27FC236}">
                <a16:creationId xmlns:a16="http://schemas.microsoft.com/office/drawing/2014/main" id="{498FCC6A-1E44-F8C6-0510-32ADAFA0BD8C}"/>
              </a:ext>
            </a:extLst>
          </p:cNvPr>
          <p:cNvPicPr/>
          <p:nvPr/>
        </p:nvPicPr>
        <p:blipFill>
          <a:blip r:embed="rId6" cstate="print"/>
          <a:stretch>
            <a:fillRect/>
          </a:stretch>
        </p:blipFill>
        <p:spPr>
          <a:xfrm>
            <a:off x="4831531" y="3021980"/>
            <a:ext cx="1304127" cy="1257333"/>
          </a:xfrm>
          <a:prstGeom prst="rect">
            <a:avLst/>
          </a:prstGeom>
          <a:ln w="28575">
            <a:solidFill>
              <a:schemeClr val="accent1"/>
            </a:solidFill>
          </a:ln>
        </p:spPr>
      </p:pic>
      <p:pic>
        <p:nvPicPr>
          <p:cNvPr id="13" name="Picture 12" descr="A rocket launching into the sky&#10;&#10;Description automatically generated with low confidence">
            <a:extLst>
              <a:ext uri="{FF2B5EF4-FFF2-40B4-BE49-F238E27FC236}">
                <a16:creationId xmlns:a16="http://schemas.microsoft.com/office/drawing/2014/main" id="{A414460F-1BEB-208A-1224-DB0BC8B0992C}"/>
              </a:ext>
            </a:extLst>
          </p:cNvPr>
          <p:cNvPicPr>
            <a:picLocks noChangeAspect="1"/>
          </p:cNvPicPr>
          <p:nvPr/>
        </p:nvPicPr>
        <p:blipFill rotWithShape="1">
          <a:blip r:embed="rId7">
            <a:extLst>
              <a:ext uri="{28A0092B-C50C-407E-A947-70E740481C1C}">
                <a14:useLocalDpi xmlns:a14="http://schemas.microsoft.com/office/drawing/2010/main" val="0"/>
              </a:ext>
            </a:extLst>
          </a:blip>
          <a:srcRect l="23219" r="26951"/>
          <a:stretch/>
        </p:blipFill>
        <p:spPr>
          <a:xfrm>
            <a:off x="164516" y="903976"/>
            <a:ext cx="1940312" cy="2122188"/>
          </a:xfrm>
          <a:prstGeom prst="rect">
            <a:avLst/>
          </a:prstGeom>
          <a:ln w="19050">
            <a:solidFill>
              <a:schemeClr val="accent1"/>
            </a:solidFill>
          </a:ln>
        </p:spPr>
      </p:pic>
      <p:sp>
        <p:nvSpPr>
          <p:cNvPr id="14" name="object 29">
            <a:extLst>
              <a:ext uri="{FF2B5EF4-FFF2-40B4-BE49-F238E27FC236}">
                <a16:creationId xmlns:a16="http://schemas.microsoft.com/office/drawing/2014/main" id="{E8220E61-8326-5F46-1D80-75387510BBCB}"/>
              </a:ext>
            </a:extLst>
          </p:cNvPr>
          <p:cNvSpPr txBox="1"/>
          <p:nvPr/>
        </p:nvSpPr>
        <p:spPr>
          <a:xfrm>
            <a:off x="4856786" y="4026001"/>
            <a:ext cx="1358081" cy="228268"/>
          </a:xfrm>
          <a:prstGeom prst="rect">
            <a:avLst/>
          </a:prstGeom>
        </p:spPr>
        <p:txBody>
          <a:bodyPr vert="horz" wrap="square" lIns="0" tIns="12700" rIns="0" bIns="0" rtlCol="0">
            <a:spAutoFit/>
          </a:bodyPr>
          <a:lstStyle/>
          <a:p>
            <a:pPr marL="12700">
              <a:spcBef>
                <a:spcPts val="100"/>
              </a:spcBef>
            </a:pPr>
            <a:r>
              <a:rPr lang="en-US" sz="140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Fueling Facility</a:t>
            </a:r>
            <a:endParaRPr sz="1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object 29">
            <a:extLst>
              <a:ext uri="{FF2B5EF4-FFF2-40B4-BE49-F238E27FC236}">
                <a16:creationId xmlns:a16="http://schemas.microsoft.com/office/drawing/2014/main" id="{4C440479-7781-9210-963D-63B0927FA499}"/>
              </a:ext>
            </a:extLst>
          </p:cNvPr>
          <p:cNvSpPr txBox="1"/>
          <p:nvPr/>
        </p:nvSpPr>
        <p:spPr>
          <a:xfrm>
            <a:off x="6519830" y="3862396"/>
            <a:ext cx="1971399" cy="505267"/>
          </a:xfrm>
          <a:prstGeom prst="rect">
            <a:avLst/>
          </a:prstGeom>
        </p:spPr>
        <p:txBody>
          <a:bodyPr vert="horz" wrap="square" lIns="0" tIns="12700" rIns="0" bIns="0" rtlCol="0">
            <a:spAutoFit/>
          </a:bodyPr>
          <a:lstStyle/>
          <a:p>
            <a:pPr marL="12700" algn="ctr">
              <a:spcBef>
                <a:spcPts val="100"/>
              </a:spcBef>
            </a:pPr>
            <a:r>
              <a:rPr lang="en-US" sz="1600" spc="-5"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CAPSTONE Integrated Stack</a:t>
            </a:r>
            <a:endParaRPr sz="16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 name="Picture 1">
            <a:extLst>
              <a:ext uri="{FF2B5EF4-FFF2-40B4-BE49-F238E27FC236}">
                <a16:creationId xmlns:a16="http://schemas.microsoft.com/office/drawing/2014/main" id="{A3C9E8EB-2EF1-60FB-216B-566A1C5A9DF6}"/>
              </a:ext>
            </a:extLst>
          </p:cNvPr>
          <p:cNvPicPr>
            <a:picLocks noChangeAspect="1"/>
          </p:cNvPicPr>
          <p:nvPr/>
        </p:nvPicPr>
        <p:blipFill>
          <a:blip r:embed="rId8"/>
          <a:stretch>
            <a:fillRect/>
          </a:stretch>
        </p:blipFill>
        <p:spPr>
          <a:xfrm>
            <a:off x="8456036" y="109965"/>
            <a:ext cx="613935" cy="512695"/>
          </a:xfrm>
          <a:prstGeom prst="rect">
            <a:avLst/>
          </a:prstGeom>
        </p:spPr>
      </p:pic>
      <p:sp>
        <p:nvSpPr>
          <p:cNvPr id="3" name="Slide Number Placeholder 2">
            <a:extLst>
              <a:ext uri="{FF2B5EF4-FFF2-40B4-BE49-F238E27FC236}">
                <a16:creationId xmlns:a16="http://schemas.microsoft.com/office/drawing/2014/main" id="{33BB0B89-837A-5C21-E77E-69B3807D6699}"/>
              </a:ext>
            </a:extLst>
          </p:cNvPr>
          <p:cNvSpPr>
            <a:spLocks noGrp="1"/>
          </p:cNvSpPr>
          <p:nvPr>
            <p:ph type="sldNum" sz="quarter" idx="12"/>
          </p:nvPr>
        </p:nvSpPr>
        <p:spPr>
          <a:xfrm>
            <a:off x="8739736" y="4767263"/>
            <a:ext cx="314626" cy="273844"/>
          </a:xfrm>
        </p:spPr>
        <p:txBody>
          <a:bodyPr/>
          <a:lstStyle/>
          <a:p>
            <a:fld id="{19F34F23-AF6A-3149-ADA2-111D3CA38F5E}" type="slidenum">
              <a:rPr lang="en-US" smtClean="0"/>
              <a:t>18</a:t>
            </a:fld>
            <a:endParaRPr lang="en-US" dirty="0"/>
          </a:p>
        </p:txBody>
      </p:sp>
      <p:sp>
        <p:nvSpPr>
          <p:cNvPr id="4" name="TextBox 3">
            <a:extLst>
              <a:ext uri="{FF2B5EF4-FFF2-40B4-BE49-F238E27FC236}">
                <a16:creationId xmlns:a16="http://schemas.microsoft.com/office/drawing/2014/main" id="{146E7967-96A6-7B41-60F2-44FFE674DB8F}"/>
              </a:ext>
            </a:extLst>
          </p:cNvPr>
          <p:cNvSpPr txBox="1"/>
          <p:nvPr/>
        </p:nvSpPr>
        <p:spPr>
          <a:xfrm>
            <a:off x="48984" y="4710403"/>
            <a:ext cx="3971862" cy="276999"/>
          </a:xfrm>
          <a:prstGeom prst="rect">
            <a:avLst/>
          </a:prstGeom>
          <a:noFill/>
        </p:spPr>
        <p:txBody>
          <a:bodyPr wrap="square">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credited to: Rocket Lab USA, Inc.</a:t>
            </a:r>
            <a:endParaRPr lang="en-US" sz="1200" dirty="0"/>
          </a:p>
        </p:txBody>
      </p:sp>
    </p:spTree>
    <p:extLst>
      <p:ext uri="{BB962C8B-B14F-4D97-AF65-F5344CB8AC3E}">
        <p14:creationId xmlns:p14="http://schemas.microsoft.com/office/powerpoint/2010/main" val="177866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4F3B244-BC0E-9A43-AB2E-D1481E1226AB}"/>
              </a:ext>
            </a:extLst>
          </p:cNvPr>
          <p:cNvSpPr>
            <a:spLocks noGrp="1"/>
          </p:cNvSpPr>
          <p:nvPr>
            <p:ph type="title"/>
          </p:nvPr>
        </p:nvSpPr>
        <p:spPr>
          <a:xfrm>
            <a:off x="22305" y="22302"/>
            <a:ext cx="7159516" cy="861774"/>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CAPSTONE Launch – Mahia, NZ</a:t>
            </a:r>
            <a:br>
              <a:rPr lang="en-US" sz="2700" cap="all" dirty="0">
                <a:latin typeface="Helvetica Neue" panose="02000503000000020004" pitchFamily="2" charset="0"/>
                <a:ea typeface="Helvetica Neue" panose="02000503000000020004" pitchFamily="2" charset="0"/>
                <a:cs typeface="Helvetica Neue" panose="02000503000000020004" pitchFamily="2" charset="0"/>
              </a:rPr>
            </a:br>
            <a:r>
              <a:rPr lang="en-US" sz="2700" cap="all" dirty="0">
                <a:latin typeface="Helvetica Neue" panose="02000503000000020004" pitchFamily="2" charset="0"/>
                <a:ea typeface="Helvetica Neue" panose="02000503000000020004" pitchFamily="2" charset="0"/>
                <a:cs typeface="Helvetica Neue" panose="02000503000000020004" pitchFamily="2" charset="0"/>
              </a:rPr>
              <a:t>June 28, 2022, 5:55 AM EDT</a:t>
            </a:r>
          </a:p>
        </p:txBody>
      </p:sp>
      <p:pic>
        <p:nvPicPr>
          <p:cNvPr id="7" name="Picture 6" descr="A picture containing smoke, outdoor, steam, track&#10;&#10;Description automatically generated">
            <a:extLst>
              <a:ext uri="{FF2B5EF4-FFF2-40B4-BE49-F238E27FC236}">
                <a16:creationId xmlns:a16="http://schemas.microsoft.com/office/drawing/2014/main" id="{929ADE91-C625-6CDD-DE5A-838ADA65A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36" y="1005781"/>
            <a:ext cx="2479640" cy="3719460"/>
          </a:xfrm>
          <a:prstGeom prst="rect">
            <a:avLst/>
          </a:prstGeom>
          <a:ln w="38100">
            <a:solidFill>
              <a:srgbClr val="0070C0"/>
            </a:solidFill>
          </a:ln>
        </p:spPr>
      </p:pic>
      <p:pic>
        <p:nvPicPr>
          <p:cNvPr id="11" name="Picture 10" descr="A picture containing comet, outdoor object, night, night sky&#10;&#10;Description automatically generated">
            <a:extLst>
              <a:ext uri="{FF2B5EF4-FFF2-40B4-BE49-F238E27FC236}">
                <a16:creationId xmlns:a16="http://schemas.microsoft.com/office/drawing/2014/main" id="{A6F89AA9-D927-7150-D191-AC540A317C53}"/>
              </a:ext>
            </a:extLst>
          </p:cNvPr>
          <p:cNvPicPr>
            <a:picLocks noChangeAspect="1"/>
          </p:cNvPicPr>
          <p:nvPr/>
        </p:nvPicPr>
        <p:blipFill rotWithShape="1">
          <a:blip r:embed="rId4">
            <a:extLst>
              <a:ext uri="{28A0092B-C50C-407E-A947-70E740481C1C}">
                <a14:useLocalDpi xmlns:a14="http://schemas.microsoft.com/office/drawing/2010/main" val="0"/>
              </a:ext>
            </a:extLst>
          </a:blip>
          <a:srcRect l="18322" t="4123" r="4343" b="22056"/>
          <a:stretch/>
        </p:blipFill>
        <p:spPr>
          <a:xfrm>
            <a:off x="3465231" y="1005781"/>
            <a:ext cx="5197526" cy="3719460"/>
          </a:xfrm>
          <a:prstGeom prst="rect">
            <a:avLst/>
          </a:prstGeom>
          <a:ln w="38100">
            <a:solidFill>
              <a:srgbClr val="0070C0"/>
            </a:solidFill>
          </a:ln>
        </p:spPr>
      </p:pic>
      <p:pic>
        <p:nvPicPr>
          <p:cNvPr id="2" name="Picture 1">
            <a:extLst>
              <a:ext uri="{FF2B5EF4-FFF2-40B4-BE49-F238E27FC236}">
                <a16:creationId xmlns:a16="http://schemas.microsoft.com/office/drawing/2014/main" id="{A2D51282-968F-D23F-7907-D2A94207433E}"/>
              </a:ext>
            </a:extLst>
          </p:cNvPr>
          <p:cNvPicPr>
            <a:picLocks noChangeAspect="1"/>
          </p:cNvPicPr>
          <p:nvPr/>
        </p:nvPicPr>
        <p:blipFill>
          <a:blip r:embed="rId5"/>
          <a:stretch>
            <a:fillRect/>
          </a:stretch>
        </p:blipFill>
        <p:spPr>
          <a:xfrm>
            <a:off x="8456036" y="109965"/>
            <a:ext cx="613935" cy="512695"/>
          </a:xfrm>
          <a:prstGeom prst="rect">
            <a:avLst/>
          </a:prstGeom>
        </p:spPr>
      </p:pic>
      <p:sp>
        <p:nvSpPr>
          <p:cNvPr id="3" name="Slide Number Placeholder 2">
            <a:extLst>
              <a:ext uri="{FF2B5EF4-FFF2-40B4-BE49-F238E27FC236}">
                <a16:creationId xmlns:a16="http://schemas.microsoft.com/office/drawing/2014/main" id="{8771444A-514D-FA5F-6E15-CADF9F5085A1}"/>
              </a:ext>
            </a:extLst>
          </p:cNvPr>
          <p:cNvSpPr>
            <a:spLocks noGrp="1"/>
          </p:cNvSpPr>
          <p:nvPr>
            <p:ph type="sldNum" sz="quarter" idx="12"/>
          </p:nvPr>
        </p:nvSpPr>
        <p:spPr>
          <a:xfrm>
            <a:off x="8672359" y="4796138"/>
            <a:ext cx="372377" cy="273844"/>
          </a:xfrm>
        </p:spPr>
        <p:txBody>
          <a:bodyPr/>
          <a:lstStyle/>
          <a:p>
            <a:fld id="{19F34F23-AF6A-3149-ADA2-111D3CA38F5E}" type="slidenum">
              <a:rPr lang="en-US" smtClean="0"/>
              <a:t>19</a:t>
            </a:fld>
            <a:endParaRPr lang="en-US" dirty="0"/>
          </a:p>
        </p:txBody>
      </p:sp>
      <p:sp>
        <p:nvSpPr>
          <p:cNvPr id="4" name="TextBox 3">
            <a:extLst>
              <a:ext uri="{FF2B5EF4-FFF2-40B4-BE49-F238E27FC236}">
                <a16:creationId xmlns:a16="http://schemas.microsoft.com/office/drawing/2014/main" id="{92833660-0D96-6E79-AC87-953EE460A1DC}"/>
              </a:ext>
            </a:extLst>
          </p:cNvPr>
          <p:cNvSpPr txBox="1"/>
          <p:nvPr/>
        </p:nvSpPr>
        <p:spPr>
          <a:xfrm>
            <a:off x="342897" y="4792044"/>
            <a:ext cx="5290459" cy="276999"/>
          </a:xfrm>
          <a:prstGeom prst="rect">
            <a:avLst/>
          </a:prstGeom>
          <a:noFill/>
        </p:spPr>
        <p:txBody>
          <a:bodyPr wrap="square">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and video on slide 20 credited to: Rocket Lab USA, Inc.</a:t>
            </a:r>
            <a:endParaRPr lang="en-US" sz="1200" dirty="0"/>
          </a:p>
        </p:txBody>
      </p:sp>
    </p:spTree>
    <p:extLst>
      <p:ext uri="{BB962C8B-B14F-4D97-AF65-F5344CB8AC3E}">
        <p14:creationId xmlns:p14="http://schemas.microsoft.com/office/powerpoint/2010/main" val="417148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27630" y="4702629"/>
            <a:ext cx="274320" cy="274320"/>
          </a:xfrm>
        </p:spPr>
        <p:txBody>
          <a:bodyPr/>
          <a:lstStyle/>
          <a:p>
            <a:fld id="{19F34F23-AF6A-3149-ADA2-111D3CA38F5E}" type="slidenum">
              <a:rPr lang="en-US" smtClean="0"/>
              <a:t>2</a:t>
            </a:fld>
            <a:endParaRPr lang="en-US" dirty="0"/>
          </a:p>
        </p:txBody>
      </p:sp>
      <p:sp>
        <p:nvSpPr>
          <p:cNvPr id="12" name="TextBox 11">
            <a:extLst>
              <a:ext uri="{FF2B5EF4-FFF2-40B4-BE49-F238E27FC236}">
                <a16:creationId xmlns:a16="http://schemas.microsoft.com/office/drawing/2014/main" id="{7D120217-97AF-4145-BE15-92DC9AD1A9C2}"/>
              </a:ext>
            </a:extLst>
          </p:cNvPr>
          <p:cNvSpPr txBox="1"/>
          <p:nvPr/>
        </p:nvSpPr>
        <p:spPr>
          <a:xfrm>
            <a:off x="2096589" y="538843"/>
            <a:ext cx="1199367" cy="461665"/>
          </a:xfrm>
          <a:prstGeom prst="rect">
            <a:avLst/>
          </a:prstGeom>
          <a:noFill/>
        </p:spPr>
        <p:txBody>
          <a:bodyPr wrap="none" rtlCol="0">
            <a:spAutoFit/>
          </a:bodyPr>
          <a:lstStyle/>
          <a:p>
            <a:r>
              <a:rPr lang="en-US" sz="2400" b="1" dirty="0">
                <a:solidFill>
                  <a:schemeClr val="bg1"/>
                </a:solidFill>
                <a:latin typeface="Helvetica Neue Condensed" panose="02000503000000020004" pitchFamily="2" charset="0"/>
                <a:ea typeface="Helvetica Neue Condensed" panose="02000503000000020004" pitchFamily="2" charset="0"/>
                <a:cs typeface="Helvetica Neue Condensed" panose="02000503000000020004" pitchFamily="2" charset="0"/>
              </a:rPr>
              <a:t>AGENDA</a:t>
            </a:r>
          </a:p>
        </p:txBody>
      </p:sp>
      <p:pic>
        <p:nvPicPr>
          <p:cNvPr id="7" name="Picture 6" descr="Satellite in space over the moon&#10;&#10;Description automatically generated">
            <a:extLst>
              <a:ext uri="{FF2B5EF4-FFF2-40B4-BE49-F238E27FC236}">
                <a16:creationId xmlns:a16="http://schemas.microsoft.com/office/drawing/2014/main" id="{D0080FC7-30E6-AA9C-B0F1-E59EE7C9E7A7}"/>
              </a:ext>
            </a:extLst>
          </p:cNvPr>
          <p:cNvPicPr>
            <a:picLocks noChangeAspect="1"/>
          </p:cNvPicPr>
          <p:nvPr/>
        </p:nvPicPr>
        <p:blipFill rotWithShape="1">
          <a:blip r:embed="rId3"/>
          <a:srcRect l="-479" r="40000"/>
          <a:stretch/>
        </p:blipFill>
        <p:spPr>
          <a:xfrm>
            <a:off x="3613813" y="2784"/>
            <a:ext cx="5530187" cy="5143500"/>
          </a:xfrm>
          <a:prstGeom prst="rect">
            <a:avLst/>
          </a:prstGeom>
        </p:spPr>
      </p:pic>
      <p:sp>
        <p:nvSpPr>
          <p:cNvPr id="10" name="Title 18">
            <a:extLst>
              <a:ext uri="{FF2B5EF4-FFF2-40B4-BE49-F238E27FC236}">
                <a16:creationId xmlns:a16="http://schemas.microsoft.com/office/drawing/2014/main" id="{B850E42B-AE17-D93F-D27C-5366DD54B12C}"/>
              </a:ext>
            </a:extLst>
          </p:cNvPr>
          <p:cNvSpPr>
            <a:spLocks noGrp="1"/>
          </p:cNvSpPr>
          <p:nvPr>
            <p:ph type="title"/>
          </p:nvPr>
        </p:nvSpPr>
        <p:spPr>
          <a:xfrm>
            <a:off x="433237" y="366312"/>
            <a:ext cx="1852763" cy="512695"/>
          </a:xfrm>
        </p:spPr>
        <p:txBody>
          <a:bodyPr>
            <a:noAutofit/>
          </a:bodyPr>
          <a:lstStyle/>
          <a:p>
            <a:r>
              <a:rPr lang="en-US" sz="2700" dirty="0">
                <a:latin typeface="Helvetica Neue" panose="02000503000000020004" pitchFamily="2" charset="0"/>
                <a:ea typeface="Helvetica Neue" panose="02000503000000020004" pitchFamily="2" charset="0"/>
                <a:cs typeface="Helvetica Neue" panose="02000503000000020004" pitchFamily="2" charset="0"/>
              </a:rPr>
              <a:t>AGENDA</a:t>
            </a:r>
          </a:p>
        </p:txBody>
      </p:sp>
      <p:sp>
        <p:nvSpPr>
          <p:cNvPr id="11" name="TextBox 10">
            <a:extLst>
              <a:ext uri="{FF2B5EF4-FFF2-40B4-BE49-F238E27FC236}">
                <a16:creationId xmlns:a16="http://schemas.microsoft.com/office/drawing/2014/main" id="{CB1DC51B-D827-2F09-5389-C455E24E4E5E}"/>
              </a:ext>
            </a:extLst>
          </p:cNvPr>
          <p:cNvSpPr txBox="1"/>
          <p:nvPr/>
        </p:nvSpPr>
        <p:spPr>
          <a:xfrm>
            <a:off x="302608" y="911378"/>
            <a:ext cx="6158750" cy="3352906"/>
          </a:xfrm>
          <a:prstGeom prst="rect">
            <a:avLst/>
          </a:prstGeom>
          <a:noFill/>
        </p:spPr>
        <p:txBody>
          <a:bodyPr wrap="square" rtlCol="0">
            <a:spAutoFit/>
          </a:bodyPr>
          <a:lstStyle/>
          <a:p>
            <a:pPr marL="171450" indent="-171450">
              <a:buFont typeface="Arial" panose="020B0604020202020204" pitchFamily="34" charset="0"/>
              <a:buChar char="•"/>
            </a:pPr>
            <a:endPar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171450" indent="-171450">
              <a:buFont typeface="Arial" panose="020B0604020202020204" pitchFamily="34" charset="0"/>
              <a:buChar char="•"/>
            </a:pPr>
            <a:endParaRPr lang="en-US" sz="788"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r>
              <a:rPr lang="en-US" sz="2400" dirty="0">
                <a:latin typeface="Helvetica Neue" panose="02000503000000020004" pitchFamily="2" charset="0"/>
                <a:ea typeface="Helvetica Neue" panose="02000503000000020004" pitchFamily="2" charset="0"/>
                <a:cs typeface="Helvetica Neue" panose="02000503000000020004" pitchFamily="2" charset="0"/>
              </a:rPr>
              <a:t>1	Mission Overview and Objectives</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2	Spacecraft Systems</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3	Launch Vehicle Systems</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4	Ground Systems &amp; Mission Operations</a:t>
            </a:r>
          </a:p>
          <a:p>
            <a:pPr marL="457200" indent="-457200">
              <a:buAutoNum type="arabicPlain" startAt="5"/>
            </a:pPr>
            <a:r>
              <a:rPr lang="en-US" sz="2400" dirty="0">
                <a:latin typeface="Helvetica Neue" panose="02000503000000020004" pitchFamily="2" charset="0"/>
                <a:ea typeface="Helvetica Neue" panose="02000503000000020004" pitchFamily="2" charset="0"/>
                <a:cs typeface="Helvetica Neue" panose="02000503000000020004" pitchFamily="2" charset="0"/>
              </a:rPr>
              <a:t>Development &amp; Mission Timelines</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6	Experiment Results &amp; Status to Date</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7	Decommissioning Plans</a:t>
            </a:r>
          </a:p>
          <a:p>
            <a:r>
              <a:rPr lang="en-US" sz="2400" dirty="0">
                <a:latin typeface="Helvetica Neue" panose="02000503000000020004" pitchFamily="2" charset="0"/>
                <a:ea typeface="Helvetica Neue" panose="02000503000000020004" pitchFamily="2" charset="0"/>
                <a:cs typeface="Helvetica Neue" panose="02000503000000020004" pitchFamily="2" charset="0"/>
              </a:rPr>
              <a:t>8	Lessons Learned</a:t>
            </a:r>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4"/>
          <a:stretch>
            <a:fillRect/>
          </a:stretch>
        </p:blipFill>
        <p:spPr>
          <a:xfrm>
            <a:off x="8456036" y="109965"/>
            <a:ext cx="613935" cy="512695"/>
          </a:xfrm>
          <a:prstGeom prst="rect">
            <a:avLst/>
          </a:prstGeom>
        </p:spPr>
      </p:pic>
    </p:spTree>
    <p:extLst>
      <p:ext uri="{BB962C8B-B14F-4D97-AF65-F5344CB8AC3E}">
        <p14:creationId xmlns:p14="http://schemas.microsoft.com/office/powerpoint/2010/main" val="4203152250"/>
      </p:ext>
    </p:extLst>
  </p:cSld>
  <p:clrMapOvr>
    <a:masterClrMapping/>
  </p:clrMapOvr>
  <mc:AlternateContent xmlns:mc="http://schemas.openxmlformats.org/markup-compatibility/2006" xmlns:p14="http://schemas.microsoft.com/office/powerpoint/2010/main">
    <mc:Choice Requires="p14">
      <p:transition spd="slow" p14:dur="2000" advTm="17315"/>
    </mc:Choice>
    <mc:Fallback xmlns="">
      <p:transition spd="slow" advTm="1731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TOFF">
            <a:hlinkClick r:id="" action="ppaction://media"/>
            <a:extLst>
              <a:ext uri="{FF2B5EF4-FFF2-40B4-BE49-F238E27FC236}">
                <a16:creationId xmlns:a16="http://schemas.microsoft.com/office/drawing/2014/main" id="{98A2597E-83C3-9012-D757-63024F2A4D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C6DBA362-E141-FF13-3952-A7EA6C0A3302}"/>
              </a:ext>
            </a:extLst>
          </p:cNvPr>
          <p:cNvPicPr>
            <a:picLocks noChangeAspect="1"/>
          </p:cNvPicPr>
          <p:nvPr/>
        </p:nvPicPr>
        <p:blipFill>
          <a:blip r:embed="rId6"/>
          <a:stretch>
            <a:fillRect/>
          </a:stretch>
        </p:blipFill>
        <p:spPr>
          <a:xfrm>
            <a:off x="8456036" y="109965"/>
            <a:ext cx="613935" cy="512695"/>
          </a:xfrm>
          <a:prstGeom prst="rect">
            <a:avLst/>
          </a:prstGeom>
        </p:spPr>
      </p:pic>
      <p:sp>
        <p:nvSpPr>
          <p:cNvPr id="4" name="Slide Number Placeholder 3">
            <a:extLst>
              <a:ext uri="{FF2B5EF4-FFF2-40B4-BE49-F238E27FC236}">
                <a16:creationId xmlns:a16="http://schemas.microsoft.com/office/drawing/2014/main" id="{3B6059E3-F116-F228-2299-C931A90874BF}"/>
              </a:ext>
            </a:extLst>
          </p:cNvPr>
          <p:cNvSpPr>
            <a:spLocks noGrp="1"/>
          </p:cNvSpPr>
          <p:nvPr>
            <p:ph type="sldNum" sz="quarter" idx="12"/>
          </p:nvPr>
        </p:nvSpPr>
        <p:spPr/>
        <p:txBody>
          <a:bodyPr/>
          <a:lstStyle/>
          <a:p>
            <a:fld id="{19F34F23-AF6A-3149-ADA2-111D3CA38F5E}" type="slidenum">
              <a:rPr lang="en-US" smtClean="0"/>
              <a:t>20</a:t>
            </a:fld>
            <a:endParaRPr lang="en-US" dirty="0"/>
          </a:p>
        </p:txBody>
      </p:sp>
    </p:spTree>
    <p:extLst>
      <p:ext uri="{BB962C8B-B14F-4D97-AF65-F5344CB8AC3E}">
        <p14:creationId xmlns:p14="http://schemas.microsoft.com/office/powerpoint/2010/main" val="270798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11E0-62B0-0542-A18C-BB3DA2C794F6}"/>
              </a:ext>
            </a:extLst>
          </p:cNvPr>
          <p:cNvSpPr>
            <a:spLocks noGrp="1"/>
          </p:cNvSpPr>
          <p:nvPr>
            <p:ph type="title"/>
          </p:nvPr>
        </p:nvSpPr>
        <p:spPr>
          <a:xfrm>
            <a:off x="243864" y="35241"/>
            <a:ext cx="7819628" cy="608079"/>
          </a:xfrm>
          <a:solidFill>
            <a:schemeClr val="bg1"/>
          </a:solidFill>
        </p:spPr>
        <p:txBody>
          <a:bodyPr>
            <a:no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GROUND SYSTEMS &amp; MISSION OPERATIONS</a:t>
            </a:r>
          </a:p>
        </p:txBody>
      </p:sp>
      <p:pic>
        <p:nvPicPr>
          <p:cNvPr id="4" name="Content Placeholder 3">
            <a:extLst>
              <a:ext uri="{FF2B5EF4-FFF2-40B4-BE49-F238E27FC236}">
                <a16:creationId xmlns:a16="http://schemas.microsoft.com/office/drawing/2014/main" id="{5628AD4F-C068-DB44-B6E2-89A469F5D8DE}"/>
              </a:ext>
            </a:extLst>
          </p:cNvPr>
          <p:cNvPicPr>
            <a:picLocks noGrp="1" noChangeAspect="1"/>
          </p:cNvPicPr>
          <p:nvPr>
            <p:ph idx="1"/>
          </p:nvPr>
        </p:nvPicPr>
        <p:blipFill rotWithShape="1">
          <a:blip r:embed="rId3"/>
          <a:srcRect l="345" t="9629" r="1745" b="2137"/>
          <a:stretch/>
        </p:blipFill>
        <p:spPr>
          <a:xfrm>
            <a:off x="299090" y="670623"/>
            <a:ext cx="8595360" cy="4380441"/>
          </a:xfrm>
          <a:prstGeom prst="rect">
            <a:avLst/>
          </a:prstGeom>
        </p:spPr>
      </p:pic>
      <p:sp>
        <p:nvSpPr>
          <p:cNvPr id="3" name="TextBox 2">
            <a:extLst>
              <a:ext uri="{FF2B5EF4-FFF2-40B4-BE49-F238E27FC236}">
                <a16:creationId xmlns:a16="http://schemas.microsoft.com/office/drawing/2014/main" id="{31E0D3B2-8EB2-204D-B117-714233CBE449}"/>
              </a:ext>
            </a:extLst>
          </p:cNvPr>
          <p:cNvSpPr txBox="1"/>
          <p:nvPr/>
        </p:nvSpPr>
        <p:spPr>
          <a:xfrm>
            <a:off x="4677241" y="843915"/>
            <a:ext cx="4052007" cy="2031325"/>
          </a:xfrm>
          <a:prstGeom prst="rect">
            <a:avLst/>
          </a:prstGeom>
          <a:solidFill>
            <a:schemeClr val="accent5"/>
          </a:solidFill>
          <a:ln>
            <a:solidFill>
              <a:schemeClr val="accent1">
                <a:lumMod val="60000"/>
                <a:lumOff val="40000"/>
              </a:schemeClr>
            </a:solidFill>
          </a:ln>
        </p:spPr>
        <p:txBody>
          <a:bodyPr wrap="none" rtlCol="0">
            <a:spAutoFit/>
          </a:bodyPr>
          <a:lstStyle/>
          <a:p>
            <a:pPr marL="257175" indent="-257175">
              <a:buFont typeface="Arial" panose="020B0604020202020204" pitchFamily="34" charset="0"/>
              <a:buChar cha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NASA Deep Space Network</a:t>
            </a:r>
          </a:p>
          <a:p>
            <a:pPr marL="257175" indent="-257175">
              <a:buFont typeface="Arial" panose="020B0604020202020204" pitchFamily="34" charset="0"/>
              <a:buChar cha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LRO Operations, NASA GSFC</a:t>
            </a:r>
          </a:p>
          <a:p>
            <a:pPr marL="257175" indent="-257175">
              <a:buFont typeface="Arial" panose="020B0604020202020204" pitchFamily="34" charset="0"/>
              <a:buChar char="•"/>
            </a:pP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Tyvak</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Mission Ops, Irvine, CA</a:t>
            </a:r>
          </a:p>
          <a:p>
            <a:pPr marL="257175" indent="-257175">
              <a:buFont typeface="Arial" panose="020B0604020202020204" pitchFamily="34" charset="0"/>
              <a:buChar cha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Advanced Space, Westminster, CO</a:t>
            </a:r>
          </a:p>
          <a:p>
            <a:pPr marL="600075" lvl="1" indent="-257175">
              <a:buFont typeface="Arial" panose="020B0604020202020204" pitchFamily="34" charset="0"/>
              <a:buChar cha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Flight Dynamics &amp; Navigation</a:t>
            </a:r>
          </a:p>
          <a:p>
            <a:pPr marL="600075" lvl="1" indent="-257175">
              <a:buFont typeface="Arial" panose="020B0604020202020204" pitchFamily="34" charset="0"/>
              <a:buChar cha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CAPS Payload Operations</a:t>
            </a:r>
          </a:p>
          <a:p>
            <a:pPr marL="257175" indent="-257175">
              <a:buFont typeface="Arial" panose="020B0604020202020204" pitchFamily="34" charset="0"/>
              <a:buChar char="•"/>
            </a:pP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Launch Systems, New Zealand</a:t>
            </a:r>
          </a:p>
        </p:txBody>
      </p:sp>
      <p:pic>
        <p:nvPicPr>
          <p:cNvPr id="7" name="Picture 6">
            <a:extLst>
              <a:ext uri="{FF2B5EF4-FFF2-40B4-BE49-F238E27FC236}">
                <a16:creationId xmlns:a16="http://schemas.microsoft.com/office/drawing/2014/main" id="{F2DB1392-3351-E440-A486-B254E49369FC}"/>
              </a:ext>
            </a:extLst>
          </p:cNvPr>
          <p:cNvPicPr>
            <a:picLocks noChangeAspect="1"/>
          </p:cNvPicPr>
          <p:nvPr/>
        </p:nvPicPr>
        <p:blipFill>
          <a:blip r:embed="rId4"/>
          <a:stretch>
            <a:fillRect/>
          </a:stretch>
        </p:blipFill>
        <p:spPr>
          <a:xfrm>
            <a:off x="8422281" y="92436"/>
            <a:ext cx="613935" cy="512695"/>
          </a:xfrm>
          <a:prstGeom prst="rect">
            <a:avLst/>
          </a:prstGeom>
        </p:spPr>
      </p:pic>
      <p:sp>
        <p:nvSpPr>
          <p:cNvPr id="5" name="Slide Number Placeholder 4">
            <a:extLst>
              <a:ext uri="{FF2B5EF4-FFF2-40B4-BE49-F238E27FC236}">
                <a16:creationId xmlns:a16="http://schemas.microsoft.com/office/drawing/2014/main" id="{9C2890B4-A68A-7E42-E337-E117AF289EBF}"/>
              </a:ext>
            </a:extLst>
          </p:cNvPr>
          <p:cNvSpPr>
            <a:spLocks noGrp="1"/>
          </p:cNvSpPr>
          <p:nvPr>
            <p:ph type="sldNum" sz="quarter" idx="12"/>
          </p:nvPr>
        </p:nvSpPr>
        <p:spPr>
          <a:xfrm>
            <a:off x="8518362" y="4767263"/>
            <a:ext cx="305001" cy="273844"/>
          </a:xfrm>
        </p:spPr>
        <p:txBody>
          <a:bodyPr/>
          <a:lstStyle/>
          <a:p>
            <a:fld id="{19F34F23-AF6A-3149-ADA2-111D3CA38F5E}" type="slidenum">
              <a:rPr lang="en-US" smtClean="0">
                <a:solidFill>
                  <a:schemeClr val="bg1"/>
                </a:solidFill>
              </a:rPr>
              <a:t>21</a:t>
            </a:fld>
            <a:endParaRPr lang="en-US" dirty="0">
              <a:solidFill>
                <a:schemeClr val="bg1"/>
              </a:solidFill>
            </a:endParaRPr>
          </a:p>
        </p:txBody>
      </p:sp>
    </p:spTree>
    <p:extLst>
      <p:ext uri="{BB962C8B-B14F-4D97-AF65-F5344CB8AC3E}">
        <p14:creationId xmlns:p14="http://schemas.microsoft.com/office/powerpoint/2010/main" val="2064487054"/>
      </p:ext>
    </p:extLst>
  </p:cSld>
  <p:clrMapOvr>
    <a:masterClrMapping/>
  </p:clrMapOvr>
  <mc:AlternateContent xmlns:mc="http://schemas.openxmlformats.org/markup-compatibility/2006" xmlns:p14="http://schemas.microsoft.com/office/powerpoint/2010/main">
    <mc:Choice Requires="p14">
      <p:transition spd="slow" p14:dur="2000" advTm="58794"/>
    </mc:Choice>
    <mc:Fallback xmlns="">
      <p:transition spd="slow" advTm="5879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video game&#10;&#10;Description automatically generated with medium confidence">
            <a:extLst>
              <a:ext uri="{FF2B5EF4-FFF2-40B4-BE49-F238E27FC236}">
                <a16:creationId xmlns:a16="http://schemas.microsoft.com/office/drawing/2014/main" id="{68274947-2529-5C47-9037-7F3F50F1A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29394"/>
          </a:xfrm>
          <a:prstGeom prst="rect">
            <a:avLst/>
          </a:prstGeom>
        </p:spPr>
      </p:pic>
      <p:pic>
        <p:nvPicPr>
          <p:cNvPr id="7" name="object 6">
            <a:extLst>
              <a:ext uri="{FF2B5EF4-FFF2-40B4-BE49-F238E27FC236}">
                <a16:creationId xmlns:a16="http://schemas.microsoft.com/office/drawing/2014/main" id="{70F213B6-D36C-A4E0-4978-57F7C0335C01}"/>
              </a:ext>
            </a:extLst>
          </p:cNvPr>
          <p:cNvPicPr/>
          <p:nvPr/>
        </p:nvPicPr>
        <p:blipFill rotWithShape="1">
          <a:blip r:embed="rId5" cstate="print">
            <a:extLst>
              <a:ext uri="{28A0092B-C50C-407E-A947-70E740481C1C}">
                <a14:useLocalDpi xmlns:a14="http://schemas.microsoft.com/office/drawing/2010/main" val="0"/>
              </a:ext>
            </a:extLst>
          </a:blip>
          <a:srcRect l="5566" t="8347" r="6093" b="4513"/>
          <a:stretch/>
        </p:blipFill>
        <p:spPr>
          <a:xfrm>
            <a:off x="8340183" y="4292969"/>
            <a:ext cx="647736" cy="728705"/>
          </a:xfrm>
          <a:prstGeom prst="rect">
            <a:avLst/>
          </a:prstGeom>
        </p:spPr>
      </p:pic>
      <p:pic>
        <p:nvPicPr>
          <p:cNvPr id="2" name="Picture 1" descr="A screenshot of a video game&#10;&#10;Description automatically generated with medium confidence">
            <a:extLst>
              <a:ext uri="{FF2B5EF4-FFF2-40B4-BE49-F238E27FC236}">
                <a16:creationId xmlns:a16="http://schemas.microsoft.com/office/drawing/2014/main" id="{63E32D3B-772A-F6FB-7EC7-B73095B1C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106"/>
            <a:ext cx="9144000" cy="5129394"/>
          </a:xfrm>
          <a:prstGeom prst="rect">
            <a:avLst/>
          </a:prstGeom>
        </p:spPr>
      </p:pic>
      <p:pic>
        <p:nvPicPr>
          <p:cNvPr id="5" name="compare" descr="compare">
            <a:hlinkClick r:id="" action="ppaction://media"/>
            <a:extLst>
              <a:ext uri="{FF2B5EF4-FFF2-40B4-BE49-F238E27FC236}">
                <a16:creationId xmlns:a16="http://schemas.microsoft.com/office/drawing/2014/main" id="{871ACB00-FD82-0AF4-25AE-E395A5A7EB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17099" y="1431139"/>
            <a:ext cx="4896192" cy="2754108"/>
          </a:xfrm>
          <a:prstGeom prst="rect">
            <a:avLst/>
          </a:prstGeom>
        </p:spPr>
      </p:pic>
      <p:pic>
        <p:nvPicPr>
          <p:cNvPr id="3" name="Picture 2">
            <a:extLst>
              <a:ext uri="{FF2B5EF4-FFF2-40B4-BE49-F238E27FC236}">
                <a16:creationId xmlns:a16="http://schemas.microsoft.com/office/drawing/2014/main" id="{1FBE35A8-59AD-8253-BA54-6D76682E75A1}"/>
              </a:ext>
            </a:extLst>
          </p:cNvPr>
          <p:cNvPicPr>
            <a:picLocks noChangeAspect="1"/>
          </p:cNvPicPr>
          <p:nvPr/>
        </p:nvPicPr>
        <p:blipFill>
          <a:blip r:embed="rId7"/>
          <a:stretch>
            <a:fillRect/>
          </a:stretch>
        </p:blipFill>
        <p:spPr>
          <a:xfrm>
            <a:off x="8456036" y="109965"/>
            <a:ext cx="613935" cy="512695"/>
          </a:xfrm>
          <a:prstGeom prst="rect">
            <a:avLst/>
          </a:prstGeom>
        </p:spPr>
      </p:pic>
      <p:sp>
        <p:nvSpPr>
          <p:cNvPr id="8" name="Slide Number Placeholder 7">
            <a:extLst>
              <a:ext uri="{FF2B5EF4-FFF2-40B4-BE49-F238E27FC236}">
                <a16:creationId xmlns:a16="http://schemas.microsoft.com/office/drawing/2014/main" id="{3A6F8170-4D56-E1AC-2922-80E886D01AD6}"/>
              </a:ext>
            </a:extLst>
          </p:cNvPr>
          <p:cNvSpPr>
            <a:spLocks noGrp="1"/>
          </p:cNvSpPr>
          <p:nvPr>
            <p:ph type="sldNum" sz="quarter" idx="12"/>
          </p:nvPr>
        </p:nvSpPr>
        <p:spPr/>
        <p:txBody>
          <a:bodyPr/>
          <a:lstStyle/>
          <a:p>
            <a:fld id="{19F34F23-AF6A-3149-ADA2-111D3CA38F5E}" type="slidenum">
              <a:rPr lang="en-US" smtClean="0"/>
              <a:t>22</a:t>
            </a:fld>
            <a:endParaRPr lang="en-US" dirty="0"/>
          </a:p>
        </p:txBody>
      </p:sp>
    </p:spTree>
    <p:extLst>
      <p:ext uri="{BB962C8B-B14F-4D97-AF65-F5344CB8AC3E}">
        <p14:creationId xmlns:p14="http://schemas.microsoft.com/office/powerpoint/2010/main" val="196450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F4D639-DC10-2DB1-9B5A-4B3AD5E07ACA}"/>
              </a:ext>
            </a:extLst>
          </p:cNvPr>
          <p:cNvSpPr>
            <a:spLocks noGrp="1"/>
          </p:cNvSpPr>
          <p:nvPr>
            <p:ph type="sldNum" sz="quarter" idx="12"/>
          </p:nvPr>
        </p:nvSpPr>
        <p:spPr/>
        <p:txBody>
          <a:bodyPr/>
          <a:lstStyle/>
          <a:p>
            <a:fld id="{19F34F23-AF6A-3149-ADA2-111D3CA38F5E}" type="slidenum">
              <a:rPr lang="en-US" smtClean="0"/>
              <a:t>23</a:t>
            </a:fld>
            <a:endParaRPr lang="en-US" dirty="0"/>
          </a:p>
        </p:txBody>
      </p:sp>
      <p:pic>
        <p:nvPicPr>
          <p:cNvPr id="4" name="Picture 3" descr="Diagram&#10;&#10;Description automatically generated">
            <a:extLst>
              <a:ext uri="{FF2B5EF4-FFF2-40B4-BE49-F238E27FC236}">
                <a16:creationId xmlns:a16="http://schemas.microsoft.com/office/drawing/2014/main" id="{21BECB56-FE6D-C95C-562F-803DA650E3C4}"/>
              </a:ext>
            </a:extLst>
          </p:cNvPr>
          <p:cNvPicPr>
            <a:picLocks noChangeAspect="1"/>
          </p:cNvPicPr>
          <p:nvPr/>
        </p:nvPicPr>
        <p:blipFill>
          <a:blip r:embed="rId2"/>
          <a:stretch>
            <a:fillRect/>
          </a:stretch>
        </p:blipFill>
        <p:spPr>
          <a:xfrm>
            <a:off x="1475694" y="205977"/>
            <a:ext cx="6192611" cy="4731545"/>
          </a:xfrm>
          <a:prstGeom prst="rect">
            <a:avLst/>
          </a:prstGeom>
        </p:spPr>
      </p:pic>
      <p:pic>
        <p:nvPicPr>
          <p:cNvPr id="2" name="Picture 1">
            <a:extLst>
              <a:ext uri="{FF2B5EF4-FFF2-40B4-BE49-F238E27FC236}">
                <a16:creationId xmlns:a16="http://schemas.microsoft.com/office/drawing/2014/main" id="{FF5ACCD2-DC63-526A-B657-7F94649ED637}"/>
              </a:ext>
            </a:extLst>
          </p:cNvPr>
          <p:cNvPicPr>
            <a:picLocks noChangeAspect="1"/>
          </p:cNvPicPr>
          <p:nvPr/>
        </p:nvPicPr>
        <p:blipFill>
          <a:blip r:embed="rId3"/>
          <a:stretch>
            <a:fillRect/>
          </a:stretch>
        </p:blipFill>
        <p:spPr>
          <a:xfrm>
            <a:off x="8422281" y="92436"/>
            <a:ext cx="613935" cy="512695"/>
          </a:xfrm>
          <a:prstGeom prst="rect">
            <a:avLst/>
          </a:prstGeom>
        </p:spPr>
      </p:pic>
      <p:sp>
        <p:nvSpPr>
          <p:cNvPr id="5" name="TextBox 4">
            <a:extLst>
              <a:ext uri="{FF2B5EF4-FFF2-40B4-BE49-F238E27FC236}">
                <a16:creationId xmlns:a16="http://schemas.microsoft.com/office/drawing/2014/main" id="{6E2205A1-A275-DDBF-D1F5-BF4350DF22C6}"/>
              </a:ext>
            </a:extLst>
          </p:cNvPr>
          <p:cNvSpPr txBox="1"/>
          <p:nvPr/>
        </p:nvSpPr>
        <p:spPr>
          <a:xfrm>
            <a:off x="150770" y="4774114"/>
            <a:ext cx="2275431" cy="276999"/>
          </a:xfrm>
          <a:prstGeom prst="rect">
            <a:avLst/>
          </a:prstGeom>
          <a:noFill/>
        </p:spPr>
        <p:txBody>
          <a:bodyPr wrap="none" rtlCol="0">
            <a:spAutoFit/>
          </a:bodyPr>
          <a:lstStyle/>
          <a:p>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61079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a:extLst>
              <a:ext uri="{FF2B5EF4-FFF2-40B4-BE49-F238E27FC236}">
                <a16:creationId xmlns:a16="http://schemas.microsoft.com/office/drawing/2014/main" id="{4B2FD04A-7B11-FCCE-C770-639F4C22DCD2}"/>
              </a:ext>
            </a:extLst>
          </p:cNvPr>
          <p:cNvSpPr txBox="1">
            <a:spLocks noGrp="1"/>
          </p:cNvSpPr>
          <p:nvPr>
            <p:ph type="title"/>
          </p:nvPr>
        </p:nvSpPr>
        <p:spPr>
          <a:xfrm>
            <a:off x="194225" y="183974"/>
            <a:ext cx="7727363" cy="351378"/>
          </a:xfrm>
          <a:prstGeom prst="rect">
            <a:avLst/>
          </a:prstGeom>
        </p:spPr>
        <p:txBody>
          <a:bodyPr vert="horz" wrap="square" lIns="0" tIns="12700" rIns="0" bIns="0" rtlCol="0" anchor="ctr">
            <a:spAutoFit/>
          </a:bodyPr>
          <a:lstStyle/>
          <a:p>
            <a:pPr marL="12700">
              <a:lnSpc>
                <a:spcPct val="100000"/>
              </a:lnSpc>
              <a:spcBef>
                <a:spcPts val="100"/>
              </a:spcBef>
            </a:pPr>
            <a:r>
              <a:rPr sz="2200" cap="all" spc="-5" dirty="0">
                <a:latin typeface="Helvetica Neue" panose="02000503000000020004" pitchFamily="2" charset="0"/>
                <a:ea typeface="Helvetica Neue" panose="02000503000000020004" pitchFamily="2" charset="0"/>
                <a:cs typeface="Helvetica Neue" panose="02000503000000020004" pitchFamily="2" charset="0"/>
              </a:rPr>
              <a:t>CAPSTONE</a:t>
            </a:r>
            <a:r>
              <a:rPr sz="2200" cap="all" dirty="0">
                <a:latin typeface="Helvetica Neue" panose="02000503000000020004" pitchFamily="2" charset="0"/>
                <a:ea typeface="Helvetica Neue" panose="02000503000000020004" pitchFamily="2" charset="0"/>
                <a:cs typeface="Helvetica Neue" panose="02000503000000020004" pitchFamily="2" charset="0"/>
              </a:rPr>
              <a:t> </a:t>
            </a:r>
            <a:r>
              <a:rPr lang="en-US" sz="2200" cap="all" spc="-5" dirty="0">
                <a:latin typeface="Helvetica Neue" panose="02000503000000020004" pitchFamily="2" charset="0"/>
                <a:ea typeface="Helvetica Neue" panose="02000503000000020004" pitchFamily="2" charset="0"/>
                <a:cs typeface="Helvetica Neue" panose="02000503000000020004" pitchFamily="2" charset="0"/>
              </a:rPr>
              <a:t>Entry into Near Rectilinear Halo Orbit</a:t>
            </a:r>
            <a:endParaRPr sz="2200" cap="all"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object 8">
            <a:extLst>
              <a:ext uri="{FF2B5EF4-FFF2-40B4-BE49-F238E27FC236}">
                <a16:creationId xmlns:a16="http://schemas.microsoft.com/office/drawing/2014/main" id="{662E1949-644F-EA7F-A8D5-2A21DB2B2B51}"/>
              </a:ext>
            </a:extLst>
          </p:cNvPr>
          <p:cNvSpPr txBox="1"/>
          <p:nvPr/>
        </p:nvSpPr>
        <p:spPr>
          <a:xfrm>
            <a:off x="194225" y="1037106"/>
            <a:ext cx="8288203" cy="3690947"/>
          </a:xfrm>
          <a:prstGeom prst="rect">
            <a:avLst/>
          </a:prstGeom>
        </p:spPr>
        <p:txBody>
          <a:bodyPr vert="horz" wrap="square" lIns="0" tIns="12700" rIns="0" bIns="0" rtlCol="0" anchor="t">
            <a:spAutoFit/>
          </a:bodyPr>
          <a:lstStyle/>
          <a:p>
            <a:pPr marL="296545" indent="-182245">
              <a:lnSpc>
                <a:spcPct val="74855"/>
              </a:lnSpc>
              <a:spcAft>
                <a:spcPts val="600"/>
              </a:spcAft>
              <a:buSzPct val="77777"/>
              <a:buFont typeface="Arial" panose="020B0604020202020204" pitchFamily="34" charset="0"/>
              <a:buChar char="•"/>
            </a:pPr>
            <a:r>
              <a:rPr lang="en-US" spc="-5" dirty="0">
                <a:latin typeface="Helvetica Neue" panose="02000503000000020004" pitchFamily="2" charset="0"/>
                <a:ea typeface="Helvetica Neue" panose="02000503000000020004" pitchFamily="2" charset="0"/>
                <a:cs typeface="Helvetica Neue" panose="02000503000000020004" pitchFamily="2" charset="0"/>
              </a:rPr>
              <a:t>CAPSTONE was successfully launched by Rocket Lab on June 28, 2022 and was successfully deployed on its lunar transfer trajectory on July 4</a:t>
            </a:r>
            <a:r>
              <a:rPr lang="en-US" spc="-5" baseline="30000" dirty="0">
                <a:latin typeface="Helvetica Neue" panose="02000503000000020004" pitchFamily="2" charset="0"/>
                <a:ea typeface="Helvetica Neue" panose="02000503000000020004" pitchFamily="2" charset="0"/>
                <a:cs typeface="Helvetica Neue" panose="02000503000000020004" pitchFamily="2" charset="0"/>
              </a:rPr>
              <a:t>th</a:t>
            </a:r>
            <a:r>
              <a:rPr lang="en-US" spc="-5" dirty="0">
                <a:latin typeface="Helvetica Neue" panose="02000503000000020004" pitchFamily="2" charset="0"/>
                <a:ea typeface="Helvetica Neue" panose="02000503000000020004" pitchFamily="2" charset="0"/>
                <a:cs typeface="Helvetica Neue" panose="02000503000000020004" pitchFamily="2" charset="0"/>
              </a:rPr>
              <a:t>.</a:t>
            </a:r>
            <a:endParaRPr lang="en-US" dirty="0"/>
          </a:p>
          <a:p>
            <a:pPr marL="296545" indent="-182245">
              <a:lnSpc>
                <a:spcPct val="74855"/>
              </a:lnSpc>
              <a:spcAft>
                <a:spcPts val="600"/>
              </a:spcAft>
              <a:buSzPct val="77777"/>
              <a:buFont typeface="Arial" panose="020B0604020202020204" pitchFamily="34" charset="0"/>
              <a:buChar char="•"/>
            </a:pPr>
            <a:r>
              <a:rPr lang="en-US" spc="-5" dirty="0">
                <a:latin typeface="Helvetica Neue" panose="02000503000000020004" pitchFamily="2" charset="0"/>
                <a:ea typeface="Helvetica Neue" panose="02000503000000020004" pitchFamily="2" charset="0"/>
                <a:cs typeface="Helvetica Neue" panose="02000503000000020004" pitchFamily="2" charset="0"/>
              </a:rPr>
              <a:t>The s</a:t>
            </a:r>
            <a:r>
              <a:rPr spc="-5" dirty="0">
                <a:latin typeface="Helvetica Neue" panose="02000503000000020004" pitchFamily="2" charset="0"/>
                <a:ea typeface="Helvetica Neue" panose="02000503000000020004" pitchFamily="2" charset="0"/>
                <a:cs typeface="Helvetica Neue" panose="02000503000000020004" pitchFamily="2" charset="0"/>
              </a:rPr>
              <a:t>pacecraft</a:t>
            </a:r>
            <a:r>
              <a:rPr spc="-15" dirty="0">
                <a:latin typeface="Helvetica Neue" panose="02000503000000020004" pitchFamily="2" charset="0"/>
                <a:ea typeface="Helvetica Neue" panose="02000503000000020004" pitchFamily="2" charset="0"/>
                <a:cs typeface="Helvetica Neue" panose="02000503000000020004" pitchFamily="2" charset="0"/>
              </a:rPr>
              <a:t> </a:t>
            </a:r>
            <a:r>
              <a:rPr lang="en-US" spc="-15" dirty="0">
                <a:latin typeface="Helvetica Neue" panose="02000503000000020004" pitchFamily="2" charset="0"/>
                <a:ea typeface="Helvetica Neue" panose="02000503000000020004" pitchFamily="2" charset="0"/>
                <a:cs typeface="Helvetica Neue" panose="02000503000000020004" pitchFamily="2" charset="0"/>
              </a:rPr>
              <a:t>completed the first two of six trajectory correction maneuvers  and executed the largest of these on  July 25</a:t>
            </a:r>
            <a:r>
              <a:rPr lang="en-US" spc="-15" baseline="30000" dirty="0">
                <a:latin typeface="Helvetica Neue" panose="02000503000000020004" pitchFamily="2" charset="0"/>
                <a:ea typeface="Helvetica Neue" panose="02000503000000020004" pitchFamily="2" charset="0"/>
                <a:cs typeface="Helvetica Neue" panose="02000503000000020004" pitchFamily="2" charset="0"/>
              </a:rPr>
              <a:t>th</a:t>
            </a:r>
            <a:r>
              <a:rPr lang="en-US" spc="-15" dirty="0">
                <a:latin typeface="Helvetica Neue" panose="02000503000000020004" pitchFamily="2" charset="0"/>
                <a:ea typeface="Helvetica Neue" panose="02000503000000020004" pitchFamily="2" charset="0"/>
                <a:cs typeface="Helvetica Neue" panose="02000503000000020004" pitchFamily="2" charset="0"/>
              </a:rPr>
              <a:t> to target the lunar orbit insertion.</a:t>
            </a:r>
          </a:p>
          <a:p>
            <a:pPr marL="296545" indent="-182245">
              <a:lnSpc>
                <a:spcPct val="74855"/>
              </a:lnSpc>
              <a:spcAft>
                <a:spcPts val="600"/>
              </a:spcAft>
              <a:buSzPct val="77777"/>
              <a:buFont typeface="Arial" panose="020B0604020202020204" pitchFamily="34" charset="0"/>
              <a:buChar char="•"/>
            </a:pPr>
            <a:r>
              <a:rPr lang="en-US" spc="-15" dirty="0">
                <a:latin typeface="Helvetica Neue" panose="02000503000000020004" pitchFamily="2" charset="0"/>
                <a:ea typeface="Helvetica Neue" panose="02000503000000020004" pitchFamily="2" charset="0"/>
                <a:cs typeface="Helvetica Neue" panose="02000503000000020004" pitchFamily="2" charset="0"/>
              </a:rPr>
              <a:t>The spacecraft experienced a communications anomaly on July 4</a:t>
            </a:r>
            <a:r>
              <a:rPr lang="en-US" spc="-15" baseline="30000" dirty="0">
                <a:latin typeface="Helvetica Neue" panose="02000503000000020004" pitchFamily="2" charset="0"/>
                <a:ea typeface="Helvetica Neue" panose="02000503000000020004" pitchFamily="2" charset="0"/>
                <a:cs typeface="Helvetica Neue" panose="02000503000000020004" pitchFamily="2" charset="0"/>
              </a:rPr>
              <a:t>th</a:t>
            </a:r>
            <a:r>
              <a:rPr lang="en-US" spc="-15" dirty="0">
                <a:latin typeface="Helvetica Neue" panose="02000503000000020004" pitchFamily="2" charset="0"/>
                <a:ea typeface="Helvetica Neue" panose="02000503000000020004" pitchFamily="2" charset="0"/>
                <a:cs typeface="Helvetica Neue" panose="02000503000000020004" pitchFamily="2" charset="0"/>
              </a:rPr>
              <a:t> ~10 hours after separation from the Lunar Photon. Communications were interrupted for ~43 hours but were automatically recovered by the spacecraft software system and communication was restored on July 6</a:t>
            </a:r>
            <a:r>
              <a:rPr lang="en-US" spc="-15" baseline="30000" dirty="0">
                <a:latin typeface="Helvetica Neue" panose="02000503000000020004" pitchFamily="2" charset="0"/>
                <a:ea typeface="Helvetica Neue" panose="02000503000000020004" pitchFamily="2" charset="0"/>
                <a:cs typeface="Helvetica Neue" panose="02000503000000020004" pitchFamily="2" charset="0"/>
              </a:rPr>
              <a:t>th</a:t>
            </a:r>
            <a:r>
              <a:rPr lang="en-US" spc="-15" dirty="0">
                <a:latin typeface="Helvetica Neue" panose="02000503000000020004" pitchFamily="2" charset="0"/>
                <a:ea typeface="Helvetica Neue" panose="02000503000000020004" pitchFamily="2" charset="0"/>
                <a:cs typeface="Helvetica Neue" panose="02000503000000020004" pitchFamily="2" charset="0"/>
              </a:rPr>
              <a:t>.</a:t>
            </a:r>
          </a:p>
          <a:p>
            <a:pPr marL="296863" indent="-182563">
              <a:spcAft>
                <a:spcPts val="600"/>
              </a:spcAft>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Attitude Control anomaly occurred on September 8th. A stuck attitude control thruster valve caused the spacecraft the spacecraft to enter into a flat spin. Recovered prior to NIM.</a:t>
            </a:r>
          </a:p>
          <a:p>
            <a:pPr marL="296545" marR="85090" indent="-182245">
              <a:lnSpc>
                <a:spcPct val="71753"/>
              </a:lnSpc>
              <a:spcAft>
                <a:spcPts val="600"/>
              </a:spcAft>
              <a:buSzPct val="77777"/>
              <a:buFont typeface="Arial" panose="020B0604020202020204" pitchFamily="34" charset="0"/>
              <a:buChar char="•"/>
            </a:pPr>
            <a:r>
              <a:rPr lang="en-US" spc="-5" dirty="0">
                <a:latin typeface="Helvetica Neue" panose="02000503000000020004" pitchFamily="2" charset="0"/>
                <a:ea typeface="Helvetica Neue" panose="02000503000000020004" pitchFamily="2" charset="0"/>
                <a:cs typeface="Helvetica Neue" panose="02000503000000020004" pitchFamily="2" charset="0"/>
              </a:rPr>
              <a:t>NRHO insertion occurred on Nov 13</a:t>
            </a:r>
            <a:r>
              <a:rPr lang="en-US" spc="-5" baseline="30000" dirty="0">
                <a:latin typeface="Helvetica Neue" panose="02000503000000020004" pitchFamily="2" charset="0"/>
                <a:ea typeface="Helvetica Neue" panose="02000503000000020004" pitchFamily="2" charset="0"/>
                <a:cs typeface="Helvetica Neue" panose="02000503000000020004" pitchFamily="2" charset="0"/>
              </a:rPr>
              <a:t>th  </a:t>
            </a:r>
            <a:r>
              <a:rPr lang="en-US" spc="-5" dirty="0">
                <a:latin typeface="Helvetica Neue" panose="02000503000000020004" pitchFamily="2" charset="0"/>
                <a:ea typeface="Helvetica Neue" panose="02000503000000020004" pitchFamily="2" charset="0"/>
                <a:cs typeface="Helvetica Neue" panose="02000503000000020004" pitchFamily="2" charset="0"/>
              </a:rPr>
              <a:t>and began preparations for NRHO maintenance operations.</a:t>
            </a:r>
          </a:p>
          <a:p>
            <a:pPr marL="296545" marR="85090" indent="-182245">
              <a:lnSpc>
                <a:spcPct val="71753"/>
              </a:lnSpc>
              <a:spcAft>
                <a:spcPts val="600"/>
              </a:spcAft>
              <a:buSzPct val="77777"/>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Loss of communications occurred January 26,</a:t>
            </a:r>
            <a:r>
              <a:rPr lang="en-US" baseline="30000" dirty="0">
                <a:latin typeface="Helvetica Neue" panose="02000503000000020004" pitchFamily="2" charset="0"/>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2023 due to suspected SEU. Spacecraft recovered and communication was restored February 6, 2023.</a:t>
            </a:r>
          </a:p>
        </p:txBody>
      </p:sp>
      <p:sp>
        <p:nvSpPr>
          <p:cNvPr id="2" name="Slide Number Placeholder 1">
            <a:extLst>
              <a:ext uri="{FF2B5EF4-FFF2-40B4-BE49-F238E27FC236}">
                <a16:creationId xmlns:a16="http://schemas.microsoft.com/office/drawing/2014/main" id="{704CE0CA-2B47-BC1E-F5B9-B5108A80B4B1}"/>
              </a:ext>
            </a:extLst>
          </p:cNvPr>
          <p:cNvSpPr>
            <a:spLocks noGrp="1"/>
          </p:cNvSpPr>
          <p:nvPr>
            <p:ph type="sldNum" sz="quarter" idx="12"/>
          </p:nvPr>
        </p:nvSpPr>
        <p:spPr>
          <a:xfrm>
            <a:off x="8595360" y="4805763"/>
            <a:ext cx="452388" cy="273844"/>
          </a:xfrm>
        </p:spPr>
        <p:txBody>
          <a:bodyPr/>
          <a:lstStyle/>
          <a:p>
            <a:fld id="{19F34F23-AF6A-3149-ADA2-111D3CA38F5E}" type="slidenum">
              <a:rPr lang="en-US" smtClean="0"/>
              <a:t>24</a:t>
            </a:fld>
            <a:endParaRPr lang="en-US" dirty="0"/>
          </a:p>
        </p:txBody>
      </p:sp>
      <p:pic>
        <p:nvPicPr>
          <p:cNvPr id="3" name="Picture 2">
            <a:extLst>
              <a:ext uri="{FF2B5EF4-FFF2-40B4-BE49-F238E27FC236}">
                <a16:creationId xmlns:a16="http://schemas.microsoft.com/office/drawing/2014/main" id="{5D09BF62-9019-37E0-CD93-FA59851CECE7}"/>
              </a:ext>
            </a:extLst>
          </p:cNvPr>
          <p:cNvPicPr>
            <a:picLocks noChangeAspect="1"/>
          </p:cNvPicPr>
          <p:nvPr/>
        </p:nvPicPr>
        <p:blipFill>
          <a:blip r:embed="rId2"/>
          <a:stretch>
            <a:fillRect/>
          </a:stretch>
        </p:blipFill>
        <p:spPr>
          <a:xfrm>
            <a:off x="8422281" y="92436"/>
            <a:ext cx="613935" cy="512695"/>
          </a:xfrm>
          <a:prstGeom prst="rect">
            <a:avLst/>
          </a:prstGeom>
        </p:spPr>
      </p:pic>
    </p:spTree>
    <p:extLst>
      <p:ext uri="{BB962C8B-B14F-4D97-AF65-F5344CB8AC3E}">
        <p14:creationId xmlns:p14="http://schemas.microsoft.com/office/powerpoint/2010/main" val="1393246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OTLSHAPE_M_0ef88856ed5f4fcfb29f7a050676e797_Shape">
            <a:extLst>
              <a:ext uri="{FF2B5EF4-FFF2-40B4-BE49-F238E27FC236}">
                <a16:creationId xmlns:a16="http://schemas.microsoft.com/office/drawing/2014/main" id="{57BC2F71-D1B4-0D4C-B27F-D70557D96968}"/>
              </a:ext>
            </a:extLst>
          </p:cNvPr>
          <p:cNvSpPr/>
          <p:nvPr>
            <p:custDataLst>
              <p:tags r:id="rId1"/>
            </p:custDataLst>
          </p:nvPr>
        </p:nvSpPr>
        <p:spPr>
          <a:xfrm>
            <a:off x="4638542" y="1446191"/>
            <a:ext cx="123825" cy="123825"/>
          </a:xfrm>
          <a:prstGeom prst="flowChartMerge">
            <a:avLst/>
          </a:prstGeom>
          <a:solidFill>
            <a:srgbClr val="00B05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44" name="OTLSHAPE_M_0ef88856ed5f4fcfb29f7a050676e797_Shape">
            <a:extLst>
              <a:ext uri="{FF2B5EF4-FFF2-40B4-BE49-F238E27FC236}">
                <a16:creationId xmlns:a16="http://schemas.microsoft.com/office/drawing/2014/main" id="{DA97B4B7-B91D-264C-9A86-45AEBB60D50B}"/>
              </a:ext>
            </a:extLst>
          </p:cNvPr>
          <p:cNvSpPr/>
          <p:nvPr>
            <p:custDataLst>
              <p:tags r:id="rId2"/>
            </p:custDataLst>
          </p:nvPr>
        </p:nvSpPr>
        <p:spPr>
          <a:xfrm>
            <a:off x="1357295" y="1446191"/>
            <a:ext cx="123825" cy="123825"/>
          </a:xfrm>
          <a:prstGeom prst="flowChartMerge">
            <a:avLst/>
          </a:prstGeom>
          <a:solidFill>
            <a:srgbClr val="00B05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202" name="OTLSHAPE_M_0ef88856ed5f4fcfb29f7a050676e797_Shape">
            <a:extLst>
              <a:ext uri="{FF2B5EF4-FFF2-40B4-BE49-F238E27FC236}">
                <a16:creationId xmlns:a16="http://schemas.microsoft.com/office/drawing/2014/main" id="{4655C377-AEC1-1046-A83E-B6A4494D0742}"/>
              </a:ext>
            </a:extLst>
          </p:cNvPr>
          <p:cNvSpPr/>
          <p:nvPr>
            <p:custDataLst>
              <p:tags r:id="rId3"/>
            </p:custDataLst>
          </p:nvPr>
        </p:nvSpPr>
        <p:spPr>
          <a:xfrm>
            <a:off x="8785684" y="1453019"/>
            <a:ext cx="123825" cy="123825"/>
          </a:xfrm>
          <a:prstGeom prst="flowChartMerge">
            <a:avLst/>
          </a:prstGeom>
          <a:solidFill>
            <a:srgbClr val="FF0000"/>
          </a:solidFill>
          <a:ln w="12700" cap="flat" cmpd="sng" algn="ctr">
            <a:solidFill>
              <a:schemeClr val="tx1"/>
            </a:solid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Times New Roman" panose="02020603050405020304" pitchFamily="18" charset="0"/>
              <a:cs typeface="Times New Roman" panose="02020603050405020304" pitchFamily="18" charset="0"/>
            </a:endParaRPr>
          </a:p>
        </p:txBody>
      </p:sp>
      <p:sp>
        <p:nvSpPr>
          <p:cNvPr id="217" name="OTLSHAPE_M_0c9bb5326f2d4df285932b26630afe8a_Date">
            <a:extLst>
              <a:ext uri="{FF2B5EF4-FFF2-40B4-BE49-F238E27FC236}">
                <a16:creationId xmlns:a16="http://schemas.microsoft.com/office/drawing/2014/main" id="{0A44383A-398E-5C4B-934B-5C271BF368D0}"/>
              </a:ext>
            </a:extLst>
          </p:cNvPr>
          <p:cNvSpPr txBox="1"/>
          <p:nvPr>
            <p:custDataLst>
              <p:tags r:id="rId4"/>
            </p:custDataLst>
          </p:nvPr>
        </p:nvSpPr>
        <p:spPr>
          <a:xfrm>
            <a:off x="8641619" y="1327534"/>
            <a:ext cx="433218"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6/28/22</a:t>
            </a:r>
          </a:p>
        </p:txBody>
      </p:sp>
      <p:sp>
        <p:nvSpPr>
          <p:cNvPr id="2" name="Title 1">
            <a:extLst>
              <a:ext uri="{FF2B5EF4-FFF2-40B4-BE49-F238E27FC236}">
                <a16:creationId xmlns:a16="http://schemas.microsoft.com/office/drawing/2014/main" id="{E70B5D53-9C26-4EB8-9122-209C41BE4E58}"/>
              </a:ext>
            </a:extLst>
          </p:cNvPr>
          <p:cNvSpPr>
            <a:spLocks noGrp="1"/>
          </p:cNvSpPr>
          <p:nvPr>
            <p:ph type="title"/>
          </p:nvPr>
        </p:nvSpPr>
        <p:spPr>
          <a:xfrm>
            <a:off x="0" y="57751"/>
            <a:ext cx="7159516" cy="492443"/>
          </a:xfrm>
        </p:spPr>
        <p:txBody>
          <a:bodyPr>
            <a:normAutofit fontScale="90000"/>
          </a:bodyPr>
          <a:lstStyle/>
          <a:p>
            <a:r>
              <a:rPr lang="en-US" sz="3200" dirty="0">
                <a:solidFill>
                  <a:srgbClr val="1674BA"/>
                </a:solidFill>
                <a:latin typeface="Times New Roman" panose="02020603050405020304" pitchFamily="18" charset="0"/>
                <a:cs typeface="Times New Roman" panose="02020603050405020304" pitchFamily="18" charset="0"/>
              </a:rPr>
              <a:t>  </a:t>
            </a:r>
            <a:r>
              <a:rPr lang="en-US" sz="3000" cap="all" dirty="0">
                <a:latin typeface="Helvetica Neue" panose="02000503000000020004" pitchFamily="2" charset="0"/>
                <a:ea typeface="Helvetica Neue" panose="02000503000000020004" pitchFamily="2" charset="0"/>
                <a:cs typeface="Helvetica Neue" panose="02000503000000020004" pitchFamily="2" charset="0"/>
              </a:rPr>
              <a:t>CAPSTONE Development Timeline</a:t>
            </a:r>
          </a:p>
        </p:txBody>
      </p:sp>
      <p:cxnSp>
        <p:nvCxnSpPr>
          <p:cNvPr id="107" name="OTLSHAPE_M_2a8842fdc9b9450e9f5f2006513983be_Connector2">
            <a:extLst>
              <a:ext uri="{FF2B5EF4-FFF2-40B4-BE49-F238E27FC236}">
                <a16:creationId xmlns:a16="http://schemas.microsoft.com/office/drawing/2014/main" id="{BEE0B765-02DF-8B4F-9AA0-0D17FB7B9990}"/>
              </a:ext>
            </a:extLst>
          </p:cNvPr>
          <p:cNvCxnSpPr/>
          <p:nvPr>
            <p:custDataLst>
              <p:tags r:id="rId5"/>
            </p:custDataLst>
          </p:nvPr>
        </p:nvCxnSpPr>
        <p:spPr>
          <a:xfrm>
            <a:off x="5861043" y="1686096"/>
            <a:ext cx="0" cy="19050"/>
          </a:xfrm>
          <a:prstGeom prst="line">
            <a:avLst/>
          </a:prstGeom>
          <a:ln w="5443" cap="flat" cmpd="sng" algn="ctr">
            <a:solidFill>
              <a:srgbClr val="4F81BD">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OTLSHAPE_M_5cb93c42c4ca4be89de13d38ebfbf34b_Title">
            <a:extLst>
              <a:ext uri="{FF2B5EF4-FFF2-40B4-BE49-F238E27FC236}">
                <a16:creationId xmlns:a16="http://schemas.microsoft.com/office/drawing/2014/main" id="{93271FDD-F3E8-CC43-934A-E9BD0E9687FA}"/>
              </a:ext>
            </a:extLst>
          </p:cNvPr>
          <p:cNvSpPr txBox="1"/>
          <p:nvPr>
            <p:custDataLst>
              <p:tags r:id="rId6"/>
            </p:custDataLst>
          </p:nvPr>
        </p:nvSpPr>
        <p:spPr>
          <a:xfrm>
            <a:off x="135989" y="625411"/>
            <a:ext cx="464344" cy="307777"/>
          </a:xfrm>
          <a:prstGeom prst="rect">
            <a:avLst/>
          </a:prstGeom>
          <a:noFill/>
        </p:spPr>
        <p:txBody>
          <a:bodyPr vert="horz" wrap="square" lIns="0" tIns="0" rIns="0" bIns="0" rtlCol="0" anchor="ctr" anchorCtr="0">
            <a:spAutoFit/>
          </a:bodyPr>
          <a:lstStyle/>
          <a:p>
            <a:pPr algn="ctr"/>
            <a:r>
              <a:rPr lang="en-US" sz="1000" b="1" spc="-12" dirty="0">
                <a:latin typeface="Times New Roman" panose="02020603050405020304" pitchFamily="18" charset="0"/>
                <a:cs typeface="Times New Roman" panose="02020603050405020304" pitchFamily="18" charset="0"/>
              </a:rPr>
              <a:t>Project</a:t>
            </a:r>
          </a:p>
          <a:p>
            <a:pPr algn="ctr"/>
            <a:r>
              <a:rPr lang="en-US" sz="1000" b="1" spc="-12" dirty="0">
                <a:latin typeface="Times New Roman" panose="02020603050405020304" pitchFamily="18" charset="0"/>
                <a:cs typeface="Times New Roman" panose="02020603050405020304" pitchFamily="18" charset="0"/>
              </a:rPr>
              <a:t>KO</a:t>
            </a:r>
          </a:p>
        </p:txBody>
      </p:sp>
      <p:sp>
        <p:nvSpPr>
          <p:cNvPr id="112" name="OTLSHAPE_M_5cb93c42c4ca4be89de13d38ebfbf34b_Date">
            <a:extLst>
              <a:ext uri="{FF2B5EF4-FFF2-40B4-BE49-F238E27FC236}">
                <a16:creationId xmlns:a16="http://schemas.microsoft.com/office/drawing/2014/main" id="{D98DE9EB-B3F9-BF40-BD3D-A9C098D88579}"/>
              </a:ext>
            </a:extLst>
          </p:cNvPr>
          <p:cNvSpPr txBox="1"/>
          <p:nvPr>
            <p:custDataLst>
              <p:tags r:id="rId7"/>
            </p:custDataLst>
          </p:nvPr>
        </p:nvSpPr>
        <p:spPr>
          <a:xfrm>
            <a:off x="230470" y="920370"/>
            <a:ext cx="358376" cy="115416"/>
          </a:xfrm>
          <a:prstGeom prst="rect">
            <a:avLst/>
          </a:prstGeom>
          <a:noFill/>
        </p:spPr>
        <p:txBody>
          <a:bodyPr vert="horz" wrap="square" lIns="0" tIns="0" rIns="0" bIns="0" rtlCol="0" anchor="ctr" anchorCtr="0">
            <a:spAutoFit/>
          </a:bodyPr>
          <a:lstStyle/>
          <a:p>
            <a:r>
              <a:rPr lang="en-US" sz="750" b="1" spc="-5" dirty="0">
                <a:latin typeface="Times New Roman" panose="02020603050405020304" pitchFamily="18" charset="0"/>
                <a:cs typeface="Times New Roman" panose="02020603050405020304" pitchFamily="18" charset="0"/>
              </a:rPr>
              <a:t>9/18/19</a:t>
            </a:r>
          </a:p>
        </p:txBody>
      </p:sp>
      <p:sp>
        <p:nvSpPr>
          <p:cNvPr id="113" name="OTLSHAPE_M_c0879fc783884e34854bcc3a792e074d_Title">
            <a:extLst>
              <a:ext uri="{FF2B5EF4-FFF2-40B4-BE49-F238E27FC236}">
                <a16:creationId xmlns:a16="http://schemas.microsoft.com/office/drawing/2014/main" id="{34B91ABD-D2F7-5C40-A9B7-F71678AEC24B}"/>
              </a:ext>
            </a:extLst>
          </p:cNvPr>
          <p:cNvSpPr txBox="1"/>
          <p:nvPr>
            <p:custDataLst>
              <p:tags r:id="rId8"/>
            </p:custDataLst>
          </p:nvPr>
        </p:nvSpPr>
        <p:spPr>
          <a:xfrm>
            <a:off x="216409" y="1016958"/>
            <a:ext cx="758565" cy="307777"/>
          </a:xfrm>
          <a:prstGeom prst="rect">
            <a:avLst/>
          </a:prstGeom>
          <a:noFill/>
        </p:spPr>
        <p:txBody>
          <a:bodyPr vert="horz" wrap="square" lIns="0" tIns="0" rIns="0" bIns="0" rtlCol="0" anchor="ctr" anchorCtr="0">
            <a:spAutoFit/>
          </a:bodyPr>
          <a:lstStyle/>
          <a:p>
            <a:pPr algn="ctr"/>
            <a:r>
              <a:rPr lang="en-US" sz="1000" b="1" spc="-5" dirty="0">
                <a:latin typeface="Times New Roman" panose="02020603050405020304" pitchFamily="18" charset="0"/>
                <a:cs typeface="Times New Roman" panose="02020603050405020304" pitchFamily="18" charset="0"/>
              </a:rPr>
              <a:t>SRR/</a:t>
            </a:r>
          </a:p>
          <a:p>
            <a:pPr algn="ctr"/>
            <a:r>
              <a:rPr lang="en-US" sz="1000" b="1" spc="-5" dirty="0">
                <a:latin typeface="Times New Roman" panose="02020603050405020304" pitchFamily="18" charset="0"/>
                <a:cs typeface="Times New Roman" panose="02020603050405020304" pitchFamily="18" charset="0"/>
              </a:rPr>
              <a:t>MCR </a:t>
            </a:r>
          </a:p>
        </p:txBody>
      </p:sp>
      <p:sp>
        <p:nvSpPr>
          <p:cNvPr id="118" name="OTLSHAPE_M_c0879fc783884e34854bcc3a792e074d_Date">
            <a:extLst>
              <a:ext uri="{FF2B5EF4-FFF2-40B4-BE49-F238E27FC236}">
                <a16:creationId xmlns:a16="http://schemas.microsoft.com/office/drawing/2014/main" id="{D0D9A3F0-653F-5648-8283-4DD3A5FBD30F}"/>
              </a:ext>
            </a:extLst>
          </p:cNvPr>
          <p:cNvSpPr txBox="1"/>
          <p:nvPr>
            <p:custDataLst>
              <p:tags r:id="rId9"/>
            </p:custDataLst>
          </p:nvPr>
        </p:nvSpPr>
        <p:spPr>
          <a:xfrm>
            <a:off x="428957" y="1322756"/>
            <a:ext cx="390919" cy="115416"/>
          </a:xfrm>
          <a:prstGeom prst="rect">
            <a:avLst/>
          </a:prstGeom>
          <a:noFill/>
        </p:spPr>
        <p:txBody>
          <a:bodyPr vert="horz" wrap="square" lIns="0" tIns="0" rIns="0" bIns="0" rtlCol="0" anchor="ctr" anchorCtr="0">
            <a:spAutoFit/>
          </a:bodyPr>
          <a:lstStyle/>
          <a:p>
            <a:r>
              <a:rPr lang="en-US" sz="750" b="1" spc="-5" dirty="0">
                <a:latin typeface="Times New Roman" panose="02020603050405020304" pitchFamily="18" charset="0"/>
                <a:cs typeface="Times New Roman" panose="02020603050405020304" pitchFamily="18" charset="0"/>
              </a:rPr>
              <a:t>10/16/19</a:t>
            </a:r>
          </a:p>
        </p:txBody>
      </p:sp>
      <p:sp>
        <p:nvSpPr>
          <p:cNvPr id="120" name="OTLSHAPE_M_33dfe9472bfb436682dc78a8f35a9dc9_Title">
            <a:extLst>
              <a:ext uri="{FF2B5EF4-FFF2-40B4-BE49-F238E27FC236}">
                <a16:creationId xmlns:a16="http://schemas.microsoft.com/office/drawing/2014/main" id="{76355E21-D885-E749-B9E0-D01D1312BD13}"/>
              </a:ext>
            </a:extLst>
          </p:cNvPr>
          <p:cNvSpPr txBox="1"/>
          <p:nvPr>
            <p:custDataLst>
              <p:tags r:id="rId10"/>
            </p:custDataLst>
          </p:nvPr>
        </p:nvSpPr>
        <p:spPr>
          <a:xfrm>
            <a:off x="944453" y="1170846"/>
            <a:ext cx="327025" cy="153888"/>
          </a:xfrm>
          <a:prstGeom prst="rect">
            <a:avLst/>
          </a:prstGeom>
          <a:noFill/>
        </p:spPr>
        <p:txBody>
          <a:bodyPr vert="horz" wrap="square" lIns="0" tIns="0" rIns="0" bIns="0" rtlCol="0" anchor="ctr" anchorCtr="0">
            <a:spAutoFit/>
          </a:bodyPr>
          <a:lstStyle/>
          <a:p>
            <a:r>
              <a:rPr lang="en-US" sz="1000" b="1" spc="-26" dirty="0">
                <a:latin typeface="Times New Roman" panose="02020603050405020304" pitchFamily="18" charset="0"/>
                <a:cs typeface="Times New Roman" panose="02020603050405020304" pitchFamily="18" charset="0"/>
              </a:rPr>
              <a:t>PDR</a:t>
            </a:r>
          </a:p>
        </p:txBody>
      </p:sp>
      <p:sp>
        <p:nvSpPr>
          <p:cNvPr id="121" name="OTLSHAPE_M_33dfe9472bfb436682dc78a8f35a9dc9_Date">
            <a:extLst>
              <a:ext uri="{FF2B5EF4-FFF2-40B4-BE49-F238E27FC236}">
                <a16:creationId xmlns:a16="http://schemas.microsoft.com/office/drawing/2014/main" id="{B50E2C0E-89B4-4C46-8E3E-072FD8E6D59E}"/>
              </a:ext>
            </a:extLst>
          </p:cNvPr>
          <p:cNvSpPr txBox="1"/>
          <p:nvPr>
            <p:custDataLst>
              <p:tags r:id="rId11"/>
            </p:custDataLst>
          </p:nvPr>
        </p:nvSpPr>
        <p:spPr>
          <a:xfrm>
            <a:off x="923170" y="1322756"/>
            <a:ext cx="355305" cy="115416"/>
          </a:xfrm>
          <a:prstGeom prst="rect">
            <a:avLst/>
          </a:prstGeom>
          <a:noFill/>
        </p:spPr>
        <p:txBody>
          <a:bodyPr vert="horz" wrap="square" lIns="0" tIns="0" rIns="0" bIns="0" rtlCol="0" anchor="ctr" anchorCtr="0">
            <a:spAutoFit/>
          </a:bodyPr>
          <a:lstStyle/>
          <a:p>
            <a:r>
              <a:rPr lang="en-US" sz="750" b="1" spc="-5" dirty="0">
                <a:latin typeface="Times New Roman" panose="02020603050405020304" pitchFamily="18" charset="0"/>
                <a:cs typeface="Times New Roman" panose="02020603050405020304" pitchFamily="18" charset="0"/>
              </a:rPr>
              <a:t>12/4/19</a:t>
            </a:r>
          </a:p>
        </p:txBody>
      </p:sp>
      <p:sp>
        <p:nvSpPr>
          <p:cNvPr id="122" name="OTLSHAPE_M_56cb4fe7ae6e4e9ba3fd82146ba8ead0_Title">
            <a:extLst>
              <a:ext uri="{FF2B5EF4-FFF2-40B4-BE49-F238E27FC236}">
                <a16:creationId xmlns:a16="http://schemas.microsoft.com/office/drawing/2014/main" id="{7C1408D3-CB58-F044-8CE0-E8790FFEFF07}"/>
              </a:ext>
            </a:extLst>
          </p:cNvPr>
          <p:cNvSpPr txBox="1"/>
          <p:nvPr>
            <p:custDataLst>
              <p:tags r:id="rId12"/>
            </p:custDataLst>
          </p:nvPr>
        </p:nvSpPr>
        <p:spPr>
          <a:xfrm>
            <a:off x="1703629" y="1170846"/>
            <a:ext cx="328694" cy="153888"/>
          </a:xfrm>
          <a:prstGeom prst="rect">
            <a:avLst/>
          </a:prstGeom>
          <a:noFill/>
        </p:spPr>
        <p:txBody>
          <a:bodyPr vert="horz" wrap="square" lIns="0" tIns="0" rIns="0" bIns="0" rtlCol="0" anchor="ctr" anchorCtr="0">
            <a:spAutoFit/>
          </a:bodyPr>
          <a:lstStyle/>
          <a:p>
            <a:pPr algn="ctr"/>
            <a:r>
              <a:rPr lang="en-US" sz="1000" b="1" spc="-26" dirty="0">
                <a:latin typeface="Times New Roman" panose="02020603050405020304" pitchFamily="18" charset="0"/>
                <a:cs typeface="Times New Roman" panose="02020603050405020304" pitchFamily="18" charset="0"/>
              </a:rPr>
              <a:t>CDR</a:t>
            </a:r>
          </a:p>
        </p:txBody>
      </p:sp>
      <p:sp>
        <p:nvSpPr>
          <p:cNvPr id="123" name="OTLSHAPE_M_56cb4fe7ae6e4e9ba3fd82146ba8ead0_Date">
            <a:extLst>
              <a:ext uri="{FF2B5EF4-FFF2-40B4-BE49-F238E27FC236}">
                <a16:creationId xmlns:a16="http://schemas.microsoft.com/office/drawing/2014/main" id="{61AE4540-9A53-4843-B68F-305FEDC97E2B}"/>
              </a:ext>
            </a:extLst>
          </p:cNvPr>
          <p:cNvSpPr txBox="1"/>
          <p:nvPr>
            <p:custDataLst>
              <p:tags r:id="rId13"/>
            </p:custDataLst>
          </p:nvPr>
        </p:nvSpPr>
        <p:spPr>
          <a:xfrm>
            <a:off x="1661136" y="1322754"/>
            <a:ext cx="386726" cy="115416"/>
          </a:xfrm>
          <a:prstGeom prst="rect">
            <a:avLst/>
          </a:prstGeom>
          <a:noFill/>
        </p:spPr>
        <p:txBody>
          <a:bodyPr vert="horz" wrap="square" lIns="0" tIns="0" rIns="0" bIns="0" rtlCol="0" anchor="ctr" anchorCtr="0">
            <a:spAutoFit/>
          </a:bodyPr>
          <a:lstStyle/>
          <a:p>
            <a:pPr algn="ctr"/>
            <a:r>
              <a:rPr lang="en-US" sz="750" b="1" spc="-6" dirty="0">
                <a:latin typeface="Times New Roman" panose="02020603050405020304" pitchFamily="18" charset="0"/>
                <a:cs typeface="Times New Roman" panose="02020603050405020304" pitchFamily="18" charset="0"/>
              </a:rPr>
              <a:t>2/28/20</a:t>
            </a:r>
          </a:p>
        </p:txBody>
      </p:sp>
      <p:sp>
        <p:nvSpPr>
          <p:cNvPr id="124" name="OTLSHAPE_M_0c9bb5326f2d4df285932b26630afe8a_Title">
            <a:extLst>
              <a:ext uri="{FF2B5EF4-FFF2-40B4-BE49-F238E27FC236}">
                <a16:creationId xmlns:a16="http://schemas.microsoft.com/office/drawing/2014/main" id="{974D7486-B804-5C41-8366-86B10DBB55E4}"/>
              </a:ext>
            </a:extLst>
          </p:cNvPr>
          <p:cNvSpPr txBox="1"/>
          <p:nvPr>
            <p:custDataLst>
              <p:tags r:id="rId14"/>
            </p:custDataLst>
          </p:nvPr>
        </p:nvSpPr>
        <p:spPr>
          <a:xfrm>
            <a:off x="3135190" y="1170846"/>
            <a:ext cx="257835" cy="153888"/>
          </a:xfrm>
          <a:prstGeom prst="rect">
            <a:avLst/>
          </a:prstGeom>
          <a:noFill/>
        </p:spPr>
        <p:txBody>
          <a:bodyPr vert="horz" wrap="square" lIns="0" tIns="0" rIns="0" bIns="0" rtlCol="0" anchor="ctr" anchorCtr="0">
            <a:spAutoFit/>
          </a:bodyPr>
          <a:lstStyle/>
          <a:p>
            <a:pPr algn="ctr"/>
            <a:r>
              <a:rPr lang="en-US" sz="1000" b="1" spc="-6" dirty="0">
                <a:latin typeface="Times New Roman" panose="02020603050405020304" pitchFamily="18" charset="0"/>
                <a:cs typeface="Times New Roman" panose="02020603050405020304" pitchFamily="18" charset="0"/>
              </a:rPr>
              <a:t>SIR</a:t>
            </a:r>
          </a:p>
        </p:txBody>
      </p:sp>
      <p:sp>
        <p:nvSpPr>
          <p:cNvPr id="125" name="OTLSHAPE_M_0c9bb5326f2d4df285932b26630afe8a_Date">
            <a:extLst>
              <a:ext uri="{FF2B5EF4-FFF2-40B4-BE49-F238E27FC236}">
                <a16:creationId xmlns:a16="http://schemas.microsoft.com/office/drawing/2014/main" id="{DA19A06A-360F-1242-92B8-6F86D1036099}"/>
              </a:ext>
            </a:extLst>
          </p:cNvPr>
          <p:cNvSpPr txBox="1"/>
          <p:nvPr>
            <p:custDataLst>
              <p:tags r:id="rId15"/>
            </p:custDataLst>
          </p:nvPr>
        </p:nvSpPr>
        <p:spPr>
          <a:xfrm>
            <a:off x="3066462" y="1322754"/>
            <a:ext cx="397190"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7/30/20</a:t>
            </a:r>
          </a:p>
        </p:txBody>
      </p:sp>
      <p:sp>
        <p:nvSpPr>
          <p:cNvPr id="148" name="OTLSHAPE_M_56cb4fe7ae6e4e9ba3fd82146ba8ead0_Title">
            <a:extLst>
              <a:ext uri="{FF2B5EF4-FFF2-40B4-BE49-F238E27FC236}">
                <a16:creationId xmlns:a16="http://schemas.microsoft.com/office/drawing/2014/main" id="{B344A812-A931-3F4E-B9FC-C236325C013E}"/>
              </a:ext>
            </a:extLst>
          </p:cNvPr>
          <p:cNvSpPr txBox="1"/>
          <p:nvPr>
            <p:custDataLst>
              <p:tags r:id="rId16"/>
            </p:custDataLst>
          </p:nvPr>
        </p:nvSpPr>
        <p:spPr>
          <a:xfrm>
            <a:off x="2303176" y="1016959"/>
            <a:ext cx="400365" cy="307777"/>
          </a:xfrm>
          <a:prstGeom prst="rect">
            <a:avLst/>
          </a:prstGeom>
          <a:noFill/>
        </p:spPr>
        <p:txBody>
          <a:bodyPr vert="horz" wrap="square" lIns="0" tIns="0" rIns="0" bIns="0" rtlCol="0" anchor="ctr" anchorCtr="0">
            <a:spAutoFit/>
          </a:bodyPr>
          <a:lstStyle/>
          <a:p>
            <a:pPr algn="ctr"/>
            <a:r>
              <a:rPr lang="en-US" sz="1000" b="1" spc="-26" dirty="0">
                <a:latin typeface="Times New Roman" panose="02020603050405020304" pitchFamily="18" charset="0"/>
                <a:cs typeface="Times New Roman" panose="02020603050405020304" pitchFamily="18" charset="0"/>
              </a:rPr>
              <a:t>ISR</a:t>
            </a:r>
          </a:p>
          <a:p>
            <a:r>
              <a:rPr lang="en-US" sz="1000" b="1" spc="-26" dirty="0">
                <a:latin typeface="Symbol" pitchFamily="2" charset="2"/>
                <a:cs typeface="Times New Roman" panose="02020603050405020304" pitchFamily="18" charset="0"/>
              </a:rPr>
              <a:t>D</a:t>
            </a:r>
            <a:r>
              <a:rPr lang="en-US" sz="1000" b="1" spc="-26" dirty="0">
                <a:latin typeface="Times New Roman" panose="02020603050405020304" pitchFamily="18" charset="0"/>
                <a:cs typeface="Times New Roman" panose="02020603050405020304" pitchFamily="18" charset="0"/>
              </a:rPr>
              <a:t>CDR</a:t>
            </a:r>
            <a:endParaRPr lang="en-US" sz="1100" b="1" spc="-26" dirty="0">
              <a:latin typeface="Times New Roman" panose="02020603050405020304" pitchFamily="18" charset="0"/>
              <a:cs typeface="Times New Roman" panose="02020603050405020304" pitchFamily="18" charset="0"/>
            </a:endParaRPr>
          </a:p>
        </p:txBody>
      </p:sp>
      <p:sp>
        <p:nvSpPr>
          <p:cNvPr id="149" name="OTLSHAPE_M_33dfe9472bfb436682dc78a8f35a9dc9_Date">
            <a:extLst>
              <a:ext uri="{FF2B5EF4-FFF2-40B4-BE49-F238E27FC236}">
                <a16:creationId xmlns:a16="http://schemas.microsoft.com/office/drawing/2014/main" id="{80E64B9D-B382-1744-8242-0E30AC2C8283}"/>
              </a:ext>
            </a:extLst>
          </p:cNvPr>
          <p:cNvSpPr txBox="1"/>
          <p:nvPr>
            <p:custDataLst>
              <p:tags r:id="rId17"/>
            </p:custDataLst>
          </p:nvPr>
        </p:nvSpPr>
        <p:spPr>
          <a:xfrm>
            <a:off x="2371513" y="1322756"/>
            <a:ext cx="276225" cy="115416"/>
          </a:xfrm>
          <a:prstGeom prst="rect">
            <a:avLst/>
          </a:prstGeom>
          <a:noFill/>
        </p:spPr>
        <p:txBody>
          <a:bodyPr vert="horz" wrap="square" lIns="0" tIns="0" rIns="0" bIns="0" rtlCol="0" anchor="ctr" anchorCtr="0">
            <a:spAutoFit/>
          </a:bodyPr>
          <a:lstStyle/>
          <a:p>
            <a:r>
              <a:rPr lang="en-US" sz="750" b="1" spc="-5" dirty="0">
                <a:latin typeface="Times New Roman" panose="02020603050405020304" pitchFamily="18" charset="0"/>
                <a:cs typeface="Times New Roman" panose="02020603050405020304" pitchFamily="18" charset="0"/>
              </a:rPr>
              <a:t>5/7/20 </a:t>
            </a:r>
          </a:p>
        </p:txBody>
      </p:sp>
      <p:sp>
        <p:nvSpPr>
          <p:cNvPr id="151" name="OTLSHAPE_M_0c9bb5326f2d4df285932b26630afe8a_Date">
            <a:extLst>
              <a:ext uri="{FF2B5EF4-FFF2-40B4-BE49-F238E27FC236}">
                <a16:creationId xmlns:a16="http://schemas.microsoft.com/office/drawing/2014/main" id="{6347A5F5-C524-0D4F-9731-025B3325FB23}"/>
              </a:ext>
            </a:extLst>
          </p:cNvPr>
          <p:cNvSpPr txBox="1"/>
          <p:nvPr>
            <p:custDataLst>
              <p:tags r:id="rId18"/>
            </p:custDataLst>
          </p:nvPr>
        </p:nvSpPr>
        <p:spPr>
          <a:xfrm>
            <a:off x="4045181" y="1322756"/>
            <a:ext cx="391198"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11/13/20</a:t>
            </a:r>
          </a:p>
        </p:txBody>
      </p:sp>
      <p:sp>
        <p:nvSpPr>
          <p:cNvPr id="154" name="OTLSHAPE_M_0c9bb5326f2d4df285932b26630afe8a_Title">
            <a:extLst>
              <a:ext uri="{FF2B5EF4-FFF2-40B4-BE49-F238E27FC236}">
                <a16:creationId xmlns:a16="http://schemas.microsoft.com/office/drawing/2014/main" id="{F4C8A298-C0D1-8C49-8B37-C8A9E295C875}"/>
              </a:ext>
            </a:extLst>
          </p:cNvPr>
          <p:cNvSpPr txBox="1"/>
          <p:nvPr>
            <p:custDataLst>
              <p:tags r:id="rId19"/>
            </p:custDataLst>
          </p:nvPr>
        </p:nvSpPr>
        <p:spPr>
          <a:xfrm>
            <a:off x="4069024" y="1170848"/>
            <a:ext cx="371149" cy="153888"/>
          </a:xfrm>
          <a:prstGeom prst="rect">
            <a:avLst/>
          </a:prstGeom>
          <a:noFill/>
        </p:spPr>
        <p:txBody>
          <a:bodyPr vert="horz" wrap="square" lIns="0" tIns="0" rIns="0" bIns="0" rtlCol="0" anchor="ctr" anchorCtr="0">
            <a:spAutoFit/>
          </a:bodyPr>
          <a:lstStyle/>
          <a:p>
            <a:pPr algn="ctr"/>
            <a:r>
              <a:rPr lang="en-US" sz="1000" b="1" spc="-6" dirty="0">
                <a:latin typeface="Times New Roman" panose="02020603050405020304" pitchFamily="18" charset="0"/>
                <a:cs typeface="Times New Roman" panose="02020603050405020304" pitchFamily="18" charset="0"/>
              </a:rPr>
              <a:t>TRR</a:t>
            </a:r>
          </a:p>
        </p:txBody>
      </p:sp>
      <p:sp>
        <p:nvSpPr>
          <p:cNvPr id="157" name="OTLSHAPE_M_0c9bb5326f2d4df285932b26630afe8a_Date">
            <a:extLst>
              <a:ext uri="{FF2B5EF4-FFF2-40B4-BE49-F238E27FC236}">
                <a16:creationId xmlns:a16="http://schemas.microsoft.com/office/drawing/2014/main" id="{A5CE42F4-4166-5E4B-ABA9-29A5AD09CAF9}"/>
              </a:ext>
            </a:extLst>
          </p:cNvPr>
          <p:cNvSpPr txBox="1"/>
          <p:nvPr>
            <p:custDataLst>
              <p:tags r:id="rId20"/>
            </p:custDataLst>
          </p:nvPr>
        </p:nvSpPr>
        <p:spPr>
          <a:xfrm>
            <a:off x="4869546" y="1322756"/>
            <a:ext cx="289105"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2/5/21</a:t>
            </a:r>
          </a:p>
        </p:txBody>
      </p:sp>
      <p:sp>
        <p:nvSpPr>
          <p:cNvPr id="173" name="OTLSHAPE_M_0c9bb5326f2d4df285932b26630afe8a_Title">
            <a:extLst>
              <a:ext uri="{FF2B5EF4-FFF2-40B4-BE49-F238E27FC236}">
                <a16:creationId xmlns:a16="http://schemas.microsoft.com/office/drawing/2014/main" id="{5986D86F-8D13-CB45-9881-E54E54167C69}"/>
              </a:ext>
            </a:extLst>
          </p:cNvPr>
          <p:cNvSpPr txBox="1"/>
          <p:nvPr>
            <p:custDataLst>
              <p:tags r:id="rId21"/>
            </p:custDataLst>
          </p:nvPr>
        </p:nvSpPr>
        <p:spPr>
          <a:xfrm>
            <a:off x="4674992" y="1170848"/>
            <a:ext cx="718798" cy="153888"/>
          </a:xfrm>
          <a:prstGeom prst="rect">
            <a:avLst/>
          </a:prstGeom>
          <a:noFill/>
        </p:spPr>
        <p:txBody>
          <a:bodyPr vert="horz" wrap="square" lIns="0" tIns="0" rIns="0" bIns="0" rtlCol="0" anchor="ctr" anchorCtr="0">
            <a:spAutoFit/>
          </a:bodyPr>
          <a:lstStyle/>
          <a:p>
            <a:pPr algn="ctr"/>
            <a:r>
              <a:rPr lang="en-US" sz="1000" b="1" spc="-6" dirty="0">
                <a:latin typeface="Symbol" pitchFamily="2" charset="2"/>
                <a:cs typeface="Times New Roman" panose="02020603050405020304" pitchFamily="18" charset="0"/>
              </a:rPr>
              <a:t>D</a:t>
            </a:r>
            <a:r>
              <a:rPr lang="en-US" sz="1000" b="1" spc="-6" dirty="0">
                <a:latin typeface="Times New Roman" panose="02020603050405020304" pitchFamily="18" charset="0"/>
                <a:cs typeface="Times New Roman" panose="02020603050405020304" pitchFamily="18" charset="0"/>
              </a:rPr>
              <a:t>TRR-1</a:t>
            </a:r>
          </a:p>
        </p:txBody>
      </p:sp>
      <p:sp>
        <p:nvSpPr>
          <p:cNvPr id="186" name="OTLSHAPE_M_b52f9d488b2e42feba32c65fcca1b4c6_Title">
            <a:extLst>
              <a:ext uri="{FF2B5EF4-FFF2-40B4-BE49-F238E27FC236}">
                <a16:creationId xmlns:a16="http://schemas.microsoft.com/office/drawing/2014/main" id="{1F772AFB-9374-C643-8CD9-3A44FB60EF7F}"/>
              </a:ext>
            </a:extLst>
          </p:cNvPr>
          <p:cNvSpPr txBox="1"/>
          <p:nvPr>
            <p:custDataLst>
              <p:tags r:id="rId22"/>
            </p:custDataLst>
          </p:nvPr>
        </p:nvSpPr>
        <p:spPr>
          <a:xfrm>
            <a:off x="6552543" y="1178067"/>
            <a:ext cx="658048" cy="153888"/>
          </a:xfrm>
          <a:prstGeom prst="rect">
            <a:avLst/>
          </a:prstGeom>
          <a:noFill/>
        </p:spPr>
        <p:txBody>
          <a:bodyPr vert="horz" wrap="square" lIns="0" tIns="0" rIns="0" bIns="0" rtlCol="0" anchor="ctr" anchorCtr="0">
            <a:spAutoFit/>
          </a:bodyPr>
          <a:lstStyle/>
          <a:p>
            <a:pPr algn="ctr"/>
            <a:r>
              <a:rPr lang="en-US" sz="1000" b="1" spc="-8" dirty="0">
                <a:solidFill>
                  <a:schemeClr val="dk1"/>
                </a:solidFill>
                <a:latin typeface="Times New Roman" panose="02020603050405020304" pitchFamily="18" charset="0"/>
                <a:cs typeface="Times New Roman" panose="02020603050405020304" pitchFamily="18" charset="0"/>
              </a:rPr>
              <a:t> STPR</a:t>
            </a:r>
          </a:p>
        </p:txBody>
      </p:sp>
      <p:sp>
        <p:nvSpPr>
          <p:cNvPr id="189" name="OTLSHAPE_M_b52f9d488b2e42feba32c65fcca1b4c6_Title">
            <a:extLst>
              <a:ext uri="{FF2B5EF4-FFF2-40B4-BE49-F238E27FC236}">
                <a16:creationId xmlns:a16="http://schemas.microsoft.com/office/drawing/2014/main" id="{78C3E4F6-38D8-9949-B144-C7EC4F6CA116}"/>
              </a:ext>
            </a:extLst>
          </p:cNvPr>
          <p:cNvSpPr txBox="1"/>
          <p:nvPr>
            <p:custDataLst>
              <p:tags r:id="rId23"/>
            </p:custDataLst>
          </p:nvPr>
        </p:nvSpPr>
        <p:spPr>
          <a:xfrm>
            <a:off x="7686816" y="716788"/>
            <a:ext cx="635796" cy="307777"/>
          </a:xfrm>
          <a:prstGeom prst="rect">
            <a:avLst/>
          </a:prstGeom>
          <a:noFill/>
        </p:spPr>
        <p:txBody>
          <a:bodyPr vert="horz" wrap="square" lIns="0" tIns="0" rIns="0" bIns="0" rtlCol="0" anchor="ctr" anchorCtr="0">
            <a:spAutoFit/>
          </a:bodyPr>
          <a:lstStyle/>
          <a:p>
            <a:pPr algn="ctr"/>
            <a:r>
              <a:rPr lang="en-US" sz="1000" b="1" spc="-8" dirty="0">
                <a:solidFill>
                  <a:schemeClr val="dk1"/>
                </a:solidFill>
                <a:latin typeface="Times New Roman" panose="02020603050405020304" pitchFamily="18" charset="0"/>
                <a:cs typeface="Times New Roman" panose="02020603050405020304" pitchFamily="18" charset="0"/>
              </a:rPr>
              <a:t>S/C Ship Readiness</a:t>
            </a:r>
          </a:p>
        </p:txBody>
      </p:sp>
      <p:sp>
        <p:nvSpPr>
          <p:cNvPr id="192" name="OTLSHAPE_M_0c9bb5326f2d4df285932b26630afe8a_Date">
            <a:extLst>
              <a:ext uri="{FF2B5EF4-FFF2-40B4-BE49-F238E27FC236}">
                <a16:creationId xmlns:a16="http://schemas.microsoft.com/office/drawing/2014/main" id="{11324B1A-66B6-204B-8DD3-F1F48301038E}"/>
              </a:ext>
            </a:extLst>
          </p:cNvPr>
          <p:cNvSpPr txBox="1"/>
          <p:nvPr>
            <p:custDataLst>
              <p:tags r:id="rId24"/>
            </p:custDataLst>
          </p:nvPr>
        </p:nvSpPr>
        <p:spPr>
          <a:xfrm>
            <a:off x="5738139" y="1329973"/>
            <a:ext cx="433217"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8/13/21</a:t>
            </a:r>
            <a:endParaRPr lang="en-US" sz="750" b="1" spc="-5" dirty="0">
              <a:solidFill>
                <a:srgbClr val="FF0000"/>
              </a:solidFill>
              <a:latin typeface="Times New Roman" panose="02020603050405020304" pitchFamily="18" charset="0"/>
              <a:cs typeface="Times New Roman" panose="02020603050405020304" pitchFamily="18" charset="0"/>
            </a:endParaRPr>
          </a:p>
        </p:txBody>
      </p:sp>
      <p:sp>
        <p:nvSpPr>
          <p:cNvPr id="193" name="OTLSHAPE_M_0c9bb5326f2d4df285932b26630afe8a_Date">
            <a:extLst>
              <a:ext uri="{FF2B5EF4-FFF2-40B4-BE49-F238E27FC236}">
                <a16:creationId xmlns:a16="http://schemas.microsoft.com/office/drawing/2014/main" id="{02D0DFAF-F7CC-B242-A2BA-9781BC579AD4}"/>
              </a:ext>
            </a:extLst>
          </p:cNvPr>
          <p:cNvSpPr txBox="1"/>
          <p:nvPr>
            <p:custDataLst>
              <p:tags r:id="rId25"/>
            </p:custDataLst>
          </p:nvPr>
        </p:nvSpPr>
        <p:spPr>
          <a:xfrm>
            <a:off x="7768462" y="1001740"/>
            <a:ext cx="433217"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4/19/21</a:t>
            </a:r>
          </a:p>
        </p:txBody>
      </p:sp>
      <p:sp>
        <p:nvSpPr>
          <p:cNvPr id="194" name="OTLSHAPE_M_0ef88856ed5f4fcfb29f7a050676e797_Shape">
            <a:extLst>
              <a:ext uri="{FF2B5EF4-FFF2-40B4-BE49-F238E27FC236}">
                <a16:creationId xmlns:a16="http://schemas.microsoft.com/office/drawing/2014/main" id="{C0A9C903-6BE1-734B-8FF3-5169D6D90E22}"/>
              </a:ext>
            </a:extLst>
          </p:cNvPr>
          <p:cNvSpPr/>
          <p:nvPr>
            <p:custDataLst>
              <p:tags r:id="rId26"/>
            </p:custDataLst>
          </p:nvPr>
        </p:nvSpPr>
        <p:spPr>
          <a:xfrm>
            <a:off x="303268"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95" name="OTLSHAPE_M_0ef88856ed5f4fcfb29f7a050676e797_Shape">
            <a:extLst>
              <a:ext uri="{FF2B5EF4-FFF2-40B4-BE49-F238E27FC236}">
                <a16:creationId xmlns:a16="http://schemas.microsoft.com/office/drawing/2014/main" id="{C04E88B0-C835-CA44-922E-90D61B2CCDDB}"/>
              </a:ext>
            </a:extLst>
          </p:cNvPr>
          <p:cNvSpPr/>
          <p:nvPr>
            <p:custDataLst>
              <p:tags r:id="rId27"/>
            </p:custDataLst>
          </p:nvPr>
        </p:nvSpPr>
        <p:spPr>
          <a:xfrm>
            <a:off x="1000561"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96" name="OTLSHAPE_M_0ef88856ed5f4fcfb29f7a050676e797_Shape">
            <a:extLst>
              <a:ext uri="{FF2B5EF4-FFF2-40B4-BE49-F238E27FC236}">
                <a16:creationId xmlns:a16="http://schemas.microsoft.com/office/drawing/2014/main" id="{C7D89928-7114-0E43-8C62-4F2F8F2382E7}"/>
              </a:ext>
            </a:extLst>
          </p:cNvPr>
          <p:cNvSpPr/>
          <p:nvPr>
            <p:custDataLst>
              <p:tags r:id="rId28"/>
            </p:custDataLst>
          </p:nvPr>
        </p:nvSpPr>
        <p:spPr>
          <a:xfrm>
            <a:off x="1774954"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97" name="OTLSHAPE_M_0ef88856ed5f4fcfb29f7a050676e797_Shape">
            <a:extLst>
              <a:ext uri="{FF2B5EF4-FFF2-40B4-BE49-F238E27FC236}">
                <a16:creationId xmlns:a16="http://schemas.microsoft.com/office/drawing/2014/main" id="{50E67F01-C36D-A84B-98E6-E9E82AD2C46F}"/>
              </a:ext>
            </a:extLst>
          </p:cNvPr>
          <p:cNvSpPr/>
          <p:nvPr>
            <p:custDataLst>
              <p:tags r:id="rId29"/>
            </p:custDataLst>
          </p:nvPr>
        </p:nvSpPr>
        <p:spPr>
          <a:xfrm>
            <a:off x="2426360"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98" name="OTLSHAPE_M_0ef88856ed5f4fcfb29f7a050676e797_Shape">
            <a:extLst>
              <a:ext uri="{FF2B5EF4-FFF2-40B4-BE49-F238E27FC236}">
                <a16:creationId xmlns:a16="http://schemas.microsoft.com/office/drawing/2014/main" id="{38982232-A81A-2C42-89F2-AD788B625B82}"/>
              </a:ext>
            </a:extLst>
          </p:cNvPr>
          <p:cNvSpPr/>
          <p:nvPr>
            <p:custDataLst>
              <p:tags r:id="rId30"/>
            </p:custDataLst>
          </p:nvPr>
        </p:nvSpPr>
        <p:spPr>
          <a:xfrm>
            <a:off x="3187504"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99" name="OTLSHAPE_M_0ef88856ed5f4fcfb29f7a050676e797_Shape">
            <a:extLst>
              <a:ext uri="{FF2B5EF4-FFF2-40B4-BE49-F238E27FC236}">
                <a16:creationId xmlns:a16="http://schemas.microsoft.com/office/drawing/2014/main" id="{15257962-FCA2-524F-AE22-F51A4B3974F3}"/>
              </a:ext>
            </a:extLst>
          </p:cNvPr>
          <p:cNvSpPr/>
          <p:nvPr>
            <p:custDataLst>
              <p:tags r:id="rId31"/>
            </p:custDataLst>
          </p:nvPr>
        </p:nvSpPr>
        <p:spPr>
          <a:xfrm>
            <a:off x="4175770"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200" name="OTLSHAPE_M_0ef88856ed5f4fcfb29f7a050676e797_Shape">
            <a:extLst>
              <a:ext uri="{FF2B5EF4-FFF2-40B4-BE49-F238E27FC236}">
                <a16:creationId xmlns:a16="http://schemas.microsoft.com/office/drawing/2014/main" id="{723E81AB-1FA9-0245-A7EB-E780AFC0B0B2}"/>
              </a:ext>
            </a:extLst>
          </p:cNvPr>
          <p:cNvSpPr/>
          <p:nvPr>
            <p:custDataLst>
              <p:tags r:id="rId32"/>
            </p:custDataLst>
          </p:nvPr>
        </p:nvSpPr>
        <p:spPr>
          <a:xfrm>
            <a:off x="4938238"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201" name="OTLSHAPE_M_0ef88856ed5f4fcfb29f7a050676e797_Shape">
            <a:extLst>
              <a:ext uri="{FF2B5EF4-FFF2-40B4-BE49-F238E27FC236}">
                <a16:creationId xmlns:a16="http://schemas.microsoft.com/office/drawing/2014/main" id="{84EB2355-81EA-CF48-B186-15DF0DF6FDB3}"/>
              </a:ext>
            </a:extLst>
          </p:cNvPr>
          <p:cNvSpPr/>
          <p:nvPr>
            <p:custDataLst>
              <p:tags r:id="rId33"/>
            </p:custDataLst>
          </p:nvPr>
        </p:nvSpPr>
        <p:spPr>
          <a:xfrm>
            <a:off x="5887073" y="1453409"/>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Times New Roman" panose="02020603050405020304" pitchFamily="18" charset="0"/>
              <a:cs typeface="Times New Roman" panose="02020603050405020304" pitchFamily="18" charset="0"/>
            </a:endParaRPr>
          </a:p>
        </p:txBody>
      </p:sp>
      <p:sp>
        <p:nvSpPr>
          <p:cNvPr id="208" name="OTLSHAPE_M_0ef88856ed5f4fcfb29f7a050676e797_Shape">
            <a:extLst>
              <a:ext uri="{FF2B5EF4-FFF2-40B4-BE49-F238E27FC236}">
                <a16:creationId xmlns:a16="http://schemas.microsoft.com/office/drawing/2014/main" id="{0192F1AF-2037-4949-9535-416D55D4C57A}"/>
              </a:ext>
            </a:extLst>
          </p:cNvPr>
          <p:cNvSpPr/>
          <p:nvPr>
            <p:custDataLst>
              <p:tags r:id="rId34"/>
            </p:custDataLst>
          </p:nvPr>
        </p:nvSpPr>
        <p:spPr>
          <a:xfrm>
            <a:off x="557791"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219" name="OTLSHAPE_M_33dfe9472bfb436682dc78a8f35a9dc9_Title">
            <a:extLst>
              <a:ext uri="{FF2B5EF4-FFF2-40B4-BE49-F238E27FC236}">
                <a16:creationId xmlns:a16="http://schemas.microsoft.com/office/drawing/2014/main" id="{09F766FF-623C-A147-9BB7-21DA837FB6A6}"/>
              </a:ext>
            </a:extLst>
          </p:cNvPr>
          <p:cNvSpPr txBox="1"/>
          <p:nvPr>
            <p:custDataLst>
              <p:tags r:id="rId35"/>
            </p:custDataLst>
          </p:nvPr>
        </p:nvSpPr>
        <p:spPr>
          <a:xfrm>
            <a:off x="39289" y="1170848"/>
            <a:ext cx="327025" cy="153888"/>
          </a:xfrm>
          <a:prstGeom prst="rect">
            <a:avLst/>
          </a:prstGeom>
          <a:noFill/>
        </p:spPr>
        <p:txBody>
          <a:bodyPr vert="horz" wrap="square" lIns="0" tIns="0" rIns="0" bIns="0" rtlCol="0" anchor="ctr" anchorCtr="0">
            <a:spAutoFit/>
          </a:bodyPr>
          <a:lstStyle/>
          <a:p>
            <a:r>
              <a:rPr lang="en-US" sz="1000" b="1" spc="-26" dirty="0">
                <a:latin typeface="Times New Roman" panose="02020603050405020304" pitchFamily="18" charset="0"/>
                <a:cs typeface="Times New Roman" panose="02020603050405020304" pitchFamily="18" charset="0"/>
              </a:rPr>
              <a:t>ATP</a:t>
            </a:r>
          </a:p>
        </p:txBody>
      </p:sp>
      <p:sp>
        <p:nvSpPr>
          <p:cNvPr id="220" name="OTLSHAPE_M_33dfe9472bfb436682dc78a8f35a9dc9_Date">
            <a:extLst>
              <a:ext uri="{FF2B5EF4-FFF2-40B4-BE49-F238E27FC236}">
                <a16:creationId xmlns:a16="http://schemas.microsoft.com/office/drawing/2014/main" id="{BFE02EF7-FA8C-224B-928E-07FC452CE23C}"/>
              </a:ext>
            </a:extLst>
          </p:cNvPr>
          <p:cNvSpPr txBox="1"/>
          <p:nvPr>
            <p:custDataLst>
              <p:tags r:id="rId36"/>
            </p:custDataLst>
          </p:nvPr>
        </p:nvSpPr>
        <p:spPr>
          <a:xfrm>
            <a:off x="18004" y="1322756"/>
            <a:ext cx="355305" cy="115416"/>
          </a:xfrm>
          <a:prstGeom prst="rect">
            <a:avLst/>
          </a:prstGeom>
          <a:noFill/>
        </p:spPr>
        <p:txBody>
          <a:bodyPr vert="horz" wrap="square" lIns="0" tIns="0" rIns="0" bIns="0" rtlCol="0" anchor="ctr" anchorCtr="0">
            <a:spAutoFit/>
          </a:bodyPr>
          <a:lstStyle/>
          <a:p>
            <a:r>
              <a:rPr lang="en-US" sz="750" b="1" spc="-5" dirty="0">
                <a:latin typeface="Times New Roman" panose="02020603050405020304" pitchFamily="18" charset="0"/>
                <a:cs typeface="Times New Roman" panose="02020603050405020304" pitchFamily="18" charset="0"/>
              </a:rPr>
              <a:t>8/30/19</a:t>
            </a:r>
          </a:p>
        </p:txBody>
      </p:sp>
      <p:sp>
        <p:nvSpPr>
          <p:cNvPr id="221" name="OTLSHAPE_M_0ef88856ed5f4fcfb29f7a050676e797_Shape">
            <a:extLst>
              <a:ext uri="{FF2B5EF4-FFF2-40B4-BE49-F238E27FC236}">
                <a16:creationId xmlns:a16="http://schemas.microsoft.com/office/drawing/2014/main" id="{CB04D8AD-6C1C-1B41-A4C7-7D4CFF8E1730}"/>
              </a:ext>
            </a:extLst>
          </p:cNvPr>
          <p:cNvSpPr/>
          <p:nvPr>
            <p:custDataLst>
              <p:tags r:id="rId37"/>
            </p:custDataLst>
          </p:nvPr>
        </p:nvSpPr>
        <p:spPr>
          <a:xfrm>
            <a:off x="133744" y="1446191"/>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230" name="OTLSHAPE_M_0ef88856ed5f4fcfb29f7a050676e797_Shape">
            <a:extLst>
              <a:ext uri="{FF2B5EF4-FFF2-40B4-BE49-F238E27FC236}">
                <a16:creationId xmlns:a16="http://schemas.microsoft.com/office/drawing/2014/main" id="{853B7217-FEC8-0A44-A7BD-C4B16B5EB6A8}"/>
              </a:ext>
            </a:extLst>
          </p:cNvPr>
          <p:cNvSpPr/>
          <p:nvPr>
            <p:custDataLst>
              <p:tags r:id="rId38"/>
            </p:custDataLst>
          </p:nvPr>
        </p:nvSpPr>
        <p:spPr>
          <a:xfrm>
            <a:off x="7927319" y="1446189"/>
            <a:ext cx="123825" cy="130390"/>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Times New Roman" panose="02020603050405020304" pitchFamily="18" charset="0"/>
              <a:cs typeface="Times New Roman" panose="02020603050405020304" pitchFamily="18" charset="0"/>
            </a:endParaRPr>
          </a:p>
        </p:txBody>
      </p:sp>
      <p:sp>
        <p:nvSpPr>
          <p:cNvPr id="232" name="OTLSHAPE_M_0ef88856ed5f4fcfb29f7a050676e797_Shape">
            <a:extLst>
              <a:ext uri="{FF2B5EF4-FFF2-40B4-BE49-F238E27FC236}">
                <a16:creationId xmlns:a16="http://schemas.microsoft.com/office/drawing/2014/main" id="{46577ECC-598C-6440-A161-40E303A7A9B7}"/>
              </a:ext>
            </a:extLst>
          </p:cNvPr>
          <p:cNvSpPr/>
          <p:nvPr>
            <p:custDataLst>
              <p:tags r:id="rId39"/>
            </p:custDataLst>
          </p:nvPr>
        </p:nvSpPr>
        <p:spPr>
          <a:xfrm>
            <a:off x="6823180" y="1453409"/>
            <a:ext cx="123825" cy="123825"/>
          </a:xfrm>
          <a:prstGeom prst="flowChartMerge">
            <a:avLst/>
          </a:prstGeom>
          <a:solidFill>
            <a:srgbClr val="0070C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A8A6BFD-B302-2543-8E78-3CF8B8F1E4BB}"/>
              </a:ext>
            </a:extLst>
          </p:cNvPr>
          <p:cNvSpPr/>
          <p:nvPr/>
        </p:nvSpPr>
        <p:spPr>
          <a:xfrm>
            <a:off x="193138" y="1573002"/>
            <a:ext cx="8787287" cy="207169"/>
          </a:xfrm>
          <a:prstGeom prst="rect">
            <a:avLst/>
          </a:pr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7" name="OTLSHAPE_M_0c9bb5326f2d4df285932b26630afe8a_Title">
            <a:extLst>
              <a:ext uri="{FF2B5EF4-FFF2-40B4-BE49-F238E27FC236}">
                <a16:creationId xmlns:a16="http://schemas.microsoft.com/office/drawing/2014/main" id="{8E11117B-04D7-A74F-92E5-03CBCE08E077}"/>
              </a:ext>
            </a:extLst>
          </p:cNvPr>
          <p:cNvSpPr txBox="1"/>
          <p:nvPr>
            <p:custDataLst>
              <p:tags r:id="rId40"/>
            </p:custDataLst>
          </p:nvPr>
        </p:nvSpPr>
        <p:spPr>
          <a:xfrm>
            <a:off x="5590946" y="1015490"/>
            <a:ext cx="718798" cy="309765"/>
          </a:xfrm>
          <a:prstGeom prst="rect">
            <a:avLst/>
          </a:prstGeom>
          <a:noFill/>
        </p:spPr>
        <p:txBody>
          <a:bodyPr vert="horz" wrap="square" lIns="0" tIns="0" rIns="0" bIns="0" rtlCol="0" anchor="ctr" anchorCtr="0">
            <a:spAutoFit/>
          </a:bodyPr>
          <a:lstStyle/>
          <a:p>
            <a:pPr algn="ctr"/>
            <a:r>
              <a:rPr lang="en-US" sz="1013" b="1" spc="-6" dirty="0">
                <a:latin typeface="Symbol" pitchFamily="2" charset="2"/>
                <a:cs typeface="Times New Roman" panose="02020603050405020304" pitchFamily="18" charset="0"/>
              </a:rPr>
              <a:t>D</a:t>
            </a:r>
            <a:r>
              <a:rPr lang="en-US" sz="1013" b="1" spc="-6" dirty="0">
                <a:latin typeface="Times New Roman" panose="02020603050405020304" pitchFamily="18" charset="0"/>
                <a:cs typeface="Times New Roman" panose="02020603050405020304" pitchFamily="18" charset="0"/>
              </a:rPr>
              <a:t>TRR-2</a:t>
            </a:r>
          </a:p>
          <a:p>
            <a:pPr algn="ctr"/>
            <a:r>
              <a:rPr lang="en-US" sz="1000" b="1" spc="-6" dirty="0">
                <a:latin typeface="Times New Roman" panose="02020603050405020304" pitchFamily="18" charset="0"/>
                <a:cs typeface="Times New Roman" panose="02020603050405020304" pitchFamily="18" charset="0"/>
              </a:rPr>
              <a:t>LDR</a:t>
            </a:r>
            <a:endParaRPr lang="en-US" sz="1013" b="1" spc="-6" dirty="0">
              <a:latin typeface="Times New Roman" panose="02020603050405020304" pitchFamily="18" charset="0"/>
              <a:cs typeface="Times New Roman" panose="02020603050405020304" pitchFamily="18" charset="0"/>
            </a:endParaRPr>
          </a:p>
        </p:txBody>
      </p:sp>
      <p:sp>
        <p:nvSpPr>
          <p:cNvPr id="170" name="OTLSHAPE_TB_00000000000000000000000000000000_ScaleMarking2">
            <a:extLst>
              <a:ext uri="{FF2B5EF4-FFF2-40B4-BE49-F238E27FC236}">
                <a16:creationId xmlns:a16="http://schemas.microsoft.com/office/drawing/2014/main" id="{1A1BFFC3-B56F-3A48-AF5E-17C14633BBFA}"/>
              </a:ext>
            </a:extLst>
          </p:cNvPr>
          <p:cNvSpPr txBox="1"/>
          <p:nvPr>
            <p:custDataLst>
              <p:tags r:id="rId41"/>
            </p:custDataLst>
          </p:nvPr>
        </p:nvSpPr>
        <p:spPr>
          <a:xfrm>
            <a:off x="1294917" y="1604819"/>
            <a:ext cx="228716" cy="143535"/>
          </a:xfrm>
          <a:prstGeom prst="rect">
            <a:avLst/>
          </a:prstGeom>
          <a:solidFill>
            <a:srgbClr val="00B050"/>
          </a:solidFill>
          <a:ln w="9525">
            <a:solidFill>
              <a:schemeClr val="tx1"/>
            </a:solidFill>
          </a:ln>
        </p:spPr>
        <p:txBody>
          <a:bodyPr vert="horz" wrap="none" lIns="0" tIns="0" rIns="0" bIns="0" rtlCol="0" anchor="ctr" anchorCtr="0">
            <a:noAutofit/>
          </a:bodyPr>
          <a:lstStyle/>
          <a:p>
            <a:r>
              <a:rPr lang="en-US" sz="900" spc="-15" dirty="0">
                <a:ln>
                  <a:solidFill>
                    <a:schemeClr val="tx1"/>
                  </a:solidFill>
                </a:ln>
                <a:solidFill>
                  <a:srgbClr val="5E5E5E"/>
                </a:solidFill>
                <a:highlight>
                  <a:srgbClr val="00FF00"/>
                </a:highlight>
                <a:latin typeface="Times New Roman" panose="02020603050405020304" pitchFamily="18" charset="0"/>
                <a:cs typeface="Times New Roman" panose="02020603050405020304" pitchFamily="18" charset="0"/>
              </a:rPr>
              <a:t>2020</a:t>
            </a:r>
          </a:p>
        </p:txBody>
      </p:sp>
      <p:cxnSp>
        <p:nvCxnSpPr>
          <p:cNvPr id="212" name="OTLSHAPE_M_c0879fc783884e34854bcc3a792e074d_Connector1">
            <a:extLst>
              <a:ext uri="{FF2B5EF4-FFF2-40B4-BE49-F238E27FC236}">
                <a16:creationId xmlns:a16="http://schemas.microsoft.com/office/drawing/2014/main" id="{FA1D3D64-DC49-4B42-A01A-142C7F506A24}"/>
              </a:ext>
            </a:extLst>
          </p:cNvPr>
          <p:cNvCxnSpPr>
            <a:cxnSpLocks/>
          </p:cNvCxnSpPr>
          <p:nvPr>
            <p:custDataLst>
              <p:tags r:id="rId42"/>
            </p:custDataLst>
          </p:nvPr>
        </p:nvCxnSpPr>
        <p:spPr>
          <a:xfrm>
            <a:off x="366794" y="1080083"/>
            <a:ext cx="0" cy="364331"/>
          </a:xfrm>
          <a:prstGeom prst="line">
            <a:avLst/>
          </a:prstGeom>
          <a:ln w="12700" cap="flat" cmpd="sng" algn="ctr">
            <a:solidFill>
              <a:schemeClr val="accent6"/>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OTLSHAPE_TB_00000000000000000000000000000000_ScaleMarking2">
            <a:extLst>
              <a:ext uri="{FF2B5EF4-FFF2-40B4-BE49-F238E27FC236}">
                <a16:creationId xmlns:a16="http://schemas.microsoft.com/office/drawing/2014/main" id="{FFA23A7C-8670-C945-9BD1-8BF91187D59C}"/>
              </a:ext>
            </a:extLst>
          </p:cNvPr>
          <p:cNvSpPr txBox="1"/>
          <p:nvPr>
            <p:custDataLst>
              <p:tags r:id="rId43"/>
            </p:custDataLst>
          </p:nvPr>
        </p:nvSpPr>
        <p:spPr>
          <a:xfrm>
            <a:off x="4576164" y="1604819"/>
            <a:ext cx="228716" cy="143535"/>
          </a:xfrm>
          <a:prstGeom prst="rect">
            <a:avLst/>
          </a:prstGeom>
          <a:solidFill>
            <a:srgbClr val="00B050"/>
          </a:solidFill>
          <a:ln w="9525">
            <a:solidFill>
              <a:schemeClr val="tx1"/>
            </a:solidFill>
          </a:ln>
        </p:spPr>
        <p:txBody>
          <a:bodyPr vert="horz" wrap="none" lIns="0" tIns="0" rIns="0" bIns="0" rtlCol="0" anchor="ctr" anchorCtr="0">
            <a:noAutofit/>
          </a:bodyPr>
          <a:lstStyle/>
          <a:p>
            <a:r>
              <a:rPr lang="en-US" sz="900" spc="-15" dirty="0">
                <a:ln>
                  <a:solidFill>
                    <a:schemeClr val="tx1"/>
                  </a:solidFill>
                </a:ln>
                <a:solidFill>
                  <a:srgbClr val="5E5E5E"/>
                </a:solidFill>
                <a:highlight>
                  <a:srgbClr val="00FF00"/>
                </a:highlight>
                <a:latin typeface="Times New Roman" panose="02020603050405020304" pitchFamily="18" charset="0"/>
                <a:cs typeface="Times New Roman" panose="02020603050405020304" pitchFamily="18" charset="0"/>
              </a:rPr>
              <a:t>2021</a:t>
            </a:r>
          </a:p>
        </p:txBody>
      </p:sp>
      <p:sp>
        <p:nvSpPr>
          <p:cNvPr id="150" name="OTLSHAPE_M_0ef88856ed5f4fcfb29f7a050676e797_Shape">
            <a:extLst>
              <a:ext uri="{FF2B5EF4-FFF2-40B4-BE49-F238E27FC236}">
                <a16:creationId xmlns:a16="http://schemas.microsoft.com/office/drawing/2014/main" id="{9B02073A-DEA0-CF49-84C7-C41EAAEA3989}"/>
              </a:ext>
            </a:extLst>
          </p:cNvPr>
          <p:cNvSpPr/>
          <p:nvPr>
            <p:custDataLst>
              <p:tags r:id="rId44"/>
            </p:custDataLst>
          </p:nvPr>
        </p:nvSpPr>
        <p:spPr>
          <a:xfrm>
            <a:off x="7348484" y="1446035"/>
            <a:ext cx="123825" cy="123825"/>
          </a:xfrm>
          <a:prstGeom prst="flowChartMerge">
            <a:avLst/>
          </a:prstGeom>
          <a:solidFill>
            <a:srgbClr val="00B050"/>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latin typeface="Times New Roman" panose="02020603050405020304" pitchFamily="18" charset="0"/>
              <a:cs typeface="Times New Roman" panose="02020603050405020304" pitchFamily="18" charset="0"/>
            </a:endParaRPr>
          </a:p>
        </p:txBody>
      </p:sp>
      <p:sp>
        <p:nvSpPr>
          <p:cNvPr id="159" name="OTLSHAPE_TB_00000000000000000000000000000000_ScaleMarking2">
            <a:extLst>
              <a:ext uri="{FF2B5EF4-FFF2-40B4-BE49-F238E27FC236}">
                <a16:creationId xmlns:a16="http://schemas.microsoft.com/office/drawing/2014/main" id="{C9090ADC-8F20-6B4F-9754-BA111EA91E93}"/>
              </a:ext>
            </a:extLst>
          </p:cNvPr>
          <p:cNvSpPr txBox="1"/>
          <p:nvPr>
            <p:custDataLst>
              <p:tags r:id="rId45"/>
            </p:custDataLst>
          </p:nvPr>
        </p:nvSpPr>
        <p:spPr>
          <a:xfrm>
            <a:off x="7286106" y="1604663"/>
            <a:ext cx="228716" cy="143535"/>
          </a:xfrm>
          <a:prstGeom prst="rect">
            <a:avLst/>
          </a:prstGeom>
          <a:solidFill>
            <a:srgbClr val="00B050"/>
          </a:solidFill>
          <a:ln w="9525">
            <a:solidFill>
              <a:schemeClr val="tx1"/>
            </a:solidFill>
          </a:ln>
        </p:spPr>
        <p:txBody>
          <a:bodyPr vert="horz" wrap="none" lIns="0" tIns="0" rIns="0" bIns="0" rtlCol="0" anchor="ctr" anchorCtr="0">
            <a:noAutofit/>
          </a:bodyPr>
          <a:lstStyle/>
          <a:p>
            <a:r>
              <a:rPr lang="en-US" sz="900" spc="-15" dirty="0">
                <a:ln>
                  <a:solidFill>
                    <a:schemeClr val="tx1"/>
                  </a:solidFill>
                </a:ln>
                <a:solidFill>
                  <a:srgbClr val="5E5E5E"/>
                </a:solidFill>
                <a:highlight>
                  <a:srgbClr val="00FF00"/>
                </a:highlight>
                <a:latin typeface="Times New Roman" panose="02020603050405020304" pitchFamily="18" charset="0"/>
                <a:cs typeface="Times New Roman" panose="02020603050405020304" pitchFamily="18" charset="0"/>
              </a:rPr>
              <a:t>2022</a:t>
            </a:r>
          </a:p>
        </p:txBody>
      </p:sp>
      <p:sp>
        <p:nvSpPr>
          <p:cNvPr id="218" name="OTLSHAPE_TB_00000000000000000000000000000000_TimescaleInterval2">
            <a:extLst>
              <a:ext uri="{FF2B5EF4-FFF2-40B4-BE49-F238E27FC236}">
                <a16:creationId xmlns:a16="http://schemas.microsoft.com/office/drawing/2014/main" id="{B9DB5866-56A1-6C42-915E-95EDC9DBED71}"/>
              </a:ext>
            </a:extLst>
          </p:cNvPr>
          <p:cNvSpPr txBox="1"/>
          <p:nvPr>
            <p:custDataLst>
              <p:tags r:id="rId46"/>
            </p:custDataLst>
          </p:nvPr>
        </p:nvSpPr>
        <p:spPr>
          <a:xfrm>
            <a:off x="524628" y="1595200"/>
            <a:ext cx="176732" cy="16277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48</a:t>
            </a:r>
          </a:p>
        </p:txBody>
      </p:sp>
      <p:sp>
        <p:nvSpPr>
          <p:cNvPr id="155" name="OTLSHAPE_TB_00000000000000000000000000000000_TimescaleInterval3">
            <a:extLst>
              <a:ext uri="{FF2B5EF4-FFF2-40B4-BE49-F238E27FC236}">
                <a16:creationId xmlns:a16="http://schemas.microsoft.com/office/drawing/2014/main" id="{10E3BB0D-9CC1-DF49-AF89-F5F2B0585CF9}"/>
              </a:ext>
            </a:extLst>
          </p:cNvPr>
          <p:cNvSpPr txBox="1"/>
          <p:nvPr>
            <p:custDataLst>
              <p:tags r:id="rId47"/>
            </p:custDataLst>
          </p:nvPr>
        </p:nvSpPr>
        <p:spPr>
          <a:xfrm>
            <a:off x="970611" y="1609909"/>
            <a:ext cx="176732" cy="13335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97</a:t>
            </a:r>
          </a:p>
        </p:txBody>
      </p:sp>
      <p:sp>
        <p:nvSpPr>
          <p:cNvPr id="156" name="OTLSHAPE_TB_00000000000000000000000000000000_TimescaleInterval5">
            <a:extLst>
              <a:ext uri="{FF2B5EF4-FFF2-40B4-BE49-F238E27FC236}">
                <a16:creationId xmlns:a16="http://schemas.microsoft.com/office/drawing/2014/main" id="{5F128277-04B7-1646-9731-39B4CF7529F5}"/>
              </a:ext>
            </a:extLst>
          </p:cNvPr>
          <p:cNvSpPr txBox="1"/>
          <p:nvPr>
            <p:custDataLst>
              <p:tags r:id="rId48"/>
            </p:custDataLst>
          </p:nvPr>
        </p:nvSpPr>
        <p:spPr>
          <a:xfrm>
            <a:off x="4910559" y="1613338"/>
            <a:ext cx="176732" cy="126492"/>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526</a:t>
            </a:r>
          </a:p>
        </p:txBody>
      </p:sp>
      <p:sp>
        <p:nvSpPr>
          <p:cNvPr id="228" name="OTLSHAPE_TB_00000000000000000000000000000000_TimescaleInterval4">
            <a:extLst>
              <a:ext uri="{FF2B5EF4-FFF2-40B4-BE49-F238E27FC236}">
                <a16:creationId xmlns:a16="http://schemas.microsoft.com/office/drawing/2014/main" id="{2FEA055A-C689-9044-887D-5C924F656C38}"/>
              </a:ext>
            </a:extLst>
          </p:cNvPr>
          <p:cNvSpPr txBox="1"/>
          <p:nvPr>
            <p:custDataLst>
              <p:tags r:id="rId49"/>
            </p:custDataLst>
          </p:nvPr>
        </p:nvSpPr>
        <p:spPr>
          <a:xfrm>
            <a:off x="4148556" y="1609909"/>
            <a:ext cx="176732" cy="13335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442</a:t>
            </a:r>
          </a:p>
        </p:txBody>
      </p:sp>
      <p:sp>
        <p:nvSpPr>
          <p:cNvPr id="233" name="OTLSHAPE_TB_00000000000000000000000000000000_TimescaleInterval5">
            <a:extLst>
              <a:ext uri="{FF2B5EF4-FFF2-40B4-BE49-F238E27FC236}">
                <a16:creationId xmlns:a16="http://schemas.microsoft.com/office/drawing/2014/main" id="{10352D55-DF0F-C742-A46E-7B82A66B1D5A}"/>
              </a:ext>
            </a:extLst>
          </p:cNvPr>
          <p:cNvSpPr txBox="1"/>
          <p:nvPr>
            <p:custDataLst>
              <p:tags r:id="rId50"/>
            </p:custDataLst>
          </p:nvPr>
        </p:nvSpPr>
        <p:spPr>
          <a:xfrm>
            <a:off x="6796314" y="1617128"/>
            <a:ext cx="193013" cy="13335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813</a:t>
            </a:r>
          </a:p>
        </p:txBody>
      </p:sp>
      <p:sp>
        <p:nvSpPr>
          <p:cNvPr id="234" name="OTLSHAPE_TB_00000000000000000000000000000000_TimescaleInterval5">
            <a:extLst>
              <a:ext uri="{FF2B5EF4-FFF2-40B4-BE49-F238E27FC236}">
                <a16:creationId xmlns:a16="http://schemas.microsoft.com/office/drawing/2014/main" id="{2781C880-4A60-DF42-8110-8042E0E52940}"/>
              </a:ext>
            </a:extLst>
          </p:cNvPr>
          <p:cNvSpPr txBox="1"/>
          <p:nvPr>
            <p:custDataLst>
              <p:tags r:id="rId51"/>
            </p:custDataLst>
          </p:nvPr>
        </p:nvSpPr>
        <p:spPr>
          <a:xfrm>
            <a:off x="5855664" y="1620557"/>
            <a:ext cx="176732" cy="126492"/>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716</a:t>
            </a:r>
          </a:p>
        </p:txBody>
      </p:sp>
      <p:sp>
        <p:nvSpPr>
          <p:cNvPr id="160" name="OTLSHAPE_M_0c9bb5326f2d4df285932b26630afe8a_Date">
            <a:extLst>
              <a:ext uri="{FF2B5EF4-FFF2-40B4-BE49-F238E27FC236}">
                <a16:creationId xmlns:a16="http://schemas.microsoft.com/office/drawing/2014/main" id="{E7566FA7-968E-C044-AA69-024D7C5FF1E0}"/>
              </a:ext>
            </a:extLst>
          </p:cNvPr>
          <p:cNvSpPr txBox="1"/>
          <p:nvPr>
            <p:custDataLst>
              <p:tags r:id="rId52"/>
            </p:custDataLst>
          </p:nvPr>
        </p:nvSpPr>
        <p:spPr>
          <a:xfrm>
            <a:off x="6676107" y="1329975"/>
            <a:ext cx="433217" cy="115416"/>
          </a:xfrm>
          <a:prstGeom prst="rect">
            <a:avLst/>
          </a:prstGeom>
          <a:noFill/>
        </p:spPr>
        <p:txBody>
          <a:bodyPr vert="horz" wrap="square" lIns="0" tIns="0" rIns="0" bIns="0" rtlCol="0" anchor="ctr" anchorCtr="0">
            <a:spAutoFit/>
          </a:bodyPr>
          <a:lstStyle/>
          <a:p>
            <a:pPr algn="ctr"/>
            <a:r>
              <a:rPr lang="en-US" sz="750" b="1" spc="-5" dirty="0">
                <a:latin typeface="Times New Roman" panose="02020603050405020304" pitchFamily="18" charset="0"/>
                <a:cs typeface="Times New Roman" panose="02020603050405020304" pitchFamily="18" charset="0"/>
              </a:rPr>
              <a:t>11/19/21</a:t>
            </a:r>
          </a:p>
        </p:txBody>
      </p:sp>
      <p:sp>
        <p:nvSpPr>
          <p:cNvPr id="161" name="OTLSHAPE_TB_00000000000000000000000000000000_TimescaleInterval3">
            <a:extLst>
              <a:ext uri="{FF2B5EF4-FFF2-40B4-BE49-F238E27FC236}">
                <a16:creationId xmlns:a16="http://schemas.microsoft.com/office/drawing/2014/main" id="{CCF453DF-E1C9-BF4D-A9FA-7E7B339DCA76}"/>
              </a:ext>
            </a:extLst>
          </p:cNvPr>
          <p:cNvSpPr txBox="1"/>
          <p:nvPr>
            <p:custDataLst>
              <p:tags r:id="rId53"/>
            </p:custDataLst>
          </p:nvPr>
        </p:nvSpPr>
        <p:spPr>
          <a:xfrm>
            <a:off x="1723084" y="1609909"/>
            <a:ext cx="176732" cy="13335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183</a:t>
            </a:r>
          </a:p>
        </p:txBody>
      </p:sp>
      <p:sp>
        <p:nvSpPr>
          <p:cNvPr id="162" name="OTLSHAPE_TB_00000000000000000000000000000000_TimescaleInterval3">
            <a:extLst>
              <a:ext uri="{FF2B5EF4-FFF2-40B4-BE49-F238E27FC236}">
                <a16:creationId xmlns:a16="http://schemas.microsoft.com/office/drawing/2014/main" id="{D12802AE-BCE7-414D-994E-3844C628AD70}"/>
              </a:ext>
            </a:extLst>
          </p:cNvPr>
          <p:cNvSpPr txBox="1"/>
          <p:nvPr>
            <p:custDataLst>
              <p:tags r:id="rId54"/>
            </p:custDataLst>
          </p:nvPr>
        </p:nvSpPr>
        <p:spPr>
          <a:xfrm>
            <a:off x="2375548" y="1609909"/>
            <a:ext cx="176732" cy="13335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252</a:t>
            </a:r>
          </a:p>
        </p:txBody>
      </p:sp>
      <p:sp>
        <p:nvSpPr>
          <p:cNvPr id="163" name="OTLSHAPE_TB_00000000000000000000000000000000_TimescaleInterval3">
            <a:extLst>
              <a:ext uri="{FF2B5EF4-FFF2-40B4-BE49-F238E27FC236}">
                <a16:creationId xmlns:a16="http://schemas.microsoft.com/office/drawing/2014/main" id="{CEE20C9D-AE27-D64B-AEB8-A5FE52256AA4}"/>
              </a:ext>
            </a:extLst>
          </p:cNvPr>
          <p:cNvSpPr txBox="1"/>
          <p:nvPr>
            <p:custDataLst>
              <p:tags r:id="rId55"/>
            </p:custDataLst>
          </p:nvPr>
        </p:nvSpPr>
        <p:spPr>
          <a:xfrm>
            <a:off x="3156597" y="1609909"/>
            <a:ext cx="176732" cy="13335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336</a:t>
            </a:r>
          </a:p>
        </p:txBody>
      </p:sp>
      <p:sp>
        <p:nvSpPr>
          <p:cNvPr id="164" name="OTLSHAPE_TB_00000000000000000000000000000000_TimescaleInterval3">
            <a:extLst>
              <a:ext uri="{FF2B5EF4-FFF2-40B4-BE49-F238E27FC236}">
                <a16:creationId xmlns:a16="http://schemas.microsoft.com/office/drawing/2014/main" id="{DD78A08A-D09E-3640-B1B7-CBD9AC2432C1}"/>
              </a:ext>
            </a:extLst>
          </p:cNvPr>
          <p:cNvSpPr txBox="1"/>
          <p:nvPr>
            <p:custDataLst>
              <p:tags r:id="rId56"/>
            </p:custDataLst>
          </p:nvPr>
        </p:nvSpPr>
        <p:spPr>
          <a:xfrm>
            <a:off x="7895209" y="1603758"/>
            <a:ext cx="176732" cy="140420"/>
          </a:xfrm>
          <a:prstGeom prst="rect">
            <a:avLst/>
          </a:prstGeom>
          <a:noFill/>
        </p:spPr>
        <p:txBody>
          <a:bodyPr vert="horz" wrap="none" lIns="0" tIns="0" rIns="0" bIns="0" rtlCol="0" anchor="ctr" anchorCtr="0">
            <a:noAutofit/>
          </a:bodyPr>
          <a:lstStyle/>
          <a:p>
            <a:pPr algn="ctr"/>
            <a:r>
              <a:rPr lang="en-US" sz="900" spc="-17" dirty="0">
                <a:latin typeface="Times New Roman" panose="02020603050405020304" pitchFamily="18" charset="0"/>
                <a:cs typeface="Times New Roman" panose="02020603050405020304" pitchFamily="18" charset="0"/>
              </a:rPr>
              <a:t>964</a:t>
            </a:r>
          </a:p>
        </p:txBody>
      </p:sp>
      <p:sp>
        <p:nvSpPr>
          <p:cNvPr id="165" name="OTLSHAPE_TB_00000000000000000000000000000000_TimescaleInterval3">
            <a:extLst>
              <a:ext uri="{FF2B5EF4-FFF2-40B4-BE49-F238E27FC236}">
                <a16:creationId xmlns:a16="http://schemas.microsoft.com/office/drawing/2014/main" id="{0CB98B54-39CE-C545-8F3D-A8CFC620F7AF}"/>
              </a:ext>
            </a:extLst>
          </p:cNvPr>
          <p:cNvSpPr txBox="1"/>
          <p:nvPr>
            <p:custDataLst>
              <p:tags r:id="rId57"/>
            </p:custDataLst>
          </p:nvPr>
        </p:nvSpPr>
        <p:spPr>
          <a:xfrm>
            <a:off x="8752153" y="1615409"/>
            <a:ext cx="176732" cy="133350"/>
          </a:xfrm>
          <a:prstGeom prst="rect">
            <a:avLst/>
          </a:prstGeom>
          <a:noFill/>
        </p:spPr>
        <p:txBody>
          <a:bodyPr vert="horz" wrap="none" lIns="0" tIns="0" rIns="0" bIns="0" rtlCol="0" anchor="ctr" anchorCtr="0">
            <a:noAutofit/>
          </a:bodyPr>
          <a:lstStyle/>
          <a:p>
            <a:pPr algn="ctr"/>
            <a:r>
              <a:rPr lang="en-US" sz="900" b="1" spc="-17" dirty="0">
                <a:latin typeface="Times New Roman" panose="02020603050405020304" pitchFamily="18" charset="0"/>
                <a:cs typeface="Times New Roman" panose="02020603050405020304" pitchFamily="18" charset="0"/>
              </a:rPr>
              <a:t>1036</a:t>
            </a:r>
          </a:p>
        </p:txBody>
      </p:sp>
      <p:sp>
        <p:nvSpPr>
          <p:cNvPr id="37" name="TextBox 36">
            <a:extLst>
              <a:ext uri="{FF2B5EF4-FFF2-40B4-BE49-F238E27FC236}">
                <a16:creationId xmlns:a16="http://schemas.microsoft.com/office/drawing/2014/main" id="{99C6EFC8-AC8D-BC47-B378-EA80D4844F09}"/>
              </a:ext>
            </a:extLst>
          </p:cNvPr>
          <p:cNvSpPr txBox="1"/>
          <p:nvPr/>
        </p:nvSpPr>
        <p:spPr>
          <a:xfrm>
            <a:off x="239686" y="2000821"/>
            <a:ext cx="8787288" cy="1938992"/>
          </a:xfrm>
          <a:prstGeom prst="rect">
            <a:avLst/>
          </a:prstGeom>
          <a:noFill/>
        </p:spPr>
        <p:txBody>
          <a:bodyPr wrap="square" rtlCol="0">
            <a:spAutoFit/>
          </a:bodyPr>
          <a:lstStyle/>
          <a:p>
            <a:pPr marL="342884" indent="-342884">
              <a:buFont typeface="+mj-lt"/>
              <a:buAutoNum type="arabicPeriod"/>
            </a:pPr>
            <a:r>
              <a:rPr lang="en-US" sz="1500" dirty="0">
                <a:latin typeface="Helvetica Neue" panose="02000503000000020004" pitchFamily="2" charset="0"/>
                <a:ea typeface="Helvetica Neue" panose="02000503000000020004" pitchFamily="2" charset="0"/>
                <a:cs typeface="Helvetica Neue" panose="02000503000000020004" pitchFamily="2" charset="0"/>
              </a:rPr>
              <a:t>Baseline schedule at ATP: 548 days (18 months)</a:t>
            </a:r>
          </a:p>
          <a:p>
            <a:pPr marL="342884" indent="-342884">
              <a:buFont typeface="+mj-lt"/>
              <a:buAutoNum type="arabicPeriod"/>
            </a:pPr>
            <a:r>
              <a:rPr lang="en-US" sz="1500" dirty="0">
                <a:latin typeface="Helvetica Neue" panose="02000503000000020004" pitchFamily="2" charset="0"/>
                <a:ea typeface="Helvetica Neue" panose="02000503000000020004" pitchFamily="2" charset="0"/>
                <a:cs typeface="Helvetica Neue" panose="02000503000000020004" pitchFamily="2" charset="0"/>
              </a:rPr>
              <a:t>Re-baseline 1 : 655 days (22 months) - Launch Vehicle Readiness, Spacecraft HW Development Issues</a:t>
            </a:r>
          </a:p>
          <a:p>
            <a:pPr marL="342884" indent="-342884">
              <a:buFont typeface="+mj-lt"/>
              <a:buAutoNum type="arabicPeriod"/>
            </a:pPr>
            <a:r>
              <a:rPr lang="en-US" sz="1500" dirty="0">
                <a:latin typeface="Helvetica Neue" panose="02000503000000020004" pitchFamily="2" charset="0"/>
                <a:ea typeface="Helvetica Neue" panose="02000503000000020004" pitchFamily="2" charset="0"/>
                <a:cs typeface="Helvetica Neue" panose="02000503000000020004" pitchFamily="2" charset="0"/>
              </a:rPr>
              <a:t>Re-baseline 2 : 782 days (26 months) - Launch Vehicle Readiness, Spacecraft HW Development Issues</a:t>
            </a:r>
          </a:p>
          <a:p>
            <a:pPr marL="342884" indent="-342884">
              <a:buFont typeface="+mj-lt"/>
              <a:buAutoNum type="arabicPeriod"/>
            </a:pPr>
            <a:r>
              <a:rPr lang="en-US" sz="1500" dirty="0">
                <a:latin typeface="Helvetica Neue" panose="02000503000000020004" pitchFamily="2" charset="0"/>
                <a:ea typeface="Helvetica Neue" panose="02000503000000020004" pitchFamily="2" charset="0"/>
                <a:cs typeface="Helvetica Neue" panose="02000503000000020004" pitchFamily="2" charset="0"/>
              </a:rPr>
              <a:t>Re-baseline 3 : 933 days (30 months) - Launch Vehicle Readiness, Spacecraft Testing</a:t>
            </a:r>
          </a:p>
          <a:p>
            <a:pPr marL="342884" indent="-342884">
              <a:buFont typeface="+mj-lt"/>
              <a:buAutoNum type="arabicPeriod"/>
            </a:pPr>
            <a:r>
              <a:rPr lang="en-US" sz="1500" dirty="0">
                <a:latin typeface="Helvetica Neue" panose="02000503000000020004" pitchFamily="2" charset="0"/>
                <a:ea typeface="Helvetica Neue" panose="02000503000000020004" pitchFamily="2" charset="0"/>
                <a:cs typeface="Helvetica Neue" panose="02000503000000020004" pitchFamily="2" charset="0"/>
              </a:rPr>
              <a:t>Re-baseline 4 : 974 days (32 months) - Launch Vehicle Readiness, Spacecraft Testing</a:t>
            </a:r>
          </a:p>
          <a:p>
            <a:pPr marL="342884" indent="-342884">
              <a:buFont typeface="+mj-lt"/>
              <a:buAutoNum type="arabicPeriod"/>
            </a:pPr>
            <a:r>
              <a:rPr lang="en-US" sz="1500" dirty="0">
                <a:latin typeface="Helvetica Neue" panose="02000503000000020004" pitchFamily="2" charset="0"/>
                <a:ea typeface="Helvetica Neue" panose="02000503000000020004" pitchFamily="2" charset="0"/>
                <a:cs typeface="Helvetica Neue" panose="02000503000000020004" pitchFamily="2" charset="0"/>
              </a:rPr>
              <a:t>Re-baseline 5: 1036 days (34 months) - Launch Vehicle Readiness, Spacecraft Testing Close-out</a:t>
            </a:r>
          </a:p>
        </p:txBody>
      </p:sp>
      <p:sp>
        <p:nvSpPr>
          <p:cNvPr id="166" name="Text Placeholder 2">
            <a:extLst>
              <a:ext uri="{FF2B5EF4-FFF2-40B4-BE49-F238E27FC236}">
                <a16:creationId xmlns:a16="http://schemas.microsoft.com/office/drawing/2014/main" id="{92046583-43F1-EA4B-9AE7-5C2958490478}"/>
              </a:ext>
            </a:extLst>
          </p:cNvPr>
          <p:cNvSpPr txBox="1">
            <a:spLocks/>
          </p:cNvSpPr>
          <p:nvPr/>
        </p:nvSpPr>
        <p:spPr>
          <a:xfrm>
            <a:off x="132935" y="3825734"/>
            <a:ext cx="9065419" cy="12871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9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120638" indent="0">
              <a:spcBef>
                <a:spcPts val="600"/>
              </a:spcBef>
            </a:pPr>
            <a:r>
              <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Fully 8 months of the ~16-month launch delay were due to </a:t>
            </a:r>
            <a:r>
              <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complications due to COVID</a:t>
            </a:r>
            <a:r>
              <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Supply chain, personnel, launch vehicle upper stage testing and development. The remaining 8 months are due to </a:t>
            </a:r>
            <a:r>
              <a:rPr lang="en-US"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risk realizations </a:t>
            </a:r>
            <a:r>
              <a:rPr lang="en-US"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for the spacecraft and launch vehicle HW development and implementation.</a:t>
            </a:r>
          </a:p>
        </p:txBody>
      </p:sp>
      <p:sp>
        <p:nvSpPr>
          <p:cNvPr id="69" name="OTLSHAPE_M_b52f9d488b2e42feba32c65fcca1b4c6_Title">
            <a:extLst>
              <a:ext uri="{FF2B5EF4-FFF2-40B4-BE49-F238E27FC236}">
                <a16:creationId xmlns:a16="http://schemas.microsoft.com/office/drawing/2014/main" id="{E0DE6C00-B3A9-7AAA-1D74-5A287C3DE4BF}"/>
              </a:ext>
            </a:extLst>
          </p:cNvPr>
          <p:cNvSpPr txBox="1"/>
          <p:nvPr>
            <p:custDataLst>
              <p:tags r:id="rId58"/>
            </p:custDataLst>
          </p:nvPr>
        </p:nvSpPr>
        <p:spPr>
          <a:xfrm>
            <a:off x="8047926" y="1166739"/>
            <a:ext cx="635796" cy="280846"/>
          </a:xfrm>
          <a:prstGeom prst="rect">
            <a:avLst/>
          </a:prstGeom>
          <a:noFill/>
        </p:spPr>
        <p:txBody>
          <a:bodyPr vert="horz" wrap="square" lIns="0" tIns="0" rIns="0" bIns="0" rtlCol="0" anchor="ctr" anchorCtr="0">
            <a:spAutoFit/>
          </a:bodyPr>
          <a:lstStyle/>
          <a:p>
            <a:pPr algn="ctr"/>
            <a:r>
              <a:rPr lang="en-US" sz="1000" b="1" spc="-8" dirty="0">
                <a:solidFill>
                  <a:schemeClr val="dk1"/>
                </a:solidFill>
                <a:latin typeface="Times New Roman" panose="02020603050405020304" pitchFamily="18" charset="0"/>
                <a:cs typeface="Times New Roman" panose="02020603050405020304" pitchFamily="18" charset="0"/>
              </a:rPr>
              <a:t>MORR</a:t>
            </a:r>
          </a:p>
          <a:p>
            <a:pPr algn="ctr"/>
            <a:r>
              <a:rPr lang="en-US" sz="825" b="1" spc="-8" dirty="0">
                <a:solidFill>
                  <a:schemeClr val="dk1"/>
                </a:solidFill>
                <a:latin typeface="Times New Roman" panose="02020603050405020304" pitchFamily="18" charset="0"/>
                <a:cs typeface="Times New Roman" panose="02020603050405020304" pitchFamily="18" charset="0"/>
              </a:rPr>
              <a:t>5/19/22</a:t>
            </a:r>
          </a:p>
        </p:txBody>
      </p:sp>
      <p:sp>
        <p:nvSpPr>
          <p:cNvPr id="71" name="OTLSHAPE_M_0ef88856ed5f4fcfb29f7a050676e797_Shape">
            <a:extLst>
              <a:ext uri="{FF2B5EF4-FFF2-40B4-BE49-F238E27FC236}">
                <a16:creationId xmlns:a16="http://schemas.microsoft.com/office/drawing/2014/main" id="{6ACA2BF1-8714-A42F-A1EB-C0943956C7B9}"/>
              </a:ext>
            </a:extLst>
          </p:cNvPr>
          <p:cNvSpPr/>
          <p:nvPr>
            <p:custDataLst>
              <p:tags r:id="rId59"/>
            </p:custDataLst>
          </p:nvPr>
        </p:nvSpPr>
        <p:spPr>
          <a:xfrm>
            <a:off x="8287553" y="1450847"/>
            <a:ext cx="123825" cy="123825"/>
          </a:xfrm>
          <a:prstGeom prst="flowChartMerge">
            <a:avLst/>
          </a:prstGeom>
          <a:solidFill>
            <a:srgbClr val="70AD47"/>
          </a:solidFill>
          <a:ln w="12700" cap="flat" cmpd="sng" algn="ctr">
            <a:noFill/>
            <a:prstDash val="solid"/>
            <a:miter lim="800000"/>
          </a:ln>
          <a:effectLst/>
          <a:scene3d>
            <a:camera prst="orthographicFront"/>
            <a:lightRig rig="threePt" dir="t"/>
          </a:scene3d>
          <a:sp3d>
            <a:bevelT h="12700"/>
          </a:sp3d>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 uri="{AF507438-7753-43e0-B8FC-AC1667EBCBE1}">
              <a14:hiddenEffects xmlns="" xmlns:a14="http://schemas.microsoft.com/office/drawing/2010/main">
                <a:effectLst>
                  <a:outerShdw>
                    <a:scrgbClr r="0" g="0" b="0">
                      <a:alpha val="50000"/>
                    </a:scrgbClr>
                  </a:outerShdw>
                </a:effectLst>
              </a14:hiddenEffects>
            </a:ext>
            <a:ext uri="{53640926-AAD7-44d8-BBD7-CCE9431645EC}">
              <a14:shadowObscured xmlns=""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C9C21BE3-528C-2CC7-B13E-668037C6F41D}"/>
              </a:ext>
            </a:extLst>
          </p:cNvPr>
          <p:cNvCxnSpPr>
            <a:stCxn id="193" idx="2"/>
            <a:endCxn id="230" idx="0"/>
          </p:cNvCxnSpPr>
          <p:nvPr/>
        </p:nvCxnSpPr>
        <p:spPr>
          <a:xfrm>
            <a:off x="7985071" y="1117156"/>
            <a:ext cx="4161" cy="32903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B6CAF1-D512-B3C9-2F74-201225156F46}"/>
              </a:ext>
            </a:extLst>
          </p:cNvPr>
          <p:cNvSpPr txBox="1"/>
          <p:nvPr/>
        </p:nvSpPr>
        <p:spPr>
          <a:xfrm>
            <a:off x="8514223" y="1120448"/>
            <a:ext cx="603050" cy="246221"/>
          </a:xfrm>
          <a:prstGeom prst="rect">
            <a:avLst/>
          </a:prstGeom>
          <a:noFill/>
        </p:spPr>
        <p:txBody>
          <a:bodyPr wrap="none" rtlCol="0">
            <a:spAutoFit/>
          </a:bodyPr>
          <a:lstStyle/>
          <a:p>
            <a:r>
              <a:rPr lang="en-US" sz="1000" b="1" dirty="0">
                <a:latin typeface="Times New Roman" panose="02020603050405020304" pitchFamily="18" charset="0"/>
                <a:cs typeface="Times New Roman" panose="02020603050405020304" pitchFamily="18" charset="0"/>
              </a:rPr>
              <a:t>Launch</a:t>
            </a:r>
            <a:endParaRPr lang="en-US" sz="105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73AEC1D-644A-C56A-C0DF-300633803D1F}"/>
              </a:ext>
            </a:extLst>
          </p:cNvPr>
          <p:cNvPicPr>
            <a:picLocks noChangeAspect="1"/>
          </p:cNvPicPr>
          <p:nvPr/>
        </p:nvPicPr>
        <p:blipFill>
          <a:blip r:embed="rId62"/>
          <a:stretch>
            <a:fillRect/>
          </a:stretch>
        </p:blipFill>
        <p:spPr>
          <a:xfrm>
            <a:off x="8456036" y="109965"/>
            <a:ext cx="613935" cy="512695"/>
          </a:xfrm>
          <a:prstGeom prst="rect">
            <a:avLst/>
          </a:prstGeom>
        </p:spPr>
      </p:pic>
      <p:sp>
        <p:nvSpPr>
          <p:cNvPr id="6" name="Slide Number Placeholder 5">
            <a:extLst>
              <a:ext uri="{FF2B5EF4-FFF2-40B4-BE49-F238E27FC236}">
                <a16:creationId xmlns:a16="http://schemas.microsoft.com/office/drawing/2014/main" id="{B7A7C6A0-83F0-01E4-401A-DC508ED30A21}"/>
              </a:ext>
            </a:extLst>
          </p:cNvPr>
          <p:cNvSpPr>
            <a:spLocks noGrp="1"/>
          </p:cNvSpPr>
          <p:nvPr>
            <p:ph type="sldNum" sz="quarter" idx="12"/>
          </p:nvPr>
        </p:nvSpPr>
        <p:spPr>
          <a:xfrm>
            <a:off x="8673314" y="4767263"/>
            <a:ext cx="313671" cy="273844"/>
          </a:xfrm>
        </p:spPr>
        <p:txBody>
          <a:bodyPr/>
          <a:lstStyle/>
          <a:p>
            <a:fld id="{19F34F23-AF6A-3149-ADA2-111D3CA38F5E}" type="slidenum">
              <a:rPr lang="en-US" smtClean="0"/>
              <a:t>25</a:t>
            </a:fld>
            <a:endParaRPr lang="en-US" dirty="0"/>
          </a:p>
        </p:txBody>
      </p:sp>
    </p:spTree>
    <p:extLst>
      <p:ext uri="{BB962C8B-B14F-4D97-AF65-F5344CB8AC3E}">
        <p14:creationId xmlns:p14="http://schemas.microsoft.com/office/powerpoint/2010/main" val="515936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00B4F5E-7001-12D6-E4D8-A2A55AE5460A}"/>
              </a:ext>
            </a:extLst>
          </p:cNvPr>
          <p:cNvSpPr/>
          <p:nvPr/>
        </p:nvSpPr>
        <p:spPr>
          <a:xfrm>
            <a:off x="826295" y="747436"/>
            <a:ext cx="171450" cy="27432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7FCD8641-2DE3-1EE7-580B-9785F159E7BA}"/>
              </a:ext>
            </a:extLst>
          </p:cNvPr>
          <p:cNvSpPr/>
          <p:nvPr/>
        </p:nvSpPr>
        <p:spPr>
          <a:xfrm>
            <a:off x="983456" y="747436"/>
            <a:ext cx="171450" cy="274320"/>
          </a:xfrm>
          <a:prstGeom prst="rect">
            <a:avLst/>
          </a:prstGeom>
          <a:solidFill>
            <a:srgbClr val="C6E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39EF5D89-5EF0-9A7C-1502-82E6800B117C}"/>
              </a:ext>
            </a:extLst>
          </p:cNvPr>
          <p:cNvSpPr/>
          <p:nvPr/>
        </p:nvSpPr>
        <p:spPr>
          <a:xfrm>
            <a:off x="3057525" y="490539"/>
            <a:ext cx="2287290" cy="411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bject 7"/>
          <p:cNvSpPr txBox="1">
            <a:spLocks noGrp="1"/>
          </p:cNvSpPr>
          <p:nvPr>
            <p:ph type="title"/>
          </p:nvPr>
        </p:nvSpPr>
        <p:spPr>
          <a:xfrm>
            <a:off x="4" y="-83192"/>
            <a:ext cx="8305242" cy="680636"/>
          </a:xfrm>
          <a:prstGeom prst="rect">
            <a:avLst/>
          </a:prstGeom>
          <a:solidFill>
            <a:schemeClr val="bg1"/>
          </a:solidFill>
        </p:spPr>
        <p:txBody>
          <a:bodyPr spcFirstLastPara="1" vert="horz" wrap="square" lIns="0" tIns="12700" rIns="0" bIns="0" rtlCol="0" anchor="ctr" anchorCtr="0">
            <a:spAutoFit/>
          </a:bodyPr>
          <a:lstStyle/>
          <a:p>
            <a:pPr marL="12700">
              <a:lnSpc>
                <a:spcPct val="75622"/>
              </a:lnSpc>
              <a:spcBef>
                <a:spcPts val="100"/>
              </a:spcBef>
            </a:pPr>
            <a:r>
              <a:rPr lang="en-US" sz="3200" spc="-5" dirty="0">
                <a:latin typeface="Times New Roman" panose="02020603050405020304" pitchFamily="18" charset="0"/>
                <a:cs typeface="Times New Roman" panose="02020603050405020304" pitchFamily="18" charset="0"/>
              </a:rPr>
              <a:t> </a:t>
            </a:r>
            <a:r>
              <a:rPr sz="2400" cap="all" spc="-5"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CAPSTONE</a:t>
            </a:r>
            <a:r>
              <a:rPr sz="2400" cap="all" spc="-15"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sz="2400" cap="all" spc="-5"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Mission</a:t>
            </a:r>
            <a:r>
              <a:rPr sz="2400" cap="all" spc="-15"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sz="2400" cap="all" spc="-5"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Timeline</a:t>
            </a:r>
            <a:r>
              <a:rPr lang="en-US" sz="2400" cap="all" spc="-5"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sz="2400" cap="all"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Months</a:t>
            </a:r>
            <a:r>
              <a:rPr sz="2400" cap="all" spc="-3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sz="2400" cap="all"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from</a:t>
            </a:r>
            <a:r>
              <a:rPr sz="2400" cap="all" spc="-3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a:t>
            </a:r>
            <a:r>
              <a:rPr sz="2400" cap="all"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Launch</a:t>
            </a:r>
            <a:endParaRPr lang="en-US"/>
          </a:p>
        </p:txBody>
      </p:sp>
      <p:graphicFrame>
        <p:nvGraphicFramePr>
          <p:cNvPr id="8" name="object 8"/>
          <p:cNvGraphicFramePr>
            <a:graphicFrameLocks noGrp="1"/>
          </p:cNvGraphicFramePr>
          <p:nvPr>
            <p:extLst>
              <p:ext uri="{D42A27DB-BD31-4B8C-83A1-F6EECF244321}">
                <p14:modId xmlns:p14="http://schemas.microsoft.com/office/powerpoint/2010/main" val="1188551547"/>
              </p:ext>
            </p:extLst>
          </p:nvPr>
        </p:nvGraphicFramePr>
        <p:xfrm>
          <a:off x="360576" y="742675"/>
          <a:ext cx="8305241" cy="4072836"/>
        </p:xfrm>
        <a:graphic>
          <a:graphicData uri="http://schemas.openxmlformats.org/drawingml/2006/table">
            <a:tbl>
              <a:tblPr firstRow="1" bandRow="1">
                <a:tableStyleId>{35758FB7-9AC5-4552-8A53-C91805E547FA}</a:tableStyleId>
              </a:tblPr>
              <a:tblGrid>
                <a:gridCol w="346733">
                  <a:extLst>
                    <a:ext uri="{9D8B030D-6E8A-4147-A177-3AD203B41FA5}">
                      <a16:colId xmlns:a16="http://schemas.microsoft.com/office/drawing/2014/main" val="20000"/>
                    </a:ext>
                  </a:extLst>
                </a:gridCol>
                <a:gridCol w="346733">
                  <a:extLst>
                    <a:ext uri="{9D8B030D-6E8A-4147-A177-3AD203B41FA5}">
                      <a16:colId xmlns:a16="http://schemas.microsoft.com/office/drawing/2014/main" val="20001"/>
                    </a:ext>
                  </a:extLst>
                </a:gridCol>
                <a:gridCol w="393759">
                  <a:extLst>
                    <a:ext uri="{9D8B030D-6E8A-4147-A177-3AD203B41FA5}">
                      <a16:colId xmlns:a16="http://schemas.microsoft.com/office/drawing/2014/main" val="20002"/>
                    </a:ext>
                  </a:extLst>
                </a:gridCol>
                <a:gridCol w="299054">
                  <a:extLst>
                    <a:ext uri="{9D8B030D-6E8A-4147-A177-3AD203B41FA5}">
                      <a16:colId xmlns:a16="http://schemas.microsoft.com/office/drawing/2014/main" val="20003"/>
                    </a:ext>
                  </a:extLst>
                </a:gridCol>
                <a:gridCol w="346079">
                  <a:extLst>
                    <a:ext uri="{9D8B030D-6E8A-4147-A177-3AD203B41FA5}">
                      <a16:colId xmlns:a16="http://schemas.microsoft.com/office/drawing/2014/main" val="20004"/>
                    </a:ext>
                  </a:extLst>
                </a:gridCol>
                <a:gridCol w="346079">
                  <a:extLst>
                    <a:ext uri="{9D8B030D-6E8A-4147-A177-3AD203B41FA5}">
                      <a16:colId xmlns:a16="http://schemas.microsoft.com/office/drawing/2014/main" val="20005"/>
                    </a:ext>
                  </a:extLst>
                </a:gridCol>
                <a:gridCol w="287853">
                  <a:extLst>
                    <a:ext uri="{9D8B030D-6E8A-4147-A177-3AD203B41FA5}">
                      <a16:colId xmlns:a16="http://schemas.microsoft.com/office/drawing/2014/main" val="20006"/>
                    </a:ext>
                  </a:extLst>
                </a:gridCol>
                <a:gridCol w="342155">
                  <a:extLst>
                    <a:ext uri="{9D8B030D-6E8A-4147-A177-3AD203B41FA5}">
                      <a16:colId xmlns:a16="http://schemas.microsoft.com/office/drawing/2014/main" val="20007"/>
                    </a:ext>
                  </a:extLst>
                </a:gridCol>
                <a:gridCol w="321219">
                  <a:extLst>
                    <a:ext uri="{9D8B030D-6E8A-4147-A177-3AD203B41FA5}">
                      <a16:colId xmlns:a16="http://schemas.microsoft.com/office/drawing/2014/main" val="20008"/>
                    </a:ext>
                  </a:extLst>
                </a:gridCol>
                <a:gridCol w="372247">
                  <a:extLst>
                    <a:ext uri="{9D8B030D-6E8A-4147-A177-3AD203B41FA5}">
                      <a16:colId xmlns:a16="http://schemas.microsoft.com/office/drawing/2014/main" val="20009"/>
                    </a:ext>
                  </a:extLst>
                </a:gridCol>
                <a:gridCol w="406266">
                  <a:extLst>
                    <a:ext uri="{9D8B030D-6E8A-4147-A177-3AD203B41FA5}">
                      <a16:colId xmlns:a16="http://schemas.microsoft.com/office/drawing/2014/main" val="20010"/>
                    </a:ext>
                  </a:extLst>
                </a:gridCol>
                <a:gridCol w="346079">
                  <a:extLst>
                    <a:ext uri="{9D8B030D-6E8A-4147-A177-3AD203B41FA5}">
                      <a16:colId xmlns:a16="http://schemas.microsoft.com/office/drawing/2014/main" val="20011"/>
                    </a:ext>
                  </a:extLst>
                </a:gridCol>
                <a:gridCol w="346079">
                  <a:extLst>
                    <a:ext uri="{9D8B030D-6E8A-4147-A177-3AD203B41FA5}">
                      <a16:colId xmlns:a16="http://schemas.microsoft.com/office/drawing/2014/main" val="20012"/>
                    </a:ext>
                  </a:extLst>
                </a:gridCol>
                <a:gridCol w="346079">
                  <a:extLst>
                    <a:ext uri="{9D8B030D-6E8A-4147-A177-3AD203B41FA5}">
                      <a16:colId xmlns:a16="http://schemas.microsoft.com/office/drawing/2014/main" val="20013"/>
                    </a:ext>
                  </a:extLst>
                </a:gridCol>
                <a:gridCol w="346079">
                  <a:extLst>
                    <a:ext uri="{9D8B030D-6E8A-4147-A177-3AD203B41FA5}">
                      <a16:colId xmlns:a16="http://schemas.microsoft.com/office/drawing/2014/main" val="20014"/>
                    </a:ext>
                  </a:extLst>
                </a:gridCol>
                <a:gridCol w="346079">
                  <a:extLst>
                    <a:ext uri="{9D8B030D-6E8A-4147-A177-3AD203B41FA5}">
                      <a16:colId xmlns:a16="http://schemas.microsoft.com/office/drawing/2014/main" val="20015"/>
                    </a:ext>
                  </a:extLst>
                </a:gridCol>
                <a:gridCol w="308789">
                  <a:extLst>
                    <a:ext uri="{9D8B030D-6E8A-4147-A177-3AD203B41FA5}">
                      <a16:colId xmlns:a16="http://schemas.microsoft.com/office/drawing/2014/main" val="20016"/>
                    </a:ext>
                  </a:extLst>
                </a:gridCol>
                <a:gridCol w="338229">
                  <a:extLst>
                    <a:ext uri="{9D8B030D-6E8A-4147-A177-3AD203B41FA5}">
                      <a16:colId xmlns:a16="http://schemas.microsoft.com/office/drawing/2014/main" val="20017"/>
                    </a:ext>
                  </a:extLst>
                </a:gridCol>
                <a:gridCol w="338229">
                  <a:extLst>
                    <a:ext uri="{9D8B030D-6E8A-4147-A177-3AD203B41FA5}">
                      <a16:colId xmlns:a16="http://schemas.microsoft.com/office/drawing/2014/main" val="20018"/>
                    </a:ext>
                  </a:extLst>
                </a:gridCol>
                <a:gridCol w="345424">
                  <a:extLst>
                    <a:ext uri="{9D8B030D-6E8A-4147-A177-3AD203B41FA5}">
                      <a16:colId xmlns:a16="http://schemas.microsoft.com/office/drawing/2014/main" val="20019"/>
                    </a:ext>
                  </a:extLst>
                </a:gridCol>
                <a:gridCol w="344116">
                  <a:extLst>
                    <a:ext uri="{9D8B030D-6E8A-4147-A177-3AD203B41FA5}">
                      <a16:colId xmlns:a16="http://schemas.microsoft.com/office/drawing/2014/main" val="20020"/>
                    </a:ext>
                  </a:extLst>
                </a:gridCol>
                <a:gridCol w="436361">
                  <a:extLst>
                    <a:ext uri="{9D8B030D-6E8A-4147-A177-3AD203B41FA5}">
                      <a16:colId xmlns:a16="http://schemas.microsoft.com/office/drawing/2014/main" val="20021"/>
                    </a:ext>
                  </a:extLst>
                </a:gridCol>
                <a:gridCol w="355237">
                  <a:extLst>
                    <a:ext uri="{9D8B030D-6E8A-4147-A177-3AD203B41FA5}">
                      <a16:colId xmlns:a16="http://schemas.microsoft.com/office/drawing/2014/main" val="20022"/>
                    </a:ext>
                  </a:extLst>
                </a:gridCol>
                <a:gridCol w="300284">
                  <a:extLst>
                    <a:ext uri="{9D8B030D-6E8A-4147-A177-3AD203B41FA5}">
                      <a16:colId xmlns:a16="http://schemas.microsoft.com/office/drawing/2014/main" val="20023"/>
                    </a:ext>
                  </a:extLst>
                </a:gridCol>
              </a:tblGrid>
              <a:tr h="289726">
                <a:tc>
                  <a:txBody>
                    <a:bodyPr/>
                    <a:lstStyle/>
                    <a:p>
                      <a:pPr algn="ctr">
                        <a:lnSpc>
                          <a:spcPct val="100000"/>
                        </a:lnSpc>
                        <a:spcBef>
                          <a:spcPts val="445"/>
                        </a:spcBef>
                      </a:pPr>
                      <a:r>
                        <a:rPr sz="1100" b="1" dirty="0">
                          <a:solidFill>
                            <a:srgbClr val="191919"/>
                          </a:solidFill>
                        </a:rPr>
                        <a:t>1</a:t>
                      </a:r>
                      <a:endParaRPr sz="1100" dirty="0">
                        <a:latin typeface="Arial"/>
                        <a:cs typeface="Arial"/>
                      </a:endParaRPr>
                    </a:p>
                  </a:txBody>
                  <a:tcPr marL="0" marR="0" marT="57400" marB="0"/>
                </a:tc>
                <a:tc>
                  <a:txBody>
                    <a:bodyPr/>
                    <a:lstStyle/>
                    <a:p>
                      <a:pPr algn="ctr">
                        <a:lnSpc>
                          <a:spcPct val="100000"/>
                        </a:lnSpc>
                        <a:spcBef>
                          <a:spcPts val="445"/>
                        </a:spcBef>
                      </a:pPr>
                      <a:r>
                        <a:rPr sz="1100" b="1" dirty="0">
                          <a:solidFill>
                            <a:srgbClr val="191919"/>
                          </a:solidFill>
                        </a:rPr>
                        <a:t>2</a:t>
                      </a:r>
                      <a:endParaRPr sz="1100" dirty="0">
                        <a:latin typeface="Arial"/>
                        <a:cs typeface="Arial"/>
                      </a:endParaRPr>
                    </a:p>
                  </a:txBody>
                  <a:tcPr marL="0" marR="0" marT="57400" marB="0"/>
                </a:tc>
                <a:tc>
                  <a:txBody>
                    <a:bodyPr/>
                    <a:lstStyle/>
                    <a:p>
                      <a:pPr marL="13335" algn="ctr">
                        <a:lnSpc>
                          <a:spcPct val="100000"/>
                        </a:lnSpc>
                        <a:spcBef>
                          <a:spcPts val="445"/>
                        </a:spcBef>
                      </a:pPr>
                      <a:r>
                        <a:rPr sz="1100" b="1" dirty="0">
                          <a:solidFill>
                            <a:srgbClr val="191919"/>
                          </a:solidFill>
                        </a:rPr>
                        <a:t>3</a:t>
                      </a:r>
                      <a:endParaRPr sz="1100" dirty="0">
                        <a:latin typeface="Arial"/>
                        <a:cs typeface="Arial"/>
                      </a:endParaRPr>
                    </a:p>
                  </a:txBody>
                  <a:tcPr marL="0" marR="0" marT="57400" marB="0"/>
                </a:tc>
                <a:tc>
                  <a:txBody>
                    <a:bodyPr/>
                    <a:lstStyle/>
                    <a:p>
                      <a:pPr marL="13970" algn="ctr">
                        <a:lnSpc>
                          <a:spcPct val="100000"/>
                        </a:lnSpc>
                        <a:spcBef>
                          <a:spcPts val="445"/>
                        </a:spcBef>
                      </a:pPr>
                      <a:r>
                        <a:rPr sz="1100" b="1" dirty="0">
                          <a:solidFill>
                            <a:srgbClr val="191919"/>
                          </a:solidFill>
                        </a:rPr>
                        <a:t>4</a:t>
                      </a:r>
                      <a:endParaRPr sz="1100" dirty="0">
                        <a:latin typeface="Arial"/>
                        <a:cs typeface="Arial"/>
                      </a:endParaRPr>
                    </a:p>
                  </a:txBody>
                  <a:tcPr marL="0" marR="0" marT="57400" marB="0"/>
                </a:tc>
                <a:tc>
                  <a:txBody>
                    <a:bodyPr/>
                    <a:lstStyle/>
                    <a:p>
                      <a:pPr marL="1270" algn="ctr">
                        <a:lnSpc>
                          <a:spcPct val="100000"/>
                        </a:lnSpc>
                        <a:spcBef>
                          <a:spcPts val="445"/>
                        </a:spcBef>
                      </a:pPr>
                      <a:r>
                        <a:rPr sz="1100" b="1" dirty="0">
                          <a:solidFill>
                            <a:srgbClr val="191919"/>
                          </a:solidFill>
                        </a:rPr>
                        <a:t>5</a:t>
                      </a:r>
                      <a:endParaRPr sz="1100" dirty="0">
                        <a:latin typeface="Arial"/>
                        <a:cs typeface="Arial"/>
                      </a:endParaRPr>
                    </a:p>
                  </a:txBody>
                  <a:tcPr marL="0" marR="0" marT="57400" marB="0"/>
                </a:tc>
                <a:tc>
                  <a:txBody>
                    <a:bodyPr/>
                    <a:lstStyle/>
                    <a:p>
                      <a:pPr marL="1270" algn="ctr">
                        <a:lnSpc>
                          <a:spcPct val="100000"/>
                        </a:lnSpc>
                        <a:spcBef>
                          <a:spcPts val="445"/>
                        </a:spcBef>
                      </a:pPr>
                      <a:r>
                        <a:rPr sz="1100" b="1" dirty="0">
                          <a:solidFill>
                            <a:srgbClr val="191919"/>
                          </a:solidFill>
                        </a:rPr>
                        <a:t>6</a:t>
                      </a:r>
                      <a:endParaRPr sz="1100" dirty="0">
                        <a:latin typeface="Arial"/>
                        <a:cs typeface="Arial"/>
                      </a:endParaRPr>
                    </a:p>
                  </a:txBody>
                  <a:tcPr marL="0" marR="0" marT="57400" marB="0"/>
                </a:tc>
                <a:tc>
                  <a:txBody>
                    <a:bodyPr/>
                    <a:lstStyle/>
                    <a:p>
                      <a:pPr marL="1905" algn="ctr">
                        <a:lnSpc>
                          <a:spcPct val="100000"/>
                        </a:lnSpc>
                        <a:spcBef>
                          <a:spcPts val="445"/>
                        </a:spcBef>
                      </a:pPr>
                      <a:r>
                        <a:rPr sz="1100" b="1" dirty="0">
                          <a:solidFill>
                            <a:srgbClr val="191919"/>
                          </a:solidFill>
                        </a:rPr>
                        <a:t>7</a:t>
                      </a:r>
                      <a:endParaRPr sz="1100" dirty="0">
                        <a:latin typeface="Arial"/>
                        <a:cs typeface="Arial"/>
                      </a:endParaRPr>
                    </a:p>
                  </a:txBody>
                  <a:tcPr marL="0" marR="0" marT="57400" marB="0"/>
                </a:tc>
                <a:tc>
                  <a:txBody>
                    <a:bodyPr/>
                    <a:lstStyle/>
                    <a:p>
                      <a:pPr marL="1905" algn="ctr">
                        <a:lnSpc>
                          <a:spcPct val="100000"/>
                        </a:lnSpc>
                        <a:spcBef>
                          <a:spcPts val="445"/>
                        </a:spcBef>
                      </a:pPr>
                      <a:r>
                        <a:rPr sz="1100" b="1" dirty="0">
                          <a:solidFill>
                            <a:srgbClr val="191919"/>
                          </a:solidFill>
                        </a:rPr>
                        <a:t>8</a:t>
                      </a:r>
                      <a:endParaRPr sz="1100" dirty="0">
                        <a:latin typeface="Arial"/>
                        <a:cs typeface="Arial"/>
                      </a:endParaRPr>
                    </a:p>
                  </a:txBody>
                  <a:tcPr marL="0" marR="0" marT="57400" marB="0"/>
                </a:tc>
                <a:tc>
                  <a:txBody>
                    <a:bodyPr/>
                    <a:lstStyle/>
                    <a:p>
                      <a:pPr marR="5715" algn="ctr">
                        <a:lnSpc>
                          <a:spcPct val="100000"/>
                        </a:lnSpc>
                        <a:spcBef>
                          <a:spcPts val="445"/>
                        </a:spcBef>
                      </a:pPr>
                      <a:r>
                        <a:rPr sz="1100" b="1" dirty="0">
                          <a:solidFill>
                            <a:srgbClr val="191919"/>
                          </a:solidFill>
                        </a:rPr>
                        <a:t>9</a:t>
                      </a:r>
                      <a:endParaRPr sz="1100" dirty="0">
                        <a:latin typeface="Arial"/>
                        <a:cs typeface="Arial"/>
                      </a:endParaRPr>
                    </a:p>
                  </a:txBody>
                  <a:tcPr marL="0" marR="0" marT="57400" marB="0"/>
                </a:tc>
                <a:tc>
                  <a:txBody>
                    <a:bodyPr/>
                    <a:lstStyle/>
                    <a:p>
                      <a:pPr marL="96520">
                        <a:lnSpc>
                          <a:spcPct val="100000"/>
                        </a:lnSpc>
                        <a:spcBef>
                          <a:spcPts val="445"/>
                        </a:spcBef>
                      </a:pPr>
                      <a:r>
                        <a:rPr sz="1100" b="1" dirty="0">
                          <a:solidFill>
                            <a:srgbClr val="FFFFFF"/>
                          </a:solidFill>
                        </a:rPr>
                        <a:t>10</a:t>
                      </a:r>
                      <a:endParaRPr sz="1100" dirty="0">
                        <a:latin typeface="Arial"/>
                        <a:cs typeface="Arial"/>
                      </a:endParaRPr>
                    </a:p>
                  </a:txBody>
                  <a:tcPr marL="0" marR="0" marT="57400" marB="0"/>
                </a:tc>
                <a:tc>
                  <a:txBody>
                    <a:bodyPr/>
                    <a:lstStyle/>
                    <a:p>
                      <a:pPr marL="121285">
                        <a:lnSpc>
                          <a:spcPct val="100000"/>
                        </a:lnSpc>
                        <a:spcBef>
                          <a:spcPts val="445"/>
                        </a:spcBef>
                      </a:pPr>
                      <a:r>
                        <a:rPr sz="1100" b="1" dirty="0">
                          <a:solidFill>
                            <a:srgbClr val="FFFFFF"/>
                          </a:solidFill>
                        </a:rPr>
                        <a:t>11</a:t>
                      </a:r>
                      <a:endParaRPr sz="1100" dirty="0">
                        <a:latin typeface="Arial"/>
                        <a:cs typeface="Arial"/>
                      </a:endParaRPr>
                    </a:p>
                  </a:txBody>
                  <a:tcPr marL="0" marR="0" marT="57400" marB="0"/>
                </a:tc>
                <a:tc>
                  <a:txBody>
                    <a:bodyPr/>
                    <a:lstStyle/>
                    <a:p>
                      <a:pPr marL="92075">
                        <a:lnSpc>
                          <a:spcPct val="100000"/>
                        </a:lnSpc>
                        <a:spcBef>
                          <a:spcPts val="445"/>
                        </a:spcBef>
                      </a:pPr>
                      <a:r>
                        <a:rPr sz="1100" b="1" dirty="0">
                          <a:solidFill>
                            <a:srgbClr val="FFFFFF"/>
                          </a:solidFill>
                        </a:rPr>
                        <a:t>12</a:t>
                      </a:r>
                      <a:endParaRPr sz="1100" dirty="0">
                        <a:latin typeface="Arial"/>
                        <a:cs typeface="Arial"/>
                      </a:endParaRPr>
                    </a:p>
                  </a:txBody>
                  <a:tcPr marL="0" marR="0" marT="57400" marB="0"/>
                </a:tc>
                <a:tc>
                  <a:txBody>
                    <a:bodyPr/>
                    <a:lstStyle/>
                    <a:p>
                      <a:pPr marL="92075">
                        <a:lnSpc>
                          <a:spcPct val="100000"/>
                        </a:lnSpc>
                        <a:spcBef>
                          <a:spcPts val="445"/>
                        </a:spcBef>
                      </a:pPr>
                      <a:r>
                        <a:rPr sz="1100" b="1" dirty="0">
                          <a:solidFill>
                            <a:srgbClr val="FFFFFF"/>
                          </a:solidFill>
                        </a:rPr>
                        <a:t>13</a:t>
                      </a:r>
                      <a:endParaRPr sz="1100" dirty="0">
                        <a:latin typeface="Arial"/>
                        <a:cs typeface="Arial"/>
                      </a:endParaRPr>
                    </a:p>
                  </a:txBody>
                  <a:tcPr marL="0" marR="0" marT="57400" marB="0"/>
                </a:tc>
                <a:tc>
                  <a:txBody>
                    <a:bodyPr/>
                    <a:lstStyle/>
                    <a:p>
                      <a:pPr marL="92075">
                        <a:lnSpc>
                          <a:spcPct val="100000"/>
                        </a:lnSpc>
                        <a:spcBef>
                          <a:spcPts val="445"/>
                        </a:spcBef>
                      </a:pPr>
                      <a:r>
                        <a:rPr sz="1100" b="1" dirty="0">
                          <a:solidFill>
                            <a:srgbClr val="FFFFFF"/>
                          </a:solidFill>
                        </a:rPr>
                        <a:t>14</a:t>
                      </a:r>
                      <a:endParaRPr sz="1100" dirty="0">
                        <a:latin typeface="Arial"/>
                        <a:cs typeface="Arial"/>
                      </a:endParaRPr>
                    </a:p>
                  </a:txBody>
                  <a:tcPr marL="0" marR="0" marT="57400" marB="0"/>
                </a:tc>
                <a:tc>
                  <a:txBody>
                    <a:bodyPr/>
                    <a:lstStyle/>
                    <a:p>
                      <a:pPr marL="92710">
                        <a:lnSpc>
                          <a:spcPct val="100000"/>
                        </a:lnSpc>
                        <a:spcBef>
                          <a:spcPts val="445"/>
                        </a:spcBef>
                      </a:pPr>
                      <a:r>
                        <a:rPr sz="1100" b="1" dirty="0">
                          <a:solidFill>
                            <a:srgbClr val="FFFFFF"/>
                          </a:solidFill>
                        </a:rPr>
                        <a:t>15</a:t>
                      </a:r>
                      <a:endParaRPr sz="1100" dirty="0">
                        <a:latin typeface="Arial"/>
                        <a:cs typeface="Arial"/>
                      </a:endParaRPr>
                    </a:p>
                  </a:txBody>
                  <a:tcPr marL="0" marR="0" marT="57400" marB="0"/>
                </a:tc>
                <a:tc>
                  <a:txBody>
                    <a:bodyPr/>
                    <a:lstStyle/>
                    <a:p>
                      <a:pPr marL="92710">
                        <a:lnSpc>
                          <a:spcPct val="100000"/>
                        </a:lnSpc>
                        <a:spcBef>
                          <a:spcPts val="445"/>
                        </a:spcBef>
                      </a:pPr>
                      <a:r>
                        <a:rPr sz="1100" b="1" dirty="0">
                          <a:solidFill>
                            <a:srgbClr val="FFFFFF"/>
                          </a:solidFill>
                        </a:rPr>
                        <a:t>16</a:t>
                      </a:r>
                      <a:endParaRPr sz="1100" dirty="0">
                        <a:latin typeface="Arial"/>
                        <a:cs typeface="Arial"/>
                      </a:endParaRPr>
                    </a:p>
                  </a:txBody>
                  <a:tcPr marL="0" marR="0" marT="57400" marB="0"/>
                </a:tc>
                <a:tc>
                  <a:txBody>
                    <a:bodyPr/>
                    <a:lstStyle/>
                    <a:p>
                      <a:pPr marL="74930">
                        <a:lnSpc>
                          <a:spcPct val="100000"/>
                        </a:lnSpc>
                        <a:spcBef>
                          <a:spcPts val="445"/>
                        </a:spcBef>
                      </a:pPr>
                      <a:r>
                        <a:rPr sz="1100" b="1" dirty="0">
                          <a:solidFill>
                            <a:srgbClr val="FFFFFF"/>
                          </a:solidFill>
                        </a:rPr>
                        <a:t>17</a:t>
                      </a:r>
                      <a:endParaRPr sz="1100" dirty="0">
                        <a:latin typeface="Arial"/>
                        <a:cs typeface="Arial"/>
                      </a:endParaRPr>
                    </a:p>
                  </a:txBody>
                  <a:tcPr marL="0" marR="0" marT="57400" marB="0"/>
                </a:tc>
                <a:tc>
                  <a:txBody>
                    <a:bodyPr/>
                    <a:lstStyle/>
                    <a:p>
                      <a:pPr marL="88900">
                        <a:lnSpc>
                          <a:spcPct val="100000"/>
                        </a:lnSpc>
                        <a:spcBef>
                          <a:spcPts val="445"/>
                        </a:spcBef>
                      </a:pPr>
                      <a:r>
                        <a:rPr sz="1100" b="1" dirty="0">
                          <a:solidFill>
                            <a:srgbClr val="FFFFFF"/>
                          </a:solidFill>
                        </a:rPr>
                        <a:t>18</a:t>
                      </a:r>
                      <a:endParaRPr sz="1100" dirty="0">
                        <a:latin typeface="Arial"/>
                        <a:cs typeface="Arial"/>
                      </a:endParaRPr>
                    </a:p>
                  </a:txBody>
                  <a:tcPr marL="0" marR="0" marT="57400" marB="0"/>
                </a:tc>
                <a:tc>
                  <a:txBody>
                    <a:bodyPr/>
                    <a:lstStyle/>
                    <a:p>
                      <a:pPr marL="89535">
                        <a:lnSpc>
                          <a:spcPct val="100000"/>
                        </a:lnSpc>
                        <a:spcBef>
                          <a:spcPts val="445"/>
                        </a:spcBef>
                      </a:pPr>
                      <a:r>
                        <a:rPr sz="1100" b="1" dirty="0">
                          <a:solidFill>
                            <a:srgbClr val="FFFFFF"/>
                          </a:solidFill>
                        </a:rPr>
                        <a:t>19</a:t>
                      </a:r>
                      <a:endParaRPr sz="1100" dirty="0">
                        <a:latin typeface="Arial"/>
                        <a:cs typeface="Arial"/>
                      </a:endParaRPr>
                    </a:p>
                  </a:txBody>
                  <a:tcPr marL="0" marR="0" marT="57400" marB="0"/>
                </a:tc>
                <a:tc>
                  <a:txBody>
                    <a:bodyPr/>
                    <a:lstStyle/>
                    <a:p>
                      <a:pPr marL="92710">
                        <a:lnSpc>
                          <a:spcPct val="100000"/>
                        </a:lnSpc>
                        <a:spcBef>
                          <a:spcPts val="445"/>
                        </a:spcBef>
                      </a:pPr>
                      <a:r>
                        <a:rPr sz="1100" b="1" dirty="0">
                          <a:solidFill>
                            <a:srgbClr val="FFFFFF"/>
                          </a:solidFill>
                        </a:rPr>
                        <a:t>20</a:t>
                      </a:r>
                      <a:endParaRPr sz="1100" dirty="0">
                        <a:latin typeface="Arial"/>
                        <a:cs typeface="Arial"/>
                      </a:endParaRPr>
                    </a:p>
                  </a:txBody>
                  <a:tcPr marL="0" marR="0" marT="57400" marB="0"/>
                </a:tc>
                <a:tc>
                  <a:txBody>
                    <a:bodyPr/>
                    <a:lstStyle/>
                    <a:p>
                      <a:pPr marL="89535">
                        <a:lnSpc>
                          <a:spcPct val="100000"/>
                        </a:lnSpc>
                        <a:spcBef>
                          <a:spcPts val="445"/>
                        </a:spcBef>
                      </a:pPr>
                      <a:r>
                        <a:rPr sz="1100" b="1" dirty="0">
                          <a:solidFill>
                            <a:srgbClr val="FFFFFF"/>
                          </a:solidFill>
                        </a:rPr>
                        <a:t>21</a:t>
                      </a:r>
                      <a:endParaRPr sz="1100" dirty="0">
                        <a:latin typeface="Arial"/>
                        <a:cs typeface="Arial"/>
                      </a:endParaRPr>
                    </a:p>
                  </a:txBody>
                  <a:tcPr marL="0" marR="0" marT="57400" marB="0"/>
                </a:tc>
                <a:tc>
                  <a:txBody>
                    <a:bodyPr/>
                    <a:lstStyle/>
                    <a:p>
                      <a:pPr marL="134620">
                        <a:lnSpc>
                          <a:spcPct val="100000"/>
                        </a:lnSpc>
                        <a:spcBef>
                          <a:spcPts val="445"/>
                        </a:spcBef>
                      </a:pPr>
                      <a:r>
                        <a:rPr sz="1100" b="1" dirty="0">
                          <a:solidFill>
                            <a:srgbClr val="FFFFFF"/>
                          </a:solidFill>
                        </a:rPr>
                        <a:t>22</a:t>
                      </a:r>
                      <a:endParaRPr sz="1100" dirty="0">
                        <a:latin typeface="Arial"/>
                        <a:cs typeface="Arial"/>
                      </a:endParaRPr>
                    </a:p>
                  </a:txBody>
                  <a:tcPr marL="0" marR="0" marT="57400" marB="0"/>
                </a:tc>
                <a:tc>
                  <a:txBody>
                    <a:bodyPr/>
                    <a:lstStyle/>
                    <a:p>
                      <a:pPr marL="98425">
                        <a:lnSpc>
                          <a:spcPct val="100000"/>
                        </a:lnSpc>
                        <a:spcBef>
                          <a:spcPts val="445"/>
                        </a:spcBef>
                      </a:pPr>
                      <a:r>
                        <a:rPr sz="1100" b="1" dirty="0">
                          <a:solidFill>
                            <a:srgbClr val="FFFFFF"/>
                          </a:solidFill>
                        </a:rPr>
                        <a:t>23</a:t>
                      </a:r>
                      <a:endParaRPr sz="1100" dirty="0">
                        <a:latin typeface="Arial"/>
                        <a:cs typeface="Arial"/>
                      </a:endParaRPr>
                    </a:p>
                  </a:txBody>
                  <a:tcPr marL="0" marR="0" marT="57400" marB="0"/>
                </a:tc>
                <a:tc>
                  <a:txBody>
                    <a:bodyPr/>
                    <a:lstStyle/>
                    <a:p>
                      <a:pPr marL="73660">
                        <a:lnSpc>
                          <a:spcPct val="100000"/>
                        </a:lnSpc>
                        <a:spcBef>
                          <a:spcPts val="445"/>
                        </a:spcBef>
                      </a:pPr>
                      <a:r>
                        <a:rPr sz="1100" b="1" dirty="0">
                          <a:solidFill>
                            <a:srgbClr val="FFFFFF"/>
                          </a:solidFill>
                        </a:rPr>
                        <a:t>24</a:t>
                      </a:r>
                      <a:endParaRPr sz="1100" dirty="0">
                        <a:latin typeface="Arial"/>
                        <a:cs typeface="Arial"/>
                      </a:endParaRPr>
                    </a:p>
                  </a:txBody>
                  <a:tcPr marL="0" marR="0" marT="57400" marB="0"/>
                </a:tc>
                <a:extLst>
                  <a:ext uri="{0D108BD9-81ED-4DB2-BD59-A6C34878D82A}">
                    <a16:rowId xmlns:a16="http://schemas.microsoft.com/office/drawing/2014/main" val="10000"/>
                  </a:ext>
                </a:extLst>
              </a:tr>
              <a:tr h="256372">
                <a:tc gridSpan="3">
                  <a:txBody>
                    <a:bodyPr/>
                    <a:lstStyle/>
                    <a:p>
                      <a:pPr marL="68580">
                        <a:lnSpc>
                          <a:spcPct val="100000"/>
                        </a:lnSpc>
                        <a:spcBef>
                          <a:spcPts val="160"/>
                        </a:spcBef>
                      </a:pPr>
                      <a:r>
                        <a:rPr sz="1400" dirty="0">
                          <a:solidFill>
                            <a:srgbClr val="191919"/>
                          </a:solidFill>
                        </a:rPr>
                        <a:t>L</a:t>
                      </a:r>
                      <a:r>
                        <a:rPr sz="1400" spc="-75" dirty="0">
                          <a:solidFill>
                            <a:srgbClr val="191919"/>
                          </a:solidFill>
                        </a:rPr>
                        <a:t> </a:t>
                      </a:r>
                      <a:r>
                        <a:rPr sz="1400" dirty="0">
                          <a:solidFill>
                            <a:srgbClr val="191919"/>
                          </a:solidFill>
                        </a:rPr>
                        <a:t>+</a:t>
                      </a:r>
                      <a:r>
                        <a:rPr sz="1400" spc="-70" dirty="0">
                          <a:solidFill>
                            <a:srgbClr val="191919"/>
                          </a:solidFill>
                        </a:rPr>
                        <a:t> </a:t>
                      </a:r>
                      <a:r>
                        <a:rPr sz="1400" dirty="0">
                          <a:solidFill>
                            <a:srgbClr val="191919"/>
                          </a:solidFill>
                        </a:rPr>
                        <a:t>3</a:t>
                      </a:r>
                      <a:endParaRPr sz="14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rowSpan="6" gridSpan="6">
                  <a:txBody>
                    <a:bodyPr/>
                    <a:lstStyle/>
                    <a:p>
                      <a:pPr marL="295275" marR="551815" indent="-201613" algn="l">
                        <a:lnSpc>
                          <a:spcPct val="100000"/>
                        </a:lnSpc>
                        <a:spcBef>
                          <a:spcPts val="250"/>
                        </a:spcBef>
                        <a:buFont typeface="Arial" panose="020B0604020202020204" pitchFamily="34" charset="0"/>
                        <a:buChar char="•"/>
                        <a:tabLst/>
                      </a:pPr>
                      <a:r>
                        <a:rPr sz="1400" dirty="0">
                          <a:solidFill>
                            <a:srgbClr val="191919"/>
                          </a:solidFill>
                        </a:rPr>
                        <a:t>L + 4-5 </a:t>
                      </a:r>
                      <a:r>
                        <a:rPr sz="1400" spc="-5" dirty="0">
                          <a:solidFill>
                            <a:srgbClr val="191919"/>
                          </a:solidFill>
                        </a:rPr>
                        <a:t>months: </a:t>
                      </a:r>
                      <a:r>
                        <a:rPr sz="1400" dirty="0">
                          <a:solidFill>
                            <a:srgbClr val="191919"/>
                          </a:solidFill>
                        </a:rPr>
                        <a:t> </a:t>
                      </a:r>
                      <a:r>
                        <a:rPr sz="1400" spc="-5" dirty="0">
                          <a:solidFill>
                            <a:srgbClr val="191919"/>
                          </a:solidFill>
                        </a:rPr>
                        <a:t>Conduct </a:t>
                      </a:r>
                      <a:r>
                        <a:rPr sz="1400" spc="40" dirty="0">
                          <a:solidFill>
                            <a:srgbClr val="191919"/>
                          </a:solidFill>
                        </a:rPr>
                        <a:t> </a:t>
                      </a:r>
                      <a:r>
                        <a:rPr sz="1400" spc="-5" dirty="0">
                          <a:solidFill>
                            <a:srgbClr val="191919"/>
                          </a:solidFill>
                        </a:rPr>
                        <a:t>primary </a:t>
                      </a:r>
                      <a:r>
                        <a:rPr sz="1400" dirty="0">
                          <a:solidFill>
                            <a:srgbClr val="191919"/>
                          </a:solidFill>
                        </a:rPr>
                        <a:t> </a:t>
                      </a:r>
                      <a:r>
                        <a:rPr sz="1400" spc="-5" dirty="0">
                          <a:solidFill>
                            <a:srgbClr val="191919"/>
                          </a:solidFill>
                        </a:rPr>
                        <a:t>demonstration </a:t>
                      </a:r>
                      <a:r>
                        <a:rPr sz="1400" dirty="0">
                          <a:solidFill>
                            <a:srgbClr val="191919"/>
                          </a:solidFill>
                        </a:rPr>
                        <a:t> </a:t>
                      </a:r>
                      <a:r>
                        <a:rPr sz="1400" spc="-5" dirty="0">
                          <a:solidFill>
                            <a:srgbClr val="191919"/>
                          </a:solidFill>
                        </a:rPr>
                        <a:t>operations </a:t>
                      </a:r>
                      <a:r>
                        <a:rPr sz="1400" dirty="0">
                          <a:solidFill>
                            <a:srgbClr val="191919"/>
                          </a:solidFill>
                        </a:rPr>
                        <a:t>for 6 </a:t>
                      </a:r>
                      <a:r>
                        <a:rPr sz="1400" spc="5" dirty="0">
                          <a:solidFill>
                            <a:srgbClr val="191919"/>
                          </a:solidFill>
                        </a:rPr>
                        <a:t> </a:t>
                      </a:r>
                      <a:r>
                        <a:rPr sz="1400" spc="-5" dirty="0">
                          <a:solidFill>
                            <a:srgbClr val="191919"/>
                          </a:solidFill>
                        </a:rPr>
                        <a:t>months</a:t>
                      </a:r>
                      <a:endParaRPr sz="1400" dirty="0"/>
                    </a:p>
                    <a:p>
                      <a:pPr marL="309245" marR="121920" indent="-215265" algn="l">
                        <a:lnSpc>
                          <a:spcPct val="100000"/>
                        </a:lnSpc>
                        <a:buClr>
                          <a:srgbClr val="000000"/>
                        </a:buClr>
                        <a:buFont typeface="Arial"/>
                        <a:buChar char="•"/>
                        <a:tabLst>
                          <a:tab pos="308610" algn="l"/>
                          <a:tab pos="309880" algn="l"/>
                        </a:tabLst>
                      </a:pPr>
                      <a:r>
                        <a:rPr sz="1400" dirty="0">
                          <a:solidFill>
                            <a:srgbClr val="191919"/>
                          </a:solidFill>
                        </a:rPr>
                        <a:t>NRHO </a:t>
                      </a:r>
                      <a:r>
                        <a:rPr sz="1400" spc="-5" dirty="0">
                          <a:solidFill>
                            <a:srgbClr val="191919"/>
                          </a:solidFill>
                        </a:rPr>
                        <a:t>operations </a:t>
                      </a:r>
                      <a:r>
                        <a:rPr sz="1400" dirty="0">
                          <a:solidFill>
                            <a:srgbClr val="191919"/>
                          </a:solidFill>
                        </a:rPr>
                        <a:t> </a:t>
                      </a:r>
                      <a:r>
                        <a:rPr sz="1400" spc="-5" dirty="0">
                          <a:solidFill>
                            <a:srgbClr val="191919"/>
                          </a:solidFill>
                        </a:rPr>
                        <a:t>and</a:t>
                      </a:r>
                      <a:r>
                        <a:rPr sz="1400" spc="409" dirty="0">
                          <a:solidFill>
                            <a:srgbClr val="191919"/>
                          </a:solidFill>
                        </a:rPr>
                        <a:t> </a:t>
                      </a:r>
                      <a:r>
                        <a:rPr sz="1400" spc="-5" dirty="0">
                          <a:solidFill>
                            <a:srgbClr val="191919"/>
                          </a:solidFill>
                        </a:rPr>
                        <a:t>flight </a:t>
                      </a:r>
                      <a:r>
                        <a:rPr sz="1400" dirty="0">
                          <a:solidFill>
                            <a:srgbClr val="191919"/>
                          </a:solidFill>
                        </a:rPr>
                        <a:t> </a:t>
                      </a:r>
                      <a:r>
                        <a:rPr sz="1400" spc="-5" dirty="0">
                          <a:solidFill>
                            <a:srgbClr val="191919"/>
                          </a:solidFill>
                        </a:rPr>
                        <a:t>dynamics </a:t>
                      </a:r>
                      <a:r>
                        <a:rPr sz="1400" dirty="0">
                          <a:solidFill>
                            <a:srgbClr val="191919"/>
                          </a:solidFill>
                        </a:rPr>
                        <a:t> </a:t>
                      </a:r>
                      <a:r>
                        <a:rPr sz="1400" spc="-5" dirty="0">
                          <a:solidFill>
                            <a:srgbClr val="191919"/>
                          </a:solidFill>
                        </a:rPr>
                        <a:t>assessment</a:t>
                      </a:r>
                      <a:endParaRPr sz="1400" dirty="0"/>
                    </a:p>
                    <a:p>
                      <a:pPr marL="309245" marR="449580" indent="-215265" algn="l">
                        <a:lnSpc>
                          <a:spcPct val="100000"/>
                        </a:lnSpc>
                        <a:buClr>
                          <a:srgbClr val="000000"/>
                        </a:buClr>
                        <a:buFont typeface="Arial"/>
                        <a:buChar char="•"/>
                        <a:tabLst>
                          <a:tab pos="309880" algn="l"/>
                        </a:tabLst>
                      </a:pPr>
                      <a:r>
                        <a:rPr sz="1400" b="1" spc="-5" dirty="0">
                          <a:solidFill>
                            <a:schemeClr val="accent2">
                              <a:lumMod val="75000"/>
                            </a:schemeClr>
                          </a:solidFill>
                        </a:rPr>
                        <a:t>CAPSTONE</a:t>
                      </a:r>
                      <a:r>
                        <a:rPr lang="en-US" sz="1400" b="1" spc="-5" dirty="0">
                          <a:solidFill>
                            <a:schemeClr val="accent2">
                              <a:lumMod val="75000"/>
                            </a:schemeClr>
                          </a:solidFill>
                        </a:rPr>
                        <a:t> </a:t>
                      </a:r>
                      <a:r>
                        <a:rPr sz="1400" b="1" spc="-5" dirty="0">
                          <a:solidFill>
                            <a:schemeClr val="accent2">
                              <a:lumMod val="75000"/>
                            </a:schemeClr>
                          </a:solidFill>
                        </a:rPr>
                        <a:t>to </a:t>
                      </a:r>
                      <a:r>
                        <a:rPr sz="1400" b="1" dirty="0">
                          <a:solidFill>
                            <a:schemeClr val="accent2">
                              <a:lumMod val="75000"/>
                            </a:schemeClr>
                          </a:solidFill>
                        </a:rPr>
                        <a:t> </a:t>
                      </a:r>
                      <a:r>
                        <a:rPr sz="1400" b="1" spc="-5" dirty="0">
                          <a:solidFill>
                            <a:schemeClr val="accent2">
                              <a:lumMod val="75000"/>
                            </a:schemeClr>
                          </a:solidFill>
                        </a:rPr>
                        <a:t>LRO</a:t>
                      </a:r>
                      <a:r>
                        <a:rPr sz="1400" b="1" spc="-55" dirty="0">
                          <a:solidFill>
                            <a:schemeClr val="accent2">
                              <a:lumMod val="75000"/>
                            </a:schemeClr>
                          </a:solidFill>
                        </a:rPr>
                        <a:t> </a:t>
                      </a:r>
                      <a:r>
                        <a:rPr sz="1400" b="1" spc="-5" dirty="0">
                          <a:solidFill>
                            <a:schemeClr val="accent2">
                              <a:lumMod val="75000"/>
                            </a:schemeClr>
                          </a:solidFill>
                        </a:rPr>
                        <a:t>cross-link </a:t>
                      </a:r>
                      <a:r>
                        <a:rPr sz="1400" b="1" spc="-365" dirty="0">
                          <a:solidFill>
                            <a:schemeClr val="accent2">
                              <a:lumMod val="75000"/>
                            </a:schemeClr>
                          </a:solidFill>
                        </a:rPr>
                        <a:t> </a:t>
                      </a:r>
                      <a:r>
                        <a:rPr sz="1400" b="1" spc="-5" dirty="0">
                          <a:solidFill>
                            <a:schemeClr val="accent2">
                              <a:lumMod val="75000"/>
                            </a:schemeClr>
                          </a:solidFill>
                        </a:rPr>
                        <a:t>experiment</a:t>
                      </a:r>
                      <a:endParaRPr sz="1400" b="1" dirty="0">
                        <a:solidFill>
                          <a:schemeClr val="accent2">
                            <a:lumMod val="75000"/>
                          </a:schemeClr>
                        </a:solidFill>
                      </a:endParaRPr>
                    </a:p>
                    <a:p>
                      <a:pPr marL="309245" marR="304165" indent="-215265" algn="l">
                        <a:lnSpc>
                          <a:spcPct val="100000"/>
                        </a:lnSpc>
                        <a:buClr>
                          <a:srgbClr val="000000"/>
                        </a:buClr>
                        <a:buFont typeface="Arial"/>
                        <a:buChar char="•"/>
                        <a:tabLst>
                          <a:tab pos="309880" algn="l"/>
                        </a:tabLst>
                      </a:pPr>
                      <a:r>
                        <a:rPr sz="1400" spc="-5" dirty="0">
                          <a:solidFill>
                            <a:srgbClr val="191919"/>
                          </a:solidFill>
                        </a:rPr>
                        <a:t>One-way </a:t>
                      </a:r>
                      <a:r>
                        <a:rPr sz="1400" spc="50" dirty="0">
                          <a:solidFill>
                            <a:srgbClr val="191919"/>
                          </a:solidFill>
                        </a:rPr>
                        <a:t> </a:t>
                      </a:r>
                      <a:r>
                        <a:rPr sz="1400" spc="-5" dirty="0">
                          <a:solidFill>
                            <a:srgbClr val="191919"/>
                          </a:solidFill>
                        </a:rPr>
                        <a:t>ranging with the </a:t>
                      </a:r>
                      <a:r>
                        <a:rPr sz="1400" dirty="0">
                          <a:solidFill>
                            <a:srgbClr val="191919"/>
                          </a:solidFill>
                        </a:rPr>
                        <a:t> CSAC</a:t>
                      </a:r>
                      <a:endParaRPr sz="1400" dirty="0">
                        <a:latin typeface="Times New Roman"/>
                        <a:cs typeface="Times New Roman"/>
                      </a:endParaRPr>
                    </a:p>
                  </a:txBody>
                  <a:tcPr marL="0" marR="0" marT="0" marB="0"/>
                </a:tc>
                <a:tc rowSpan="6" hMerge="1">
                  <a:txBody>
                    <a:bodyPr/>
                    <a:lstStyle/>
                    <a:p>
                      <a:endParaRPr/>
                    </a:p>
                  </a:txBody>
                  <a:tcPr marL="0" marR="0" marT="0" marB="0"/>
                </a:tc>
                <a:tc rowSpan="6" hMerge="1">
                  <a:txBody>
                    <a:bodyPr/>
                    <a:lstStyle/>
                    <a:p>
                      <a:endParaRPr/>
                    </a:p>
                  </a:txBody>
                  <a:tcPr marL="0" marR="0" marT="0" marB="0"/>
                </a:tc>
                <a:tc rowSpan="6" hMerge="1">
                  <a:txBody>
                    <a:bodyPr/>
                    <a:lstStyle/>
                    <a:p>
                      <a:endParaRPr/>
                    </a:p>
                  </a:txBody>
                  <a:tcPr marL="0" marR="0" marT="0" marB="0"/>
                </a:tc>
                <a:tc rowSpan="6" hMerge="1">
                  <a:txBody>
                    <a:bodyPr/>
                    <a:lstStyle/>
                    <a:p>
                      <a:endParaRPr/>
                    </a:p>
                  </a:txBody>
                  <a:tcPr marL="0" marR="0" marT="0" marB="0"/>
                </a:tc>
                <a:tc rowSpan="6" hMerge="1">
                  <a:txBody>
                    <a:bodyPr/>
                    <a:lstStyle/>
                    <a:p>
                      <a:endParaRPr/>
                    </a:p>
                  </a:txBody>
                  <a:tcPr marL="0" marR="0" marT="0" marB="0"/>
                </a:tc>
                <a:tc gridSpan="12">
                  <a:txBody>
                    <a:bodyPr/>
                    <a:lstStyle/>
                    <a:p>
                      <a:pPr marL="76200">
                        <a:lnSpc>
                          <a:spcPct val="72943"/>
                        </a:lnSpc>
                        <a:spcBef>
                          <a:spcPts val="180"/>
                        </a:spcBef>
                      </a:pPr>
                      <a:r>
                        <a:rPr sz="1500" dirty="0">
                          <a:solidFill>
                            <a:schemeClr val="bg1"/>
                          </a:solidFill>
                        </a:rPr>
                        <a:t>L</a:t>
                      </a:r>
                      <a:r>
                        <a:rPr sz="1500" spc="-75" dirty="0">
                          <a:solidFill>
                            <a:schemeClr val="bg1"/>
                          </a:solidFill>
                        </a:rPr>
                        <a:t> </a:t>
                      </a:r>
                      <a:r>
                        <a:rPr sz="1500" dirty="0">
                          <a:solidFill>
                            <a:schemeClr val="bg1"/>
                          </a:solidFill>
                        </a:rPr>
                        <a:t>+</a:t>
                      </a:r>
                      <a:r>
                        <a:rPr sz="1500" spc="-15" dirty="0">
                          <a:solidFill>
                            <a:schemeClr val="bg1"/>
                          </a:solidFill>
                        </a:rPr>
                        <a:t> 10-11 </a:t>
                      </a:r>
                      <a:r>
                        <a:rPr sz="1500" spc="-5" dirty="0">
                          <a:solidFill>
                            <a:schemeClr val="bg1"/>
                          </a:solidFill>
                        </a:rPr>
                        <a:t>months:</a:t>
                      </a:r>
                      <a:endParaRPr sz="1500" dirty="0">
                        <a:solidFill>
                          <a:schemeClr val="bg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rowSpan="6" gridSpan="3">
                  <a:txBody>
                    <a:bodyPr/>
                    <a:lstStyle/>
                    <a:p>
                      <a:pPr marL="95250" marR="257810">
                        <a:lnSpc>
                          <a:spcPct val="98600"/>
                        </a:lnSpc>
                        <a:spcBef>
                          <a:spcPts val="375"/>
                        </a:spcBef>
                      </a:pPr>
                      <a:r>
                        <a:rPr sz="1400" spc="-5" dirty="0">
                          <a:solidFill>
                            <a:srgbClr val="FFFFFF"/>
                          </a:solidFill>
                        </a:rPr>
                        <a:t>Possible </a:t>
                      </a:r>
                      <a:r>
                        <a:rPr sz="1400" dirty="0">
                          <a:solidFill>
                            <a:srgbClr val="FFFFFF"/>
                          </a:solidFill>
                        </a:rPr>
                        <a:t> </a:t>
                      </a:r>
                      <a:r>
                        <a:rPr sz="1400" spc="-5" dirty="0">
                          <a:solidFill>
                            <a:srgbClr val="FFFFFF"/>
                          </a:solidFill>
                        </a:rPr>
                        <a:t>f</a:t>
                      </a:r>
                      <a:r>
                        <a:rPr sz="1400" dirty="0">
                          <a:solidFill>
                            <a:srgbClr val="FFFFFF"/>
                          </a:solidFill>
                        </a:rPr>
                        <a:t>o</a:t>
                      </a:r>
                      <a:r>
                        <a:rPr sz="1400" spc="-5" dirty="0">
                          <a:solidFill>
                            <a:srgbClr val="FFFFFF"/>
                          </a:solidFill>
                        </a:rPr>
                        <a:t>ll</a:t>
                      </a:r>
                      <a:r>
                        <a:rPr sz="1400" dirty="0">
                          <a:solidFill>
                            <a:srgbClr val="FFFFFF"/>
                          </a:solidFill>
                        </a:rPr>
                        <a:t>ow</a:t>
                      </a:r>
                      <a:r>
                        <a:rPr sz="1400" spc="-5" dirty="0">
                          <a:solidFill>
                            <a:srgbClr val="FFFFFF"/>
                          </a:solidFill>
                        </a:rPr>
                        <a:t>-</a:t>
                      </a:r>
                      <a:r>
                        <a:rPr sz="1400" dirty="0">
                          <a:solidFill>
                            <a:srgbClr val="FFFFFF"/>
                          </a:solidFill>
                        </a:rPr>
                        <a:t>on  Ops</a:t>
                      </a:r>
                      <a:endParaRPr sz="1400" dirty="0"/>
                    </a:p>
                    <a:p>
                      <a:pPr marL="95250" marR="118110">
                        <a:lnSpc>
                          <a:spcPct val="99100"/>
                        </a:lnSpc>
                        <a:spcBef>
                          <a:spcPts val="40"/>
                        </a:spcBef>
                      </a:pPr>
                      <a:r>
                        <a:rPr sz="1400" spc="-5" dirty="0">
                          <a:solidFill>
                            <a:srgbClr val="FFFFFF"/>
                          </a:solidFill>
                        </a:rPr>
                        <a:t>with other </a:t>
                      </a:r>
                      <a:r>
                        <a:rPr sz="1400" dirty="0">
                          <a:solidFill>
                            <a:srgbClr val="FFFFFF"/>
                          </a:solidFill>
                        </a:rPr>
                        <a:t> </a:t>
                      </a:r>
                      <a:r>
                        <a:rPr sz="1400" spc="-5" dirty="0">
                          <a:solidFill>
                            <a:srgbClr val="FFFFFF"/>
                          </a:solidFill>
                        </a:rPr>
                        <a:t>NASA </a:t>
                      </a:r>
                      <a:r>
                        <a:rPr sz="1400" dirty="0">
                          <a:solidFill>
                            <a:srgbClr val="FFFFFF"/>
                          </a:solidFill>
                        </a:rPr>
                        <a:t>or </a:t>
                      </a:r>
                      <a:r>
                        <a:rPr sz="1400" spc="5" dirty="0">
                          <a:solidFill>
                            <a:srgbClr val="FFFFFF"/>
                          </a:solidFill>
                        </a:rPr>
                        <a:t> </a:t>
                      </a:r>
                      <a:r>
                        <a:rPr sz="1400" dirty="0">
                          <a:solidFill>
                            <a:srgbClr val="FFFFFF"/>
                          </a:solidFill>
                        </a:rPr>
                        <a:t>co</a:t>
                      </a:r>
                      <a:r>
                        <a:rPr sz="1400" spc="-5" dirty="0">
                          <a:solidFill>
                            <a:srgbClr val="FFFFFF"/>
                          </a:solidFill>
                        </a:rPr>
                        <a:t>mm</a:t>
                      </a:r>
                      <a:r>
                        <a:rPr sz="1400" dirty="0">
                          <a:solidFill>
                            <a:srgbClr val="FFFFFF"/>
                          </a:solidFill>
                        </a:rPr>
                        <a:t>e</a:t>
                      </a:r>
                      <a:r>
                        <a:rPr sz="1400" spc="-5" dirty="0">
                          <a:solidFill>
                            <a:srgbClr val="FFFFFF"/>
                          </a:solidFill>
                        </a:rPr>
                        <a:t>r</a:t>
                      </a:r>
                      <a:r>
                        <a:rPr sz="1400" dirty="0">
                          <a:solidFill>
                            <a:srgbClr val="FFFFFF"/>
                          </a:solidFill>
                        </a:rPr>
                        <a:t>c</a:t>
                      </a:r>
                      <a:r>
                        <a:rPr sz="1400" spc="-5" dirty="0">
                          <a:solidFill>
                            <a:srgbClr val="FFFFFF"/>
                          </a:solidFill>
                        </a:rPr>
                        <a:t>i</a:t>
                      </a:r>
                      <a:r>
                        <a:rPr sz="1400" dirty="0">
                          <a:solidFill>
                            <a:srgbClr val="FFFFFF"/>
                          </a:solidFill>
                        </a:rPr>
                        <a:t>al  assets</a:t>
                      </a:r>
                      <a:endParaRPr sz="1400" dirty="0"/>
                    </a:p>
                    <a:p>
                      <a:pPr>
                        <a:lnSpc>
                          <a:spcPct val="100000"/>
                        </a:lnSpc>
                        <a:spcBef>
                          <a:spcPts val="35"/>
                        </a:spcBef>
                      </a:pPr>
                      <a:endParaRPr sz="1600" dirty="0"/>
                    </a:p>
                    <a:p>
                      <a:pPr marL="95250" marR="295910">
                        <a:lnSpc>
                          <a:spcPct val="100000"/>
                        </a:lnSpc>
                      </a:pPr>
                      <a:r>
                        <a:rPr sz="1500" spc="-5" dirty="0">
                          <a:solidFill>
                            <a:srgbClr val="FFFFFF"/>
                          </a:solidFill>
                        </a:rPr>
                        <a:t>End </a:t>
                      </a:r>
                      <a:r>
                        <a:rPr sz="1500" dirty="0">
                          <a:solidFill>
                            <a:srgbClr val="FFFFFF"/>
                          </a:solidFill>
                        </a:rPr>
                        <a:t>of </a:t>
                      </a:r>
                      <a:r>
                        <a:rPr sz="1500" spc="5" dirty="0">
                          <a:solidFill>
                            <a:srgbClr val="FFFFFF"/>
                          </a:solidFill>
                        </a:rPr>
                        <a:t> </a:t>
                      </a:r>
                      <a:r>
                        <a:rPr sz="1500" spc="-5" dirty="0">
                          <a:solidFill>
                            <a:srgbClr val="FFFFFF"/>
                          </a:solidFill>
                        </a:rPr>
                        <a:t>mission </a:t>
                      </a:r>
                      <a:r>
                        <a:rPr sz="1500" dirty="0">
                          <a:solidFill>
                            <a:srgbClr val="FFFFFF"/>
                          </a:solidFill>
                        </a:rPr>
                        <a:t> </a:t>
                      </a:r>
                      <a:r>
                        <a:rPr sz="1500" spc="-5" dirty="0">
                          <a:solidFill>
                            <a:srgbClr val="FFFFFF"/>
                          </a:solidFill>
                        </a:rPr>
                        <a:t>(EOM)</a:t>
                      </a:r>
                      <a:r>
                        <a:rPr sz="1500" spc="-80" dirty="0">
                          <a:solidFill>
                            <a:srgbClr val="FFFFFF"/>
                          </a:solidFill>
                        </a:rPr>
                        <a:t> </a:t>
                      </a:r>
                      <a:r>
                        <a:rPr sz="1500" dirty="0">
                          <a:solidFill>
                            <a:srgbClr val="FFFFFF"/>
                          </a:solidFill>
                        </a:rPr>
                        <a:t>-</a:t>
                      </a:r>
                      <a:endParaRPr sz="1500" dirty="0"/>
                    </a:p>
                    <a:p>
                      <a:pPr marL="95250" marR="155575">
                        <a:lnSpc>
                          <a:spcPct val="100000"/>
                        </a:lnSpc>
                      </a:pPr>
                      <a:r>
                        <a:rPr sz="1500" dirty="0">
                          <a:solidFill>
                            <a:srgbClr val="FFFFFF"/>
                          </a:solidFill>
                        </a:rPr>
                        <a:t>Sp</a:t>
                      </a:r>
                      <a:r>
                        <a:rPr sz="1500" spc="-5" dirty="0">
                          <a:solidFill>
                            <a:srgbClr val="FFFFFF"/>
                          </a:solidFill>
                        </a:rPr>
                        <a:t>acec</a:t>
                      </a:r>
                      <a:r>
                        <a:rPr sz="1500" dirty="0">
                          <a:solidFill>
                            <a:srgbClr val="FFFFFF"/>
                          </a:solidFill>
                        </a:rPr>
                        <a:t>r</a:t>
                      </a:r>
                      <a:r>
                        <a:rPr sz="1500" spc="-5" dirty="0">
                          <a:solidFill>
                            <a:srgbClr val="FFFFFF"/>
                          </a:solidFill>
                        </a:rPr>
                        <a:t>a</a:t>
                      </a:r>
                      <a:r>
                        <a:rPr sz="1500" dirty="0">
                          <a:solidFill>
                            <a:srgbClr val="FFFFFF"/>
                          </a:solidFill>
                        </a:rPr>
                        <a:t>ft  </a:t>
                      </a:r>
                      <a:r>
                        <a:rPr sz="1500" spc="-5" dirty="0">
                          <a:solidFill>
                            <a:srgbClr val="FFFFFF"/>
                          </a:solidFill>
                        </a:rPr>
                        <a:t>disposal</a:t>
                      </a:r>
                      <a:endParaRPr sz="1500" dirty="0">
                        <a:latin typeface="Times New Roman"/>
                        <a:cs typeface="Times New Roman"/>
                      </a:endParaRPr>
                    </a:p>
                  </a:txBody>
                  <a:tcPr marL="0" marR="0" marT="0" marB="0"/>
                </a:tc>
                <a:tc rowSpan="6" hMerge="1">
                  <a:txBody>
                    <a:bodyPr/>
                    <a:lstStyle/>
                    <a:p>
                      <a:endParaRPr/>
                    </a:p>
                  </a:txBody>
                  <a:tcPr marL="0" marR="0" marT="0" marB="0"/>
                </a:tc>
                <a:tc rowSpan="6" hMerge="1">
                  <a:txBody>
                    <a:bodyPr/>
                    <a:lstStyle/>
                    <a:p>
                      <a:endParaRPr/>
                    </a:p>
                  </a:txBody>
                  <a:tcPr marL="0" marR="0" marT="0" marB="0"/>
                </a:tc>
                <a:extLst>
                  <a:ext uri="{0D108BD9-81ED-4DB2-BD59-A6C34878D82A}">
                    <a16:rowId xmlns:a16="http://schemas.microsoft.com/office/drawing/2014/main" val="10001"/>
                  </a:ext>
                </a:extLst>
              </a:tr>
              <a:tr h="842366">
                <a:tc gridSpan="3">
                  <a:txBody>
                    <a:bodyPr/>
                    <a:lstStyle/>
                    <a:p>
                      <a:pPr marL="68580">
                        <a:lnSpc>
                          <a:spcPct val="67254"/>
                        </a:lnSpc>
                      </a:pPr>
                      <a:r>
                        <a:rPr sz="1400" spc="-25" dirty="0">
                          <a:solidFill>
                            <a:srgbClr val="191919"/>
                          </a:solidFill>
                        </a:rPr>
                        <a:t>months:</a:t>
                      </a:r>
                      <a:endParaRPr sz="1400" dirty="0"/>
                    </a:p>
                    <a:p>
                      <a:pPr marL="282575" marR="187960" indent="-213995">
                        <a:lnSpc>
                          <a:spcPct val="78849"/>
                        </a:lnSpc>
                        <a:spcBef>
                          <a:spcPts val="5"/>
                        </a:spcBef>
                        <a:buClr>
                          <a:srgbClr val="000000"/>
                        </a:buClr>
                        <a:buFont typeface="Arial"/>
                        <a:buChar char="•"/>
                        <a:tabLst>
                          <a:tab pos="282575" algn="l"/>
                          <a:tab pos="283210" algn="l"/>
                        </a:tabLst>
                      </a:pPr>
                      <a:r>
                        <a:rPr sz="1400" spc="-35" dirty="0">
                          <a:solidFill>
                            <a:srgbClr val="191919"/>
                          </a:solidFill>
                        </a:rPr>
                        <a:t>L</a:t>
                      </a:r>
                      <a:r>
                        <a:rPr sz="1400" spc="-25" dirty="0">
                          <a:solidFill>
                            <a:srgbClr val="191919"/>
                          </a:solidFill>
                        </a:rPr>
                        <a:t>aunc</a:t>
                      </a:r>
                      <a:r>
                        <a:rPr sz="1400" dirty="0">
                          <a:solidFill>
                            <a:srgbClr val="191919"/>
                          </a:solidFill>
                        </a:rPr>
                        <a:t>h  </a:t>
                      </a:r>
                      <a:r>
                        <a:rPr sz="1400" spc="-15" dirty="0">
                          <a:solidFill>
                            <a:srgbClr val="191919"/>
                          </a:solidFill>
                        </a:rPr>
                        <a:t>t</a:t>
                      </a:r>
                      <a:r>
                        <a:rPr sz="1400" dirty="0">
                          <a:solidFill>
                            <a:srgbClr val="191919"/>
                          </a:solidFill>
                        </a:rPr>
                        <a:t>o</a:t>
                      </a:r>
                      <a:r>
                        <a:rPr sz="1400" spc="-40" dirty="0">
                          <a:solidFill>
                            <a:srgbClr val="191919"/>
                          </a:solidFill>
                        </a:rPr>
                        <a:t> </a:t>
                      </a:r>
                      <a:r>
                        <a:rPr sz="1400" spc="-35" dirty="0">
                          <a:solidFill>
                            <a:srgbClr val="191919"/>
                          </a:solidFill>
                        </a:rPr>
                        <a:t>LE</a:t>
                      </a:r>
                      <a:r>
                        <a:rPr sz="1400" dirty="0">
                          <a:solidFill>
                            <a:srgbClr val="191919"/>
                          </a:solidFill>
                        </a:rPr>
                        <a:t>O</a:t>
                      </a:r>
                      <a:endParaRPr sz="1400" dirty="0"/>
                    </a:p>
                    <a:p>
                      <a:pPr marL="282575" indent="-213995">
                        <a:lnSpc>
                          <a:spcPct val="69109"/>
                        </a:lnSpc>
                        <a:buClr>
                          <a:srgbClr val="000000"/>
                        </a:buClr>
                        <a:buFont typeface="Arial"/>
                        <a:buChar char="•"/>
                        <a:tabLst>
                          <a:tab pos="282575" algn="l"/>
                          <a:tab pos="283210" algn="l"/>
                        </a:tabLst>
                      </a:pPr>
                      <a:r>
                        <a:rPr sz="1400" spc="-20" dirty="0">
                          <a:solidFill>
                            <a:srgbClr val="191919"/>
                          </a:solidFill>
                        </a:rPr>
                        <a:t>Orbit</a:t>
                      </a:r>
                      <a:r>
                        <a:rPr lang="en-US" sz="1400" spc="-20" dirty="0">
                          <a:solidFill>
                            <a:srgbClr val="191919"/>
                          </a:solidFill>
                        </a:rPr>
                        <a:t> raising</a:t>
                      </a:r>
                      <a:endParaRPr sz="14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31750" marB="0">
                    <a:lnL w="28575">
                      <a:solidFill>
                        <a:srgbClr val="191919"/>
                      </a:solidFill>
                      <a:prstDash val="solid"/>
                    </a:lnL>
                    <a:lnR w="38100">
                      <a:solidFill>
                        <a:srgbClr val="191919"/>
                      </a:solidFill>
                      <a:prstDash val="solid"/>
                    </a:lnR>
                    <a:lnT w="19050">
                      <a:solidFill>
                        <a:srgbClr val="191919"/>
                      </a:solidFill>
                      <a:prstDash val="solid"/>
                    </a:lnT>
                    <a:lnB w="19050">
                      <a:solidFill>
                        <a:srgbClr val="191919"/>
                      </a:solidFill>
                      <a:prstDash val="solid"/>
                    </a:lnB>
                    <a:solidFill>
                      <a:srgbClr val="8DE0F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gridSpan="12">
                  <a:txBody>
                    <a:bodyPr/>
                    <a:lstStyle/>
                    <a:p>
                      <a:pPr marL="76200" marR="286385">
                        <a:lnSpc>
                          <a:spcPct val="100000"/>
                        </a:lnSpc>
                        <a:spcBef>
                          <a:spcPts val="15"/>
                        </a:spcBef>
                      </a:pPr>
                      <a:r>
                        <a:rPr sz="1500" spc="-5" dirty="0">
                          <a:solidFill>
                            <a:schemeClr val="bg1"/>
                          </a:solidFill>
                        </a:rPr>
                        <a:t>Conduct</a:t>
                      </a:r>
                      <a:r>
                        <a:rPr sz="1500" dirty="0">
                          <a:solidFill>
                            <a:schemeClr val="bg1"/>
                          </a:solidFill>
                        </a:rPr>
                        <a:t> </a:t>
                      </a:r>
                      <a:r>
                        <a:rPr sz="1500" spc="-5" dirty="0">
                          <a:solidFill>
                            <a:schemeClr val="bg1"/>
                          </a:solidFill>
                        </a:rPr>
                        <a:t>technology</a:t>
                      </a:r>
                      <a:r>
                        <a:rPr sz="1500" spc="365" dirty="0">
                          <a:solidFill>
                            <a:schemeClr val="bg1"/>
                          </a:solidFill>
                        </a:rPr>
                        <a:t> </a:t>
                      </a:r>
                      <a:r>
                        <a:rPr sz="1500" spc="-5" dirty="0">
                          <a:solidFill>
                            <a:schemeClr val="bg1"/>
                          </a:solidFill>
                        </a:rPr>
                        <a:t>enhancement</a:t>
                      </a:r>
                      <a:r>
                        <a:rPr sz="1500" spc="365" dirty="0">
                          <a:solidFill>
                            <a:schemeClr val="bg1"/>
                          </a:solidFill>
                        </a:rPr>
                        <a:t> </a:t>
                      </a:r>
                      <a:r>
                        <a:rPr sz="1500" spc="-5" dirty="0">
                          <a:solidFill>
                            <a:schemeClr val="bg1"/>
                          </a:solidFill>
                        </a:rPr>
                        <a:t>operations </a:t>
                      </a:r>
                      <a:r>
                        <a:rPr sz="1500" dirty="0">
                          <a:solidFill>
                            <a:schemeClr val="bg1"/>
                          </a:solidFill>
                        </a:rPr>
                        <a:t> for</a:t>
                      </a:r>
                      <a:r>
                        <a:rPr sz="1500" spc="-5" dirty="0">
                          <a:solidFill>
                            <a:schemeClr val="bg1"/>
                          </a:solidFill>
                        </a:rPr>
                        <a:t> </a:t>
                      </a:r>
                      <a:r>
                        <a:rPr sz="1500" dirty="0">
                          <a:solidFill>
                            <a:schemeClr val="bg1"/>
                          </a:solidFill>
                        </a:rPr>
                        <a:t>12 </a:t>
                      </a:r>
                      <a:r>
                        <a:rPr sz="1500" spc="-5" dirty="0">
                          <a:solidFill>
                            <a:schemeClr val="bg1"/>
                          </a:solidFill>
                        </a:rPr>
                        <a:t>months</a:t>
                      </a:r>
                      <a:endParaRPr sz="1500" dirty="0">
                        <a:solidFill>
                          <a:schemeClr val="bg1"/>
                        </a:solidFill>
                      </a:endParaRPr>
                    </a:p>
                    <a:p>
                      <a:pPr marL="304800" indent="-229235">
                        <a:lnSpc>
                          <a:spcPct val="75541"/>
                        </a:lnSpc>
                        <a:spcBef>
                          <a:spcPts val="985"/>
                        </a:spcBef>
                        <a:buFont typeface="Arial"/>
                        <a:buChar char="•"/>
                        <a:tabLst>
                          <a:tab pos="304800" algn="l"/>
                          <a:tab pos="305435" algn="l"/>
                        </a:tabLst>
                      </a:pPr>
                      <a:r>
                        <a:rPr sz="1500" spc="-5" dirty="0">
                          <a:solidFill>
                            <a:schemeClr val="bg1"/>
                          </a:solidFill>
                        </a:rPr>
                        <a:t>Perform</a:t>
                      </a:r>
                      <a:r>
                        <a:rPr sz="1500" spc="-10" dirty="0">
                          <a:solidFill>
                            <a:schemeClr val="bg1"/>
                          </a:solidFill>
                        </a:rPr>
                        <a:t> </a:t>
                      </a:r>
                      <a:r>
                        <a:rPr sz="1500" spc="-5" dirty="0">
                          <a:solidFill>
                            <a:schemeClr val="bg1"/>
                          </a:solidFill>
                        </a:rPr>
                        <a:t>additional </a:t>
                      </a:r>
                      <a:r>
                        <a:rPr sz="1500" dirty="0">
                          <a:solidFill>
                            <a:schemeClr val="bg1"/>
                          </a:solidFill>
                        </a:rPr>
                        <a:t>NRHO </a:t>
                      </a:r>
                      <a:r>
                        <a:rPr sz="1500" spc="-5" dirty="0">
                          <a:solidFill>
                            <a:schemeClr val="bg1"/>
                          </a:solidFill>
                        </a:rPr>
                        <a:t>operations</a:t>
                      </a:r>
                      <a:r>
                        <a:rPr sz="1500" dirty="0">
                          <a:solidFill>
                            <a:schemeClr val="bg1"/>
                          </a:solidFill>
                        </a:rPr>
                        <a:t> </a:t>
                      </a:r>
                      <a:r>
                        <a:rPr sz="1500" spc="-5" dirty="0">
                          <a:solidFill>
                            <a:schemeClr val="bg1"/>
                          </a:solidFill>
                        </a:rPr>
                        <a:t>and</a:t>
                      </a:r>
                      <a:endParaRPr sz="1500" dirty="0">
                        <a:solidFill>
                          <a:schemeClr val="bg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47625" marB="0">
                    <a:lnL w="28575">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1117C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2"/>
                  </a:ext>
                </a:extLst>
              </a:tr>
              <a:tr h="778840">
                <a:tc gridSpan="3">
                  <a:txBody>
                    <a:bodyPr/>
                    <a:lstStyle/>
                    <a:p>
                      <a:pPr marL="282575" marR="102235" indent="-213995">
                        <a:lnSpc>
                          <a:spcPct val="73283"/>
                        </a:lnSpc>
                        <a:buClr>
                          <a:srgbClr val="000000"/>
                        </a:buClr>
                        <a:buFont typeface="Arial"/>
                        <a:buChar char="•"/>
                        <a:tabLst>
                          <a:tab pos="282575" algn="l"/>
                          <a:tab pos="283210" algn="l"/>
                        </a:tabLst>
                      </a:pPr>
                      <a:r>
                        <a:rPr sz="1400" spc="-35" dirty="0">
                          <a:solidFill>
                            <a:srgbClr val="191919"/>
                          </a:solidFill>
                        </a:rPr>
                        <a:t>BL</a:t>
                      </a:r>
                      <a:r>
                        <a:rPr sz="1400" dirty="0">
                          <a:solidFill>
                            <a:srgbClr val="191919"/>
                          </a:solidFill>
                        </a:rPr>
                        <a:t>T</a:t>
                      </a:r>
                      <a:r>
                        <a:rPr sz="1400" spc="-45" dirty="0">
                          <a:solidFill>
                            <a:srgbClr val="191919"/>
                          </a:solidFill>
                        </a:rPr>
                        <a:t> </a:t>
                      </a:r>
                      <a:r>
                        <a:rPr sz="1400" dirty="0">
                          <a:solidFill>
                            <a:srgbClr val="191919"/>
                          </a:solidFill>
                        </a:rPr>
                        <a:t>&amp;  </a:t>
                      </a:r>
                      <a:r>
                        <a:rPr sz="1400" spc="-15" dirty="0">
                          <a:solidFill>
                            <a:srgbClr val="191919"/>
                          </a:solidFill>
                        </a:rPr>
                        <a:t>i</a:t>
                      </a:r>
                      <a:r>
                        <a:rPr sz="1400" spc="-30" dirty="0">
                          <a:solidFill>
                            <a:srgbClr val="191919"/>
                          </a:solidFill>
                        </a:rPr>
                        <a:t>n</a:t>
                      </a:r>
                      <a:r>
                        <a:rPr sz="1400" spc="-20" dirty="0">
                          <a:solidFill>
                            <a:srgbClr val="191919"/>
                          </a:solidFill>
                        </a:rPr>
                        <a:t>s</a:t>
                      </a:r>
                      <a:r>
                        <a:rPr sz="1400" spc="-25" dirty="0">
                          <a:solidFill>
                            <a:srgbClr val="191919"/>
                          </a:solidFill>
                        </a:rPr>
                        <a:t>e</a:t>
                      </a:r>
                      <a:r>
                        <a:rPr sz="1400" spc="-20" dirty="0">
                          <a:solidFill>
                            <a:srgbClr val="191919"/>
                          </a:solidFill>
                        </a:rPr>
                        <a:t>r</a:t>
                      </a:r>
                      <a:r>
                        <a:rPr sz="1400" spc="-15" dirty="0">
                          <a:solidFill>
                            <a:srgbClr val="191919"/>
                          </a:solidFill>
                        </a:rPr>
                        <a:t>ti</a:t>
                      </a:r>
                      <a:r>
                        <a:rPr sz="1400" spc="-30" dirty="0">
                          <a:solidFill>
                            <a:srgbClr val="191919"/>
                          </a:solidFill>
                        </a:rPr>
                        <a:t>o</a:t>
                      </a:r>
                      <a:r>
                        <a:rPr sz="1400" dirty="0">
                          <a:solidFill>
                            <a:srgbClr val="191919"/>
                          </a:solidFill>
                        </a:rPr>
                        <a:t>n</a:t>
                      </a:r>
                      <a:r>
                        <a:rPr lang="en-US" sz="1400" dirty="0">
                          <a:solidFill>
                            <a:srgbClr val="191919"/>
                          </a:solidFill>
                        </a:rPr>
                        <a:t> into NRHO by spacecraft</a:t>
                      </a:r>
                      <a:endParaRPr sz="14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31750" marB="0">
                    <a:lnL w="28575">
                      <a:solidFill>
                        <a:srgbClr val="191919"/>
                      </a:solidFill>
                      <a:prstDash val="solid"/>
                    </a:lnL>
                    <a:lnR w="38100">
                      <a:solidFill>
                        <a:srgbClr val="191919"/>
                      </a:solidFill>
                      <a:prstDash val="solid"/>
                    </a:lnR>
                    <a:lnT w="19050">
                      <a:solidFill>
                        <a:srgbClr val="191919"/>
                      </a:solidFill>
                      <a:prstDash val="solid"/>
                    </a:lnT>
                    <a:lnB w="19050">
                      <a:solidFill>
                        <a:srgbClr val="191919"/>
                      </a:solidFill>
                      <a:prstDash val="solid"/>
                    </a:lnB>
                    <a:solidFill>
                      <a:srgbClr val="8DE0F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gridSpan="12">
                  <a:txBody>
                    <a:bodyPr/>
                    <a:lstStyle/>
                    <a:p>
                      <a:pPr marL="304800">
                        <a:lnSpc>
                          <a:spcPct val="75974"/>
                        </a:lnSpc>
                      </a:pPr>
                      <a:r>
                        <a:rPr sz="1500" spc="-5" dirty="0">
                          <a:solidFill>
                            <a:schemeClr val="bg1"/>
                          </a:solidFill>
                        </a:rPr>
                        <a:t>autonomous</a:t>
                      </a:r>
                      <a:r>
                        <a:rPr sz="1500" spc="-10" dirty="0">
                          <a:solidFill>
                            <a:schemeClr val="bg1"/>
                          </a:solidFill>
                        </a:rPr>
                        <a:t> </a:t>
                      </a:r>
                      <a:r>
                        <a:rPr sz="1500" spc="-5" dirty="0">
                          <a:solidFill>
                            <a:schemeClr val="bg1"/>
                          </a:solidFill>
                        </a:rPr>
                        <a:t>system</a:t>
                      </a:r>
                      <a:r>
                        <a:rPr sz="1500" spc="-10" dirty="0">
                          <a:solidFill>
                            <a:schemeClr val="bg1"/>
                          </a:solidFill>
                        </a:rPr>
                        <a:t> </a:t>
                      </a:r>
                      <a:r>
                        <a:rPr sz="1500" spc="-5" dirty="0">
                          <a:solidFill>
                            <a:schemeClr val="bg1"/>
                          </a:solidFill>
                        </a:rPr>
                        <a:t>evaluation</a:t>
                      </a:r>
                      <a:endParaRPr sz="1500" dirty="0">
                        <a:solidFill>
                          <a:schemeClr val="bg1"/>
                        </a:solidFill>
                      </a:endParaRPr>
                    </a:p>
                    <a:p>
                      <a:pPr marL="304800" indent="-229235">
                        <a:lnSpc>
                          <a:spcPct val="100000"/>
                        </a:lnSpc>
                        <a:spcBef>
                          <a:spcPts val="1005"/>
                        </a:spcBef>
                        <a:buFont typeface="Arial"/>
                        <a:buChar char="•"/>
                        <a:tabLst>
                          <a:tab pos="304800" algn="l"/>
                          <a:tab pos="305435" algn="l"/>
                        </a:tabLst>
                      </a:pPr>
                      <a:r>
                        <a:rPr sz="1500" spc="-5" dirty="0">
                          <a:solidFill>
                            <a:schemeClr val="bg1"/>
                          </a:solidFill>
                        </a:rPr>
                        <a:t>Continued CAPSTONE</a:t>
                      </a:r>
                      <a:r>
                        <a:rPr sz="1500" spc="-10" dirty="0">
                          <a:solidFill>
                            <a:schemeClr val="bg1"/>
                          </a:solidFill>
                        </a:rPr>
                        <a:t> </a:t>
                      </a:r>
                      <a:r>
                        <a:rPr sz="1500" spc="-5" dirty="0">
                          <a:solidFill>
                            <a:schemeClr val="bg1"/>
                          </a:solidFill>
                        </a:rPr>
                        <a:t>to LRO ranging</a:t>
                      </a:r>
                      <a:r>
                        <a:rPr lang="en-US" sz="1500" spc="-5" dirty="0">
                          <a:solidFill>
                            <a:schemeClr val="bg1"/>
                          </a:solidFill>
                        </a:rPr>
                        <a:t> experiments</a:t>
                      </a:r>
                      <a:endParaRPr sz="1500" dirty="0">
                        <a:solidFill>
                          <a:schemeClr val="bg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47625" marB="0">
                    <a:lnL w="28575">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1117C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3"/>
                  </a:ext>
                </a:extLst>
              </a:tr>
              <a:tr h="228250">
                <a:tc gridSpan="3">
                  <a:txBody>
                    <a:bodyPr/>
                    <a:lstStyle/>
                    <a:p>
                      <a:pPr marL="282575">
                        <a:lnSpc>
                          <a:spcPct val="75602"/>
                        </a:lnSpc>
                        <a:spcBef>
                          <a:spcPts val="15"/>
                        </a:spcBef>
                      </a:pPr>
                      <a:endParaRPr sz="14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31750" marB="0">
                    <a:lnL w="28575">
                      <a:solidFill>
                        <a:srgbClr val="191919"/>
                      </a:solidFill>
                      <a:prstDash val="solid"/>
                    </a:lnL>
                    <a:lnR w="38100">
                      <a:solidFill>
                        <a:srgbClr val="191919"/>
                      </a:solidFill>
                      <a:prstDash val="solid"/>
                    </a:lnR>
                    <a:lnT w="19050">
                      <a:solidFill>
                        <a:srgbClr val="191919"/>
                      </a:solidFill>
                      <a:prstDash val="solid"/>
                    </a:lnT>
                    <a:lnB w="19050">
                      <a:solidFill>
                        <a:srgbClr val="191919"/>
                      </a:solidFill>
                      <a:prstDash val="solid"/>
                    </a:lnB>
                    <a:solidFill>
                      <a:srgbClr val="8DE0F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gridSpan="12">
                  <a:txBody>
                    <a:bodyPr/>
                    <a:lstStyle/>
                    <a:p>
                      <a:pPr marL="304800">
                        <a:lnSpc>
                          <a:spcPct val="70129"/>
                        </a:lnSpc>
                      </a:pPr>
                      <a:endParaRPr sz="1500" dirty="0">
                        <a:solidFill>
                          <a:schemeClr val="bg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47625" marB="0">
                    <a:lnL w="28575">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1117C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4"/>
                  </a:ext>
                </a:extLst>
              </a:tr>
              <a:tr h="417259">
                <a:tc gridSpan="3">
                  <a:txBody>
                    <a:bodyPr/>
                    <a:lstStyle/>
                    <a:p>
                      <a:pPr marL="282575">
                        <a:lnSpc>
                          <a:spcPct val="70037"/>
                        </a:lnSpc>
                      </a:pPr>
                      <a:endParaRPr sz="14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31750" marB="0">
                    <a:lnL w="28575">
                      <a:solidFill>
                        <a:srgbClr val="191919"/>
                      </a:solidFill>
                      <a:prstDash val="solid"/>
                    </a:lnL>
                    <a:lnR w="38100">
                      <a:solidFill>
                        <a:srgbClr val="191919"/>
                      </a:solidFill>
                      <a:prstDash val="solid"/>
                    </a:lnR>
                    <a:lnT w="19050">
                      <a:solidFill>
                        <a:srgbClr val="191919"/>
                      </a:solidFill>
                      <a:prstDash val="solid"/>
                    </a:lnT>
                    <a:lnB w="19050">
                      <a:solidFill>
                        <a:srgbClr val="191919"/>
                      </a:solidFill>
                      <a:prstDash val="solid"/>
                    </a:lnB>
                    <a:solidFill>
                      <a:srgbClr val="8DE0F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gridSpan="12">
                  <a:txBody>
                    <a:bodyPr/>
                    <a:lstStyle/>
                    <a:p>
                      <a:pPr marL="304800" indent="-229235">
                        <a:lnSpc>
                          <a:spcPct val="100000"/>
                        </a:lnSpc>
                        <a:spcBef>
                          <a:spcPts val="880"/>
                        </a:spcBef>
                        <a:buFont typeface="Arial"/>
                        <a:buChar char="•"/>
                        <a:tabLst>
                          <a:tab pos="304800" algn="l"/>
                          <a:tab pos="305435" algn="l"/>
                        </a:tabLst>
                      </a:pPr>
                      <a:r>
                        <a:rPr sz="1500" spc="-5" dirty="0">
                          <a:solidFill>
                            <a:schemeClr val="bg1"/>
                          </a:solidFill>
                        </a:rPr>
                        <a:t>Increase</a:t>
                      </a:r>
                      <a:r>
                        <a:rPr sz="1500" spc="-10" dirty="0">
                          <a:solidFill>
                            <a:schemeClr val="bg1"/>
                          </a:solidFill>
                        </a:rPr>
                        <a:t> </a:t>
                      </a:r>
                      <a:r>
                        <a:rPr sz="1500" spc="-5" dirty="0">
                          <a:solidFill>
                            <a:schemeClr val="bg1"/>
                          </a:solidFill>
                        </a:rPr>
                        <a:t>fidelity</a:t>
                      </a:r>
                      <a:r>
                        <a:rPr sz="1500" dirty="0">
                          <a:solidFill>
                            <a:schemeClr val="bg1"/>
                          </a:solidFill>
                        </a:rPr>
                        <a:t> of CAPS </a:t>
                      </a:r>
                      <a:r>
                        <a:rPr sz="1500" spc="-5" dirty="0">
                          <a:solidFill>
                            <a:schemeClr val="bg1"/>
                          </a:solidFill>
                        </a:rPr>
                        <a:t>system demonstration</a:t>
                      </a:r>
                      <a:endParaRPr sz="1500" dirty="0">
                        <a:solidFill>
                          <a:schemeClr val="bg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47625" marB="0">
                    <a:lnL w="28575">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1117C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5"/>
                  </a:ext>
                </a:extLst>
              </a:tr>
              <a:tr h="1097475">
                <a:tc gridSpan="3">
                  <a:txBody>
                    <a:bodyPr/>
                    <a:lstStyle/>
                    <a:p>
                      <a:pPr marL="282575">
                        <a:lnSpc>
                          <a:spcPct val="70500"/>
                        </a:lnSpc>
                      </a:pPr>
                      <a:endParaRPr sz="1400" dirty="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gridSpan="6" vMerge="1">
                  <a:txBody>
                    <a:bodyPr/>
                    <a:lstStyle/>
                    <a:p>
                      <a:endParaRPr/>
                    </a:p>
                  </a:txBody>
                  <a:tcPr marL="0" marR="0" marT="31750" marB="0">
                    <a:lnL w="28575">
                      <a:solidFill>
                        <a:srgbClr val="191919"/>
                      </a:solidFill>
                      <a:prstDash val="solid"/>
                    </a:lnL>
                    <a:lnR w="38100">
                      <a:solidFill>
                        <a:srgbClr val="191919"/>
                      </a:solidFill>
                      <a:prstDash val="solid"/>
                    </a:lnR>
                    <a:lnT w="19050">
                      <a:solidFill>
                        <a:srgbClr val="191919"/>
                      </a:solidFill>
                      <a:prstDash val="solid"/>
                    </a:lnT>
                    <a:lnB w="19050">
                      <a:solidFill>
                        <a:srgbClr val="191919"/>
                      </a:solidFill>
                      <a:prstDash val="solid"/>
                    </a:lnB>
                    <a:solidFill>
                      <a:srgbClr val="8DE0FF"/>
                    </a:solidFill>
                  </a:tcPr>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hMerge="1" vMerge="1">
                  <a:txBody>
                    <a:bodyPr/>
                    <a:lstStyle/>
                    <a:p>
                      <a:endParaRPr/>
                    </a:p>
                  </a:txBody>
                  <a:tcPr marL="0" marR="0" marT="0" marB="0"/>
                </a:tc>
                <a:tc gridSpan="12">
                  <a:txBody>
                    <a:bodyPr/>
                    <a:lstStyle/>
                    <a:p>
                      <a:pPr marL="304800" marR="248920" indent="-228600" algn="just">
                        <a:lnSpc>
                          <a:spcPct val="100000"/>
                        </a:lnSpc>
                        <a:spcBef>
                          <a:spcPts val="470"/>
                        </a:spcBef>
                        <a:buFont typeface="Arial"/>
                        <a:buChar char="•"/>
                        <a:tabLst>
                          <a:tab pos="305435" algn="l"/>
                        </a:tabLst>
                      </a:pPr>
                      <a:r>
                        <a:rPr sz="1500" spc="-5" dirty="0">
                          <a:solidFill>
                            <a:schemeClr val="bg1"/>
                          </a:solidFill>
                        </a:rPr>
                        <a:t>Detailed demonstration </a:t>
                      </a:r>
                      <a:r>
                        <a:rPr sz="1500" dirty="0">
                          <a:solidFill>
                            <a:schemeClr val="bg1"/>
                          </a:solidFill>
                        </a:rPr>
                        <a:t>of a </a:t>
                      </a:r>
                      <a:r>
                        <a:rPr sz="1500" spc="-5" dirty="0">
                          <a:solidFill>
                            <a:schemeClr val="bg1"/>
                          </a:solidFill>
                        </a:rPr>
                        <a:t>one-way ranging </a:t>
                      </a:r>
                      <a:r>
                        <a:rPr sz="1500" dirty="0">
                          <a:solidFill>
                            <a:schemeClr val="bg1"/>
                          </a:solidFill>
                        </a:rPr>
                        <a:t> </a:t>
                      </a:r>
                      <a:r>
                        <a:rPr sz="1500" spc="-5" dirty="0">
                          <a:solidFill>
                            <a:schemeClr val="bg1"/>
                          </a:solidFill>
                        </a:rPr>
                        <a:t>e</a:t>
                      </a:r>
                      <a:r>
                        <a:rPr sz="1500" dirty="0">
                          <a:solidFill>
                            <a:schemeClr val="bg1"/>
                          </a:solidFill>
                        </a:rPr>
                        <a:t>xp</a:t>
                      </a:r>
                      <a:r>
                        <a:rPr sz="1500" spc="-5" dirty="0">
                          <a:solidFill>
                            <a:schemeClr val="bg1"/>
                          </a:solidFill>
                        </a:rPr>
                        <a:t>e</a:t>
                      </a:r>
                      <a:r>
                        <a:rPr sz="1500" dirty="0">
                          <a:solidFill>
                            <a:schemeClr val="bg1"/>
                          </a:solidFill>
                        </a:rPr>
                        <a:t>r</a:t>
                      </a:r>
                      <a:r>
                        <a:rPr sz="1500" spc="-5" dirty="0">
                          <a:solidFill>
                            <a:schemeClr val="bg1"/>
                          </a:solidFill>
                        </a:rPr>
                        <a:t>ime</a:t>
                      </a:r>
                      <a:r>
                        <a:rPr sz="1500" dirty="0">
                          <a:solidFill>
                            <a:schemeClr val="bg1"/>
                          </a:solidFill>
                        </a:rPr>
                        <a:t>nt</a:t>
                      </a:r>
                      <a:r>
                        <a:rPr sz="1500" spc="-5" dirty="0">
                          <a:solidFill>
                            <a:schemeClr val="bg1"/>
                          </a:solidFill>
                        </a:rPr>
                        <a:t> </a:t>
                      </a:r>
                      <a:r>
                        <a:rPr sz="1500" dirty="0">
                          <a:solidFill>
                            <a:schemeClr val="bg1"/>
                          </a:solidFill>
                        </a:rPr>
                        <a:t>w</a:t>
                      </a:r>
                      <a:r>
                        <a:rPr sz="1500" spc="-5" dirty="0">
                          <a:solidFill>
                            <a:schemeClr val="bg1"/>
                          </a:solidFill>
                        </a:rPr>
                        <a:t>it</a:t>
                      </a:r>
                      <a:r>
                        <a:rPr sz="1500" dirty="0">
                          <a:solidFill>
                            <a:schemeClr val="bg1"/>
                          </a:solidFill>
                        </a:rPr>
                        <a:t>h </a:t>
                      </a:r>
                      <a:r>
                        <a:rPr sz="1500" spc="-5" dirty="0">
                          <a:solidFill>
                            <a:schemeClr val="bg1"/>
                          </a:solidFill>
                        </a:rPr>
                        <a:t>t</a:t>
                      </a:r>
                      <a:r>
                        <a:rPr sz="1500" dirty="0">
                          <a:solidFill>
                            <a:schemeClr val="bg1"/>
                          </a:solidFill>
                        </a:rPr>
                        <a:t>he</a:t>
                      </a:r>
                      <a:r>
                        <a:rPr sz="1500" spc="-5" dirty="0">
                          <a:solidFill>
                            <a:schemeClr val="bg1"/>
                          </a:solidFill>
                        </a:rPr>
                        <a:t> </a:t>
                      </a:r>
                      <a:r>
                        <a:rPr sz="1500" dirty="0">
                          <a:solidFill>
                            <a:schemeClr val="bg1"/>
                          </a:solidFill>
                        </a:rPr>
                        <a:t>Ch</a:t>
                      </a:r>
                      <a:r>
                        <a:rPr sz="1500" spc="-5" dirty="0">
                          <a:solidFill>
                            <a:schemeClr val="bg1"/>
                          </a:solidFill>
                        </a:rPr>
                        <a:t>i</a:t>
                      </a:r>
                      <a:r>
                        <a:rPr sz="1500" dirty="0">
                          <a:solidFill>
                            <a:schemeClr val="bg1"/>
                          </a:solidFill>
                        </a:rPr>
                        <a:t>p S</a:t>
                      </a:r>
                      <a:r>
                        <a:rPr sz="1500" spc="-5" dirty="0">
                          <a:solidFill>
                            <a:schemeClr val="bg1"/>
                          </a:solidFill>
                        </a:rPr>
                        <a:t>cal</a:t>
                      </a:r>
                      <a:r>
                        <a:rPr sz="1500" dirty="0">
                          <a:solidFill>
                            <a:schemeClr val="bg1"/>
                          </a:solidFill>
                        </a:rPr>
                        <a:t>e</a:t>
                      </a:r>
                      <a:r>
                        <a:rPr sz="1500" spc="-90" dirty="0">
                          <a:solidFill>
                            <a:schemeClr val="bg1"/>
                          </a:solidFill>
                        </a:rPr>
                        <a:t> </a:t>
                      </a:r>
                      <a:r>
                        <a:rPr sz="1500" dirty="0">
                          <a:solidFill>
                            <a:schemeClr val="bg1"/>
                          </a:solidFill>
                        </a:rPr>
                        <a:t>A</a:t>
                      </a:r>
                      <a:r>
                        <a:rPr sz="1500" spc="-5" dirty="0">
                          <a:solidFill>
                            <a:schemeClr val="bg1"/>
                          </a:solidFill>
                        </a:rPr>
                        <a:t>t</a:t>
                      </a:r>
                      <a:r>
                        <a:rPr sz="1500" dirty="0">
                          <a:solidFill>
                            <a:schemeClr val="bg1"/>
                          </a:solidFill>
                        </a:rPr>
                        <a:t>o</a:t>
                      </a:r>
                      <a:r>
                        <a:rPr sz="1500" spc="-5" dirty="0">
                          <a:solidFill>
                            <a:schemeClr val="bg1"/>
                          </a:solidFill>
                        </a:rPr>
                        <a:t>mi</a:t>
                      </a:r>
                      <a:r>
                        <a:rPr sz="1500" dirty="0">
                          <a:solidFill>
                            <a:schemeClr val="bg1"/>
                          </a:solidFill>
                        </a:rPr>
                        <a:t>c</a:t>
                      </a:r>
                      <a:r>
                        <a:rPr sz="1500" spc="-5" dirty="0">
                          <a:solidFill>
                            <a:schemeClr val="bg1"/>
                          </a:solidFill>
                        </a:rPr>
                        <a:t> </a:t>
                      </a:r>
                      <a:r>
                        <a:rPr sz="1500" dirty="0">
                          <a:solidFill>
                            <a:schemeClr val="bg1"/>
                          </a:solidFill>
                        </a:rPr>
                        <a:t>C</a:t>
                      </a:r>
                      <a:r>
                        <a:rPr sz="1500" spc="-5" dirty="0">
                          <a:solidFill>
                            <a:schemeClr val="bg1"/>
                          </a:solidFill>
                        </a:rPr>
                        <a:t>l</a:t>
                      </a:r>
                      <a:r>
                        <a:rPr sz="1500" dirty="0">
                          <a:solidFill>
                            <a:schemeClr val="bg1"/>
                          </a:solidFill>
                        </a:rPr>
                        <a:t>o</a:t>
                      </a:r>
                      <a:r>
                        <a:rPr sz="1500" spc="-5" dirty="0">
                          <a:solidFill>
                            <a:schemeClr val="bg1"/>
                          </a:solidFill>
                        </a:rPr>
                        <a:t>c</a:t>
                      </a:r>
                      <a:r>
                        <a:rPr sz="1500" dirty="0">
                          <a:solidFill>
                            <a:schemeClr val="bg1"/>
                          </a:solidFill>
                        </a:rPr>
                        <a:t>k  </a:t>
                      </a:r>
                      <a:r>
                        <a:rPr sz="1500" spc="-5" dirty="0">
                          <a:solidFill>
                            <a:schemeClr val="bg1"/>
                          </a:solidFill>
                        </a:rPr>
                        <a:t>(CSAC)</a:t>
                      </a:r>
                      <a:endParaRPr sz="1500" dirty="0">
                        <a:solidFill>
                          <a:schemeClr val="bg1"/>
                        </a:solidFill>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3" vMerge="1">
                  <a:txBody>
                    <a:bodyPr/>
                    <a:lstStyle/>
                    <a:p>
                      <a:endParaRPr/>
                    </a:p>
                  </a:txBody>
                  <a:tcPr marL="0" marR="0" marT="47625" marB="0">
                    <a:lnL w="28575">
                      <a:solidFill>
                        <a:srgbClr val="191919"/>
                      </a:solidFill>
                      <a:prstDash val="solid"/>
                    </a:lnL>
                    <a:lnR w="19050">
                      <a:solidFill>
                        <a:srgbClr val="191919"/>
                      </a:solidFill>
                      <a:prstDash val="solid"/>
                    </a:lnR>
                    <a:lnT w="19050">
                      <a:solidFill>
                        <a:srgbClr val="191919"/>
                      </a:solidFill>
                      <a:prstDash val="solid"/>
                    </a:lnT>
                    <a:lnB w="19050">
                      <a:solidFill>
                        <a:srgbClr val="191919"/>
                      </a:solidFill>
                      <a:prstDash val="solid"/>
                    </a:lnB>
                    <a:solidFill>
                      <a:srgbClr val="1117C0"/>
                    </a:solidFill>
                  </a:tcPr>
                </a:tc>
                <a:tc hMerge="1" vMerge="1">
                  <a:txBody>
                    <a:bodyPr/>
                    <a:lstStyle/>
                    <a:p>
                      <a:endParaRPr/>
                    </a:p>
                  </a:txBody>
                  <a:tcPr marL="0" marR="0" marT="0" marB="0"/>
                </a:tc>
                <a:tc hMerge="1" vMerge="1">
                  <a:txBody>
                    <a:bodyPr/>
                    <a:lstStyle/>
                    <a:p>
                      <a:endParaRPr/>
                    </a:p>
                  </a:txBody>
                  <a:tcPr marL="0" marR="0" marT="0" marB="0"/>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080ED14A-EACC-BAC0-89F8-5F7951E23487}"/>
              </a:ext>
            </a:extLst>
          </p:cNvPr>
          <p:cNvPicPr>
            <a:picLocks noChangeAspect="1"/>
          </p:cNvPicPr>
          <p:nvPr/>
        </p:nvPicPr>
        <p:blipFill>
          <a:blip r:embed="rId2"/>
          <a:stretch>
            <a:fillRect/>
          </a:stretch>
        </p:blipFill>
        <p:spPr>
          <a:xfrm>
            <a:off x="8456036" y="109965"/>
            <a:ext cx="613935" cy="512695"/>
          </a:xfrm>
          <a:prstGeom prst="rect">
            <a:avLst/>
          </a:prstGeom>
        </p:spPr>
      </p:pic>
      <p:sp>
        <p:nvSpPr>
          <p:cNvPr id="3" name="Slide Number Placeholder 2">
            <a:extLst>
              <a:ext uri="{FF2B5EF4-FFF2-40B4-BE49-F238E27FC236}">
                <a16:creationId xmlns:a16="http://schemas.microsoft.com/office/drawing/2014/main" id="{DCCD5575-1A32-573D-30FE-18F9570176F9}"/>
              </a:ext>
            </a:extLst>
          </p:cNvPr>
          <p:cNvSpPr>
            <a:spLocks noGrp="1"/>
          </p:cNvSpPr>
          <p:nvPr>
            <p:ph type="sldNum" idx="12"/>
          </p:nvPr>
        </p:nvSpPr>
        <p:spPr>
          <a:xfrm>
            <a:off x="8690256" y="4827325"/>
            <a:ext cx="395992" cy="273844"/>
          </a:xfrm>
        </p:spPr>
        <p:txBody>
          <a:bodyPr/>
          <a:lstStyle/>
          <a:p>
            <a:fld id="{00000000-1234-1234-1234-123412341234}" type="slidenum">
              <a:rPr lang="en-US" smtClean="0"/>
              <a:pPr/>
              <a:t>26</a:t>
            </a:fld>
            <a:endParaRPr lang="en-US" dirty="0"/>
          </a:p>
        </p:txBody>
      </p:sp>
      <p:sp>
        <p:nvSpPr>
          <p:cNvPr id="4" name="Rectangle 3">
            <a:extLst>
              <a:ext uri="{FF2B5EF4-FFF2-40B4-BE49-F238E27FC236}">
                <a16:creationId xmlns:a16="http://schemas.microsoft.com/office/drawing/2014/main" id="{A053333E-DD6C-6BC6-3FB6-BE583D9A6F5E}"/>
              </a:ext>
            </a:extLst>
          </p:cNvPr>
          <p:cNvSpPr/>
          <p:nvPr/>
        </p:nvSpPr>
        <p:spPr>
          <a:xfrm>
            <a:off x="269507" y="4898526"/>
            <a:ext cx="8396310" cy="2449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307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11DE-C086-B7A1-C233-C0F7053B7E57}"/>
              </a:ext>
            </a:extLst>
          </p:cNvPr>
          <p:cNvSpPr>
            <a:spLocks noGrp="1"/>
          </p:cNvSpPr>
          <p:nvPr>
            <p:ph type="title"/>
          </p:nvPr>
        </p:nvSpPr>
        <p:spPr>
          <a:xfrm>
            <a:off x="118515" y="95601"/>
            <a:ext cx="7886700" cy="491545"/>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Cross Link Experiment Results</a:t>
            </a:r>
          </a:p>
        </p:txBody>
      </p:sp>
      <p:sp>
        <p:nvSpPr>
          <p:cNvPr id="3" name="Slide Number Placeholder 2">
            <a:extLst>
              <a:ext uri="{FF2B5EF4-FFF2-40B4-BE49-F238E27FC236}">
                <a16:creationId xmlns:a16="http://schemas.microsoft.com/office/drawing/2014/main" id="{A5399D6D-2324-B714-FDFB-F42310E356E1}"/>
              </a:ext>
            </a:extLst>
          </p:cNvPr>
          <p:cNvSpPr>
            <a:spLocks noGrp="1"/>
          </p:cNvSpPr>
          <p:nvPr>
            <p:ph type="sldNum" sz="quarter" idx="12"/>
          </p:nvPr>
        </p:nvSpPr>
        <p:spPr/>
        <p:txBody>
          <a:bodyPr/>
          <a:lstStyle/>
          <a:p>
            <a:fld id="{19F34F23-AF6A-3149-ADA2-111D3CA38F5E}" type="slidenum">
              <a:rPr lang="en-US" smtClean="0"/>
              <a:t>27</a:t>
            </a:fld>
            <a:endParaRPr lang="en-US" dirty="0"/>
          </a:p>
        </p:txBody>
      </p:sp>
      <p:grpSp>
        <p:nvGrpSpPr>
          <p:cNvPr id="4" name="object 10">
            <a:extLst>
              <a:ext uri="{FF2B5EF4-FFF2-40B4-BE49-F238E27FC236}">
                <a16:creationId xmlns:a16="http://schemas.microsoft.com/office/drawing/2014/main" id="{C21C2B5E-7C7A-E8DA-DF94-E39CDEE77693}"/>
              </a:ext>
            </a:extLst>
          </p:cNvPr>
          <p:cNvGrpSpPr/>
          <p:nvPr/>
        </p:nvGrpSpPr>
        <p:grpSpPr>
          <a:xfrm>
            <a:off x="1625117" y="1654125"/>
            <a:ext cx="5276288" cy="2330933"/>
            <a:chOff x="2644918" y="341782"/>
            <a:chExt cx="5908938" cy="2372360"/>
          </a:xfrm>
        </p:grpSpPr>
        <p:pic>
          <p:nvPicPr>
            <p:cNvPr id="5" name="object 11">
              <a:extLst>
                <a:ext uri="{FF2B5EF4-FFF2-40B4-BE49-F238E27FC236}">
                  <a16:creationId xmlns:a16="http://schemas.microsoft.com/office/drawing/2014/main" id="{FF8ED7BA-8FBD-6743-08D2-B339C996BF70}"/>
                </a:ext>
              </a:extLst>
            </p:cNvPr>
            <p:cNvPicPr/>
            <p:nvPr/>
          </p:nvPicPr>
          <p:blipFill>
            <a:blip r:embed="rId2" cstate="print"/>
            <a:stretch>
              <a:fillRect/>
            </a:stretch>
          </p:blipFill>
          <p:spPr>
            <a:xfrm>
              <a:off x="2644918" y="1743474"/>
              <a:ext cx="1060916" cy="944439"/>
            </a:xfrm>
            <a:prstGeom prst="rect">
              <a:avLst/>
            </a:prstGeom>
          </p:spPr>
        </p:pic>
        <p:pic>
          <p:nvPicPr>
            <p:cNvPr id="6" name="object 12">
              <a:extLst>
                <a:ext uri="{FF2B5EF4-FFF2-40B4-BE49-F238E27FC236}">
                  <a16:creationId xmlns:a16="http://schemas.microsoft.com/office/drawing/2014/main" id="{67FD0EFC-96D4-7F8A-C66C-48AC700002BA}"/>
                </a:ext>
              </a:extLst>
            </p:cNvPr>
            <p:cNvPicPr/>
            <p:nvPr/>
          </p:nvPicPr>
          <p:blipFill>
            <a:blip r:embed="rId3" cstate="print"/>
            <a:stretch>
              <a:fillRect/>
            </a:stretch>
          </p:blipFill>
          <p:spPr>
            <a:xfrm>
              <a:off x="6618935" y="341782"/>
              <a:ext cx="1934921" cy="2372360"/>
            </a:xfrm>
            <a:prstGeom prst="rect">
              <a:avLst/>
            </a:prstGeom>
          </p:spPr>
        </p:pic>
        <p:sp>
          <p:nvSpPr>
            <p:cNvPr id="7" name="object 13">
              <a:extLst>
                <a:ext uri="{FF2B5EF4-FFF2-40B4-BE49-F238E27FC236}">
                  <a16:creationId xmlns:a16="http://schemas.microsoft.com/office/drawing/2014/main" id="{9EB221AB-0EFB-48A2-CCD3-2D7AB39E2419}"/>
                </a:ext>
              </a:extLst>
            </p:cNvPr>
            <p:cNvSpPr/>
            <p:nvPr/>
          </p:nvSpPr>
          <p:spPr>
            <a:xfrm>
              <a:off x="3837965" y="1633715"/>
              <a:ext cx="3196590" cy="614045"/>
            </a:xfrm>
            <a:custGeom>
              <a:avLst/>
              <a:gdLst/>
              <a:ahLst/>
              <a:cxnLst/>
              <a:rect l="l" t="t" r="r" b="b"/>
              <a:pathLst>
                <a:path w="3196590" h="614044">
                  <a:moveTo>
                    <a:pt x="1658696" y="247281"/>
                  </a:moveTo>
                  <a:lnTo>
                    <a:pt x="1650746" y="210019"/>
                  </a:lnTo>
                  <a:lnTo>
                    <a:pt x="107784" y="539496"/>
                  </a:lnTo>
                  <a:lnTo>
                    <a:pt x="99834" y="502234"/>
                  </a:lnTo>
                  <a:lnTo>
                    <a:pt x="0" y="581990"/>
                  </a:lnTo>
                  <a:lnTo>
                    <a:pt x="123710" y="614006"/>
                  </a:lnTo>
                  <a:lnTo>
                    <a:pt x="116598" y="580732"/>
                  </a:lnTo>
                  <a:lnTo>
                    <a:pt x="115747" y="576745"/>
                  </a:lnTo>
                  <a:lnTo>
                    <a:pt x="1658696" y="247281"/>
                  </a:lnTo>
                  <a:close/>
                </a:path>
                <a:path w="3196590" h="614044">
                  <a:moveTo>
                    <a:pt x="3196196" y="31038"/>
                  </a:moveTo>
                  <a:lnTo>
                    <a:pt x="3072231" y="0"/>
                  </a:lnTo>
                  <a:lnTo>
                    <a:pt x="3080486" y="37185"/>
                  </a:lnTo>
                  <a:lnTo>
                    <a:pt x="1509560" y="385673"/>
                  </a:lnTo>
                  <a:lnTo>
                    <a:pt x="1517815" y="422871"/>
                  </a:lnTo>
                  <a:lnTo>
                    <a:pt x="3088729" y="74383"/>
                  </a:lnTo>
                  <a:lnTo>
                    <a:pt x="3096984" y="111582"/>
                  </a:lnTo>
                  <a:lnTo>
                    <a:pt x="3193707" y="33058"/>
                  </a:lnTo>
                  <a:lnTo>
                    <a:pt x="3196196" y="31038"/>
                  </a:lnTo>
                  <a:close/>
                </a:path>
              </a:pathLst>
            </a:custGeom>
            <a:solidFill>
              <a:srgbClr val="00B050"/>
            </a:solidFill>
          </p:spPr>
          <p:txBody>
            <a:bodyPr wrap="square" lIns="0" tIns="0" rIns="0" bIns="0" rtlCol="0"/>
            <a:lstStyle/>
            <a:p>
              <a:endParaRPr sz="1013" dirty="0"/>
            </a:p>
          </p:txBody>
        </p:sp>
      </p:grpSp>
      <p:pic>
        <p:nvPicPr>
          <p:cNvPr id="8" name="Picture 7">
            <a:extLst>
              <a:ext uri="{FF2B5EF4-FFF2-40B4-BE49-F238E27FC236}">
                <a16:creationId xmlns:a16="http://schemas.microsoft.com/office/drawing/2014/main" id="{ACD83AA1-53EA-960E-EAA1-28DF0B030F2C}"/>
              </a:ext>
            </a:extLst>
          </p:cNvPr>
          <p:cNvPicPr>
            <a:picLocks noChangeAspect="1"/>
          </p:cNvPicPr>
          <p:nvPr/>
        </p:nvPicPr>
        <p:blipFill>
          <a:blip r:embed="rId4"/>
          <a:stretch>
            <a:fillRect/>
          </a:stretch>
        </p:blipFill>
        <p:spPr>
          <a:xfrm>
            <a:off x="8398286" y="109965"/>
            <a:ext cx="613935" cy="512695"/>
          </a:xfrm>
          <a:prstGeom prst="rect">
            <a:avLst/>
          </a:prstGeom>
        </p:spPr>
      </p:pic>
    </p:spTree>
    <p:extLst>
      <p:ext uri="{BB962C8B-B14F-4D97-AF65-F5344CB8AC3E}">
        <p14:creationId xmlns:p14="http://schemas.microsoft.com/office/powerpoint/2010/main" val="1554119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D25E2-CFBD-F4CC-4130-48F4CACFEA75}"/>
              </a:ext>
            </a:extLst>
          </p:cNvPr>
          <p:cNvSpPr>
            <a:spLocks noGrp="1"/>
          </p:cNvSpPr>
          <p:nvPr>
            <p:ph type="title"/>
          </p:nvPr>
        </p:nvSpPr>
        <p:spPr>
          <a:xfrm>
            <a:off x="74029" y="138603"/>
            <a:ext cx="8925592" cy="484057"/>
          </a:xfrm>
        </p:spPr>
        <p:txBody>
          <a:bodyPr anchor="ctr">
            <a:normAutofit/>
          </a:bodyPr>
          <a:lstStyle/>
          <a:p>
            <a:r>
              <a:rPr lang="en-US" sz="2000" cap="all" dirty="0">
                <a:latin typeface="Helvetica Neue" panose="02000503000000020004" pitchFamily="2" charset="0"/>
                <a:ea typeface="Helvetica Neue" panose="02000503000000020004" pitchFamily="2" charset="0"/>
                <a:cs typeface="Helvetica Neue" panose="02000503000000020004" pitchFamily="2" charset="0"/>
              </a:rPr>
              <a:t>CAPS Crosslink (Ranging) with LRO Tests Summary</a:t>
            </a:r>
          </a:p>
        </p:txBody>
      </p:sp>
      <p:sp>
        <p:nvSpPr>
          <p:cNvPr id="3" name="Slide Number Placeholder 2">
            <a:extLst>
              <a:ext uri="{FF2B5EF4-FFF2-40B4-BE49-F238E27FC236}">
                <a16:creationId xmlns:a16="http://schemas.microsoft.com/office/drawing/2014/main" id="{A392778F-85D9-E870-1F74-A8CF2021A509}"/>
              </a:ext>
            </a:extLst>
          </p:cNvPr>
          <p:cNvSpPr>
            <a:spLocks noGrp="1"/>
          </p:cNvSpPr>
          <p:nvPr>
            <p:ph type="sldNum" sz="quarter" idx="12"/>
          </p:nvPr>
        </p:nvSpPr>
        <p:spPr>
          <a:xfrm>
            <a:off x="6457950" y="4767262"/>
            <a:ext cx="2057400" cy="273844"/>
          </a:xfrm>
        </p:spPr>
        <p:txBody>
          <a:bodyPr>
            <a:normAutofit/>
          </a:bodyPr>
          <a:lstStyle/>
          <a:p>
            <a:pPr>
              <a:spcAft>
                <a:spcPts val="600"/>
              </a:spcAft>
            </a:pPr>
            <a:fld id="{19F34F23-AF6A-3149-ADA2-111D3CA38F5E}" type="slidenum">
              <a:rPr lang="en-US" smtClean="0"/>
              <a:pPr>
                <a:spcAft>
                  <a:spcPts val="600"/>
                </a:spcAft>
              </a:pPr>
              <a:t>28</a:t>
            </a:fld>
            <a:endParaRPr lang="en-US"/>
          </a:p>
        </p:txBody>
      </p:sp>
      <p:pic>
        <p:nvPicPr>
          <p:cNvPr id="5" name="Picture 4">
            <a:extLst>
              <a:ext uri="{FF2B5EF4-FFF2-40B4-BE49-F238E27FC236}">
                <a16:creationId xmlns:a16="http://schemas.microsoft.com/office/drawing/2014/main" id="{AC6C3EE6-73C8-770F-4A59-AC6842F7A5D9}"/>
              </a:ext>
            </a:extLst>
          </p:cNvPr>
          <p:cNvPicPr>
            <a:picLocks noChangeAspect="1"/>
          </p:cNvPicPr>
          <p:nvPr/>
        </p:nvPicPr>
        <p:blipFill>
          <a:blip r:embed="rId2"/>
          <a:stretch>
            <a:fillRect/>
          </a:stretch>
        </p:blipFill>
        <p:spPr>
          <a:xfrm>
            <a:off x="8456036" y="109965"/>
            <a:ext cx="613935" cy="512695"/>
          </a:xfrm>
          <a:prstGeom prst="rect">
            <a:avLst/>
          </a:prstGeom>
        </p:spPr>
      </p:pic>
      <p:graphicFrame>
        <p:nvGraphicFramePr>
          <p:cNvPr id="4" name="Table 3">
            <a:extLst>
              <a:ext uri="{FF2B5EF4-FFF2-40B4-BE49-F238E27FC236}">
                <a16:creationId xmlns:a16="http://schemas.microsoft.com/office/drawing/2014/main" id="{16C195D0-D350-C056-7E43-6E2A27B6DAA3}"/>
              </a:ext>
            </a:extLst>
          </p:cNvPr>
          <p:cNvGraphicFramePr>
            <a:graphicFrameLocks noGrp="1"/>
          </p:cNvGraphicFramePr>
          <p:nvPr>
            <p:extLst>
              <p:ext uri="{D42A27DB-BD31-4B8C-83A1-F6EECF244321}">
                <p14:modId xmlns:p14="http://schemas.microsoft.com/office/powerpoint/2010/main" val="3585818998"/>
              </p:ext>
            </p:extLst>
          </p:nvPr>
        </p:nvGraphicFramePr>
        <p:xfrm>
          <a:off x="208779" y="604430"/>
          <a:ext cx="8761962" cy="4427819"/>
        </p:xfrm>
        <a:graphic>
          <a:graphicData uri="http://schemas.openxmlformats.org/drawingml/2006/table">
            <a:tbl>
              <a:tblPr firstRow="1" bandRow="1">
                <a:solidFill>
                  <a:schemeClr val="bg1">
                    <a:lumMod val="95000"/>
                  </a:schemeClr>
                </a:solidFill>
                <a:tableStyleId>{5C22544A-7EE6-4342-B048-85BDC9FD1C3A}</a:tableStyleId>
              </a:tblPr>
              <a:tblGrid>
                <a:gridCol w="1346483">
                  <a:extLst>
                    <a:ext uri="{9D8B030D-6E8A-4147-A177-3AD203B41FA5}">
                      <a16:colId xmlns:a16="http://schemas.microsoft.com/office/drawing/2014/main" val="495153492"/>
                    </a:ext>
                  </a:extLst>
                </a:gridCol>
                <a:gridCol w="1046077">
                  <a:extLst>
                    <a:ext uri="{9D8B030D-6E8A-4147-A177-3AD203B41FA5}">
                      <a16:colId xmlns:a16="http://schemas.microsoft.com/office/drawing/2014/main" val="4225398289"/>
                    </a:ext>
                  </a:extLst>
                </a:gridCol>
                <a:gridCol w="3337445">
                  <a:extLst>
                    <a:ext uri="{9D8B030D-6E8A-4147-A177-3AD203B41FA5}">
                      <a16:colId xmlns:a16="http://schemas.microsoft.com/office/drawing/2014/main" val="859819344"/>
                    </a:ext>
                  </a:extLst>
                </a:gridCol>
                <a:gridCol w="3031957">
                  <a:extLst>
                    <a:ext uri="{9D8B030D-6E8A-4147-A177-3AD203B41FA5}">
                      <a16:colId xmlns:a16="http://schemas.microsoft.com/office/drawing/2014/main" val="3093303994"/>
                    </a:ext>
                  </a:extLst>
                </a:gridCol>
              </a:tblGrid>
              <a:tr h="864919">
                <a:tc>
                  <a:txBody>
                    <a:bodyPr/>
                    <a:lstStyle/>
                    <a:p>
                      <a:r>
                        <a:rPr lang="en-US" sz="1400" b="1"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Date of Test</a:t>
                      </a:r>
                    </a:p>
                    <a:p>
                      <a:endParaRPr lang="en-US" sz="1400" b="1"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marL="47424" marR="50811" marT="13550" marB="101622"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400" b="1"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Cross-link Success</a:t>
                      </a:r>
                    </a:p>
                  </a:txBody>
                  <a:tcPr marL="47424" marR="50811" marT="13550" marB="101622"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r>
                        <a:rPr lang="en-US" sz="1400" b="1"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Result</a:t>
                      </a:r>
                    </a:p>
                    <a:p>
                      <a:endParaRPr lang="en-US" sz="1400" b="1"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endParaRPr>
                    </a:p>
                  </a:txBody>
                  <a:tcPr marL="47424" marR="50811" marT="13550" marB="101622"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endParaRPr lang="en-US" sz="1400" b="1"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47424" marR="50811" marT="13550" marB="101622"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844112856"/>
                  </a:ext>
                </a:extLst>
              </a:tr>
              <a:tr h="413264">
                <a:tc>
                  <a:txBody>
                    <a:bodyPr/>
                    <a:lstStyle/>
                    <a:p>
                      <a:r>
                        <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18Jan2023</a:t>
                      </a:r>
                    </a:p>
                  </a:txBody>
                  <a:tcPr marL="47424" marR="50811" marT="13550" marB="101622">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400" cap="none"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Yes</a:t>
                      </a:r>
                    </a:p>
                  </a:txBody>
                  <a:tcPr marL="47424" marR="50811" marT="13550" marB="101622">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r>
                        <a:rPr lang="en-US" sz="1400" cap="none"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LRO received signal, but no ranging data was observed.</a:t>
                      </a:r>
                    </a:p>
                  </a:txBody>
                  <a:tcPr marL="47424" marR="50811" marT="13550" marB="101622">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endPar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endParaRPr>
                    </a:p>
                  </a:txBody>
                  <a:tcPr marL="47424" marR="50811" marT="13550" marB="101622">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1365120619"/>
                  </a:ext>
                </a:extLst>
              </a:tr>
              <a:tr h="548761">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9May2023</a:t>
                      </a:r>
                    </a:p>
                  </a:txBody>
                  <a:tcPr marL="47424" marR="50811" marT="13550" marB="101622">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Yes</a:t>
                      </a:r>
                    </a:p>
                  </a:txBody>
                  <a:tcPr marL="47424" marR="50811" marT="13550" marB="10162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CAPSTONE transmitted navigation signal to LRO. LRO returned signal.</a:t>
                      </a:r>
                    </a:p>
                  </a:txBody>
                  <a:tcPr marL="47424" marR="50811" marT="13550" marB="10162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CAPSTONE able to compute range and trajectory. A 17 minutes tracking pass with 78 usable measurements</a:t>
                      </a:r>
                    </a:p>
                  </a:txBody>
                  <a:tcPr marL="47424" marR="50811" marT="13550" marB="10162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2139963807"/>
                  </a:ext>
                </a:extLst>
              </a:tr>
              <a:tr h="413264">
                <a:tc>
                  <a:txBody>
                    <a:bodyPr/>
                    <a:lstStyle/>
                    <a:p>
                      <a:r>
                        <a:rPr lang="en-US" sz="1400" cap="none"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21Oct2023</a:t>
                      </a:r>
                    </a:p>
                  </a:txBody>
                  <a:tcPr marL="47424" marR="50811" marT="13550" marB="101622">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Yes</a:t>
                      </a:r>
                    </a:p>
                  </a:txBody>
                  <a:tcPr marL="47424" marR="50811" marT="13550" marB="10162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CAPSTONE &amp; LRO achieved lock. Measurements were generated for the entire duration of the pass.</a:t>
                      </a:r>
                    </a:p>
                  </a:txBody>
                  <a:tcPr marL="47424" marR="50811" marT="13550" marB="10162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r>
                        <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 56 minutes tracking pass with 259 usable measurements.</a:t>
                      </a:r>
                    </a:p>
                  </a:txBody>
                  <a:tcPr marL="47424" marR="50811" marT="13550" marB="101622">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257785109"/>
                  </a:ext>
                </a:extLst>
              </a:tr>
              <a:tr h="548761">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7Jan2024</a:t>
                      </a:r>
                    </a:p>
                  </a:txBody>
                  <a:tcPr marL="47424" marR="50811" marT="13550" marB="101622">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Yes</a:t>
                      </a:r>
                    </a:p>
                  </a:txBody>
                  <a:tcPr marL="47424" marR="50811" marT="13550" marB="10162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CAPSTONE &amp; LRO achieved lock. A 66 minutes duration pass was longest pass.</a:t>
                      </a:r>
                    </a:p>
                  </a:txBody>
                  <a:tcPr marL="47424" marR="50811" marT="13550" marB="10162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r>
                        <a:rPr lang="en-US" sz="1400" cap="none" spc="0" dirty="0">
                          <a:solidFill>
                            <a:schemeClr val="accent4">
                              <a:lumMod val="20000"/>
                              <a:lumOff val="80000"/>
                            </a:schemeClr>
                          </a:solidFill>
                          <a:latin typeface="Helvetica Neue" panose="02000503000000020004" pitchFamily="2" charset="0"/>
                          <a:ea typeface="Helvetica Neue" panose="02000503000000020004" pitchFamily="2" charset="0"/>
                          <a:cs typeface="Helvetica Neue" panose="02000503000000020004" pitchFamily="2" charset="0"/>
                        </a:rPr>
                        <a:t>All ranging data were extracted from cross link tests with 200 usable measurements.</a:t>
                      </a:r>
                    </a:p>
                  </a:txBody>
                  <a:tcPr marL="47424" marR="50811" marT="13550" marB="101622">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177641987"/>
                  </a:ext>
                </a:extLst>
              </a:tr>
              <a:tr h="548761">
                <a:tc>
                  <a:txBody>
                    <a:bodyPr/>
                    <a:lstStyle/>
                    <a:p>
                      <a:r>
                        <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3Feb2024</a:t>
                      </a:r>
                    </a:p>
                  </a:txBody>
                  <a:tcPr marL="47424" marR="50811" marT="13550" marB="101622">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Yes</a:t>
                      </a:r>
                    </a:p>
                  </a:txBody>
                  <a:tcPr marL="47424" marR="50811" marT="13550" marB="10162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400" cap="none" spc="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CAPSTONE &amp; LRO achieve lock. A 45 minutes tracking pass. This was first successful consecutive crosslink test.</a:t>
                      </a:r>
                    </a:p>
                  </a:txBody>
                  <a:tcPr marL="47424" marR="50811" marT="13550" marB="10162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r>
                        <a:rPr lang="en-US" sz="1400" cap="none"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240 usable measurements. Used shorter ranging sequence.</a:t>
                      </a:r>
                    </a:p>
                  </a:txBody>
                  <a:tcPr marL="47424" marR="50811" marT="13550" marB="101622">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2318606048"/>
                  </a:ext>
                </a:extLst>
              </a:tr>
            </a:tbl>
          </a:graphicData>
        </a:graphic>
      </p:graphicFrame>
    </p:spTree>
    <p:extLst>
      <p:ext uri="{BB962C8B-B14F-4D97-AF65-F5344CB8AC3E}">
        <p14:creationId xmlns:p14="http://schemas.microsoft.com/office/powerpoint/2010/main" val="279954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46B2-B0F4-931B-F990-A45B33FB9F9E}"/>
              </a:ext>
            </a:extLst>
          </p:cNvPr>
          <p:cNvSpPr>
            <a:spLocks noGrp="1"/>
          </p:cNvSpPr>
          <p:nvPr>
            <p:ph type="title"/>
          </p:nvPr>
        </p:nvSpPr>
        <p:spPr>
          <a:xfrm>
            <a:off x="185888" y="139769"/>
            <a:ext cx="4857750" cy="628982"/>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Crosslink Sample Data</a:t>
            </a:r>
          </a:p>
        </p:txBody>
      </p:sp>
      <p:sp>
        <p:nvSpPr>
          <p:cNvPr id="3" name="Slide Number Placeholder 2">
            <a:extLst>
              <a:ext uri="{FF2B5EF4-FFF2-40B4-BE49-F238E27FC236}">
                <a16:creationId xmlns:a16="http://schemas.microsoft.com/office/drawing/2014/main" id="{6B84526D-DFFE-67B7-C691-B7DD4D057E1A}"/>
              </a:ext>
            </a:extLst>
          </p:cNvPr>
          <p:cNvSpPr>
            <a:spLocks noGrp="1"/>
          </p:cNvSpPr>
          <p:nvPr>
            <p:ph type="sldNum" sz="quarter" idx="12"/>
          </p:nvPr>
        </p:nvSpPr>
        <p:spPr>
          <a:xfrm>
            <a:off x="8537606" y="4767263"/>
            <a:ext cx="430129" cy="273844"/>
          </a:xfrm>
        </p:spPr>
        <p:txBody>
          <a:bodyPr/>
          <a:lstStyle/>
          <a:p>
            <a:fld id="{19F34F23-AF6A-3149-ADA2-111D3CA38F5E}" type="slidenum">
              <a:rPr lang="en-US" smtClean="0"/>
              <a:t>29</a:t>
            </a:fld>
            <a:endParaRPr lang="en-US" dirty="0"/>
          </a:p>
        </p:txBody>
      </p:sp>
      <p:pic>
        <p:nvPicPr>
          <p:cNvPr id="7" name="Picture 6" descr="A picture containing graphical user interface&#10;&#10;Description automatically generated">
            <a:extLst>
              <a:ext uri="{FF2B5EF4-FFF2-40B4-BE49-F238E27FC236}">
                <a16:creationId xmlns:a16="http://schemas.microsoft.com/office/drawing/2014/main" id="{70010756-3165-63EB-9523-B178449F5347}"/>
              </a:ext>
            </a:extLst>
          </p:cNvPr>
          <p:cNvPicPr>
            <a:picLocks noChangeAspect="1"/>
          </p:cNvPicPr>
          <p:nvPr/>
        </p:nvPicPr>
        <p:blipFill>
          <a:blip r:embed="rId2"/>
          <a:stretch>
            <a:fillRect/>
          </a:stretch>
        </p:blipFill>
        <p:spPr>
          <a:xfrm>
            <a:off x="267750" y="1153624"/>
            <a:ext cx="7406640" cy="3899852"/>
          </a:xfrm>
          <a:prstGeom prst="rect">
            <a:avLst/>
          </a:prstGeom>
        </p:spPr>
      </p:pic>
      <p:pic>
        <p:nvPicPr>
          <p:cNvPr id="5" name="Picture 4">
            <a:extLst>
              <a:ext uri="{FF2B5EF4-FFF2-40B4-BE49-F238E27FC236}">
                <a16:creationId xmlns:a16="http://schemas.microsoft.com/office/drawing/2014/main" id="{2C231FF3-6AD3-B57C-D21C-682302F90CA7}"/>
              </a:ext>
            </a:extLst>
          </p:cNvPr>
          <p:cNvPicPr>
            <a:picLocks noChangeAspect="1"/>
          </p:cNvPicPr>
          <p:nvPr/>
        </p:nvPicPr>
        <p:blipFill>
          <a:blip r:embed="rId3"/>
          <a:stretch>
            <a:fillRect/>
          </a:stretch>
        </p:blipFill>
        <p:spPr>
          <a:xfrm>
            <a:off x="2614763" y="622660"/>
            <a:ext cx="5747659" cy="548640"/>
          </a:xfrm>
          <a:prstGeom prst="rect">
            <a:avLst/>
          </a:prstGeom>
        </p:spPr>
      </p:pic>
      <p:pic>
        <p:nvPicPr>
          <p:cNvPr id="4" name="Picture 3">
            <a:extLst>
              <a:ext uri="{FF2B5EF4-FFF2-40B4-BE49-F238E27FC236}">
                <a16:creationId xmlns:a16="http://schemas.microsoft.com/office/drawing/2014/main" id="{13E8E739-B024-A5D3-FEEC-C0CB02148BA1}"/>
              </a:ext>
            </a:extLst>
          </p:cNvPr>
          <p:cNvPicPr>
            <a:picLocks noChangeAspect="1"/>
          </p:cNvPicPr>
          <p:nvPr/>
        </p:nvPicPr>
        <p:blipFill>
          <a:blip r:embed="rId4"/>
          <a:stretch>
            <a:fillRect/>
          </a:stretch>
        </p:blipFill>
        <p:spPr>
          <a:xfrm>
            <a:off x="8456036" y="109965"/>
            <a:ext cx="613935" cy="512695"/>
          </a:xfrm>
          <a:prstGeom prst="rect">
            <a:avLst/>
          </a:prstGeom>
        </p:spPr>
      </p:pic>
      <p:sp>
        <p:nvSpPr>
          <p:cNvPr id="6" name="TextBox 5">
            <a:extLst>
              <a:ext uri="{FF2B5EF4-FFF2-40B4-BE49-F238E27FC236}">
                <a16:creationId xmlns:a16="http://schemas.microsoft.com/office/drawing/2014/main" id="{D221DABA-63B2-BA61-98DA-59820F65ACF9}"/>
              </a:ext>
            </a:extLst>
          </p:cNvPr>
          <p:cNvSpPr txBox="1"/>
          <p:nvPr/>
        </p:nvSpPr>
        <p:spPr>
          <a:xfrm>
            <a:off x="185888" y="4816537"/>
            <a:ext cx="2275431" cy="276999"/>
          </a:xfrm>
          <a:prstGeom prst="rect">
            <a:avLst/>
          </a:prstGeom>
          <a:noFill/>
        </p:spPr>
        <p:txBody>
          <a:bodyPr wrap="none" rtlCol="0">
            <a:spAutoFit/>
          </a:bodyPr>
          <a:lstStyle/>
          <a:p>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3640877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F7211F5-3496-2142-99BC-5549D9469DB3}"/>
              </a:ext>
            </a:extLst>
          </p:cNvPr>
          <p:cNvPicPr>
            <a:picLocks noGrp="1" noChangeAspect="1"/>
          </p:cNvPicPr>
          <p:nvPr>
            <p:ph idx="1"/>
          </p:nvPr>
        </p:nvPicPr>
        <p:blipFill rotWithShape="1">
          <a:blip r:embed="rId3"/>
          <a:srcRect l="21027" t="1306" r="-101" b="20569"/>
          <a:stretch/>
        </p:blipFill>
        <p:spPr>
          <a:xfrm>
            <a:off x="-10941" y="0"/>
            <a:ext cx="9308945" cy="5143500"/>
          </a:xfrm>
        </p:spPr>
      </p:pic>
      <p:sp>
        <p:nvSpPr>
          <p:cNvPr id="19" name="Title 18">
            <a:extLst>
              <a:ext uri="{FF2B5EF4-FFF2-40B4-BE49-F238E27FC236}">
                <a16:creationId xmlns:a16="http://schemas.microsoft.com/office/drawing/2014/main" id="{9C9D8B07-643D-3343-925F-F910546C8250}"/>
              </a:ext>
            </a:extLst>
          </p:cNvPr>
          <p:cNvSpPr>
            <a:spLocks noGrp="1"/>
          </p:cNvSpPr>
          <p:nvPr>
            <p:ph type="title"/>
          </p:nvPr>
        </p:nvSpPr>
        <p:spPr>
          <a:xfrm>
            <a:off x="74030" y="55833"/>
            <a:ext cx="3468068" cy="512695"/>
          </a:xfrm>
        </p:spPr>
        <p:txBody>
          <a:bodyPr>
            <a:noAutofit/>
          </a:bodyPr>
          <a:lstStyle/>
          <a:p>
            <a:r>
              <a:rPr lang="en-US" sz="2700" dirty="0">
                <a:latin typeface="Helvetica Neue" panose="02000503000000020004" pitchFamily="2" charset="0"/>
                <a:ea typeface="Helvetica Neue" panose="02000503000000020004" pitchFamily="2" charset="0"/>
                <a:cs typeface="Helvetica Neue" panose="02000503000000020004" pitchFamily="2" charset="0"/>
              </a:rPr>
              <a:t>CAPSTONE is…</a:t>
            </a:r>
            <a:endParaRPr lang="en-US" sz="24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27630" y="4702629"/>
            <a:ext cx="274320" cy="274320"/>
          </a:xfrm>
        </p:spPr>
        <p:txBody>
          <a:bodyPr/>
          <a:lstStyle/>
          <a:p>
            <a:fld id="{19F34F23-AF6A-3149-ADA2-111D3CA38F5E}" type="slidenum">
              <a:rPr lang="en-US" smtClean="0"/>
              <a:t>3</a:t>
            </a:fld>
            <a:endParaRPr lang="en-US" dirty="0"/>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4"/>
          <a:stretch>
            <a:fillRect/>
          </a:stretch>
        </p:blipFill>
        <p:spPr>
          <a:xfrm>
            <a:off x="8456036" y="109965"/>
            <a:ext cx="613935" cy="512695"/>
          </a:xfrm>
          <a:prstGeom prst="rect">
            <a:avLst/>
          </a:prstGeom>
        </p:spPr>
      </p:pic>
      <p:sp>
        <p:nvSpPr>
          <p:cNvPr id="21" name="TextBox 20">
            <a:extLst>
              <a:ext uri="{FF2B5EF4-FFF2-40B4-BE49-F238E27FC236}">
                <a16:creationId xmlns:a16="http://schemas.microsoft.com/office/drawing/2014/main" id="{7CB6FC08-2A69-A74F-BCF5-5D8531997862}"/>
              </a:ext>
            </a:extLst>
          </p:cNvPr>
          <p:cNvSpPr txBox="1"/>
          <p:nvPr/>
        </p:nvSpPr>
        <p:spPr>
          <a:xfrm>
            <a:off x="2156057" y="636375"/>
            <a:ext cx="7064943" cy="4567917"/>
          </a:xfrm>
          <a:prstGeom prst="rect">
            <a:avLst/>
          </a:prstGeom>
          <a:noFill/>
        </p:spPr>
        <p:txBody>
          <a:bodyPr wrap="square" rtlCol="0">
            <a:spAutoFit/>
          </a:bodyPr>
          <a:lstStyle/>
          <a:p>
            <a:pPr marL="257175" indent="-257175">
              <a:spcBef>
                <a:spcPts val="450"/>
              </a:spcBef>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A12U CubeSat that serves as the first spacecraft to enter the near rectilinear halo orbit (NRHO) destined for Gateway, the Moon-orbiting outpost that is part of NASA’s Artemis program.</a:t>
            </a:r>
          </a:p>
          <a:p>
            <a:pPr marL="257175" indent="-257175">
              <a:spcBef>
                <a:spcPts val="450"/>
              </a:spcBef>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First CubeSat to fly in cislunar space.</a:t>
            </a:r>
          </a:p>
          <a:p>
            <a:pPr marL="257175" indent="-257175">
              <a:spcBef>
                <a:spcPts val="450"/>
              </a:spcBef>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Arrived at its target destination in the NRHO within 4 months via low-energy, deep space transfer using its own propulsion system.</a:t>
            </a:r>
          </a:p>
          <a:p>
            <a:pPr marL="257175" indent="-257175">
              <a:spcBef>
                <a:spcPts val="450"/>
              </a:spcBef>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Scheduled to remain in NRHO around the Moon for up to 18 months to understand the characteristics of the orbit and perform technology demonstrations. </a:t>
            </a:r>
          </a:p>
          <a:p>
            <a:pPr marL="257175" indent="-257175">
              <a:spcBef>
                <a:spcPts val="450"/>
              </a:spcBef>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Helping reduce risk for future spacecraft by validating innovative navigation technologies and verifying the dynamics of the NRHO. </a:t>
            </a:r>
          </a:p>
          <a:p>
            <a:pPr marL="257175" indent="-257175">
              <a:spcBef>
                <a:spcPts val="450"/>
              </a:spcBef>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Successfully launched on June 28, 2022 @5:55 AM EDT aboard a 3-stage Rocket Lab Electron rocket from </a:t>
            </a:r>
            <a:r>
              <a:rPr lang="en-US" dirty="0" err="1">
                <a:latin typeface="Helvetica Neue" panose="02000503000000020004" pitchFamily="2" charset="0"/>
                <a:ea typeface="Helvetica Neue" panose="02000503000000020004" pitchFamily="2" charset="0"/>
                <a:cs typeface="Helvetica Neue" panose="02000503000000020004" pitchFamily="2" charset="0"/>
              </a:rPr>
              <a:t>Mahia</a:t>
            </a:r>
            <a:r>
              <a:rPr lang="en-US" dirty="0">
                <a:latin typeface="Helvetica Neue" panose="02000503000000020004" pitchFamily="2" charset="0"/>
                <a:ea typeface="Helvetica Neue" panose="02000503000000020004" pitchFamily="2" charset="0"/>
                <a:cs typeface="Helvetica Neue" panose="02000503000000020004" pitchFamily="2" charset="0"/>
              </a:rPr>
              <a:t>, NZ.</a:t>
            </a:r>
          </a:p>
        </p:txBody>
      </p:sp>
    </p:spTree>
    <p:extLst>
      <p:ext uri="{BB962C8B-B14F-4D97-AF65-F5344CB8AC3E}">
        <p14:creationId xmlns:p14="http://schemas.microsoft.com/office/powerpoint/2010/main" val="763583299"/>
      </p:ext>
    </p:extLst>
  </p:cSld>
  <p:clrMapOvr>
    <a:masterClrMapping/>
  </p:clrMapOvr>
  <mc:AlternateContent xmlns:mc="http://schemas.openxmlformats.org/markup-compatibility/2006" xmlns:p14="http://schemas.microsoft.com/office/powerpoint/2010/main">
    <mc:Choice Requires="p14">
      <p:transition spd="slow" p14:dur="2000" advTm="70477"/>
    </mc:Choice>
    <mc:Fallback xmlns="">
      <p:transition spd="slow" advTm="7047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72FC-466E-792B-18D5-61C4956BF69C}"/>
              </a:ext>
            </a:extLst>
          </p:cNvPr>
          <p:cNvSpPr>
            <a:spLocks noGrp="1"/>
          </p:cNvSpPr>
          <p:nvPr>
            <p:ph type="title"/>
          </p:nvPr>
        </p:nvSpPr>
        <p:spPr>
          <a:xfrm>
            <a:off x="146182" y="160143"/>
            <a:ext cx="8014836" cy="637663"/>
          </a:xfrm>
        </p:spPr>
        <p:txBody>
          <a:bodyPr>
            <a:normAutofit fontScale="90000"/>
          </a:bodyPr>
          <a:lstStyle/>
          <a:p>
            <a:r>
              <a:rPr lang="en-US" sz="2400" cap="all" dirty="0">
                <a:latin typeface="Helvetica Neue" panose="02000503000000020004" pitchFamily="2" charset="0"/>
                <a:ea typeface="Helvetica Neue" panose="02000503000000020004" pitchFamily="2" charset="0"/>
                <a:cs typeface="Helvetica Neue" panose="02000503000000020004" pitchFamily="2" charset="0"/>
              </a:rPr>
              <a:t>One Way Regenerative Ranging with </a:t>
            </a:r>
            <a:br>
              <a:rPr lang="en-US" sz="2400" cap="all" dirty="0">
                <a:latin typeface="Helvetica Neue" panose="02000503000000020004" pitchFamily="2" charset="0"/>
                <a:ea typeface="Helvetica Neue" panose="02000503000000020004" pitchFamily="2" charset="0"/>
                <a:cs typeface="Helvetica Neue" panose="02000503000000020004" pitchFamily="2" charset="0"/>
              </a:rPr>
            </a:br>
            <a:r>
              <a:rPr lang="en-US" sz="2400" cap="all" dirty="0">
                <a:latin typeface="Helvetica Neue" panose="02000503000000020004" pitchFamily="2" charset="0"/>
                <a:ea typeface="Helvetica Neue" panose="02000503000000020004" pitchFamily="2" charset="0"/>
                <a:cs typeface="Helvetica Neue" panose="02000503000000020004" pitchFamily="2" charset="0"/>
              </a:rPr>
              <a:t>Deep Space Network (DSN)</a:t>
            </a:r>
          </a:p>
        </p:txBody>
      </p:sp>
      <p:sp>
        <p:nvSpPr>
          <p:cNvPr id="3" name="Slide Number Placeholder 2">
            <a:extLst>
              <a:ext uri="{FF2B5EF4-FFF2-40B4-BE49-F238E27FC236}">
                <a16:creationId xmlns:a16="http://schemas.microsoft.com/office/drawing/2014/main" id="{D8669599-575F-C95C-363E-F8704DFFCEE5}"/>
              </a:ext>
            </a:extLst>
          </p:cNvPr>
          <p:cNvSpPr>
            <a:spLocks noGrp="1"/>
          </p:cNvSpPr>
          <p:nvPr>
            <p:ph type="sldNum" sz="quarter" idx="12"/>
          </p:nvPr>
        </p:nvSpPr>
        <p:spPr>
          <a:xfrm>
            <a:off x="8460606" y="4767263"/>
            <a:ext cx="507131" cy="273844"/>
          </a:xfrm>
        </p:spPr>
        <p:txBody>
          <a:bodyPr/>
          <a:lstStyle/>
          <a:p>
            <a:fld id="{19F34F23-AF6A-3149-ADA2-111D3CA38F5E}" type="slidenum">
              <a:rPr lang="en-US" smtClean="0"/>
              <a:t>30</a:t>
            </a:fld>
            <a:endParaRPr lang="en-US" dirty="0"/>
          </a:p>
        </p:txBody>
      </p:sp>
      <p:sp>
        <p:nvSpPr>
          <p:cNvPr id="4" name="TextBox 3">
            <a:extLst>
              <a:ext uri="{FF2B5EF4-FFF2-40B4-BE49-F238E27FC236}">
                <a16:creationId xmlns:a16="http://schemas.microsoft.com/office/drawing/2014/main" id="{424A26AE-8085-DF41-0A0A-6A393E25D68B}"/>
              </a:ext>
            </a:extLst>
          </p:cNvPr>
          <p:cNvSpPr txBox="1"/>
          <p:nvPr/>
        </p:nvSpPr>
        <p:spPr>
          <a:xfrm>
            <a:off x="257530" y="1073534"/>
            <a:ext cx="8725814" cy="3785652"/>
          </a:xfrm>
          <a:prstGeom prst="rect">
            <a:avLst/>
          </a:prstGeom>
          <a:noFill/>
        </p:spPr>
        <p:txBody>
          <a:bodyPr wrap="square" rtlCol="0">
            <a:spAutoFit/>
          </a:bodyPr>
          <a:lstStyle/>
          <a:p>
            <a:pPr marL="257175" indent="-257175">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Ranging is used for spacecraft and satellite navigation. Regenerative PN ranging improves ranging signal quality received at the ground station. It is more efficient in link power than non-regenerative techniques.</a:t>
            </a:r>
          </a:p>
          <a:p>
            <a:pPr marL="257175" indent="-257175">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Between February 2023 – August 2023 CAPSTONE successfully completed 2 one way ranging tests with DSN.</a:t>
            </a:r>
          </a:p>
          <a:p>
            <a:pPr marL="257175" indent="-257175">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By November 2023, CAPSTONE successfully gathered one way ranging data on 18 DSN passes. </a:t>
            </a:r>
          </a:p>
          <a:p>
            <a:pPr marL="257175" indent="-257175">
              <a:buFont typeface="Arial" panose="020B0604020202020204" pitchFamily="34" charset="0"/>
              <a:buChar char="•"/>
            </a:pPr>
            <a:r>
              <a:rPr lang="en-US" sz="2400" dirty="0">
                <a:latin typeface="Helvetica Neue" panose="02000503000000020004" pitchFamily="2" charset="0"/>
                <a:ea typeface="Helvetica Neue" panose="02000503000000020004" pitchFamily="2" charset="0"/>
                <a:cs typeface="Helvetica Neue" panose="02000503000000020004" pitchFamily="2" charset="0"/>
              </a:rPr>
              <a:t>Currently gathering one way ranging data on every ground pass with DSN.</a:t>
            </a:r>
          </a:p>
        </p:txBody>
      </p:sp>
      <p:pic>
        <p:nvPicPr>
          <p:cNvPr id="5" name="Picture 4">
            <a:extLst>
              <a:ext uri="{FF2B5EF4-FFF2-40B4-BE49-F238E27FC236}">
                <a16:creationId xmlns:a16="http://schemas.microsoft.com/office/drawing/2014/main" id="{90E26122-3BCF-5227-C3D5-AD44C91D7C00}"/>
              </a:ext>
            </a:extLst>
          </p:cNvPr>
          <p:cNvPicPr>
            <a:picLocks noChangeAspect="1"/>
          </p:cNvPicPr>
          <p:nvPr/>
        </p:nvPicPr>
        <p:blipFill>
          <a:blip r:embed="rId2"/>
          <a:stretch>
            <a:fillRect/>
          </a:stretch>
        </p:blipFill>
        <p:spPr>
          <a:xfrm>
            <a:off x="8369409" y="109965"/>
            <a:ext cx="613935" cy="512695"/>
          </a:xfrm>
          <a:prstGeom prst="rect">
            <a:avLst/>
          </a:prstGeom>
        </p:spPr>
      </p:pic>
    </p:spTree>
    <p:extLst>
      <p:ext uri="{BB962C8B-B14F-4D97-AF65-F5344CB8AC3E}">
        <p14:creationId xmlns:p14="http://schemas.microsoft.com/office/powerpoint/2010/main" val="256926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A7174-FD91-D996-9D3F-0AF417B08195}"/>
              </a:ext>
            </a:extLst>
          </p:cNvPr>
          <p:cNvSpPr>
            <a:spLocks noGrp="1"/>
          </p:cNvSpPr>
          <p:nvPr>
            <p:ph type="title"/>
          </p:nvPr>
        </p:nvSpPr>
        <p:spPr>
          <a:xfrm>
            <a:off x="185888" y="189298"/>
            <a:ext cx="7886700" cy="512695"/>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CAPSTONE On-board Camera Images</a:t>
            </a:r>
          </a:p>
        </p:txBody>
      </p:sp>
      <p:sp>
        <p:nvSpPr>
          <p:cNvPr id="3" name="Slide Number Placeholder 2">
            <a:extLst>
              <a:ext uri="{FF2B5EF4-FFF2-40B4-BE49-F238E27FC236}">
                <a16:creationId xmlns:a16="http://schemas.microsoft.com/office/drawing/2014/main" id="{A3EF11C3-6DEF-C288-D264-78FBC5948928}"/>
              </a:ext>
            </a:extLst>
          </p:cNvPr>
          <p:cNvSpPr>
            <a:spLocks noGrp="1"/>
          </p:cNvSpPr>
          <p:nvPr>
            <p:ph type="sldNum" sz="quarter" idx="12"/>
          </p:nvPr>
        </p:nvSpPr>
        <p:spPr/>
        <p:txBody>
          <a:bodyPr/>
          <a:lstStyle/>
          <a:p>
            <a:fld id="{19F34F23-AF6A-3149-ADA2-111D3CA38F5E}" type="slidenum">
              <a:rPr lang="en-US" smtClean="0"/>
              <a:t>31</a:t>
            </a:fld>
            <a:endParaRPr lang="en-US" dirty="0"/>
          </a:p>
        </p:txBody>
      </p:sp>
      <p:pic>
        <p:nvPicPr>
          <p:cNvPr id="4" name="Picture 3" descr="A moon in the sky&#10;&#10;Description automatically generated with low confidence">
            <a:extLst>
              <a:ext uri="{FF2B5EF4-FFF2-40B4-BE49-F238E27FC236}">
                <a16:creationId xmlns:a16="http://schemas.microsoft.com/office/drawing/2014/main" id="{5F3EE2C0-1F15-5632-31CC-4D505BF50324}"/>
              </a:ext>
            </a:extLst>
          </p:cNvPr>
          <p:cNvPicPr>
            <a:picLocks noChangeAspect="1"/>
          </p:cNvPicPr>
          <p:nvPr/>
        </p:nvPicPr>
        <p:blipFill>
          <a:blip r:embed="rId2"/>
          <a:stretch>
            <a:fillRect/>
          </a:stretch>
        </p:blipFill>
        <p:spPr>
          <a:xfrm>
            <a:off x="499457" y="622660"/>
            <a:ext cx="5380191" cy="3931920"/>
          </a:xfrm>
          <a:prstGeom prst="rect">
            <a:avLst/>
          </a:prstGeom>
        </p:spPr>
      </p:pic>
      <p:pic>
        <p:nvPicPr>
          <p:cNvPr id="5" name="Picture 4">
            <a:extLst>
              <a:ext uri="{FF2B5EF4-FFF2-40B4-BE49-F238E27FC236}">
                <a16:creationId xmlns:a16="http://schemas.microsoft.com/office/drawing/2014/main" id="{C34B311F-1DAF-BE13-EF73-CF8658A8EC65}"/>
              </a:ext>
            </a:extLst>
          </p:cNvPr>
          <p:cNvPicPr>
            <a:picLocks noChangeAspect="1"/>
          </p:cNvPicPr>
          <p:nvPr/>
        </p:nvPicPr>
        <p:blipFill>
          <a:blip r:embed="rId3"/>
          <a:stretch>
            <a:fillRect/>
          </a:stretch>
        </p:blipFill>
        <p:spPr>
          <a:xfrm>
            <a:off x="4753053" y="1212794"/>
            <a:ext cx="3628160" cy="2651760"/>
          </a:xfrm>
          <a:prstGeom prst="rect">
            <a:avLst/>
          </a:prstGeom>
        </p:spPr>
      </p:pic>
      <p:pic>
        <p:nvPicPr>
          <p:cNvPr id="6" name="Picture 5" descr="A picture containing night sky&#10;&#10;Description automatically generated">
            <a:extLst>
              <a:ext uri="{FF2B5EF4-FFF2-40B4-BE49-F238E27FC236}">
                <a16:creationId xmlns:a16="http://schemas.microsoft.com/office/drawing/2014/main" id="{2A5AEDC8-251D-53C0-D67E-D6535B66AF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57" r="18531"/>
          <a:stretch/>
        </p:blipFill>
        <p:spPr>
          <a:xfrm>
            <a:off x="77729" y="1468149"/>
            <a:ext cx="2545824" cy="2286000"/>
          </a:xfrm>
          <a:prstGeom prst="rect">
            <a:avLst/>
          </a:prstGeom>
        </p:spPr>
      </p:pic>
      <p:sp>
        <p:nvSpPr>
          <p:cNvPr id="7" name="TextBox 6">
            <a:extLst>
              <a:ext uri="{FF2B5EF4-FFF2-40B4-BE49-F238E27FC236}">
                <a16:creationId xmlns:a16="http://schemas.microsoft.com/office/drawing/2014/main" id="{3651ECB3-5AA9-B25F-4A2E-7AF7111830A4}"/>
              </a:ext>
            </a:extLst>
          </p:cNvPr>
          <p:cNvSpPr txBox="1"/>
          <p:nvPr/>
        </p:nvSpPr>
        <p:spPr>
          <a:xfrm>
            <a:off x="1379613" y="3906654"/>
            <a:ext cx="2246128"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Sequence Images</a:t>
            </a:r>
          </a:p>
        </p:txBody>
      </p:sp>
      <p:sp>
        <p:nvSpPr>
          <p:cNvPr id="8" name="TextBox 7">
            <a:extLst>
              <a:ext uri="{FF2B5EF4-FFF2-40B4-BE49-F238E27FC236}">
                <a16:creationId xmlns:a16="http://schemas.microsoft.com/office/drawing/2014/main" id="{8EBF1922-675B-1F8F-E783-61A51F60D60E}"/>
              </a:ext>
            </a:extLst>
          </p:cNvPr>
          <p:cNvSpPr txBox="1"/>
          <p:nvPr/>
        </p:nvSpPr>
        <p:spPr>
          <a:xfrm>
            <a:off x="5278783" y="3906654"/>
            <a:ext cx="2566728" cy="400110"/>
          </a:xfrm>
          <a:prstGeom prst="rect">
            <a:avLst/>
          </a:prstGeom>
          <a:noFill/>
        </p:spPr>
        <p:txBody>
          <a:bodyPr wrap="none" rtlCol="0">
            <a:spAutoFit/>
          </a:bodyPr>
          <a:lstStyle/>
          <a:p>
            <a:r>
              <a:rPr lang="en-US" sz="2000" dirty="0">
                <a:latin typeface="Helvetica Neue" panose="02000503000000020004" pitchFamily="2" charset="0"/>
                <a:ea typeface="Helvetica Neue" panose="02000503000000020004" pitchFamily="2" charset="0"/>
                <a:cs typeface="Helvetica Neue" panose="02000503000000020004" pitchFamily="2" charset="0"/>
              </a:rPr>
              <a:t>Lunar Surface Image</a:t>
            </a:r>
          </a:p>
        </p:txBody>
      </p:sp>
      <p:pic>
        <p:nvPicPr>
          <p:cNvPr id="9" name="Picture 8">
            <a:extLst>
              <a:ext uri="{FF2B5EF4-FFF2-40B4-BE49-F238E27FC236}">
                <a16:creationId xmlns:a16="http://schemas.microsoft.com/office/drawing/2014/main" id="{0D646E91-D30F-5FC4-CBA7-44105153DDBF}"/>
              </a:ext>
            </a:extLst>
          </p:cNvPr>
          <p:cNvPicPr>
            <a:picLocks noChangeAspect="1"/>
          </p:cNvPicPr>
          <p:nvPr/>
        </p:nvPicPr>
        <p:blipFill>
          <a:blip r:embed="rId5"/>
          <a:stretch>
            <a:fillRect/>
          </a:stretch>
        </p:blipFill>
        <p:spPr>
          <a:xfrm>
            <a:off x="8456036" y="109965"/>
            <a:ext cx="613935" cy="512695"/>
          </a:xfrm>
          <a:prstGeom prst="rect">
            <a:avLst/>
          </a:prstGeom>
        </p:spPr>
      </p:pic>
      <p:sp>
        <p:nvSpPr>
          <p:cNvPr id="10" name="TextBox 9">
            <a:extLst>
              <a:ext uri="{FF2B5EF4-FFF2-40B4-BE49-F238E27FC236}">
                <a16:creationId xmlns:a16="http://schemas.microsoft.com/office/drawing/2014/main" id="{AF084901-273B-572C-E89C-9238305F9E07}"/>
              </a:ext>
            </a:extLst>
          </p:cNvPr>
          <p:cNvSpPr txBox="1"/>
          <p:nvPr/>
        </p:nvSpPr>
        <p:spPr>
          <a:xfrm>
            <a:off x="92399" y="4764306"/>
            <a:ext cx="3850951" cy="276999"/>
          </a:xfrm>
          <a:prstGeom prst="rect">
            <a:avLst/>
          </a:prstGeom>
          <a:no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credited to: Advanced Space, LLC </a:t>
            </a:r>
          </a:p>
        </p:txBody>
      </p:sp>
    </p:spTree>
    <p:extLst>
      <p:ext uri="{BB962C8B-B14F-4D97-AF65-F5344CB8AC3E}">
        <p14:creationId xmlns:p14="http://schemas.microsoft.com/office/powerpoint/2010/main" val="1188995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D8DB-991E-B29E-C992-FBD3BBC8C04C}"/>
              </a:ext>
            </a:extLst>
          </p:cNvPr>
          <p:cNvSpPr>
            <a:spLocks noGrp="1"/>
          </p:cNvSpPr>
          <p:nvPr>
            <p:ph type="title"/>
          </p:nvPr>
        </p:nvSpPr>
        <p:spPr>
          <a:xfrm>
            <a:off x="157012" y="177592"/>
            <a:ext cx="5185009" cy="715792"/>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Mission Summary To Date</a:t>
            </a:r>
          </a:p>
        </p:txBody>
      </p:sp>
      <p:sp>
        <p:nvSpPr>
          <p:cNvPr id="3" name="Slide Number Placeholder 2">
            <a:extLst>
              <a:ext uri="{FF2B5EF4-FFF2-40B4-BE49-F238E27FC236}">
                <a16:creationId xmlns:a16="http://schemas.microsoft.com/office/drawing/2014/main" id="{82AB5B3E-34A1-5524-1351-D5825E862D3E}"/>
              </a:ext>
            </a:extLst>
          </p:cNvPr>
          <p:cNvSpPr>
            <a:spLocks noGrp="1"/>
          </p:cNvSpPr>
          <p:nvPr>
            <p:ph type="sldNum" sz="quarter" idx="12"/>
          </p:nvPr>
        </p:nvSpPr>
        <p:spPr/>
        <p:txBody>
          <a:bodyPr/>
          <a:lstStyle/>
          <a:p>
            <a:fld id="{19F34F23-AF6A-3149-ADA2-111D3CA38F5E}" type="slidenum">
              <a:rPr lang="en-US" smtClean="0"/>
              <a:t>32</a:t>
            </a:fld>
            <a:endParaRPr lang="en-US" dirty="0"/>
          </a:p>
        </p:txBody>
      </p:sp>
      <p:sp>
        <p:nvSpPr>
          <p:cNvPr id="10" name="TextBox 9">
            <a:extLst>
              <a:ext uri="{FF2B5EF4-FFF2-40B4-BE49-F238E27FC236}">
                <a16:creationId xmlns:a16="http://schemas.microsoft.com/office/drawing/2014/main" id="{5193E306-46C6-B982-8DCC-5C1C3ED10C4C}"/>
              </a:ext>
            </a:extLst>
          </p:cNvPr>
          <p:cNvSpPr txBox="1"/>
          <p:nvPr/>
        </p:nvSpPr>
        <p:spPr>
          <a:xfrm>
            <a:off x="176263" y="1081012"/>
            <a:ext cx="8826332" cy="3708708"/>
          </a:xfrm>
          <a:prstGeom prst="rect">
            <a:avLst/>
          </a:prstGeom>
          <a:noFill/>
        </p:spPr>
        <p:txBody>
          <a:bodyPr wrap="square" rtlCol="0">
            <a:spAutoFit/>
          </a:bodyPr>
          <a:lstStyle/>
          <a:p>
            <a:pPr>
              <a:spcAft>
                <a:spcPts val="600"/>
              </a:spcAft>
            </a:pPr>
            <a:r>
              <a:rPr lang="en-US" sz="2000" dirty="0">
                <a:latin typeface="Helvetica Neue" panose="02000503000000020004" pitchFamily="2" charset="0"/>
                <a:ea typeface="Helvetica Neue" panose="02000503000000020004" pitchFamily="2" charset="0"/>
                <a:cs typeface="Helvetica Neue" panose="02000503000000020004" pitchFamily="2" charset="0"/>
              </a:rPr>
              <a:t>CAPSTONE has been successfully operating for over 500 days since launch. The following activities have been tracked since the start of the mission.</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Over 70 completed NRHO revolutions.</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21 Orbital Maintenance Maneuvers have been completed.</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4 Of 5 Operational Objectives have been met.</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15 Crosslink attempts conducted with 4 successful crosslinks achieved.</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All tracking passes now yield one-way ranging data with DSN.</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Survived 16 eclipses, longest eclipse ~75 minutes.</a:t>
            </a:r>
          </a:p>
          <a:p>
            <a:pPr marL="257175" indent="-257175">
              <a:spcAft>
                <a:spcPts val="600"/>
              </a:spcAft>
              <a:buFont typeface="Arial" panose="020B0604020202020204" pitchFamily="34" charset="0"/>
              <a:buChar char="•"/>
            </a:pPr>
            <a:r>
              <a:rPr lang="en-US" sz="2000" dirty="0">
                <a:latin typeface="Helvetica Neue" panose="02000503000000020004" pitchFamily="2" charset="0"/>
                <a:ea typeface="Helvetica Neue" panose="02000503000000020004" pitchFamily="2" charset="0"/>
                <a:cs typeface="Helvetica Neue" panose="02000503000000020004" pitchFamily="2" charset="0"/>
              </a:rPr>
              <a:t>152 images have been collected.</a:t>
            </a:r>
          </a:p>
        </p:txBody>
      </p:sp>
      <p:pic>
        <p:nvPicPr>
          <p:cNvPr id="4" name="Picture 3">
            <a:extLst>
              <a:ext uri="{FF2B5EF4-FFF2-40B4-BE49-F238E27FC236}">
                <a16:creationId xmlns:a16="http://schemas.microsoft.com/office/drawing/2014/main" id="{A178A44A-C43F-338A-57FF-0BC2290BF48A}"/>
              </a:ext>
            </a:extLst>
          </p:cNvPr>
          <p:cNvPicPr>
            <a:picLocks noChangeAspect="1"/>
          </p:cNvPicPr>
          <p:nvPr/>
        </p:nvPicPr>
        <p:blipFill>
          <a:blip r:embed="rId2"/>
          <a:stretch>
            <a:fillRect/>
          </a:stretch>
        </p:blipFill>
        <p:spPr>
          <a:xfrm>
            <a:off x="8369409" y="177343"/>
            <a:ext cx="613935" cy="512695"/>
          </a:xfrm>
          <a:prstGeom prst="rect">
            <a:avLst/>
          </a:prstGeom>
        </p:spPr>
      </p:pic>
    </p:spTree>
    <p:extLst>
      <p:ext uri="{BB962C8B-B14F-4D97-AF65-F5344CB8AC3E}">
        <p14:creationId xmlns:p14="http://schemas.microsoft.com/office/powerpoint/2010/main" val="2852932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13BC-A5EB-2849-86F4-6BD32E1E9E1C}"/>
              </a:ext>
            </a:extLst>
          </p:cNvPr>
          <p:cNvSpPr>
            <a:spLocks noGrp="1"/>
          </p:cNvSpPr>
          <p:nvPr>
            <p:ph type="title"/>
          </p:nvPr>
        </p:nvSpPr>
        <p:spPr>
          <a:xfrm>
            <a:off x="144379" y="134236"/>
            <a:ext cx="5795852" cy="466406"/>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CAPSTONE DECOMMISSIONING</a:t>
            </a:r>
          </a:p>
        </p:txBody>
      </p:sp>
      <p:pic>
        <p:nvPicPr>
          <p:cNvPr id="4" name="Content Placeholder 3">
            <a:extLst>
              <a:ext uri="{FF2B5EF4-FFF2-40B4-BE49-F238E27FC236}">
                <a16:creationId xmlns:a16="http://schemas.microsoft.com/office/drawing/2014/main" id="{AECC5B5F-27C5-594A-A2A8-2B9D2D0AC5D0}"/>
              </a:ext>
            </a:extLst>
          </p:cNvPr>
          <p:cNvPicPr>
            <a:picLocks noGrp="1" noChangeAspect="1"/>
          </p:cNvPicPr>
          <p:nvPr>
            <p:ph idx="1"/>
          </p:nvPr>
        </p:nvPicPr>
        <p:blipFill rotWithShape="1">
          <a:blip r:embed="rId2"/>
          <a:srcRect l="1961" t="17217" r="1293" b="3566"/>
          <a:stretch/>
        </p:blipFill>
        <p:spPr>
          <a:xfrm>
            <a:off x="65837" y="829622"/>
            <a:ext cx="9012326" cy="3983982"/>
          </a:xfrm>
          <a:prstGeom prst="rect">
            <a:avLst/>
          </a:prstGeom>
        </p:spPr>
      </p:pic>
      <p:pic>
        <p:nvPicPr>
          <p:cNvPr id="7" name="Picture 6">
            <a:extLst>
              <a:ext uri="{FF2B5EF4-FFF2-40B4-BE49-F238E27FC236}">
                <a16:creationId xmlns:a16="http://schemas.microsoft.com/office/drawing/2014/main" id="{39703028-759D-BB4C-BD78-7B6DAEBC37F2}"/>
              </a:ext>
            </a:extLst>
          </p:cNvPr>
          <p:cNvPicPr>
            <a:picLocks noChangeAspect="1"/>
          </p:cNvPicPr>
          <p:nvPr/>
        </p:nvPicPr>
        <p:blipFill>
          <a:blip r:embed="rId3"/>
          <a:stretch>
            <a:fillRect/>
          </a:stretch>
        </p:blipFill>
        <p:spPr>
          <a:xfrm>
            <a:off x="8185393" y="162152"/>
            <a:ext cx="613935" cy="512695"/>
          </a:xfrm>
          <a:prstGeom prst="rect">
            <a:avLst/>
          </a:prstGeom>
        </p:spPr>
      </p:pic>
      <p:sp>
        <p:nvSpPr>
          <p:cNvPr id="3" name="Rectangle 2">
            <a:extLst>
              <a:ext uri="{FF2B5EF4-FFF2-40B4-BE49-F238E27FC236}">
                <a16:creationId xmlns:a16="http://schemas.microsoft.com/office/drawing/2014/main" id="{5C4594AF-AFCD-9E4E-9AEC-9CE32BDF6AE8}"/>
              </a:ext>
            </a:extLst>
          </p:cNvPr>
          <p:cNvSpPr/>
          <p:nvPr/>
        </p:nvSpPr>
        <p:spPr>
          <a:xfrm>
            <a:off x="65837" y="4169864"/>
            <a:ext cx="4014239" cy="6437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Slide Number Placeholder 4">
            <a:extLst>
              <a:ext uri="{FF2B5EF4-FFF2-40B4-BE49-F238E27FC236}">
                <a16:creationId xmlns:a16="http://schemas.microsoft.com/office/drawing/2014/main" id="{1DAF42FD-B149-610B-43A6-5BF307DA0226}"/>
              </a:ext>
            </a:extLst>
          </p:cNvPr>
          <p:cNvSpPr>
            <a:spLocks noGrp="1"/>
          </p:cNvSpPr>
          <p:nvPr>
            <p:ph type="sldNum" sz="quarter" idx="12"/>
          </p:nvPr>
        </p:nvSpPr>
        <p:spPr>
          <a:xfrm>
            <a:off x="8666655" y="4805763"/>
            <a:ext cx="329957" cy="273844"/>
          </a:xfrm>
        </p:spPr>
        <p:txBody>
          <a:bodyPr/>
          <a:lstStyle/>
          <a:p>
            <a:fld id="{19F34F23-AF6A-3149-ADA2-111D3CA38F5E}" type="slidenum">
              <a:rPr lang="en-US" smtClean="0"/>
              <a:t>33</a:t>
            </a:fld>
            <a:endParaRPr lang="en-US" dirty="0"/>
          </a:p>
        </p:txBody>
      </p:sp>
      <p:sp>
        <p:nvSpPr>
          <p:cNvPr id="6" name="TextBox 5">
            <a:extLst>
              <a:ext uri="{FF2B5EF4-FFF2-40B4-BE49-F238E27FC236}">
                <a16:creationId xmlns:a16="http://schemas.microsoft.com/office/drawing/2014/main" id="{80779E29-A35C-757E-2920-AF3D8F4E0C7B}"/>
              </a:ext>
            </a:extLst>
          </p:cNvPr>
          <p:cNvSpPr txBox="1"/>
          <p:nvPr/>
        </p:nvSpPr>
        <p:spPr>
          <a:xfrm>
            <a:off x="65837" y="4829879"/>
            <a:ext cx="2275431" cy="276999"/>
          </a:xfrm>
          <a:prstGeom prst="rect">
            <a:avLst/>
          </a:prstGeom>
          <a:noFill/>
        </p:spPr>
        <p:txBody>
          <a:bodyPr wrap="non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4124729812"/>
      </p:ext>
    </p:extLst>
  </p:cSld>
  <p:clrMapOvr>
    <a:masterClrMapping/>
  </p:clrMapOvr>
  <mc:AlternateContent xmlns:mc="http://schemas.openxmlformats.org/markup-compatibility/2006" xmlns:p14="http://schemas.microsoft.com/office/powerpoint/2010/main">
    <mc:Choice Requires="p14">
      <p:transition spd="slow" p14:dur="2000" advTm="26954"/>
    </mc:Choice>
    <mc:Fallback xmlns="">
      <p:transition spd="slow" advTm="2695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1996-E234-0E9B-9289-F0E7209B4CEF}"/>
              </a:ext>
            </a:extLst>
          </p:cNvPr>
          <p:cNvSpPr>
            <a:spLocks noGrp="1"/>
          </p:cNvSpPr>
          <p:nvPr>
            <p:ph type="title"/>
          </p:nvPr>
        </p:nvSpPr>
        <p:spPr>
          <a:xfrm>
            <a:off x="157012" y="123927"/>
            <a:ext cx="6162675" cy="512695"/>
          </a:xfrm>
        </p:spPr>
        <p:txBody>
          <a:bodyPr>
            <a:normAutofit/>
          </a:bodyPr>
          <a:lstStyle/>
          <a:p>
            <a:r>
              <a:rPr lang="en-US" sz="2700" cap="all" dirty="0">
                <a:latin typeface="Helvetica Neue" panose="02000503000000020004" pitchFamily="2" charset="0"/>
                <a:ea typeface="Helvetica Neue" panose="02000503000000020004" pitchFamily="2" charset="0"/>
                <a:cs typeface="Helvetica Neue" panose="02000503000000020004" pitchFamily="2" charset="0"/>
              </a:rPr>
              <a:t>Selecting an EOM Maneuver</a:t>
            </a:r>
          </a:p>
        </p:txBody>
      </p:sp>
      <p:pic>
        <p:nvPicPr>
          <p:cNvPr id="5" name="Picture 4" descr="Chart, scatter chart&#10;&#10;Description automatically generated">
            <a:extLst>
              <a:ext uri="{FF2B5EF4-FFF2-40B4-BE49-F238E27FC236}">
                <a16:creationId xmlns:a16="http://schemas.microsoft.com/office/drawing/2014/main" id="{16004F9E-DF40-56F3-AE72-2156F9BB1561}"/>
              </a:ext>
            </a:extLst>
          </p:cNvPr>
          <p:cNvPicPr>
            <a:picLocks noChangeAspect="1"/>
          </p:cNvPicPr>
          <p:nvPr/>
        </p:nvPicPr>
        <p:blipFill rotWithShape="1">
          <a:blip r:embed="rId2"/>
          <a:srcRect t="10934" b="1877"/>
          <a:stretch/>
        </p:blipFill>
        <p:spPr>
          <a:xfrm>
            <a:off x="410459" y="779646"/>
            <a:ext cx="8342204" cy="4225490"/>
          </a:xfrm>
          <a:prstGeom prst="rect">
            <a:avLst/>
          </a:prstGeom>
        </p:spPr>
      </p:pic>
      <p:pic>
        <p:nvPicPr>
          <p:cNvPr id="4" name="Picture 3">
            <a:extLst>
              <a:ext uri="{FF2B5EF4-FFF2-40B4-BE49-F238E27FC236}">
                <a16:creationId xmlns:a16="http://schemas.microsoft.com/office/drawing/2014/main" id="{B3749E23-5372-774B-8D88-A5B9BCCFB6BB}"/>
              </a:ext>
            </a:extLst>
          </p:cNvPr>
          <p:cNvPicPr>
            <a:picLocks noChangeAspect="1"/>
          </p:cNvPicPr>
          <p:nvPr/>
        </p:nvPicPr>
        <p:blipFill>
          <a:blip r:embed="rId3"/>
          <a:stretch>
            <a:fillRect/>
          </a:stretch>
        </p:blipFill>
        <p:spPr>
          <a:xfrm>
            <a:off x="8340533" y="109965"/>
            <a:ext cx="613935" cy="512695"/>
          </a:xfrm>
          <a:prstGeom prst="rect">
            <a:avLst/>
          </a:prstGeom>
        </p:spPr>
      </p:pic>
      <p:sp>
        <p:nvSpPr>
          <p:cNvPr id="3" name="Slide Number Placeholder 2">
            <a:extLst>
              <a:ext uri="{FF2B5EF4-FFF2-40B4-BE49-F238E27FC236}">
                <a16:creationId xmlns:a16="http://schemas.microsoft.com/office/drawing/2014/main" id="{A448139F-7909-A7E1-E44E-E69940322BAA}"/>
              </a:ext>
            </a:extLst>
          </p:cNvPr>
          <p:cNvSpPr>
            <a:spLocks noGrp="1"/>
          </p:cNvSpPr>
          <p:nvPr>
            <p:ph type="sldNum" sz="quarter" idx="12"/>
          </p:nvPr>
        </p:nvSpPr>
        <p:spPr>
          <a:xfrm>
            <a:off x="8604981" y="4699888"/>
            <a:ext cx="449379" cy="273844"/>
          </a:xfrm>
        </p:spPr>
        <p:txBody>
          <a:bodyPr/>
          <a:lstStyle/>
          <a:p>
            <a:fld id="{19F34F23-AF6A-3149-ADA2-111D3CA38F5E}" type="slidenum">
              <a:rPr lang="en-US" smtClean="0">
                <a:solidFill>
                  <a:schemeClr val="tx1"/>
                </a:solidFill>
              </a:rPr>
              <a:t>34</a:t>
            </a:fld>
            <a:endParaRPr lang="en-US" dirty="0">
              <a:solidFill>
                <a:schemeClr val="tx1"/>
              </a:solidFill>
            </a:endParaRPr>
          </a:p>
        </p:txBody>
      </p:sp>
      <p:sp>
        <p:nvSpPr>
          <p:cNvPr id="6" name="TextBox 5">
            <a:extLst>
              <a:ext uri="{FF2B5EF4-FFF2-40B4-BE49-F238E27FC236}">
                <a16:creationId xmlns:a16="http://schemas.microsoft.com/office/drawing/2014/main" id="{FE08B6D2-F027-E785-E453-049DB1CB5AA2}"/>
              </a:ext>
            </a:extLst>
          </p:cNvPr>
          <p:cNvSpPr txBox="1"/>
          <p:nvPr/>
        </p:nvSpPr>
        <p:spPr>
          <a:xfrm>
            <a:off x="6372069" y="4422889"/>
            <a:ext cx="2275431" cy="276999"/>
          </a:xfrm>
          <a:prstGeom prst="rect">
            <a:avLst/>
          </a:prstGeom>
          <a:noFill/>
        </p:spPr>
        <p:txBody>
          <a:bodyPr wrap="none" rtlCol="0">
            <a:spAutoFit/>
          </a:bodyPr>
          <a:lstStyle/>
          <a:p>
            <a:r>
              <a:rPr lang="en-US"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2926825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23" y="115996"/>
            <a:ext cx="7418884" cy="412934"/>
          </a:xfrm>
          <a:prstGeom prst="rect">
            <a:avLst/>
          </a:prstGeom>
        </p:spPr>
        <p:txBody>
          <a:bodyPr vert="horz" wrap="square" lIns="0" tIns="12700" rIns="0" bIns="0" rtlCol="0" anchor="ctr">
            <a:spAutoFit/>
          </a:bodyPr>
          <a:lstStyle/>
          <a:p>
            <a:pPr marL="12700">
              <a:lnSpc>
                <a:spcPct val="100000"/>
              </a:lnSpc>
              <a:spcBef>
                <a:spcPts val="100"/>
              </a:spcBef>
            </a:pPr>
            <a:r>
              <a:rPr sz="2600" cap="all" spc="-5" dirty="0">
                <a:latin typeface="Helvetica Neue" panose="02000503000000020004" pitchFamily="2" charset="0"/>
                <a:ea typeface="Helvetica Neue" panose="02000503000000020004" pitchFamily="2" charset="0"/>
                <a:cs typeface="Helvetica Neue" panose="02000503000000020004" pitchFamily="2" charset="0"/>
              </a:rPr>
              <a:t>CAPSTONE: Key</a:t>
            </a:r>
            <a:r>
              <a:rPr sz="2600" cap="all" dirty="0">
                <a:latin typeface="Helvetica Neue" panose="02000503000000020004" pitchFamily="2" charset="0"/>
                <a:ea typeface="Helvetica Neue" panose="02000503000000020004" pitchFamily="2" charset="0"/>
                <a:cs typeface="Helvetica Neue" panose="02000503000000020004" pitchFamily="2" charset="0"/>
              </a:rPr>
              <a:t> </a:t>
            </a:r>
            <a:r>
              <a:rPr sz="2600" cap="all" spc="-5" dirty="0">
                <a:latin typeface="Helvetica Neue" panose="02000503000000020004" pitchFamily="2" charset="0"/>
                <a:ea typeface="Helvetica Neue" panose="02000503000000020004" pitchFamily="2" charset="0"/>
                <a:cs typeface="Helvetica Neue" panose="02000503000000020004" pitchFamily="2" charset="0"/>
              </a:rPr>
              <a:t>Lessons</a:t>
            </a:r>
            <a:r>
              <a:rPr sz="2600" cap="all" dirty="0">
                <a:latin typeface="Helvetica Neue" panose="02000503000000020004" pitchFamily="2" charset="0"/>
                <a:ea typeface="Helvetica Neue" panose="02000503000000020004" pitchFamily="2" charset="0"/>
                <a:cs typeface="Helvetica Neue" panose="02000503000000020004" pitchFamily="2" charset="0"/>
              </a:rPr>
              <a:t> </a:t>
            </a:r>
            <a:r>
              <a:rPr sz="2600" cap="all" spc="-5" dirty="0">
                <a:latin typeface="Helvetica Neue" panose="02000503000000020004" pitchFamily="2" charset="0"/>
                <a:ea typeface="Helvetica Neue" panose="02000503000000020004" pitchFamily="2" charset="0"/>
                <a:cs typeface="Helvetica Neue" panose="02000503000000020004" pitchFamily="2" charset="0"/>
              </a:rPr>
              <a:t>Learned</a:t>
            </a:r>
            <a:r>
              <a:rPr lang="en-US" sz="2600" cap="all" spc="-5" dirty="0">
                <a:latin typeface="Helvetica Neue" panose="02000503000000020004" pitchFamily="2" charset="0"/>
                <a:ea typeface="Helvetica Neue" panose="02000503000000020004" pitchFamily="2" charset="0"/>
                <a:cs typeface="Helvetica Neue" panose="02000503000000020004" pitchFamily="2" charset="0"/>
              </a:rPr>
              <a:t> - </a:t>
            </a:r>
            <a:r>
              <a:rPr sz="2600" cap="all" dirty="0">
                <a:latin typeface="Helvetica Neue" panose="02000503000000020004" pitchFamily="2" charset="0"/>
                <a:ea typeface="Helvetica Neue" panose="02000503000000020004" pitchFamily="2" charset="0"/>
                <a:cs typeface="Helvetica Neue" panose="02000503000000020004" pitchFamily="2" charset="0"/>
              </a:rPr>
              <a:t>1 of 2</a:t>
            </a:r>
          </a:p>
        </p:txBody>
      </p:sp>
      <p:sp>
        <p:nvSpPr>
          <p:cNvPr id="3" name="object 3"/>
          <p:cNvSpPr txBox="1"/>
          <p:nvPr/>
        </p:nvSpPr>
        <p:spPr>
          <a:xfrm>
            <a:off x="231455" y="664235"/>
            <a:ext cx="8771140" cy="4465068"/>
          </a:xfrm>
          <a:prstGeom prst="rect">
            <a:avLst/>
          </a:prstGeom>
        </p:spPr>
        <p:txBody>
          <a:bodyPr vert="horz" wrap="square" lIns="0" tIns="43180" rIns="0" bIns="0" rtlCol="0" anchor="t">
            <a:spAutoFit/>
          </a:bodyPr>
          <a:lstStyle/>
          <a:p>
            <a:pPr marL="298450" marR="106045" indent="-285750">
              <a:buClr>
                <a:schemeClr val="tx1"/>
              </a:buClr>
              <a:buSzPct val="112500"/>
              <a:buFont typeface="Arial" panose="020B0604020202020204" pitchFamily="34" charset="0"/>
              <a:buChar char="•"/>
              <a:tabLst>
                <a:tab pos="269234" algn="l"/>
                <a:tab pos="269868" algn="l"/>
              </a:tabLst>
            </a:pPr>
            <a:r>
              <a:rPr sz="1600" spc="-5" dirty="0">
                <a:latin typeface="Helvetica Neue" panose="02000503000000020004" pitchFamily="2" charset="0"/>
                <a:ea typeface="Helvetica Neue" panose="02000503000000020004" pitchFamily="2" charset="0"/>
                <a:cs typeface="Helvetica Neue" panose="02000503000000020004" pitchFamily="2" charset="0"/>
              </a:rPr>
              <a:t>For </a:t>
            </a:r>
            <a:r>
              <a:rPr sz="1600" dirty="0">
                <a:latin typeface="Helvetica Neue" panose="02000503000000020004" pitchFamily="2" charset="0"/>
                <a:ea typeface="Helvetica Neue" panose="02000503000000020004" pitchFamily="2" charset="0"/>
                <a:cs typeface="Helvetica Neue" panose="02000503000000020004" pitchFamily="2" charset="0"/>
              </a:rPr>
              <a:t>a CubeSat/</a:t>
            </a:r>
            <a:r>
              <a:rPr sz="1600" dirty="0" err="1">
                <a:latin typeface="Helvetica Neue" panose="02000503000000020004" pitchFamily="2" charset="0"/>
                <a:ea typeface="Helvetica Neue" panose="02000503000000020004" pitchFamily="2" charset="0"/>
                <a:cs typeface="Helvetica Neue" panose="02000503000000020004" pitchFamily="2" charset="0"/>
              </a:rPr>
              <a:t>Small</a:t>
            </a:r>
            <a:r>
              <a:rPr sz="1600" spc="-5" dirty="0" err="1">
                <a:latin typeface="Helvetica Neue" panose="02000503000000020004" pitchFamily="2" charset="0"/>
                <a:ea typeface="Helvetica Neue" panose="02000503000000020004" pitchFamily="2" charset="0"/>
                <a:cs typeface="Helvetica Neue" panose="02000503000000020004" pitchFamily="2" charset="0"/>
              </a:rPr>
              <a:t>Sat</a:t>
            </a:r>
            <a:r>
              <a:rPr lang="en-US" sz="1600" spc="5" dirty="0">
                <a:latin typeface="Helvetica Neue" panose="02000503000000020004" pitchFamily="2" charset="0"/>
                <a:ea typeface="Helvetica Neue" panose="02000503000000020004" pitchFamily="2" charset="0"/>
                <a:cs typeface="Helvetica Neue" panose="02000503000000020004" pitchFamily="2" charset="0"/>
              </a:rPr>
              <a:t>-</a:t>
            </a:r>
            <a:r>
              <a:rPr sz="1600" dirty="0">
                <a:latin typeface="Helvetica Neue" panose="02000503000000020004" pitchFamily="2" charset="0"/>
                <a:ea typeface="Helvetica Neue" panose="02000503000000020004" pitchFamily="2" charset="0"/>
                <a:cs typeface="Helvetica Neue" panose="02000503000000020004" pitchFamily="2" charset="0"/>
              </a:rPr>
              <a:t>based mission with a clear</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set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of mission goals, a better understanding of the </a:t>
            </a:r>
            <a:r>
              <a:rPr sz="1600" spc="-38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overall system</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requirements is</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needed </a:t>
            </a:r>
            <a:r>
              <a:rPr sz="1600" spc="-5" dirty="0">
                <a:latin typeface="Helvetica Neue" panose="02000503000000020004" pitchFamily="2" charset="0"/>
                <a:ea typeface="Helvetica Neue" panose="02000503000000020004" pitchFamily="2" charset="0"/>
                <a:cs typeface="Helvetica Neue" panose="02000503000000020004" pitchFamily="2" charset="0"/>
              </a:rPr>
              <a:t>well</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before the</a:t>
            </a:r>
            <a:r>
              <a:rPr sz="1600" spc="-5" dirty="0">
                <a:latin typeface="Helvetica Neue" panose="02000503000000020004" pitchFamily="2" charset="0"/>
                <a:ea typeface="Helvetica Neue" panose="02000503000000020004" pitchFamily="2" charset="0"/>
                <a:cs typeface="Helvetica Neue" panose="02000503000000020004" pitchFamily="2" charset="0"/>
              </a:rPr>
              <a:t> PDR </a:t>
            </a:r>
            <a:r>
              <a:rPr sz="1600" dirty="0">
                <a:latin typeface="Helvetica Neue" panose="02000503000000020004" pitchFamily="2" charset="0"/>
                <a:ea typeface="Helvetica Neue" panose="02000503000000020004" pitchFamily="2" charset="0"/>
                <a:cs typeface="Helvetica Neue" panose="02000503000000020004" pitchFamily="2" charset="0"/>
              </a:rPr>
              <a:t>and certainly as</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part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of the spacecraft acquisition</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process (i.e., </a:t>
            </a:r>
            <a:r>
              <a:rPr sz="1600" spc="-5" dirty="0">
                <a:latin typeface="Helvetica Neue" panose="02000503000000020004" pitchFamily="2" charset="0"/>
                <a:ea typeface="Helvetica Neue" panose="02000503000000020004" pitchFamily="2" charset="0"/>
                <a:cs typeface="Helvetica Neue" panose="02000503000000020004" pitchFamily="2" charset="0"/>
              </a:rPr>
              <a:t>RFP,</a:t>
            </a:r>
            <a:r>
              <a:rPr sz="1600" dirty="0">
                <a:latin typeface="Helvetica Neue" panose="02000503000000020004" pitchFamily="2" charset="0"/>
                <a:ea typeface="Helvetica Neue" panose="02000503000000020004" pitchFamily="2" charset="0"/>
                <a:cs typeface="Helvetica Neue" panose="02000503000000020004" pitchFamily="2" charset="0"/>
              </a:rPr>
              <a:t> contract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requirements, deliverables, etc.)</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640715" marR="66675" lvl="1" indent="-285750">
              <a:spcBef>
                <a:spcPts val="600"/>
              </a:spcBef>
              <a:spcAft>
                <a:spcPts val="600"/>
              </a:spcAft>
              <a:buClr>
                <a:schemeClr val="tx1"/>
              </a:buClr>
              <a:buSzPct val="112500"/>
              <a:buFont typeface="Arial" panose="020B0604020202020204" pitchFamily="34" charset="0"/>
              <a:buChar char="•"/>
              <a:tabLst>
                <a:tab pos="612125" algn="l"/>
                <a:tab pos="612760" algn="l"/>
              </a:tabLst>
            </a:pPr>
            <a:r>
              <a:rPr sz="1600" spc="-5" dirty="0">
                <a:latin typeface="Helvetica Neue" panose="02000503000000020004" pitchFamily="2" charset="0"/>
                <a:ea typeface="Helvetica Neue" panose="02000503000000020004" pitchFamily="2" charset="0"/>
                <a:cs typeface="Helvetica Neue" panose="02000503000000020004" pitchFamily="2" charset="0"/>
              </a:rPr>
              <a:t>Low-cost,</a:t>
            </a:r>
            <a:r>
              <a:rPr sz="1600"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CubeSat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missions often</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rely on </a:t>
            </a:r>
            <a:r>
              <a:rPr sz="1600" spc="-5" dirty="0">
                <a:latin typeface="Helvetica Neue" panose="02000503000000020004" pitchFamily="2" charset="0"/>
                <a:ea typeface="Helvetica Neue" panose="02000503000000020004" pitchFamily="2" charset="0"/>
                <a:cs typeface="Helvetica Neue" panose="02000503000000020004" pitchFamily="2" charset="0"/>
              </a:rPr>
              <a:t>COTS</a:t>
            </a:r>
            <a:r>
              <a:rPr sz="1600" dirty="0">
                <a:latin typeface="Helvetica Neue" panose="02000503000000020004" pitchFamily="2" charset="0"/>
                <a:ea typeface="Helvetica Neue" panose="02000503000000020004" pitchFamily="2" charset="0"/>
                <a:cs typeface="Helvetica Neue" panose="02000503000000020004" pitchFamily="2" charset="0"/>
              </a:rPr>
              <a:t> components and alleged</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“plug and play” designs </a:t>
            </a:r>
            <a:r>
              <a:rPr sz="1600" spc="-38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that are often </a:t>
            </a:r>
            <a:r>
              <a:rPr sz="1600" u="sng" dirty="0">
                <a:latin typeface="Helvetica Neue" panose="02000503000000020004" pitchFamily="2" charset="0"/>
                <a:ea typeface="Helvetica Neue" panose="02000503000000020004" pitchFamily="2" charset="0"/>
                <a:cs typeface="Helvetica Neue" panose="02000503000000020004" pitchFamily="2" charset="0"/>
              </a:rPr>
              <a:t>not</a:t>
            </a:r>
            <a:r>
              <a:rPr sz="1600" u="sng" spc="5" dirty="0">
                <a:latin typeface="Helvetica Neue" panose="02000503000000020004" pitchFamily="2" charset="0"/>
                <a:ea typeface="Helvetica Neue" panose="02000503000000020004" pitchFamily="2" charset="0"/>
                <a:cs typeface="Helvetica Neue" panose="02000503000000020004" pitchFamily="2" charset="0"/>
              </a:rPr>
              <a:t> </a:t>
            </a:r>
            <a:r>
              <a:rPr sz="1600" u="sng" dirty="0">
                <a:latin typeface="Helvetica Neue" panose="02000503000000020004" pitchFamily="2" charset="0"/>
                <a:ea typeface="Helvetica Neue" panose="02000503000000020004" pitchFamily="2" charset="0"/>
                <a:cs typeface="Helvetica Neue" panose="02000503000000020004" pitchFamily="2" charset="0"/>
              </a:rPr>
              <a:t>as developed </a:t>
            </a:r>
            <a:r>
              <a:rPr sz="1600" dirty="0">
                <a:latin typeface="Helvetica Neue" panose="02000503000000020004" pitchFamily="2" charset="0"/>
                <a:ea typeface="Helvetica Neue" panose="02000503000000020004" pitchFamily="2" charset="0"/>
                <a:cs typeface="Helvetica Neue" panose="02000503000000020004" pitchFamily="2" charset="0"/>
              </a:rPr>
              <a:t>as</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advertised.</a:t>
            </a:r>
          </a:p>
          <a:p>
            <a:pPr marL="640080" marR="80645" lvl="1" indent="-285750">
              <a:spcAft>
                <a:spcPts val="600"/>
              </a:spcAft>
              <a:buClr>
                <a:schemeClr val="tx1"/>
              </a:buClr>
              <a:buSzPct val="112500"/>
              <a:buFont typeface="Arial" panose="020B0604020202020204" pitchFamily="34" charset="0"/>
              <a:buChar char="•"/>
              <a:tabLst>
                <a:tab pos="612125" algn="l"/>
                <a:tab pos="612760" algn="l"/>
              </a:tabLst>
            </a:pPr>
            <a:r>
              <a:rPr sz="1600" dirty="0">
                <a:latin typeface="Helvetica Neue" panose="02000503000000020004" pitchFamily="2" charset="0"/>
                <a:ea typeface="Helvetica Neue" panose="02000503000000020004" pitchFamily="2" charset="0"/>
                <a:cs typeface="Helvetica Neue" panose="02000503000000020004" pitchFamily="2" charset="0"/>
              </a:rPr>
              <a:t>A clear understanding of the unique requirements vs. capabilities for a unique mission needs to be </a:t>
            </a:r>
            <a:r>
              <a:rPr sz="1600" spc="-38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better</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defined and detailed</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out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BEFORE </a:t>
            </a:r>
            <a:r>
              <a:rPr sz="1600" dirty="0">
                <a:latin typeface="Helvetica Neue" panose="02000503000000020004" pitchFamily="2" charset="0"/>
                <a:ea typeface="Helvetica Neue" panose="02000503000000020004" pitchFamily="2" charset="0"/>
                <a:cs typeface="Helvetica Neue" panose="02000503000000020004" pitchFamily="2" charset="0"/>
              </a:rPr>
              <a:t>schedules</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and budgets are</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estimated and agreed to.</a:t>
            </a:r>
          </a:p>
          <a:p>
            <a:pPr marL="641342" marR="5080" lvl="1" indent="-285750">
              <a:lnSpc>
                <a:spcPct val="90400"/>
              </a:lnSpc>
              <a:buClr>
                <a:schemeClr val="tx1"/>
              </a:buClr>
              <a:buSzPct val="112500"/>
              <a:buFont typeface="Arial" panose="020B0604020202020204" pitchFamily="34" charset="0"/>
              <a:buChar char="•"/>
              <a:tabLst>
                <a:tab pos="612125" algn="l"/>
                <a:tab pos="612760" algn="l"/>
              </a:tabLst>
            </a:pPr>
            <a:r>
              <a:rPr sz="1600" spc="-5" dirty="0">
                <a:latin typeface="Helvetica Neue" panose="02000503000000020004" pitchFamily="2" charset="0"/>
                <a:ea typeface="Helvetica Neue" panose="02000503000000020004" pitchFamily="2" charset="0"/>
                <a:cs typeface="Helvetica Neue" panose="02000503000000020004" pitchFamily="2" charset="0"/>
              </a:rPr>
              <a:t>Ground</a:t>
            </a:r>
            <a:r>
              <a:rPr sz="1600" dirty="0">
                <a:latin typeface="Helvetica Neue" panose="02000503000000020004" pitchFamily="2" charset="0"/>
                <a:ea typeface="Helvetica Neue" panose="02000503000000020004" pitchFamily="2" charset="0"/>
                <a:cs typeface="Helvetica Neue" panose="02000503000000020004" pitchFamily="2" charset="0"/>
              </a:rPr>
              <a:t> system</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requirements and operations are often not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well</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understood until</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well</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after </a:t>
            </a:r>
            <a:r>
              <a:rPr sz="1600" spc="-5" dirty="0">
                <a:latin typeface="Helvetica Neue" panose="02000503000000020004" pitchFamily="2" charset="0"/>
                <a:ea typeface="Helvetica Neue" panose="02000503000000020004" pitchFamily="2" charset="0"/>
                <a:cs typeface="Helvetica Neue" panose="02000503000000020004" pitchFamily="2" charset="0"/>
              </a:rPr>
              <a:t>ATP </a:t>
            </a:r>
            <a:r>
              <a:rPr sz="1600" dirty="0">
                <a:latin typeface="Helvetica Neue" panose="02000503000000020004" pitchFamily="2" charset="0"/>
                <a:ea typeface="Helvetica Neue" panose="02000503000000020004" pitchFamily="2" charset="0"/>
                <a:cs typeface="Helvetica Neue" panose="02000503000000020004" pitchFamily="2" charset="0"/>
              </a:rPr>
              <a:t>and </a:t>
            </a:r>
            <a:r>
              <a:rPr sz="1600" spc="-38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the complications related to those can drive schedule and costs that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were</a:t>
            </a:r>
            <a:r>
              <a:rPr sz="1600" dirty="0">
                <a:latin typeface="Helvetica Neue" panose="02000503000000020004" pitchFamily="2" charset="0"/>
                <a:ea typeface="Helvetica Neue" panose="02000503000000020004" pitchFamily="2" charset="0"/>
                <a:cs typeface="Helvetica Neue" panose="02000503000000020004" pitchFamily="2" charset="0"/>
              </a:rPr>
              <a:t> not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well</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considered. Plugging</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into existing ground architectures is </a:t>
            </a:r>
            <a:r>
              <a:rPr sz="1600" u="sng" dirty="0">
                <a:latin typeface="Helvetica Neue" panose="02000503000000020004" pitchFamily="2" charset="0"/>
                <a:ea typeface="Helvetica Neue" panose="02000503000000020004" pitchFamily="2" charset="0"/>
                <a:cs typeface="Helvetica Neue" panose="02000503000000020004" pitchFamily="2" charset="0"/>
              </a:rPr>
              <a:t>not</a:t>
            </a:r>
            <a:r>
              <a:rPr sz="1600" u="sng" spc="5" dirty="0">
                <a:latin typeface="Helvetica Neue" panose="02000503000000020004" pitchFamily="2" charset="0"/>
                <a:ea typeface="Helvetica Neue" panose="02000503000000020004" pitchFamily="2" charset="0"/>
                <a:cs typeface="Helvetica Neue" panose="02000503000000020004" pitchFamily="2" charset="0"/>
              </a:rPr>
              <a:t> </a:t>
            </a:r>
            <a:r>
              <a:rPr sz="1600" u="sng" dirty="0">
                <a:latin typeface="Helvetica Neue" panose="02000503000000020004" pitchFamily="2" charset="0"/>
                <a:ea typeface="Helvetica Neue" panose="02000503000000020004" pitchFamily="2" charset="0"/>
                <a:cs typeface="Helvetica Neue" panose="02000503000000020004" pitchFamily="2" charset="0"/>
              </a:rPr>
              <a:t>as simple as it</a:t>
            </a:r>
            <a:r>
              <a:rPr sz="1600" u="sng" spc="5" dirty="0">
                <a:latin typeface="Helvetica Neue" panose="02000503000000020004" pitchFamily="2" charset="0"/>
                <a:ea typeface="Helvetica Neue" panose="02000503000000020004" pitchFamily="2" charset="0"/>
                <a:cs typeface="Helvetica Neue" panose="02000503000000020004" pitchFamily="2" charset="0"/>
              </a:rPr>
              <a:t> </a:t>
            </a:r>
            <a:r>
              <a:rPr sz="1600" u="sng" dirty="0">
                <a:latin typeface="Helvetica Neue" panose="02000503000000020004" pitchFamily="2" charset="0"/>
                <a:ea typeface="Helvetica Neue" panose="02000503000000020004" pitchFamily="2" charset="0"/>
                <a:cs typeface="Helvetica Neue" panose="02000503000000020004" pitchFamily="2" charset="0"/>
              </a:rPr>
              <a:t>is often advertised </a:t>
            </a:r>
            <a:r>
              <a:rPr sz="1600" dirty="0">
                <a:latin typeface="Helvetica Neue" panose="02000503000000020004" pitchFamily="2" charset="0"/>
                <a:ea typeface="Helvetica Neue" panose="02000503000000020004" pitchFamily="2" charset="0"/>
                <a:cs typeface="Helvetica Neue" panose="02000503000000020004" pitchFamily="2" charset="0"/>
              </a:rPr>
              <a:t>and the complexities</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of interface testing with those system</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is often underestimated.</a:t>
            </a:r>
          </a:p>
          <a:p>
            <a:pPr marL="298450" marR="159381" indent="-285750">
              <a:lnSpc>
                <a:spcPct val="88300"/>
              </a:lnSpc>
              <a:buClr>
                <a:schemeClr val="tx1"/>
              </a:buClr>
              <a:buSzPct val="112500"/>
              <a:buFont typeface="Arial" panose="020B0604020202020204" pitchFamily="34" charset="0"/>
              <a:buChar char="•"/>
              <a:tabLst>
                <a:tab pos="269234" algn="l"/>
                <a:tab pos="269868" algn="l"/>
              </a:tabLst>
            </a:pPr>
            <a:r>
              <a:rPr sz="1600" spc="-5" dirty="0">
                <a:latin typeface="Helvetica Neue" panose="02000503000000020004" pitchFamily="2" charset="0"/>
                <a:ea typeface="Helvetica Neue" panose="02000503000000020004" pitchFamily="2" charset="0"/>
                <a:cs typeface="Helvetica Neue" panose="02000503000000020004" pitchFamily="2" charset="0"/>
              </a:rPr>
              <a:t>Having</a:t>
            </a:r>
            <a:r>
              <a:rPr sz="1600" dirty="0">
                <a:latin typeface="Helvetica Neue" panose="02000503000000020004" pitchFamily="2" charset="0"/>
                <a:ea typeface="Helvetica Neue" panose="02000503000000020004" pitchFamily="2" charset="0"/>
                <a:cs typeface="Helvetica Neue" panose="02000503000000020004" pitchFamily="2" charset="0"/>
              </a:rPr>
              <a:t> a better understanding of vendor capabilities, heritage and</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past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performance is important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to understand prior to contract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spc="-5" dirty="0">
                <a:latin typeface="Helvetica Neue" panose="02000503000000020004" pitchFamily="2" charset="0"/>
                <a:ea typeface="Helvetica Neue" panose="02000503000000020004" pitchFamily="2" charset="0"/>
                <a:cs typeface="Helvetica Neue" panose="02000503000000020004" pitchFamily="2" charset="0"/>
              </a:rPr>
              <a:t>award</a:t>
            </a:r>
            <a:r>
              <a:rPr sz="1600" dirty="0">
                <a:latin typeface="Helvetica Neue" panose="02000503000000020004" pitchFamily="2" charset="0"/>
                <a:ea typeface="Helvetica Neue" panose="02000503000000020004" pitchFamily="2" charset="0"/>
                <a:cs typeface="Helvetica Neue" panose="02000503000000020004" pitchFamily="2" charset="0"/>
              </a:rPr>
              <a:t> and execution. Smaller, </a:t>
            </a:r>
            <a:r>
              <a:rPr sz="1600" spc="-5" dirty="0">
                <a:latin typeface="Helvetica Neue" panose="02000503000000020004" pitchFamily="2" charset="0"/>
                <a:ea typeface="Helvetica Neue" panose="02000503000000020004" pitchFamily="2" charset="0"/>
                <a:cs typeface="Helvetica Neue" panose="02000503000000020004" pitchFamily="2" charset="0"/>
              </a:rPr>
              <a:t>lower</a:t>
            </a:r>
            <a:r>
              <a:rPr sz="1600" dirty="0">
                <a:latin typeface="Helvetica Neue" panose="02000503000000020004" pitchFamily="2" charset="0"/>
                <a:ea typeface="Helvetica Neue" panose="02000503000000020004" pitchFamily="2" charset="0"/>
                <a:cs typeface="Helvetica Neue" panose="02000503000000020004" pitchFamily="2" charset="0"/>
              </a:rPr>
              <a:t> cost</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vendors </a:t>
            </a:r>
            <a:r>
              <a:rPr sz="1600" u="sng" dirty="0">
                <a:latin typeface="Helvetica Neue" panose="02000503000000020004" pitchFamily="2" charset="0"/>
                <a:ea typeface="Helvetica Neue" panose="02000503000000020004" pitchFamily="2" charset="0"/>
                <a:cs typeface="Helvetica Neue" panose="02000503000000020004" pitchFamily="2" charset="0"/>
              </a:rPr>
              <a:t>often underestimate or </a:t>
            </a:r>
            <a:r>
              <a:rPr sz="1600" u="sng" spc="-385" dirty="0">
                <a:latin typeface="Helvetica Neue" panose="02000503000000020004" pitchFamily="2" charset="0"/>
                <a:ea typeface="Helvetica Neue" panose="02000503000000020004" pitchFamily="2" charset="0"/>
                <a:cs typeface="Helvetica Neue" panose="02000503000000020004" pitchFamily="2" charset="0"/>
              </a:rPr>
              <a:t> </a:t>
            </a:r>
            <a:r>
              <a:rPr sz="1600" u="sng" dirty="0">
                <a:latin typeface="Helvetica Neue" panose="02000503000000020004" pitchFamily="2" charset="0"/>
                <a:ea typeface="Helvetica Neue" panose="02000503000000020004" pitchFamily="2" charset="0"/>
                <a:cs typeface="Helvetica Neue" panose="02000503000000020004" pitchFamily="2" charset="0"/>
              </a:rPr>
              <a:t>underbid the costs and scope of the required </a:t>
            </a:r>
            <a:r>
              <a:rPr sz="1600" u="sng" spc="-5" dirty="0">
                <a:latin typeface="Helvetica Neue" panose="02000503000000020004" pitchFamily="2" charset="0"/>
                <a:ea typeface="Helvetica Neue" panose="02000503000000020004" pitchFamily="2" charset="0"/>
                <a:cs typeface="Helvetica Neue" panose="02000503000000020004" pitchFamily="2" charset="0"/>
              </a:rPr>
              <a:t>work</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and this leads to headaches and delays </a:t>
            </a:r>
            <a:r>
              <a:rPr sz="1600" spc="-5" dirty="0">
                <a:latin typeface="Helvetica Neue" panose="02000503000000020004" pitchFamily="2" charset="0"/>
                <a:ea typeface="Helvetica Neue" panose="02000503000000020004" pitchFamily="2" charset="0"/>
                <a:cs typeface="Helvetica Neue" panose="02000503000000020004" pitchFamily="2" charset="0"/>
              </a:rPr>
              <a:t>when </a:t>
            </a:r>
            <a:r>
              <a:rPr sz="1600" dirty="0">
                <a:latin typeface="Helvetica Neue" panose="02000503000000020004" pitchFamily="2" charset="0"/>
                <a:ea typeface="Helvetica Neue" panose="02000503000000020004" pitchFamily="2" charset="0"/>
                <a:cs typeface="Helvetica Neue" panose="02000503000000020004" pitchFamily="2" charset="0"/>
              </a:rPr>
              <a:t> inevitable</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problem</a:t>
            </a:r>
            <a:r>
              <a:rPr sz="1600" spc="5" dirty="0">
                <a:latin typeface="Helvetica Neue" panose="02000503000000020004" pitchFamily="2" charset="0"/>
                <a:ea typeface="Helvetica Neue" panose="02000503000000020004" pitchFamily="2" charset="0"/>
                <a:cs typeface="Helvetica Neue" panose="02000503000000020004" pitchFamily="2" charset="0"/>
              </a:rPr>
              <a:t> </a:t>
            </a:r>
            <a:r>
              <a:rPr sz="1600" dirty="0">
                <a:latin typeface="Helvetica Neue" panose="02000503000000020004" pitchFamily="2" charset="0"/>
                <a:ea typeface="Helvetica Neue" panose="02000503000000020004" pitchFamily="2" charset="0"/>
                <a:cs typeface="Helvetica Neue" panose="02000503000000020004" pitchFamily="2" charset="0"/>
              </a:rPr>
              <a:t>arise.</a:t>
            </a:r>
          </a:p>
        </p:txBody>
      </p:sp>
      <p:pic>
        <p:nvPicPr>
          <p:cNvPr id="4" name="Picture 3">
            <a:extLst>
              <a:ext uri="{FF2B5EF4-FFF2-40B4-BE49-F238E27FC236}">
                <a16:creationId xmlns:a16="http://schemas.microsoft.com/office/drawing/2014/main" id="{04741FA7-934A-4566-8475-0B8397B75F22}"/>
              </a:ext>
            </a:extLst>
          </p:cNvPr>
          <p:cNvPicPr>
            <a:picLocks noChangeAspect="1"/>
          </p:cNvPicPr>
          <p:nvPr/>
        </p:nvPicPr>
        <p:blipFill>
          <a:blip r:embed="rId2"/>
          <a:stretch>
            <a:fillRect/>
          </a:stretch>
        </p:blipFill>
        <p:spPr>
          <a:xfrm>
            <a:off x="8388660" y="109965"/>
            <a:ext cx="613935" cy="512695"/>
          </a:xfrm>
          <a:prstGeom prst="rect">
            <a:avLst/>
          </a:prstGeom>
        </p:spPr>
      </p:pic>
      <p:sp>
        <p:nvSpPr>
          <p:cNvPr id="5" name="Slide Number Placeholder 4">
            <a:extLst>
              <a:ext uri="{FF2B5EF4-FFF2-40B4-BE49-F238E27FC236}">
                <a16:creationId xmlns:a16="http://schemas.microsoft.com/office/drawing/2014/main" id="{F5220B85-4220-2BDE-9BC4-96A64A8CD710}"/>
              </a:ext>
            </a:extLst>
          </p:cNvPr>
          <p:cNvSpPr>
            <a:spLocks noGrp="1"/>
          </p:cNvSpPr>
          <p:nvPr>
            <p:ph type="sldNum" sz="quarter" idx="12"/>
          </p:nvPr>
        </p:nvSpPr>
        <p:spPr>
          <a:xfrm>
            <a:off x="8672360" y="4767263"/>
            <a:ext cx="343502" cy="273844"/>
          </a:xfrm>
        </p:spPr>
        <p:txBody>
          <a:bodyPr/>
          <a:lstStyle/>
          <a:p>
            <a:fld id="{19F34F23-AF6A-3149-ADA2-111D3CA38F5E}" type="slidenum">
              <a:rPr lang="en-US" smtClean="0"/>
              <a:t>35</a:t>
            </a:fld>
            <a:endParaRPr lang="en-US" dirty="0"/>
          </a:p>
        </p:txBody>
      </p:sp>
    </p:spTree>
    <p:extLst>
      <p:ext uri="{BB962C8B-B14F-4D97-AF65-F5344CB8AC3E}">
        <p14:creationId xmlns:p14="http://schemas.microsoft.com/office/powerpoint/2010/main" val="1764135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376" y="66966"/>
            <a:ext cx="7426047" cy="412934"/>
          </a:xfrm>
          <a:prstGeom prst="rect">
            <a:avLst/>
          </a:prstGeom>
        </p:spPr>
        <p:txBody>
          <a:bodyPr vert="horz" wrap="square" lIns="0" tIns="12700" rIns="0" bIns="0" rtlCol="0" anchor="ctr">
            <a:spAutoFit/>
          </a:bodyPr>
          <a:lstStyle/>
          <a:p>
            <a:pPr marL="12700">
              <a:lnSpc>
                <a:spcPct val="100000"/>
              </a:lnSpc>
            </a:pPr>
            <a:r>
              <a:rPr sz="2600" cap="all" spc="-5" dirty="0">
                <a:latin typeface="Helvetica Neue" panose="02000503000000020004" pitchFamily="2" charset="0"/>
                <a:ea typeface="Helvetica Neue" panose="02000503000000020004" pitchFamily="2" charset="0"/>
                <a:cs typeface="Helvetica Neue" panose="02000503000000020004" pitchFamily="2" charset="0"/>
              </a:rPr>
              <a:t>CAPSTONE: Key</a:t>
            </a:r>
            <a:r>
              <a:rPr sz="2600" cap="all" dirty="0">
                <a:latin typeface="Helvetica Neue" panose="02000503000000020004" pitchFamily="2" charset="0"/>
                <a:ea typeface="Helvetica Neue" panose="02000503000000020004" pitchFamily="2" charset="0"/>
                <a:cs typeface="Helvetica Neue" panose="02000503000000020004" pitchFamily="2" charset="0"/>
              </a:rPr>
              <a:t> </a:t>
            </a:r>
            <a:r>
              <a:rPr sz="2600" cap="all" spc="-5" dirty="0">
                <a:latin typeface="Helvetica Neue" panose="02000503000000020004" pitchFamily="2" charset="0"/>
                <a:ea typeface="Helvetica Neue" panose="02000503000000020004" pitchFamily="2" charset="0"/>
                <a:cs typeface="Helvetica Neue" panose="02000503000000020004" pitchFamily="2" charset="0"/>
              </a:rPr>
              <a:t>Lessons</a:t>
            </a:r>
            <a:r>
              <a:rPr sz="2600" cap="all" dirty="0">
                <a:latin typeface="Helvetica Neue" panose="02000503000000020004" pitchFamily="2" charset="0"/>
                <a:ea typeface="Helvetica Neue" panose="02000503000000020004" pitchFamily="2" charset="0"/>
                <a:cs typeface="Helvetica Neue" panose="02000503000000020004" pitchFamily="2" charset="0"/>
              </a:rPr>
              <a:t> </a:t>
            </a:r>
            <a:r>
              <a:rPr sz="2600" cap="all" spc="-5" dirty="0">
                <a:latin typeface="Helvetica Neue" panose="02000503000000020004" pitchFamily="2" charset="0"/>
                <a:ea typeface="Helvetica Neue" panose="02000503000000020004" pitchFamily="2" charset="0"/>
                <a:cs typeface="Helvetica Neue" panose="02000503000000020004" pitchFamily="2" charset="0"/>
              </a:rPr>
              <a:t>Learned</a:t>
            </a:r>
            <a:r>
              <a:rPr lang="en-US" sz="2600" cap="all" spc="-5" dirty="0">
                <a:latin typeface="Helvetica Neue" panose="02000503000000020004" pitchFamily="2" charset="0"/>
                <a:ea typeface="Helvetica Neue" panose="02000503000000020004" pitchFamily="2" charset="0"/>
                <a:cs typeface="Helvetica Neue" panose="02000503000000020004" pitchFamily="2" charset="0"/>
              </a:rPr>
              <a:t> - </a:t>
            </a:r>
            <a:r>
              <a:rPr sz="2600" cap="all" dirty="0">
                <a:latin typeface="Helvetica Neue" panose="02000503000000020004" pitchFamily="2" charset="0"/>
                <a:ea typeface="Helvetica Neue" panose="02000503000000020004" pitchFamily="2" charset="0"/>
                <a:cs typeface="Helvetica Neue" panose="02000503000000020004" pitchFamily="2" charset="0"/>
              </a:rPr>
              <a:t>2 of 2</a:t>
            </a:r>
          </a:p>
        </p:txBody>
      </p:sp>
      <p:sp>
        <p:nvSpPr>
          <p:cNvPr id="3" name="object 3"/>
          <p:cNvSpPr txBox="1"/>
          <p:nvPr/>
        </p:nvSpPr>
        <p:spPr>
          <a:xfrm>
            <a:off x="115500" y="652135"/>
            <a:ext cx="8884118" cy="4366836"/>
          </a:xfrm>
          <a:prstGeom prst="rect">
            <a:avLst/>
          </a:prstGeom>
        </p:spPr>
        <p:txBody>
          <a:bodyPr vert="horz" wrap="square" lIns="0" tIns="12700" rIns="0" bIns="0" rtlCol="0">
            <a:spAutoFit/>
          </a:bodyPr>
          <a:lstStyle/>
          <a:p>
            <a:pPr marL="269868" indent="-257168">
              <a:lnSpc>
                <a:spcPts val="1910"/>
              </a:lnSpc>
              <a:spcBef>
                <a:spcPts val="100"/>
              </a:spcBef>
              <a:buClr>
                <a:schemeClr val="tx1"/>
              </a:buClr>
              <a:buSzPct val="112500"/>
              <a:buFont typeface="Arial"/>
              <a:buChar char="•"/>
              <a:tabLst>
                <a:tab pos="269234" algn="l"/>
                <a:tab pos="269868" algn="l"/>
              </a:tabLst>
            </a:pPr>
            <a:r>
              <a:rPr sz="1500" dirty="0">
                <a:latin typeface="Helvetica Neue" panose="02000503000000020004" pitchFamily="2" charset="0"/>
                <a:ea typeface="Helvetica Neue" panose="02000503000000020004" pitchFamily="2" charset="0"/>
                <a:cs typeface="Helvetica Neue" panose="02000503000000020004" pitchFamily="2" charset="0"/>
              </a:rPr>
              <a:t>Regulatory</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approvals</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often</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require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far</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more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time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and</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resources that expected</a:t>
            </a:r>
          </a:p>
          <a:p>
            <a:pPr marL="502907" marR="147951" lvl="1" indent="-147951">
              <a:lnSpc>
                <a:spcPts val="1700"/>
              </a:lnSpc>
              <a:spcBef>
                <a:spcPts val="225"/>
              </a:spcBef>
              <a:buClr>
                <a:schemeClr val="tx1"/>
              </a:buClr>
              <a:buSzPct val="112500"/>
              <a:buFont typeface="Arial"/>
              <a:buChar char="•"/>
              <a:tabLst>
                <a:tab pos="503543" algn="l"/>
              </a:tabLst>
            </a:pPr>
            <a:r>
              <a:rPr sz="1500" spc="-5" dirty="0">
                <a:latin typeface="Helvetica Neue" panose="02000503000000020004" pitchFamily="2" charset="0"/>
                <a:ea typeface="Helvetica Neue" panose="02000503000000020004" pitchFamily="2" charset="0"/>
                <a:cs typeface="Helvetica Neue" panose="02000503000000020004" pitchFamily="2" charset="0"/>
              </a:rPr>
              <a:t>Frequency</a:t>
            </a:r>
            <a:r>
              <a:rPr sz="1500" dirty="0">
                <a:latin typeface="Helvetica Neue" panose="02000503000000020004" pitchFamily="2" charset="0"/>
                <a:ea typeface="Helvetica Neue" panose="02000503000000020004" pitchFamily="2" charset="0"/>
                <a:cs typeface="Helvetica Neue" panose="02000503000000020004" pitchFamily="2" charset="0"/>
              </a:rPr>
              <a:t> approval</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for cislunar or deep space missions is often a labyrinth of requirements and </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approvals that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require extensive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attention to the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detailed requirements and</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the time it</a:t>
            </a:r>
            <a:r>
              <a:rPr sz="1500" spc="10"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takes to receive </a:t>
            </a:r>
            <a:r>
              <a:rPr sz="1500" spc="-38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full approval.</a:t>
            </a:r>
          </a:p>
          <a:p>
            <a:pPr marL="503543" marR="98423" lvl="1" indent="-147951">
              <a:lnSpc>
                <a:spcPts val="1700"/>
              </a:lnSpc>
              <a:spcBef>
                <a:spcPts val="300"/>
              </a:spcBef>
              <a:buClr>
                <a:schemeClr val="tx1"/>
              </a:buClr>
              <a:buSzPct val="112500"/>
              <a:buFont typeface="Arial"/>
              <a:buChar char="•"/>
              <a:tabLst>
                <a:tab pos="503543" algn="l"/>
              </a:tabLst>
            </a:pPr>
            <a:r>
              <a:rPr sz="1500" dirty="0">
                <a:latin typeface="Helvetica Neue" panose="02000503000000020004" pitchFamily="2" charset="0"/>
                <a:ea typeface="Helvetica Neue" panose="02000503000000020004" pitchFamily="2" charset="0"/>
                <a:cs typeface="Helvetica Neue" panose="02000503000000020004" pitchFamily="2" charset="0"/>
              </a:rPr>
              <a:t>Multiple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government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agencies, </a:t>
            </a:r>
            <a:r>
              <a:rPr sz="1500" spc="-5" dirty="0">
                <a:latin typeface="Helvetica Neue" panose="02000503000000020004" pitchFamily="2" charset="0"/>
                <a:ea typeface="Helvetica Neue" panose="02000503000000020004" pitchFamily="2" charset="0"/>
                <a:cs typeface="Helvetica Neue" panose="02000503000000020004" pitchFamily="2" charset="0"/>
              </a:rPr>
              <a:t>who</a:t>
            </a:r>
            <a:r>
              <a:rPr sz="1500" dirty="0">
                <a:latin typeface="Helvetica Neue" panose="02000503000000020004" pitchFamily="2" charset="0"/>
                <a:ea typeface="Helvetica Neue" panose="02000503000000020004" pitchFamily="2" charset="0"/>
                <a:cs typeface="Helvetica Neue" panose="02000503000000020004" pitchFamily="2" charset="0"/>
              </a:rPr>
              <a:t> often don’t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communicate with each other, are involved in getting </a:t>
            </a:r>
            <a:r>
              <a:rPr sz="1500" spc="-38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final launch approval</a:t>
            </a:r>
            <a:r>
              <a:rPr lang="en-US" sz="1500" dirty="0">
                <a:latin typeface="Helvetica Neue" panose="02000503000000020004" pitchFamily="2" charset="0"/>
                <a:ea typeface="Helvetica Neue" panose="02000503000000020004" pitchFamily="2" charset="0"/>
                <a:cs typeface="Helvetica Neue" panose="02000503000000020004" pitchFamily="2" charset="0"/>
              </a:rPr>
              <a:t>, i.e., New Zealand Space Agency (NZSA)</a:t>
            </a:r>
            <a:endParaRPr sz="1500" dirty="0">
              <a:latin typeface="Helvetica Neue" panose="02000503000000020004" pitchFamily="2" charset="0"/>
              <a:ea typeface="Helvetica Neue" panose="02000503000000020004" pitchFamily="2" charset="0"/>
              <a:cs typeface="Helvetica Neue" panose="02000503000000020004" pitchFamily="2" charset="0"/>
            </a:endParaRPr>
          </a:p>
          <a:p>
            <a:pPr marL="503543" marR="221609" lvl="1" indent="-147951">
              <a:lnSpc>
                <a:spcPct val="91300"/>
              </a:lnSpc>
              <a:spcBef>
                <a:spcPts val="130"/>
              </a:spcBef>
              <a:buClr>
                <a:schemeClr val="tx1"/>
              </a:buClr>
              <a:buSzPct val="112500"/>
              <a:buFont typeface="Arial"/>
              <a:buChar char="•"/>
              <a:tabLst>
                <a:tab pos="503543" algn="l"/>
              </a:tabLst>
            </a:pPr>
            <a:r>
              <a:rPr sz="1500" dirty="0">
                <a:latin typeface="Helvetica Neue" panose="02000503000000020004" pitchFamily="2" charset="0"/>
                <a:ea typeface="Helvetica Neue" panose="02000503000000020004" pitchFamily="2" charset="0"/>
                <a:cs typeface="Helvetica Neue" panose="02000503000000020004" pitchFamily="2" charset="0"/>
              </a:rPr>
              <a:t>Items like Planetary Protection, Orbital </a:t>
            </a:r>
            <a:r>
              <a:rPr sz="1500" spc="-5" dirty="0">
                <a:latin typeface="Helvetica Neue" panose="02000503000000020004" pitchFamily="2" charset="0"/>
                <a:ea typeface="Helvetica Neue" panose="02000503000000020004" pitchFamily="2" charset="0"/>
                <a:cs typeface="Helvetica Neue" panose="02000503000000020004" pitchFamily="2" charset="0"/>
              </a:rPr>
              <a:t>Debris, Range </a:t>
            </a:r>
            <a:r>
              <a:rPr sz="1500" dirty="0">
                <a:latin typeface="Helvetica Neue" panose="02000503000000020004" pitchFamily="2" charset="0"/>
                <a:ea typeface="Helvetica Neue" panose="02000503000000020004" pitchFamily="2" charset="0"/>
                <a:cs typeface="Helvetica Neue" panose="02000503000000020004" pitchFamily="2" charset="0"/>
              </a:rPr>
              <a:t>Safety requirements for launch, and transport </a:t>
            </a:r>
            <a:r>
              <a:rPr sz="1500" spc="-38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requirements for an overseas launch (aka </a:t>
            </a:r>
            <a:r>
              <a:rPr sz="1500" spc="-5" dirty="0">
                <a:latin typeface="Helvetica Neue" panose="02000503000000020004" pitchFamily="2" charset="0"/>
                <a:ea typeface="Helvetica Neue" panose="02000503000000020004" pitchFamily="2" charset="0"/>
                <a:cs typeface="Helvetica Neue" panose="02000503000000020004" pitchFamily="2" charset="0"/>
              </a:rPr>
              <a:t>Rocket Lab </a:t>
            </a:r>
            <a:r>
              <a:rPr sz="1500" dirty="0">
                <a:latin typeface="Helvetica Neue" panose="02000503000000020004" pitchFamily="2" charset="0"/>
                <a:ea typeface="Helvetica Neue" panose="02000503000000020004" pitchFamily="2" charset="0"/>
                <a:cs typeface="Helvetica Neue" panose="02000503000000020004" pitchFamily="2" charset="0"/>
              </a:rPr>
              <a:t>in </a:t>
            </a:r>
            <a:r>
              <a:rPr sz="1500" spc="-5" dirty="0">
                <a:latin typeface="Helvetica Neue" panose="02000503000000020004" pitchFamily="2" charset="0"/>
                <a:ea typeface="Helvetica Neue" panose="02000503000000020004" pitchFamily="2" charset="0"/>
                <a:cs typeface="Helvetica Neue" panose="02000503000000020004" pitchFamily="2" charset="0"/>
              </a:rPr>
              <a:t>NZ) </a:t>
            </a:r>
            <a:r>
              <a:rPr sz="1500" dirty="0">
                <a:latin typeface="Helvetica Neue" panose="02000503000000020004" pitchFamily="2" charset="0"/>
                <a:ea typeface="Helvetica Neue" panose="02000503000000020004" pitchFamily="2" charset="0"/>
                <a:cs typeface="Helvetica Neue" panose="02000503000000020004" pitchFamily="2" charset="0"/>
              </a:rPr>
              <a:t>are </a:t>
            </a:r>
            <a:r>
              <a:rPr sz="1500" u="sng" dirty="0">
                <a:latin typeface="Helvetica Neue" panose="02000503000000020004" pitchFamily="2" charset="0"/>
                <a:ea typeface="Helvetica Neue" panose="02000503000000020004" pitchFamily="2" charset="0"/>
                <a:cs typeface="Helvetica Neue" panose="02000503000000020004" pitchFamily="2" charset="0"/>
              </a:rPr>
              <a:t>not </a:t>
            </a:r>
            <a:r>
              <a:rPr sz="1500" u="sng" spc="-5" dirty="0">
                <a:latin typeface="Helvetica Neue" panose="02000503000000020004" pitchFamily="2" charset="0"/>
                <a:ea typeface="Helvetica Neue" panose="02000503000000020004" pitchFamily="2" charset="0"/>
                <a:cs typeface="Helvetica Neue" panose="02000503000000020004" pitchFamily="2" charset="0"/>
              </a:rPr>
              <a:t>well </a:t>
            </a:r>
            <a:r>
              <a:rPr sz="1500" u="sng" dirty="0">
                <a:latin typeface="Helvetica Neue" panose="02000503000000020004" pitchFamily="2" charset="0"/>
                <a:ea typeface="Helvetica Neue" panose="02000503000000020004" pitchFamily="2" charset="0"/>
                <a:cs typeface="Helvetica Neue" panose="02000503000000020004" pitchFamily="2" charset="0"/>
              </a:rPr>
              <a:t>understood </a:t>
            </a:r>
            <a:r>
              <a:rPr sz="1500" dirty="0">
                <a:latin typeface="Helvetica Neue" panose="02000503000000020004" pitchFamily="2" charset="0"/>
                <a:ea typeface="Helvetica Neue" panose="02000503000000020004" pitchFamily="2" charset="0"/>
                <a:cs typeface="Helvetica Neue" panose="02000503000000020004" pitchFamily="2" charset="0"/>
              </a:rPr>
              <a:t>by most space </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systems</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development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teams and require significant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oversight by project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management.</a:t>
            </a:r>
          </a:p>
          <a:p>
            <a:pPr marL="269868" marR="264154" indent="-257168">
              <a:lnSpc>
                <a:spcPts val="1700"/>
              </a:lnSpc>
              <a:spcBef>
                <a:spcPts val="215"/>
              </a:spcBef>
              <a:buClr>
                <a:schemeClr val="tx1"/>
              </a:buClr>
              <a:buSzPct val="112500"/>
              <a:buFont typeface="Arial"/>
              <a:buChar char="•"/>
              <a:tabLst>
                <a:tab pos="269868" algn="l"/>
              </a:tabLst>
            </a:pPr>
            <a:r>
              <a:rPr sz="1500" dirty="0">
                <a:latin typeface="Helvetica Neue" panose="02000503000000020004" pitchFamily="2" charset="0"/>
                <a:ea typeface="Helvetica Neue" panose="02000503000000020004" pitchFamily="2" charset="0"/>
                <a:cs typeface="Helvetica Neue" panose="02000503000000020004" pitchFamily="2" charset="0"/>
              </a:rPr>
              <a:t>Selling the project is great. Implementing the project is </a:t>
            </a:r>
            <a:r>
              <a:rPr sz="1500" spc="-10" dirty="0">
                <a:latin typeface="Helvetica Neue" panose="02000503000000020004" pitchFamily="2" charset="0"/>
                <a:ea typeface="Helvetica Neue" panose="02000503000000020004" pitchFamily="2" charset="0"/>
                <a:cs typeface="Helvetica Neue" panose="02000503000000020004" pitchFamily="2" charset="0"/>
              </a:rPr>
              <a:t>ALWAYS </a:t>
            </a:r>
            <a:r>
              <a:rPr sz="1500" dirty="0">
                <a:latin typeface="Helvetica Neue" panose="02000503000000020004" pitchFamily="2" charset="0"/>
                <a:ea typeface="Helvetica Neue" panose="02000503000000020004" pitchFamily="2" charset="0"/>
                <a:cs typeface="Helvetica Neue" panose="02000503000000020004" pitchFamily="2" charset="0"/>
              </a:rPr>
              <a:t>harder, takes longer and costs more </a:t>
            </a:r>
            <a:r>
              <a:rPr sz="1500" spc="-38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that most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everyone thinks.</a:t>
            </a:r>
          </a:p>
          <a:p>
            <a:pPr marL="503543" lvl="1" indent="-147951">
              <a:lnSpc>
                <a:spcPts val="1810"/>
              </a:lnSpc>
              <a:spcBef>
                <a:spcPts val="55"/>
              </a:spcBef>
              <a:buClr>
                <a:schemeClr val="tx1"/>
              </a:buClr>
              <a:buSzPct val="112500"/>
              <a:buFont typeface="Arial"/>
              <a:buChar char="•"/>
              <a:tabLst>
                <a:tab pos="503543" algn="l"/>
              </a:tabLst>
            </a:pPr>
            <a:r>
              <a:rPr sz="1500" spc="-10" dirty="0">
                <a:latin typeface="Helvetica Neue" panose="02000503000000020004" pitchFamily="2" charset="0"/>
                <a:ea typeface="Helvetica Neue" panose="02000503000000020004" pitchFamily="2" charset="0"/>
                <a:cs typeface="Helvetica Neue" panose="02000503000000020004" pitchFamily="2" charset="0"/>
              </a:rPr>
              <a:t>CAPSTONE</a:t>
            </a:r>
            <a:r>
              <a:rPr sz="1500" spc="-5" dirty="0">
                <a:latin typeface="Helvetica Neue" panose="02000503000000020004" pitchFamily="2" charset="0"/>
                <a:ea typeface="Helvetica Neue" panose="02000503000000020004" pitchFamily="2" charset="0"/>
                <a:cs typeface="Helvetica Neue" panose="02000503000000020004" pitchFamily="2" charset="0"/>
              </a:rPr>
              <a:t> was</a:t>
            </a:r>
            <a:r>
              <a:rPr sz="1500" dirty="0">
                <a:latin typeface="Helvetica Neue" panose="02000503000000020004" pitchFamily="2" charset="0"/>
                <a:ea typeface="Helvetica Neue" panose="02000503000000020004" pitchFamily="2" charset="0"/>
                <a:cs typeface="Helvetica Neue" panose="02000503000000020004" pitchFamily="2" charset="0"/>
              </a:rPr>
              <a:t> sold as</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 low</a:t>
            </a:r>
            <a:r>
              <a:rPr sz="1500" spc="-10"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cost,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fast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paced cislunar</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mission to deliver</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data and results</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to </a:t>
            </a:r>
            <a:r>
              <a:rPr sz="1500" spc="-10" dirty="0">
                <a:latin typeface="Helvetica Neue" panose="02000503000000020004" pitchFamily="2" charset="0"/>
                <a:ea typeface="Helvetica Neue" panose="02000503000000020004" pitchFamily="2" charset="0"/>
                <a:cs typeface="Helvetica Neue" panose="02000503000000020004" pitchFamily="2" charset="0"/>
              </a:rPr>
              <a:t>NASA </a:t>
            </a:r>
            <a:r>
              <a:rPr sz="1500" dirty="0">
                <a:latin typeface="Helvetica Neue" panose="02000503000000020004" pitchFamily="2" charset="0"/>
                <a:ea typeface="Helvetica Neue" panose="02000503000000020004" pitchFamily="2" charset="0"/>
                <a:cs typeface="Helvetica Neue" panose="02000503000000020004" pitchFamily="2" charset="0"/>
              </a:rPr>
              <a:t>in</a:t>
            </a:r>
            <a:r>
              <a:rPr lang="en-US" sz="1500" dirty="0">
                <a:latin typeface="Helvetica Neue" panose="02000503000000020004" pitchFamily="2" charset="0"/>
                <a:ea typeface="Helvetica Neue" panose="02000503000000020004" pitchFamily="2" charset="0"/>
                <a:cs typeface="Helvetica Neue" panose="02000503000000020004" pitchFamily="2" charset="0"/>
              </a:rPr>
              <a:t> </a:t>
            </a:r>
            <a:r>
              <a:rPr sz="1500" spc="-5" dirty="0">
                <a:latin typeface="Helvetica Neue" panose="02000503000000020004" pitchFamily="2" charset="0"/>
                <a:ea typeface="Helvetica Neue" panose="02000503000000020004" pitchFamily="2" charset="0"/>
                <a:cs typeface="Helvetica Neue" panose="02000503000000020004" pitchFamily="2" charset="0"/>
              </a:rPr>
              <a:t>~20-24</a:t>
            </a:r>
            <a:r>
              <a:rPr sz="1500" dirty="0">
                <a:latin typeface="Helvetica Neue" panose="02000503000000020004" pitchFamily="2" charset="0"/>
                <a:ea typeface="Helvetica Neue" panose="02000503000000020004" pitchFamily="2" charset="0"/>
                <a:cs typeface="Helvetica Neue" panose="02000503000000020004" pitchFamily="2" charset="0"/>
              </a:rPr>
              <a:t> months. </a:t>
            </a:r>
            <a:r>
              <a:rPr sz="1500" spc="-5" dirty="0">
                <a:latin typeface="Helvetica Neue" panose="02000503000000020004" pitchFamily="2" charset="0"/>
                <a:ea typeface="Helvetica Neue" panose="02000503000000020004" pitchFamily="2" charset="0"/>
                <a:cs typeface="Helvetica Neue" panose="02000503000000020004" pitchFamily="2" charset="0"/>
              </a:rPr>
              <a:t>The</a:t>
            </a:r>
            <a:r>
              <a:rPr sz="1500" dirty="0">
                <a:latin typeface="Helvetica Neue" panose="02000503000000020004" pitchFamily="2" charset="0"/>
                <a:ea typeface="Helvetica Neue" panose="02000503000000020004" pitchFamily="2" charset="0"/>
                <a:cs typeface="Helvetica Neue" panose="02000503000000020004" pitchFamily="2" charset="0"/>
              </a:rPr>
              <a:t> reserves </a:t>
            </a:r>
            <a:r>
              <a:rPr sz="1500" spc="-5" dirty="0">
                <a:latin typeface="Helvetica Neue" panose="02000503000000020004" pitchFamily="2" charset="0"/>
                <a:ea typeface="Helvetica Neue" panose="02000503000000020004" pitchFamily="2" charset="0"/>
                <a:cs typeface="Helvetica Neue" panose="02000503000000020004" pitchFamily="2" charset="0"/>
              </a:rPr>
              <a:t>were</a:t>
            </a:r>
            <a:r>
              <a:rPr sz="1500" dirty="0">
                <a:latin typeface="Helvetica Neue" panose="02000503000000020004" pitchFamily="2" charset="0"/>
                <a:ea typeface="Helvetica Neue" panose="02000503000000020004" pitchFamily="2" charset="0"/>
                <a:cs typeface="Helvetica Neue" panose="02000503000000020004" pitchFamily="2" charset="0"/>
              </a:rPr>
              <a:t> considered adequate and that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is </a:t>
            </a:r>
            <a:r>
              <a:rPr sz="1500" u="sng" dirty="0">
                <a:latin typeface="Helvetica Neue" panose="02000503000000020004" pitchFamily="2" charset="0"/>
                <a:ea typeface="Helvetica Neue" panose="02000503000000020004" pitchFamily="2" charset="0"/>
                <a:cs typeface="Helvetica Neue" panose="02000503000000020004" pitchFamily="2" charset="0"/>
              </a:rPr>
              <a:t>often underestimated </a:t>
            </a:r>
            <a:r>
              <a:rPr sz="1500" dirty="0">
                <a:latin typeface="Helvetica Neue" panose="02000503000000020004" pitchFamily="2" charset="0"/>
                <a:ea typeface="Helvetica Neue" panose="02000503000000020004" pitchFamily="2" charset="0"/>
                <a:cs typeface="Helvetica Neue" panose="02000503000000020004" pitchFamily="2" charset="0"/>
              </a:rPr>
              <a:t>as well.</a:t>
            </a:r>
          </a:p>
          <a:p>
            <a:pPr marL="503543" marR="102233" lvl="1" indent="-147951">
              <a:lnSpc>
                <a:spcPts val="1700"/>
              </a:lnSpc>
              <a:spcBef>
                <a:spcPts val="229"/>
              </a:spcBef>
              <a:buClr>
                <a:schemeClr val="tx1"/>
              </a:buClr>
              <a:buSzPct val="112500"/>
              <a:buFont typeface="Arial"/>
              <a:buChar char="•"/>
              <a:tabLst>
                <a:tab pos="503543" algn="l"/>
              </a:tabLst>
            </a:pPr>
            <a:r>
              <a:rPr sz="1500" spc="-5" dirty="0">
                <a:latin typeface="Helvetica Neue" panose="02000503000000020004" pitchFamily="2" charset="0"/>
                <a:ea typeface="Helvetica Neue" panose="02000503000000020004" pitchFamily="2" charset="0"/>
                <a:cs typeface="Helvetica Neue" panose="02000503000000020004" pitchFamily="2" charset="0"/>
              </a:rPr>
              <a:t>COVID</a:t>
            </a:r>
            <a:r>
              <a:rPr sz="1500" spc="-10"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aside, several</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key challenges </a:t>
            </a:r>
            <a:r>
              <a:rPr sz="1500" spc="-5" dirty="0">
                <a:latin typeface="Helvetica Neue" panose="02000503000000020004" pitchFamily="2" charset="0"/>
                <a:ea typeface="Helvetica Neue" panose="02000503000000020004" pitchFamily="2" charset="0"/>
                <a:cs typeface="Helvetica Neue" panose="02000503000000020004" pitchFamily="2" charset="0"/>
              </a:rPr>
              <a:t>were</a:t>
            </a:r>
            <a:r>
              <a:rPr sz="1500" dirty="0">
                <a:latin typeface="Helvetica Neue" panose="02000503000000020004" pitchFamily="2" charset="0"/>
                <a:ea typeface="Helvetica Neue" panose="02000503000000020004" pitchFamily="2" charset="0"/>
                <a:cs typeface="Helvetica Neue" panose="02000503000000020004" pitchFamily="2" charset="0"/>
              </a:rPr>
              <a:t> not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spc="-5" dirty="0">
                <a:latin typeface="Helvetica Neue" panose="02000503000000020004" pitchFamily="2" charset="0"/>
                <a:ea typeface="Helvetica Neue" panose="02000503000000020004" pitchFamily="2" charset="0"/>
                <a:cs typeface="Helvetica Neue" panose="02000503000000020004" pitchFamily="2" charset="0"/>
              </a:rPr>
              <a:t>well</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understood by the team</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until</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spc="-5" dirty="0">
                <a:latin typeface="Helvetica Neue" panose="02000503000000020004" pitchFamily="2" charset="0"/>
                <a:ea typeface="Helvetica Neue" panose="02000503000000020004" pitchFamily="2" charset="0"/>
                <a:cs typeface="Helvetica Neue" panose="02000503000000020004" pitchFamily="2" charset="0"/>
              </a:rPr>
              <a:t>well</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into the project </a:t>
            </a:r>
            <a:r>
              <a:rPr sz="1500" spc="-38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and</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costly adjustments had to be made to mitigate these issues.</a:t>
            </a:r>
          </a:p>
          <a:p>
            <a:pPr marL="503543" marR="481318" lvl="1" indent="-147951">
              <a:lnSpc>
                <a:spcPts val="1680"/>
              </a:lnSpc>
              <a:spcBef>
                <a:spcPts val="335"/>
              </a:spcBef>
              <a:buClr>
                <a:schemeClr val="tx1"/>
              </a:buClr>
              <a:buSzPct val="112500"/>
              <a:buFont typeface="Arial"/>
              <a:buChar char="•"/>
              <a:tabLst>
                <a:tab pos="503543" algn="l"/>
              </a:tabLst>
            </a:pPr>
            <a:r>
              <a:rPr sz="1500" spc="-5" dirty="0">
                <a:latin typeface="Helvetica Neue" panose="02000503000000020004" pitchFamily="2" charset="0"/>
                <a:ea typeface="Helvetica Neue" panose="02000503000000020004" pitchFamily="2" charset="0"/>
                <a:cs typeface="Helvetica Neue" panose="02000503000000020004" pitchFamily="2" charset="0"/>
              </a:rPr>
              <a:t>Between </a:t>
            </a:r>
            <a:r>
              <a:rPr sz="1500" dirty="0">
                <a:latin typeface="Helvetica Neue" panose="02000503000000020004" pitchFamily="2" charset="0"/>
                <a:ea typeface="Helvetica Neue" panose="02000503000000020004" pitchFamily="2" charset="0"/>
                <a:cs typeface="Helvetica Neue" panose="02000503000000020004" pitchFamily="2" charset="0"/>
              </a:rPr>
              <a:t>the launch vehicle </a:t>
            </a:r>
            <a:r>
              <a:rPr lang="en-US" sz="1500" dirty="0">
                <a:latin typeface="Helvetica Neue" panose="02000503000000020004" pitchFamily="2" charset="0"/>
                <a:ea typeface="Helvetica Neue" panose="02000503000000020004" pitchFamily="2" charset="0"/>
                <a:cs typeface="Helvetica Neue" panose="02000503000000020004" pitchFamily="2" charset="0"/>
              </a:rPr>
              <a:t>upper stage </a:t>
            </a:r>
            <a:r>
              <a:rPr sz="1500" dirty="0">
                <a:latin typeface="Helvetica Neue" panose="02000503000000020004" pitchFamily="2" charset="0"/>
                <a:ea typeface="Helvetica Neue" panose="02000503000000020004" pitchFamily="2" charset="0"/>
                <a:cs typeface="Helvetica Neue" panose="02000503000000020004" pitchFamily="2" charset="0"/>
              </a:rPr>
              <a:t>issues and the the</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unique spacecraft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requirements impact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on a </a:t>
            </a:r>
            <a:r>
              <a:rPr sz="1500" spc="-5" dirty="0">
                <a:latin typeface="Helvetica Neue" panose="02000503000000020004" pitchFamily="2" charset="0"/>
                <a:ea typeface="Helvetica Neue" panose="02000503000000020004" pitchFamily="2" charset="0"/>
                <a:cs typeface="Helvetica Neue" panose="02000503000000020004" pitchFamily="2" charset="0"/>
              </a:rPr>
              <a:t>COTS </a:t>
            </a:r>
            <a:r>
              <a:rPr sz="1500" spc="-38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design,</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the mission</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launch</a:t>
            </a:r>
            <a:r>
              <a:rPr lang="en-US" sz="1500" dirty="0">
                <a:latin typeface="Helvetica Neue" panose="02000503000000020004" pitchFamily="2" charset="0"/>
                <a:ea typeface="Helvetica Neue" panose="02000503000000020004" pitchFamily="2" charset="0"/>
                <a:cs typeface="Helvetica Neue" panose="02000503000000020004" pitchFamily="2" charset="0"/>
              </a:rPr>
              <a:t>ed</a:t>
            </a:r>
            <a:r>
              <a:rPr sz="1500" dirty="0">
                <a:latin typeface="Helvetica Neue" panose="02000503000000020004" pitchFamily="2" charset="0"/>
                <a:ea typeface="Helvetica Neue" panose="02000503000000020004" pitchFamily="2" charset="0"/>
                <a:cs typeface="Helvetica Neue" panose="02000503000000020004" pitchFamily="2" charset="0"/>
              </a:rPr>
              <a:t> </a:t>
            </a:r>
            <a:r>
              <a:rPr lang="en-US" sz="1500" dirty="0">
                <a:latin typeface="Helvetica Neue" panose="02000503000000020004" pitchFamily="2" charset="0"/>
                <a:ea typeface="Helvetica Neue" panose="02000503000000020004" pitchFamily="2" charset="0"/>
                <a:cs typeface="Helvetica Neue" panose="02000503000000020004" pitchFamily="2" charset="0"/>
              </a:rPr>
              <a:t>~</a:t>
            </a:r>
            <a:r>
              <a:rPr lang="en-US" sz="1500" b="1" dirty="0">
                <a:latin typeface="Helvetica Neue" panose="02000503000000020004" pitchFamily="2" charset="0"/>
                <a:ea typeface="Helvetica Neue" panose="02000503000000020004" pitchFamily="2" charset="0"/>
                <a:cs typeface="Helvetica Neue" panose="02000503000000020004" pitchFamily="2" charset="0"/>
              </a:rPr>
              <a:t>16 months</a:t>
            </a:r>
            <a:r>
              <a:rPr sz="1500" b="1" spc="-5" dirty="0">
                <a:latin typeface="Helvetica Neue" panose="02000503000000020004" pitchFamily="2" charset="0"/>
                <a:ea typeface="Helvetica Neue" panose="02000503000000020004" pitchFamily="2" charset="0"/>
                <a:cs typeface="Helvetica Neue" panose="02000503000000020004" pitchFamily="2" charset="0"/>
              </a:rPr>
              <a:t> </a:t>
            </a:r>
            <a:r>
              <a:rPr sz="1500" dirty="0">
                <a:latin typeface="Helvetica Neue" panose="02000503000000020004" pitchFamily="2" charset="0"/>
                <a:ea typeface="Helvetica Neue" panose="02000503000000020004" pitchFamily="2" charset="0"/>
                <a:cs typeface="Helvetica Neue" panose="02000503000000020004" pitchFamily="2" charset="0"/>
              </a:rPr>
              <a:t>after it</a:t>
            </a:r>
            <a:r>
              <a:rPr sz="1500" spc="5" dirty="0">
                <a:latin typeface="Helvetica Neue" panose="02000503000000020004" pitchFamily="2" charset="0"/>
                <a:ea typeface="Helvetica Neue" panose="02000503000000020004" pitchFamily="2" charset="0"/>
                <a:cs typeface="Helvetica Neue" panose="02000503000000020004" pitchFamily="2" charset="0"/>
              </a:rPr>
              <a:t> </a:t>
            </a:r>
            <a:r>
              <a:rPr sz="1500" spc="-5" dirty="0">
                <a:latin typeface="Helvetica Neue" panose="02000503000000020004" pitchFamily="2" charset="0"/>
                <a:ea typeface="Helvetica Neue" panose="02000503000000020004" pitchFamily="2" charset="0"/>
                <a:cs typeface="Helvetica Neue" panose="02000503000000020004" pitchFamily="2" charset="0"/>
              </a:rPr>
              <a:t>was</a:t>
            </a:r>
            <a:r>
              <a:rPr sz="1500" dirty="0">
                <a:latin typeface="Helvetica Neue" panose="02000503000000020004" pitchFamily="2" charset="0"/>
                <a:ea typeface="Helvetica Neue" panose="02000503000000020004" pitchFamily="2" charset="0"/>
                <a:cs typeface="Helvetica Neue" panose="02000503000000020004" pitchFamily="2" charset="0"/>
              </a:rPr>
              <a:t> initially</a:t>
            </a:r>
            <a:r>
              <a:rPr lang="en-US" sz="1500" dirty="0">
                <a:latin typeface="Helvetica Neue" panose="02000503000000020004" pitchFamily="2" charset="0"/>
                <a:ea typeface="Helvetica Neue" panose="02000503000000020004" pitchFamily="2" charset="0"/>
                <a:cs typeface="Helvetica Neue" panose="02000503000000020004" pitchFamily="2" charset="0"/>
              </a:rPr>
              <a:t> planned.</a:t>
            </a:r>
            <a:endParaRPr sz="15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DA54EA6E-6A46-FC25-A21B-A0331B3345BC}"/>
              </a:ext>
            </a:extLst>
          </p:cNvPr>
          <p:cNvPicPr>
            <a:picLocks noChangeAspect="1"/>
          </p:cNvPicPr>
          <p:nvPr/>
        </p:nvPicPr>
        <p:blipFill>
          <a:blip r:embed="rId2"/>
          <a:stretch>
            <a:fillRect/>
          </a:stretch>
        </p:blipFill>
        <p:spPr>
          <a:xfrm>
            <a:off x="8407911" y="109965"/>
            <a:ext cx="613935" cy="512695"/>
          </a:xfrm>
          <a:prstGeom prst="rect">
            <a:avLst/>
          </a:prstGeom>
        </p:spPr>
      </p:pic>
      <p:sp>
        <p:nvSpPr>
          <p:cNvPr id="5" name="Slide Number Placeholder 4">
            <a:extLst>
              <a:ext uri="{FF2B5EF4-FFF2-40B4-BE49-F238E27FC236}">
                <a16:creationId xmlns:a16="http://schemas.microsoft.com/office/drawing/2014/main" id="{6959732F-9198-628F-BF70-9BE718026466}"/>
              </a:ext>
            </a:extLst>
          </p:cNvPr>
          <p:cNvSpPr>
            <a:spLocks noGrp="1"/>
          </p:cNvSpPr>
          <p:nvPr>
            <p:ph type="sldNum" sz="quarter" idx="12"/>
          </p:nvPr>
        </p:nvSpPr>
        <p:spPr>
          <a:xfrm>
            <a:off x="8643483" y="4767263"/>
            <a:ext cx="382003" cy="273844"/>
          </a:xfrm>
        </p:spPr>
        <p:txBody>
          <a:bodyPr/>
          <a:lstStyle/>
          <a:p>
            <a:fld id="{19F34F23-AF6A-3149-ADA2-111D3CA38F5E}" type="slidenum">
              <a:rPr lang="en-US" smtClean="0"/>
              <a:t>36</a:t>
            </a:fld>
            <a:endParaRPr lang="en-US" dirty="0"/>
          </a:p>
        </p:txBody>
      </p:sp>
    </p:spTree>
    <p:extLst>
      <p:ext uri="{BB962C8B-B14F-4D97-AF65-F5344CB8AC3E}">
        <p14:creationId xmlns:p14="http://schemas.microsoft.com/office/powerpoint/2010/main" val="3606777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821F4B-BC25-685C-528F-7FF15D3302EB}"/>
              </a:ext>
            </a:extLst>
          </p:cNvPr>
          <p:cNvSpPr/>
          <p:nvPr/>
        </p:nvSpPr>
        <p:spPr>
          <a:xfrm>
            <a:off x="0" y="-6263"/>
            <a:ext cx="1896745" cy="5149768"/>
          </a:xfrm>
          <a:prstGeom prst="rect">
            <a:avLst/>
          </a:prstGeom>
          <a:gradFill flip="none" rotWithShape="1">
            <a:gsLst>
              <a:gs pos="0">
                <a:srgbClr val="06090C"/>
              </a:gs>
              <a:gs pos="100000">
                <a:srgbClr val="00060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 name="Picture 1" descr="A satellite in space&#10;&#10;Description automatically generated with medium confidence">
            <a:extLst>
              <a:ext uri="{FF2B5EF4-FFF2-40B4-BE49-F238E27FC236}">
                <a16:creationId xmlns:a16="http://schemas.microsoft.com/office/drawing/2014/main" id="{C321050E-0427-63F0-DFA0-DE7243C033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840599" y="-6268"/>
            <a:ext cx="7309300" cy="5149768"/>
          </a:xfrm>
          <a:prstGeom prst="rect">
            <a:avLst/>
          </a:prstGeom>
        </p:spPr>
      </p:pic>
      <p:pic>
        <p:nvPicPr>
          <p:cNvPr id="7" name="Picture 6" descr="Icon&#10;&#10;Description automatically generated">
            <a:extLst>
              <a:ext uri="{FF2B5EF4-FFF2-40B4-BE49-F238E27FC236}">
                <a16:creationId xmlns:a16="http://schemas.microsoft.com/office/drawing/2014/main" id="{E9553F1E-0ACA-F2B9-3F60-97E6C95D46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069" y="901851"/>
            <a:ext cx="1170596" cy="963854"/>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AA733748-3B64-0313-E12D-9FA1C44EAA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5727" y="1111493"/>
            <a:ext cx="1473942" cy="544570"/>
          </a:xfrm>
          <a:prstGeom prst="rect">
            <a:avLst/>
          </a:prstGeom>
        </p:spPr>
      </p:pic>
      <p:pic>
        <p:nvPicPr>
          <p:cNvPr id="9" name="Picture 8" descr="Logo&#10;&#10;Description automatically generated">
            <a:extLst>
              <a:ext uri="{FF2B5EF4-FFF2-40B4-BE49-F238E27FC236}">
                <a16:creationId xmlns:a16="http://schemas.microsoft.com/office/drawing/2014/main" id="{9D3A4BB1-4F54-7850-FF7E-BD71FFFC6BC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10" t="7213" r="2428" b="9669"/>
          <a:stretch/>
        </p:blipFill>
        <p:spPr>
          <a:xfrm>
            <a:off x="6869624" y="1064523"/>
            <a:ext cx="1203724" cy="638510"/>
          </a:xfrm>
          <a:prstGeom prst="rect">
            <a:avLst/>
          </a:prstGeom>
        </p:spPr>
      </p:pic>
      <p:grpSp>
        <p:nvGrpSpPr>
          <p:cNvPr id="10" name="Group 9">
            <a:extLst>
              <a:ext uri="{FF2B5EF4-FFF2-40B4-BE49-F238E27FC236}">
                <a16:creationId xmlns:a16="http://schemas.microsoft.com/office/drawing/2014/main" id="{903DBC12-4E45-E412-DF3F-EF7B56B7007B}"/>
              </a:ext>
            </a:extLst>
          </p:cNvPr>
          <p:cNvGrpSpPr/>
          <p:nvPr/>
        </p:nvGrpSpPr>
        <p:grpSpPr>
          <a:xfrm>
            <a:off x="3136618" y="900613"/>
            <a:ext cx="819156" cy="966333"/>
            <a:chOff x="2815540" y="212173"/>
            <a:chExt cx="4123832" cy="4864759"/>
          </a:xfrm>
        </p:grpSpPr>
        <p:pic>
          <p:nvPicPr>
            <p:cNvPr id="11" name="Picture 10" descr="Logo&#10;&#10;Description automatically generated">
              <a:extLst>
                <a:ext uri="{FF2B5EF4-FFF2-40B4-BE49-F238E27FC236}">
                  <a16:creationId xmlns:a16="http://schemas.microsoft.com/office/drawing/2014/main" id="{9FF541B6-A4B1-D287-2903-A63B5B0F7F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4380" y="212173"/>
              <a:ext cx="3761230" cy="4864759"/>
            </a:xfrm>
            <a:prstGeom prst="rect">
              <a:avLst/>
            </a:prstGeom>
          </p:spPr>
        </p:pic>
        <p:pic>
          <p:nvPicPr>
            <p:cNvPr id="12" name="Picture 11" descr="Logo&#10;&#10;Description automatically generated">
              <a:extLst>
                <a:ext uri="{FF2B5EF4-FFF2-40B4-BE49-F238E27FC236}">
                  <a16:creationId xmlns:a16="http://schemas.microsoft.com/office/drawing/2014/main" id="{721E1711-7D8F-6190-C827-5C621F3BD7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709" t="65083" r="28757" b="21201"/>
            <a:stretch/>
          </p:blipFill>
          <p:spPr>
            <a:xfrm>
              <a:off x="2815540" y="3722619"/>
              <a:ext cx="4123832" cy="911617"/>
            </a:xfrm>
            <a:prstGeom prst="rect">
              <a:avLst/>
            </a:prstGeom>
          </p:spPr>
        </p:pic>
      </p:grpSp>
      <p:sp>
        <p:nvSpPr>
          <p:cNvPr id="13" name="TextBox 12">
            <a:extLst>
              <a:ext uri="{FF2B5EF4-FFF2-40B4-BE49-F238E27FC236}">
                <a16:creationId xmlns:a16="http://schemas.microsoft.com/office/drawing/2014/main" id="{10213918-9849-A72C-B184-F4813B7CBD7C}"/>
              </a:ext>
            </a:extLst>
          </p:cNvPr>
          <p:cNvSpPr txBox="1"/>
          <p:nvPr/>
        </p:nvSpPr>
        <p:spPr>
          <a:xfrm>
            <a:off x="761401" y="2170426"/>
            <a:ext cx="7828651" cy="923330"/>
          </a:xfrm>
          <a:prstGeom prst="rect">
            <a:avLst/>
          </a:prstGeom>
          <a:noFill/>
        </p:spPr>
        <p:txBody>
          <a:bodyPr wrap="square" rtlCol="0">
            <a:spAutoFit/>
          </a:bodyPr>
          <a:lstStyle/>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Cislunar Autonomous Positioning System Technology, Operations, and Navigation Experiment</a:t>
            </a:r>
          </a:p>
          <a:p>
            <a:pPr algn="ctr"/>
            <a:r>
              <a:rPr lang="en-US" b="1" dirty="0">
                <a:latin typeface="Helvetica Neue" panose="02000503000000020004" pitchFamily="2" charset="0"/>
                <a:ea typeface="Helvetica Neue" panose="02000503000000020004" pitchFamily="2" charset="0"/>
                <a:cs typeface="Helvetica Neue" panose="02000503000000020004" pitchFamily="2" charset="0"/>
              </a:rPr>
              <a:t>(CAPSTONE)</a:t>
            </a:r>
          </a:p>
        </p:txBody>
      </p:sp>
      <p:sp>
        <p:nvSpPr>
          <p:cNvPr id="14" name="TextBox 13">
            <a:extLst>
              <a:ext uri="{FF2B5EF4-FFF2-40B4-BE49-F238E27FC236}">
                <a16:creationId xmlns:a16="http://schemas.microsoft.com/office/drawing/2014/main" id="{ABF544B1-1FF4-C7A2-9403-A0F6CC58E410}"/>
              </a:ext>
            </a:extLst>
          </p:cNvPr>
          <p:cNvSpPr txBox="1"/>
          <p:nvPr/>
        </p:nvSpPr>
        <p:spPr>
          <a:xfrm>
            <a:off x="1166716" y="3337598"/>
            <a:ext cx="7018020" cy="1600438"/>
          </a:xfrm>
          <a:prstGeom prst="rect">
            <a:avLst/>
          </a:prstGeom>
          <a:noFill/>
        </p:spPr>
        <p:txBody>
          <a:bodyPr wrap="square" rtlCol="0">
            <a:spAutoFit/>
          </a:bodyPr>
          <a:lstStyle/>
          <a:p>
            <a:pPr algn="ctr"/>
            <a:r>
              <a:rPr lang="en-US" sz="1400" b="1" dirty="0">
                <a:solidFill>
                  <a:schemeClr val="accent1">
                    <a:lumMod val="40000"/>
                    <a:lumOff val="60000"/>
                  </a:schemeClr>
                </a:solidFill>
                <a:latin typeface="Helvetica Neue" panose="02000503000000020004" pitchFamily="2" charset="0"/>
                <a:ea typeface="Helvetica Neue" panose="02000503000000020004" pitchFamily="2" charset="0"/>
                <a:cs typeface="Helvetica Neue" panose="02000503000000020004" pitchFamily="2" charset="0"/>
              </a:rPr>
              <a:t>Demonstrating an innovative spacecraft-to-spacecraft navigation solution at the Moon from a near rectilinear halo orbit slated for Artemis' Gateway.</a:t>
            </a:r>
          </a:p>
          <a:p>
            <a:pPr algn="ctr"/>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NASA's Small Spacecraft Technology Program funds the technology demonstration. NASA's Advanced Exploration Systems funds the launch and supports mission operations. </a:t>
            </a:r>
          </a:p>
          <a:p>
            <a:pPr algn="ctr"/>
            <a:r>
              <a:rPr lang="en-US" sz="1400" b="1" dirty="0">
                <a:latin typeface="Helvetica Neue" panose="02000503000000020004" pitchFamily="2" charset="0"/>
                <a:ea typeface="Helvetica Neue" panose="02000503000000020004" pitchFamily="2" charset="0"/>
                <a:cs typeface="Helvetica Neue" panose="02000503000000020004" pitchFamily="2" charset="0"/>
              </a:rPr>
              <a:t>The mission is developed and operated by Advanced Space, LLC.</a:t>
            </a:r>
          </a:p>
        </p:txBody>
      </p:sp>
      <p:sp>
        <p:nvSpPr>
          <p:cNvPr id="16" name="bg object 16">
            <a:extLst>
              <a:ext uri="{FF2B5EF4-FFF2-40B4-BE49-F238E27FC236}">
                <a16:creationId xmlns:a16="http://schemas.microsoft.com/office/drawing/2014/main" id="{5FEB131A-7C69-246C-3153-6334E8A02E3B}"/>
              </a:ext>
            </a:extLst>
          </p:cNvPr>
          <p:cNvSpPr/>
          <p:nvPr/>
        </p:nvSpPr>
        <p:spPr>
          <a:xfrm>
            <a:off x="0" y="4417822"/>
            <a:ext cx="9144000" cy="725805"/>
          </a:xfrm>
          <a:custGeom>
            <a:avLst/>
            <a:gdLst/>
            <a:ahLst/>
            <a:cxnLst/>
            <a:rect l="l" t="t" r="r" b="b"/>
            <a:pathLst>
              <a:path w="9144000" h="725804">
                <a:moveTo>
                  <a:pt x="0" y="0"/>
                </a:moveTo>
                <a:lnTo>
                  <a:pt x="0" y="725677"/>
                </a:lnTo>
                <a:lnTo>
                  <a:pt x="9144000" y="725677"/>
                </a:lnTo>
                <a:lnTo>
                  <a:pt x="0" y="0"/>
                </a:lnTo>
                <a:close/>
              </a:path>
            </a:pathLst>
          </a:custGeom>
          <a:solidFill>
            <a:srgbClr val="1674BA">
              <a:alpha val="40000"/>
            </a:srgbClr>
          </a:solidFill>
        </p:spPr>
        <p:txBody>
          <a:bodyPr wrap="square" lIns="0" tIns="0" rIns="0" bIns="0" rtlCol="0"/>
          <a:lstStyle/>
          <a:p>
            <a:endParaRPr sz="1800" dirty="0"/>
          </a:p>
        </p:txBody>
      </p:sp>
      <p:sp>
        <p:nvSpPr>
          <p:cNvPr id="4" name="Slide Number Placeholder 3">
            <a:extLst>
              <a:ext uri="{FF2B5EF4-FFF2-40B4-BE49-F238E27FC236}">
                <a16:creationId xmlns:a16="http://schemas.microsoft.com/office/drawing/2014/main" id="{AAB06D0D-7EB5-EC5F-6502-6D5F71358E0A}"/>
              </a:ext>
            </a:extLst>
          </p:cNvPr>
          <p:cNvSpPr>
            <a:spLocks noGrp="1"/>
          </p:cNvSpPr>
          <p:nvPr>
            <p:ph type="sldNum" sz="quarter" idx="12"/>
          </p:nvPr>
        </p:nvSpPr>
        <p:spPr>
          <a:xfrm>
            <a:off x="8546870" y="4767263"/>
            <a:ext cx="442002" cy="273844"/>
          </a:xfrm>
        </p:spPr>
        <p:txBody>
          <a:bodyPr/>
          <a:lstStyle/>
          <a:p>
            <a:fld id="{19F34F23-AF6A-3149-ADA2-111D3CA38F5E}" type="slidenum">
              <a:rPr lang="en-US" smtClean="0"/>
              <a:t>37</a:t>
            </a:fld>
            <a:endParaRPr lang="en-US" dirty="0"/>
          </a:p>
        </p:txBody>
      </p:sp>
      <p:sp>
        <p:nvSpPr>
          <p:cNvPr id="5" name="TextBox 4">
            <a:extLst>
              <a:ext uri="{FF2B5EF4-FFF2-40B4-BE49-F238E27FC236}">
                <a16:creationId xmlns:a16="http://schemas.microsoft.com/office/drawing/2014/main" id="{A6D03D8E-393F-16BE-C8AB-9F3A9402C6FC}"/>
              </a:ext>
            </a:extLst>
          </p:cNvPr>
          <p:cNvSpPr txBox="1"/>
          <p:nvPr/>
        </p:nvSpPr>
        <p:spPr>
          <a:xfrm>
            <a:off x="2524336" y="228943"/>
            <a:ext cx="4302781" cy="461665"/>
          </a:xfrm>
          <a:prstGeom prst="rect">
            <a:avLst/>
          </a:prstGeom>
          <a:noFill/>
        </p:spPr>
        <p:txBody>
          <a:bodyPr wrap="none" rtlCol="0">
            <a:spAutoFit/>
          </a:bodyPr>
          <a:lstStyle/>
          <a:p>
            <a:r>
              <a:rPr lang="en-US" sz="2400" dirty="0">
                <a:latin typeface="Helvetica Neue" panose="02000503000000020004" pitchFamily="2" charset="0"/>
                <a:ea typeface="Helvetica Neue" panose="02000503000000020004" pitchFamily="2" charset="0"/>
                <a:cs typeface="Helvetica Neue" panose="02000503000000020004" pitchFamily="2" charset="0"/>
              </a:rPr>
              <a:t>Thank you for your attention!  </a:t>
            </a:r>
          </a:p>
        </p:txBody>
      </p:sp>
      <p:pic>
        <p:nvPicPr>
          <p:cNvPr id="6" name="object 6">
            <a:extLst>
              <a:ext uri="{FF2B5EF4-FFF2-40B4-BE49-F238E27FC236}">
                <a16:creationId xmlns:a16="http://schemas.microsoft.com/office/drawing/2014/main" id="{888745D1-AA88-2D53-1836-4A0D99BEDE7E}"/>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206109" y="3829808"/>
            <a:ext cx="1005840" cy="1176028"/>
          </a:xfrm>
          <a:prstGeom prst="rect">
            <a:avLst/>
          </a:prstGeom>
        </p:spPr>
      </p:pic>
    </p:spTree>
    <p:extLst>
      <p:ext uri="{BB962C8B-B14F-4D97-AF65-F5344CB8AC3E}">
        <p14:creationId xmlns:p14="http://schemas.microsoft.com/office/powerpoint/2010/main" val="3050887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27630" y="4779629"/>
            <a:ext cx="274320" cy="274320"/>
          </a:xfrm>
        </p:spPr>
        <p:txBody>
          <a:bodyPr/>
          <a:lstStyle/>
          <a:p>
            <a:fld id="{19F34F23-AF6A-3149-ADA2-111D3CA38F5E}" type="slidenum">
              <a:rPr lang="en-US" sz="1100" smtClean="0">
                <a:latin typeface="Helvetica Neue" panose="02000503000000020004" pitchFamily="2" charset="0"/>
                <a:ea typeface="Helvetica Neue" panose="02000503000000020004" pitchFamily="2" charset="0"/>
                <a:cs typeface="Helvetica Neue" panose="02000503000000020004" pitchFamily="2" charset="0"/>
              </a:rPr>
              <a:t>4</a:t>
            </a:fld>
            <a:endParaRPr lang="en-US" sz="11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2"/>
          <a:stretch>
            <a:fillRect/>
          </a:stretch>
        </p:blipFill>
        <p:spPr>
          <a:xfrm>
            <a:off x="8456036" y="109965"/>
            <a:ext cx="613935" cy="512695"/>
          </a:xfrm>
          <a:prstGeom prst="rect">
            <a:avLst/>
          </a:prstGeom>
        </p:spPr>
      </p:pic>
      <p:sp>
        <p:nvSpPr>
          <p:cNvPr id="21" name="TextBox 20">
            <a:extLst>
              <a:ext uri="{FF2B5EF4-FFF2-40B4-BE49-F238E27FC236}">
                <a16:creationId xmlns:a16="http://schemas.microsoft.com/office/drawing/2014/main" id="{7CB6FC08-2A69-A74F-BCF5-5D8531997862}"/>
              </a:ext>
            </a:extLst>
          </p:cNvPr>
          <p:cNvSpPr txBox="1"/>
          <p:nvPr/>
        </p:nvSpPr>
        <p:spPr>
          <a:xfrm>
            <a:off x="3141675" y="574010"/>
            <a:ext cx="6030172" cy="4431983"/>
          </a:xfrm>
          <a:prstGeom prst="rect">
            <a:avLst/>
          </a:prstGeom>
          <a:noFill/>
        </p:spPr>
        <p:txBody>
          <a:bodyPr wrap="square" rtlCol="0">
            <a:spAutoFit/>
          </a:bodyPr>
          <a:lstStyle/>
          <a:p>
            <a:endParaRPr lang="en-US" sz="1200" dirty="0"/>
          </a:p>
          <a:p>
            <a:pPr marL="277416" lvl="3" indent="-277416">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CAPSTONE is a pathfinder mission for NASA’s Gateway Operations team at NASA’s Johnson Space Center.  The mission will inform the requirements and mission operations approach necessary to operate in the NRHO.</a:t>
            </a:r>
          </a:p>
          <a:p>
            <a:pPr marL="277416" lvl="3" indent="-277416">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Demonstrate inter-spacecraft ranging between the CAPSTONE spacecraft and NASA’s Lunar Reconnaissance Orbiter (LRO), orbiting the Moon since 2009.</a:t>
            </a:r>
          </a:p>
          <a:p>
            <a:pPr marL="277416" lvl="3" indent="-277416">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Validate the Cislunar Autonomous Positioning System (CAPS) navigation software system. </a:t>
            </a:r>
          </a:p>
          <a:p>
            <a:pPr marL="277416" lvl="3" indent="-277416">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Lay a foundation for commercial support of future lunar operations.</a:t>
            </a:r>
          </a:p>
          <a:p>
            <a:pPr marL="277416" lvl="3" indent="-277416">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Help gain experience with small dedicated launches of CubeSats beyond low-Earth orbit, to the Moon.</a:t>
            </a:r>
          </a:p>
        </p:txBody>
      </p:sp>
      <p:pic>
        <p:nvPicPr>
          <p:cNvPr id="11" name="Picture 10">
            <a:extLst>
              <a:ext uri="{FF2B5EF4-FFF2-40B4-BE49-F238E27FC236}">
                <a16:creationId xmlns:a16="http://schemas.microsoft.com/office/drawing/2014/main" id="{8D0BB34B-D051-7A4A-8B00-08AA1DC37AA0}"/>
              </a:ext>
            </a:extLst>
          </p:cNvPr>
          <p:cNvPicPr>
            <a:picLocks noChangeAspect="1"/>
          </p:cNvPicPr>
          <p:nvPr/>
        </p:nvPicPr>
        <p:blipFill rotWithShape="1">
          <a:blip r:embed="rId3"/>
          <a:srcRect t="-13333" b="13333"/>
          <a:stretch/>
        </p:blipFill>
        <p:spPr>
          <a:xfrm>
            <a:off x="-3117" y="14152"/>
            <a:ext cx="3250372" cy="5129348"/>
          </a:xfrm>
          <a:prstGeom prst="rect">
            <a:avLst/>
          </a:prstGeom>
        </p:spPr>
      </p:pic>
      <p:sp>
        <p:nvSpPr>
          <p:cNvPr id="14" name="Title 18">
            <a:extLst>
              <a:ext uri="{FF2B5EF4-FFF2-40B4-BE49-F238E27FC236}">
                <a16:creationId xmlns:a16="http://schemas.microsoft.com/office/drawing/2014/main" id="{34A7310E-B40E-6340-8693-E74747544187}"/>
              </a:ext>
            </a:extLst>
          </p:cNvPr>
          <p:cNvSpPr txBox="1">
            <a:spLocks/>
          </p:cNvSpPr>
          <p:nvPr/>
        </p:nvSpPr>
        <p:spPr bwMode="black">
          <a:xfrm>
            <a:off x="130176" y="124210"/>
            <a:ext cx="4441824" cy="512695"/>
          </a:xfrm>
          <a:prstGeom prst="rect">
            <a:avLst/>
          </a:prstGeom>
          <a:solidFill>
            <a:schemeClr val="bg1"/>
          </a:solidFill>
          <a:ln w="31750" cap="sq">
            <a:no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2700"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Mission objectives</a:t>
            </a:r>
          </a:p>
        </p:txBody>
      </p:sp>
    </p:spTree>
    <p:extLst>
      <p:ext uri="{BB962C8B-B14F-4D97-AF65-F5344CB8AC3E}">
        <p14:creationId xmlns:p14="http://schemas.microsoft.com/office/powerpoint/2010/main" val="1094021012"/>
      </p:ext>
    </p:extLst>
  </p:cSld>
  <p:clrMapOvr>
    <a:masterClrMapping/>
  </p:clrMapOvr>
  <mc:AlternateContent xmlns:mc="http://schemas.openxmlformats.org/markup-compatibility/2006" xmlns:p14="http://schemas.microsoft.com/office/powerpoint/2010/main">
    <mc:Choice Requires="p14">
      <p:transition spd="slow" p14:dur="2000" advTm="56644"/>
    </mc:Choice>
    <mc:Fallback xmlns="">
      <p:transition spd="slow" advTm="5664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EAB7A3-43CC-D843-BCE4-1176C3BBF3A7}"/>
              </a:ext>
            </a:extLst>
          </p:cNvPr>
          <p:cNvPicPr>
            <a:picLocks noChangeAspect="1"/>
          </p:cNvPicPr>
          <p:nvPr/>
        </p:nvPicPr>
        <p:blipFill rotWithShape="1">
          <a:blip r:embed="rId2"/>
          <a:srcRect l="4633"/>
          <a:stretch/>
        </p:blipFill>
        <p:spPr>
          <a:xfrm>
            <a:off x="694125" y="2379089"/>
            <a:ext cx="1188720" cy="2304237"/>
          </a:xfrm>
          <a:prstGeom prst="rect">
            <a:avLst/>
          </a:prstGeom>
        </p:spPr>
      </p:pic>
      <p:sp>
        <p:nvSpPr>
          <p:cNvPr id="19" name="Title 18">
            <a:extLst>
              <a:ext uri="{FF2B5EF4-FFF2-40B4-BE49-F238E27FC236}">
                <a16:creationId xmlns:a16="http://schemas.microsoft.com/office/drawing/2014/main" id="{9C9D8B07-643D-3343-925F-F910546C8250}"/>
              </a:ext>
            </a:extLst>
          </p:cNvPr>
          <p:cNvSpPr>
            <a:spLocks noGrp="1"/>
          </p:cNvSpPr>
          <p:nvPr>
            <p:ph type="title"/>
          </p:nvPr>
        </p:nvSpPr>
        <p:spPr>
          <a:xfrm>
            <a:off x="-16329" y="47864"/>
            <a:ext cx="8813820" cy="535778"/>
          </a:xfrm>
        </p:spPr>
        <p:txBody>
          <a:bodyPr>
            <a:noAutofit/>
          </a:bodyPr>
          <a:lstStyle/>
          <a:p>
            <a:r>
              <a:rPr lang="en-US" sz="2600" dirty="0">
                <a:latin typeface="Helvetica Neue" panose="02000503000000020004" pitchFamily="2" charset="0"/>
                <a:ea typeface="Helvetica Neue" panose="02000503000000020004" pitchFamily="2" charset="0"/>
                <a:cs typeface="Helvetica Neue" panose="02000503000000020004" pitchFamily="2" charset="0"/>
              </a:rPr>
              <a:t>Pathfinder for Artemis Program &amp; Operations in NRHO</a:t>
            </a:r>
          </a:p>
        </p:txBody>
      </p:sp>
      <p:pic>
        <p:nvPicPr>
          <p:cNvPr id="3" name="Content Placeholder 4" descr="A space shuttle in space&#10;&#10;Description automatically generated with low confidence">
            <a:extLst>
              <a:ext uri="{FF2B5EF4-FFF2-40B4-BE49-F238E27FC236}">
                <a16:creationId xmlns:a16="http://schemas.microsoft.com/office/drawing/2014/main" id="{8CE33A1D-6C5E-AA98-74DB-D7CFAA9B4229}"/>
              </a:ext>
            </a:extLst>
          </p:cNvPr>
          <p:cNvPicPr>
            <a:picLocks noGrp="1" noChangeAspect="1"/>
          </p:cNvPicPr>
          <p:nvPr>
            <p:ph idx="1"/>
          </p:nvPr>
        </p:nvPicPr>
        <p:blipFill rotWithShape="1">
          <a:blip r:embed="rId3"/>
          <a:srcRect l="4420" t="10501" r="9300" b="1208"/>
          <a:stretch/>
        </p:blipFill>
        <p:spPr>
          <a:xfrm>
            <a:off x="74029" y="583641"/>
            <a:ext cx="2957930" cy="1795447"/>
          </a:xfrm>
        </p:spPr>
      </p:pic>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27630" y="4702629"/>
            <a:ext cx="274320" cy="274320"/>
          </a:xfrm>
        </p:spPr>
        <p:txBody>
          <a:bodyPr/>
          <a:lstStyle/>
          <a:p>
            <a:fld id="{19F34F23-AF6A-3149-ADA2-111D3CA38F5E}" type="slidenum">
              <a:rPr lang="en-US" smtClean="0"/>
              <a:t>5</a:t>
            </a:fld>
            <a:endParaRPr lang="en-US" dirty="0"/>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4"/>
          <a:stretch>
            <a:fillRect/>
          </a:stretch>
        </p:blipFill>
        <p:spPr>
          <a:xfrm>
            <a:off x="8456036" y="109965"/>
            <a:ext cx="613935" cy="512695"/>
          </a:xfrm>
          <a:prstGeom prst="rect">
            <a:avLst/>
          </a:prstGeom>
        </p:spPr>
      </p:pic>
      <p:sp>
        <p:nvSpPr>
          <p:cNvPr id="21" name="TextBox 20">
            <a:extLst>
              <a:ext uri="{FF2B5EF4-FFF2-40B4-BE49-F238E27FC236}">
                <a16:creationId xmlns:a16="http://schemas.microsoft.com/office/drawing/2014/main" id="{7CB6FC08-2A69-A74F-BCF5-5D8531997862}"/>
              </a:ext>
            </a:extLst>
          </p:cNvPr>
          <p:cNvSpPr txBox="1"/>
          <p:nvPr/>
        </p:nvSpPr>
        <p:spPr>
          <a:xfrm>
            <a:off x="2290814" y="792726"/>
            <a:ext cx="6833936" cy="4247317"/>
          </a:xfrm>
          <a:prstGeom prst="rect">
            <a:avLst/>
          </a:prstGeom>
          <a:solidFill>
            <a:schemeClr val="bg1"/>
          </a:solidFill>
        </p:spPr>
        <p:txBody>
          <a:bodyPr wrap="square" rtlCol="0">
            <a:spAutoFit/>
          </a:bodyPr>
          <a:lstStyle/>
          <a:p>
            <a:pPr marL="257175" indent="-257175">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The NRHO is desired for NASA’s Gateway</a:t>
            </a:r>
          </a:p>
          <a:p>
            <a:pPr marL="557213" lvl="1"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This stable orbit minimizes the propellant required for orbit maintenance</a:t>
            </a:r>
          </a:p>
          <a:p>
            <a:pPr marL="557213" lvl="1"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Offers a continuous view of Earth</a:t>
            </a:r>
          </a:p>
          <a:p>
            <a:pPr marL="557213" lvl="1"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Provides coverage of both the lunar North and South Poles</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CAPSTONE arrived at the NRHO about 4 months after launch</a:t>
            </a:r>
          </a:p>
          <a:p>
            <a:pPr marL="557213" lvl="1"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CAPSTONE utilized a Low Energy (Ballistic) Lunar Transfer (BLT) to enter the NRHO.  This transfer from the Earth to the Moon uses the gravity of the Earth, Moon, and the Sun to reduce the required </a:t>
            </a:r>
            <a:r>
              <a:rPr lang="en-US" dirty="0" err="1">
                <a:latin typeface="Helvetica Neue" panose="02000503000000020004" pitchFamily="2" charset="0"/>
                <a:ea typeface="Helvetica Neue" panose="02000503000000020004" pitchFamily="2" charset="0"/>
                <a:cs typeface="Helvetica Neue" panose="02000503000000020004" pitchFamily="2" charset="0"/>
              </a:rPr>
              <a:t>dV</a:t>
            </a:r>
            <a:r>
              <a:rPr lang="en-US" dirty="0">
                <a:latin typeface="Helvetica Neue" panose="02000503000000020004" pitchFamily="2" charset="0"/>
                <a:ea typeface="Helvetica Neue" panose="02000503000000020004" pitchFamily="2" charset="0"/>
                <a:cs typeface="Helvetica Neue" panose="02000503000000020004" pitchFamily="2" charset="0"/>
              </a:rPr>
              <a:t> to reach the Moon. This approach will also be used by the Artemis Program.</a:t>
            </a:r>
          </a:p>
          <a:p>
            <a:pPr marL="557213" lvl="1"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Rocket Lab Electron took the Photon spacecraft containing CAPSTONE to low-Earth orbit (LEO) then performed a series of orbit-raising maneuvers prior to releasing the CAPSTONE spacecraft into its transfer path to the Moon.</a:t>
            </a:r>
          </a:p>
        </p:txBody>
      </p:sp>
      <p:sp>
        <p:nvSpPr>
          <p:cNvPr id="2" name="TextBox 1">
            <a:extLst>
              <a:ext uri="{FF2B5EF4-FFF2-40B4-BE49-F238E27FC236}">
                <a16:creationId xmlns:a16="http://schemas.microsoft.com/office/drawing/2014/main" id="{71EF2F47-79A9-8BB0-E1B1-4F531D60EB06}"/>
              </a:ext>
            </a:extLst>
          </p:cNvPr>
          <p:cNvSpPr txBox="1"/>
          <p:nvPr/>
        </p:nvSpPr>
        <p:spPr>
          <a:xfrm>
            <a:off x="150770" y="4676143"/>
            <a:ext cx="2275431" cy="276999"/>
          </a:xfrm>
          <a:prstGeom prst="rect">
            <a:avLst/>
          </a:prstGeom>
          <a:noFill/>
        </p:spPr>
        <p:txBody>
          <a:bodyPr wrap="non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3826020156"/>
      </p:ext>
    </p:extLst>
  </p:cSld>
  <p:clrMapOvr>
    <a:masterClrMapping/>
  </p:clrMapOvr>
  <mc:AlternateContent xmlns:mc="http://schemas.openxmlformats.org/markup-compatibility/2006" xmlns:p14="http://schemas.microsoft.com/office/powerpoint/2010/main">
    <mc:Choice Requires="p14">
      <p:transition spd="slow" p14:dur="2000" advTm="87672"/>
    </mc:Choice>
    <mc:Fallback xmlns="">
      <p:transition spd="slow" advTm="8767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17">
            <a:extLst>
              <a:ext uri="{FF2B5EF4-FFF2-40B4-BE49-F238E27FC236}">
                <a16:creationId xmlns:a16="http://schemas.microsoft.com/office/drawing/2014/main" id="{56007830-B447-A8A8-5262-1EA3E40C50A3}"/>
              </a:ext>
            </a:extLst>
          </p:cNvPr>
          <p:cNvSpPr txBox="1">
            <a:spLocks noGrp="1"/>
          </p:cNvSpPr>
          <p:nvPr>
            <p:ph type="title"/>
          </p:nvPr>
        </p:nvSpPr>
        <p:spPr>
          <a:xfrm>
            <a:off x="126712" y="122475"/>
            <a:ext cx="7496496" cy="386773"/>
          </a:xfrm>
          <a:prstGeom prst="rect">
            <a:avLst/>
          </a:prstGeom>
        </p:spPr>
        <p:txBody>
          <a:bodyPr vert="horz" wrap="square" lIns="0" tIns="12700" rIns="0" bIns="0" rtlCol="0" anchor="ctr">
            <a:spAutoFit/>
          </a:bodyPr>
          <a:lstStyle/>
          <a:p>
            <a:pPr marL="12700">
              <a:spcBef>
                <a:spcPts val="100"/>
              </a:spcBef>
            </a:pPr>
            <a:r>
              <a:rPr sz="2700" cap="all" spc="-5" dirty="0">
                <a:latin typeface="Helvetica Neue" panose="02000503000000020004" pitchFamily="2" charset="0"/>
                <a:ea typeface="Helvetica Neue" panose="02000503000000020004" pitchFamily="2" charset="0"/>
                <a:cs typeface="Helvetica Neue" panose="02000503000000020004" pitchFamily="2" charset="0"/>
              </a:rPr>
              <a:t>Near</a:t>
            </a:r>
            <a:r>
              <a:rPr sz="2700" cap="all" spc="-10" dirty="0">
                <a:latin typeface="Helvetica Neue" panose="02000503000000020004" pitchFamily="2" charset="0"/>
                <a:ea typeface="Helvetica Neue" panose="02000503000000020004" pitchFamily="2" charset="0"/>
                <a:cs typeface="Helvetica Neue" panose="02000503000000020004" pitchFamily="2" charset="0"/>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Rectilinear</a:t>
            </a:r>
            <a:r>
              <a:rPr sz="2700" cap="all" spc="-10" dirty="0">
                <a:latin typeface="Helvetica Neue" panose="02000503000000020004" pitchFamily="2" charset="0"/>
                <a:ea typeface="Helvetica Neue" panose="02000503000000020004" pitchFamily="2" charset="0"/>
                <a:cs typeface="Helvetica Neue" panose="02000503000000020004" pitchFamily="2" charset="0"/>
              </a:rPr>
              <a:t> </a:t>
            </a:r>
            <a:r>
              <a:rPr sz="2700" cap="all" spc="-5" dirty="0">
                <a:latin typeface="Helvetica Neue" panose="02000503000000020004" pitchFamily="2" charset="0"/>
                <a:ea typeface="Helvetica Neue" panose="02000503000000020004" pitchFamily="2" charset="0"/>
                <a:cs typeface="Helvetica Neue" panose="02000503000000020004" pitchFamily="2" charset="0"/>
              </a:rPr>
              <a:t>Halo Orbit (NRHO)</a:t>
            </a:r>
          </a:p>
        </p:txBody>
      </p:sp>
      <p:sp>
        <p:nvSpPr>
          <p:cNvPr id="7" name="object 16">
            <a:extLst>
              <a:ext uri="{FF2B5EF4-FFF2-40B4-BE49-F238E27FC236}">
                <a16:creationId xmlns:a16="http://schemas.microsoft.com/office/drawing/2014/main" id="{4B412768-D7E2-37F1-3129-7805C626585C}"/>
              </a:ext>
            </a:extLst>
          </p:cNvPr>
          <p:cNvSpPr txBox="1">
            <a:spLocks noGrp="1"/>
          </p:cNvSpPr>
          <p:nvPr>
            <p:ph idx="1"/>
          </p:nvPr>
        </p:nvSpPr>
        <p:spPr>
          <a:xfrm>
            <a:off x="175993" y="837932"/>
            <a:ext cx="8063232" cy="3458767"/>
          </a:xfrm>
          <a:prstGeom prst="rect">
            <a:avLst/>
          </a:prstGeom>
        </p:spPr>
        <p:txBody>
          <a:bodyPr vert="horz" wrap="square" lIns="0" tIns="12700" rIns="0" bIns="0" rtlCol="0" anchor="t">
            <a:spAutoFit/>
          </a:bodyPr>
          <a:lstStyle/>
          <a:p>
            <a:pPr marL="269081" indent="-257175">
              <a:lnSpc>
                <a:spcPct val="125512"/>
              </a:lnSpc>
              <a:spcBef>
                <a:spcPts val="100"/>
              </a:spcBef>
              <a:buClr>
                <a:schemeClr val="tx1"/>
              </a:buClr>
              <a:tabLst>
                <a:tab pos="305427" algn="l"/>
                <a:tab pos="306062" algn="l"/>
              </a:tabLst>
            </a:pPr>
            <a:r>
              <a:rPr lang="en-US" sz="1800" dirty="0">
                <a:latin typeface="Helvetica Neue" panose="02000503000000020004" pitchFamily="2" charset="0"/>
                <a:ea typeface="Helvetica Neue" panose="02000503000000020004" pitchFamily="2" charset="0"/>
                <a:cs typeface="Helvetica Neue" panose="02000503000000020004" pitchFamily="2" charset="0"/>
              </a:rPr>
              <a:t>This quasi-stable orbit minimizes the propellant required for </a:t>
            </a:r>
            <a:r>
              <a:rPr lang="en-US" sz="1800" spc="-509" dirty="0">
                <a:latin typeface="Helvetica Neue" panose="02000503000000020004" pitchFamily="2" charset="0"/>
                <a:ea typeface="Helvetica Neue" panose="02000503000000020004" pitchFamily="2" charset="0"/>
                <a:cs typeface="Helvetica Neue" panose="02000503000000020004" pitchFamily="2" charset="0"/>
              </a:rPr>
              <a:t> </a:t>
            </a:r>
            <a:r>
              <a:rPr lang="en-US" sz="1800" dirty="0">
                <a:latin typeface="Helvetica Neue" panose="02000503000000020004" pitchFamily="2" charset="0"/>
                <a:ea typeface="Helvetica Neue" panose="02000503000000020004" pitchFamily="2" charset="0"/>
                <a:cs typeface="Helvetica Neue" panose="02000503000000020004" pitchFamily="2" charset="0"/>
              </a:rPr>
              <a:t>orbit</a:t>
            </a:r>
            <a:r>
              <a:rPr lang="en-US" sz="1800" spc="-5" dirty="0">
                <a:latin typeface="Helvetica Neue" panose="02000503000000020004" pitchFamily="2" charset="0"/>
                <a:ea typeface="Helvetica Neue" panose="02000503000000020004" pitchFamily="2" charset="0"/>
                <a:cs typeface="Helvetica Neue" panose="02000503000000020004" pitchFamily="2" charset="0"/>
              </a:rPr>
              <a:t> </a:t>
            </a:r>
            <a:r>
              <a:rPr lang="en-US" sz="1800" dirty="0">
                <a:latin typeface="Helvetica Neue" panose="02000503000000020004" pitchFamily="2" charset="0"/>
                <a:ea typeface="Helvetica Neue" panose="02000503000000020004" pitchFamily="2" charset="0"/>
                <a:cs typeface="Helvetica Neue" panose="02000503000000020004" pitchFamily="2" charset="0"/>
              </a:rPr>
              <a:t>maintenance.</a:t>
            </a:r>
          </a:p>
          <a:p>
            <a:pPr marL="269081" indent="-257175">
              <a:lnSpc>
                <a:spcPct val="125512"/>
              </a:lnSpc>
              <a:spcBef>
                <a:spcPts val="100"/>
              </a:spcBef>
              <a:buClr>
                <a:schemeClr val="tx1"/>
              </a:buClr>
              <a:tabLst>
                <a:tab pos="305427" algn="l"/>
                <a:tab pos="306062" algn="l"/>
              </a:tabLst>
            </a:pPr>
            <a:r>
              <a:rPr sz="1800" dirty="0">
                <a:latin typeface="Helvetica Neue" panose="02000503000000020004" pitchFamily="2" charset="0"/>
                <a:ea typeface="Helvetica Neue" panose="02000503000000020004" pitchFamily="2" charset="0"/>
                <a:cs typeface="Helvetica Neue" panose="02000503000000020004" pitchFamily="2" charset="0"/>
              </a:rPr>
              <a:t>Offers</a:t>
            </a:r>
            <a:r>
              <a:rPr sz="1800" spc="-2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a</a:t>
            </a:r>
            <a:r>
              <a:rPr sz="1800" spc="-1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continuous</a:t>
            </a:r>
            <a:r>
              <a:rPr sz="1800" spc="-2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view</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of</a:t>
            </a:r>
            <a:r>
              <a:rPr sz="1800" spc="-1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Earth</a:t>
            </a:r>
            <a:endParaRPr lang="en-US" sz="1800" dirty="0">
              <a:latin typeface="Helvetica Neue" panose="02000503000000020004" pitchFamily="2" charset="0"/>
              <a:ea typeface="Helvetica Neue" panose="02000503000000020004" pitchFamily="2" charset="0"/>
              <a:cs typeface="Helvetica Neue" panose="02000503000000020004" pitchFamily="2" charset="0"/>
            </a:endParaRPr>
          </a:p>
          <a:p>
            <a:pPr marL="269081" indent="-257175">
              <a:lnSpc>
                <a:spcPct val="124762"/>
              </a:lnSpc>
              <a:buClr>
                <a:schemeClr val="tx1"/>
              </a:buClr>
              <a:tabLst>
                <a:tab pos="305427" algn="l"/>
                <a:tab pos="306062" algn="l"/>
              </a:tabLst>
            </a:pPr>
            <a:r>
              <a:rPr sz="1800" spc="-5" dirty="0">
                <a:latin typeface="Helvetica Neue" panose="02000503000000020004" pitchFamily="2" charset="0"/>
                <a:ea typeface="Helvetica Neue" panose="02000503000000020004" pitchFamily="2" charset="0"/>
                <a:cs typeface="Helvetica Neue" panose="02000503000000020004" pitchFamily="2" charset="0"/>
              </a:rPr>
              <a:t>Avoids</a:t>
            </a:r>
            <a:r>
              <a:rPr sz="1800" spc="-2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and/or</a:t>
            </a:r>
            <a:r>
              <a:rPr sz="1800" spc="-1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minimizes</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eclipses</a:t>
            </a:r>
          </a:p>
          <a:p>
            <a:pPr marL="269081" indent="-257175">
              <a:lnSpc>
                <a:spcPct val="124762"/>
              </a:lnSpc>
              <a:buClr>
                <a:schemeClr val="tx1"/>
              </a:buClr>
              <a:tabLst>
                <a:tab pos="305427" algn="l"/>
                <a:tab pos="306062" algn="l"/>
              </a:tabLst>
            </a:pPr>
            <a:r>
              <a:rPr sz="1800" spc="-5" dirty="0">
                <a:latin typeface="Helvetica Neue" panose="02000503000000020004" pitchFamily="2" charset="0"/>
                <a:ea typeface="Helvetica Neue" panose="02000503000000020004" pitchFamily="2" charset="0"/>
                <a:cs typeface="Helvetica Neue" panose="02000503000000020004" pitchFamily="2" charset="0"/>
              </a:rPr>
              <a:t>Provides </a:t>
            </a:r>
            <a:r>
              <a:rPr sz="1800" dirty="0">
                <a:latin typeface="Helvetica Neue" panose="02000503000000020004" pitchFamily="2" charset="0"/>
                <a:ea typeface="Helvetica Neue" panose="02000503000000020004" pitchFamily="2" charset="0"/>
                <a:cs typeface="Helvetica Neue" panose="02000503000000020004" pitchFamily="2" charset="0"/>
              </a:rPr>
              <a:t>coverage</a:t>
            </a:r>
            <a:r>
              <a:rPr sz="1800" spc="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of both</a:t>
            </a:r>
            <a:r>
              <a:rPr sz="1800" spc="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the</a:t>
            </a:r>
            <a:r>
              <a:rPr sz="1800" spc="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lunar </a:t>
            </a:r>
            <a:r>
              <a:rPr sz="1800" spc="-5" dirty="0">
                <a:latin typeface="Helvetica Neue" panose="02000503000000020004" pitchFamily="2" charset="0"/>
                <a:ea typeface="Helvetica Neue" panose="02000503000000020004" pitchFamily="2" charset="0"/>
                <a:cs typeface="Helvetica Neue" panose="02000503000000020004" pitchFamily="2" charset="0"/>
              </a:rPr>
              <a:t>North</a:t>
            </a:r>
            <a:r>
              <a:rPr sz="1800" spc="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and </a:t>
            </a:r>
            <a:r>
              <a:rPr sz="1800" spc="-5" dirty="0">
                <a:latin typeface="Helvetica Neue" panose="02000503000000020004" pitchFamily="2" charset="0"/>
                <a:ea typeface="Helvetica Neue" panose="02000503000000020004" pitchFamily="2" charset="0"/>
                <a:cs typeface="Helvetica Neue" panose="02000503000000020004" pitchFamily="2" charset="0"/>
              </a:rPr>
              <a:t>South</a:t>
            </a:r>
            <a:r>
              <a:rPr sz="1800" dirty="0">
                <a:latin typeface="Helvetica Neue" panose="02000503000000020004" pitchFamily="2" charset="0"/>
                <a:ea typeface="Helvetica Neue" panose="02000503000000020004" pitchFamily="2" charset="0"/>
                <a:cs typeface="Helvetica Neue" panose="02000503000000020004" pitchFamily="2" charset="0"/>
              </a:rPr>
              <a:t> </a:t>
            </a:r>
            <a:r>
              <a:rPr sz="1800" spc="-5" dirty="0">
                <a:latin typeface="Helvetica Neue" panose="02000503000000020004" pitchFamily="2" charset="0"/>
                <a:ea typeface="Helvetica Neue" panose="02000503000000020004" pitchFamily="2" charset="0"/>
                <a:cs typeface="Helvetica Neue" panose="02000503000000020004" pitchFamily="2" charset="0"/>
              </a:rPr>
              <a:t>Poles</a:t>
            </a:r>
          </a:p>
          <a:p>
            <a:pPr marL="269081" indent="-257175">
              <a:lnSpc>
                <a:spcPct val="125512"/>
              </a:lnSpc>
              <a:buClr>
                <a:schemeClr val="tx1"/>
              </a:buClr>
              <a:tabLst>
                <a:tab pos="305427" algn="l"/>
                <a:tab pos="306062" algn="l"/>
              </a:tabLst>
            </a:pPr>
            <a:r>
              <a:rPr sz="1800" dirty="0">
                <a:latin typeface="Helvetica Neue" panose="02000503000000020004" pitchFamily="2" charset="0"/>
                <a:ea typeface="Helvetica Neue" panose="02000503000000020004" pitchFamily="2" charset="0"/>
                <a:cs typeface="Helvetica Neue" panose="02000503000000020004" pitchFamily="2" charset="0"/>
              </a:rPr>
              <a:t>Orbital</a:t>
            </a:r>
            <a:r>
              <a:rPr sz="1800" spc="-2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period</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~6.5</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days</a:t>
            </a:r>
          </a:p>
          <a:p>
            <a:pPr marL="269240" indent="-257175">
              <a:spcBef>
                <a:spcPts val="70"/>
              </a:spcBef>
              <a:buClr>
                <a:schemeClr val="tx1"/>
              </a:buClr>
              <a:tabLst>
                <a:tab pos="305427" algn="l"/>
                <a:tab pos="306062" algn="l"/>
              </a:tabLst>
            </a:pPr>
            <a:r>
              <a:rPr sz="1800" spc="-5" dirty="0">
                <a:latin typeface="Helvetica Neue" panose="02000503000000020004" pitchFamily="2" charset="0"/>
                <a:ea typeface="Helvetica Neue" panose="02000503000000020004" pitchFamily="2" charset="0"/>
                <a:cs typeface="Helvetica Neue" panose="02000503000000020004" pitchFamily="2" charset="0"/>
              </a:rPr>
              <a:t>Perilune</a:t>
            </a:r>
            <a:r>
              <a:rPr sz="1800" spc="-1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~3,500</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km</a:t>
            </a:r>
          </a:p>
          <a:p>
            <a:pPr marL="269081" indent="-257175">
              <a:lnSpc>
                <a:spcPct val="125512"/>
              </a:lnSpc>
              <a:buClr>
                <a:schemeClr val="tx1"/>
              </a:buClr>
              <a:tabLst>
                <a:tab pos="305427" algn="l"/>
                <a:tab pos="306062" algn="l"/>
              </a:tabLst>
            </a:pPr>
            <a:r>
              <a:rPr sz="1800" spc="-5" dirty="0">
                <a:latin typeface="Helvetica Neue" panose="02000503000000020004" pitchFamily="2" charset="0"/>
                <a:ea typeface="Helvetica Neue" panose="02000503000000020004" pitchFamily="2" charset="0"/>
                <a:cs typeface="Helvetica Neue" panose="02000503000000020004" pitchFamily="2" charset="0"/>
              </a:rPr>
              <a:t>Apolune</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~71,000</a:t>
            </a:r>
            <a:r>
              <a:rPr sz="1800" spc="-20"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km</a:t>
            </a:r>
          </a:p>
          <a:p>
            <a:pPr marL="269081" marR="4736783" indent="-257175">
              <a:lnSpc>
                <a:spcPct val="124987"/>
              </a:lnSpc>
              <a:spcBef>
                <a:spcPts val="90"/>
              </a:spcBef>
              <a:buClr>
                <a:schemeClr val="tx1"/>
              </a:buClr>
              <a:tabLst>
                <a:tab pos="305427" algn="l"/>
                <a:tab pos="306062" algn="l"/>
              </a:tabLst>
            </a:pPr>
            <a:r>
              <a:rPr sz="1800" dirty="0">
                <a:latin typeface="Helvetica Neue" panose="02000503000000020004" pitchFamily="2" charset="0"/>
                <a:ea typeface="Helvetica Neue" panose="02000503000000020004" pitchFamily="2" charset="0"/>
                <a:cs typeface="Helvetica Neue" panose="02000503000000020004" pitchFamily="2" charset="0"/>
              </a:rPr>
              <a:t>9:2</a:t>
            </a:r>
            <a:r>
              <a:rPr sz="1800" spc="-75" dirty="0">
                <a:latin typeface="Helvetica Neue" panose="02000503000000020004" pitchFamily="2" charset="0"/>
                <a:ea typeface="Helvetica Neue" panose="02000503000000020004" pitchFamily="2" charset="0"/>
                <a:cs typeface="Helvetica Neue" panose="02000503000000020004" pitchFamily="2" charset="0"/>
              </a:rPr>
              <a:t> </a:t>
            </a:r>
            <a:r>
              <a:rPr sz="1800" spc="-5" dirty="0">
                <a:latin typeface="Helvetica Neue" panose="02000503000000020004" pitchFamily="2" charset="0"/>
                <a:ea typeface="Helvetica Neue" panose="02000503000000020004" pitchFamily="2" charset="0"/>
                <a:cs typeface="Helvetica Neue" panose="02000503000000020004" pitchFamily="2" charset="0"/>
              </a:rPr>
              <a:t>Moon-Sun </a:t>
            </a:r>
            <a:r>
              <a:rPr sz="1800" spc="-509"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resonant</a:t>
            </a:r>
            <a:r>
              <a:rPr sz="1800" spc="-45" dirty="0">
                <a:latin typeface="Helvetica Neue" panose="02000503000000020004" pitchFamily="2" charset="0"/>
                <a:ea typeface="Helvetica Neue" panose="02000503000000020004" pitchFamily="2" charset="0"/>
                <a:cs typeface="Helvetica Neue" panose="02000503000000020004" pitchFamily="2" charset="0"/>
              </a:rPr>
              <a:t> </a:t>
            </a:r>
            <a:r>
              <a:rPr sz="1800" dirty="0">
                <a:latin typeface="Helvetica Neue" panose="02000503000000020004" pitchFamily="2" charset="0"/>
                <a:ea typeface="Helvetica Neue" panose="02000503000000020004" pitchFamily="2" charset="0"/>
                <a:cs typeface="Helvetica Neue" panose="02000503000000020004" pitchFamily="2" charset="0"/>
              </a:rPr>
              <a:t>orbit</a:t>
            </a:r>
          </a:p>
        </p:txBody>
      </p:sp>
      <p:grpSp>
        <p:nvGrpSpPr>
          <p:cNvPr id="16" name="Group 15">
            <a:extLst>
              <a:ext uri="{FF2B5EF4-FFF2-40B4-BE49-F238E27FC236}">
                <a16:creationId xmlns:a16="http://schemas.microsoft.com/office/drawing/2014/main" id="{B92586EC-7020-79FB-772D-8E98C4C2DB26}"/>
              </a:ext>
            </a:extLst>
          </p:cNvPr>
          <p:cNvGrpSpPr>
            <a:grpSpLocks noChangeAspect="1"/>
          </p:cNvGrpSpPr>
          <p:nvPr/>
        </p:nvGrpSpPr>
        <p:grpSpPr>
          <a:xfrm>
            <a:off x="3395147" y="2773388"/>
            <a:ext cx="4114800" cy="2063364"/>
            <a:chOff x="3038855" y="2532991"/>
            <a:chExt cx="4126992" cy="2109216"/>
          </a:xfrm>
        </p:grpSpPr>
        <p:pic>
          <p:nvPicPr>
            <p:cNvPr id="8" name="object 7">
              <a:extLst>
                <a:ext uri="{FF2B5EF4-FFF2-40B4-BE49-F238E27FC236}">
                  <a16:creationId xmlns:a16="http://schemas.microsoft.com/office/drawing/2014/main" id="{41495E9F-CB2A-1C91-72BA-B9A1C823579A}"/>
                </a:ext>
              </a:extLst>
            </p:cNvPr>
            <p:cNvPicPr>
              <a:picLocks noChangeAspect="1"/>
            </p:cNvPicPr>
            <p:nvPr/>
          </p:nvPicPr>
          <p:blipFill>
            <a:blip r:embed="rId2" cstate="print"/>
            <a:stretch>
              <a:fillRect/>
            </a:stretch>
          </p:blipFill>
          <p:spPr>
            <a:xfrm>
              <a:off x="3038855" y="2532991"/>
              <a:ext cx="4126992" cy="2109216"/>
            </a:xfrm>
            <a:prstGeom prst="rect">
              <a:avLst/>
            </a:prstGeom>
          </p:spPr>
        </p:pic>
        <p:sp>
          <p:nvSpPr>
            <p:cNvPr id="10" name="object 9">
              <a:extLst>
                <a:ext uri="{FF2B5EF4-FFF2-40B4-BE49-F238E27FC236}">
                  <a16:creationId xmlns:a16="http://schemas.microsoft.com/office/drawing/2014/main" id="{955D3FDC-C6D6-E8B0-443B-83A9840ADBBB}"/>
                </a:ext>
              </a:extLst>
            </p:cNvPr>
            <p:cNvSpPr txBox="1"/>
            <p:nvPr/>
          </p:nvSpPr>
          <p:spPr>
            <a:xfrm>
              <a:off x="4975202" y="3141904"/>
              <a:ext cx="361950" cy="182101"/>
            </a:xfrm>
            <a:prstGeom prst="rect">
              <a:avLst/>
            </a:prstGeom>
          </p:spPr>
          <p:txBody>
            <a:bodyPr vert="horz" wrap="square" lIns="0" tIns="12700" rIns="0" bIns="0" rtlCol="0">
              <a:spAutoFit/>
            </a:bodyPr>
            <a:lstStyle/>
            <a:p>
              <a:pPr marL="12700">
                <a:spcBef>
                  <a:spcPts val="100"/>
                </a:spcBef>
              </a:pPr>
              <a:r>
                <a:rPr sz="1100" b="1" spc="-35" dirty="0">
                  <a:solidFill>
                    <a:srgbClr val="FFFFFF"/>
                  </a:solidFill>
                  <a:latin typeface="Times New Roman"/>
                  <a:cs typeface="Times New Roman"/>
                </a:rPr>
                <a:t>E</a:t>
              </a:r>
              <a:r>
                <a:rPr sz="1100" b="1" spc="-25" dirty="0">
                  <a:solidFill>
                    <a:srgbClr val="FFFFFF"/>
                  </a:solidFill>
                  <a:latin typeface="Times New Roman"/>
                  <a:cs typeface="Times New Roman"/>
                </a:rPr>
                <a:t>a</a:t>
              </a:r>
              <a:r>
                <a:rPr sz="1100" b="1" spc="-30" dirty="0">
                  <a:solidFill>
                    <a:srgbClr val="FFFFFF"/>
                  </a:solidFill>
                  <a:latin typeface="Times New Roman"/>
                  <a:cs typeface="Times New Roman"/>
                </a:rPr>
                <a:t>r</a:t>
              </a:r>
              <a:r>
                <a:rPr sz="1100" b="1" spc="-20" dirty="0">
                  <a:solidFill>
                    <a:srgbClr val="FFFFFF"/>
                  </a:solidFill>
                  <a:latin typeface="Times New Roman"/>
                  <a:cs typeface="Times New Roman"/>
                </a:rPr>
                <a:t>t</a:t>
              </a:r>
              <a:r>
                <a:rPr sz="1100" b="1" dirty="0">
                  <a:solidFill>
                    <a:srgbClr val="FFFFFF"/>
                  </a:solidFill>
                  <a:latin typeface="Times New Roman"/>
                  <a:cs typeface="Times New Roman"/>
                </a:rPr>
                <a:t>h</a:t>
              </a:r>
              <a:endParaRPr sz="1100" dirty="0">
                <a:latin typeface="Times New Roman"/>
                <a:cs typeface="Times New Roman"/>
              </a:endParaRPr>
            </a:p>
          </p:txBody>
        </p:sp>
        <p:sp>
          <p:nvSpPr>
            <p:cNvPr id="11" name="object 10">
              <a:extLst>
                <a:ext uri="{FF2B5EF4-FFF2-40B4-BE49-F238E27FC236}">
                  <a16:creationId xmlns:a16="http://schemas.microsoft.com/office/drawing/2014/main" id="{3E98FF7C-5532-31C4-E68F-EA5C6F47A156}"/>
                </a:ext>
              </a:extLst>
            </p:cNvPr>
            <p:cNvSpPr txBox="1"/>
            <p:nvPr/>
          </p:nvSpPr>
          <p:spPr>
            <a:xfrm>
              <a:off x="5862492" y="3491079"/>
              <a:ext cx="772160" cy="182101"/>
            </a:xfrm>
            <a:prstGeom prst="rect">
              <a:avLst/>
            </a:prstGeom>
          </p:spPr>
          <p:txBody>
            <a:bodyPr vert="horz" wrap="square" lIns="0" tIns="12700" rIns="0" bIns="0" rtlCol="0">
              <a:spAutoFit/>
            </a:bodyPr>
            <a:lstStyle/>
            <a:p>
              <a:pPr marL="12700">
                <a:spcBef>
                  <a:spcPts val="100"/>
                </a:spcBef>
              </a:pPr>
              <a:r>
                <a:rPr sz="1100" b="1" spc="-55" dirty="0">
                  <a:solidFill>
                    <a:srgbClr val="FFFFFF"/>
                  </a:solidFill>
                  <a:latin typeface="Times New Roman"/>
                  <a:cs typeface="Times New Roman"/>
                </a:rPr>
                <a:t>M</a:t>
              </a:r>
              <a:r>
                <a:rPr sz="1100" b="1" spc="-25" dirty="0">
                  <a:solidFill>
                    <a:srgbClr val="FFFFFF"/>
                  </a:solidFill>
                  <a:latin typeface="Times New Roman"/>
                  <a:cs typeface="Times New Roman"/>
                </a:rPr>
                <a:t>oon</a:t>
              </a:r>
              <a:r>
                <a:rPr sz="1100" b="1" spc="-20" dirty="0">
                  <a:solidFill>
                    <a:srgbClr val="FFFFFF"/>
                  </a:solidFill>
                  <a:latin typeface="Times New Roman"/>
                  <a:cs typeface="Times New Roman"/>
                </a:rPr>
                <a:t>’</a:t>
              </a:r>
              <a:r>
                <a:rPr sz="1100" b="1" dirty="0">
                  <a:solidFill>
                    <a:srgbClr val="FFFFFF"/>
                  </a:solidFill>
                  <a:latin typeface="Times New Roman"/>
                  <a:cs typeface="Times New Roman"/>
                </a:rPr>
                <a:t>s</a:t>
              </a:r>
              <a:r>
                <a:rPr sz="1100" b="1" spc="-30" dirty="0">
                  <a:solidFill>
                    <a:srgbClr val="FFFFFF"/>
                  </a:solidFill>
                  <a:latin typeface="Times New Roman"/>
                  <a:cs typeface="Times New Roman"/>
                </a:rPr>
                <a:t> </a:t>
              </a:r>
              <a:r>
                <a:rPr sz="1100" b="1" spc="-25" dirty="0">
                  <a:solidFill>
                    <a:srgbClr val="FFFFFF"/>
                  </a:solidFill>
                  <a:latin typeface="Times New Roman"/>
                  <a:cs typeface="Times New Roman"/>
                </a:rPr>
                <a:t>o</a:t>
              </a:r>
              <a:r>
                <a:rPr sz="1100" b="1" spc="-30" dirty="0">
                  <a:solidFill>
                    <a:srgbClr val="FFFFFF"/>
                  </a:solidFill>
                  <a:latin typeface="Times New Roman"/>
                  <a:cs typeface="Times New Roman"/>
                </a:rPr>
                <a:t>r</a:t>
              </a:r>
              <a:r>
                <a:rPr sz="1100" b="1" spc="-25" dirty="0">
                  <a:solidFill>
                    <a:srgbClr val="FFFFFF"/>
                  </a:solidFill>
                  <a:latin typeface="Times New Roman"/>
                  <a:cs typeface="Times New Roman"/>
                </a:rPr>
                <a:t>b</a:t>
              </a:r>
              <a:r>
                <a:rPr sz="1100" b="1" spc="-20" dirty="0">
                  <a:solidFill>
                    <a:srgbClr val="FFFFFF"/>
                  </a:solidFill>
                  <a:latin typeface="Times New Roman"/>
                  <a:cs typeface="Times New Roman"/>
                </a:rPr>
                <a:t>i</a:t>
              </a:r>
              <a:r>
                <a:rPr sz="1100" b="1" dirty="0">
                  <a:solidFill>
                    <a:srgbClr val="FFFFFF"/>
                  </a:solidFill>
                  <a:latin typeface="Times New Roman"/>
                  <a:cs typeface="Times New Roman"/>
                </a:rPr>
                <a:t>t</a:t>
              </a:r>
              <a:endParaRPr sz="1100" dirty="0">
                <a:latin typeface="Times New Roman"/>
                <a:cs typeface="Times New Roman"/>
              </a:endParaRPr>
            </a:p>
          </p:txBody>
        </p:sp>
        <p:sp>
          <p:nvSpPr>
            <p:cNvPr id="12" name="object 11">
              <a:extLst>
                <a:ext uri="{FF2B5EF4-FFF2-40B4-BE49-F238E27FC236}">
                  <a16:creationId xmlns:a16="http://schemas.microsoft.com/office/drawing/2014/main" id="{83564BFE-B3C7-E023-0153-974EFF9310B9}"/>
                </a:ext>
              </a:extLst>
            </p:cNvPr>
            <p:cNvSpPr txBox="1"/>
            <p:nvPr/>
          </p:nvSpPr>
          <p:spPr>
            <a:xfrm>
              <a:off x="3132000" y="4425048"/>
              <a:ext cx="829944" cy="182101"/>
            </a:xfrm>
            <a:prstGeom prst="rect">
              <a:avLst/>
            </a:prstGeom>
          </p:spPr>
          <p:txBody>
            <a:bodyPr vert="horz" wrap="square" lIns="0" tIns="12700" rIns="0" bIns="0" rtlCol="0">
              <a:spAutoFit/>
            </a:bodyPr>
            <a:lstStyle/>
            <a:p>
              <a:pPr marL="12700">
                <a:spcBef>
                  <a:spcPts val="100"/>
                </a:spcBef>
              </a:pPr>
              <a:r>
                <a:rPr sz="1100" b="1" spc="-20" dirty="0">
                  <a:solidFill>
                    <a:srgbClr val="FFFFFF"/>
                  </a:solidFill>
                  <a:latin typeface="Times New Roman"/>
                  <a:cs typeface="Times New Roman"/>
                </a:rPr>
                <a:t>I</a:t>
              </a:r>
              <a:r>
                <a:rPr sz="1100" b="1" spc="-25" dirty="0">
                  <a:solidFill>
                    <a:srgbClr val="FFFFFF"/>
                  </a:solidFill>
                  <a:latin typeface="Times New Roman"/>
                  <a:cs typeface="Times New Roman"/>
                </a:rPr>
                <a:t>n</a:t>
              </a:r>
              <a:r>
                <a:rPr sz="1100" b="1" spc="-30" dirty="0">
                  <a:solidFill>
                    <a:srgbClr val="FFFFFF"/>
                  </a:solidFill>
                  <a:latin typeface="Times New Roman"/>
                  <a:cs typeface="Times New Roman"/>
                </a:rPr>
                <a:t>er</a:t>
              </a:r>
              <a:r>
                <a:rPr sz="1100" b="1" spc="-20" dirty="0">
                  <a:solidFill>
                    <a:srgbClr val="FFFFFF"/>
                  </a:solidFill>
                  <a:latin typeface="Times New Roman"/>
                  <a:cs typeface="Times New Roman"/>
                </a:rPr>
                <a:t>ti</a:t>
              </a:r>
              <a:r>
                <a:rPr sz="1100" b="1" spc="-30" dirty="0">
                  <a:solidFill>
                    <a:srgbClr val="FFFFFF"/>
                  </a:solidFill>
                  <a:latin typeface="Times New Roman"/>
                  <a:cs typeface="Times New Roman"/>
                </a:rPr>
                <a:t>a</a:t>
              </a:r>
              <a:r>
                <a:rPr sz="1100" b="1" dirty="0">
                  <a:solidFill>
                    <a:srgbClr val="FFFFFF"/>
                  </a:solidFill>
                  <a:latin typeface="Times New Roman"/>
                  <a:cs typeface="Times New Roman"/>
                </a:rPr>
                <a:t>l</a:t>
              </a:r>
              <a:r>
                <a:rPr sz="1100" b="1" spc="-35" dirty="0">
                  <a:solidFill>
                    <a:srgbClr val="FFFFFF"/>
                  </a:solidFill>
                  <a:latin typeface="Times New Roman"/>
                  <a:cs typeface="Times New Roman"/>
                </a:rPr>
                <a:t> </a:t>
              </a:r>
              <a:r>
                <a:rPr sz="1100" b="1" spc="-20" dirty="0">
                  <a:solidFill>
                    <a:srgbClr val="FFFFFF"/>
                  </a:solidFill>
                  <a:latin typeface="Times New Roman"/>
                  <a:cs typeface="Times New Roman"/>
                </a:rPr>
                <a:t>f</a:t>
              </a:r>
              <a:r>
                <a:rPr sz="1100" b="1" spc="-30" dirty="0">
                  <a:solidFill>
                    <a:srgbClr val="FFFFFF"/>
                  </a:solidFill>
                  <a:latin typeface="Times New Roman"/>
                  <a:cs typeface="Times New Roman"/>
                </a:rPr>
                <a:t>ra</a:t>
              </a:r>
              <a:r>
                <a:rPr sz="1100" b="1" spc="-45" dirty="0">
                  <a:solidFill>
                    <a:srgbClr val="FFFFFF"/>
                  </a:solidFill>
                  <a:latin typeface="Times New Roman"/>
                  <a:cs typeface="Times New Roman"/>
                </a:rPr>
                <a:t>m</a:t>
              </a:r>
              <a:r>
                <a:rPr sz="1100" b="1" dirty="0">
                  <a:solidFill>
                    <a:srgbClr val="FFFFFF"/>
                  </a:solidFill>
                  <a:latin typeface="Times New Roman"/>
                  <a:cs typeface="Times New Roman"/>
                </a:rPr>
                <a:t>e</a:t>
              </a:r>
              <a:endParaRPr sz="1100" dirty="0">
                <a:latin typeface="Times New Roman"/>
                <a:cs typeface="Times New Roman"/>
              </a:endParaRPr>
            </a:p>
          </p:txBody>
        </p:sp>
      </p:grpSp>
      <p:grpSp>
        <p:nvGrpSpPr>
          <p:cNvPr id="15" name="Group 14">
            <a:extLst>
              <a:ext uri="{FF2B5EF4-FFF2-40B4-BE49-F238E27FC236}">
                <a16:creationId xmlns:a16="http://schemas.microsoft.com/office/drawing/2014/main" id="{DC65A3B7-6321-4292-1347-8CC75A6E6546}"/>
              </a:ext>
            </a:extLst>
          </p:cNvPr>
          <p:cNvGrpSpPr/>
          <p:nvPr/>
        </p:nvGrpSpPr>
        <p:grpSpPr>
          <a:xfrm>
            <a:off x="7362051" y="624139"/>
            <a:ext cx="1727200" cy="3886351"/>
            <a:chOff x="7264399" y="974090"/>
            <a:chExt cx="1727200" cy="3886351"/>
          </a:xfrm>
        </p:grpSpPr>
        <p:pic>
          <p:nvPicPr>
            <p:cNvPr id="13" name="object 13">
              <a:extLst>
                <a:ext uri="{FF2B5EF4-FFF2-40B4-BE49-F238E27FC236}">
                  <a16:creationId xmlns:a16="http://schemas.microsoft.com/office/drawing/2014/main" id="{D634D11B-3227-2CBA-C227-1F4BB05BB7D9}"/>
                </a:ext>
              </a:extLst>
            </p:cNvPr>
            <p:cNvPicPr/>
            <p:nvPr/>
          </p:nvPicPr>
          <p:blipFill>
            <a:blip r:embed="rId3" cstate="print"/>
            <a:stretch>
              <a:fillRect/>
            </a:stretch>
          </p:blipFill>
          <p:spPr>
            <a:xfrm>
              <a:off x="7264399" y="974090"/>
              <a:ext cx="1727200" cy="3886351"/>
            </a:xfrm>
            <a:prstGeom prst="rect">
              <a:avLst/>
            </a:prstGeom>
          </p:spPr>
        </p:pic>
        <p:sp>
          <p:nvSpPr>
            <p:cNvPr id="14" name="object 18">
              <a:extLst>
                <a:ext uri="{FF2B5EF4-FFF2-40B4-BE49-F238E27FC236}">
                  <a16:creationId xmlns:a16="http://schemas.microsoft.com/office/drawing/2014/main" id="{0F233AD0-5EF5-3E83-69C7-DFDF48050C16}"/>
                </a:ext>
              </a:extLst>
            </p:cNvPr>
            <p:cNvSpPr txBox="1"/>
            <p:nvPr/>
          </p:nvSpPr>
          <p:spPr>
            <a:xfrm>
              <a:off x="7730494" y="2697479"/>
              <a:ext cx="861060" cy="504241"/>
            </a:xfrm>
            <a:prstGeom prst="rect">
              <a:avLst/>
            </a:prstGeom>
          </p:spPr>
          <p:txBody>
            <a:bodyPr vert="horz" wrap="square" lIns="0" tIns="21590" rIns="0" bIns="0" rtlCol="0">
              <a:spAutoFit/>
            </a:bodyPr>
            <a:lstStyle/>
            <a:p>
              <a:pPr marL="12700" marR="5080">
                <a:lnSpc>
                  <a:spcPct val="94500"/>
                </a:lnSpc>
                <a:spcBef>
                  <a:spcPts val="170"/>
                </a:spcBef>
              </a:pPr>
              <a:r>
                <a:rPr sz="1100" b="1" spc="-30" dirty="0">
                  <a:solidFill>
                    <a:srgbClr val="FFFFFF"/>
                  </a:solidFill>
                  <a:latin typeface="Times New Roman"/>
                  <a:cs typeface="Times New Roman"/>
                </a:rPr>
                <a:t>Earth-Moon </a:t>
              </a:r>
              <a:r>
                <a:rPr sz="1100" b="1" spc="-25" dirty="0">
                  <a:solidFill>
                    <a:srgbClr val="FFFFFF"/>
                  </a:solidFill>
                  <a:latin typeface="Times New Roman"/>
                  <a:cs typeface="Times New Roman"/>
                </a:rPr>
                <a:t> pulsating, </a:t>
              </a:r>
              <a:r>
                <a:rPr sz="1100" b="1" spc="-20" dirty="0">
                  <a:solidFill>
                    <a:srgbClr val="FFFFFF"/>
                  </a:solidFill>
                  <a:latin typeface="Times New Roman"/>
                  <a:cs typeface="Times New Roman"/>
                </a:rPr>
                <a:t> </a:t>
              </a:r>
              <a:r>
                <a:rPr sz="1100" b="1" spc="-30" dirty="0">
                  <a:solidFill>
                    <a:srgbClr val="FFFFFF"/>
                  </a:solidFill>
                  <a:latin typeface="Times New Roman"/>
                  <a:cs typeface="Times New Roman"/>
                </a:rPr>
                <a:t>r</a:t>
              </a:r>
              <a:r>
                <a:rPr sz="1100" b="1" spc="-25" dirty="0">
                  <a:solidFill>
                    <a:srgbClr val="FFFFFF"/>
                  </a:solidFill>
                  <a:latin typeface="Times New Roman"/>
                  <a:cs typeface="Times New Roman"/>
                </a:rPr>
                <a:t>o</a:t>
              </a:r>
              <a:r>
                <a:rPr sz="1100" b="1" spc="-20" dirty="0">
                  <a:solidFill>
                    <a:srgbClr val="FFFFFF"/>
                  </a:solidFill>
                  <a:latin typeface="Times New Roman"/>
                  <a:cs typeface="Times New Roman"/>
                </a:rPr>
                <a:t>t</a:t>
              </a:r>
              <a:r>
                <a:rPr sz="1100" b="1" spc="-25" dirty="0">
                  <a:solidFill>
                    <a:srgbClr val="FFFFFF"/>
                  </a:solidFill>
                  <a:latin typeface="Times New Roman"/>
                  <a:cs typeface="Times New Roman"/>
                </a:rPr>
                <a:t>a</a:t>
              </a:r>
              <a:r>
                <a:rPr sz="1100" b="1" spc="-20" dirty="0">
                  <a:solidFill>
                    <a:srgbClr val="FFFFFF"/>
                  </a:solidFill>
                  <a:latin typeface="Times New Roman"/>
                  <a:cs typeface="Times New Roman"/>
                </a:rPr>
                <a:t>ti</a:t>
              </a:r>
              <a:r>
                <a:rPr sz="1100" b="1" spc="-25" dirty="0">
                  <a:solidFill>
                    <a:srgbClr val="FFFFFF"/>
                  </a:solidFill>
                  <a:latin typeface="Times New Roman"/>
                  <a:cs typeface="Times New Roman"/>
                </a:rPr>
                <a:t>n</a:t>
              </a:r>
              <a:r>
                <a:rPr sz="1100" b="1" dirty="0">
                  <a:solidFill>
                    <a:srgbClr val="FFFFFF"/>
                  </a:solidFill>
                  <a:latin typeface="Times New Roman"/>
                  <a:cs typeface="Times New Roman"/>
                </a:rPr>
                <a:t>g</a:t>
              </a:r>
              <a:r>
                <a:rPr sz="1100" b="1" spc="-40" dirty="0">
                  <a:solidFill>
                    <a:srgbClr val="FFFFFF"/>
                  </a:solidFill>
                  <a:latin typeface="Times New Roman"/>
                  <a:cs typeface="Times New Roman"/>
                </a:rPr>
                <a:t> </a:t>
              </a:r>
              <a:r>
                <a:rPr sz="1100" b="1" spc="-20" dirty="0">
                  <a:solidFill>
                    <a:srgbClr val="FFFFFF"/>
                  </a:solidFill>
                  <a:latin typeface="Times New Roman"/>
                  <a:cs typeface="Times New Roman"/>
                </a:rPr>
                <a:t>f</a:t>
              </a:r>
              <a:r>
                <a:rPr sz="1100" b="1" spc="-30" dirty="0">
                  <a:solidFill>
                    <a:srgbClr val="FFFFFF"/>
                  </a:solidFill>
                  <a:latin typeface="Times New Roman"/>
                  <a:cs typeface="Times New Roman"/>
                </a:rPr>
                <a:t>r</a:t>
              </a:r>
              <a:r>
                <a:rPr sz="1100" b="1" spc="-25" dirty="0">
                  <a:solidFill>
                    <a:srgbClr val="FFFFFF"/>
                  </a:solidFill>
                  <a:latin typeface="Times New Roman"/>
                  <a:cs typeface="Times New Roman"/>
                </a:rPr>
                <a:t>a</a:t>
              </a:r>
              <a:r>
                <a:rPr sz="1100" b="1" spc="-45" dirty="0">
                  <a:solidFill>
                    <a:srgbClr val="FFFFFF"/>
                  </a:solidFill>
                  <a:latin typeface="Times New Roman"/>
                  <a:cs typeface="Times New Roman"/>
                </a:rPr>
                <a:t>m</a:t>
              </a:r>
              <a:r>
                <a:rPr sz="1100" b="1" dirty="0">
                  <a:solidFill>
                    <a:srgbClr val="FFFFFF"/>
                  </a:solidFill>
                  <a:latin typeface="Times New Roman"/>
                  <a:cs typeface="Times New Roman"/>
                </a:rPr>
                <a:t>e</a:t>
              </a:r>
              <a:endParaRPr sz="1100" dirty="0">
                <a:latin typeface="Times New Roman"/>
                <a:cs typeface="Times New Roman"/>
              </a:endParaRPr>
            </a:p>
          </p:txBody>
        </p:sp>
      </p:grpSp>
      <p:pic>
        <p:nvPicPr>
          <p:cNvPr id="2" name="Picture 1">
            <a:extLst>
              <a:ext uri="{FF2B5EF4-FFF2-40B4-BE49-F238E27FC236}">
                <a16:creationId xmlns:a16="http://schemas.microsoft.com/office/drawing/2014/main" id="{FD4E9760-A1D7-CED6-34D7-6A3097C83E50}"/>
              </a:ext>
            </a:extLst>
          </p:cNvPr>
          <p:cNvPicPr>
            <a:picLocks noChangeAspect="1"/>
          </p:cNvPicPr>
          <p:nvPr/>
        </p:nvPicPr>
        <p:blipFill>
          <a:blip r:embed="rId4"/>
          <a:stretch>
            <a:fillRect/>
          </a:stretch>
        </p:blipFill>
        <p:spPr>
          <a:xfrm>
            <a:off x="8456036" y="109965"/>
            <a:ext cx="613935" cy="512695"/>
          </a:xfrm>
          <a:prstGeom prst="rect">
            <a:avLst/>
          </a:prstGeom>
        </p:spPr>
      </p:pic>
      <p:sp>
        <p:nvSpPr>
          <p:cNvPr id="3" name="Slide Number Placeholder 2">
            <a:extLst>
              <a:ext uri="{FF2B5EF4-FFF2-40B4-BE49-F238E27FC236}">
                <a16:creationId xmlns:a16="http://schemas.microsoft.com/office/drawing/2014/main" id="{07B93374-D830-D68C-6943-C2D8EB0B8CA3}"/>
              </a:ext>
            </a:extLst>
          </p:cNvPr>
          <p:cNvSpPr>
            <a:spLocks noGrp="1"/>
          </p:cNvSpPr>
          <p:nvPr>
            <p:ph type="sldNum" sz="quarter" idx="12"/>
          </p:nvPr>
        </p:nvSpPr>
        <p:spPr>
          <a:xfrm>
            <a:off x="8710860" y="4764505"/>
            <a:ext cx="250257" cy="276602"/>
          </a:xfrm>
        </p:spPr>
        <p:txBody>
          <a:bodyPr/>
          <a:lstStyle/>
          <a:p>
            <a:fld id="{19F34F23-AF6A-3149-ADA2-111D3CA38F5E}" type="slidenum">
              <a:rPr lang="en-US" smtClean="0"/>
              <a:t>6</a:t>
            </a:fld>
            <a:endParaRPr lang="en-US" dirty="0"/>
          </a:p>
        </p:txBody>
      </p:sp>
      <p:sp>
        <p:nvSpPr>
          <p:cNvPr id="4" name="TextBox 3">
            <a:extLst>
              <a:ext uri="{FF2B5EF4-FFF2-40B4-BE49-F238E27FC236}">
                <a16:creationId xmlns:a16="http://schemas.microsoft.com/office/drawing/2014/main" id="{33774D4A-6382-E5CC-262B-77211357E3F5}"/>
              </a:ext>
            </a:extLst>
          </p:cNvPr>
          <p:cNvSpPr txBox="1"/>
          <p:nvPr/>
        </p:nvSpPr>
        <p:spPr>
          <a:xfrm>
            <a:off x="92399" y="4641846"/>
            <a:ext cx="2209707" cy="461665"/>
          </a:xfrm>
          <a:prstGeom prst="rect">
            <a:avLst/>
          </a:prstGeom>
          <a:noFill/>
        </p:spPr>
        <p:txBody>
          <a:bodyPr wrap="non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credited to: </a:t>
            </a:r>
          </a:p>
          <a:p>
            <a:r>
              <a:rPr lang="en-US" sz="1200" dirty="0">
                <a:latin typeface="Helvetica Neue" panose="02000503000000020004" pitchFamily="2" charset="0"/>
                <a:ea typeface="Helvetica Neue" panose="02000503000000020004" pitchFamily="2" charset="0"/>
                <a:cs typeface="Helvetica Neue" panose="02000503000000020004" pitchFamily="2" charset="0"/>
              </a:rPr>
              <a:t>Advanced Space, LLC </a:t>
            </a:r>
          </a:p>
        </p:txBody>
      </p:sp>
    </p:spTree>
    <p:extLst>
      <p:ext uri="{BB962C8B-B14F-4D97-AF65-F5344CB8AC3E}">
        <p14:creationId xmlns:p14="http://schemas.microsoft.com/office/powerpoint/2010/main" val="426658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C34349-0964-B500-26EF-31A81625F0DD}"/>
              </a:ext>
            </a:extLst>
          </p:cNvPr>
          <p:cNvSpPr>
            <a:spLocks noGrp="1"/>
          </p:cNvSpPr>
          <p:nvPr>
            <p:ph type="sldNum" sz="quarter" idx="12"/>
          </p:nvPr>
        </p:nvSpPr>
        <p:spPr/>
        <p:txBody>
          <a:bodyPr/>
          <a:lstStyle/>
          <a:p>
            <a:fld id="{19F34F23-AF6A-3149-ADA2-111D3CA38F5E}" type="slidenum">
              <a:rPr lang="en-US" smtClean="0"/>
              <a:t>7</a:t>
            </a:fld>
            <a:endParaRPr lang="en-US" dirty="0"/>
          </a:p>
        </p:txBody>
      </p:sp>
      <p:pic>
        <p:nvPicPr>
          <p:cNvPr id="3" name="Picture 2">
            <a:extLst>
              <a:ext uri="{FF2B5EF4-FFF2-40B4-BE49-F238E27FC236}">
                <a16:creationId xmlns:a16="http://schemas.microsoft.com/office/drawing/2014/main" id="{02294D07-B854-0DF6-F2C9-03231D63DFE2}"/>
              </a:ext>
            </a:extLst>
          </p:cNvPr>
          <p:cNvPicPr>
            <a:picLocks noChangeAspect="1"/>
          </p:cNvPicPr>
          <p:nvPr/>
        </p:nvPicPr>
        <p:blipFill>
          <a:blip r:embed="rId2"/>
          <a:stretch>
            <a:fillRect/>
          </a:stretch>
        </p:blipFill>
        <p:spPr>
          <a:xfrm>
            <a:off x="3368043" y="761624"/>
            <a:ext cx="5394960" cy="3085789"/>
          </a:xfrm>
          <a:prstGeom prst="rect">
            <a:avLst/>
          </a:prstGeom>
        </p:spPr>
      </p:pic>
      <p:sp>
        <p:nvSpPr>
          <p:cNvPr id="5" name="TextBox 4">
            <a:extLst>
              <a:ext uri="{FF2B5EF4-FFF2-40B4-BE49-F238E27FC236}">
                <a16:creationId xmlns:a16="http://schemas.microsoft.com/office/drawing/2014/main" id="{7ACF2CAC-5365-1B7C-D992-0C4F1F2C26C0}"/>
              </a:ext>
            </a:extLst>
          </p:cNvPr>
          <p:cNvSpPr txBox="1"/>
          <p:nvPr/>
        </p:nvSpPr>
        <p:spPr>
          <a:xfrm>
            <a:off x="90477" y="670320"/>
            <a:ext cx="3277566" cy="2585323"/>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Paradigm Shift in Cislunar Navigation</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Onboard computation of a spacecraft navigation estimate</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Less reliance on over-scheduled ground networks</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Up to several weeks of autonomous navigation</a:t>
            </a:r>
          </a:p>
        </p:txBody>
      </p:sp>
      <p:sp>
        <p:nvSpPr>
          <p:cNvPr id="6" name="TextBox 5">
            <a:extLst>
              <a:ext uri="{FF2B5EF4-FFF2-40B4-BE49-F238E27FC236}">
                <a16:creationId xmlns:a16="http://schemas.microsoft.com/office/drawing/2014/main" id="{CD890451-3F70-E226-820C-D2401229D4C9}"/>
              </a:ext>
            </a:extLst>
          </p:cNvPr>
          <p:cNvSpPr txBox="1"/>
          <p:nvPr/>
        </p:nvSpPr>
        <p:spPr>
          <a:xfrm>
            <a:off x="90477" y="3536849"/>
            <a:ext cx="8894348" cy="1477328"/>
          </a:xfrm>
          <a:prstGeom prst="rect">
            <a:avLst/>
          </a:prstGeom>
          <a:noFill/>
        </p:spPr>
        <p:txBody>
          <a:bodyPr wrap="square" rtlCol="0">
            <a:spAutoFit/>
          </a:bodyPr>
          <a:lstStyle/>
          <a:p>
            <a:r>
              <a:rPr lang="en-US" b="1" dirty="0">
                <a:latin typeface="Helvetica Neue" panose="02000503000000020004" pitchFamily="2" charset="0"/>
                <a:ea typeface="Helvetica Neue" panose="02000503000000020004" pitchFamily="2" charset="0"/>
                <a:cs typeface="Helvetica Neue" panose="02000503000000020004" pitchFamily="2" charset="0"/>
              </a:rPr>
              <a:t>Principles of Operation</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Ingest range (km) and range rate (km/s) measurements between two spacecraft, appropriately slewed prior to comm. link</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Model both spacecrafts’ orbital motion or surface location adequately </a:t>
            </a:r>
          </a:p>
          <a:p>
            <a:pPr marL="214313" indent="-214313">
              <a:buFont typeface="Arial" panose="020B0604020202020204" pitchFamily="34" charset="0"/>
              <a:buChar char="•"/>
            </a:pPr>
            <a:r>
              <a:rPr lang="en-US" dirty="0">
                <a:latin typeface="Helvetica Neue" panose="02000503000000020004" pitchFamily="2" charset="0"/>
                <a:ea typeface="Helvetica Neue" panose="02000503000000020004" pitchFamily="2" charset="0"/>
                <a:cs typeface="Helvetica Neue" panose="02000503000000020004" pitchFamily="2" charset="0"/>
              </a:rPr>
              <a:t>Compute model deviations via a Kalman Filter and the measurements</a:t>
            </a:r>
          </a:p>
        </p:txBody>
      </p:sp>
      <p:sp>
        <p:nvSpPr>
          <p:cNvPr id="7" name="TextBox 6">
            <a:extLst>
              <a:ext uri="{FF2B5EF4-FFF2-40B4-BE49-F238E27FC236}">
                <a16:creationId xmlns:a16="http://schemas.microsoft.com/office/drawing/2014/main" id="{D35280BE-E99C-5760-3FFB-230CCB509456}"/>
              </a:ext>
            </a:extLst>
          </p:cNvPr>
          <p:cNvSpPr txBox="1"/>
          <p:nvPr/>
        </p:nvSpPr>
        <p:spPr>
          <a:xfrm>
            <a:off x="51328" y="50051"/>
            <a:ext cx="7898316" cy="461665"/>
          </a:xfrm>
          <a:prstGeom prst="rect">
            <a:avLst/>
          </a:prstGeom>
          <a:noFill/>
        </p:spPr>
        <p:txBody>
          <a:bodyPr wrap="none" rtlCol="0">
            <a:spAutoFit/>
          </a:bodyPr>
          <a:lstStyle/>
          <a:p>
            <a:r>
              <a:rPr lang="en-US" sz="2400" cap="all" dirty="0">
                <a:latin typeface="Helvetica Neue" panose="02000503000000020004" pitchFamily="2" charset="0"/>
                <a:ea typeface="Helvetica Neue" panose="02000503000000020004" pitchFamily="2" charset="0"/>
                <a:cs typeface="Helvetica Neue" panose="02000503000000020004" pitchFamily="2" charset="0"/>
              </a:rPr>
              <a:t>Cislunar Autonomous Position System (CAPS)</a:t>
            </a:r>
          </a:p>
        </p:txBody>
      </p:sp>
      <p:pic>
        <p:nvPicPr>
          <p:cNvPr id="8" name="Picture 7">
            <a:extLst>
              <a:ext uri="{FF2B5EF4-FFF2-40B4-BE49-F238E27FC236}">
                <a16:creationId xmlns:a16="http://schemas.microsoft.com/office/drawing/2014/main" id="{C49BF851-0E9C-2364-85AF-41ABF2D371D9}"/>
              </a:ext>
            </a:extLst>
          </p:cNvPr>
          <p:cNvPicPr>
            <a:picLocks noChangeAspect="1"/>
          </p:cNvPicPr>
          <p:nvPr/>
        </p:nvPicPr>
        <p:blipFill>
          <a:blip r:embed="rId3"/>
          <a:stretch>
            <a:fillRect/>
          </a:stretch>
        </p:blipFill>
        <p:spPr>
          <a:xfrm>
            <a:off x="8456036" y="109965"/>
            <a:ext cx="613935" cy="512695"/>
          </a:xfrm>
          <a:prstGeom prst="rect">
            <a:avLst/>
          </a:prstGeom>
        </p:spPr>
      </p:pic>
      <p:sp>
        <p:nvSpPr>
          <p:cNvPr id="4" name="TextBox 3">
            <a:extLst>
              <a:ext uri="{FF2B5EF4-FFF2-40B4-BE49-F238E27FC236}">
                <a16:creationId xmlns:a16="http://schemas.microsoft.com/office/drawing/2014/main" id="{B41D8889-78CC-35F8-1110-D23D8037F9CA}"/>
              </a:ext>
            </a:extLst>
          </p:cNvPr>
          <p:cNvSpPr txBox="1"/>
          <p:nvPr/>
        </p:nvSpPr>
        <p:spPr>
          <a:xfrm>
            <a:off x="6487572" y="3583879"/>
            <a:ext cx="2275431" cy="276999"/>
          </a:xfrm>
          <a:prstGeom prst="rect">
            <a:avLst/>
          </a:prstGeom>
          <a:noFill/>
        </p:spPr>
        <p:txBody>
          <a:bodyPr wrap="non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Credit: Advanced Space, LLC </a:t>
            </a:r>
          </a:p>
        </p:txBody>
      </p:sp>
    </p:spTree>
    <p:extLst>
      <p:ext uri="{BB962C8B-B14F-4D97-AF65-F5344CB8AC3E}">
        <p14:creationId xmlns:p14="http://schemas.microsoft.com/office/powerpoint/2010/main" val="355532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Content Placeholder 10">
            <a:extLst>
              <a:ext uri="{FF2B5EF4-FFF2-40B4-BE49-F238E27FC236}">
                <a16:creationId xmlns:a16="http://schemas.microsoft.com/office/drawing/2014/main" id="{1E633611-4FBD-AE40-B632-898AF8C9B479}"/>
              </a:ext>
            </a:extLst>
          </p:cNvPr>
          <p:cNvSpPr>
            <a:spLocks noGrp="1"/>
          </p:cNvSpPr>
          <p:nvPr>
            <p:ph idx="1"/>
          </p:nvPr>
        </p:nvSpPr>
        <p:spPr>
          <a:xfrm>
            <a:off x="379210" y="2902921"/>
            <a:ext cx="8385580" cy="1576789"/>
          </a:xfrm>
        </p:spPr>
        <p:txBody>
          <a:bodyPr>
            <a:normAutofit fontScale="25000" lnSpcReduction="20000"/>
          </a:bodyPr>
          <a:lstStyle/>
          <a:p>
            <a:pPr>
              <a:spcBef>
                <a:spcPts val="0"/>
              </a:spcBef>
              <a:spcAft>
                <a:spcPts val="1200"/>
              </a:spcAft>
            </a:pPr>
            <a:r>
              <a:rPr lang="en-US" sz="7200" dirty="0">
                <a:latin typeface="Helvetica Neue" panose="02000503000000020004" pitchFamily="2" charset="0"/>
                <a:ea typeface="Helvetica Neue" panose="02000503000000020004" pitchFamily="2" charset="0"/>
                <a:cs typeface="Helvetica Neue" panose="02000503000000020004" pitchFamily="2" charset="0"/>
              </a:rPr>
              <a:t>The cross-link experiment between CAPSTONE and the LRO spacecraft will evaluate ranging capability. </a:t>
            </a:r>
          </a:p>
          <a:p>
            <a:pPr>
              <a:spcBef>
                <a:spcPts val="0"/>
              </a:spcBef>
              <a:spcAft>
                <a:spcPts val="1200"/>
              </a:spcAft>
            </a:pPr>
            <a:r>
              <a:rPr lang="en-US" sz="7200" dirty="0">
                <a:latin typeface="Helvetica Neue" panose="02000503000000020004" pitchFamily="2" charset="0"/>
                <a:ea typeface="Helvetica Neue" panose="02000503000000020004" pitchFamily="2" charset="0"/>
                <a:cs typeface="Helvetica Neue" panose="02000503000000020004" pitchFamily="2" charset="0"/>
              </a:rPr>
              <a:t>The Cis-Lunar Autonomous Positioning System (CAPS) demonstrated automated navigation solutions to reduce ground segment burden and enhance future mission operations.</a:t>
            </a:r>
          </a:p>
          <a:p>
            <a:pPr>
              <a:spcBef>
                <a:spcPts val="0"/>
              </a:spcBef>
              <a:spcAft>
                <a:spcPts val="1200"/>
              </a:spcAft>
            </a:pPr>
            <a:r>
              <a:rPr lang="en-US" sz="7200" dirty="0">
                <a:latin typeface="Helvetica Neue" panose="02000503000000020004" pitchFamily="2" charset="0"/>
                <a:ea typeface="Helvetica Neue" panose="02000503000000020004" pitchFamily="2" charset="0"/>
                <a:cs typeface="Helvetica Neue" panose="02000503000000020004" pitchFamily="2" charset="0"/>
              </a:rPr>
              <a:t>CAPS performed peer-to-peer measurements between CAPSTONE and the LRO spacecraft to generate absolute estimates of spacecraft position and velocity.</a:t>
            </a:r>
          </a:p>
          <a:p>
            <a:endParaRPr lang="en-US" dirty="0"/>
          </a:p>
        </p:txBody>
      </p:sp>
      <p:sp>
        <p:nvSpPr>
          <p:cNvPr id="4" name="Slide Number Placeholder 3">
            <a:extLst>
              <a:ext uri="{FF2B5EF4-FFF2-40B4-BE49-F238E27FC236}">
                <a16:creationId xmlns:a16="http://schemas.microsoft.com/office/drawing/2014/main" id="{4BFABE59-A95C-ED4F-908C-EA35C2795F94}"/>
              </a:ext>
            </a:extLst>
          </p:cNvPr>
          <p:cNvSpPr>
            <a:spLocks noGrp="1"/>
          </p:cNvSpPr>
          <p:nvPr>
            <p:ph type="sldNum" sz="quarter" idx="12"/>
          </p:nvPr>
        </p:nvSpPr>
        <p:spPr>
          <a:xfrm>
            <a:off x="8627630" y="4702629"/>
            <a:ext cx="274320" cy="274320"/>
          </a:xfrm>
        </p:spPr>
        <p:txBody>
          <a:bodyPr/>
          <a:lstStyle/>
          <a:p>
            <a:fld id="{19F34F23-AF6A-3149-ADA2-111D3CA38F5E}" type="slidenum">
              <a:rPr lang="en-US" smtClean="0"/>
              <a:t>8</a:t>
            </a:fld>
            <a:endParaRPr lang="en-US" dirty="0"/>
          </a:p>
        </p:txBody>
      </p:sp>
      <p:pic>
        <p:nvPicPr>
          <p:cNvPr id="17" name="Picture 16">
            <a:extLst>
              <a:ext uri="{FF2B5EF4-FFF2-40B4-BE49-F238E27FC236}">
                <a16:creationId xmlns:a16="http://schemas.microsoft.com/office/drawing/2014/main" id="{268C2E46-0726-1F43-909C-0A12B6FA80F2}"/>
              </a:ext>
            </a:extLst>
          </p:cNvPr>
          <p:cNvPicPr>
            <a:picLocks noChangeAspect="1"/>
          </p:cNvPicPr>
          <p:nvPr/>
        </p:nvPicPr>
        <p:blipFill>
          <a:blip r:embed="rId2"/>
          <a:stretch>
            <a:fillRect/>
          </a:stretch>
        </p:blipFill>
        <p:spPr>
          <a:xfrm>
            <a:off x="8456036" y="109965"/>
            <a:ext cx="613935" cy="512695"/>
          </a:xfrm>
          <a:prstGeom prst="rect">
            <a:avLst/>
          </a:prstGeom>
        </p:spPr>
      </p:pic>
      <p:sp>
        <p:nvSpPr>
          <p:cNvPr id="14" name="Title 18">
            <a:extLst>
              <a:ext uri="{FF2B5EF4-FFF2-40B4-BE49-F238E27FC236}">
                <a16:creationId xmlns:a16="http://schemas.microsoft.com/office/drawing/2014/main" id="{34A7310E-B40E-6340-8693-E74747544187}"/>
              </a:ext>
            </a:extLst>
          </p:cNvPr>
          <p:cNvSpPr txBox="1">
            <a:spLocks/>
          </p:cNvSpPr>
          <p:nvPr/>
        </p:nvSpPr>
        <p:spPr bwMode="black">
          <a:xfrm>
            <a:off x="34161" y="42587"/>
            <a:ext cx="8402625" cy="512695"/>
          </a:xfrm>
          <a:prstGeom prst="rect">
            <a:avLst/>
          </a:prstGeom>
          <a:solidFill>
            <a:schemeClr val="bg1"/>
          </a:solidFill>
          <a:ln w="31750" cap="sq">
            <a:noFill/>
            <a:miter lim="800000"/>
          </a:ln>
        </p:spPr>
        <p:txBody>
          <a:bodyPr vert="horz" lIns="137160" tIns="137160" rIns="137160" bIns="13716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lgn="l"/>
            <a:r>
              <a:rPr lang="en-US" sz="2500" spc="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Autonomous Absolute Navigation experiment</a:t>
            </a:r>
          </a:p>
        </p:txBody>
      </p:sp>
      <p:grpSp>
        <p:nvGrpSpPr>
          <p:cNvPr id="3" name="object 10">
            <a:extLst>
              <a:ext uri="{FF2B5EF4-FFF2-40B4-BE49-F238E27FC236}">
                <a16:creationId xmlns:a16="http://schemas.microsoft.com/office/drawing/2014/main" id="{DD5C7A99-3189-12C1-AA15-3A57135A9C43}"/>
              </a:ext>
            </a:extLst>
          </p:cNvPr>
          <p:cNvGrpSpPr/>
          <p:nvPr/>
        </p:nvGrpSpPr>
        <p:grpSpPr>
          <a:xfrm>
            <a:off x="2041805" y="768688"/>
            <a:ext cx="4431704" cy="1779270"/>
            <a:chOff x="2644918" y="341782"/>
            <a:chExt cx="5908938" cy="2372360"/>
          </a:xfrm>
        </p:grpSpPr>
        <p:pic>
          <p:nvPicPr>
            <p:cNvPr id="5" name="object 11">
              <a:extLst>
                <a:ext uri="{FF2B5EF4-FFF2-40B4-BE49-F238E27FC236}">
                  <a16:creationId xmlns:a16="http://schemas.microsoft.com/office/drawing/2014/main" id="{53FF32CF-D087-22FC-61CC-C6D02B83CA6A}"/>
                </a:ext>
              </a:extLst>
            </p:cNvPr>
            <p:cNvPicPr/>
            <p:nvPr/>
          </p:nvPicPr>
          <p:blipFill>
            <a:blip r:embed="rId3" cstate="print"/>
            <a:stretch>
              <a:fillRect/>
            </a:stretch>
          </p:blipFill>
          <p:spPr>
            <a:xfrm>
              <a:off x="2644918" y="1743474"/>
              <a:ext cx="1060916" cy="944439"/>
            </a:xfrm>
            <a:prstGeom prst="rect">
              <a:avLst/>
            </a:prstGeom>
          </p:spPr>
        </p:pic>
        <p:pic>
          <p:nvPicPr>
            <p:cNvPr id="6" name="object 12">
              <a:extLst>
                <a:ext uri="{FF2B5EF4-FFF2-40B4-BE49-F238E27FC236}">
                  <a16:creationId xmlns:a16="http://schemas.microsoft.com/office/drawing/2014/main" id="{35FED79E-734B-B29F-1E6D-4D8C531D8BCE}"/>
                </a:ext>
              </a:extLst>
            </p:cNvPr>
            <p:cNvPicPr/>
            <p:nvPr/>
          </p:nvPicPr>
          <p:blipFill>
            <a:blip r:embed="rId4" cstate="print"/>
            <a:stretch>
              <a:fillRect/>
            </a:stretch>
          </p:blipFill>
          <p:spPr>
            <a:xfrm>
              <a:off x="6618935" y="341782"/>
              <a:ext cx="1934921" cy="2372360"/>
            </a:xfrm>
            <a:prstGeom prst="rect">
              <a:avLst/>
            </a:prstGeom>
          </p:spPr>
        </p:pic>
        <p:sp>
          <p:nvSpPr>
            <p:cNvPr id="7" name="object 13">
              <a:extLst>
                <a:ext uri="{FF2B5EF4-FFF2-40B4-BE49-F238E27FC236}">
                  <a16:creationId xmlns:a16="http://schemas.microsoft.com/office/drawing/2014/main" id="{F4A81071-24A3-4211-25BB-13A5CCD1F69B}"/>
                </a:ext>
              </a:extLst>
            </p:cNvPr>
            <p:cNvSpPr/>
            <p:nvPr/>
          </p:nvSpPr>
          <p:spPr>
            <a:xfrm>
              <a:off x="3837965" y="1633715"/>
              <a:ext cx="3196590" cy="614045"/>
            </a:xfrm>
            <a:custGeom>
              <a:avLst/>
              <a:gdLst/>
              <a:ahLst/>
              <a:cxnLst/>
              <a:rect l="l" t="t" r="r" b="b"/>
              <a:pathLst>
                <a:path w="3196590" h="614044">
                  <a:moveTo>
                    <a:pt x="1658696" y="247281"/>
                  </a:moveTo>
                  <a:lnTo>
                    <a:pt x="1650746" y="210019"/>
                  </a:lnTo>
                  <a:lnTo>
                    <a:pt x="107784" y="539496"/>
                  </a:lnTo>
                  <a:lnTo>
                    <a:pt x="99834" y="502234"/>
                  </a:lnTo>
                  <a:lnTo>
                    <a:pt x="0" y="581990"/>
                  </a:lnTo>
                  <a:lnTo>
                    <a:pt x="123710" y="614006"/>
                  </a:lnTo>
                  <a:lnTo>
                    <a:pt x="116598" y="580732"/>
                  </a:lnTo>
                  <a:lnTo>
                    <a:pt x="115747" y="576745"/>
                  </a:lnTo>
                  <a:lnTo>
                    <a:pt x="1658696" y="247281"/>
                  </a:lnTo>
                  <a:close/>
                </a:path>
                <a:path w="3196590" h="614044">
                  <a:moveTo>
                    <a:pt x="3196196" y="31038"/>
                  </a:moveTo>
                  <a:lnTo>
                    <a:pt x="3072231" y="0"/>
                  </a:lnTo>
                  <a:lnTo>
                    <a:pt x="3080486" y="37185"/>
                  </a:lnTo>
                  <a:lnTo>
                    <a:pt x="1509560" y="385673"/>
                  </a:lnTo>
                  <a:lnTo>
                    <a:pt x="1517815" y="422871"/>
                  </a:lnTo>
                  <a:lnTo>
                    <a:pt x="3088729" y="74383"/>
                  </a:lnTo>
                  <a:lnTo>
                    <a:pt x="3096984" y="111582"/>
                  </a:lnTo>
                  <a:lnTo>
                    <a:pt x="3193707" y="33058"/>
                  </a:lnTo>
                  <a:lnTo>
                    <a:pt x="3196196" y="31038"/>
                  </a:lnTo>
                  <a:close/>
                </a:path>
              </a:pathLst>
            </a:custGeom>
            <a:solidFill>
              <a:srgbClr val="00B050"/>
            </a:solidFill>
          </p:spPr>
          <p:txBody>
            <a:bodyPr wrap="square" lIns="0" tIns="0" rIns="0" bIns="0" rtlCol="0"/>
            <a:lstStyle/>
            <a:p>
              <a:endParaRPr sz="1013" dirty="0"/>
            </a:p>
          </p:txBody>
        </p:sp>
      </p:grpSp>
      <p:sp>
        <p:nvSpPr>
          <p:cNvPr id="11" name="object 15">
            <a:extLst>
              <a:ext uri="{FF2B5EF4-FFF2-40B4-BE49-F238E27FC236}">
                <a16:creationId xmlns:a16="http://schemas.microsoft.com/office/drawing/2014/main" id="{D4E234A8-A9C8-3677-2759-D7BC09C9FC43}"/>
              </a:ext>
            </a:extLst>
          </p:cNvPr>
          <p:cNvSpPr txBox="1"/>
          <p:nvPr/>
        </p:nvSpPr>
        <p:spPr>
          <a:xfrm>
            <a:off x="632291" y="1065759"/>
            <a:ext cx="4407420" cy="497187"/>
          </a:xfrm>
          <a:prstGeom prst="rect">
            <a:avLst/>
          </a:prstGeom>
        </p:spPr>
        <p:txBody>
          <a:bodyPr vert="horz" wrap="square" lIns="0" tIns="9525" rIns="0" bIns="0" rtlCol="0" anchor="t">
            <a:spAutoFit/>
          </a:bodyPr>
          <a:lstStyle/>
          <a:p>
            <a:pPr marL="9525">
              <a:lnSpc>
                <a:spcPct val="88437"/>
              </a:lnSpc>
              <a:spcBef>
                <a:spcPts val="75"/>
              </a:spcBef>
            </a:pPr>
            <a:r>
              <a:rPr u="sng" spc="-4"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S-Band</a:t>
            </a:r>
            <a:r>
              <a:rPr u="sng" spc="-11"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 </a:t>
            </a:r>
            <a:r>
              <a:rPr u="sng" spc="-4"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Crosslink</a:t>
            </a:r>
            <a:r>
              <a:rPr u="sng" spc="-8"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 </a:t>
            </a:r>
            <a:r>
              <a:rPr u="sng" spc="-4"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with</a:t>
            </a:r>
            <a:r>
              <a:rPr u="sng" spc="-11"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 </a:t>
            </a:r>
            <a:r>
              <a:rPr u="sng" spc="-4" dirty="0">
                <a:uFill>
                  <a:solidFill>
                    <a:srgbClr val="000000"/>
                  </a:solidFill>
                </a:uFill>
                <a:latin typeface="Helvetica Neue" panose="02000503000000020004" pitchFamily="2" charset="0"/>
                <a:ea typeface="Helvetica Neue" panose="02000503000000020004" pitchFamily="2" charset="0"/>
                <a:cs typeface="Helvetica Neue" panose="02000503000000020004" pitchFamily="2" charset="0"/>
              </a:rPr>
              <a:t>LRO:</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170021" indent="-160496">
              <a:lnSpc>
                <a:spcPct val="88437"/>
              </a:lnSpc>
              <a:buChar char="•"/>
              <a:tabLst>
                <a:tab pos="170021" algn="l"/>
                <a:tab pos="170497" algn="l"/>
              </a:tabLst>
            </a:pPr>
            <a:r>
              <a:rPr spc="-4" dirty="0">
                <a:latin typeface="Helvetica Neue" panose="02000503000000020004" pitchFamily="2" charset="0"/>
                <a:ea typeface="Helvetica Neue" panose="02000503000000020004" pitchFamily="2" charset="0"/>
                <a:cs typeface="Helvetica Neue" panose="02000503000000020004" pitchFamily="2" charset="0"/>
              </a:rPr>
              <a:t>CAPSTONE</a:t>
            </a:r>
            <a:r>
              <a:rPr spc="-8" dirty="0">
                <a:latin typeface="Helvetica Neue" panose="02000503000000020004" pitchFamily="2" charset="0"/>
                <a:ea typeface="Helvetica Neue" panose="02000503000000020004" pitchFamily="2" charset="0"/>
                <a:cs typeface="Helvetica Neue" panose="02000503000000020004" pitchFamily="2" charset="0"/>
              </a:rPr>
              <a:t> </a:t>
            </a:r>
            <a:r>
              <a:rPr spc="-4" dirty="0">
                <a:latin typeface="Helvetica Neue" panose="02000503000000020004" pitchFamily="2" charset="0"/>
                <a:ea typeface="Helvetica Neue" panose="02000503000000020004" pitchFamily="2" charset="0"/>
                <a:cs typeface="Helvetica Neue" panose="02000503000000020004" pitchFamily="2" charset="0"/>
              </a:rPr>
              <a:t>Tx/Rx:</a:t>
            </a:r>
            <a:r>
              <a:rPr dirty="0">
                <a:latin typeface="Helvetica Neue" panose="02000503000000020004" pitchFamily="2" charset="0"/>
                <a:ea typeface="Helvetica Neue" panose="02000503000000020004" pitchFamily="2" charset="0"/>
                <a:cs typeface="Helvetica Neue" panose="02000503000000020004" pitchFamily="2" charset="0"/>
              </a:rPr>
              <a:t> </a:t>
            </a:r>
            <a:r>
              <a:rPr spc="-4" dirty="0">
                <a:latin typeface="Helvetica Neue" panose="02000503000000020004" pitchFamily="2" charset="0"/>
                <a:ea typeface="Helvetica Neue" panose="02000503000000020004" pitchFamily="2" charset="0"/>
                <a:cs typeface="Helvetica Neue" panose="02000503000000020004" pitchFamily="2" charset="0"/>
              </a:rPr>
              <a:t>2091/2271.2</a:t>
            </a:r>
            <a:r>
              <a:rPr spc="-8" dirty="0">
                <a:latin typeface="Helvetica Neue" panose="02000503000000020004" pitchFamily="2" charset="0"/>
                <a:ea typeface="Helvetica Neue" panose="02000503000000020004" pitchFamily="2" charset="0"/>
                <a:cs typeface="Helvetica Neue" panose="02000503000000020004" pitchFamily="2" charset="0"/>
              </a:rPr>
              <a:t> </a:t>
            </a:r>
            <a:r>
              <a:rPr spc="-4" dirty="0">
                <a:latin typeface="Helvetica Neue" panose="02000503000000020004" pitchFamily="2" charset="0"/>
                <a:ea typeface="Helvetica Neue" panose="02000503000000020004" pitchFamily="2" charset="0"/>
                <a:cs typeface="Helvetica Neue" panose="02000503000000020004" pitchFamily="2" charset="0"/>
              </a:rPr>
              <a:t>MHz</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F21D9942-C85C-3B6E-3D96-9AC51A121E58}"/>
              </a:ext>
            </a:extLst>
          </p:cNvPr>
          <p:cNvSpPr txBox="1"/>
          <p:nvPr/>
        </p:nvSpPr>
        <p:spPr>
          <a:xfrm>
            <a:off x="2410735" y="2503182"/>
            <a:ext cx="396262" cy="248209"/>
          </a:xfrm>
          <a:prstGeom prst="rect">
            <a:avLst/>
          </a:prstGeom>
          <a:noFill/>
        </p:spPr>
        <p:txBody>
          <a:bodyPr wrap="none" rtlCol="0">
            <a:spAutoFit/>
          </a:bodyPr>
          <a:lstStyle/>
          <a:p>
            <a:r>
              <a:rPr lang="en-US" sz="1013" dirty="0"/>
              <a:t>LRO</a:t>
            </a:r>
          </a:p>
        </p:txBody>
      </p:sp>
      <p:sp>
        <p:nvSpPr>
          <p:cNvPr id="15" name="TextBox 14">
            <a:extLst>
              <a:ext uri="{FF2B5EF4-FFF2-40B4-BE49-F238E27FC236}">
                <a16:creationId xmlns:a16="http://schemas.microsoft.com/office/drawing/2014/main" id="{3E376423-D764-4173-C630-8EC9C6355071}"/>
              </a:ext>
            </a:extLst>
          </p:cNvPr>
          <p:cNvSpPr txBox="1"/>
          <p:nvPr/>
        </p:nvSpPr>
        <p:spPr>
          <a:xfrm>
            <a:off x="5649748" y="663790"/>
            <a:ext cx="3420223" cy="646331"/>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CAPSTONE</a:t>
            </a:r>
          </a:p>
          <a:p>
            <a:r>
              <a:rPr lang="en-US" dirty="0">
                <a:latin typeface="Helvetica Neue" panose="02000503000000020004" pitchFamily="2" charset="0"/>
                <a:ea typeface="Helvetica Neue" panose="02000503000000020004" pitchFamily="2" charset="0"/>
                <a:cs typeface="Helvetica Neue" panose="02000503000000020004" pitchFamily="2" charset="0"/>
              </a:rPr>
              <a:t>TUI Swift radio for Cross-link</a:t>
            </a:r>
          </a:p>
        </p:txBody>
      </p:sp>
    </p:spTree>
    <p:extLst>
      <p:ext uri="{BB962C8B-B14F-4D97-AF65-F5344CB8AC3E}">
        <p14:creationId xmlns:p14="http://schemas.microsoft.com/office/powerpoint/2010/main" val="1569135291"/>
      </p:ext>
    </p:extLst>
  </p:cSld>
  <p:clrMapOvr>
    <a:masterClrMapping/>
  </p:clrMapOvr>
  <mc:AlternateContent xmlns:mc="http://schemas.openxmlformats.org/markup-compatibility/2006" xmlns:p14="http://schemas.microsoft.com/office/powerpoint/2010/main">
    <mc:Choice Requires="p14">
      <p:transition spd="slow" p14:dur="2000" advTm="46788"/>
    </mc:Choice>
    <mc:Fallback xmlns="">
      <p:transition spd="slow" advTm="46788"/>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6389915" y="2946807"/>
            <a:ext cx="2445825" cy="1832365"/>
          </a:xfrm>
          <a:prstGeom prst="rect">
            <a:avLst/>
          </a:prstGeom>
        </p:spPr>
      </p:pic>
      <p:sp>
        <p:nvSpPr>
          <p:cNvPr id="8" name="object 8"/>
          <p:cNvSpPr/>
          <p:nvPr/>
        </p:nvSpPr>
        <p:spPr>
          <a:xfrm>
            <a:off x="6375634" y="2932521"/>
            <a:ext cx="2473325" cy="1860550"/>
          </a:xfrm>
          <a:custGeom>
            <a:avLst/>
            <a:gdLst/>
            <a:ahLst/>
            <a:cxnLst/>
            <a:rect l="l" t="t" r="r" b="b"/>
            <a:pathLst>
              <a:path w="2473325" h="1860550">
                <a:moveTo>
                  <a:pt x="0" y="0"/>
                </a:moveTo>
                <a:lnTo>
                  <a:pt x="2473141" y="0"/>
                </a:lnTo>
                <a:lnTo>
                  <a:pt x="2473141" y="1859996"/>
                </a:lnTo>
                <a:lnTo>
                  <a:pt x="0" y="1859996"/>
                </a:lnTo>
                <a:lnTo>
                  <a:pt x="0" y="0"/>
                </a:lnTo>
                <a:close/>
              </a:path>
            </a:pathLst>
          </a:custGeom>
          <a:ln w="28560">
            <a:solidFill>
              <a:srgbClr val="0070C0"/>
            </a:solidFill>
          </a:ln>
        </p:spPr>
        <p:txBody>
          <a:bodyPr wrap="square" lIns="0" tIns="0" rIns="0" bIns="0" rtlCol="0"/>
          <a:lstStyle/>
          <a:p>
            <a:endParaRPr sz="1800" dirty="0"/>
          </a:p>
        </p:txBody>
      </p:sp>
      <p:sp>
        <p:nvSpPr>
          <p:cNvPr id="9" name="object 9"/>
          <p:cNvSpPr/>
          <p:nvPr/>
        </p:nvSpPr>
        <p:spPr>
          <a:xfrm>
            <a:off x="5883965" y="2743201"/>
            <a:ext cx="1763175" cy="793305"/>
          </a:xfrm>
          <a:custGeom>
            <a:avLst/>
            <a:gdLst/>
            <a:ahLst/>
            <a:cxnLst/>
            <a:rect l="l" t="t" r="r" b="b"/>
            <a:pathLst>
              <a:path w="1896109" h="785495">
                <a:moveTo>
                  <a:pt x="1310563" y="785152"/>
                </a:moveTo>
                <a:lnTo>
                  <a:pt x="1289862" y="753097"/>
                </a:lnTo>
                <a:lnTo>
                  <a:pt x="1241234" y="677799"/>
                </a:lnTo>
                <a:lnTo>
                  <a:pt x="1221854" y="710603"/>
                </a:lnTo>
                <a:lnTo>
                  <a:pt x="19380" y="0"/>
                </a:lnTo>
                <a:lnTo>
                  <a:pt x="0" y="32804"/>
                </a:lnTo>
                <a:lnTo>
                  <a:pt x="1202461" y="743407"/>
                </a:lnTo>
                <a:lnTo>
                  <a:pt x="1183093" y="776198"/>
                </a:lnTo>
                <a:lnTo>
                  <a:pt x="1310563" y="785152"/>
                </a:lnTo>
                <a:close/>
              </a:path>
              <a:path w="1896109" h="785495">
                <a:moveTo>
                  <a:pt x="1895703" y="126517"/>
                </a:moveTo>
                <a:lnTo>
                  <a:pt x="1859343" y="115125"/>
                </a:lnTo>
                <a:lnTo>
                  <a:pt x="1765909" y="413219"/>
                </a:lnTo>
                <a:lnTo>
                  <a:pt x="1729549" y="401815"/>
                </a:lnTo>
                <a:lnTo>
                  <a:pt x="1749894" y="527977"/>
                </a:lnTo>
                <a:lnTo>
                  <a:pt x="1832076" y="442785"/>
                </a:lnTo>
                <a:lnTo>
                  <a:pt x="1838617" y="436003"/>
                </a:lnTo>
                <a:lnTo>
                  <a:pt x="1802269" y="424611"/>
                </a:lnTo>
                <a:lnTo>
                  <a:pt x="1895703" y="126517"/>
                </a:lnTo>
                <a:close/>
              </a:path>
            </a:pathLst>
          </a:custGeom>
          <a:solidFill>
            <a:srgbClr val="FF0000"/>
          </a:solidFill>
        </p:spPr>
        <p:txBody>
          <a:bodyPr wrap="square" lIns="0" tIns="0" rIns="0" bIns="0" rtlCol="0"/>
          <a:lstStyle/>
          <a:p>
            <a:endParaRPr sz="1800" dirty="0"/>
          </a:p>
        </p:txBody>
      </p:sp>
      <p:pic>
        <p:nvPicPr>
          <p:cNvPr id="2" name="object 2"/>
          <p:cNvPicPr>
            <a:picLocks noChangeAspect="1"/>
          </p:cNvPicPr>
          <p:nvPr/>
        </p:nvPicPr>
        <p:blipFill>
          <a:blip r:embed="rId3" cstate="print"/>
          <a:stretch>
            <a:fillRect/>
          </a:stretch>
        </p:blipFill>
        <p:spPr>
          <a:xfrm>
            <a:off x="6064674" y="924964"/>
            <a:ext cx="2926080" cy="1560576"/>
          </a:xfrm>
          <a:prstGeom prst="rect">
            <a:avLst/>
          </a:prstGeom>
        </p:spPr>
      </p:pic>
      <p:sp>
        <p:nvSpPr>
          <p:cNvPr id="3" name="object 3"/>
          <p:cNvSpPr txBox="1">
            <a:spLocks noGrp="1"/>
          </p:cNvSpPr>
          <p:nvPr>
            <p:ph type="title"/>
          </p:nvPr>
        </p:nvSpPr>
        <p:spPr>
          <a:xfrm>
            <a:off x="170279" y="85572"/>
            <a:ext cx="5581043" cy="428322"/>
          </a:xfrm>
          <a:prstGeom prst="rect">
            <a:avLst/>
          </a:prstGeom>
        </p:spPr>
        <p:txBody>
          <a:bodyPr vert="horz" wrap="square" lIns="0" tIns="12700" rIns="0" bIns="0" rtlCol="0" anchor="ctr">
            <a:spAutoFit/>
          </a:bodyPr>
          <a:lstStyle/>
          <a:p>
            <a:pPr marL="12700">
              <a:lnSpc>
                <a:spcPct val="100000"/>
              </a:lnSpc>
              <a:spcBef>
                <a:spcPts val="100"/>
              </a:spcBef>
            </a:pPr>
            <a:r>
              <a:rPr sz="2700" dirty="0">
                <a:latin typeface="Helvetica Neue" panose="02000503000000020004" pitchFamily="2" charset="0"/>
                <a:ea typeface="Helvetica Neue" panose="02000503000000020004" pitchFamily="2" charset="0"/>
                <a:cs typeface="Helvetica Neue" panose="02000503000000020004" pitchFamily="2" charset="0"/>
              </a:rPr>
              <a:t>CSAC</a:t>
            </a:r>
            <a:r>
              <a:rPr sz="2700" spc="-15" dirty="0">
                <a:latin typeface="Helvetica Neue" panose="02000503000000020004" pitchFamily="2" charset="0"/>
                <a:ea typeface="Helvetica Neue" panose="02000503000000020004" pitchFamily="2" charset="0"/>
                <a:cs typeface="Helvetica Neue" panose="02000503000000020004" pitchFamily="2" charset="0"/>
              </a:rPr>
              <a:t> </a:t>
            </a:r>
            <a:r>
              <a:rPr sz="2700" dirty="0">
                <a:latin typeface="Helvetica Neue" panose="02000503000000020004" pitchFamily="2" charset="0"/>
                <a:ea typeface="Helvetica Neue" panose="02000503000000020004" pitchFamily="2" charset="0"/>
                <a:cs typeface="Helvetica Neue" panose="02000503000000020004" pitchFamily="2" charset="0"/>
              </a:rPr>
              <a:t>1-Way</a:t>
            </a:r>
            <a:r>
              <a:rPr sz="2700" spc="-10" dirty="0">
                <a:latin typeface="Helvetica Neue" panose="02000503000000020004" pitchFamily="2" charset="0"/>
                <a:ea typeface="Helvetica Neue" panose="02000503000000020004" pitchFamily="2" charset="0"/>
                <a:cs typeface="Helvetica Neue" panose="02000503000000020004" pitchFamily="2" charset="0"/>
              </a:rPr>
              <a:t> </a:t>
            </a:r>
            <a:r>
              <a:rPr sz="2700" spc="-5" dirty="0">
                <a:latin typeface="Helvetica Neue" panose="02000503000000020004" pitchFamily="2" charset="0"/>
                <a:ea typeface="Helvetica Neue" panose="02000503000000020004" pitchFamily="2" charset="0"/>
                <a:cs typeface="Helvetica Neue" panose="02000503000000020004" pitchFamily="2" charset="0"/>
              </a:rPr>
              <a:t>Ranging</a:t>
            </a:r>
            <a:r>
              <a:rPr sz="2700" spc="-15" dirty="0">
                <a:latin typeface="Helvetica Neue" panose="02000503000000020004" pitchFamily="2" charset="0"/>
                <a:ea typeface="Helvetica Neue" panose="02000503000000020004" pitchFamily="2" charset="0"/>
                <a:cs typeface="Helvetica Neue" panose="02000503000000020004" pitchFamily="2" charset="0"/>
              </a:rPr>
              <a:t> </a:t>
            </a:r>
            <a:r>
              <a:rPr sz="2700" spc="-5" dirty="0">
                <a:latin typeface="Helvetica Neue" panose="02000503000000020004" pitchFamily="2" charset="0"/>
                <a:ea typeface="Helvetica Neue" panose="02000503000000020004" pitchFamily="2" charset="0"/>
                <a:cs typeface="Helvetica Neue" panose="02000503000000020004" pitchFamily="2" charset="0"/>
              </a:rPr>
              <a:t>Experiment</a:t>
            </a:r>
          </a:p>
        </p:txBody>
      </p:sp>
      <p:sp>
        <p:nvSpPr>
          <p:cNvPr id="4" name="object 4"/>
          <p:cNvSpPr txBox="1"/>
          <p:nvPr/>
        </p:nvSpPr>
        <p:spPr>
          <a:xfrm>
            <a:off x="85250" y="702161"/>
            <a:ext cx="6243079" cy="4294574"/>
          </a:xfrm>
          <a:prstGeom prst="rect">
            <a:avLst/>
          </a:prstGeom>
        </p:spPr>
        <p:txBody>
          <a:bodyPr vert="horz" wrap="square" lIns="0" tIns="36830" rIns="0" bIns="0" rtlCol="0" anchor="t">
            <a:spAutoFit/>
          </a:bodyPr>
          <a:lstStyle/>
          <a:p>
            <a:pPr marL="298609" marR="423863" indent="-285750" hangingPunct="0">
              <a:lnSpc>
                <a:spcPct val="71892"/>
              </a:lnSpc>
              <a:spcAft>
                <a:spcPts val="1200"/>
              </a:spcAft>
              <a:buClr>
                <a:schemeClr val="tx1"/>
              </a:buClr>
              <a:buSzPct val="128571"/>
              <a:buFont typeface="Arial" panose="020B0604020202020204" pitchFamily="34" charset="0"/>
              <a:buChar char="•"/>
              <a:tabLst>
                <a:tab pos="269234" algn="l"/>
                <a:tab pos="269868" algn="l"/>
              </a:tabLst>
            </a:pPr>
            <a:r>
              <a:rPr dirty="0">
                <a:latin typeface="Helvetica Neue" panose="02000503000000020004" pitchFamily="2" charset="0"/>
                <a:ea typeface="Helvetica Neue" panose="02000503000000020004" pitchFamily="2" charset="0"/>
                <a:cs typeface="Helvetica Neue" panose="02000503000000020004" pitchFamily="2" charset="0"/>
              </a:rPr>
              <a:t>A</a:t>
            </a:r>
            <a:r>
              <a:rPr spc="-5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Chip</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Scale</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Atomic</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Clock</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lang="en-US" spc="-40" dirty="0">
                <a:latin typeface="Helvetica Neue" panose="02000503000000020004" pitchFamily="2" charset="0"/>
                <a:ea typeface="Helvetica Neue" panose="02000503000000020004" pitchFamily="2" charset="0"/>
                <a:cs typeface="Helvetica Neue" panose="02000503000000020004" pitchFamily="2" charset="0"/>
              </a:rPr>
              <a:t>(CSAC) </a:t>
            </a:r>
            <a:r>
              <a:rPr lang="en-US" spc="-20" dirty="0">
                <a:latin typeface="Helvetica Neue" panose="02000503000000020004" pitchFamily="2" charset="0"/>
                <a:ea typeface="Helvetica Neue" panose="02000503000000020004" pitchFamily="2" charset="0"/>
                <a:cs typeface="Helvetica Neue" panose="02000503000000020004" pitchFamily="2" charset="0"/>
              </a:rPr>
              <a:t>w</a:t>
            </a:r>
            <a:r>
              <a:rPr spc="-20" dirty="0">
                <a:latin typeface="Helvetica Neue" panose="02000503000000020004" pitchFamily="2" charset="0"/>
                <a:ea typeface="Helvetica Neue" panose="02000503000000020004" pitchFamily="2" charset="0"/>
                <a:cs typeface="Helvetica Neue" panose="02000503000000020004" pitchFamily="2" charset="0"/>
              </a:rPr>
              <a:t>as</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added</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10" dirty="0">
                <a:latin typeface="Helvetica Neue" panose="02000503000000020004" pitchFamily="2" charset="0"/>
                <a:ea typeface="Helvetica Neue" panose="02000503000000020004" pitchFamily="2" charset="0"/>
                <a:cs typeface="Helvetica Neue" panose="02000503000000020004" pitchFamily="2" charset="0"/>
              </a:rPr>
              <a:t>to</a:t>
            </a:r>
            <a:r>
              <a:rPr lang="en-US" spc="-10" dirty="0">
                <a:latin typeface="Helvetica Neue" panose="02000503000000020004" pitchFamily="2" charset="0"/>
                <a:ea typeface="Helvetica Neue" panose="02000503000000020004" pitchFamily="2" charset="0"/>
                <a:cs typeface="Helvetica Neue" panose="02000503000000020004" pitchFamily="2" charset="0"/>
              </a:rPr>
              <a:t> the</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Iris</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30" dirty="0">
                <a:latin typeface="Helvetica Neue" panose="02000503000000020004" pitchFamily="2" charset="0"/>
                <a:ea typeface="Helvetica Neue" panose="02000503000000020004" pitchFamily="2" charset="0"/>
                <a:cs typeface="Helvetica Neue" panose="02000503000000020004" pitchFamily="2" charset="0"/>
              </a:rPr>
              <a:t>X-Band</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radio</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10" dirty="0">
                <a:latin typeface="Helvetica Neue" panose="02000503000000020004" pitchFamily="2" charset="0"/>
                <a:ea typeface="Helvetica Neue" panose="02000503000000020004" pitchFamily="2" charset="0"/>
                <a:cs typeface="Helvetica Neue" panose="02000503000000020004" pitchFamily="2" charset="0"/>
              </a:rPr>
              <a:t>in</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order</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spc="-10" dirty="0">
                <a:latin typeface="Helvetica Neue" panose="02000503000000020004" pitchFamily="2" charset="0"/>
                <a:ea typeface="Helvetica Neue" panose="02000503000000020004" pitchFamily="2" charset="0"/>
                <a:cs typeface="Helvetica Neue" panose="02000503000000020004" pitchFamily="2" charset="0"/>
              </a:rPr>
              <a:t>to </a:t>
            </a:r>
            <a:r>
              <a:rPr spc="-3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support</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dirty="0">
                <a:latin typeface="Helvetica Neue" panose="02000503000000020004" pitchFamily="2" charset="0"/>
                <a:ea typeface="Helvetica Neue" panose="02000503000000020004" pitchFamily="2" charset="0"/>
                <a:cs typeface="Helvetica Neue" panose="02000503000000020004" pitchFamily="2" charset="0"/>
              </a:rPr>
              <a:t>a</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1-Way</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ranging</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experiment</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during</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a:t>
            </a:r>
            <a:r>
              <a:rPr spc="-35" dirty="0">
                <a:latin typeface="Helvetica Neue" panose="02000503000000020004" pitchFamily="2" charset="0"/>
                <a:ea typeface="Helvetica Neue" panose="02000503000000020004" pitchFamily="2" charset="0"/>
                <a:cs typeface="Helvetica Neue" panose="02000503000000020004" pitchFamily="2" charset="0"/>
              </a:rPr>
              <a:t> CAPSTONE</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mission.</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a:p>
            <a:pPr marL="298450" indent="-285750" hangingPunct="0">
              <a:spcAft>
                <a:spcPts val="1200"/>
              </a:spcAft>
              <a:buClr>
                <a:schemeClr val="tx1"/>
              </a:buClr>
              <a:buSzPct val="128571"/>
              <a:buFont typeface="Arial" panose="020B0604020202020204" pitchFamily="34" charset="0"/>
              <a:buChar char="•"/>
              <a:tabLst>
                <a:tab pos="269234" algn="l"/>
                <a:tab pos="269868" algn="l"/>
              </a:tabLst>
            </a:pPr>
            <a:r>
              <a:rPr spc="-25" dirty="0">
                <a:latin typeface="Helvetica Neue" panose="02000503000000020004" pitchFamily="2" charset="0"/>
                <a:ea typeface="Helvetica Neue" panose="02000503000000020004" pitchFamily="2" charset="0"/>
                <a:cs typeface="Helvetica Neue" panose="02000503000000020004" pitchFamily="2" charset="0"/>
              </a:rPr>
              <a:t>Collaboration</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with</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JPL</a:t>
            </a:r>
            <a:r>
              <a:rPr spc="-45" dirty="0">
                <a:latin typeface="Helvetica Neue" panose="02000503000000020004" pitchFamily="2" charset="0"/>
                <a:ea typeface="Helvetica Neue" panose="02000503000000020004" pitchFamily="2" charset="0"/>
                <a:cs typeface="Helvetica Neue" panose="02000503000000020004" pitchFamily="2" charset="0"/>
              </a:rPr>
              <a:t> </a:t>
            </a:r>
            <a:r>
              <a:rPr lang="en-US" spc="-10" dirty="0">
                <a:latin typeface="Helvetica Neue" panose="02000503000000020004" pitchFamily="2" charset="0"/>
                <a:ea typeface="Helvetica Neue" panose="02000503000000020004" pitchFamily="2" charset="0"/>
                <a:cs typeface="Helvetica Neue" panose="02000503000000020004" pitchFamily="2" charset="0"/>
              </a:rPr>
              <a:t>to develop </a:t>
            </a:r>
            <a:r>
              <a:rPr spc="-15" dirty="0">
                <a:latin typeface="Helvetica Neue" panose="02000503000000020004" pitchFamily="2" charset="0"/>
                <a:ea typeface="Helvetica Neue" panose="02000503000000020004" pitchFamily="2" charset="0"/>
                <a:cs typeface="Helvetica Neue" panose="02000503000000020004" pitchFamily="2" charset="0"/>
              </a:rPr>
              <a:t>the</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Iris</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interface</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10" dirty="0">
                <a:latin typeface="Helvetica Neue" panose="02000503000000020004" pitchFamily="2" charset="0"/>
                <a:ea typeface="Helvetica Neue" panose="02000503000000020004" pitchFamily="2" charset="0"/>
                <a:cs typeface="Helvetica Neue" panose="02000503000000020004" pitchFamily="2" charset="0"/>
              </a:rPr>
              <a:t>to</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a:t>
            </a:r>
            <a:r>
              <a:rPr spc="-30" dirty="0">
                <a:latin typeface="Helvetica Neue" panose="02000503000000020004" pitchFamily="2" charset="0"/>
                <a:ea typeface="Helvetica Neue" panose="02000503000000020004" pitchFamily="2" charset="0"/>
                <a:cs typeface="Helvetica Neue" panose="02000503000000020004" pitchFamily="2" charset="0"/>
              </a:rPr>
              <a:t> CSAC</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298609" marR="124301" indent="-285750" hangingPunct="0">
              <a:lnSpc>
                <a:spcPct val="71892"/>
              </a:lnSpc>
              <a:spcAft>
                <a:spcPts val="1200"/>
              </a:spcAft>
              <a:buClr>
                <a:schemeClr val="tx1"/>
              </a:buClr>
              <a:buSzPct val="128571"/>
              <a:buFont typeface="Arial" panose="020B0604020202020204" pitchFamily="34" charset="0"/>
              <a:buChar char="•"/>
              <a:tabLst>
                <a:tab pos="269234" algn="l"/>
                <a:tab pos="269868" algn="l"/>
              </a:tabLst>
            </a:pPr>
            <a:r>
              <a:rPr spc="-20" dirty="0">
                <a:latin typeface="Helvetica Neue" panose="02000503000000020004" pitchFamily="2" charset="0"/>
                <a:ea typeface="Helvetica Neue" panose="02000503000000020004" pitchFamily="2" charset="0"/>
                <a:cs typeface="Helvetica Neue" panose="02000503000000020004" pitchFamily="2" charset="0"/>
              </a:rPr>
              <a:t>JPL test</a:t>
            </a:r>
            <a:r>
              <a:rPr lang="en-US" spc="-20" dirty="0">
                <a:latin typeface="Helvetica Neue" panose="02000503000000020004" pitchFamily="2" charset="0"/>
                <a:ea typeface="Helvetica Neue" panose="02000503000000020004" pitchFamily="2" charset="0"/>
                <a:cs typeface="Helvetica Neue" panose="02000503000000020004" pitchFamily="2" charset="0"/>
              </a:rPr>
              <a:t>ed</a:t>
            </a:r>
            <a:r>
              <a:rPr spc="-20"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 </a:t>
            </a:r>
            <a:r>
              <a:rPr spc="-25" dirty="0">
                <a:latin typeface="Helvetica Neue" panose="02000503000000020004" pitchFamily="2" charset="0"/>
                <a:ea typeface="Helvetica Neue" panose="02000503000000020004" pitchFamily="2" charset="0"/>
                <a:cs typeface="Helvetica Neue" panose="02000503000000020004" pitchFamily="2" charset="0"/>
              </a:rPr>
              <a:t>ranging function </a:t>
            </a:r>
            <a:r>
              <a:rPr spc="-20" dirty="0">
                <a:latin typeface="Helvetica Neue" panose="02000503000000020004" pitchFamily="2" charset="0"/>
                <a:ea typeface="Helvetica Neue" panose="02000503000000020004" pitchFamily="2" charset="0"/>
                <a:cs typeface="Helvetica Neue" panose="02000503000000020004" pitchFamily="2" charset="0"/>
              </a:rPr>
              <a:t>and </a:t>
            </a:r>
            <a:r>
              <a:rPr spc="-15" dirty="0">
                <a:latin typeface="Helvetica Neue" panose="02000503000000020004" pitchFamily="2" charset="0"/>
                <a:ea typeface="Helvetica Neue" panose="02000503000000020004" pitchFamily="2" charset="0"/>
                <a:cs typeface="Helvetica Neue" panose="02000503000000020004" pitchFamily="2" charset="0"/>
              </a:rPr>
              <a:t>the </a:t>
            </a:r>
            <a:r>
              <a:rPr spc="-25" dirty="0">
                <a:latin typeface="Helvetica Neue" panose="02000503000000020004" pitchFamily="2" charset="0"/>
                <a:ea typeface="Helvetica Neue" panose="02000503000000020004" pitchFamily="2" charset="0"/>
                <a:cs typeface="Helvetica Neue" panose="02000503000000020004" pitchFamily="2" charset="0"/>
              </a:rPr>
              <a:t>firmware </a:t>
            </a:r>
            <a:r>
              <a:rPr spc="-20" dirty="0">
                <a:latin typeface="Helvetica Neue" panose="02000503000000020004" pitchFamily="2" charset="0"/>
                <a:ea typeface="Helvetica Neue" panose="02000503000000020004" pitchFamily="2" charset="0"/>
                <a:cs typeface="Helvetica Neue" panose="02000503000000020004" pitchFamily="2" charset="0"/>
              </a:rPr>
              <a:t>interface </a:t>
            </a:r>
            <a:r>
              <a:rPr spc="-10" dirty="0">
                <a:latin typeface="Helvetica Neue" panose="02000503000000020004" pitchFamily="2" charset="0"/>
                <a:ea typeface="Helvetica Neue" panose="02000503000000020004" pitchFamily="2" charset="0"/>
                <a:cs typeface="Helvetica Neue" panose="02000503000000020004" pitchFamily="2" charset="0"/>
              </a:rPr>
              <a:t>in </a:t>
            </a:r>
            <a:r>
              <a:rPr spc="-20" dirty="0">
                <a:latin typeface="Helvetica Neue" panose="02000503000000020004" pitchFamily="2" charset="0"/>
                <a:ea typeface="Helvetica Neue" panose="02000503000000020004" pitchFamily="2" charset="0"/>
                <a:cs typeface="Helvetica Neue" panose="02000503000000020004" pitchFamily="2" charset="0"/>
              </a:rPr>
              <a:t>their </a:t>
            </a:r>
            <a:r>
              <a:rPr spc="-15" dirty="0">
                <a:latin typeface="Helvetica Neue" panose="02000503000000020004" pitchFamily="2" charset="0"/>
                <a:ea typeface="Helvetica Neue" panose="02000503000000020004" pitchFamily="2" charset="0"/>
                <a:cs typeface="Helvetica Neue" panose="02000503000000020004" pitchFamily="2" charset="0"/>
              </a:rPr>
              <a:t>Iris </a:t>
            </a:r>
            <a:r>
              <a:rPr spc="-3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testbed.</a:t>
            </a:r>
            <a:r>
              <a:rPr spc="-35" dirty="0">
                <a:latin typeface="Helvetica Neue" panose="02000503000000020004" pitchFamily="2" charset="0"/>
                <a:ea typeface="Helvetica Neue" panose="02000503000000020004" pitchFamily="2" charset="0"/>
                <a:cs typeface="Helvetica Neue" panose="02000503000000020004" pitchFamily="2" charset="0"/>
              </a:rPr>
              <a:t> </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298609" marR="4763" indent="-285750" hangingPunct="0">
              <a:lnSpc>
                <a:spcPct val="71892"/>
              </a:lnSpc>
              <a:spcAft>
                <a:spcPts val="1200"/>
              </a:spcAft>
              <a:buClr>
                <a:schemeClr val="tx1"/>
              </a:buClr>
              <a:buSzPct val="128571"/>
              <a:buFont typeface="Arial" panose="020B0604020202020204" pitchFamily="34" charset="0"/>
              <a:buChar char="•"/>
              <a:tabLst>
                <a:tab pos="269234" algn="l"/>
                <a:tab pos="269868" algn="l"/>
              </a:tabLst>
            </a:pPr>
            <a:r>
              <a:rPr spc="-25" dirty="0">
                <a:latin typeface="Helvetica Neue" panose="02000503000000020004" pitchFamily="2" charset="0"/>
                <a:ea typeface="Helvetica Neue" panose="02000503000000020004" pitchFamily="2" charset="0"/>
                <a:cs typeface="Helvetica Neue" panose="02000503000000020004" pitchFamily="2" charset="0"/>
              </a:rPr>
              <a:t>Tyvak completed </a:t>
            </a:r>
            <a:r>
              <a:rPr spc="-15" dirty="0">
                <a:latin typeface="Helvetica Neue" panose="02000503000000020004" pitchFamily="2" charset="0"/>
                <a:ea typeface="Helvetica Neue" panose="02000503000000020004" pitchFamily="2" charset="0"/>
                <a:cs typeface="Helvetica Neue" panose="02000503000000020004" pitchFamily="2" charset="0"/>
              </a:rPr>
              <a:t>the </a:t>
            </a:r>
            <a:r>
              <a:rPr spc="-20" dirty="0">
                <a:latin typeface="Helvetica Neue" panose="02000503000000020004" pitchFamily="2" charset="0"/>
                <a:ea typeface="Helvetica Neue" panose="02000503000000020004" pitchFamily="2" charset="0"/>
                <a:cs typeface="Helvetica Neue" panose="02000503000000020004" pitchFamily="2" charset="0"/>
              </a:rPr>
              <a:t>integration </a:t>
            </a:r>
            <a:r>
              <a:rPr spc="-15" dirty="0">
                <a:latin typeface="Helvetica Neue" panose="02000503000000020004" pitchFamily="2" charset="0"/>
                <a:ea typeface="Helvetica Neue" panose="02000503000000020004" pitchFamily="2" charset="0"/>
                <a:cs typeface="Helvetica Neue" panose="02000503000000020004" pitchFamily="2" charset="0"/>
              </a:rPr>
              <a:t>of the </a:t>
            </a:r>
            <a:r>
              <a:rPr spc="-30" dirty="0">
                <a:latin typeface="Helvetica Neue" panose="02000503000000020004" pitchFamily="2" charset="0"/>
                <a:ea typeface="Helvetica Neue" panose="02000503000000020004" pitchFamily="2" charset="0"/>
                <a:cs typeface="Helvetica Neue" panose="02000503000000020004" pitchFamily="2" charset="0"/>
              </a:rPr>
              <a:t>CSAC </a:t>
            </a:r>
            <a:r>
              <a:rPr spc="-20" dirty="0">
                <a:latin typeface="Helvetica Neue" panose="02000503000000020004" pitchFamily="2" charset="0"/>
                <a:ea typeface="Helvetica Neue" panose="02000503000000020004" pitchFamily="2" charset="0"/>
                <a:cs typeface="Helvetica Neue" panose="02000503000000020004" pitchFamily="2" charset="0"/>
              </a:rPr>
              <a:t>board </a:t>
            </a:r>
            <a:r>
              <a:rPr spc="-25" dirty="0">
                <a:latin typeface="Helvetica Neue" panose="02000503000000020004" pitchFamily="2" charset="0"/>
                <a:ea typeface="Helvetica Neue" panose="02000503000000020004" pitchFamily="2" charset="0"/>
                <a:cs typeface="Helvetica Neue" panose="02000503000000020004" pitchFamily="2" charset="0"/>
              </a:rPr>
              <a:t>package, </a:t>
            </a:r>
            <a:r>
              <a:rPr spc="-15" dirty="0">
                <a:latin typeface="Helvetica Neue" panose="02000503000000020004" pitchFamily="2" charset="0"/>
                <a:ea typeface="Helvetica Neue" panose="02000503000000020004" pitchFamily="2" charset="0"/>
                <a:cs typeface="Helvetica Neue" panose="02000503000000020004" pitchFamily="2" charset="0"/>
              </a:rPr>
              <a:t>the Iris </a:t>
            </a:r>
            <a:r>
              <a:rPr spc="-25" dirty="0">
                <a:latin typeface="Helvetica Neue" panose="02000503000000020004" pitchFamily="2" charset="0"/>
                <a:ea typeface="Helvetica Neue" panose="02000503000000020004" pitchFamily="2" charset="0"/>
                <a:cs typeface="Helvetica Neue" panose="02000503000000020004" pitchFamily="2" charset="0"/>
              </a:rPr>
              <a:t>transponder </a:t>
            </a:r>
            <a:r>
              <a:rPr spc="-3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and</a:t>
            </a:r>
            <a:r>
              <a:rPr spc="-45"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spacecraft</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SW</a:t>
            </a:r>
            <a:r>
              <a:rPr spc="-6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interface</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10" dirty="0">
                <a:latin typeface="Helvetica Neue" panose="02000503000000020004" pitchFamily="2" charset="0"/>
                <a:ea typeface="Helvetica Neue" panose="02000503000000020004" pitchFamily="2" charset="0"/>
                <a:cs typeface="Helvetica Neue" panose="02000503000000020004" pitchFamily="2" charset="0"/>
              </a:rPr>
              <a:t>in</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July</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2021.</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298450" marR="514337" indent="-285750" hangingPunct="0">
              <a:lnSpc>
                <a:spcPct val="89300"/>
              </a:lnSpc>
              <a:spcAft>
                <a:spcPts val="1200"/>
              </a:spcAft>
              <a:buClr>
                <a:schemeClr val="tx1"/>
              </a:buClr>
              <a:buSzPct val="128571"/>
              <a:buFont typeface="Arial" panose="020B0604020202020204" pitchFamily="34" charset="0"/>
              <a:buChar char="•"/>
              <a:tabLst>
                <a:tab pos="269234" algn="l"/>
                <a:tab pos="269868" algn="l"/>
              </a:tabLst>
            </a:pPr>
            <a:r>
              <a:rPr spc="-25" dirty="0">
                <a:latin typeface="Helvetica Neue" panose="02000503000000020004" pitchFamily="2" charset="0"/>
                <a:ea typeface="Helvetica Neue" panose="02000503000000020004" pitchFamily="2" charset="0"/>
                <a:cs typeface="Helvetica Neue" panose="02000503000000020004" pitchFamily="2" charset="0"/>
              </a:rPr>
              <a:t>Advanced Space</a:t>
            </a:r>
            <a:r>
              <a:rPr spc="-10"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develop</a:t>
            </a:r>
            <a:r>
              <a:rPr lang="en-US" spc="-25" dirty="0">
                <a:latin typeface="Helvetica Neue" panose="02000503000000020004" pitchFamily="2" charset="0"/>
                <a:ea typeface="Helvetica Neue" panose="02000503000000020004" pitchFamily="2" charset="0"/>
                <a:cs typeface="Helvetica Neue" panose="02000503000000020004" pitchFamily="2" charset="0"/>
              </a:rPr>
              <a:t>ed</a:t>
            </a:r>
            <a:r>
              <a:rPr spc="-25"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 </a:t>
            </a:r>
            <a:r>
              <a:rPr spc="-25" dirty="0">
                <a:latin typeface="Helvetica Neue" panose="02000503000000020004" pitchFamily="2" charset="0"/>
                <a:ea typeface="Helvetica Neue" panose="02000503000000020004" pitchFamily="2" charset="0"/>
                <a:cs typeface="Helvetica Neue" panose="02000503000000020004" pitchFamily="2" charset="0"/>
              </a:rPr>
              <a:t>1-way </a:t>
            </a:r>
            <a:r>
              <a:rPr spc="-20" dirty="0">
                <a:latin typeface="Helvetica Neue" panose="02000503000000020004" pitchFamily="2" charset="0"/>
                <a:ea typeface="Helvetica Neue" panose="02000503000000020004" pitchFamily="2" charset="0"/>
                <a:cs typeface="Helvetica Neue" panose="02000503000000020004" pitchFamily="2" charset="0"/>
              </a:rPr>
              <a:t>ranging (uplink) navigation </a:t>
            </a:r>
            <a:r>
              <a:rPr spc="-30" dirty="0">
                <a:latin typeface="Helvetica Neue" panose="02000503000000020004" pitchFamily="2" charset="0"/>
                <a:ea typeface="Helvetica Neue" panose="02000503000000020004" pitchFamily="2" charset="0"/>
                <a:cs typeface="Helvetica Neue" panose="02000503000000020004" pitchFamily="2" charset="0"/>
              </a:rPr>
              <a:t>measurement </a:t>
            </a:r>
            <a:r>
              <a:rPr spc="-25" dirty="0">
                <a:latin typeface="Helvetica Neue" panose="02000503000000020004" pitchFamily="2" charset="0"/>
                <a:ea typeface="Helvetica Neue" panose="02000503000000020004" pitchFamily="2" charset="0"/>
                <a:cs typeface="Helvetica Neue" panose="02000503000000020004" pitchFamily="2" charset="0"/>
              </a:rPr>
              <a:t>processing software </a:t>
            </a:r>
            <a:r>
              <a:rPr spc="-20" dirty="0">
                <a:latin typeface="Helvetica Neue" panose="02000503000000020004" pitchFamily="2" charset="0"/>
                <a:ea typeface="Helvetica Neue" panose="02000503000000020004" pitchFamily="2" charset="0"/>
                <a:cs typeface="Helvetica Neue" panose="02000503000000020004" pitchFamily="2" charset="0"/>
              </a:rPr>
              <a:t>and deliver</a:t>
            </a:r>
            <a:r>
              <a:rPr lang="en-US" spc="-20" dirty="0">
                <a:latin typeface="Helvetica Neue" panose="02000503000000020004" pitchFamily="2" charset="0"/>
                <a:ea typeface="Helvetica Neue" panose="02000503000000020004" pitchFamily="2" charset="0"/>
                <a:cs typeface="Helvetica Neue" panose="02000503000000020004" pitchFamily="2" charset="0"/>
              </a:rPr>
              <a:t>ed</a:t>
            </a:r>
            <a:r>
              <a:rPr spc="-20"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 </a:t>
            </a:r>
            <a:r>
              <a:rPr spc="-20" dirty="0">
                <a:latin typeface="Helvetica Neue" panose="02000503000000020004" pitchFamily="2" charset="0"/>
                <a:ea typeface="Helvetica Neue" panose="02000503000000020004" pitchFamily="2" charset="0"/>
                <a:cs typeface="Helvetica Neue" panose="02000503000000020004" pitchFamily="2" charset="0"/>
              </a:rPr>
              <a:t>flight </a:t>
            </a:r>
            <a:r>
              <a:rPr lang="en-US" spc="-15" dirty="0">
                <a:latin typeface="Helvetica Neue" panose="02000503000000020004" pitchFamily="2" charset="0"/>
                <a:ea typeface="Helvetica Neue" panose="02000503000000020004" pitchFamily="2" charset="0"/>
                <a:cs typeface="Helvetica Neue" panose="02000503000000020004" pitchFamily="2" charset="0"/>
              </a:rPr>
              <a:t>software</a:t>
            </a:r>
            <a:r>
              <a:rPr spc="-1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for </a:t>
            </a:r>
            <a:r>
              <a:rPr spc="-15" dirty="0">
                <a:latin typeface="Helvetica Neue" panose="02000503000000020004" pitchFamily="2" charset="0"/>
                <a:ea typeface="Helvetica Neue" panose="02000503000000020004" pitchFamily="2" charset="0"/>
                <a:cs typeface="Helvetica Neue" panose="02000503000000020004" pitchFamily="2" charset="0"/>
              </a:rPr>
              <a:t>test </a:t>
            </a:r>
            <a:r>
              <a:rPr spc="-10" dirty="0">
                <a:latin typeface="Helvetica Neue" panose="02000503000000020004" pitchFamily="2" charset="0"/>
                <a:ea typeface="Helvetica Neue" panose="02000503000000020004" pitchFamily="2" charset="0"/>
                <a:cs typeface="Helvetica Neue" panose="02000503000000020004" pitchFamily="2" charset="0"/>
              </a:rPr>
              <a:t>in </a:t>
            </a:r>
            <a:r>
              <a:rPr spc="-3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October</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2021</a:t>
            </a:r>
            <a:endParaRPr dirty="0">
              <a:latin typeface="Helvetica Neue" panose="02000503000000020004" pitchFamily="2" charset="0"/>
              <a:ea typeface="Helvetica Neue" panose="02000503000000020004" pitchFamily="2" charset="0"/>
              <a:cs typeface="Helvetica Neue" panose="02000503000000020004" pitchFamily="2" charset="0"/>
            </a:endParaRPr>
          </a:p>
          <a:p>
            <a:pPr marL="298609" marR="261938" indent="-285750" hangingPunct="0">
              <a:lnSpc>
                <a:spcPct val="71892"/>
              </a:lnSpc>
              <a:spcAft>
                <a:spcPts val="1200"/>
              </a:spcAft>
              <a:buClr>
                <a:schemeClr val="tx1"/>
              </a:buClr>
              <a:buSzPct val="128571"/>
              <a:buFont typeface="Arial" panose="020B0604020202020204" pitchFamily="34" charset="0"/>
              <a:buChar char="•"/>
              <a:tabLst>
                <a:tab pos="269234" algn="l"/>
                <a:tab pos="269868" algn="l"/>
              </a:tabLst>
            </a:pPr>
            <a:r>
              <a:rPr spc="-25" dirty="0">
                <a:latin typeface="Helvetica Neue" panose="02000503000000020004" pitchFamily="2" charset="0"/>
                <a:ea typeface="Helvetica Neue" panose="02000503000000020004" pitchFamily="2" charset="0"/>
                <a:cs typeface="Helvetica Neue" panose="02000503000000020004" pitchFamily="2" charset="0"/>
              </a:rPr>
              <a:t>1-way</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ranging</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with</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CSAC/Iris</a:t>
            </a:r>
            <a:r>
              <a:rPr spc="-30"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(DSN</a:t>
            </a:r>
            <a:r>
              <a:rPr spc="-45" dirty="0">
                <a:latin typeface="Helvetica Neue" panose="02000503000000020004" pitchFamily="2" charset="0"/>
                <a:ea typeface="Helvetica Neue" panose="02000503000000020004" pitchFamily="2" charset="0"/>
                <a:cs typeface="Helvetica Neue" panose="02000503000000020004" pitchFamily="2" charset="0"/>
              </a:rPr>
              <a:t> </a:t>
            </a:r>
            <a:r>
              <a:rPr spc="-10" dirty="0">
                <a:latin typeface="Helvetica Neue" panose="02000503000000020004" pitchFamily="2" charset="0"/>
                <a:ea typeface="Helvetica Neue" panose="02000503000000020004" pitchFamily="2" charset="0"/>
                <a:cs typeface="Helvetica Neue" panose="02000503000000020004" pitchFamily="2" charset="0"/>
              </a:rPr>
              <a:t>to</a:t>
            </a:r>
            <a:r>
              <a:rPr spc="-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spacecraft) </a:t>
            </a:r>
            <a:r>
              <a:rPr spc="-335" dirty="0">
                <a:latin typeface="Helvetica Neue" panose="02000503000000020004" pitchFamily="2" charset="0"/>
                <a:ea typeface="Helvetica Neue" panose="02000503000000020004" pitchFamily="2" charset="0"/>
                <a:cs typeface="Helvetica Neue" panose="02000503000000020004" pitchFamily="2" charset="0"/>
              </a:rPr>
              <a:t> </a:t>
            </a:r>
            <a:r>
              <a:rPr spc="-25" dirty="0">
                <a:latin typeface="Helvetica Neue" panose="02000503000000020004" pitchFamily="2" charset="0"/>
                <a:ea typeface="Helvetica Neue" panose="02000503000000020004" pitchFamily="2" charset="0"/>
                <a:cs typeface="Helvetica Neue" panose="02000503000000020004" pitchFamily="2" charset="0"/>
              </a:rPr>
              <a:t>during</a:t>
            </a:r>
            <a:r>
              <a:rPr spc="-45" dirty="0">
                <a:latin typeface="Helvetica Neue" panose="02000503000000020004" pitchFamily="2" charset="0"/>
                <a:ea typeface="Helvetica Neue" panose="02000503000000020004" pitchFamily="2" charset="0"/>
                <a:cs typeface="Helvetica Neue" panose="02000503000000020004" pitchFamily="2" charset="0"/>
              </a:rPr>
              <a:t> </a:t>
            </a:r>
            <a:r>
              <a:rPr spc="-15" dirty="0">
                <a:latin typeface="Helvetica Neue" panose="02000503000000020004" pitchFamily="2" charset="0"/>
                <a:ea typeface="Helvetica Neue" panose="02000503000000020004" pitchFamily="2" charset="0"/>
                <a:cs typeface="Helvetica Neue" panose="02000503000000020004" pitchFamily="2" charset="0"/>
              </a:rPr>
              <a:t>the</a:t>
            </a:r>
            <a:r>
              <a:rPr spc="-35" dirty="0">
                <a:latin typeface="Helvetica Neue" panose="02000503000000020004" pitchFamily="2" charset="0"/>
                <a:ea typeface="Helvetica Neue" panose="02000503000000020004" pitchFamily="2" charset="0"/>
                <a:cs typeface="Helvetica Neue" panose="02000503000000020004" pitchFamily="2" charset="0"/>
              </a:rPr>
              <a:t> CAPSTONE</a:t>
            </a:r>
            <a:r>
              <a:rPr spc="-45" dirty="0">
                <a:latin typeface="Helvetica Neue" panose="02000503000000020004" pitchFamily="2" charset="0"/>
                <a:ea typeface="Helvetica Neue" panose="02000503000000020004" pitchFamily="2" charset="0"/>
                <a:cs typeface="Helvetica Neue" panose="02000503000000020004" pitchFamily="2" charset="0"/>
              </a:rPr>
              <a:t> </a:t>
            </a:r>
            <a:r>
              <a:rPr spc="-20" dirty="0">
                <a:latin typeface="Helvetica Neue" panose="02000503000000020004" pitchFamily="2" charset="0"/>
                <a:ea typeface="Helvetica Neue" panose="02000503000000020004" pitchFamily="2" charset="0"/>
                <a:cs typeface="Helvetica Neue" panose="02000503000000020004" pitchFamily="2" charset="0"/>
              </a:rPr>
              <a:t>mission</a:t>
            </a:r>
            <a:r>
              <a:rPr spc="-40" dirty="0">
                <a:latin typeface="Helvetica Neue" panose="02000503000000020004" pitchFamily="2" charset="0"/>
                <a:ea typeface="Helvetica Neue" panose="02000503000000020004" pitchFamily="2" charset="0"/>
                <a:cs typeface="Helvetica Neue" panose="02000503000000020004" pitchFamily="2" charset="0"/>
              </a:rPr>
              <a:t> </a:t>
            </a:r>
            <a:r>
              <a:rPr lang="en-US" spc="-15" dirty="0">
                <a:latin typeface="Helvetica Neue" panose="02000503000000020004" pitchFamily="2" charset="0"/>
                <a:ea typeface="Helvetica Neue" panose="02000503000000020004" pitchFamily="2" charset="0"/>
                <a:cs typeface="Helvetica Neue" panose="02000503000000020004" pitchFamily="2" charset="0"/>
              </a:rPr>
              <a:t>prior to end of primary mission.</a:t>
            </a:r>
            <a:endParaRPr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object 5"/>
          <p:cNvSpPr txBox="1"/>
          <p:nvPr/>
        </p:nvSpPr>
        <p:spPr>
          <a:xfrm>
            <a:off x="6449288" y="2567246"/>
            <a:ext cx="2473324" cy="289823"/>
          </a:xfrm>
          <a:prstGeom prst="rect">
            <a:avLst/>
          </a:prstGeom>
        </p:spPr>
        <p:txBody>
          <a:bodyPr vert="horz" wrap="square" lIns="0" tIns="12700" rIns="0" bIns="0" rtlCol="0">
            <a:spAutoFit/>
          </a:bodyPr>
          <a:lstStyle/>
          <a:p>
            <a:pPr marL="12700">
              <a:spcBef>
                <a:spcPts val="100"/>
              </a:spcBef>
            </a:pPr>
            <a:r>
              <a:rPr spc="-40" dirty="0">
                <a:latin typeface="Helvetica Neue" panose="02000503000000020004" pitchFamily="2" charset="0"/>
                <a:ea typeface="Helvetica Neue" panose="02000503000000020004" pitchFamily="2" charset="0"/>
                <a:cs typeface="Helvetica Neue" panose="02000503000000020004" pitchFamily="2" charset="0"/>
              </a:rPr>
              <a:t>C</a:t>
            </a:r>
            <a:r>
              <a:rPr spc="-30" dirty="0">
                <a:latin typeface="Helvetica Neue" panose="02000503000000020004" pitchFamily="2" charset="0"/>
                <a:ea typeface="Helvetica Neue" panose="02000503000000020004" pitchFamily="2" charset="0"/>
                <a:cs typeface="Helvetica Neue" panose="02000503000000020004" pitchFamily="2" charset="0"/>
              </a:rPr>
              <a:t>S</a:t>
            </a:r>
            <a:r>
              <a:rPr spc="-40" dirty="0">
                <a:latin typeface="Helvetica Neue" panose="02000503000000020004" pitchFamily="2" charset="0"/>
                <a:ea typeface="Helvetica Neue" panose="02000503000000020004" pitchFamily="2" charset="0"/>
                <a:cs typeface="Helvetica Neue" panose="02000503000000020004" pitchFamily="2" charset="0"/>
              </a:rPr>
              <a:t>A</a:t>
            </a:r>
            <a:r>
              <a:rPr dirty="0">
                <a:latin typeface="Helvetica Neue" panose="02000503000000020004" pitchFamily="2" charset="0"/>
                <a:ea typeface="Helvetica Neue" panose="02000503000000020004" pitchFamily="2" charset="0"/>
                <a:cs typeface="Helvetica Neue" panose="02000503000000020004" pitchFamily="2" charset="0"/>
              </a:rPr>
              <a:t>C</a:t>
            </a:r>
            <a:r>
              <a:rPr spc="-50" dirty="0">
                <a:latin typeface="Helvetica Neue" panose="02000503000000020004" pitchFamily="2" charset="0"/>
                <a:ea typeface="Helvetica Neue" panose="02000503000000020004" pitchFamily="2" charset="0"/>
                <a:cs typeface="Helvetica Neue" panose="02000503000000020004" pitchFamily="2" charset="0"/>
              </a:rPr>
              <a:t> </a:t>
            </a:r>
            <a:r>
              <a:rPr spc="-35" dirty="0">
                <a:latin typeface="Helvetica Neue" panose="02000503000000020004" pitchFamily="2" charset="0"/>
                <a:ea typeface="Helvetica Neue" panose="02000503000000020004" pitchFamily="2" charset="0"/>
                <a:cs typeface="Helvetica Neue" panose="02000503000000020004" pitchFamily="2" charset="0"/>
              </a:rPr>
              <a:t>B</a:t>
            </a:r>
            <a:r>
              <a:rPr spc="-25" dirty="0">
                <a:latin typeface="Helvetica Neue" panose="02000503000000020004" pitchFamily="2" charset="0"/>
                <a:ea typeface="Helvetica Neue" panose="02000503000000020004" pitchFamily="2" charset="0"/>
                <a:cs typeface="Helvetica Neue" panose="02000503000000020004" pitchFamily="2" charset="0"/>
              </a:rPr>
              <a:t>oar</a:t>
            </a:r>
            <a:r>
              <a:rPr dirty="0">
                <a:latin typeface="Helvetica Neue" panose="02000503000000020004" pitchFamily="2" charset="0"/>
                <a:ea typeface="Helvetica Neue" panose="02000503000000020004" pitchFamily="2" charset="0"/>
                <a:cs typeface="Helvetica Neue" panose="02000503000000020004" pitchFamily="2" charset="0"/>
              </a:rPr>
              <a:t>d</a:t>
            </a:r>
            <a:r>
              <a:rPr spc="-45" dirty="0">
                <a:latin typeface="Helvetica Neue" panose="02000503000000020004" pitchFamily="2" charset="0"/>
                <a:ea typeface="Helvetica Neue" panose="02000503000000020004" pitchFamily="2" charset="0"/>
                <a:cs typeface="Helvetica Neue" panose="02000503000000020004" pitchFamily="2" charset="0"/>
              </a:rPr>
              <a:t> </a:t>
            </a:r>
            <a:r>
              <a:rPr spc="-30" dirty="0">
                <a:latin typeface="Helvetica Neue" panose="02000503000000020004" pitchFamily="2" charset="0"/>
                <a:ea typeface="Helvetica Neue" panose="02000503000000020004" pitchFamily="2" charset="0"/>
                <a:cs typeface="Helvetica Neue" panose="02000503000000020004" pitchFamily="2" charset="0"/>
              </a:rPr>
              <a:t>P</a:t>
            </a:r>
            <a:r>
              <a:rPr spc="-25" dirty="0">
                <a:latin typeface="Helvetica Neue" panose="02000503000000020004" pitchFamily="2" charset="0"/>
                <a:ea typeface="Helvetica Neue" panose="02000503000000020004" pitchFamily="2" charset="0"/>
                <a:cs typeface="Helvetica Neue" panose="02000503000000020004" pitchFamily="2" charset="0"/>
              </a:rPr>
              <a:t>ac</a:t>
            </a:r>
            <a:r>
              <a:rPr spc="-30" dirty="0">
                <a:latin typeface="Helvetica Neue" panose="02000503000000020004" pitchFamily="2" charset="0"/>
                <a:ea typeface="Helvetica Neue" panose="02000503000000020004" pitchFamily="2" charset="0"/>
                <a:cs typeface="Helvetica Neue" panose="02000503000000020004" pitchFamily="2" charset="0"/>
              </a:rPr>
              <a:t>k</a:t>
            </a:r>
            <a:r>
              <a:rPr spc="-25" dirty="0">
                <a:latin typeface="Helvetica Neue" panose="02000503000000020004" pitchFamily="2" charset="0"/>
                <a:ea typeface="Helvetica Neue" panose="02000503000000020004" pitchFamily="2" charset="0"/>
                <a:cs typeface="Helvetica Neue" panose="02000503000000020004" pitchFamily="2" charset="0"/>
              </a:rPr>
              <a:t>ag</a:t>
            </a:r>
            <a:r>
              <a:rPr dirty="0">
                <a:latin typeface="Helvetica Neue" panose="02000503000000020004" pitchFamily="2" charset="0"/>
                <a:ea typeface="Helvetica Neue" panose="02000503000000020004" pitchFamily="2" charset="0"/>
                <a:cs typeface="Helvetica Neue" panose="02000503000000020004" pitchFamily="2" charset="0"/>
              </a:rPr>
              <a:t>e</a:t>
            </a:r>
          </a:p>
        </p:txBody>
      </p:sp>
      <p:pic>
        <p:nvPicPr>
          <p:cNvPr id="6" name="Picture 5">
            <a:extLst>
              <a:ext uri="{FF2B5EF4-FFF2-40B4-BE49-F238E27FC236}">
                <a16:creationId xmlns:a16="http://schemas.microsoft.com/office/drawing/2014/main" id="{D06A7CAD-BBC1-34D8-282C-FB5692EF7F5E}"/>
              </a:ext>
            </a:extLst>
          </p:cNvPr>
          <p:cNvPicPr>
            <a:picLocks noChangeAspect="1"/>
          </p:cNvPicPr>
          <p:nvPr/>
        </p:nvPicPr>
        <p:blipFill>
          <a:blip r:embed="rId4"/>
          <a:stretch>
            <a:fillRect/>
          </a:stretch>
        </p:blipFill>
        <p:spPr>
          <a:xfrm>
            <a:off x="8456036" y="109965"/>
            <a:ext cx="613935" cy="512695"/>
          </a:xfrm>
          <a:prstGeom prst="rect">
            <a:avLst/>
          </a:prstGeom>
        </p:spPr>
      </p:pic>
      <p:sp>
        <p:nvSpPr>
          <p:cNvPr id="10" name="Slide Number Placeholder 9">
            <a:extLst>
              <a:ext uri="{FF2B5EF4-FFF2-40B4-BE49-F238E27FC236}">
                <a16:creationId xmlns:a16="http://schemas.microsoft.com/office/drawing/2014/main" id="{1C30CC8B-E40E-E8C0-0FD3-FC513C875925}"/>
              </a:ext>
            </a:extLst>
          </p:cNvPr>
          <p:cNvSpPr>
            <a:spLocks noGrp="1"/>
          </p:cNvSpPr>
          <p:nvPr>
            <p:ph type="sldNum" sz="quarter" idx="12"/>
          </p:nvPr>
        </p:nvSpPr>
        <p:spPr>
          <a:xfrm flipH="1">
            <a:off x="8727099" y="4776888"/>
            <a:ext cx="195513" cy="273844"/>
          </a:xfrm>
        </p:spPr>
        <p:txBody>
          <a:bodyPr/>
          <a:lstStyle/>
          <a:p>
            <a:fld id="{19F34F23-AF6A-3149-ADA2-111D3CA38F5E}" type="slidenum">
              <a:rPr lang="en-US" smtClean="0"/>
              <a:t>9</a:t>
            </a:fld>
            <a:endParaRPr lang="en-US" dirty="0"/>
          </a:p>
        </p:txBody>
      </p:sp>
      <p:sp>
        <p:nvSpPr>
          <p:cNvPr id="12" name="TextBox 11">
            <a:extLst>
              <a:ext uri="{FF2B5EF4-FFF2-40B4-BE49-F238E27FC236}">
                <a16:creationId xmlns:a16="http://schemas.microsoft.com/office/drawing/2014/main" id="{495787F0-A674-5D32-AD7B-CAB79DC699D0}"/>
              </a:ext>
            </a:extLst>
          </p:cNvPr>
          <p:cNvSpPr txBox="1"/>
          <p:nvPr/>
        </p:nvSpPr>
        <p:spPr>
          <a:xfrm>
            <a:off x="5257798" y="4843891"/>
            <a:ext cx="3592286" cy="276999"/>
          </a:xfrm>
          <a:prstGeom prst="rect">
            <a:avLst/>
          </a:prstGeom>
          <a:noFill/>
        </p:spPr>
        <p:txBody>
          <a:bodyPr wrap="squar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Images this slide credited to: NASA/JPL-Caltech</a:t>
            </a:r>
          </a:p>
        </p:txBody>
      </p:sp>
    </p:spTree>
    <p:extLst>
      <p:ext uri="{BB962C8B-B14F-4D97-AF65-F5344CB8AC3E}">
        <p14:creationId xmlns:p14="http://schemas.microsoft.com/office/powerpoint/2010/main" val="31086310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9c7c3cf-5a2b-4818-9c71-301ab410e3bc">
      <UserInfo>
        <DisplayName>Fishman, Julianna L. (ARC-PX)[MILLENNIUM ENGINEERING &amp; INTEGRATION CO]</DisplayName>
        <AccountId>21</AccountId>
        <AccountType/>
      </UserInfo>
    </SharedWithUsers>
    <Imageinuse xmlns="7bb0c73d-aac2-4d90-9304-0cef3268e164">false</Imageinuse>
    <Caption xmlns="7bb0c73d-aac2-4d90-9304-0cef3268e164">No Caption Set</Caption>
    <ImageUseLink xmlns="7bb0c73d-aac2-4d90-9304-0cef3268e164">
      <Url xsi:nil="true"/>
      <Description xsi:nil="true"/>
    </ImageUseLink>
    <AltText xmlns="7bb0c73d-aac2-4d90-9304-0cef3268e164" xsi:nil="true"/>
    <Note xmlns="7bb0c73d-aac2-4d90-9304-0cef3268e164" xsi:nil="true"/>
    <TaxCatchAll xmlns="d900e117-17a0-4b24-9e47-511ef1d02c43" xsi:nil="true"/>
    <ImageRanking xmlns="7bb0c73d-aac2-4d90-9304-0cef3268e164" xsi:nil="true"/>
    <Image_x0020_credit xmlns="7bb0c73d-aac2-4d90-9304-0cef3268e164" xsi:nil="true"/>
    <Hyperlinkgoesto_x003a_ xmlns="7bb0c73d-aac2-4d90-9304-0cef3268e164" xsi:nil="true"/>
    <Thumbnail xmlns="7bb0c73d-aac2-4d90-9304-0cef3268e164" xsi:nil="true"/>
    <Data_x0020_Categorization xmlns="d900e117-17a0-4b24-9e47-511ef1d02c43" xsi:nil="true"/>
    <lcf76f155ced4ddcb4097134ff3c332f xmlns="7bb0c73d-aac2-4d90-9304-0cef3268e1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3DBDC61403394EAA63AE97D6A62752" ma:contentTypeVersion="37" ma:contentTypeDescription="Create a new document." ma:contentTypeScope="" ma:versionID="5e324dc344c0bd30a19c47713937a821">
  <xsd:schema xmlns:xsd="http://www.w3.org/2001/XMLSchema" xmlns:xs="http://www.w3.org/2001/XMLSchema" xmlns:p="http://schemas.microsoft.com/office/2006/metadata/properties" xmlns:ns2="d900e117-17a0-4b24-9e47-511ef1d02c43" xmlns:ns3="7bb0c73d-aac2-4d90-9304-0cef3268e164" xmlns:ns4="99c7c3cf-5a2b-4818-9c71-301ab410e3bc" targetNamespace="http://schemas.microsoft.com/office/2006/metadata/properties" ma:root="true" ma:fieldsID="7587af353c7ec14fbce79390b8b1312e" ns2:_="" ns3:_="" ns4:_="">
    <xsd:import namespace="d900e117-17a0-4b24-9e47-511ef1d02c43"/>
    <xsd:import namespace="7bb0c73d-aac2-4d90-9304-0cef3268e164"/>
    <xsd:import namespace="99c7c3cf-5a2b-4818-9c71-301ab410e3bc"/>
    <xsd:element name="properties">
      <xsd:complexType>
        <xsd:sequence>
          <xsd:element name="documentManagement">
            <xsd:complexType>
              <xsd:all>
                <xsd:element ref="ns2:Data_x0020_Categorization" minOccurs="0"/>
                <xsd:element ref="ns3:ImageRanking" minOccurs="0"/>
                <xsd:element ref="ns3:Note" minOccurs="0"/>
                <xsd:element ref="ns3:Caption" minOccurs="0"/>
                <xsd:element ref="ns3:AltText" minOccurs="0"/>
                <xsd:element ref="ns3:Image_x0020_credit" minOccurs="0"/>
                <xsd:element ref="ns3:Imageinuse" minOccurs="0"/>
                <xsd:element ref="ns3:Hyperlinkgoesto_x003a_" minOccurs="0"/>
                <xsd:element ref="ns3:ImageUseLink" minOccurs="0"/>
                <xsd:element ref="ns3:MediaServiceEventHashCode" minOccurs="0"/>
                <xsd:element ref="ns3:MediaLengthInSeconds" minOccurs="0"/>
                <xsd:element ref="ns4:SharedWithUsers" minOccurs="0"/>
                <xsd:element ref="ns4:SharedWithDetail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Thumbnail" minOccurs="0"/>
                <xsd:element ref="ns3:MediaServiceMetadata" minOccurs="0"/>
                <xsd:element ref="ns3:MediaServiceFastMetadata" minOccurs="0"/>
                <xsd:element ref="ns3:MediaServiceGenerationTim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Data_x0020_Categorization" ma:index="2" nillable="true" ma:displayName="Data Categorization" ma:description="This column is for noting what type of file is being stored so items are clearly marked. Please note that for something to be considered  for &quot;Public Release&quot; it must go through for Center Export Control Representative. And if you have questions about data classifications or want to have your data reviewed, visit: https://nasa.sharepoint.com/sites/privacy" ma:format="Dropdown" ma:internalName="Data_x0020_Categorization" ma:readOnly="false">
      <xsd:complexType>
        <xsd:complexContent>
          <xsd:extension base="dms:MultiChoiceFillIn">
            <xsd:sequence>
              <xsd:element name="Value" maxOccurs="unbounded" minOccurs="0" nillable="true">
                <xsd:simpleType>
                  <xsd:union memberTypes="dms:Text">
                    <xsd:simpleType>
                      <xsd:restriction base="dms:Choice">
                        <xsd:enumeration value="NASA Internal"/>
                        <xsd:enumeration value="ITAR/EAR...CUI: Export Control"/>
                        <xsd:enumeration value="CUI: General Proprietary Business Information"/>
                        <xsd:enumeration value="CUI: Emergency Management"/>
                        <xsd:enumeration value="CUI: General Financial Information"/>
                        <xsd:enumeration value="CUI: General Critical Infrastructure Information"/>
                        <xsd:enumeration value="CUI: Internal Personnel Rules/Practice"/>
                        <xsd:enumeration value="CUI: Investigation"/>
                        <xsd:enumeration value="CUI: Information Systems Vulnerability Information"/>
                        <xsd:enumeration value="CUI: Patent Application"/>
                        <xsd:enumeration value="Sensitive PII...CUI: General Privacy"/>
                        <xsd:enumeration value="SBU: Company Proprietary Information"/>
                        <xsd:enumeration value="SBU: Financial Institution Information"/>
                        <xsd:enumeration value="SBU"/>
                        <xsd:enumeration value="EAR"/>
                        <xsd:enumeration value="ITAR"/>
                        <xsd:enumeration value="CUI"/>
                        <xsd:enumeration value="CUI//SP-PROCURE"/>
                        <xsd:enumeration value="CUI//SP-PROPIN"/>
                        <xsd:enumeration value="CUI//SP-EXPT"/>
                      </xsd:restriction>
                    </xsd:simpleType>
                  </xsd:union>
                </xsd:simpleType>
              </xsd:element>
            </xsd:sequence>
          </xsd:extension>
        </xsd:complexContent>
      </xsd:complexType>
    </xsd:element>
    <xsd:element name="TaxCatchAll" ma:index="22" nillable="true" ma:displayName="Taxonomy Catch All Column" ma:hidden="true" ma:list="{c0724002-d4db-44ac-8776-594a50b3999b}" ma:internalName="TaxCatchAll" ma:readOnly="false" ma:showField="CatchAllData" ma:web="99c7c3cf-5a2b-4818-9c71-301ab410e3b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bb0c73d-aac2-4d90-9304-0cef3268e164" elementFormDefault="qualified">
    <xsd:import namespace="http://schemas.microsoft.com/office/2006/documentManagement/types"/>
    <xsd:import namespace="http://schemas.microsoft.com/office/infopath/2007/PartnerControls"/>
    <xsd:element name="ImageRanking" ma:index="3" nillable="true" ma:displayName="Image Ranking" ma:format="Dropdown" ma:internalName="ImageRanking" ma:readOnly="false">
      <xsd:simpleType>
        <xsd:restriction base="dms:Choice">
          <xsd:enumeration value="Choice 1"/>
          <xsd:enumeration value="Choice 2"/>
          <xsd:enumeration value="Choice 3"/>
        </xsd:restriction>
      </xsd:simpleType>
    </xsd:element>
    <xsd:element name="Note" ma:index="4" nillable="true" ma:displayName="Note" ma:format="Dropdown" ma:internalName="Note" ma:readOnly="false">
      <xsd:simpleType>
        <xsd:restriction base="dms:Note">
          <xsd:maxLength value="255"/>
        </xsd:restriction>
      </xsd:simpleType>
    </xsd:element>
    <xsd:element name="Caption" ma:index="5" nillable="true" ma:displayName="Caption" ma:default="No Caption Set" ma:description="This is the image caption field. " ma:format="Dropdown" ma:internalName="Caption" ma:readOnly="false">
      <xsd:simpleType>
        <xsd:restriction base="dms:Note">
          <xsd:maxLength value="255"/>
        </xsd:restriction>
      </xsd:simpleType>
    </xsd:element>
    <xsd:element name="AltText" ma:index="6" nillable="true" ma:displayName="Alt Text" ma:format="Dropdown" ma:internalName="AltText" ma:readOnly="false">
      <xsd:simpleType>
        <xsd:restriction base="dms:Note">
          <xsd:maxLength value="255"/>
        </xsd:restriction>
      </xsd:simpleType>
    </xsd:element>
    <xsd:element name="Image_x0020_credit" ma:index="7" nillable="true" ma:displayName="Image credit" ma:internalName="Image_x0020_credit" ma:readOnly="false">
      <xsd:simpleType>
        <xsd:restriction base="dms:Note">
          <xsd:maxLength value="255"/>
        </xsd:restriction>
      </xsd:simpleType>
    </xsd:element>
    <xsd:element name="Imageinuse" ma:index="9" nillable="true" ma:displayName="Image in use" ma:default="0" ma:description="This image is in use on the NASA website. " ma:format="Dropdown" ma:internalName="Imageinuse" ma:readOnly="false">
      <xsd:simpleType>
        <xsd:restriction base="dms:Boolean"/>
      </xsd:simpleType>
    </xsd:element>
    <xsd:element name="Hyperlinkgoesto_x003a_" ma:index="10" nillable="true" ma:displayName="Hyperlink goes to:" ma:format="Dropdown" ma:internalName="Hyperlinkgoesto_x003a_" ma:readOnly="false">
      <xsd:simpleType>
        <xsd:union memberTypes="dms:Text">
          <xsd:simpleType>
            <xsd:restriction base="dms:Choice">
              <xsd:enumeration value="Approval doc"/>
              <xsd:enumeration value="Photo source"/>
              <xsd:enumeration value="Photo location on NASA.gov"/>
              <xsd:enumeration value="Other"/>
            </xsd:restriction>
          </xsd:simpleType>
        </xsd:union>
      </xsd:simpleType>
    </xsd:element>
    <xsd:element name="ImageUseLink" ma:index="11" nillable="true" ma:displayName="Hyperlink" ma:description="See radio button selection in previous column" ma:format="Hyperlink" ma:internalName="ImageUs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Length (seconds)" ma:hidden="true" ma:internalName="MediaLengthInSeconds" ma:readOnly="true">
      <xsd:simpleType>
        <xsd:restriction base="dms:Unknown"/>
      </xsd:simpleType>
    </xsd:element>
    <xsd:element name="MediaServiceOCR" ma:index="16" nillable="true" ma:displayName="Extracted Text" ma:hidden="true" ma:internalName="MediaServiceOCR"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Thumbnail" ma:index="25" nillable="true" ma:displayName="Thumbnail" ma:format="Thumbnail" ma:hidden="true" ma:internalName="Thumbnail" ma:readOnly="false">
      <xsd:simpleType>
        <xsd:restriction base="dms:Unknown"/>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DateTaken" ma:index="3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c7c3cf-5a2b-4818-9c71-301ab410e3bc"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B82A3D-DA01-42A4-A2C5-068CA1085761}">
  <ds:schemaRefs>
    <ds:schemaRef ds:uri="http://schemas.microsoft.com/sharepoint/v3/contenttype/forms"/>
  </ds:schemaRefs>
</ds:datastoreItem>
</file>

<file path=customXml/itemProps2.xml><?xml version="1.0" encoding="utf-8"?>
<ds:datastoreItem xmlns:ds="http://schemas.openxmlformats.org/officeDocument/2006/customXml" ds:itemID="{C42A0AB1-2ECC-4BBC-98C0-AF016918BADA}">
  <ds:schemaRefs>
    <ds:schemaRef ds:uri="d900e117-17a0-4b24-9e47-511ef1d02c43"/>
    <ds:schemaRef ds:uri="99c7c3cf-5a2b-4818-9c71-301ab410e3bc"/>
    <ds:schemaRef ds:uri="http://purl.org/dc/terms/"/>
    <ds:schemaRef ds:uri="http://www.w3.org/XML/1998/namespace"/>
    <ds:schemaRef ds:uri="http://schemas.openxmlformats.org/package/2006/metadata/core-properties"/>
    <ds:schemaRef ds:uri="http://purl.org/dc/elements/1.1/"/>
    <ds:schemaRef ds:uri="http://schemas.microsoft.com/office/2006/documentManagement/types"/>
    <ds:schemaRef ds:uri="http://schemas.microsoft.com/office/2006/metadata/properties"/>
    <ds:schemaRef ds:uri="7bb0c73d-aac2-4d90-9304-0cef3268e164"/>
    <ds:schemaRef ds:uri="http://purl.org/dc/dcmitype/"/>
    <ds:schemaRef ds:uri="http://schemas.microsoft.com/office/infopath/2007/PartnerControls"/>
  </ds:schemaRefs>
</ds:datastoreItem>
</file>

<file path=customXml/itemProps3.xml><?xml version="1.0" encoding="utf-8"?>
<ds:datastoreItem xmlns:ds="http://schemas.openxmlformats.org/officeDocument/2006/customXml" ds:itemID="{B25745F3-192D-4F0D-ADAE-A5D10515C0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00e117-17a0-4b24-9e47-511ef1d02c43"/>
    <ds:schemaRef ds:uri="7bb0c73d-aac2-4d90-9304-0cef3268e164"/>
    <ds:schemaRef ds:uri="99c7c3cf-5a2b-4818-9c71-301ab410e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2013 - 2022 Theme</Template>
  <TotalTime>6540</TotalTime>
  <Words>2964</Words>
  <Application>Microsoft Macintosh PowerPoint</Application>
  <PresentationFormat>On-screen Show (16:9)</PresentationFormat>
  <Paragraphs>447</Paragraphs>
  <Slides>37</Slides>
  <Notes>10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Helvetica</vt:lpstr>
      <vt:lpstr>Helvetica Neue</vt:lpstr>
      <vt:lpstr>Helvetica Neue Condensed</vt:lpstr>
      <vt:lpstr>Lato</vt:lpstr>
      <vt:lpstr>Symbol</vt:lpstr>
      <vt:lpstr>Times New Roman</vt:lpstr>
      <vt:lpstr>Office 2013 - 2022 Theme</vt:lpstr>
      <vt:lpstr>PowerPoint Presentation</vt:lpstr>
      <vt:lpstr>AGENDA</vt:lpstr>
      <vt:lpstr>CAPSTONE is…</vt:lpstr>
      <vt:lpstr>PowerPoint Presentation</vt:lpstr>
      <vt:lpstr>Pathfinder for Artemis Program &amp; Operations in NRHO</vt:lpstr>
      <vt:lpstr>Near Rectilinear Halo Orbit (NRHO)</vt:lpstr>
      <vt:lpstr>PowerPoint Presentation</vt:lpstr>
      <vt:lpstr>PowerPoint Presentation</vt:lpstr>
      <vt:lpstr>CSAC 1-Way Ranging Experiment</vt:lpstr>
      <vt:lpstr>  CAPSTONE Spacecraft</vt:lpstr>
      <vt:lpstr>PowerPoint Presentation</vt:lpstr>
      <vt:lpstr>PowerPoint Presentation</vt:lpstr>
      <vt:lpstr>  CAPSTONE Propulsion System</vt:lpstr>
      <vt:lpstr>Low Energy, Ballistic Lunar Transfer (BLT)</vt:lpstr>
      <vt:lpstr>PowerPoint Presentation</vt:lpstr>
      <vt:lpstr>ROCKET LAB LAUNCH VEHICLE SYSTEM</vt:lpstr>
      <vt:lpstr>PowerPoint Presentation</vt:lpstr>
      <vt:lpstr>Rocket Lab Launch Support Launch from LC-1, Mahia, NZ</vt:lpstr>
      <vt:lpstr>CAPSTONE Launch – Mahia, NZ June 28, 2022, 5:55 AM EDT</vt:lpstr>
      <vt:lpstr>PowerPoint Presentation</vt:lpstr>
      <vt:lpstr>GROUND SYSTEMS &amp; MISSION OPERATIONS</vt:lpstr>
      <vt:lpstr>PowerPoint Presentation</vt:lpstr>
      <vt:lpstr>PowerPoint Presentation</vt:lpstr>
      <vt:lpstr>CAPSTONE Entry into Near Rectilinear Halo Orbit</vt:lpstr>
      <vt:lpstr>  CAPSTONE Development Timeline</vt:lpstr>
      <vt:lpstr> CAPSTONE Mission Timeline Months from Launch</vt:lpstr>
      <vt:lpstr>Cross Link Experiment Results</vt:lpstr>
      <vt:lpstr>CAPS Crosslink (Ranging) with LRO Tests Summary</vt:lpstr>
      <vt:lpstr>Crosslink Sample Data</vt:lpstr>
      <vt:lpstr>One Way Regenerative Ranging with  Deep Space Network (DSN)</vt:lpstr>
      <vt:lpstr>CAPSTONE On-board Camera Images</vt:lpstr>
      <vt:lpstr>Mission Summary To Date</vt:lpstr>
      <vt:lpstr>CAPSTONE DECOMMISSIONING</vt:lpstr>
      <vt:lpstr>Selecting an EOM Maneuver</vt:lpstr>
      <vt:lpstr>CAPSTONE: Key Lessons Learned - 1 of 2</vt:lpstr>
      <vt:lpstr>CAPSTONE: Key Lessons Learned - 2 of 2</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Organizational Title Presenter Name and Title</dc:title>
  <dc:subject/>
  <dc:creator>Fishman, Julianna L. (ARC-PX)[Millennium Engineering &amp; Integration Co.]</dc:creator>
  <cp:keywords/>
  <dc:description/>
  <cp:lastModifiedBy>Fishman, Julianna L. (ARC-PX)[MILLENNIUM ENGINEERING &amp; INTEGRATION CO]</cp:lastModifiedBy>
  <cp:revision>292</cp:revision>
  <dcterms:created xsi:type="dcterms:W3CDTF">2021-03-04T23:59:05Z</dcterms:created>
  <dcterms:modified xsi:type="dcterms:W3CDTF">2024-05-10T17:58:50Z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0x010100E83DBDC61403394EAA63AE97D6A62752</vt:lpwstr>
  </property>
  <property fmtid="{D5CDD505-2E9C-101B-9397-08002B2CF9AE}" pid="3" name="MediaServiceImageTags">
    <vt:lpwstr/>
  </property>
</Properties>
</file>