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wav" ContentType="audio/x-wav"/>
  <Default Extension="wma" ContentType="audio/x-ms-wma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44" r:id="rId8"/>
    <p:sldMasterId id="2147483756" r:id="rId9"/>
    <p:sldMasterId id="2147483768" r:id="rId10"/>
    <p:sldMasterId id="2147483780" r:id="rId11"/>
  </p:sldMasterIdLst>
  <p:notesMasterIdLst>
    <p:notesMasterId r:id="rId52"/>
  </p:notesMasterIdLst>
  <p:handoutMasterIdLst>
    <p:handoutMasterId r:id="rId53"/>
  </p:handoutMasterIdLst>
  <p:sldIdLst>
    <p:sldId id="266" r:id="rId12"/>
    <p:sldId id="320" r:id="rId13"/>
    <p:sldId id="319" r:id="rId14"/>
    <p:sldId id="258" r:id="rId15"/>
    <p:sldId id="321" r:id="rId16"/>
    <p:sldId id="326" r:id="rId17"/>
    <p:sldId id="324" r:id="rId18"/>
    <p:sldId id="323" r:id="rId19"/>
    <p:sldId id="322" r:id="rId20"/>
    <p:sldId id="327" r:id="rId21"/>
    <p:sldId id="328" r:id="rId22"/>
    <p:sldId id="259" r:id="rId23"/>
    <p:sldId id="338" r:id="rId24"/>
    <p:sldId id="337" r:id="rId25"/>
    <p:sldId id="336" r:id="rId26"/>
    <p:sldId id="334" r:id="rId27"/>
    <p:sldId id="335" r:id="rId28"/>
    <p:sldId id="268" r:id="rId29"/>
    <p:sldId id="264" r:id="rId30"/>
    <p:sldId id="312" r:id="rId31"/>
    <p:sldId id="333" r:id="rId32"/>
    <p:sldId id="339" r:id="rId33"/>
    <p:sldId id="332" r:id="rId34"/>
    <p:sldId id="274" r:id="rId35"/>
    <p:sldId id="271" r:id="rId36"/>
    <p:sldId id="301" r:id="rId37"/>
    <p:sldId id="310" r:id="rId38"/>
    <p:sldId id="318" r:id="rId39"/>
    <p:sldId id="284" r:id="rId40"/>
    <p:sldId id="340" r:id="rId41"/>
    <p:sldId id="287" r:id="rId42"/>
    <p:sldId id="295" r:id="rId43"/>
    <p:sldId id="330" r:id="rId44"/>
    <p:sldId id="302" r:id="rId45"/>
    <p:sldId id="294" r:id="rId46"/>
    <p:sldId id="275" r:id="rId47"/>
    <p:sldId id="313" r:id="rId48"/>
    <p:sldId id="307" r:id="rId49"/>
    <p:sldId id="316" r:id="rId50"/>
    <p:sldId id="317" r:id="rId51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9900"/>
    <a:srgbClr val="820000"/>
    <a:srgbClr val="993300"/>
    <a:srgbClr val="990000"/>
    <a:srgbClr val="800000"/>
    <a:srgbClr val="A50021"/>
    <a:srgbClr val="CC3300"/>
    <a:srgbClr val="660033"/>
    <a:srgbClr val="B654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34595" autoAdjust="0"/>
    <p:restoredTop sz="86457" autoAdjust="0"/>
  </p:normalViewPr>
  <p:slideViewPr>
    <p:cSldViewPr>
      <p:cViewPr varScale="1">
        <p:scale>
          <a:sx n="72" d="100"/>
          <a:sy n="72" d="100"/>
        </p:scale>
        <p:origin x="89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48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8795" cy="465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6" tIns="46579" rIns="93156" bIns="46579" numCol="1" anchor="t" anchorCtr="0" compatLnSpc="1">
            <a:prstTxWarp prst="textNoShape">
              <a:avLst/>
            </a:prstTxWarp>
          </a:bodyPr>
          <a:lstStyle>
            <a:lvl1pPr defTabSz="930521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605" y="0"/>
            <a:ext cx="3038795" cy="465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6" tIns="46579" rIns="93156" bIns="46579" numCol="1" anchor="t" anchorCtr="0" compatLnSpc="1">
            <a:prstTxWarp prst="textNoShape">
              <a:avLst/>
            </a:prstTxWarp>
          </a:bodyPr>
          <a:lstStyle>
            <a:lvl1pPr algn="r" defTabSz="930521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0546"/>
            <a:ext cx="3038795" cy="465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6" tIns="46579" rIns="93156" bIns="46579" numCol="1" anchor="b" anchorCtr="0" compatLnSpc="1">
            <a:prstTxWarp prst="textNoShape">
              <a:avLst/>
            </a:prstTxWarp>
          </a:bodyPr>
          <a:lstStyle>
            <a:lvl1pPr defTabSz="930521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605" y="8830546"/>
            <a:ext cx="3038795" cy="465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6" tIns="46579" rIns="93156" bIns="46579" numCol="1" anchor="b" anchorCtr="0" compatLnSpc="1">
            <a:prstTxWarp prst="textNoShape">
              <a:avLst/>
            </a:prstTxWarp>
          </a:bodyPr>
          <a:lstStyle>
            <a:lvl1pPr algn="r" defTabSz="930521">
              <a:defRPr sz="1200" smtClean="0"/>
            </a:lvl1pPr>
          </a:lstStyle>
          <a:p>
            <a:pPr>
              <a:defRPr/>
            </a:pPr>
            <a:fld id="{C94D62FE-D5DB-486F-AB23-5A42EA3F3C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6519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05367" cy="46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8" tIns="46144" rIns="92288" bIns="46144" numCol="1" anchor="t" anchorCtr="0" compatLnSpc="1">
            <a:prstTxWarp prst="textNoShape">
              <a:avLst/>
            </a:prstTxWarp>
          </a:bodyPr>
          <a:lstStyle>
            <a:lvl1pPr defTabSz="922568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05034" y="1"/>
            <a:ext cx="3005367" cy="46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8" tIns="46144" rIns="92288" bIns="46144" numCol="1" anchor="t" anchorCtr="0" compatLnSpc="1">
            <a:prstTxWarp prst="textNoShape">
              <a:avLst/>
            </a:prstTxWarp>
          </a:bodyPr>
          <a:lstStyle>
            <a:lvl1pPr algn="r" defTabSz="922568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1738" y="692150"/>
            <a:ext cx="4606925" cy="3455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3260" y="4380296"/>
            <a:ext cx="5163882" cy="4224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8" tIns="46144" rIns="92288" bIns="461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5317"/>
            <a:ext cx="3005367" cy="46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8" tIns="46144" rIns="92288" bIns="46144" numCol="1" anchor="b" anchorCtr="0" compatLnSpc="1">
            <a:prstTxWarp prst="textNoShape">
              <a:avLst/>
            </a:prstTxWarp>
          </a:bodyPr>
          <a:lstStyle>
            <a:lvl1pPr defTabSz="922568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5034" y="8835317"/>
            <a:ext cx="3005367" cy="46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8" tIns="46144" rIns="92288" bIns="46144" numCol="1" anchor="b" anchorCtr="0" compatLnSpc="1">
            <a:prstTxWarp prst="textNoShape">
              <a:avLst/>
            </a:prstTxWarp>
          </a:bodyPr>
          <a:lstStyle>
            <a:lvl1pPr algn="r" defTabSz="922568">
              <a:defRPr sz="1200" smtClean="0"/>
            </a:lvl1pPr>
          </a:lstStyle>
          <a:p>
            <a:pPr>
              <a:defRPr/>
            </a:pPr>
            <a:fld id="{E82EEC16-F760-4831-8CE2-0F416B1C7E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1471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2EEC16-F760-4831-8CE2-0F416B1C7EA1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562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2EEC16-F760-4831-8CE2-0F416B1C7EA1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107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4A1D4-A35B-4DCC-AACB-07E89FF80C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F39AB-3DF6-4225-BB92-736AE54EFC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FF0F5-0BAA-4587-827D-6C471DF4D8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42565-53C9-4691-892F-DF24032DFF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39C78-470F-4099-9CD1-63F6CEFB89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8B32A-29B0-4D00-97E8-B9D8A7F0CF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D2AD9-89B5-4E47-94C5-BBA899B351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F2281-E2DC-4024-BBCE-2BD27626C33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0E84D-FA00-43F3-9242-4CC44A3EAF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C4568-409A-4BBD-9CDB-6F9C02F6B1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4D486-2ED4-44B7-9275-107D15AEAB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4A1D4-A35B-4DCC-AACB-07E89FF80C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1453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F39AB-3DF6-4225-BB92-736AE54E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8203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FF0F5-0BAA-4587-827D-6C471DF4D8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5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42565-53C9-4691-892F-DF24032DFFC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562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39C78-470F-4099-9CD1-63F6CEFB89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6538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8B32A-29B0-4D00-97E8-B9D8A7F0CF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9300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D2AD9-89B5-4E47-94C5-BBA899B351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2321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F2281-E2DC-4024-BBCE-2BD27626C3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6285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0E84D-FA00-43F3-9242-4CC44A3EAF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7686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C4568-409A-4BBD-9CDB-6F9C02F6B1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2423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4D486-2ED4-44B7-9275-107D15AEAB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9435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4A1D4-A35B-4DCC-AACB-07E89FF80C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1453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F39AB-3DF6-4225-BB92-736AE54E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8203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FF0F5-0BAA-4587-827D-6C471DF4D8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59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42565-53C9-4691-892F-DF24032DFFC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5623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39C78-470F-4099-9CD1-63F6CEFB89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6538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8B32A-29B0-4D00-97E8-B9D8A7F0CF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9300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D2AD9-89B5-4E47-94C5-BBA899B351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2321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F2281-E2DC-4024-BBCE-2BD27626C3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6285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0E84D-FA00-43F3-9242-4CC44A3EAF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7686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C4568-409A-4BBD-9CDB-6F9C02F6B1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2423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4D486-2ED4-44B7-9275-107D15AEAB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9435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4A1D4-A35B-4DCC-AACB-07E89FF80C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6746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F39AB-3DF6-4225-BB92-736AE54E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74791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FF0F5-0BAA-4587-827D-6C471DF4D8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8292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42565-53C9-4691-892F-DF24032DFFC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1857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39C78-470F-4099-9CD1-63F6CEFB89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1770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8B32A-29B0-4D00-97E8-B9D8A7F0CF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7563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D2AD9-89B5-4E47-94C5-BBA899B351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3174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F2281-E2DC-4024-BBCE-2BD27626C3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3160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0E84D-FA00-43F3-9242-4CC44A3EAF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03159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C4568-409A-4BBD-9CDB-6F9C02F6B1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17840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4D486-2ED4-44B7-9275-107D15AEAB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0458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4A1D4-A35B-4DCC-AACB-07E89FF80C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67468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F39AB-3DF6-4225-BB92-736AE54E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74791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FF0F5-0BAA-4587-827D-6C471DF4D8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8292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42565-53C9-4691-892F-DF24032DFFC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1857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39C78-470F-4099-9CD1-63F6CEFB89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17702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8B32A-29B0-4D00-97E8-B9D8A7F0CF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75638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D2AD9-89B5-4E47-94C5-BBA899B351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3174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F2281-E2DC-4024-BBCE-2BD27626C3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316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0E84D-FA00-43F3-9242-4CC44A3EAF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03159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C4568-409A-4BBD-9CDB-6F9C02F6B1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17840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4D486-2ED4-44B7-9275-107D15AEAB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0458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4A1D4-A35B-4DCC-AACB-07E89FF80C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67468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F39AB-3DF6-4225-BB92-736AE54E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74791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FF0F5-0BAA-4587-827D-6C471DF4D8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82922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42565-53C9-4691-892F-DF24032DFFC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18571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39C78-470F-4099-9CD1-63F6CEFB89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1770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8B32A-29B0-4D00-97E8-B9D8A7F0CF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75638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D2AD9-89B5-4E47-94C5-BBA899B351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31747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F2281-E2DC-4024-BBCE-2BD27626C3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3160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0E84D-FA00-43F3-9242-4CC44A3EAF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03159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C4568-409A-4BBD-9CDB-6F9C02F6B1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17840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4D486-2ED4-44B7-9275-107D15AEAB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04580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4A1D4-A35B-4DCC-AACB-07E89FF80C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67468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F39AB-3DF6-4225-BB92-736AE54E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74791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FF0F5-0BAA-4587-827D-6C471DF4D8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82922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42565-53C9-4691-892F-DF24032DFFC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18571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39C78-470F-4099-9CD1-63F6CEFB89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17702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8B32A-29B0-4D00-97E8-B9D8A7F0CF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75638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D2AD9-89B5-4E47-94C5-BBA899B351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31747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F2281-E2DC-4024-BBCE-2BD27626C3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3160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0E84D-FA00-43F3-9242-4CC44A3EAF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03159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C4568-409A-4BBD-9CDB-6F9C02F6B1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17840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4D486-2ED4-44B7-9275-107D15AEAB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04580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4A1D4-A35B-4DCC-AACB-07E89FF80C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67468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F39AB-3DF6-4225-BB92-736AE54E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74791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FF0F5-0BAA-4587-827D-6C471DF4D8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82922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42565-53C9-4691-892F-DF24032DFFC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18571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39C78-470F-4099-9CD1-63F6CEFB89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17702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8B32A-29B0-4D00-97E8-B9D8A7F0CF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75638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D2AD9-89B5-4E47-94C5-BBA899B351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31747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F2281-E2DC-4024-BBCE-2BD27626C3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3160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0E84D-FA00-43F3-9242-4CC44A3EAF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03159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C4568-409A-4BBD-9CDB-6F9C02F6B1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17840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4D486-2ED4-44B7-9275-107D15AEAB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04580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4A1D4-A35B-4DCC-AACB-07E89FF80C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67468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F39AB-3DF6-4225-BB92-736AE54E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74791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FF0F5-0BAA-4587-827D-6C471DF4D8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82922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42565-53C9-4691-892F-DF24032DFFC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18571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39C78-470F-4099-9CD1-63F6CEFB89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17702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8B32A-29B0-4D00-97E8-B9D8A7F0CF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75638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D2AD9-89B5-4E47-94C5-BBA899B351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31747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F2281-E2DC-4024-BBCE-2BD27626C3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3160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0E84D-FA00-43F3-9242-4CC44A3EAF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03159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C4568-409A-4BBD-9CDB-6F9C02F6B1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17840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4D486-2ED4-44B7-9275-107D15AEAB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04580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4A1D4-A35B-4DCC-AACB-07E89FF80C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67468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F39AB-3DF6-4225-BB92-736AE54E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74791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FF0F5-0BAA-4587-827D-6C471DF4D8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82922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42565-53C9-4691-892F-DF24032DFFC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18571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39C78-470F-4099-9CD1-63F6CEFB89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17702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8B32A-29B0-4D00-97E8-B9D8A7F0CF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75638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D2AD9-89B5-4E47-94C5-BBA899B351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31747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F2281-E2DC-4024-BBCE-2BD27626C3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3160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0E84D-FA00-43F3-9242-4CC44A3EAF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03159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C4568-409A-4BBD-9CDB-6F9C02F6B1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17840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4D486-2ED4-44B7-9275-107D15AEAB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04580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4A1D4-A35B-4DCC-AACB-07E89FF80C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89234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F39AB-3DF6-4225-BB92-736AE54E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40368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FF0F5-0BAA-4587-827D-6C471DF4D8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35466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42565-53C9-4691-892F-DF24032DFFC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52467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39C78-470F-4099-9CD1-63F6CEFB89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59652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8B32A-29B0-4D00-97E8-B9D8A7F0CF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39669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D2AD9-89B5-4E47-94C5-BBA899B351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3794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F2281-E2DC-4024-BBCE-2BD27626C3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22705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0E84D-FA00-43F3-9242-4CC44A3EAF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49390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C4568-409A-4BBD-9CDB-6F9C02F6B1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56868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4D486-2ED4-44B7-9275-107D15AEAB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789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/>
            </a:lvl1pPr>
          </a:lstStyle>
          <a:p>
            <a:pPr>
              <a:defRPr/>
            </a:pPr>
            <a:fld id="{ABF63C23-E677-4018-8947-C1A4BF5241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/>
            </a:lvl1pPr>
          </a:lstStyle>
          <a:p>
            <a:pPr>
              <a:defRPr/>
            </a:pPr>
            <a:fld id="{ABF63C23-E677-4018-8947-C1A4BF5241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290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/>
            </a:lvl1pPr>
          </a:lstStyle>
          <a:p>
            <a:pPr>
              <a:defRPr/>
            </a:pPr>
            <a:fld id="{ABF63C23-E677-4018-8947-C1A4BF5241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290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/>
            </a:lvl1pPr>
          </a:lstStyle>
          <a:p>
            <a:pPr>
              <a:defRPr/>
            </a:pPr>
            <a:fld id="{ABF63C23-E677-4018-8947-C1A4BF5241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86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/>
            </a:lvl1pPr>
          </a:lstStyle>
          <a:p>
            <a:pPr>
              <a:defRPr/>
            </a:pPr>
            <a:fld id="{ABF63C23-E677-4018-8947-C1A4BF5241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86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/>
            </a:lvl1pPr>
          </a:lstStyle>
          <a:p>
            <a:pPr>
              <a:defRPr/>
            </a:pPr>
            <a:fld id="{ABF63C23-E677-4018-8947-C1A4BF5241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86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/>
            </a:lvl1pPr>
          </a:lstStyle>
          <a:p>
            <a:pPr>
              <a:defRPr/>
            </a:pPr>
            <a:fld id="{ABF63C23-E677-4018-8947-C1A4BF5241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86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/>
            </a:lvl1pPr>
          </a:lstStyle>
          <a:p>
            <a:pPr>
              <a:defRPr/>
            </a:pPr>
            <a:fld id="{ABF63C23-E677-4018-8947-C1A4BF5241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86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/>
            </a:lvl1pPr>
          </a:lstStyle>
          <a:p>
            <a:pPr>
              <a:defRPr/>
            </a:pPr>
            <a:fld id="{ABF63C23-E677-4018-8947-C1A4BF5241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86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/>
            </a:lvl1pPr>
          </a:lstStyle>
          <a:p>
            <a:pPr>
              <a:defRPr/>
            </a:pPr>
            <a:fld id="{ABF63C23-E677-4018-8947-C1A4BF5241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86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/>
            </a:lvl1pPr>
          </a:lstStyle>
          <a:p>
            <a:pPr>
              <a:defRPr/>
            </a:pPr>
            <a:fld id="{ABF63C23-E677-4018-8947-C1A4BF5241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157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8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://en.wikipedia.org/wiki/File:Submarine_cable_cross-section_3D_plain.sv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jpeg"/><Relationship Id="rId4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audio" Target="../media/media5.wma"/><Relationship Id="rId13" Type="http://schemas.microsoft.com/office/2007/relationships/media" Target="../media/media8.wma"/><Relationship Id="rId18" Type="http://schemas.openxmlformats.org/officeDocument/2006/relationships/image" Target="../media/image49.tiff"/><Relationship Id="rId3" Type="http://schemas.microsoft.com/office/2007/relationships/media" Target="../media/media3.wma"/><Relationship Id="rId7" Type="http://schemas.microsoft.com/office/2007/relationships/media" Target="../media/media5.wma"/><Relationship Id="rId12" Type="http://schemas.openxmlformats.org/officeDocument/2006/relationships/audio" Target="../media/media7.wma"/><Relationship Id="rId17" Type="http://schemas.openxmlformats.org/officeDocument/2006/relationships/slideLayout" Target="../slideLayouts/slideLayout7.xml"/><Relationship Id="rId2" Type="http://schemas.openxmlformats.org/officeDocument/2006/relationships/audio" Target="../media/media2.wav"/><Relationship Id="rId16" Type="http://schemas.openxmlformats.org/officeDocument/2006/relationships/audio" Target="../media/media9.wma"/><Relationship Id="rId20" Type="http://schemas.openxmlformats.org/officeDocument/2006/relationships/image" Target="../media/image51.png"/><Relationship Id="rId1" Type="http://schemas.microsoft.com/office/2007/relationships/media" Target="../media/media2.wav"/><Relationship Id="rId6" Type="http://schemas.openxmlformats.org/officeDocument/2006/relationships/audio" Target="../media/media4.wma"/><Relationship Id="rId11" Type="http://schemas.microsoft.com/office/2007/relationships/media" Target="../media/media7.wma"/><Relationship Id="rId5" Type="http://schemas.microsoft.com/office/2007/relationships/media" Target="../media/media4.wma"/><Relationship Id="rId15" Type="http://schemas.microsoft.com/office/2007/relationships/media" Target="../media/media9.wma"/><Relationship Id="rId10" Type="http://schemas.openxmlformats.org/officeDocument/2006/relationships/audio" Target="../media/media6.wma"/><Relationship Id="rId19" Type="http://schemas.openxmlformats.org/officeDocument/2006/relationships/image" Target="../media/image50.png"/><Relationship Id="rId4" Type="http://schemas.openxmlformats.org/officeDocument/2006/relationships/audio" Target="../media/media3.wma"/><Relationship Id="rId9" Type="http://schemas.microsoft.com/office/2007/relationships/media" Target="../media/media6.wma"/><Relationship Id="rId14" Type="http://schemas.openxmlformats.org/officeDocument/2006/relationships/audio" Target="../media/media8.wm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04800"/>
            <a:ext cx="9078373" cy="6324600"/>
          </a:xfrm>
          <a:prstGeom prst="rect">
            <a:avLst/>
          </a:prstGeom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sz="6000" b="1" dirty="0">
                <a:solidFill>
                  <a:srgbClr val="FFFF00"/>
                </a:solidFill>
              </a:rPr>
              <a:t>Space Weather 101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876800"/>
            <a:ext cx="6400800" cy="1447800"/>
          </a:xfrm>
        </p:spPr>
        <p:txBody>
          <a:bodyPr/>
          <a:lstStyle/>
          <a:p>
            <a:pPr eaLnBrk="1" hangingPunct="1"/>
            <a:r>
              <a:rPr lang="en-US" sz="2400" b="1" dirty="0">
                <a:solidFill>
                  <a:srgbClr val="FFFF00"/>
                </a:solidFill>
              </a:rPr>
              <a:t>Dr. Dennis Gallagher</a:t>
            </a:r>
          </a:p>
          <a:p>
            <a:pPr eaLnBrk="1" hangingPunct="1"/>
            <a:r>
              <a:rPr lang="en-US" sz="2400" b="1" dirty="0">
                <a:solidFill>
                  <a:srgbClr val="FFFF00"/>
                </a:solidFill>
              </a:rPr>
              <a:t>NASA Marshall Space Flight Center</a:t>
            </a:r>
          </a:p>
          <a:p>
            <a:pPr eaLnBrk="1" hangingPunct="1"/>
            <a:r>
              <a:rPr lang="en-US" sz="2400" b="1" dirty="0">
                <a:solidFill>
                  <a:srgbClr val="FFFF00"/>
                </a:solidFill>
              </a:rPr>
              <a:t>Dennis.Gallagher@nasa.gov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A6DDD1-8EE2-4AB9-DBD1-745FA6FBBB10}"/>
              </a:ext>
            </a:extLst>
          </p:cNvPr>
          <p:cNvSpPr txBox="1"/>
          <p:nvPr/>
        </p:nvSpPr>
        <p:spPr>
          <a:xfrm>
            <a:off x="7580743" y="6460831"/>
            <a:ext cx="1584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Credit: NASA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04800"/>
            <a:ext cx="9078373" cy="6324600"/>
          </a:xfrm>
          <a:prstGeom prst="rect">
            <a:avLst/>
          </a:prstGeom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0"/>
            <a:ext cx="7162800" cy="1828800"/>
          </a:xfrm>
          <a:solidFill>
            <a:schemeClr val="tx1">
              <a:alpha val="40000"/>
            </a:schemeClr>
          </a:solidFill>
        </p:spPr>
        <p:txBody>
          <a:bodyPr/>
          <a:lstStyle/>
          <a:p>
            <a:pPr eaLnBrk="1" hangingPunct="1"/>
            <a:r>
              <a:rPr lang="en-US" sz="4000" b="1" u="sng" dirty="0">
                <a:solidFill>
                  <a:srgbClr val="FFFF00"/>
                </a:solidFill>
              </a:rPr>
              <a:t>Objective of the Presentation: </a:t>
            </a:r>
            <a:br>
              <a:rPr lang="en-US" sz="3200" b="1" u="sng" dirty="0">
                <a:solidFill>
                  <a:srgbClr val="FFFF00"/>
                </a:solidFill>
              </a:rPr>
            </a:br>
            <a:br>
              <a:rPr lang="en-US" sz="2000" b="1" u="sng" dirty="0">
                <a:solidFill>
                  <a:srgbClr val="FFFF00"/>
                </a:solidFill>
              </a:rPr>
            </a:br>
            <a:r>
              <a:rPr lang="en-US" sz="2000" b="1" dirty="0">
                <a:solidFill>
                  <a:srgbClr val="FFFF00"/>
                </a:solidFill>
              </a:rPr>
              <a:t>Enhance awareness of space weather and why you should care</a:t>
            </a:r>
          </a:p>
        </p:txBody>
      </p:sp>
    </p:spTree>
    <p:extLst>
      <p:ext uri="{BB962C8B-B14F-4D97-AF65-F5344CB8AC3E}">
        <p14:creationId xmlns:p14="http://schemas.microsoft.com/office/powerpoint/2010/main" val="2662714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04800"/>
            <a:ext cx="9078373" cy="6324600"/>
          </a:xfrm>
          <a:prstGeom prst="rect">
            <a:avLst/>
          </a:prstGeom>
        </p:spPr>
      </p:pic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0" y="0"/>
            <a:ext cx="9144000" cy="2590800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4000" u="sng" dirty="0">
                <a:solidFill>
                  <a:srgbClr val="FFFF00"/>
                </a:solidFill>
              </a:rPr>
              <a:t>Definition of Space Weather: </a:t>
            </a:r>
            <a:br>
              <a:rPr lang="en-US" sz="3200" u="sng" dirty="0">
                <a:solidFill>
                  <a:srgbClr val="FFFF00"/>
                </a:solidFill>
              </a:rPr>
            </a:br>
            <a:endParaRPr lang="en-US" sz="3200" u="sng" dirty="0">
              <a:solidFill>
                <a:srgbClr val="FFFF00"/>
              </a:solidFill>
            </a:endParaRPr>
          </a:p>
          <a:p>
            <a:pPr algn="ctr"/>
            <a:r>
              <a:rPr lang="en-US" sz="2000" dirty="0">
                <a:solidFill>
                  <a:srgbClr val="FFFF00"/>
                </a:solidFill>
              </a:rPr>
              <a:t>The conditions on the sun, in space, and in our upper atmosphere that can influence the performance and reliability of space-borne and ground-based technological systems and endanger human life or health</a:t>
            </a:r>
            <a:r>
              <a:rPr lang="en-US" sz="2400" dirty="0">
                <a:solidFill>
                  <a:srgbClr val="FFFF0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62714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5" name="Text Box 12"/>
          <p:cNvSpPr txBox="1">
            <a:spLocks noChangeArrowheads="1"/>
          </p:cNvSpPr>
          <p:nvPr/>
        </p:nvSpPr>
        <p:spPr bwMode="auto">
          <a:xfrm>
            <a:off x="2879725" y="23241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21" y="1905000"/>
            <a:ext cx="3996879" cy="224512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64133" y="152400"/>
            <a:ext cx="4611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What does Weather mean to you?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64213" y="6494530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75120" y="19050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Beauty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6200" y="304800"/>
            <a:ext cx="3429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4000" b="1" kern="0">
                <a:solidFill>
                  <a:srgbClr val="FFFF00"/>
                </a:solidFill>
              </a:rPr>
              <a:t>Weather on Earth</a:t>
            </a:r>
            <a:endParaRPr lang="en-US" sz="4000" b="1" kern="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21" y="1905000"/>
            <a:ext cx="3996879" cy="2245122"/>
          </a:xfrm>
          <a:prstGeom prst="rect">
            <a:avLst/>
          </a:prstGeom>
        </p:spPr>
      </p:pic>
      <p:sp>
        <p:nvSpPr>
          <p:cNvPr id="6155" name="Text Box 12"/>
          <p:cNvSpPr txBox="1">
            <a:spLocks noChangeArrowheads="1"/>
          </p:cNvSpPr>
          <p:nvPr/>
        </p:nvSpPr>
        <p:spPr bwMode="auto">
          <a:xfrm>
            <a:off x="2879725" y="23241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714" y="3177381"/>
            <a:ext cx="3413760" cy="2000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64133" y="152400"/>
            <a:ext cx="4822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What’s does Weather mean to you?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64213" y="6494530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77713" y="3177381"/>
            <a:ext cx="1257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Recreation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76200" y="304800"/>
            <a:ext cx="3429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4000" b="1" kern="0">
                <a:solidFill>
                  <a:srgbClr val="FFFF00"/>
                </a:solidFill>
              </a:rPr>
              <a:t>Weather on Earth</a:t>
            </a:r>
            <a:endParaRPr lang="en-US" sz="4000" b="1" kern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652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21" y="1905000"/>
            <a:ext cx="3996879" cy="22451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714" y="3177381"/>
            <a:ext cx="3413760" cy="2000250"/>
          </a:xfrm>
          <a:prstGeom prst="rect">
            <a:avLst/>
          </a:prstGeom>
        </p:spPr>
      </p:pic>
      <p:sp>
        <p:nvSpPr>
          <p:cNvPr id="6155" name="Text Box 12"/>
          <p:cNvSpPr txBox="1">
            <a:spLocks noChangeArrowheads="1"/>
          </p:cNvSpPr>
          <p:nvPr/>
        </p:nvSpPr>
        <p:spPr bwMode="auto">
          <a:xfrm>
            <a:off x="2879725" y="23241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702" y="754224"/>
            <a:ext cx="5042430" cy="245030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64133" y="152400"/>
            <a:ext cx="4822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What’s does Weather mean to you?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64213" y="6494530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94837" y="757629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Inspiration</a:t>
            </a: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76200" y="304800"/>
            <a:ext cx="3429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4000" b="1" kern="0">
                <a:solidFill>
                  <a:srgbClr val="FFFF00"/>
                </a:solidFill>
              </a:rPr>
              <a:t>Weather on Earth</a:t>
            </a:r>
            <a:endParaRPr lang="en-US" sz="4000" b="1" kern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652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21" y="1905000"/>
            <a:ext cx="3996879" cy="22451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714" y="3177381"/>
            <a:ext cx="3413760" cy="2000250"/>
          </a:xfrm>
          <a:prstGeom prst="rect">
            <a:avLst/>
          </a:prstGeom>
        </p:spPr>
      </p:pic>
      <p:sp>
        <p:nvSpPr>
          <p:cNvPr id="6155" name="Text Box 12"/>
          <p:cNvSpPr txBox="1">
            <a:spLocks noChangeArrowheads="1"/>
          </p:cNvSpPr>
          <p:nvPr/>
        </p:nvSpPr>
        <p:spPr bwMode="auto">
          <a:xfrm>
            <a:off x="2879725" y="23241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702" y="754224"/>
            <a:ext cx="5042430" cy="245030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420635"/>
            <a:ext cx="3886200" cy="257460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64133" y="152400"/>
            <a:ext cx="4822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What’s does Weather mean to you?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64213" y="6494530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00600" y="3424040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Danger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76200" y="304800"/>
            <a:ext cx="3429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4000" b="1" kern="0">
                <a:solidFill>
                  <a:srgbClr val="FFFF00"/>
                </a:solidFill>
              </a:rPr>
              <a:t>Weather on Earth</a:t>
            </a:r>
            <a:endParaRPr lang="en-US" sz="4000" b="1" kern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652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21" y="1905000"/>
            <a:ext cx="3996879" cy="224512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714" y="3177381"/>
            <a:ext cx="3413760" cy="2000250"/>
          </a:xfrm>
          <a:prstGeom prst="rect">
            <a:avLst/>
          </a:prstGeom>
        </p:spPr>
      </p:pic>
      <p:sp>
        <p:nvSpPr>
          <p:cNvPr id="6155" name="Text Box 12"/>
          <p:cNvSpPr txBox="1">
            <a:spLocks noChangeArrowheads="1"/>
          </p:cNvSpPr>
          <p:nvPr/>
        </p:nvSpPr>
        <p:spPr bwMode="auto">
          <a:xfrm>
            <a:off x="2879725" y="23241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702" y="754224"/>
            <a:ext cx="5042430" cy="24503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420635"/>
            <a:ext cx="3886200" cy="25746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254" y="3787775"/>
            <a:ext cx="4059208" cy="268922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864133" y="152400"/>
            <a:ext cx="4822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What’s does Weather mean to you?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64213" y="6494530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42006" y="3808174"/>
            <a:ext cx="1757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Threat at Home</a:t>
            </a: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" y="304800"/>
            <a:ext cx="3429000" cy="1371600"/>
          </a:xfrm>
          <a:noFill/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</a:rPr>
              <a:t>Weather on Earth</a:t>
            </a:r>
          </a:p>
        </p:txBody>
      </p:sp>
    </p:spTree>
    <p:extLst>
      <p:ext uri="{BB962C8B-B14F-4D97-AF65-F5344CB8AC3E}">
        <p14:creationId xmlns:p14="http://schemas.microsoft.com/office/powerpoint/2010/main" val="3219652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21" y="1905000"/>
            <a:ext cx="3996879" cy="224512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714" y="3177381"/>
            <a:ext cx="3413760" cy="2000250"/>
          </a:xfrm>
          <a:prstGeom prst="rect">
            <a:avLst/>
          </a:prstGeom>
        </p:spPr>
      </p:pic>
      <p:sp>
        <p:nvSpPr>
          <p:cNvPr id="6155" name="Text Box 12"/>
          <p:cNvSpPr txBox="1">
            <a:spLocks noChangeArrowheads="1"/>
          </p:cNvSpPr>
          <p:nvPr/>
        </p:nvSpPr>
        <p:spPr bwMode="auto">
          <a:xfrm>
            <a:off x="2879725" y="23241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64213" y="6494530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702" y="754224"/>
            <a:ext cx="5042430" cy="24503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420635"/>
            <a:ext cx="3886200" cy="257460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254" y="3787775"/>
            <a:ext cx="4059208" cy="26892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695700"/>
            <a:ext cx="4114800" cy="30861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864133" y="152400"/>
            <a:ext cx="4822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What’s does Weather mean to you?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266" y="3695700"/>
            <a:ext cx="1785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Regional Threat</a:t>
            </a:r>
          </a:p>
        </p:txBody>
      </p:sp>
      <p:sp>
        <p:nvSpPr>
          <p:cNvPr id="1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" y="304800"/>
            <a:ext cx="3429000" cy="1371600"/>
          </a:xfrm>
          <a:noFill/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</a:rPr>
              <a:t>Weather on Earth</a:t>
            </a:r>
          </a:p>
        </p:txBody>
      </p:sp>
    </p:spTree>
    <p:extLst>
      <p:ext uri="{BB962C8B-B14F-4D97-AF65-F5344CB8AC3E}">
        <p14:creationId xmlns:p14="http://schemas.microsoft.com/office/powerpoint/2010/main" val="3219652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21" y="1905000"/>
            <a:ext cx="3996879" cy="224512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714" y="3177381"/>
            <a:ext cx="3413760" cy="2000250"/>
          </a:xfrm>
          <a:prstGeom prst="rect">
            <a:avLst/>
          </a:prstGeom>
        </p:spPr>
      </p:pic>
      <p:sp>
        <p:nvSpPr>
          <p:cNvPr id="6155" name="Text Box 12"/>
          <p:cNvSpPr txBox="1">
            <a:spLocks noChangeArrowheads="1"/>
          </p:cNvSpPr>
          <p:nvPr/>
        </p:nvSpPr>
        <p:spPr bwMode="auto">
          <a:xfrm>
            <a:off x="2879725" y="23241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702" y="754224"/>
            <a:ext cx="5042430" cy="245030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420635"/>
            <a:ext cx="3886200" cy="257460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254" y="3787775"/>
            <a:ext cx="4059208" cy="268922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695700"/>
            <a:ext cx="4114800" cy="30861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554" y="0"/>
            <a:ext cx="3291840" cy="329184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016533" y="134568"/>
            <a:ext cx="4822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What’s does Weather mean to you?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73419" y="2918944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NASA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64213" y="6494530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45554" y="747580"/>
            <a:ext cx="2475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Familiarity from Space</a:t>
            </a: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 bwMode="auto">
          <a:xfrm>
            <a:off x="76200" y="304800"/>
            <a:ext cx="3429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4000" b="1" kern="0">
                <a:solidFill>
                  <a:srgbClr val="FFFF00"/>
                </a:solidFill>
              </a:rPr>
              <a:t>Weather on Earth</a:t>
            </a:r>
            <a:endParaRPr lang="en-US" sz="4000" b="1" kern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652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714" y="3177381"/>
            <a:ext cx="3413760" cy="20002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21" y="1905000"/>
            <a:ext cx="3996879" cy="2245122"/>
          </a:xfrm>
          <a:prstGeom prst="rect">
            <a:avLst/>
          </a:prstGeom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" y="304800"/>
            <a:ext cx="3429000" cy="1371600"/>
          </a:xfrm>
          <a:noFill/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</a:rPr>
              <a:t>Weather on Earth</a:t>
            </a:r>
          </a:p>
        </p:txBody>
      </p:sp>
      <p:sp>
        <p:nvSpPr>
          <p:cNvPr id="6155" name="Text Box 12"/>
          <p:cNvSpPr txBox="1">
            <a:spLocks noChangeArrowheads="1"/>
          </p:cNvSpPr>
          <p:nvPr/>
        </p:nvSpPr>
        <p:spPr bwMode="auto">
          <a:xfrm>
            <a:off x="2879725" y="23241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702" y="754224"/>
            <a:ext cx="5042430" cy="245030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420635"/>
            <a:ext cx="3886200" cy="257460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254" y="3787775"/>
            <a:ext cx="4059208" cy="268922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695700"/>
            <a:ext cx="4114800" cy="3086100"/>
          </a:xfrm>
          <a:prstGeom prst="rect">
            <a:avLst/>
          </a:prstGeom>
        </p:spPr>
      </p:pic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3190875" y="3076575"/>
            <a:ext cx="2905125" cy="1800225"/>
          </a:xfrm>
          <a:prstGeom prst="rect">
            <a:avLst/>
          </a:prstGeom>
          <a:solidFill>
            <a:schemeClr val="tx1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800" dirty="0">
                <a:solidFill>
                  <a:srgbClr val="FFFFFF"/>
                </a:solidFill>
              </a:rPr>
              <a:t> Precipitation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FF"/>
                </a:solidFill>
              </a:rPr>
              <a:t> Light Displays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FF"/>
                </a:solidFill>
              </a:rPr>
              <a:t> Power of Nature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FF"/>
                </a:solidFill>
              </a:rPr>
              <a:t> Societal Danger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045" y="461665"/>
            <a:ext cx="3182629" cy="211097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864133" y="152400"/>
            <a:ext cx="4822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What’s does Weather mean to you?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64213" y="6494530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</p:spTree>
    <p:extLst>
      <p:ext uri="{BB962C8B-B14F-4D97-AF65-F5344CB8AC3E}">
        <p14:creationId xmlns:p14="http://schemas.microsoft.com/office/powerpoint/2010/main" val="3219652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4505"/>
            <a:ext cx="6858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64213" y="6494530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977016" y="0"/>
            <a:ext cx="5181600" cy="762000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4000" b="1" kern="0">
                <a:solidFill>
                  <a:srgbClr val="FFFF00"/>
                </a:solidFill>
              </a:rPr>
              <a:t>Weather in Space?</a:t>
            </a:r>
            <a:endParaRPr lang="en-US" sz="4000" b="1" kern="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4505"/>
            <a:ext cx="6858000" cy="6858000"/>
          </a:xfrm>
          <a:prstGeom prst="rect">
            <a:avLst/>
          </a:prstGeom>
        </p:spPr>
      </p:pic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6238875" y="1219200"/>
            <a:ext cx="2387128" cy="523220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Precipitation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64213" y="6494530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977016" y="0"/>
            <a:ext cx="5181600" cy="762000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4000" b="1" kern="0">
                <a:solidFill>
                  <a:srgbClr val="FFFF00"/>
                </a:solidFill>
              </a:rPr>
              <a:t>Weather in Space?</a:t>
            </a:r>
            <a:endParaRPr lang="en-US" sz="4000" b="1" kern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6040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4505"/>
            <a:ext cx="6858000" cy="6858000"/>
          </a:xfrm>
          <a:prstGeom prst="rect">
            <a:avLst/>
          </a:prstGeom>
        </p:spPr>
      </p:pic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6238875" y="1219200"/>
            <a:ext cx="2624436" cy="954107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Precipitation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Light Displays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64213" y="6494530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977016" y="0"/>
            <a:ext cx="5181600" cy="762000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4000" b="1" kern="0">
                <a:solidFill>
                  <a:srgbClr val="FFFF00"/>
                </a:solidFill>
              </a:rPr>
              <a:t>Weather in Space?</a:t>
            </a:r>
            <a:endParaRPr lang="en-US" sz="4000" b="1" kern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657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4505"/>
            <a:ext cx="6858000" cy="6858000"/>
          </a:xfrm>
          <a:prstGeom prst="rect">
            <a:avLst/>
          </a:prstGeom>
        </p:spPr>
      </p:pic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6238875" y="1219200"/>
            <a:ext cx="2919261" cy="1384995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Precipitation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Light Displays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Power of Nature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64213" y="6494530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977016" y="0"/>
            <a:ext cx="5181600" cy="762000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4000" b="1" kern="0">
                <a:solidFill>
                  <a:srgbClr val="FFFF00"/>
                </a:solidFill>
              </a:rPr>
              <a:t>Weather in Space?</a:t>
            </a:r>
            <a:endParaRPr lang="en-US" sz="4000" b="1" kern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62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4505"/>
            <a:ext cx="6858000" cy="6858000"/>
          </a:xfrm>
          <a:prstGeom prst="rect">
            <a:avLst/>
          </a:prstGeom>
        </p:spPr>
      </p:pic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6238875" y="1219200"/>
            <a:ext cx="2905125" cy="1800225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Precipitation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Light Displays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Power of Nature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Societal Danger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64213" y="6494530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977016" y="0"/>
            <a:ext cx="5181600" cy="762000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4000" b="1" kern="0">
                <a:solidFill>
                  <a:srgbClr val="FFFF00"/>
                </a:solidFill>
              </a:rPr>
              <a:t>Weather in Space?</a:t>
            </a:r>
            <a:endParaRPr lang="en-US" sz="4000" b="1" kern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5502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4505"/>
            <a:ext cx="6858000" cy="6858000"/>
          </a:xfrm>
          <a:prstGeom prst="rect">
            <a:avLst/>
          </a:prstGeom>
        </p:spPr>
      </p:pic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6238875" y="1219200"/>
            <a:ext cx="2905125" cy="1800225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Precipitation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Light Displays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Power of Nature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Societal Danger</a:t>
            </a:r>
          </a:p>
        </p:txBody>
      </p:sp>
      <p:sp>
        <p:nvSpPr>
          <p:cNvPr id="7173" name="Text Box 6"/>
          <p:cNvSpPr txBox="1">
            <a:spLocks noChangeArrowheads="1"/>
          </p:cNvSpPr>
          <p:nvPr/>
        </p:nvSpPr>
        <p:spPr bwMode="auto">
          <a:xfrm>
            <a:off x="1233748" y="5545932"/>
            <a:ext cx="6650860" cy="707886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</a:rPr>
              <a:t>Where is the Shock and Awe?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64213" y="6494530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977016" y="0"/>
            <a:ext cx="5181600" cy="762000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4000" b="1" kern="0" dirty="0">
                <a:solidFill>
                  <a:srgbClr val="FFFF00"/>
                </a:solidFill>
              </a:rPr>
              <a:t>Weather in Space?</a:t>
            </a:r>
          </a:p>
        </p:txBody>
      </p:sp>
    </p:spTree>
    <p:extLst>
      <p:ext uri="{BB962C8B-B14F-4D97-AF65-F5344CB8AC3E}">
        <p14:creationId xmlns:p14="http://schemas.microsoft.com/office/powerpoint/2010/main" val="31479654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419600" y="609600"/>
            <a:ext cx="4629150" cy="6172200"/>
            <a:chOff x="147893" y="457200"/>
            <a:chExt cx="4629150" cy="61722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893" y="457200"/>
              <a:ext cx="4629150" cy="6172200"/>
            </a:xfrm>
            <a:prstGeom prst="rect">
              <a:avLst/>
            </a:prstGeom>
          </p:spPr>
        </p:pic>
        <p:pic>
          <p:nvPicPr>
            <p:cNvPr id="6" name="Picture 5" descr="naked_earth.jpg"/>
            <p:cNvPicPr>
              <a:picLocks noChangeAspect="1"/>
            </p:cNvPicPr>
            <p:nvPr/>
          </p:nvPicPr>
          <p:blipFill>
            <a:blip r:embed="rId3" cstate="print"/>
            <a:srcRect l="23906" t="13194" r="30938" b="11309"/>
            <a:stretch>
              <a:fillRect/>
            </a:stretch>
          </p:blipFill>
          <p:spPr>
            <a:xfrm>
              <a:off x="1640072" y="3630972"/>
              <a:ext cx="152400" cy="190103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853443" y="1948825"/>
              <a:ext cx="7617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Earth</a:t>
              </a:r>
            </a:p>
          </p:txBody>
        </p:sp>
        <p:sp>
          <p:nvSpPr>
            <p:cNvPr id="9" name="Bent Arrow 8"/>
            <p:cNvSpPr/>
            <p:nvPr/>
          </p:nvSpPr>
          <p:spPr bwMode="auto">
            <a:xfrm rot="10800000" flipH="1">
              <a:off x="1197268" y="2332534"/>
              <a:ext cx="349497" cy="1490096"/>
            </a:xfrm>
            <a:prstGeom prst="bentArrow">
              <a:avLst/>
            </a:prstGeom>
            <a:solidFill>
              <a:srgbClr val="FFFF00">
                <a:alpha val="75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95263"/>
            <a:ext cx="7772400" cy="947737"/>
          </a:xfrm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</a:rPr>
              <a:t>Start at the Sun</a:t>
            </a:r>
          </a:p>
        </p:txBody>
      </p:sp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152400" y="1676400"/>
            <a:ext cx="39624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0" u="sng" dirty="0">
                <a:solidFill>
                  <a:srgbClr val="FFFF00"/>
                </a:solidFill>
              </a:rPr>
              <a:t>Flare: explosive brightening </a:t>
            </a:r>
            <a:r>
              <a:rPr lang="en-US" sz="2400" b="0" dirty="0">
                <a:solidFill>
                  <a:srgbClr val="FFFF00"/>
                </a:solidFill>
              </a:rPr>
              <a:t>or</a:t>
            </a:r>
            <a:r>
              <a:rPr lang="en-US" sz="2400" b="0" u="sng" dirty="0">
                <a:solidFill>
                  <a:srgbClr val="FFFF00"/>
                </a:solidFill>
              </a:rPr>
              <a:t> </a:t>
            </a:r>
          </a:p>
          <a:p>
            <a:r>
              <a:rPr lang="en-US" sz="2400" b="0" u="sng" dirty="0">
                <a:solidFill>
                  <a:srgbClr val="FFFF00"/>
                </a:solidFill>
              </a:rPr>
              <a:t>Coronal Mass Ejection:</a:t>
            </a:r>
          </a:p>
          <a:p>
            <a:r>
              <a:rPr lang="en-US" sz="2400" b="0" dirty="0">
                <a:solidFill>
                  <a:srgbClr val="FFFF00"/>
                </a:solidFill>
              </a:rPr>
              <a:t>Violent release of as much as a billion tons of matter (36 moderate sized mountains).</a:t>
            </a:r>
          </a:p>
          <a:p>
            <a:endParaRPr lang="en-US" sz="2400" b="0" dirty="0">
              <a:solidFill>
                <a:srgbClr val="FFFF00"/>
              </a:solidFill>
            </a:endParaRPr>
          </a:p>
          <a:p>
            <a:r>
              <a:rPr lang="en-US" sz="2400" b="0" dirty="0">
                <a:solidFill>
                  <a:srgbClr val="FFFF00"/>
                </a:solidFill>
              </a:rPr>
              <a:t>Can be equivalent of 40 billion Hiroshima-sized atomic bombs (enough to destroy everything on Earth’s surface more than 900 times).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73289" y="6452482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382000" cy="1143000"/>
          </a:xfrm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</a:rPr>
              <a:t>Weather at the Sun or Elsewhere Means There are Events</a:t>
            </a:r>
          </a:p>
        </p:txBody>
      </p:sp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381000" y="2819400"/>
            <a:ext cx="3214688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What do you see?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Near the Sun?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Far from the Sun?</a:t>
            </a:r>
          </a:p>
        </p:txBody>
      </p:sp>
      <p:pic>
        <p:nvPicPr>
          <p:cNvPr id="10245" name="c3_20031029_Slow.avi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038600" y="1828800"/>
            <a:ext cx="4648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03BE43C-1927-81FC-0D70-5F58C541C41F}"/>
              </a:ext>
            </a:extLst>
          </p:cNvPr>
          <p:cNvSpPr txBox="1"/>
          <p:nvPr/>
        </p:nvSpPr>
        <p:spPr>
          <a:xfrm>
            <a:off x="7145229" y="6472280"/>
            <a:ext cx="1584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Credit: NASA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2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245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" y="1905000"/>
            <a:ext cx="2258135" cy="3010847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32" name="Rounded Rectangle 31"/>
          <p:cNvSpPr/>
          <p:nvPr/>
        </p:nvSpPr>
        <p:spPr bwMode="auto">
          <a:xfrm>
            <a:off x="6268038" y="4724399"/>
            <a:ext cx="2875962" cy="137160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669592" y="4775115"/>
            <a:ext cx="2000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Just a few M-mph</a:t>
            </a:r>
          </a:p>
        </p:txBody>
      </p:sp>
      <p:sp>
        <p:nvSpPr>
          <p:cNvPr id="29" name="Rounded Rectangle 28"/>
          <p:cNvSpPr/>
          <p:nvPr/>
        </p:nvSpPr>
        <p:spPr bwMode="auto">
          <a:xfrm>
            <a:off x="6268038" y="3593068"/>
            <a:ext cx="2362200" cy="88595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629400" y="3593068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Sub-light speed</a:t>
            </a:r>
          </a:p>
        </p:txBody>
      </p:sp>
      <p:sp>
        <p:nvSpPr>
          <p:cNvPr id="2" name="Rounded Rectangle 1"/>
          <p:cNvSpPr/>
          <p:nvPr/>
        </p:nvSpPr>
        <p:spPr bwMode="auto">
          <a:xfrm>
            <a:off x="4528997" y="1066800"/>
            <a:ext cx="1786960" cy="21336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30" name="Straight Connector 29"/>
          <p:cNvCxnSpPr/>
          <p:nvPr/>
        </p:nvCxnSpPr>
        <p:spPr bwMode="auto">
          <a:xfrm rot="5400000">
            <a:off x="-111870" y="3390900"/>
            <a:ext cx="4800600" cy="1588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437631" y="0"/>
            <a:ext cx="82519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</a:rPr>
              <a:t>Time Scale for Solar Effects at Earth</a:t>
            </a:r>
          </a:p>
        </p:txBody>
      </p:sp>
      <p:sp>
        <p:nvSpPr>
          <p:cNvPr id="12" name="Striped Right Arrow 11"/>
          <p:cNvSpPr/>
          <p:nvPr/>
        </p:nvSpPr>
        <p:spPr bwMode="auto">
          <a:xfrm>
            <a:off x="2305638" y="1181500"/>
            <a:ext cx="457200" cy="304800"/>
          </a:xfrm>
          <a:prstGeom prst="strip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Double Wave 12"/>
          <p:cNvSpPr/>
          <p:nvPr/>
        </p:nvSpPr>
        <p:spPr bwMode="auto">
          <a:xfrm>
            <a:off x="2839038" y="1143000"/>
            <a:ext cx="990600" cy="381000"/>
          </a:xfrm>
          <a:prstGeom prst="doubleWav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~10 min</a:t>
            </a:r>
          </a:p>
        </p:txBody>
      </p:sp>
      <p:sp>
        <p:nvSpPr>
          <p:cNvPr id="14" name="Striped Right Arrow 13"/>
          <p:cNvSpPr/>
          <p:nvPr/>
        </p:nvSpPr>
        <p:spPr bwMode="auto">
          <a:xfrm>
            <a:off x="2305638" y="2667800"/>
            <a:ext cx="457200" cy="304800"/>
          </a:xfrm>
          <a:prstGeom prst="strip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Double Wave 14"/>
          <p:cNvSpPr/>
          <p:nvPr/>
        </p:nvSpPr>
        <p:spPr bwMode="auto">
          <a:xfrm>
            <a:off x="2839038" y="2629300"/>
            <a:ext cx="1600200" cy="381000"/>
          </a:xfrm>
          <a:prstGeom prst="doubleWav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Mins to hours</a:t>
            </a:r>
          </a:p>
        </p:txBody>
      </p:sp>
      <p:sp>
        <p:nvSpPr>
          <p:cNvPr id="16" name="Striped Right Arrow 15"/>
          <p:cNvSpPr/>
          <p:nvPr/>
        </p:nvSpPr>
        <p:spPr bwMode="auto">
          <a:xfrm>
            <a:off x="2305638" y="4000900"/>
            <a:ext cx="1676400" cy="304800"/>
          </a:xfrm>
          <a:prstGeom prst="strip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Double Wave 16"/>
          <p:cNvSpPr/>
          <p:nvPr/>
        </p:nvSpPr>
        <p:spPr bwMode="auto">
          <a:xfrm>
            <a:off x="4058238" y="3962400"/>
            <a:ext cx="1981200" cy="381000"/>
          </a:xfrm>
          <a:prstGeom prst="doubleWav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Mins to a Day</a:t>
            </a:r>
          </a:p>
        </p:txBody>
      </p:sp>
      <p:sp>
        <p:nvSpPr>
          <p:cNvPr id="18" name="Striped Right Arrow 17"/>
          <p:cNvSpPr/>
          <p:nvPr/>
        </p:nvSpPr>
        <p:spPr bwMode="auto">
          <a:xfrm>
            <a:off x="2305638" y="5220100"/>
            <a:ext cx="3962400" cy="304800"/>
          </a:xfrm>
          <a:prstGeom prst="strip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Double Wave 18"/>
          <p:cNvSpPr/>
          <p:nvPr/>
        </p:nvSpPr>
        <p:spPr bwMode="auto">
          <a:xfrm>
            <a:off x="6372519" y="5181600"/>
            <a:ext cx="2590800" cy="381000"/>
          </a:xfrm>
          <a:prstGeom prst="doubleWav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Days</a:t>
            </a:r>
          </a:p>
        </p:txBody>
      </p:sp>
      <p:cxnSp>
        <p:nvCxnSpPr>
          <p:cNvPr id="22" name="Straight Arrow Connector 21"/>
          <p:cNvCxnSpPr/>
          <p:nvPr/>
        </p:nvCxnSpPr>
        <p:spPr bwMode="auto">
          <a:xfrm rot="5400000">
            <a:off x="2000838" y="2057400"/>
            <a:ext cx="1066800" cy="15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FF00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1932014" y="1877960"/>
            <a:ext cx="1165704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8 Minutes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04707" y="1154668"/>
            <a:ext cx="103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X-RAYS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87789" y="2667000"/>
            <a:ext cx="1469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Radio Waves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76022" y="3657600"/>
            <a:ext cx="1063112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10s Mins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56382" y="4876800"/>
            <a:ext cx="114005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Few Days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68038" y="400172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High Energy Particles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68038" y="5638800"/>
            <a:ext cx="287596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Coronal Mass Ejection Blast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92970" y="1745076"/>
            <a:ext cx="1279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Warp 1: light speed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9532" y="2283507"/>
            <a:ext cx="7841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CME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0AC51F-421A-DC8A-3314-3F8D70781717}"/>
              </a:ext>
            </a:extLst>
          </p:cNvPr>
          <p:cNvSpPr txBox="1"/>
          <p:nvPr/>
        </p:nvSpPr>
        <p:spPr>
          <a:xfrm>
            <a:off x="-10839" y="4870324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304800"/>
            <a:ext cx="4648200" cy="762000"/>
          </a:xfrm>
        </p:spPr>
        <p:txBody>
          <a:bodyPr/>
          <a:lstStyle/>
          <a:p>
            <a:r>
              <a:rPr lang="en-US" sz="4000" b="1" dirty="0">
                <a:solidFill>
                  <a:srgbClr val="FFFF00"/>
                </a:solidFill>
              </a:rPr>
              <a:t>Cosmic Radiation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798839" y="43934"/>
            <a:ext cx="3262816" cy="4024736"/>
            <a:chOff x="5238162" y="1593014"/>
            <a:chExt cx="3262816" cy="402473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4000" y="1905000"/>
              <a:ext cx="2991138" cy="371275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7035361" y="5248418"/>
              <a:ext cx="12897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Credit JPL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238162" y="1593014"/>
              <a:ext cx="32628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James Van Allen and Rockoons</a:t>
              </a: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311" y="3884004"/>
            <a:ext cx="2012950" cy="28512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1466" y="6515941"/>
            <a:ext cx="54521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FF00"/>
                </a:solidFill>
              </a:rPr>
              <a:t>By user:GDK - [1], Public Domain, https://commons.wikimedia.org/w/index.php?curid=1434580</a:t>
            </a:r>
          </a:p>
        </p:txBody>
      </p:sp>
      <p:sp>
        <p:nvSpPr>
          <p:cNvPr id="10" name="TextBox 9"/>
          <p:cNvSpPr txBox="1"/>
          <p:nvPr/>
        </p:nvSpPr>
        <p:spPr>
          <a:xfrm rot="18316401">
            <a:off x="6362065" y="2776010"/>
            <a:ext cx="1396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Loki Rocket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2927" y="1447800"/>
            <a:ext cx="53858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Radiation: electromagnetic waves and particles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Ionizing radiation: more dangerous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Physical amount: radiation flux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Biological effect: much more complex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5252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304800"/>
            <a:ext cx="4648200" cy="762000"/>
          </a:xfrm>
        </p:spPr>
        <p:txBody>
          <a:bodyPr/>
          <a:lstStyle/>
          <a:p>
            <a:r>
              <a:rPr lang="en-US" sz="4000" b="1" dirty="0">
                <a:solidFill>
                  <a:srgbClr val="FFFF00"/>
                </a:solidFill>
              </a:rPr>
              <a:t>Cosmic Radiation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798839" y="43934"/>
            <a:ext cx="3262816" cy="4024736"/>
            <a:chOff x="5238162" y="1593014"/>
            <a:chExt cx="3262816" cy="402473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4000" y="1905000"/>
              <a:ext cx="2991138" cy="371275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7035361" y="5248418"/>
              <a:ext cx="12897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Credit JPL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238162" y="1593014"/>
              <a:ext cx="32628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James Van Allen and Rockoons</a:t>
              </a: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311" y="3884004"/>
            <a:ext cx="2012950" cy="28512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1466" y="6515941"/>
            <a:ext cx="54521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FF00"/>
                </a:solidFill>
              </a:rPr>
              <a:t>By user:GDK - [1], Public Domain, https://commons.wikimedia.org/w/index.php?curid=1434580</a:t>
            </a:r>
          </a:p>
        </p:txBody>
      </p:sp>
      <p:sp>
        <p:nvSpPr>
          <p:cNvPr id="10" name="TextBox 9"/>
          <p:cNvSpPr txBox="1"/>
          <p:nvPr/>
        </p:nvSpPr>
        <p:spPr>
          <a:xfrm rot="18316401">
            <a:off x="6362065" y="2776010"/>
            <a:ext cx="1396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Loki Rocket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2927" y="1447800"/>
            <a:ext cx="538587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1 rem = 0.01 Sievert (current SI unit)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1 millirem = medical x-ray or background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1 rem     → 0.05% chance of cancer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100 rem → over short time, acute radiation syndrome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Rad or Sieverts are better correlated to exposure symptoms</a:t>
            </a:r>
          </a:p>
        </p:txBody>
      </p:sp>
    </p:spTree>
    <p:extLst>
      <p:ext uri="{BB962C8B-B14F-4D97-AF65-F5344CB8AC3E}">
        <p14:creationId xmlns:p14="http://schemas.microsoft.com/office/powerpoint/2010/main" val="3669003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85725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75316" y="1828800"/>
            <a:ext cx="14686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</a:rPr>
              <a:t>Mars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43800" y="6388959"/>
            <a:ext cx="1507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Credit NASA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77F609-5ACD-47A5-B5BC-AB5A4ACD07CC}"/>
              </a:ext>
            </a:extLst>
          </p:cNvPr>
          <p:cNvSpPr txBox="1"/>
          <p:nvPr/>
        </p:nvSpPr>
        <p:spPr>
          <a:xfrm>
            <a:off x="285750" y="6261652"/>
            <a:ext cx="66826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From EPA: Dose to lens of eyes from one brain CT 60 </a:t>
            </a:r>
            <a:r>
              <a:rPr lang="en-US" sz="1400" dirty="0" err="1">
                <a:solidFill>
                  <a:srgbClr val="FFFF00"/>
                </a:solidFill>
              </a:rPr>
              <a:t>mGy</a:t>
            </a:r>
            <a:r>
              <a:rPr lang="en-US" sz="1400" dirty="0">
                <a:solidFill>
                  <a:srgbClr val="FFFF00"/>
                </a:solidFill>
              </a:rPr>
              <a:t> (</a:t>
            </a:r>
            <a:r>
              <a:rPr lang="en-US" sz="1400" dirty="0" err="1">
                <a:solidFill>
                  <a:srgbClr val="FFFF00"/>
                </a:solidFill>
              </a:rPr>
              <a:t>milligray</a:t>
            </a:r>
            <a:r>
              <a:rPr lang="en-US" sz="1400" dirty="0">
                <a:solidFill>
                  <a:srgbClr val="FFFF00"/>
                </a:solidFill>
              </a:rPr>
              <a:t>)=6 rad</a:t>
            </a:r>
          </a:p>
          <a:p>
            <a:r>
              <a:rPr lang="en-US" sz="1400" dirty="0">
                <a:solidFill>
                  <a:srgbClr val="FFFF00"/>
                </a:solidFill>
              </a:rPr>
              <a:t>Worker limit 50 mSv (milli-Sievert)=5 rem/</a:t>
            </a:r>
            <a:r>
              <a:rPr lang="en-US" sz="1400" dirty="0" err="1">
                <a:solidFill>
                  <a:srgbClr val="FFFF00"/>
                </a:solidFill>
              </a:rPr>
              <a:t>yr</a:t>
            </a:r>
            <a:r>
              <a:rPr lang="en-US" sz="1400" dirty="0">
                <a:solidFill>
                  <a:srgbClr val="FFFF00"/>
                </a:solidFill>
              </a:rPr>
              <a:t> (emergency shelter if  &gt;1-5 rem/4 days)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81053F-C0D5-5D45-E98F-DCA80197B6F1}"/>
              </a:ext>
            </a:extLst>
          </p:cNvPr>
          <p:cNvSpPr txBox="1"/>
          <p:nvPr/>
        </p:nvSpPr>
        <p:spPr>
          <a:xfrm>
            <a:off x="5257800" y="2841771"/>
            <a:ext cx="277672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Surface of Mars!</a:t>
            </a:r>
          </a:p>
          <a:p>
            <a:pPr algn="ctr"/>
            <a:r>
              <a:rPr lang="en-US" sz="2800" dirty="0"/>
              <a:t>10-20 rem/year</a:t>
            </a:r>
          </a:p>
        </p:txBody>
      </p:sp>
    </p:spTree>
    <p:extLst>
      <p:ext uri="{BB962C8B-B14F-4D97-AF65-F5344CB8AC3E}">
        <p14:creationId xmlns:p14="http://schemas.microsoft.com/office/powerpoint/2010/main" val="31569691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643688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371600"/>
            <a:ext cx="3276600" cy="3276600"/>
          </a:xfrm>
          <a:prstGeom prst="rect">
            <a:avLst/>
          </a:prstGeom>
        </p:spPr>
      </p:pic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127736" y="304800"/>
            <a:ext cx="4876800" cy="1295400"/>
          </a:xfrm>
          <a:noFill/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</a:rPr>
              <a:t>Hazards to Humans</a:t>
            </a:r>
            <a:br>
              <a:rPr lang="en-US" sz="4000" b="1" dirty="0">
                <a:solidFill>
                  <a:srgbClr val="FFFF00"/>
                </a:solidFill>
              </a:rPr>
            </a:br>
            <a:r>
              <a:rPr lang="en-US" sz="4000" b="1" dirty="0">
                <a:solidFill>
                  <a:srgbClr val="FFFF00"/>
                </a:solidFill>
              </a:rPr>
              <a:t>in Space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" y="4267200"/>
            <a:ext cx="3829811" cy="25262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67A5AC-1B4D-C03D-2407-97730A747075}"/>
              </a:ext>
            </a:extLst>
          </p:cNvPr>
          <p:cNvSpPr txBox="1"/>
          <p:nvPr/>
        </p:nvSpPr>
        <p:spPr>
          <a:xfrm>
            <a:off x="7488599" y="6488668"/>
            <a:ext cx="1584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Credit: NASA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 descr="Satellite"/>
          <p:cNvPicPr>
            <a:picLocks noChangeAspect="1" noChangeArrowheads="1"/>
          </p:cNvPicPr>
          <p:nvPr/>
        </p:nvPicPr>
        <p:blipFill>
          <a:blip r:embed="rId2"/>
          <a:srcRect l="6250" t="8130" r="5000" b="9756"/>
          <a:stretch>
            <a:fillRect/>
          </a:stretch>
        </p:blipFill>
        <p:spPr bwMode="auto">
          <a:xfrm>
            <a:off x="1066800" y="1568450"/>
            <a:ext cx="7239000" cy="514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4"/>
          <p:cNvSpPr>
            <a:spLocks noGrp="1" noChangeArrowheads="1"/>
          </p:cNvSpPr>
          <p:nvPr>
            <p:ph type="title"/>
          </p:nvPr>
        </p:nvSpPr>
        <p:spPr>
          <a:xfrm>
            <a:off x="2163744" y="228600"/>
            <a:ext cx="4800600" cy="838200"/>
          </a:xfrm>
          <a:noFill/>
        </p:spPr>
        <p:txBody>
          <a:bodyPr/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</a:rPr>
              <a:t>Satellite Hazards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934200" y="6307189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NOAA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ChangeArrowheads="1"/>
          </p:cNvSpPr>
          <p:nvPr>
            <p:ph type="title"/>
          </p:nvPr>
        </p:nvSpPr>
        <p:spPr>
          <a:xfrm>
            <a:off x="1828800" y="300038"/>
            <a:ext cx="5486400" cy="685800"/>
          </a:xfrm>
          <a:noFill/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</a:rPr>
              <a:t>Risks for Electronics</a:t>
            </a:r>
          </a:p>
        </p:txBody>
      </p:sp>
      <p:sp>
        <p:nvSpPr>
          <p:cNvPr id="1331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52400" y="1371600"/>
            <a:ext cx="6477000" cy="5105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u="sng" dirty="0">
                <a:solidFill>
                  <a:srgbClr val="FFFF00"/>
                </a:solidFill>
              </a:rPr>
              <a:t>In space</a:t>
            </a:r>
            <a:r>
              <a:rPr lang="en-US" sz="2400" dirty="0">
                <a:solidFill>
                  <a:srgbClr val="FFFF00"/>
                </a:solidFill>
              </a:rPr>
              <a:t> single event upsets (SEUs) cause satellite control errors, risking damage or loss</a:t>
            </a:r>
          </a:p>
          <a:p>
            <a:pPr eaLnBrk="1" hangingPunct="1">
              <a:lnSpc>
                <a:spcPct val="90000"/>
              </a:lnSpc>
            </a:pPr>
            <a:endParaRPr lang="en-US" sz="2400" u="sng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u="sng" dirty="0">
                <a:solidFill>
                  <a:srgbClr val="FFFF00"/>
                </a:solidFill>
              </a:rPr>
              <a:t>In aircraft</a:t>
            </a:r>
            <a:r>
              <a:rPr lang="en-US" sz="2400" dirty="0">
                <a:solidFill>
                  <a:srgbClr val="FFFF00"/>
                </a:solidFill>
              </a:rPr>
              <a:t> SEUs cause upsets of about </a:t>
            </a:r>
            <a:r>
              <a:rPr lang="en-US" sz="2400" u="sng" dirty="0">
                <a:solidFill>
                  <a:srgbClr val="FFFF00"/>
                </a:solidFill>
              </a:rPr>
              <a:t>1 per 200 </a:t>
            </a:r>
            <a:r>
              <a:rPr lang="en-US" sz="2400" dirty="0">
                <a:solidFill>
                  <a:srgbClr val="FFFF00"/>
                </a:solidFill>
              </a:rPr>
              <a:t>hours of operation measured on a Boeing 777 autopilot: (designed for </a:t>
            </a:r>
            <a:r>
              <a:rPr lang="en-US" sz="2400" u="sng" dirty="0">
                <a:solidFill>
                  <a:srgbClr val="FFFF00"/>
                </a:solidFill>
              </a:rPr>
              <a:t>1:1 million</a:t>
            </a:r>
            <a:r>
              <a:rPr lang="en-US" sz="2400" dirty="0">
                <a:solidFill>
                  <a:srgbClr val="FFFF00"/>
                </a:solidFill>
              </a:rPr>
              <a:t>); pacemakers have been used to measure SEUs in commercial aircraft</a:t>
            </a:r>
          </a:p>
          <a:p>
            <a:pPr eaLnBrk="1" hangingPunct="1">
              <a:lnSpc>
                <a:spcPct val="90000"/>
              </a:lnSpc>
            </a:pPr>
            <a:endParaRPr lang="en-US" sz="2400" u="sng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u="sng" dirty="0">
                <a:solidFill>
                  <a:srgbClr val="FFFF00"/>
                </a:solidFill>
              </a:rPr>
              <a:t>On the ground</a:t>
            </a:r>
            <a:r>
              <a:rPr lang="en-US" sz="2400" dirty="0">
                <a:solidFill>
                  <a:srgbClr val="FFFF00"/>
                </a:solidFill>
              </a:rPr>
              <a:t> SEUs are thought to have caused power losses in German high-speed trains in the 1990’s from cosmic radiation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134" y="2866589"/>
            <a:ext cx="2189266" cy="15530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443" y="4719917"/>
            <a:ext cx="2384114" cy="119950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27442" y="4359312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  <p:pic>
        <p:nvPicPr>
          <p:cNvPr id="4" name="Picture 3" descr="imagepic_spacecraft.jpg"/>
          <p:cNvPicPr>
            <a:picLocks noChangeAspect="1"/>
          </p:cNvPicPr>
          <p:nvPr/>
        </p:nvPicPr>
        <p:blipFill>
          <a:blip r:embed="rId4" cstate="print"/>
          <a:srcRect l="3516" t="14063" r="49226" b="23438"/>
          <a:stretch>
            <a:fillRect/>
          </a:stretch>
        </p:blipFill>
        <p:spPr>
          <a:xfrm>
            <a:off x="7096867" y="1219199"/>
            <a:ext cx="1447800" cy="14363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A3ED48-FC85-7D37-6420-7DD550474BA7}"/>
              </a:ext>
            </a:extLst>
          </p:cNvPr>
          <p:cNvSpPr txBox="1"/>
          <p:nvPr/>
        </p:nvSpPr>
        <p:spPr>
          <a:xfrm>
            <a:off x="7046201" y="2531765"/>
            <a:ext cx="1584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Credit: NASA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 Box 7"/>
          <p:cNvSpPr txBox="1">
            <a:spLocks noChangeArrowheads="1"/>
          </p:cNvSpPr>
          <p:nvPr/>
        </p:nvSpPr>
        <p:spPr bwMode="auto">
          <a:xfrm>
            <a:off x="5867400" y="261878"/>
            <a:ext cx="32766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</a:rPr>
              <a:t>Transpolar Flights and cosmic radiation risks are increasing</a:t>
            </a:r>
          </a:p>
        </p:txBody>
      </p:sp>
      <p:sp>
        <p:nvSpPr>
          <p:cNvPr id="10245" name="Text Box 8"/>
          <p:cNvSpPr txBox="1">
            <a:spLocks noChangeArrowheads="1"/>
          </p:cNvSpPr>
          <p:nvPr/>
        </p:nvSpPr>
        <p:spPr bwMode="auto">
          <a:xfrm>
            <a:off x="152400" y="4876800"/>
            <a:ext cx="29718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FFFF00"/>
                </a:solidFill>
              </a:rPr>
              <a:t>From the American Meteorological Society &amp; SolarMetrics Policy Workshop Report March 2007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100" y="1143000"/>
            <a:ext cx="2226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Diversions: &lt; 2-3/mo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0" y="0"/>
            <a:ext cx="5867400" cy="4821238"/>
            <a:chOff x="0" y="0"/>
            <a:chExt cx="5867400" cy="4821238"/>
          </a:xfrm>
        </p:grpSpPr>
        <p:pic>
          <p:nvPicPr>
            <p:cNvPr id="10242" name="Picture 5" descr="United_polar_flights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5867400" cy="4821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TextBox 2"/>
            <p:cNvSpPr txBox="1"/>
            <p:nvPr/>
          </p:nvSpPr>
          <p:spPr>
            <a:xfrm>
              <a:off x="110579" y="4429494"/>
              <a:ext cx="568062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/>
                <a:t>Credit: Mike Stills, United</a:t>
              </a:r>
            </a:p>
          </p:txBody>
        </p:sp>
      </p:grpSp>
      <p:sp>
        <p:nvSpPr>
          <p:cNvPr id="9" name="Text Box 312"/>
          <p:cNvSpPr txBox="1">
            <a:spLocks noChangeArrowheads="1"/>
          </p:cNvSpPr>
          <p:nvPr/>
        </p:nvSpPr>
        <p:spPr bwMode="auto">
          <a:xfrm>
            <a:off x="0" y="6019800"/>
            <a:ext cx="4038600" cy="830997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Max permissible mean dose rate limit: 7.5 mSv/hour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D423751-D648-4BF9-AA7C-5138AF4C7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429" y="3657600"/>
            <a:ext cx="5366278" cy="3203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7010400" y="3962400"/>
            <a:ext cx="2003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Spaceweather.com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8BC143-EE1B-404E-8F6E-54626105B1D0}"/>
              </a:ext>
            </a:extLst>
          </p:cNvPr>
          <p:cNvSpPr txBox="1"/>
          <p:nvPr/>
        </p:nvSpPr>
        <p:spPr>
          <a:xfrm>
            <a:off x="7239000" y="4660326"/>
            <a:ext cx="1340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Forbush</a:t>
            </a:r>
            <a:r>
              <a:rPr lang="en-US" sz="1200" dirty="0"/>
              <a:t> decrease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BF619F5-E12F-4286-A6E8-B9E9A901287B}"/>
              </a:ext>
            </a:extLst>
          </p:cNvPr>
          <p:cNvCxnSpPr>
            <a:cxnSpLocks/>
          </p:cNvCxnSpPr>
          <p:nvPr/>
        </p:nvCxnSpPr>
        <p:spPr bwMode="auto">
          <a:xfrm>
            <a:off x="8534400" y="4819796"/>
            <a:ext cx="249193" cy="0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6078"/>
            <a:ext cx="7772400" cy="1066800"/>
          </a:xfrm>
        </p:spPr>
        <p:txBody>
          <a:bodyPr/>
          <a:lstStyle/>
          <a:p>
            <a:r>
              <a:rPr lang="en-US" sz="4000" b="1" dirty="0">
                <a:solidFill>
                  <a:srgbClr val="FFFF00"/>
                </a:solidFill>
              </a:rPr>
              <a:t>Students of Earth to Sky Calculus</a:t>
            </a:r>
            <a:br>
              <a:rPr lang="en-US" sz="4000" b="1" dirty="0">
                <a:solidFill>
                  <a:srgbClr val="FFFF00"/>
                </a:solidFill>
              </a:rPr>
            </a:br>
            <a:r>
              <a:rPr lang="en-US" sz="2800" dirty="0">
                <a:solidFill>
                  <a:srgbClr val="FFFF00"/>
                </a:solidFill>
              </a:rPr>
              <a:t>@Spaceweather.com by Dr. Tony Phillips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" y="1997765"/>
            <a:ext cx="3200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6-years of  balloon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Cosmic radiation comes from outside the solar system.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Falling solar cycle lets more reach Earth.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Stay tuned for continued reporting in future months…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39178" y="5601166"/>
            <a:ext cx="2003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Spaceweather.com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408F34-EFEB-42B3-9F8D-3C205FB72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186" y="1997765"/>
            <a:ext cx="5921188" cy="35590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EFFF1AC-8EDF-4B22-91B7-874118EEC535}"/>
              </a:ext>
            </a:extLst>
          </p:cNvPr>
          <p:cNvSpPr txBox="1"/>
          <p:nvPr/>
        </p:nvSpPr>
        <p:spPr>
          <a:xfrm>
            <a:off x="2019300" y="5928552"/>
            <a:ext cx="6934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The radiation sensors onboard their helium balloons detect X-rays and gamma-rays in the energy range 10 keV to 20 MeV. These energies span the range of medical X-ray machines and airport security scanners.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A6EBBA-B8E9-4F2D-B943-F0385B28D52D}"/>
              </a:ext>
            </a:extLst>
          </p:cNvPr>
          <p:cNvSpPr txBox="1"/>
          <p:nvPr/>
        </p:nvSpPr>
        <p:spPr>
          <a:xfrm>
            <a:off x="1052703" y="1154312"/>
            <a:ext cx="66826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From EPA: Dose to lens of eyes from one brain CT 60 </a:t>
            </a:r>
            <a:r>
              <a:rPr lang="en-US" sz="1400" dirty="0" err="1">
                <a:solidFill>
                  <a:srgbClr val="FFFF00"/>
                </a:solidFill>
              </a:rPr>
              <a:t>mGy</a:t>
            </a:r>
            <a:r>
              <a:rPr lang="en-US" sz="1400" dirty="0">
                <a:solidFill>
                  <a:srgbClr val="FFFF00"/>
                </a:solidFill>
              </a:rPr>
              <a:t> (</a:t>
            </a:r>
            <a:r>
              <a:rPr lang="en-US" sz="1400" dirty="0" err="1">
                <a:solidFill>
                  <a:srgbClr val="FFFF00"/>
                </a:solidFill>
              </a:rPr>
              <a:t>milligray</a:t>
            </a:r>
            <a:r>
              <a:rPr lang="en-US" sz="1400" dirty="0">
                <a:solidFill>
                  <a:srgbClr val="FFFF00"/>
                </a:solidFill>
              </a:rPr>
              <a:t>)=6 rad</a:t>
            </a:r>
          </a:p>
          <a:p>
            <a:r>
              <a:rPr lang="en-US" sz="1400" dirty="0">
                <a:solidFill>
                  <a:srgbClr val="FFFF00"/>
                </a:solidFill>
              </a:rPr>
              <a:t>Worker limit 50 mSv (milli-Sievert)=5 rem/</a:t>
            </a:r>
            <a:r>
              <a:rPr lang="en-US" sz="1400" dirty="0" err="1">
                <a:solidFill>
                  <a:srgbClr val="FFFF00"/>
                </a:solidFill>
              </a:rPr>
              <a:t>yr</a:t>
            </a:r>
            <a:r>
              <a:rPr lang="en-US" sz="1400" dirty="0">
                <a:solidFill>
                  <a:srgbClr val="FFFF00"/>
                </a:solidFill>
              </a:rPr>
              <a:t> (emergency shelter if  &gt;1-5 rem/4 days)</a:t>
            </a:r>
          </a:p>
        </p:txBody>
      </p:sp>
    </p:spTree>
    <p:extLst>
      <p:ext uri="{BB962C8B-B14F-4D97-AF65-F5344CB8AC3E}">
        <p14:creationId xmlns:p14="http://schemas.microsoft.com/office/powerpoint/2010/main" val="2409612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C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8" r="658" b="-513"/>
          <a:stretch/>
        </p:blipFill>
        <p:spPr>
          <a:xfrm rot="16200000">
            <a:off x="1118048" y="-1022686"/>
            <a:ext cx="6949440" cy="8961120"/>
          </a:xfrm>
          <a:prstGeom prst="rect">
            <a:avLst/>
          </a:prstGeom>
          <a:ln w="44450">
            <a:noFill/>
          </a:ln>
        </p:spPr>
      </p:pic>
      <p:sp>
        <p:nvSpPr>
          <p:cNvPr id="30723" name="Text Box 1027"/>
          <p:cNvSpPr txBox="1">
            <a:spLocks noChangeArrowheads="1"/>
          </p:cNvSpPr>
          <p:nvPr/>
        </p:nvSpPr>
        <p:spPr bwMode="auto">
          <a:xfrm>
            <a:off x="136004" y="-5473"/>
            <a:ext cx="7026796" cy="1200329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</a:rPr>
              <a:t>Earth’s Magnetic Environment</a:t>
            </a:r>
          </a:p>
          <a:p>
            <a:pPr algn="ctr"/>
            <a:r>
              <a:rPr lang="en-US" sz="3200" dirty="0">
                <a:solidFill>
                  <a:srgbClr val="FFFF00"/>
                </a:solidFill>
              </a:rPr>
              <a:t>“The Magnetosphere”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19800" y="1934307"/>
            <a:ext cx="2895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Precipitation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Electric Currents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Ionospheric scintillation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10MW radio emission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Radiation</a:t>
            </a:r>
          </a:p>
        </p:txBody>
      </p:sp>
      <p:cxnSp>
        <p:nvCxnSpPr>
          <p:cNvPr id="4" name="Straight Arrow Connector 3"/>
          <p:cNvCxnSpPr>
            <a:cxnSpLocks/>
          </p:cNvCxnSpPr>
          <p:nvPr/>
        </p:nvCxnSpPr>
        <p:spPr bwMode="auto">
          <a:xfrm>
            <a:off x="381000" y="1953097"/>
            <a:ext cx="3174264" cy="177590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725" name="Freeform 30724"/>
          <p:cNvSpPr/>
          <p:nvPr/>
        </p:nvSpPr>
        <p:spPr bwMode="auto">
          <a:xfrm rot="9354155">
            <a:off x="826020" y="4327069"/>
            <a:ext cx="2841113" cy="2039815"/>
          </a:xfrm>
          <a:custGeom>
            <a:avLst/>
            <a:gdLst>
              <a:gd name="connsiteX0" fmla="*/ 1648709 w 2301851"/>
              <a:gd name="connsiteY0" fmla="*/ 0 h 1698171"/>
              <a:gd name="connsiteX1" fmla="*/ 1598467 w 2301851"/>
              <a:gd name="connsiteY1" fmla="*/ 10048 h 1698171"/>
              <a:gd name="connsiteX2" fmla="*/ 1568322 w 2301851"/>
              <a:gd name="connsiteY2" fmla="*/ 30145 h 1698171"/>
              <a:gd name="connsiteX3" fmla="*/ 1538177 w 2301851"/>
              <a:gd name="connsiteY3" fmla="*/ 40193 h 1698171"/>
              <a:gd name="connsiteX4" fmla="*/ 1477887 w 2301851"/>
              <a:gd name="connsiteY4" fmla="*/ 90435 h 1698171"/>
              <a:gd name="connsiteX5" fmla="*/ 1447742 w 2301851"/>
              <a:gd name="connsiteY5" fmla="*/ 100483 h 1698171"/>
              <a:gd name="connsiteX6" fmla="*/ 1407548 w 2301851"/>
              <a:gd name="connsiteY6" fmla="*/ 120580 h 1698171"/>
              <a:gd name="connsiteX7" fmla="*/ 1377403 w 2301851"/>
              <a:gd name="connsiteY7" fmla="*/ 130629 h 1698171"/>
              <a:gd name="connsiteX8" fmla="*/ 1327161 w 2301851"/>
              <a:gd name="connsiteY8" fmla="*/ 150725 h 1698171"/>
              <a:gd name="connsiteX9" fmla="*/ 1297016 w 2301851"/>
              <a:gd name="connsiteY9" fmla="*/ 160774 h 1698171"/>
              <a:gd name="connsiteX10" fmla="*/ 1216629 w 2301851"/>
              <a:gd name="connsiteY10" fmla="*/ 180870 h 1698171"/>
              <a:gd name="connsiteX11" fmla="*/ 1176436 w 2301851"/>
              <a:gd name="connsiteY11" fmla="*/ 200967 h 1698171"/>
              <a:gd name="connsiteX12" fmla="*/ 1126194 w 2301851"/>
              <a:gd name="connsiteY12" fmla="*/ 231112 h 1698171"/>
              <a:gd name="connsiteX13" fmla="*/ 1045808 w 2301851"/>
              <a:gd name="connsiteY13" fmla="*/ 261257 h 1698171"/>
              <a:gd name="connsiteX14" fmla="*/ 1005614 w 2301851"/>
              <a:gd name="connsiteY14" fmla="*/ 271305 h 1698171"/>
              <a:gd name="connsiteX15" fmla="*/ 945324 w 2301851"/>
              <a:gd name="connsiteY15" fmla="*/ 301451 h 1698171"/>
              <a:gd name="connsiteX16" fmla="*/ 895082 w 2301851"/>
              <a:gd name="connsiteY16" fmla="*/ 331596 h 1698171"/>
              <a:gd name="connsiteX17" fmla="*/ 844840 w 2301851"/>
              <a:gd name="connsiteY17" fmla="*/ 351692 h 1698171"/>
              <a:gd name="connsiteX18" fmla="*/ 804647 w 2301851"/>
              <a:gd name="connsiteY18" fmla="*/ 371789 h 1698171"/>
              <a:gd name="connsiteX19" fmla="*/ 774502 w 2301851"/>
              <a:gd name="connsiteY19" fmla="*/ 391886 h 1698171"/>
              <a:gd name="connsiteX20" fmla="*/ 744357 w 2301851"/>
              <a:gd name="connsiteY20" fmla="*/ 401934 h 1698171"/>
              <a:gd name="connsiteX21" fmla="*/ 684067 w 2301851"/>
              <a:gd name="connsiteY21" fmla="*/ 442127 h 1698171"/>
              <a:gd name="connsiteX22" fmla="*/ 633825 w 2301851"/>
              <a:gd name="connsiteY22" fmla="*/ 472272 h 1698171"/>
              <a:gd name="connsiteX23" fmla="*/ 573535 w 2301851"/>
              <a:gd name="connsiteY23" fmla="*/ 512466 h 1698171"/>
              <a:gd name="connsiteX24" fmla="*/ 543390 w 2301851"/>
              <a:gd name="connsiteY24" fmla="*/ 532563 h 1698171"/>
              <a:gd name="connsiteX25" fmla="*/ 473051 w 2301851"/>
              <a:gd name="connsiteY25" fmla="*/ 602901 h 1698171"/>
              <a:gd name="connsiteX26" fmla="*/ 442906 w 2301851"/>
              <a:gd name="connsiteY26" fmla="*/ 633046 h 1698171"/>
              <a:gd name="connsiteX27" fmla="*/ 412761 w 2301851"/>
              <a:gd name="connsiteY27" fmla="*/ 653143 h 1698171"/>
              <a:gd name="connsiteX28" fmla="*/ 352471 w 2301851"/>
              <a:gd name="connsiteY28" fmla="*/ 713433 h 1698171"/>
              <a:gd name="connsiteX29" fmla="*/ 241939 w 2301851"/>
              <a:gd name="connsiteY29" fmla="*/ 793820 h 1698171"/>
              <a:gd name="connsiteX30" fmla="*/ 211794 w 2301851"/>
              <a:gd name="connsiteY30" fmla="*/ 823965 h 1698171"/>
              <a:gd name="connsiteX31" fmla="*/ 121359 w 2301851"/>
              <a:gd name="connsiteY31" fmla="*/ 904352 h 1698171"/>
              <a:gd name="connsiteX32" fmla="*/ 81166 w 2301851"/>
              <a:gd name="connsiteY32" fmla="*/ 964642 h 1698171"/>
              <a:gd name="connsiteX33" fmla="*/ 61069 w 2301851"/>
              <a:gd name="connsiteY33" fmla="*/ 994787 h 1698171"/>
              <a:gd name="connsiteX34" fmla="*/ 40972 w 2301851"/>
              <a:gd name="connsiteY34" fmla="*/ 1034980 h 1698171"/>
              <a:gd name="connsiteX35" fmla="*/ 10827 w 2301851"/>
              <a:gd name="connsiteY35" fmla="*/ 1095270 h 1698171"/>
              <a:gd name="connsiteX36" fmla="*/ 10827 w 2301851"/>
              <a:gd name="connsiteY36" fmla="*/ 1266092 h 1698171"/>
              <a:gd name="connsiteX37" fmla="*/ 30924 w 2301851"/>
              <a:gd name="connsiteY37" fmla="*/ 1326382 h 1698171"/>
              <a:gd name="connsiteX38" fmla="*/ 61069 w 2301851"/>
              <a:gd name="connsiteY38" fmla="*/ 1346479 h 1698171"/>
              <a:gd name="connsiteX39" fmla="*/ 101262 w 2301851"/>
              <a:gd name="connsiteY39" fmla="*/ 1406769 h 1698171"/>
              <a:gd name="connsiteX40" fmla="*/ 191698 w 2301851"/>
              <a:gd name="connsiteY40" fmla="*/ 1457011 h 1698171"/>
              <a:gd name="connsiteX41" fmla="*/ 221843 w 2301851"/>
              <a:gd name="connsiteY41" fmla="*/ 1487156 h 1698171"/>
              <a:gd name="connsiteX42" fmla="*/ 251988 w 2301851"/>
              <a:gd name="connsiteY42" fmla="*/ 1497204 h 1698171"/>
              <a:gd name="connsiteX43" fmla="*/ 292181 w 2301851"/>
              <a:gd name="connsiteY43" fmla="*/ 1517301 h 1698171"/>
              <a:gd name="connsiteX44" fmla="*/ 342423 w 2301851"/>
              <a:gd name="connsiteY44" fmla="*/ 1537398 h 1698171"/>
              <a:gd name="connsiteX45" fmla="*/ 372568 w 2301851"/>
              <a:gd name="connsiteY45" fmla="*/ 1547446 h 1698171"/>
              <a:gd name="connsiteX46" fmla="*/ 442906 w 2301851"/>
              <a:gd name="connsiteY46" fmla="*/ 1577591 h 1698171"/>
              <a:gd name="connsiteX47" fmla="*/ 473051 w 2301851"/>
              <a:gd name="connsiteY47" fmla="*/ 1597688 h 1698171"/>
              <a:gd name="connsiteX48" fmla="*/ 553438 w 2301851"/>
              <a:gd name="connsiteY48" fmla="*/ 1617785 h 1698171"/>
              <a:gd name="connsiteX49" fmla="*/ 663970 w 2301851"/>
              <a:gd name="connsiteY49" fmla="*/ 1647930 h 1698171"/>
              <a:gd name="connsiteX50" fmla="*/ 714212 w 2301851"/>
              <a:gd name="connsiteY50" fmla="*/ 1657978 h 1698171"/>
              <a:gd name="connsiteX51" fmla="*/ 744357 w 2301851"/>
              <a:gd name="connsiteY51" fmla="*/ 1668026 h 1698171"/>
              <a:gd name="connsiteX52" fmla="*/ 854889 w 2301851"/>
              <a:gd name="connsiteY52" fmla="*/ 1678075 h 1698171"/>
              <a:gd name="connsiteX53" fmla="*/ 895082 w 2301851"/>
              <a:gd name="connsiteY53" fmla="*/ 1688123 h 1698171"/>
              <a:gd name="connsiteX54" fmla="*/ 925227 w 2301851"/>
              <a:gd name="connsiteY54" fmla="*/ 1698171 h 1698171"/>
              <a:gd name="connsiteX55" fmla="*/ 2301851 w 2301851"/>
              <a:gd name="connsiteY55" fmla="*/ 1698171 h 1698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301851" h="1698171">
                <a:moveTo>
                  <a:pt x="1648709" y="0"/>
                </a:moveTo>
                <a:cubicBezTo>
                  <a:pt x="1631962" y="3349"/>
                  <a:pt x="1614459" y="4051"/>
                  <a:pt x="1598467" y="10048"/>
                </a:cubicBezTo>
                <a:cubicBezTo>
                  <a:pt x="1587159" y="14288"/>
                  <a:pt x="1579124" y="24744"/>
                  <a:pt x="1568322" y="30145"/>
                </a:cubicBezTo>
                <a:cubicBezTo>
                  <a:pt x="1558848" y="34882"/>
                  <a:pt x="1548225" y="36844"/>
                  <a:pt x="1538177" y="40193"/>
                </a:cubicBezTo>
                <a:cubicBezTo>
                  <a:pt x="1515955" y="62415"/>
                  <a:pt x="1505865" y="76446"/>
                  <a:pt x="1477887" y="90435"/>
                </a:cubicBezTo>
                <a:cubicBezTo>
                  <a:pt x="1468413" y="95172"/>
                  <a:pt x="1457477" y="96311"/>
                  <a:pt x="1447742" y="100483"/>
                </a:cubicBezTo>
                <a:cubicBezTo>
                  <a:pt x="1433974" y="106384"/>
                  <a:pt x="1421316" y="114679"/>
                  <a:pt x="1407548" y="120580"/>
                </a:cubicBezTo>
                <a:cubicBezTo>
                  <a:pt x="1397813" y="124752"/>
                  <a:pt x="1387321" y="126910"/>
                  <a:pt x="1377403" y="130629"/>
                </a:cubicBezTo>
                <a:cubicBezTo>
                  <a:pt x="1360514" y="136962"/>
                  <a:pt x="1344050" y="144392"/>
                  <a:pt x="1327161" y="150725"/>
                </a:cubicBezTo>
                <a:cubicBezTo>
                  <a:pt x="1317243" y="154444"/>
                  <a:pt x="1307235" y="157987"/>
                  <a:pt x="1297016" y="160774"/>
                </a:cubicBezTo>
                <a:cubicBezTo>
                  <a:pt x="1270369" y="168041"/>
                  <a:pt x="1216629" y="180870"/>
                  <a:pt x="1216629" y="180870"/>
                </a:cubicBezTo>
                <a:cubicBezTo>
                  <a:pt x="1203231" y="187569"/>
                  <a:pt x="1189530" y="193692"/>
                  <a:pt x="1176436" y="200967"/>
                </a:cubicBezTo>
                <a:cubicBezTo>
                  <a:pt x="1159363" y="210452"/>
                  <a:pt x="1143663" y="222378"/>
                  <a:pt x="1126194" y="231112"/>
                </a:cubicBezTo>
                <a:cubicBezTo>
                  <a:pt x="1112032" y="238193"/>
                  <a:pt x="1066103" y="255459"/>
                  <a:pt x="1045808" y="261257"/>
                </a:cubicBezTo>
                <a:cubicBezTo>
                  <a:pt x="1032529" y="265051"/>
                  <a:pt x="1019012" y="267956"/>
                  <a:pt x="1005614" y="271305"/>
                </a:cubicBezTo>
                <a:cubicBezTo>
                  <a:pt x="919229" y="328896"/>
                  <a:pt x="1028523" y="259851"/>
                  <a:pt x="945324" y="301451"/>
                </a:cubicBezTo>
                <a:cubicBezTo>
                  <a:pt x="927855" y="310185"/>
                  <a:pt x="912551" y="322862"/>
                  <a:pt x="895082" y="331596"/>
                </a:cubicBezTo>
                <a:cubicBezTo>
                  <a:pt x="878949" y="339662"/>
                  <a:pt x="861323" y="344366"/>
                  <a:pt x="844840" y="351692"/>
                </a:cubicBezTo>
                <a:cubicBezTo>
                  <a:pt x="831152" y="357776"/>
                  <a:pt x="817652" y="364357"/>
                  <a:pt x="804647" y="371789"/>
                </a:cubicBezTo>
                <a:cubicBezTo>
                  <a:pt x="794162" y="377781"/>
                  <a:pt x="785304" y="386485"/>
                  <a:pt x="774502" y="391886"/>
                </a:cubicBezTo>
                <a:cubicBezTo>
                  <a:pt x="765028" y="396623"/>
                  <a:pt x="754405" y="398585"/>
                  <a:pt x="744357" y="401934"/>
                </a:cubicBezTo>
                <a:cubicBezTo>
                  <a:pt x="724260" y="415332"/>
                  <a:pt x="704444" y="429160"/>
                  <a:pt x="684067" y="442127"/>
                </a:cubicBezTo>
                <a:cubicBezTo>
                  <a:pt x="667590" y="452612"/>
                  <a:pt x="650075" y="461438"/>
                  <a:pt x="633825" y="472272"/>
                </a:cubicBezTo>
                <a:lnTo>
                  <a:pt x="573535" y="512466"/>
                </a:lnTo>
                <a:cubicBezTo>
                  <a:pt x="563487" y="519165"/>
                  <a:pt x="551930" y="524024"/>
                  <a:pt x="543390" y="532563"/>
                </a:cubicBezTo>
                <a:lnTo>
                  <a:pt x="473051" y="602901"/>
                </a:lnTo>
                <a:cubicBezTo>
                  <a:pt x="463003" y="612949"/>
                  <a:pt x="454730" y="625163"/>
                  <a:pt x="442906" y="633046"/>
                </a:cubicBezTo>
                <a:cubicBezTo>
                  <a:pt x="432858" y="639745"/>
                  <a:pt x="421787" y="645120"/>
                  <a:pt x="412761" y="653143"/>
                </a:cubicBezTo>
                <a:cubicBezTo>
                  <a:pt x="391519" y="672025"/>
                  <a:pt x="376119" y="697668"/>
                  <a:pt x="352471" y="713433"/>
                </a:cubicBezTo>
                <a:cubicBezTo>
                  <a:pt x="318809" y="735875"/>
                  <a:pt x="264448" y="771311"/>
                  <a:pt x="241939" y="793820"/>
                </a:cubicBezTo>
                <a:cubicBezTo>
                  <a:pt x="231891" y="803868"/>
                  <a:pt x="222711" y="814868"/>
                  <a:pt x="211794" y="823965"/>
                </a:cubicBezTo>
                <a:cubicBezTo>
                  <a:pt x="166486" y="861721"/>
                  <a:pt x="170219" y="831061"/>
                  <a:pt x="121359" y="904352"/>
                </a:cubicBezTo>
                <a:lnTo>
                  <a:pt x="81166" y="964642"/>
                </a:lnTo>
                <a:cubicBezTo>
                  <a:pt x="74467" y="974690"/>
                  <a:pt x="66470" y="983985"/>
                  <a:pt x="61069" y="994787"/>
                </a:cubicBezTo>
                <a:cubicBezTo>
                  <a:pt x="54370" y="1008185"/>
                  <a:pt x="48404" y="1021974"/>
                  <a:pt x="40972" y="1034980"/>
                </a:cubicBezTo>
                <a:cubicBezTo>
                  <a:pt x="9807" y="1089520"/>
                  <a:pt x="29251" y="1040002"/>
                  <a:pt x="10827" y="1095270"/>
                </a:cubicBezTo>
                <a:cubicBezTo>
                  <a:pt x="-679" y="1175813"/>
                  <a:pt x="-6271" y="1174900"/>
                  <a:pt x="10827" y="1266092"/>
                </a:cubicBezTo>
                <a:cubicBezTo>
                  <a:pt x="14731" y="1286913"/>
                  <a:pt x="13298" y="1314631"/>
                  <a:pt x="30924" y="1326382"/>
                </a:cubicBezTo>
                <a:lnTo>
                  <a:pt x="61069" y="1346479"/>
                </a:lnTo>
                <a:cubicBezTo>
                  <a:pt x="74467" y="1366576"/>
                  <a:pt x="81165" y="1393371"/>
                  <a:pt x="101262" y="1406769"/>
                </a:cubicBezTo>
                <a:cubicBezTo>
                  <a:pt x="170366" y="1452838"/>
                  <a:pt x="138639" y="1439325"/>
                  <a:pt x="191698" y="1457011"/>
                </a:cubicBezTo>
                <a:cubicBezTo>
                  <a:pt x="201746" y="1467059"/>
                  <a:pt x="210019" y="1479273"/>
                  <a:pt x="221843" y="1487156"/>
                </a:cubicBezTo>
                <a:cubicBezTo>
                  <a:pt x="230656" y="1493031"/>
                  <a:pt x="242253" y="1493032"/>
                  <a:pt x="251988" y="1497204"/>
                </a:cubicBezTo>
                <a:cubicBezTo>
                  <a:pt x="265756" y="1503105"/>
                  <a:pt x="278493" y="1511217"/>
                  <a:pt x="292181" y="1517301"/>
                </a:cubicBezTo>
                <a:cubicBezTo>
                  <a:pt x="308664" y="1524627"/>
                  <a:pt x="325534" y="1531065"/>
                  <a:pt x="342423" y="1537398"/>
                </a:cubicBezTo>
                <a:cubicBezTo>
                  <a:pt x="352340" y="1541117"/>
                  <a:pt x="362833" y="1543274"/>
                  <a:pt x="372568" y="1547446"/>
                </a:cubicBezTo>
                <a:cubicBezTo>
                  <a:pt x="459485" y="1584696"/>
                  <a:pt x="372211" y="1554027"/>
                  <a:pt x="442906" y="1577591"/>
                </a:cubicBezTo>
                <a:cubicBezTo>
                  <a:pt x="452954" y="1584290"/>
                  <a:pt x="461701" y="1593561"/>
                  <a:pt x="473051" y="1597688"/>
                </a:cubicBezTo>
                <a:cubicBezTo>
                  <a:pt x="499008" y="1607127"/>
                  <a:pt x="553438" y="1617785"/>
                  <a:pt x="553438" y="1617785"/>
                </a:cubicBezTo>
                <a:cubicBezTo>
                  <a:pt x="608375" y="1654409"/>
                  <a:pt x="566405" y="1632920"/>
                  <a:pt x="663970" y="1647930"/>
                </a:cubicBezTo>
                <a:cubicBezTo>
                  <a:pt x="680850" y="1650527"/>
                  <a:pt x="697643" y="1653836"/>
                  <a:pt x="714212" y="1657978"/>
                </a:cubicBezTo>
                <a:cubicBezTo>
                  <a:pt x="724488" y="1660547"/>
                  <a:pt x="733872" y="1666528"/>
                  <a:pt x="744357" y="1668026"/>
                </a:cubicBezTo>
                <a:cubicBezTo>
                  <a:pt x="780981" y="1673258"/>
                  <a:pt x="818045" y="1674725"/>
                  <a:pt x="854889" y="1678075"/>
                </a:cubicBezTo>
                <a:cubicBezTo>
                  <a:pt x="868287" y="1681424"/>
                  <a:pt x="881803" y="1684329"/>
                  <a:pt x="895082" y="1688123"/>
                </a:cubicBezTo>
                <a:cubicBezTo>
                  <a:pt x="905266" y="1691033"/>
                  <a:pt x="914635" y="1698095"/>
                  <a:pt x="925227" y="1698171"/>
                </a:cubicBezTo>
                <a:lnTo>
                  <a:pt x="2301851" y="1698171"/>
                </a:lnTo>
              </a:path>
            </a:pathLst>
          </a:cu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30726" name="TextBox 30725"/>
          <p:cNvSpPr txBox="1"/>
          <p:nvPr/>
        </p:nvSpPr>
        <p:spPr>
          <a:xfrm>
            <a:off x="838200" y="5174123"/>
            <a:ext cx="18870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Cosmic Rays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33C001-FF0F-55AC-EC46-1391AE9109CF}"/>
              </a:ext>
            </a:extLst>
          </p:cNvPr>
          <p:cNvSpPr txBox="1"/>
          <p:nvPr/>
        </p:nvSpPr>
        <p:spPr>
          <a:xfrm>
            <a:off x="7488599" y="6488668"/>
            <a:ext cx="1584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Credit: NASA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25E35BF5-7B40-94A9-CAA0-ABC41DC5B9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66" y="0"/>
            <a:ext cx="8416267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5F56728-D129-044B-9F72-82359F3A843D}"/>
              </a:ext>
            </a:extLst>
          </p:cNvPr>
          <p:cNvSpPr txBox="1"/>
          <p:nvPr/>
        </p:nvSpPr>
        <p:spPr>
          <a:xfrm>
            <a:off x="7201473" y="6488668"/>
            <a:ext cx="1584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Credit: NASA</a:t>
            </a:r>
          </a:p>
        </p:txBody>
      </p:sp>
    </p:spTree>
    <p:extLst>
      <p:ext uri="{BB962C8B-B14F-4D97-AF65-F5344CB8AC3E}">
        <p14:creationId xmlns:p14="http://schemas.microsoft.com/office/powerpoint/2010/main" val="39881795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1" y="498338"/>
            <a:ext cx="9144000" cy="609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0"/>
            <a:ext cx="62358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Aurorae: the greatest show on Earth…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7723" y="523220"/>
            <a:ext cx="55881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Precipitating energetic particles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21751" y="6488668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02" r="29997" b="10080"/>
          <a:stretch/>
        </p:blipFill>
        <p:spPr>
          <a:xfrm>
            <a:off x="228600" y="2595619"/>
            <a:ext cx="2415540" cy="3623310"/>
          </a:xfrm>
          <a:prstGeom prst="rect">
            <a:avLst/>
          </a:prstGeom>
        </p:spPr>
      </p:pic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105400" y="76200"/>
            <a:ext cx="3657600" cy="609600"/>
          </a:xfrm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</a:rPr>
              <a:t>Navigation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1143000"/>
            <a:ext cx="4038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000" dirty="0">
                <a:solidFill>
                  <a:srgbClr val="FFFF00"/>
                </a:solidFill>
              </a:rPr>
              <a:t>HF Communication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76200" y="76200"/>
            <a:ext cx="365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000" u="sng" dirty="0">
                <a:solidFill>
                  <a:srgbClr val="FFFF00"/>
                </a:solidFill>
              </a:rPr>
              <a:t>Disruption of:</a:t>
            </a:r>
          </a:p>
        </p:txBody>
      </p:sp>
      <p:pic>
        <p:nvPicPr>
          <p:cNvPr id="19462" name="Picture 6" descr="SPACE WEATHER EFFECTS ON GP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500" y="819150"/>
            <a:ext cx="51435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047662" y="3953862"/>
            <a:ext cx="30732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FF00"/>
                </a:solidFill>
              </a:rPr>
              <a:t>Citation: a product of the Canadian Government, </a:t>
            </a:r>
          </a:p>
          <a:p>
            <a:r>
              <a:rPr lang="en-US" sz="1050" dirty="0">
                <a:solidFill>
                  <a:srgbClr val="FFFF00"/>
                </a:solidFill>
              </a:rPr>
              <a:t>http://www.spaceweather.gc.ca/tech/se-gps-en.php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5911152"/>
            <a:ext cx="1155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Pixabay.com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" t="15563" r="7999" b="29339"/>
          <a:stretch/>
        </p:blipFill>
        <p:spPr>
          <a:xfrm>
            <a:off x="1828800" y="4996752"/>
            <a:ext cx="4023360" cy="1828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09" b="13216"/>
          <a:stretch/>
        </p:blipFill>
        <p:spPr>
          <a:xfrm>
            <a:off x="5580346" y="4572000"/>
            <a:ext cx="3559172" cy="227787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98441" y="6497269"/>
            <a:ext cx="1155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Pixabay.com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686800" cy="1143000"/>
          </a:xfrm>
        </p:spPr>
        <p:txBody>
          <a:bodyPr/>
          <a:lstStyle/>
          <a:p>
            <a:r>
              <a:rPr lang="en-US" sz="4000" dirty="0">
                <a:solidFill>
                  <a:srgbClr val="FFFF00"/>
                </a:solidFill>
              </a:rPr>
              <a:t>‘Solar storm’ grounds Swedish air traffic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749457"/>
            <a:ext cx="8382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dirty="0">
                <a:solidFill>
                  <a:srgbClr val="FFFF00"/>
                </a:solidFill>
              </a:rPr>
              <a:t>Reported in the December 1, 2015 issue of “The Local Europe AB” an English version of Sweden’s news:</a:t>
            </a:r>
          </a:p>
          <a:p>
            <a:endParaRPr lang="en-US" sz="2800" b="0" dirty="0">
              <a:solidFill>
                <a:srgbClr val="FFFF00"/>
              </a:solidFill>
            </a:endParaRPr>
          </a:p>
          <a:p>
            <a:r>
              <a:rPr lang="en-US" sz="2800" b="0" dirty="0">
                <a:solidFill>
                  <a:srgbClr val="FFFF00"/>
                </a:solidFill>
              </a:rPr>
              <a:t>Planes were grounded at some of Sweden's busiest airports on Wednesday afternoon because of a "solar storm" interfering with air traffic control radar systems, authorities said.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434" y="1066800"/>
            <a:ext cx="44577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8D38633-C028-AD7D-E548-6864B26F00D7}"/>
              </a:ext>
            </a:extLst>
          </p:cNvPr>
          <p:cNvSpPr txBox="1"/>
          <p:nvPr/>
        </p:nvSpPr>
        <p:spPr>
          <a:xfrm>
            <a:off x="7580743" y="6460831"/>
            <a:ext cx="1584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Credit: NASA</a:t>
            </a:r>
          </a:p>
        </p:txBody>
      </p:sp>
    </p:spTree>
    <p:extLst>
      <p:ext uri="{BB962C8B-B14F-4D97-AF65-F5344CB8AC3E}">
        <p14:creationId xmlns:p14="http://schemas.microsoft.com/office/powerpoint/2010/main" val="35146887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0" y="228600"/>
            <a:ext cx="5791200" cy="1219200"/>
          </a:xfrm>
          <a:noFill/>
        </p:spPr>
        <p:txBody>
          <a:bodyPr/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</a:rPr>
              <a:t>Ground Induced Currents (GIC)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667000"/>
            <a:ext cx="6858000" cy="1828800"/>
          </a:xfrm>
        </p:spPr>
        <p:txBody>
          <a:bodyPr/>
          <a:lstStyle/>
          <a:p>
            <a:pPr eaLnBrk="1" hangingPunct="1"/>
            <a:r>
              <a:rPr lang="en-US" sz="2400" dirty="0">
                <a:solidFill>
                  <a:srgbClr val="FFFF00"/>
                </a:solidFill>
              </a:rPr>
              <a:t>Railroads: </a:t>
            </a:r>
          </a:p>
          <a:p>
            <a:pPr lvl="1" eaLnBrk="1" hangingPunct="1"/>
            <a:r>
              <a:rPr lang="en-US" sz="2400" dirty="0">
                <a:solidFill>
                  <a:srgbClr val="FFFF00"/>
                </a:solidFill>
              </a:rPr>
              <a:t>Sweden in 1982, railway signals failed to switch correctly</a:t>
            </a:r>
          </a:p>
          <a:p>
            <a:pPr lvl="1" eaLnBrk="1" hangingPunct="1"/>
            <a:r>
              <a:rPr lang="en-US" sz="2400" dirty="0">
                <a:solidFill>
                  <a:srgbClr val="FFFF00"/>
                </a:solidFill>
              </a:rPr>
              <a:t>Norway in 2000, 19 lives were lost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04800" y="4800600"/>
            <a:ext cx="6858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Deep Sea Cables: </a:t>
            </a:r>
          </a:p>
          <a:p>
            <a:pPr marL="800100" lvl="1" indent="-342900">
              <a:spcBef>
                <a:spcPct val="20000"/>
              </a:spcBef>
              <a:buFont typeface="Times New Roman" pitchFamily="18" charset="0"/>
              <a:buChar char="–"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Space Weather can generate hundreds to thousands of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volts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196" name="Picture 4" descr="http://upload.wikimedia.org/wikipedia/commons/thumb/1/11/Submarine_cable_cross-section_3D_plain.svg/300px-Submarine_cable_cross-section_3D_plain.svg.png">
            <a:hlinkClick r:id="rId2" tooltip="A cross-section of a submarine communications cable. 1.- Polyethylene. 2.- Mylar tape. 3.- Stranded steel wires. 4.- Aluminum water barrier. 5.- Polycarbonate. 6.- Copper or aluminum tube. 7.- Petroleum jelly. 8.- Optical fibers.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6200000">
            <a:off x="7159487" y="4648200"/>
            <a:ext cx="1987826" cy="1524000"/>
          </a:xfrm>
          <a:prstGeom prst="rect">
            <a:avLst/>
          </a:prstGeom>
          <a:noFill/>
        </p:spPr>
      </p:pic>
      <p:pic>
        <p:nvPicPr>
          <p:cNvPr id="7170" name="Picture 2" descr="http://upload.wikimedia.org/wikipedia/commons/thumb/b/b5/GIC_generation.jpg/400px-GIC_generation.jpg"/>
          <p:cNvPicPr>
            <a:picLocks noChangeAspect="1" noChangeArrowheads="1"/>
          </p:cNvPicPr>
          <p:nvPr/>
        </p:nvPicPr>
        <p:blipFill>
          <a:blip r:embed="rId4"/>
          <a:srcRect l="32400" t="7660" r="1800"/>
          <a:stretch>
            <a:fillRect/>
          </a:stretch>
        </p:blipFill>
        <p:spPr bwMode="auto">
          <a:xfrm>
            <a:off x="0" y="0"/>
            <a:ext cx="2506980" cy="2480310"/>
          </a:xfrm>
          <a:prstGeom prst="rect">
            <a:avLst/>
          </a:prstGeom>
          <a:noFill/>
        </p:spPr>
      </p:pic>
      <p:pic>
        <p:nvPicPr>
          <p:cNvPr id="1026" name="Picture 2" descr="Picture of Semaphore Signal, Bo'ness - Free Pictures - FreeFoto.com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59" b="2131"/>
          <a:stretch/>
        </p:blipFill>
        <p:spPr bwMode="auto">
          <a:xfrm>
            <a:off x="7086600" y="1965960"/>
            <a:ext cx="1905000" cy="237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2203311"/>
            <a:ext cx="11789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Wikipedia.com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63911" y="6400800"/>
            <a:ext cx="11789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FF00"/>
                </a:solidFill>
              </a:rPr>
              <a:t>Wikipedia.com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322" y="1905000"/>
            <a:ext cx="6995868" cy="4663912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1433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23352" y="304800"/>
            <a:ext cx="8101013" cy="1143000"/>
          </a:xfrm>
          <a:noFill/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</a:rPr>
              <a:t>Pipeline Corrosion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13900" y="2814575"/>
            <a:ext cx="1800725" cy="3886199"/>
            <a:chOff x="113900" y="2814575"/>
            <a:chExt cx="1800725" cy="3886199"/>
          </a:xfrm>
        </p:grpSpPr>
        <p:sp>
          <p:nvSpPr>
            <p:cNvPr id="7" name="Oval 6"/>
            <p:cNvSpPr/>
            <p:nvPr/>
          </p:nvSpPr>
          <p:spPr bwMode="auto">
            <a:xfrm>
              <a:off x="113900" y="4109975"/>
              <a:ext cx="1752600" cy="1295400"/>
            </a:xfrm>
            <a:prstGeom prst="ellipse">
              <a:avLst/>
            </a:prstGeom>
            <a:solidFill>
              <a:srgbClr val="FF99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Applied Voltage</a:t>
              </a:r>
            </a:p>
          </p:txBody>
        </p:sp>
        <p:sp>
          <p:nvSpPr>
            <p:cNvPr id="8" name="Bent Arrow 7"/>
            <p:cNvSpPr/>
            <p:nvPr/>
          </p:nvSpPr>
          <p:spPr bwMode="auto">
            <a:xfrm>
              <a:off x="847025" y="2814575"/>
              <a:ext cx="1066800" cy="1315450"/>
            </a:xfrm>
            <a:prstGeom prst="bentArrow">
              <a:avLst/>
            </a:prstGeom>
            <a:solidFill>
              <a:srgbClr val="FF99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4008" tIns="0" rIns="45720" bIns="9144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_</a:t>
              </a:r>
            </a:p>
          </p:txBody>
        </p:sp>
        <p:sp>
          <p:nvSpPr>
            <p:cNvPr id="9" name="Bent Arrow 8"/>
            <p:cNvSpPr/>
            <p:nvPr/>
          </p:nvSpPr>
          <p:spPr bwMode="auto">
            <a:xfrm flipV="1">
              <a:off x="847825" y="5395749"/>
              <a:ext cx="1066800" cy="1305025"/>
            </a:xfrm>
            <a:prstGeom prst="bentArrow">
              <a:avLst/>
            </a:prstGeom>
            <a:solidFill>
              <a:srgbClr val="FF99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45720" bIns="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+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901000" y="4379500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To Fight Corrosion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07502" y="6199580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5563" y="3675639"/>
            <a:ext cx="5444341" cy="3171249"/>
            <a:chOff x="55563" y="3675639"/>
            <a:chExt cx="5444341" cy="3171249"/>
          </a:xfrm>
        </p:grpSpPr>
        <p:pic>
          <p:nvPicPr>
            <p:cNvPr id="15365" name="Picture 8" descr="transf"/>
            <p:cNvPicPr>
              <a:picLocks noChangeAspect="1" noChangeArrowheads="1"/>
            </p:cNvPicPr>
            <p:nvPr/>
          </p:nvPicPr>
          <p:blipFill>
            <a:blip r:embed="rId2"/>
            <a:srcRect l="3008" t="2402" r="7520" b="14415"/>
            <a:stretch>
              <a:fillRect/>
            </a:stretch>
          </p:blipFill>
          <p:spPr bwMode="auto">
            <a:xfrm>
              <a:off x="55563" y="3679825"/>
              <a:ext cx="5438775" cy="316706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2296048" y="3675639"/>
              <a:ext cx="3203856" cy="92333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dirty="0">
                <a:solidFill>
                  <a:srgbClr val="FFFF00"/>
                </a:solidFill>
              </a:endParaRPr>
            </a:p>
            <a:p>
              <a:r>
                <a:rPr lang="en-US" dirty="0">
                  <a:solidFill>
                    <a:srgbClr val="FFFF00"/>
                  </a:solidFill>
                </a:rPr>
                <a:t>PJM Step Up Transformer-</a:t>
              </a:r>
            </a:p>
            <a:p>
              <a:r>
                <a:rPr lang="en-US" dirty="0">
                  <a:solidFill>
                    <a:srgbClr val="FFFF00"/>
                  </a:solidFill>
                </a:rPr>
                <a:t>Damage from space storm</a:t>
              </a:r>
            </a:p>
          </p:txBody>
        </p:sp>
      </p:grpSp>
      <p:pic>
        <p:nvPicPr>
          <p:cNvPr id="6" name="Picture 4" descr="http://www.windows.ucar.edu/spaceweather/images/blackout_rice.jpg"/>
          <p:cNvPicPr>
            <a:picLocks noChangeAspect="1" noChangeArrowheads="1"/>
          </p:cNvPicPr>
          <p:nvPr/>
        </p:nvPicPr>
        <p:blipFill>
          <a:blip r:embed="rId3"/>
          <a:srcRect b="1978"/>
          <a:stretch>
            <a:fillRect/>
          </a:stretch>
        </p:blipFill>
        <p:spPr bwMode="auto">
          <a:xfrm>
            <a:off x="5334000" y="4322698"/>
            <a:ext cx="3581399" cy="2535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214124" y="152400"/>
            <a:ext cx="4510275" cy="3200400"/>
          </a:xfrm>
          <a:noFill/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</a:rPr>
              <a:t>March 13, 1989</a:t>
            </a:r>
            <a:br>
              <a:rPr lang="en-US" sz="4000" b="1" dirty="0">
                <a:solidFill>
                  <a:srgbClr val="FFFF00"/>
                </a:solidFill>
              </a:rPr>
            </a:br>
            <a:r>
              <a:rPr lang="en-US" sz="4000" b="1" dirty="0">
                <a:solidFill>
                  <a:srgbClr val="FFFF00"/>
                </a:solidFill>
              </a:rPr>
              <a:t>Electrical Power Disruption Due to Induced Electric Currents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53400" y="5474825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6M w/o power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2209799"/>
            <a:ext cx="3581400" cy="23801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538" y="228600"/>
            <a:ext cx="2963333" cy="2133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112151" y="2141674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4891" y="6473630"/>
            <a:ext cx="2031325" cy="369332"/>
          </a:xfrm>
          <a:prstGeom prst="rect">
            <a:avLst/>
          </a:prstGeom>
          <a:solidFill>
            <a:schemeClr val="tx1">
              <a:alpha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PJM Public Power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9856" y="6473630"/>
            <a:ext cx="2031325" cy="369332"/>
          </a:xfrm>
          <a:prstGeom prst="rect">
            <a:avLst/>
          </a:prstGeom>
          <a:solidFill>
            <a:schemeClr val="tx1">
              <a:alpha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PJM Public Power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981200"/>
            <a:ext cx="4056888" cy="4876800"/>
          </a:xfrm>
          <a:prstGeom prst="rect">
            <a:avLst/>
          </a:prstGeom>
        </p:spPr>
      </p:pic>
      <p:sp>
        <p:nvSpPr>
          <p:cNvPr id="35842" name="Rectangle 4"/>
          <p:cNvSpPr>
            <a:spLocks noGrp="1" noChangeArrowheads="1"/>
          </p:cNvSpPr>
          <p:nvPr>
            <p:ph type="title"/>
          </p:nvPr>
        </p:nvSpPr>
        <p:spPr>
          <a:xfrm>
            <a:off x="527536" y="228600"/>
            <a:ext cx="8077200" cy="1295400"/>
          </a:xfrm>
          <a:noFill/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</a:rPr>
              <a:t>Atmospheric storms are measured. Space storms are too.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657601" y="3403600"/>
          <a:ext cx="54102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Space Storm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Minor                        Extreme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Solar Flares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B          </a:t>
                      </a:r>
                      <a:r>
                        <a:rPr lang="en-US" b="1" baseline="0" dirty="0"/>
                        <a:t> C          M          X</a:t>
                      </a:r>
                      <a:endParaRPr lang="en-US" b="1" dirty="0"/>
                    </a:p>
                  </a:txBody>
                  <a:tcPr>
                    <a:solidFill>
                      <a:srgbClr val="33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Solar Radiation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S1                                    S5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Radio Blackouts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R1                                    R5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Geomagnetic Storms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G1                                   </a:t>
                      </a:r>
                      <a:r>
                        <a:rPr lang="en-US" b="1" baseline="0" dirty="0"/>
                        <a:t> </a:t>
                      </a:r>
                      <a:r>
                        <a:rPr lang="en-US" b="1" dirty="0"/>
                        <a:t>G5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Striped Right Arrow 5"/>
          <p:cNvSpPr/>
          <p:nvPr/>
        </p:nvSpPr>
        <p:spPr bwMode="auto">
          <a:xfrm>
            <a:off x="6829127" y="3527125"/>
            <a:ext cx="1143000" cy="152400"/>
          </a:xfrm>
          <a:prstGeom prst="stripedRightArrow">
            <a:avLst/>
          </a:prstGeom>
          <a:gradFill flip="none" rotWithShape="1">
            <a:gsLst>
              <a:gs pos="0">
                <a:srgbClr val="FF0000"/>
              </a:gs>
              <a:gs pos="76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Striped Right Arrow 6"/>
          <p:cNvSpPr/>
          <p:nvPr/>
        </p:nvSpPr>
        <p:spPr bwMode="auto">
          <a:xfrm>
            <a:off x="6324602" y="3888875"/>
            <a:ext cx="457200" cy="152400"/>
          </a:xfrm>
          <a:prstGeom prst="stripedRightArrow">
            <a:avLst/>
          </a:prstGeom>
          <a:gradFill>
            <a:gsLst>
              <a:gs pos="0">
                <a:srgbClr val="FF0000">
                  <a:alpha val="66000"/>
                </a:srgbClr>
              </a:gs>
              <a:gs pos="74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Striped Right Arrow 7"/>
          <p:cNvSpPr/>
          <p:nvPr/>
        </p:nvSpPr>
        <p:spPr bwMode="auto">
          <a:xfrm>
            <a:off x="7086602" y="3888875"/>
            <a:ext cx="457200" cy="152400"/>
          </a:xfrm>
          <a:prstGeom prst="stripedRightArrow">
            <a:avLst/>
          </a:prstGeom>
          <a:gradFill>
            <a:gsLst>
              <a:gs pos="57000">
                <a:srgbClr val="FF0000">
                  <a:alpha val="75000"/>
                </a:srgbClr>
              </a:gs>
              <a:gs pos="97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Striped Right Arrow 8"/>
          <p:cNvSpPr/>
          <p:nvPr/>
        </p:nvSpPr>
        <p:spPr bwMode="auto">
          <a:xfrm>
            <a:off x="7848602" y="3889675"/>
            <a:ext cx="457200" cy="152400"/>
          </a:xfrm>
          <a:prstGeom prst="stripedRightArrow">
            <a:avLst/>
          </a:prstGeom>
          <a:gradFill>
            <a:gsLst>
              <a:gs pos="57000">
                <a:srgbClr val="FF0000">
                  <a:alpha val="68000"/>
                </a:srgbClr>
              </a:gs>
              <a:gs pos="46000">
                <a:srgbClr val="FF000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Striped Right Arrow 9"/>
          <p:cNvSpPr/>
          <p:nvPr/>
        </p:nvSpPr>
        <p:spPr bwMode="auto">
          <a:xfrm>
            <a:off x="6371926" y="4261050"/>
            <a:ext cx="1933875" cy="133150"/>
          </a:xfrm>
          <a:prstGeom prst="stripedRightArrow">
            <a:avLst/>
          </a:prstGeom>
          <a:gradFill>
            <a:gsLst>
              <a:gs pos="40000">
                <a:srgbClr val="FF0000"/>
              </a:gs>
              <a:gs pos="88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Striped Right Arrow 10"/>
          <p:cNvSpPr/>
          <p:nvPr/>
        </p:nvSpPr>
        <p:spPr bwMode="auto">
          <a:xfrm>
            <a:off x="6400802" y="4642050"/>
            <a:ext cx="1933875" cy="133150"/>
          </a:xfrm>
          <a:prstGeom prst="stripedRightArrow">
            <a:avLst/>
          </a:prstGeom>
          <a:gradFill>
            <a:gsLst>
              <a:gs pos="40000">
                <a:srgbClr val="FF0000"/>
              </a:gs>
              <a:gs pos="88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Striped Right Arrow 11"/>
          <p:cNvSpPr/>
          <p:nvPr/>
        </p:nvSpPr>
        <p:spPr bwMode="auto">
          <a:xfrm>
            <a:off x="6400802" y="5003800"/>
            <a:ext cx="1933875" cy="133150"/>
          </a:xfrm>
          <a:prstGeom prst="stripedRightArrow">
            <a:avLst/>
          </a:prstGeom>
          <a:gradFill>
            <a:gsLst>
              <a:gs pos="40000">
                <a:srgbClr val="FF0000"/>
              </a:gs>
              <a:gs pos="88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29834" y="6172200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0AA054-8E4B-8C5F-C8F4-3D94AE783C19}"/>
              </a:ext>
            </a:extLst>
          </p:cNvPr>
          <p:cNvSpPr txBox="1"/>
          <p:nvPr/>
        </p:nvSpPr>
        <p:spPr>
          <a:xfrm>
            <a:off x="7516664" y="5263318"/>
            <a:ext cx="1636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Credit: NOAA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76200"/>
            <a:ext cx="6553200" cy="838200"/>
          </a:xfrm>
          <a:noFill/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</a:rPr>
              <a:t>September 2, 1859 Event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4572000"/>
            <a:ext cx="8458200" cy="2133600"/>
          </a:xfrm>
        </p:spPr>
        <p:txBody>
          <a:bodyPr/>
          <a:lstStyle/>
          <a:p>
            <a:pPr eaLnBrk="1" hangingPunct="1"/>
            <a:r>
              <a:rPr lang="en-US" sz="2400" dirty="0">
                <a:solidFill>
                  <a:srgbClr val="FFFF00"/>
                </a:solidFill>
                <a:latin typeface="Palatino" charset="0"/>
              </a:rPr>
              <a:t>Messenger (deck log: Lat. 49</a:t>
            </a:r>
            <a:r>
              <a:rPr lang="en-US" sz="2400" baseline="30000" dirty="0">
                <a:solidFill>
                  <a:srgbClr val="FFFF00"/>
                </a:solidFill>
                <a:latin typeface="Palatino" charset="0"/>
              </a:rPr>
              <a:t>o</a:t>
            </a:r>
            <a:r>
              <a:rPr lang="en-US" sz="2400" dirty="0">
                <a:solidFill>
                  <a:srgbClr val="FFFF00"/>
                </a:solidFill>
                <a:latin typeface="Palatino" charset="0"/>
              </a:rPr>
              <a:t>)  “we witnessed the most magnificent display of the aurora boreales (sic) imaginable … the whole firmament was a blaze of Crimson shooting up from all points of the compass but the most splendid from the South W. I have not the language to describe it”</a:t>
            </a:r>
          </a:p>
        </p:txBody>
      </p:sp>
      <p:pic>
        <p:nvPicPr>
          <p:cNvPr id="3994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51000"/>
            <a:ext cx="9144000" cy="292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2" name="Text Box 7"/>
          <p:cNvSpPr txBox="1">
            <a:spLocks noChangeArrowheads="1"/>
          </p:cNvSpPr>
          <p:nvPr/>
        </p:nvSpPr>
        <p:spPr bwMode="auto">
          <a:xfrm>
            <a:off x="6842125" y="1638300"/>
            <a:ext cx="15113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Quiet Aurora</a:t>
            </a:r>
          </a:p>
        </p:txBody>
      </p:sp>
      <p:sp>
        <p:nvSpPr>
          <p:cNvPr id="39943" name="Line 8"/>
          <p:cNvSpPr>
            <a:spLocks noChangeShapeType="1"/>
          </p:cNvSpPr>
          <p:nvPr/>
        </p:nvSpPr>
        <p:spPr bwMode="auto">
          <a:xfrm flipH="1">
            <a:off x="6172200" y="1828800"/>
            <a:ext cx="6858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9944" name="Text Box 9"/>
          <p:cNvSpPr txBox="1">
            <a:spLocks noChangeArrowheads="1"/>
          </p:cNvSpPr>
          <p:nvPr/>
        </p:nvSpPr>
        <p:spPr bwMode="auto">
          <a:xfrm>
            <a:off x="6705600" y="3622675"/>
            <a:ext cx="1949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1859 Super Storm</a:t>
            </a:r>
          </a:p>
        </p:txBody>
      </p:sp>
      <p:sp>
        <p:nvSpPr>
          <p:cNvPr id="39945" name="Line 10"/>
          <p:cNvSpPr>
            <a:spLocks noChangeShapeType="1"/>
          </p:cNvSpPr>
          <p:nvPr/>
        </p:nvSpPr>
        <p:spPr bwMode="auto">
          <a:xfrm flipH="1" flipV="1">
            <a:off x="6400800" y="3657600"/>
            <a:ext cx="3810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9946" name="Text Box 11"/>
          <p:cNvSpPr txBox="1">
            <a:spLocks noChangeArrowheads="1"/>
          </p:cNvSpPr>
          <p:nvPr/>
        </p:nvSpPr>
        <p:spPr bwMode="auto">
          <a:xfrm>
            <a:off x="2652713" y="2933700"/>
            <a:ext cx="958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Reports</a:t>
            </a:r>
          </a:p>
        </p:txBody>
      </p:sp>
      <p:sp>
        <p:nvSpPr>
          <p:cNvPr id="39947" name="Line 12"/>
          <p:cNvSpPr>
            <a:spLocks noChangeShapeType="1"/>
          </p:cNvSpPr>
          <p:nvPr/>
        </p:nvSpPr>
        <p:spPr bwMode="auto">
          <a:xfrm flipV="1">
            <a:off x="3581400" y="2928938"/>
            <a:ext cx="423863" cy="1952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9948" name="Text Box 13"/>
          <p:cNvSpPr txBox="1">
            <a:spLocks noChangeArrowheads="1"/>
          </p:cNvSpPr>
          <p:nvPr/>
        </p:nvSpPr>
        <p:spPr bwMode="auto">
          <a:xfrm>
            <a:off x="5060950" y="6491288"/>
            <a:ext cx="4083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Courtesy James L. Green, NASA/GSFC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2719" y="1143000"/>
            <a:ext cx="69940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3X recent storm strength / 1/3 strongest ever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502" y="3301371"/>
            <a:ext cx="5341282" cy="35550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384527"/>
            <a:ext cx="2552102" cy="3402803"/>
          </a:xfrm>
          <a:prstGeom prst="rect">
            <a:avLst/>
          </a:prstGeom>
        </p:spPr>
      </p:pic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152400"/>
            <a:ext cx="5181600" cy="762000"/>
          </a:xfrm>
          <a:noFill/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</a:rPr>
              <a:t>Weather in Space</a:t>
            </a:r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6096000" y="1066800"/>
            <a:ext cx="2905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Precipitation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Light Displays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Power of Nature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Societal Danger</a:t>
            </a:r>
          </a:p>
        </p:txBody>
      </p:sp>
      <p:sp>
        <p:nvSpPr>
          <p:cNvPr id="7173" name="Text Box 6"/>
          <p:cNvSpPr txBox="1">
            <a:spLocks noChangeArrowheads="1"/>
          </p:cNvSpPr>
          <p:nvPr/>
        </p:nvSpPr>
        <p:spPr bwMode="auto">
          <a:xfrm>
            <a:off x="2377030" y="5547346"/>
            <a:ext cx="4381777" cy="830997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800" dirty="0">
                <a:solidFill>
                  <a:srgbClr val="FFFF00"/>
                </a:solidFill>
              </a:rPr>
              <a:t>Shock and Awe!</a:t>
            </a:r>
          </a:p>
        </p:txBody>
      </p:sp>
      <p:pic>
        <p:nvPicPr>
          <p:cNvPr id="8" name="Picture 8" descr="transf"/>
          <p:cNvPicPr>
            <a:picLocks noChangeAspect="1" noChangeArrowheads="1"/>
          </p:cNvPicPr>
          <p:nvPr/>
        </p:nvPicPr>
        <p:blipFill>
          <a:blip r:embed="rId4"/>
          <a:srcRect l="39699" t="31712" r="9023" b="14415"/>
          <a:stretch>
            <a:fillRect/>
          </a:stretch>
        </p:blipFill>
        <p:spPr bwMode="auto">
          <a:xfrm>
            <a:off x="152400" y="1143000"/>
            <a:ext cx="3117056" cy="205114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3" t="26675" r="30718" b="10657"/>
          <a:stretch/>
        </p:blipFill>
        <p:spPr>
          <a:xfrm>
            <a:off x="2857847" y="1088570"/>
            <a:ext cx="2506957" cy="287382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-4482" y="1143000"/>
            <a:ext cx="2031325" cy="369332"/>
          </a:xfrm>
          <a:prstGeom prst="rect">
            <a:avLst/>
          </a:prstGeom>
          <a:solidFill>
            <a:schemeClr val="tx1">
              <a:alpha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PJM Public Power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" r="608"/>
          <a:stretch/>
        </p:blipFill>
        <p:spPr>
          <a:xfrm rot="5400000">
            <a:off x="1146735" y="-1034527"/>
            <a:ext cx="6846346" cy="8915400"/>
          </a:xfrm>
          <a:prstGeom prst="rect">
            <a:avLst/>
          </a:prstGeom>
        </p:spPr>
      </p:pic>
      <p:sp>
        <p:nvSpPr>
          <p:cNvPr id="45069" name="Text Box 13"/>
          <p:cNvSpPr txBox="1">
            <a:spLocks noChangeArrowheads="1"/>
          </p:cNvSpPr>
          <p:nvPr/>
        </p:nvSpPr>
        <p:spPr bwMode="auto">
          <a:xfrm>
            <a:off x="-25656" y="0"/>
            <a:ext cx="848495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dirty="0">
                <a:solidFill>
                  <a:srgbClr val="FFFF00"/>
                </a:solidFill>
              </a:rPr>
              <a:t>Audio from U. Iowa Professor Donald Gurnett: http://www-pw.physics.uiowa.edu/space-audio/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8053213" y="2114222"/>
            <a:ext cx="1066800" cy="984627"/>
            <a:chOff x="7696200" y="304799"/>
            <a:chExt cx="1066800" cy="984627"/>
          </a:xfrm>
        </p:grpSpPr>
        <p:sp>
          <p:nvSpPr>
            <p:cNvPr id="45062" name="Text Box 6"/>
            <p:cNvSpPr txBox="1">
              <a:spLocks noChangeArrowheads="1"/>
            </p:cNvSpPr>
            <p:nvPr/>
          </p:nvSpPr>
          <p:spPr bwMode="auto">
            <a:xfrm>
              <a:off x="7696200" y="304799"/>
              <a:ext cx="106680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en-US" sz="1200" b="1" dirty="0">
                  <a:solidFill>
                    <a:srgbClr val="FFFF00"/>
                  </a:solidFill>
                  <a:latin typeface="Arial" charset="0"/>
                </a:rPr>
                <a:t>Electron Plasma Oscillations</a:t>
              </a:r>
            </a:p>
          </p:txBody>
        </p:sp>
        <p:pic>
          <p:nvPicPr>
            <p:cNvPr id="3" name="fpe.au">
              <a:hlinkClick r:id="" action="ppaction://media"/>
            </p:cNvPr>
            <p:cNvPicPr>
              <a:picLocks noChangeAspect="1"/>
            </p:cNvPicPr>
            <p:nvPr>
              <a:audioFile r:link="rId16"/>
              <p:extLst>
                <p:ext uri="{DAA4B4D4-6D71-4841-9C94-3DE7FCFB9230}">
                  <p14:media xmlns:p14="http://schemas.microsoft.com/office/powerpoint/2010/main" r:embed="rId15"/>
                </p:ext>
              </p:extLst>
            </p:nvPr>
          </p:nvPicPr>
          <p:blipFill>
            <a:blip r:embed="rId19"/>
            <a:stretch>
              <a:fillRect/>
            </a:stretch>
          </p:blipFill>
          <p:spPr>
            <a:xfrm>
              <a:off x="7924800" y="984626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oup 10"/>
          <p:cNvGrpSpPr/>
          <p:nvPr/>
        </p:nvGrpSpPr>
        <p:grpSpPr>
          <a:xfrm>
            <a:off x="4953000" y="2044903"/>
            <a:ext cx="1102808" cy="561633"/>
            <a:chOff x="4249196" y="2187221"/>
            <a:chExt cx="1102808" cy="561633"/>
          </a:xfrm>
        </p:grpSpPr>
        <p:pic>
          <p:nvPicPr>
            <p:cNvPr id="8" name="hiss.au">
              <a:hlinkClick r:id="" action="ppaction://media"/>
            </p:cNvPr>
            <p:cNvPicPr>
              <a:picLocks noChangeAspect="1"/>
            </p:cNvPicPr>
            <p:nvPr>
              <a:audioFile r:link="rId14"/>
              <p:extLst>
                <p:ext uri="{DAA4B4D4-6D71-4841-9C94-3DE7FCFB9230}">
                  <p14:media xmlns:p14="http://schemas.microsoft.com/office/powerpoint/2010/main" r:embed="rId13"/>
                </p:ext>
              </p:extLst>
            </p:nvPr>
          </p:nvPicPr>
          <p:blipFill>
            <a:blip r:embed="rId19"/>
            <a:stretch>
              <a:fillRect/>
            </a:stretch>
          </p:blipFill>
          <p:spPr>
            <a:xfrm>
              <a:off x="4648200" y="2444054"/>
              <a:ext cx="304800" cy="304800"/>
            </a:xfrm>
            <a:prstGeom prst="rect">
              <a:avLst/>
            </a:prstGeom>
          </p:spPr>
        </p:pic>
        <p:sp>
          <p:nvSpPr>
            <p:cNvPr id="16" name="Text Box 6"/>
            <p:cNvSpPr txBox="1">
              <a:spLocks noChangeArrowheads="1"/>
            </p:cNvSpPr>
            <p:nvPr/>
          </p:nvSpPr>
          <p:spPr bwMode="auto">
            <a:xfrm>
              <a:off x="4249196" y="2187221"/>
              <a:ext cx="1102808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en-US" sz="1200" b="1" dirty="0">
                  <a:solidFill>
                    <a:srgbClr val="FFFF00"/>
                  </a:solidFill>
                  <a:latin typeface="Arial" charset="0"/>
                </a:rPr>
                <a:t>Auroral Hiss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454106" y="761999"/>
            <a:ext cx="1066800" cy="577721"/>
            <a:chOff x="5454106" y="761999"/>
            <a:chExt cx="1066800" cy="577721"/>
          </a:xfrm>
        </p:grpSpPr>
        <p:pic>
          <p:nvPicPr>
            <p:cNvPr id="4" name="lion.au">
              <a:hlinkClick r:id="" action="ppaction://media"/>
            </p:cNvPr>
            <p:cNvPicPr>
              <a:picLocks noChangeAspect="1"/>
            </p:cNvPicPr>
            <p:nvPr>
              <a:audioFile r:link="rId12"/>
              <p:extLst>
                <p:ext uri="{DAA4B4D4-6D71-4841-9C94-3DE7FCFB9230}">
                  <p14:media xmlns:p14="http://schemas.microsoft.com/office/powerpoint/2010/main" r:embed="rId11"/>
                </p:ext>
              </p:extLst>
            </p:nvPr>
          </p:nvPicPr>
          <p:blipFill>
            <a:blip r:embed="rId19"/>
            <a:stretch>
              <a:fillRect/>
            </a:stretch>
          </p:blipFill>
          <p:spPr>
            <a:xfrm>
              <a:off x="5841865" y="1048438"/>
              <a:ext cx="291282" cy="291282"/>
            </a:xfrm>
            <a:prstGeom prst="rect">
              <a:avLst/>
            </a:prstGeom>
          </p:spPr>
        </p:pic>
        <p:sp>
          <p:nvSpPr>
            <p:cNvPr id="17" name="Text Box 6"/>
            <p:cNvSpPr txBox="1">
              <a:spLocks noChangeArrowheads="1"/>
            </p:cNvSpPr>
            <p:nvPr/>
          </p:nvSpPr>
          <p:spPr bwMode="auto">
            <a:xfrm>
              <a:off x="5454106" y="761999"/>
              <a:ext cx="106680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en-US" sz="1200" b="1" dirty="0">
                  <a:solidFill>
                    <a:srgbClr val="FFFF00"/>
                  </a:solidFill>
                  <a:latin typeface="Arial" charset="0"/>
                </a:rPr>
                <a:t>Lion Roars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989762" y="1592664"/>
            <a:ext cx="1066800" cy="575861"/>
            <a:chOff x="6989762" y="1592664"/>
            <a:chExt cx="1066800" cy="575861"/>
          </a:xfrm>
        </p:grpSpPr>
        <p:pic>
          <p:nvPicPr>
            <p:cNvPr id="2" name="bowshock.au">
              <a:hlinkClick r:id="" action="ppaction://media"/>
            </p:cNvPr>
            <p:cNvPicPr>
              <a:picLocks noChangeAspect="1"/>
            </p:cNvPicPr>
            <p:nvPr>
              <a:audioFile r:link="rId10"/>
              <p:extLst>
                <p:ext uri="{DAA4B4D4-6D71-4841-9C94-3DE7FCFB9230}">
                  <p14:media xmlns:p14="http://schemas.microsoft.com/office/powerpoint/2010/main" r:embed="rId9"/>
                </p:ext>
              </p:extLst>
            </p:nvPr>
          </p:nvPicPr>
          <p:blipFill>
            <a:blip r:embed="rId20"/>
            <a:stretch>
              <a:fillRect/>
            </a:stretch>
          </p:blipFill>
          <p:spPr>
            <a:xfrm>
              <a:off x="7391400" y="1905000"/>
              <a:ext cx="263525" cy="263525"/>
            </a:xfrm>
            <a:prstGeom prst="rect">
              <a:avLst/>
            </a:prstGeom>
          </p:spPr>
        </p:pic>
        <p:sp>
          <p:nvSpPr>
            <p:cNvPr id="18" name="Text Box 6"/>
            <p:cNvSpPr txBox="1">
              <a:spLocks noChangeArrowheads="1"/>
            </p:cNvSpPr>
            <p:nvPr/>
          </p:nvSpPr>
          <p:spPr bwMode="auto">
            <a:xfrm>
              <a:off x="6989762" y="1592664"/>
              <a:ext cx="106680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en-US" sz="1200" b="1" dirty="0">
                  <a:solidFill>
                    <a:srgbClr val="FFFF00"/>
                  </a:solidFill>
                  <a:latin typeface="Arial" charset="0"/>
                </a:rPr>
                <a:t>Bow Shock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290144" y="1611847"/>
            <a:ext cx="815256" cy="581799"/>
            <a:chOff x="4011972" y="1628001"/>
            <a:chExt cx="815256" cy="581799"/>
          </a:xfrm>
        </p:grpSpPr>
        <p:pic>
          <p:nvPicPr>
            <p:cNvPr id="5" name="saucers.au" title="Saucers">
              <a:hlinkClick r:id="" action="ppaction://media"/>
            </p:cNvPr>
            <p:cNvPicPr>
              <a:picLocks noChangeAspect="1"/>
            </p:cNvPicPr>
            <p:nvPr>
              <a:audioFile r:link="rId8"/>
              <p:extLst>
                <p:ext uri="{DAA4B4D4-6D71-4841-9C94-3DE7FCFB9230}">
                  <p14:media xmlns:p14="http://schemas.microsoft.com/office/powerpoint/2010/main" r:embed="rId7"/>
                </p:ext>
              </p:extLst>
            </p:nvPr>
          </p:nvPicPr>
          <p:blipFill>
            <a:blip r:embed="rId19"/>
            <a:stretch>
              <a:fillRect/>
            </a:stretch>
          </p:blipFill>
          <p:spPr>
            <a:xfrm>
              <a:off x="4267200" y="1905000"/>
              <a:ext cx="304800" cy="304800"/>
            </a:xfrm>
            <a:prstGeom prst="rect">
              <a:avLst/>
            </a:prstGeom>
          </p:spPr>
        </p:pic>
        <p:sp>
          <p:nvSpPr>
            <p:cNvPr id="19" name="Text Box 6"/>
            <p:cNvSpPr txBox="1">
              <a:spLocks noChangeArrowheads="1"/>
            </p:cNvSpPr>
            <p:nvPr/>
          </p:nvSpPr>
          <p:spPr bwMode="auto">
            <a:xfrm>
              <a:off x="4011972" y="1628001"/>
              <a:ext cx="81525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en-US" sz="1200" b="1" dirty="0">
                  <a:solidFill>
                    <a:srgbClr val="FFFF00"/>
                  </a:solidFill>
                  <a:latin typeface="Arial" charset="0"/>
                </a:rPr>
                <a:t>Saucers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797363" y="3400004"/>
            <a:ext cx="748009" cy="556661"/>
            <a:chOff x="3763739" y="3405739"/>
            <a:chExt cx="748009" cy="556661"/>
          </a:xfrm>
        </p:grpSpPr>
        <p:pic>
          <p:nvPicPr>
            <p:cNvPr id="9" name="chorus.au">
              <a:hlinkClick r:id="" action="ppaction://media"/>
            </p:cNvPr>
            <p:cNvPicPr>
              <a:picLocks noChangeAspect="1"/>
            </p:cNvPicPr>
            <p:nvPr>
              <a:audioFile r:link="rId6"/>
              <p:extLst>
                <p:ext uri="{DAA4B4D4-6D71-4841-9C94-3DE7FCFB9230}">
                  <p14:media xmlns:p14="http://schemas.microsoft.com/office/powerpoint/2010/main" r:embed="rId5"/>
                </p:ext>
              </p:extLst>
            </p:nvPr>
          </p:nvPicPr>
          <p:blipFill>
            <a:blip r:embed="rId19"/>
            <a:stretch>
              <a:fillRect/>
            </a:stretch>
          </p:blipFill>
          <p:spPr>
            <a:xfrm>
              <a:off x="3985344" y="3657600"/>
              <a:ext cx="304800" cy="304800"/>
            </a:xfrm>
            <a:prstGeom prst="rect">
              <a:avLst/>
            </a:prstGeom>
          </p:spPr>
        </p:pic>
        <p:sp>
          <p:nvSpPr>
            <p:cNvPr id="20" name="Text Box 6"/>
            <p:cNvSpPr txBox="1">
              <a:spLocks noChangeArrowheads="1"/>
            </p:cNvSpPr>
            <p:nvPr/>
          </p:nvSpPr>
          <p:spPr bwMode="auto">
            <a:xfrm>
              <a:off x="3763739" y="3405739"/>
              <a:ext cx="748009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en-US" sz="1200" b="1" dirty="0">
                  <a:solidFill>
                    <a:srgbClr val="FFFF00"/>
                  </a:solidFill>
                  <a:latin typeface="Arial" charset="0"/>
                </a:rPr>
                <a:t>Chorus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268083" y="2057400"/>
            <a:ext cx="1066800" cy="951330"/>
            <a:chOff x="6019800" y="2057400"/>
            <a:chExt cx="1066800" cy="951330"/>
          </a:xfrm>
        </p:grpSpPr>
        <p:pic>
          <p:nvPicPr>
            <p:cNvPr id="7" name="upper_hybrid.au">
              <a:hlinkClick r:id="" action="ppaction://media"/>
            </p:cNvPr>
            <p:cNvPicPr>
              <a:picLocks noChangeAspect="1"/>
            </p:cNvPicPr>
            <p:nvPr>
              <a:audioFile r:link="rId4"/>
              <p:extLst>
                <p:ext uri="{DAA4B4D4-6D71-4841-9C94-3DE7FCFB9230}">
                  <p14:media xmlns:p14="http://schemas.microsoft.com/office/powerpoint/2010/main" r:embed="rId3"/>
                </p:ext>
              </p:extLst>
            </p:nvPr>
          </p:nvPicPr>
          <p:blipFill>
            <a:blip r:embed="rId19"/>
            <a:stretch>
              <a:fillRect/>
            </a:stretch>
          </p:blipFill>
          <p:spPr>
            <a:xfrm>
              <a:off x="6216106" y="2703930"/>
              <a:ext cx="304800" cy="304800"/>
            </a:xfrm>
            <a:prstGeom prst="rect">
              <a:avLst/>
            </a:prstGeom>
          </p:spPr>
        </p:pic>
        <p:sp>
          <p:nvSpPr>
            <p:cNvPr id="21" name="Text Box 6"/>
            <p:cNvSpPr txBox="1">
              <a:spLocks noChangeArrowheads="1"/>
            </p:cNvSpPr>
            <p:nvPr/>
          </p:nvSpPr>
          <p:spPr bwMode="auto">
            <a:xfrm>
              <a:off x="6019800" y="2057400"/>
              <a:ext cx="106680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en-US" sz="1200" b="1" dirty="0">
                  <a:solidFill>
                    <a:srgbClr val="FFFF00"/>
                  </a:solidFill>
                  <a:latin typeface="Arial" charset="0"/>
                </a:rPr>
                <a:t>Upper Hybrid Resonance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438400" y="5257800"/>
            <a:ext cx="42642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</a:rPr>
              <a:t>Sounds of Space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4421093" y="2296471"/>
            <a:ext cx="533400" cy="620129"/>
            <a:chOff x="5081244" y="1312759"/>
            <a:chExt cx="533400" cy="620129"/>
          </a:xfrm>
        </p:grpSpPr>
        <p:pic>
          <p:nvPicPr>
            <p:cNvPr id="6" name="akr_no_narration.wav">
              <a:hlinkClick r:id="" action="ppaction://media"/>
            </p:cNvPr>
            <p:cNvPicPr>
              <a:picLocks noChangeAspect="1"/>
            </p:cNvPicPr>
            <p:nvPr>
              <a:audi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19"/>
            <a:stretch>
              <a:fillRect/>
            </a:stretch>
          </p:blipFill>
          <p:spPr>
            <a:xfrm>
              <a:off x="5181600" y="1600200"/>
              <a:ext cx="332688" cy="332688"/>
            </a:xfrm>
            <a:prstGeom prst="rect">
              <a:avLst/>
            </a:prstGeom>
          </p:spPr>
        </p:pic>
        <p:sp>
          <p:nvSpPr>
            <p:cNvPr id="22" name="Text Box 6"/>
            <p:cNvSpPr txBox="1">
              <a:spLocks noChangeArrowheads="1"/>
            </p:cNvSpPr>
            <p:nvPr/>
          </p:nvSpPr>
          <p:spPr bwMode="auto">
            <a:xfrm>
              <a:off x="5081244" y="1312759"/>
              <a:ext cx="53340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en-US" sz="1200" b="1" dirty="0">
                  <a:solidFill>
                    <a:srgbClr val="FFFF00"/>
                  </a:solidFill>
                  <a:latin typeface="Arial" charset="0"/>
                </a:rPr>
                <a:t>AKR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3C6D5C8-FCF2-37BF-A34D-A262FEA54855}"/>
              </a:ext>
            </a:extLst>
          </p:cNvPr>
          <p:cNvSpPr txBox="1"/>
          <p:nvPr/>
        </p:nvSpPr>
        <p:spPr>
          <a:xfrm>
            <a:off x="7580743" y="6460831"/>
            <a:ext cx="1584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Credit: NASA</a:t>
            </a:r>
          </a:p>
        </p:txBody>
      </p:sp>
    </p:spTree>
    <p:extLst>
      <p:ext uri="{BB962C8B-B14F-4D97-AF65-F5344CB8AC3E}">
        <p14:creationId xmlns:p14="http://schemas.microsoft.com/office/powerpoint/2010/main" val="306510115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8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9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0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38038</TotalTime>
  <Words>1316</Words>
  <Application>Microsoft Office PowerPoint</Application>
  <PresentationFormat>On-screen Show (4:3)</PresentationFormat>
  <Paragraphs>244</Paragraphs>
  <Slides>40</Slides>
  <Notes>2</Notes>
  <HiddenSlides>0</HiddenSlides>
  <MMClips>9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40</vt:i4>
      </vt:variant>
    </vt:vector>
  </HeadingPairs>
  <TitlesOfParts>
    <vt:vector size="54" baseType="lpstr">
      <vt:lpstr>Arial</vt:lpstr>
      <vt:lpstr>Palatino</vt:lpstr>
      <vt:lpstr>Times New Roman</vt:lpstr>
      <vt:lpstr>Default Design</vt:lpstr>
      <vt:lpstr>1_Default Design</vt:lpstr>
      <vt:lpstr>2_Default Design</vt:lpstr>
      <vt:lpstr>3_Default Design</vt:lpstr>
      <vt:lpstr>4_Default Design</vt:lpstr>
      <vt:lpstr>5_Default Design</vt:lpstr>
      <vt:lpstr>6_Default Design</vt:lpstr>
      <vt:lpstr>8_Default Design</vt:lpstr>
      <vt:lpstr>7_Default Design</vt:lpstr>
      <vt:lpstr>9_Default Design</vt:lpstr>
      <vt:lpstr>10_Default Design</vt:lpstr>
      <vt:lpstr>Space Weather 101</vt:lpstr>
      <vt:lpstr>Objective of the Presentation:   Enhance awareness of space weather and why you should care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Weather on Earth</vt:lpstr>
      <vt:lpstr>Weather on Earth</vt:lpstr>
      <vt:lpstr>PowerPoint Presentation</vt:lpstr>
      <vt:lpstr>Weather on Earth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Start at the Sun</vt:lpstr>
      <vt:lpstr>Weather at the Sun or Elsewhere Means There are Events</vt:lpstr>
      <vt:lpstr>PowerPoint Presentation</vt:lpstr>
      <vt:lpstr>Cosmic Radiation</vt:lpstr>
      <vt:lpstr>Cosmic Radiation</vt:lpstr>
      <vt:lpstr>PowerPoint Presentation</vt:lpstr>
      <vt:lpstr>Hazards to Humans in Space</vt:lpstr>
      <vt:lpstr>Satellite Hazards</vt:lpstr>
      <vt:lpstr>Risks for Electronics</vt:lpstr>
      <vt:lpstr>PowerPoint Presentation</vt:lpstr>
      <vt:lpstr>Students of Earth to Sky Calculus @Spaceweather.com by Dr. Tony Phillips</vt:lpstr>
      <vt:lpstr>PowerPoint Presentation</vt:lpstr>
      <vt:lpstr>PowerPoint Presentation</vt:lpstr>
      <vt:lpstr>PowerPoint Presentation</vt:lpstr>
      <vt:lpstr>Navigation</vt:lpstr>
      <vt:lpstr>‘Solar storm’ grounds Swedish air traffic</vt:lpstr>
      <vt:lpstr>Ground Induced Currents (GIC)</vt:lpstr>
      <vt:lpstr>Pipeline Corrosion</vt:lpstr>
      <vt:lpstr>March 13, 1989 Electrical Power Disruption Due to Induced Electric Currents</vt:lpstr>
      <vt:lpstr>Atmospheric storms are measured. Space storms are too.</vt:lpstr>
      <vt:lpstr>September 2, 1859 Event</vt:lpstr>
      <vt:lpstr>Weather in Space</vt:lpstr>
      <vt:lpstr>PowerPoint Presentation</vt:lpstr>
    </vt:vector>
  </TitlesOfParts>
  <Company>National Space Science &amp; Technology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Dennis L. Gallagher</dc:creator>
  <cp:lastModifiedBy>Gallagher, Dennis L. (MSFC-ST13)</cp:lastModifiedBy>
  <cp:revision>251</cp:revision>
  <dcterms:created xsi:type="dcterms:W3CDTF">2004-01-22T15:43:39Z</dcterms:created>
  <dcterms:modified xsi:type="dcterms:W3CDTF">2024-05-13T19:12:24Z</dcterms:modified>
</cp:coreProperties>
</file>