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3" r:id="rId1"/>
    <p:sldMasterId id="2147483774" r:id="rId2"/>
    <p:sldMasterId id="2147483825" r:id="rId3"/>
    <p:sldMasterId id="2147483836" r:id="rId4"/>
  </p:sldMasterIdLst>
  <p:notesMasterIdLst>
    <p:notesMasterId r:id="rId39"/>
  </p:notesMasterIdLst>
  <p:sldIdLst>
    <p:sldId id="1042652896" r:id="rId5"/>
    <p:sldId id="1042652913" r:id="rId6"/>
    <p:sldId id="1042652914" r:id="rId7"/>
    <p:sldId id="1042652915" r:id="rId8"/>
    <p:sldId id="1042652916" r:id="rId9"/>
    <p:sldId id="1042652917" r:id="rId10"/>
    <p:sldId id="1042652918" r:id="rId11"/>
    <p:sldId id="1042652919" r:id="rId12"/>
    <p:sldId id="1042652920" r:id="rId13"/>
    <p:sldId id="2989" r:id="rId14"/>
    <p:sldId id="2988" r:id="rId15"/>
    <p:sldId id="2993" r:id="rId16"/>
    <p:sldId id="1042652884" r:id="rId17"/>
    <p:sldId id="1042652907" r:id="rId18"/>
    <p:sldId id="1042652882" r:id="rId19"/>
    <p:sldId id="1042652889" r:id="rId20"/>
    <p:sldId id="1042652922" r:id="rId21"/>
    <p:sldId id="1042652923" r:id="rId22"/>
    <p:sldId id="1042652905" r:id="rId23"/>
    <p:sldId id="1042652910" r:id="rId24"/>
    <p:sldId id="1042652921" r:id="rId25"/>
    <p:sldId id="1042652924" r:id="rId26"/>
    <p:sldId id="269" r:id="rId27"/>
    <p:sldId id="2985" r:id="rId28"/>
    <p:sldId id="682" r:id="rId29"/>
    <p:sldId id="1042652900" r:id="rId30"/>
    <p:sldId id="1042652902" r:id="rId31"/>
    <p:sldId id="257" r:id="rId32"/>
    <p:sldId id="1042652898" r:id="rId33"/>
    <p:sldId id="1042652895" r:id="rId34"/>
    <p:sldId id="1042652876" r:id="rId35"/>
    <p:sldId id="1042652857" r:id="rId36"/>
    <p:sldId id="642" r:id="rId37"/>
    <p:sldId id="104265291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DF825D8-DAA9-A17E-7FD3-EB3550631833}" name="Fenn, Crystal J. (LARC-D206)" initials="F(" userId="S::cfenn@ndc.nasa.gov::e706ab77-a4eb-46fd-9b0c-8ec1c8e24d7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5266"/>
    <p:restoredTop sz="96327"/>
  </p:normalViewPr>
  <p:slideViewPr>
    <p:cSldViewPr snapToGrid="0" snapToObjects="1">
      <p:cViewPr varScale="1">
        <p:scale>
          <a:sx n="128" d="100"/>
          <a:sy n="128" d="100"/>
        </p:scale>
        <p:origin x="1136" y="176"/>
      </p:cViewPr>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117" d="100"/>
          <a:sy n="117" d="100"/>
        </p:scale>
        <p:origin x="4200"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85442-679F-6940-8D76-BD610BCABF31}" type="datetimeFigureOut">
              <a:rPr lang="en-US" smtClean="0"/>
              <a:t>5/8/24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165635-F46D-3643-9694-3A302E640B0D}" type="slidenum">
              <a:rPr lang="en-US" smtClean="0"/>
              <a:t>‹#›</a:t>
            </a:fld>
            <a:endParaRPr lang="en-US"/>
          </a:p>
        </p:txBody>
      </p:sp>
    </p:spTree>
    <p:extLst>
      <p:ext uri="{BB962C8B-B14F-4D97-AF65-F5344CB8AC3E}">
        <p14:creationId xmlns:p14="http://schemas.microsoft.com/office/powerpoint/2010/main" val="161776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69252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987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marL="285750" indent="-285750" defTabSz="456633">
              <a:spcBef>
                <a:spcPts val="100"/>
              </a:spcBef>
              <a:buFont typeface="Arial" panose="020B0604020202020204" pitchFamily="34" charset="0"/>
              <a:buChar char="•"/>
              <a:defRPr/>
            </a:pPr>
            <a:endParaRPr lang="en-US">
              <a:solidFill>
                <a:prstClr val="black"/>
              </a:solidFill>
              <a:latin typeface="Arial"/>
              <a:ea typeface="ＭＳ Ｐゴシック" charset="0"/>
              <a:cs typeface="Arial"/>
            </a:endParaRPr>
          </a:p>
        </p:txBody>
      </p:sp>
    </p:spTree>
    <p:extLst>
      <p:ext uri="{BB962C8B-B14F-4D97-AF65-F5344CB8AC3E}">
        <p14:creationId xmlns:p14="http://schemas.microsoft.com/office/powerpoint/2010/main" val="205730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7" name="Google Shape;34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lvl="0" indent="-209550" algn="l" rtl="0">
              <a:spcBef>
                <a:spcPts val="0"/>
              </a:spcBef>
              <a:spcAft>
                <a:spcPts val="0"/>
              </a:spcAft>
              <a:buClr>
                <a:schemeClr val="dk1"/>
              </a:buClr>
              <a:buSzPts val="1200"/>
              <a:buFont typeface="Arial"/>
              <a:buNone/>
            </a:pPr>
            <a:endParaRPr>
              <a:solidFill>
                <a:srgbClr val="000000"/>
              </a:solidFill>
              <a:latin typeface="Arial"/>
              <a:ea typeface="Arial"/>
              <a:cs typeface="Arial"/>
              <a:sym typeface="Arial"/>
            </a:endParaRPr>
          </a:p>
        </p:txBody>
      </p:sp>
    </p:spTree>
    <p:extLst>
      <p:ext uri="{BB962C8B-B14F-4D97-AF65-F5344CB8AC3E}">
        <p14:creationId xmlns:p14="http://schemas.microsoft.com/office/powerpoint/2010/main" val="3005858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Caroline</a:t>
            </a:r>
          </a:p>
          <a:p>
            <a:r>
              <a:rPr lang="en-US"/>
              <a:t>-  First mention these are from first-light. Got a lot of media attention.</a:t>
            </a:r>
          </a:p>
          <a:p>
            <a:pPr marL="171450" indent="-171450">
              <a:buFontTx/>
              <a:buChar char="-"/>
            </a:pPr>
            <a:r>
              <a:rPr lang="en-US"/>
              <a:t>I will talk about first light and describe the sources of NO2 as I go along on this slide: transportation, fires, lightning, soils</a:t>
            </a:r>
          </a:p>
          <a:p>
            <a:pPr marL="171450" indent="-171450">
              <a:buFontTx/>
              <a:buChar char="-"/>
            </a:pPr>
            <a:r>
              <a:rPr lang="en-US"/>
              <a:t>Mention how we can’t measure below clouds</a:t>
            </a:r>
          </a:p>
          <a:p>
            <a:pPr marL="171450" indent="-171450">
              <a:buFontTx/>
              <a:buChar char="-"/>
            </a:pPr>
            <a:r>
              <a:rPr lang="en-US"/>
              <a:t>Will point out these data are novel because we can measure every hour</a:t>
            </a:r>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6C165635-F46D-3643-9694-3A302E640B0D}" type="slidenum">
              <a:rPr lang="en-US" smtClean="0"/>
              <a:t>32</a:t>
            </a:fld>
            <a:endParaRPr lang="en-US"/>
          </a:p>
        </p:txBody>
      </p:sp>
    </p:spTree>
    <p:extLst>
      <p:ext uri="{BB962C8B-B14F-4D97-AF65-F5344CB8AC3E}">
        <p14:creationId xmlns:p14="http://schemas.microsoft.com/office/powerpoint/2010/main" val="1450252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35126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282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2555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3" name="Google Shape;32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lvl="0" indent="-209550" algn="l" rtl="0">
              <a:spcBef>
                <a:spcPts val="0"/>
              </a:spcBef>
              <a:spcAft>
                <a:spcPts val="0"/>
              </a:spcAft>
              <a:buClr>
                <a:schemeClr val="dk1"/>
              </a:buClr>
              <a:buSzPts val="1200"/>
              <a:buFont typeface="Arial"/>
              <a:buNone/>
            </a:pPr>
            <a:endParaRPr>
              <a:solidFill>
                <a:srgbClr val="000000"/>
              </a:solidFill>
              <a:latin typeface="Arial"/>
              <a:ea typeface="Arial"/>
              <a:cs typeface="Arial"/>
              <a:sym typeface="Arial"/>
            </a:endParaRPr>
          </a:p>
        </p:txBody>
      </p:sp>
    </p:spTree>
    <p:extLst>
      <p:ext uri="{BB962C8B-B14F-4D97-AF65-F5344CB8AC3E}">
        <p14:creationId xmlns:p14="http://schemas.microsoft.com/office/powerpoint/2010/main" val="1504527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2" name="Google Shape;33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lvl="0" indent="-209550" algn="l" rtl="0">
              <a:spcBef>
                <a:spcPts val="0"/>
              </a:spcBef>
              <a:spcAft>
                <a:spcPts val="0"/>
              </a:spcAft>
              <a:buClr>
                <a:schemeClr val="dk1"/>
              </a:buClr>
              <a:buSzPts val="1200"/>
              <a:buFont typeface="Arial"/>
              <a:buNone/>
            </a:pPr>
            <a:endParaRPr>
              <a:solidFill>
                <a:srgbClr val="000000"/>
              </a:solidFill>
              <a:latin typeface="Arial"/>
              <a:ea typeface="Arial"/>
              <a:cs typeface="Arial"/>
              <a:sym typeface="Arial"/>
            </a:endParaRPr>
          </a:p>
        </p:txBody>
      </p:sp>
    </p:spTree>
    <p:extLst>
      <p:ext uri="{BB962C8B-B14F-4D97-AF65-F5344CB8AC3E}">
        <p14:creationId xmlns:p14="http://schemas.microsoft.com/office/powerpoint/2010/main" val="1608141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165635-F46D-3643-9694-3A302E640B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49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66" name="Google Shape;26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9.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9.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descr="TEMPO PPT Cover Image B v3.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00478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6" name="Title 2"/>
          <p:cNvSpPr>
            <a:spLocks noGrp="1"/>
          </p:cNvSpPr>
          <p:nvPr>
            <p:ph type="title" hasCustomPrompt="1"/>
          </p:nvPr>
        </p:nvSpPr>
        <p:spPr>
          <a:xfrm>
            <a:off x="2969679" y="0"/>
            <a:ext cx="7880527" cy="975701"/>
          </a:xfrm>
          <a:prstGeom prst="rect">
            <a:avLst/>
          </a:prstGeom>
        </p:spPr>
        <p:txBody>
          <a:bodyPr anchor="ctr"/>
          <a:lstStyle>
            <a:lvl1pPr algn="ctr">
              <a:defRPr sz="3600" b="0">
                <a:solidFill>
                  <a:schemeClr val="bg1"/>
                </a:solidFill>
                <a:latin typeface="+mn-lt"/>
              </a:defRPr>
            </a:lvl1pPr>
          </a:lstStyle>
          <a:p>
            <a:r>
              <a:rPr lang="en-US"/>
              <a:t>Disclaimers</a:t>
            </a:r>
          </a:p>
        </p:txBody>
      </p:sp>
      <p:sp>
        <p:nvSpPr>
          <p:cNvPr id="7" name="Rectangle 6"/>
          <p:cNvSpPr/>
          <p:nvPr/>
        </p:nvSpPr>
        <p:spPr>
          <a:xfrm>
            <a:off x="4537991" y="1598989"/>
            <a:ext cx="3116020" cy="225639"/>
          </a:xfrm>
          <a:prstGeom prst="rect">
            <a:avLst/>
          </a:prstGeom>
          <a:solidFill>
            <a:schemeClr val="bg1"/>
          </a:solidFill>
          <a:ln>
            <a:solidFill>
              <a:srgbClr val="D00002"/>
            </a:solidFill>
          </a:ln>
        </p:spPr>
        <p:txBody>
          <a:bodyPr wrap="square" lIns="0" tIns="0" rIns="0" bIns="0">
            <a:spAutoFit/>
          </a:bodyPr>
          <a:lstStyle/>
          <a:p>
            <a:pPr algn="ctr">
              <a:lnSpc>
                <a:spcPct val="110000"/>
              </a:lnSpc>
            </a:pPr>
            <a:r>
              <a:rPr lang="en-US" sz="1333" b="1">
                <a:solidFill>
                  <a:srgbClr val="FF0000"/>
                </a:solidFill>
                <a:latin typeface="Arial"/>
                <a:cs typeface="Arial"/>
              </a:rPr>
              <a:t>SENSITIVE BUT UNCLASSIFIED (SBU)</a:t>
            </a:r>
            <a:endParaRPr lang="en-US" sz="1333" b="1">
              <a:latin typeface="Arial"/>
              <a:cs typeface="Arial"/>
            </a:endParaRPr>
          </a:p>
        </p:txBody>
      </p:sp>
      <p:sp>
        <p:nvSpPr>
          <p:cNvPr id="9" name="Rectangle 8"/>
          <p:cNvSpPr/>
          <p:nvPr/>
        </p:nvSpPr>
        <p:spPr>
          <a:xfrm>
            <a:off x="2016771" y="2692749"/>
            <a:ext cx="8158459" cy="1694503"/>
          </a:xfrm>
          <a:prstGeom prst="rect">
            <a:avLst/>
          </a:prstGeom>
          <a:solidFill>
            <a:schemeClr val="bg1"/>
          </a:solidFill>
          <a:ln>
            <a:solidFill>
              <a:srgbClr val="D00002"/>
            </a:solidFill>
          </a:ln>
        </p:spPr>
        <p:txBody>
          <a:bodyPr wrap="square">
            <a:spAutoFit/>
          </a:bodyPr>
          <a:lstStyle/>
          <a:p>
            <a:pPr algn="ctr">
              <a:lnSpc>
                <a:spcPct val="110000"/>
              </a:lnSpc>
            </a:pPr>
            <a:r>
              <a:rPr lang="en-US" sz="1400" b="1">
                <a:solidFill>
                  <a:srgbClr val="FF0000"/>
                </a:solidFill>
                <a:latin typeface="Arial Narrow"/>
                <a:ea typeface="Times New Roman"/>
                <a:cs typeface="Arial"/>
              </a:rPr>
              <a:t>ITAR Restricted </a:t>
            </a:r>
            <a:br>
              <a:rPr lang="en-US" sz="1400" b="1">
                <a:latin typeface="Arial Narrow"/>
                <a:ea typeface="Times New Roman"/>
                <a:cs typeface="Arial"/>
              </a:rPr>
            </a:br>
            <a:r>
              <a:rPr lang="en-US" sz="1400" b="1">
                <a:latin typeface="Arial Narrow"/>
                <a:ea typeface="Times New Roman"/>
                <a:cs typeface="Arial"/>
              </a:rPr>
              <a:t>-- International Traffic in Arms Regulations (ITAR) Notice –</a:t>
            </a:r>
          </a:p>
          <a:p>
            <a:pPr>
              <a:lnSpc>
                <a:spcPct val="110000"/>
              </a:lnSpc>
            </a:pPr>
            <a:r>
              <a:rPr lang="en-US" sz="1333" b="1">
                <a:solidFill>
                  <a:srgbClr val="FF0000"/>
                </a:solidFill>
                <a:latin typeface="Arial"/>
                <a:cs typeface="Arial"/>
              </a:rPr>
              <a:t>WARNING: </a:t>
            </a:r>
            <a:r>
              <a:rPr lang="en-US" sz="1333" b="1">
                <a:latin typeface="Arial Narrow"/>
                <a:ea typeface="Times New Roman"/>
                <a:cs typeface="Arial"/>
              </a:rPr>
              <a:t>This document contains information which falls under the purview of the U.S. Munitions List (USML) as defined in the International Traffic in Arms Regulations (ITAR), 22 CFR 120-130, and is export controlled.</a:t>
            </a:r>
            <a:endParaRPr lang="en-US" sz="1333">
              <a:latin typeface="Times New Roman"/>
              <a:ea typeface="Times New Roman"/>
              <a:cs typeface="Arial"/>
            </a:endParaRPr>
          </a:p>
          <a:p>
            <a:pPr>
              <a:lnSpc>
                <a:spcPct val="110000"/>
              </a:lnSpc>
            </a:pPr>
            <a:r>
              <a:rPr lang="en-US" sz="1333">
                <a:latin typeface="Arial Narrow"/>
                <a:ea typeface="Times New Roman"/>
                <a:cs typeface="Arial"/>
              </a:rPr>
              <a:t> It shall not be transferred to foreign nationals in the U.S. or abroad without specific approval of a knowledgeable NASA export control official, and/or unless an export license or license exemption is obtained/available from the United States Department of State.  Violations of these regulations are punishable by fine, imprisonment, or both.</a:t>
            </a:r>
            <a:endParaRPr lang="en-US" sz="1333">
              <a:latin typeface="Times New Roman"/>
              <a:ea typeface="Times New Roman"/>
              <a:cs typeface="Arial"/>
            </a:endParaRPr>
          </a:p>
        </p:txBody>
      </p:sp>
      <p:sp>
        <p:nvSpPr>
          <p:cNvPr id="10" name="Rectangle 9"/>
          <p:cNvSpPr/>
          <p:nvPr/>
        </p:nvSpPr>
        <p:spPr>
          <a:xfrm>
            <a:off x="2016771" y="4544800"/>
            <a:ext cx="8158459" cy="1733488"/>
          </a:xfrm>
          <a:prstGeom prst="rect">
            <a:avLst/>
          </a:prstGeom>
          <a:solidFill>
            <a:schemeClr val="bg1"/>
          </a:solidFill>
          <a:ln>
            <a:solidFill>
              <a:srgbClr val="D00002"/>
            </a:solidFill>
          </a:ln>
        </p:spPr>
        <p:txBody>
          <a:bodyPr wrap="square">
            <a:spAutoFit/>
          </a:bodyPr>
          <a:lstStyle/>
          <a:p>
            <a:pPr algn="ctr"/>
            <a:r>
              <a:rPr lang="en-US" sz="1600" b="1" kern="1200">
                <a:solidFill>
                  <a:srgbClr val="FF0000"/>
                </a:solidFill>
                <a:effectLst/>
                <a:latin typeface="+mn-lt"/>
                <a:ea typeface="+mn-ea"/>
                <a:cs typeface="+mn-cs"/>
              </a:rPr>
              <a:t>EAR ECCN 9E515.a.</a:t>
            </a:r>
          </a:p>
          <a:p>
            <a:pPr algn="ctr"/>
            <a:r>
              <a:rPr lang="en-US" sz="2400" b="1" kern="1200">
                <a:solidFill>
                  <a:schemeClr val="tx1"/>
                </a:solidFill>
                <a:effectLst/>
                <a:latin typeface="+mn-lt"/>
                <a:ea typeface="+mn-ea"/>
                <a:cs typeface="+mn-cs"/>
              </a:rPr>
              <a:t>- Export Administration Regulations (EAR) Notice -</a:t>
            </a:r>
          </a:p>
          <a:p>
            <a:r>
              <a:rPr lang="en-US" sz="1333" b="1" kern="1200">
                <a:solidFill>
                  <a:srgbClr val="FF0000"/>
                </a:solidFill>
                <a:effectLst/>
                <a:latin typeface="+mn-lt"/>
                <a:ea typeface="+mn-ea"/>
                <a:cs typeface="+mn-cs"/>
              </a:rPr>
              <a:t>WARNING: </a:t>
            </a:r>
            <a:r>
              <a:rPr lang="en-US" sz="1333" b="1" kern="1200">
                <a:solidFill>
                  <a:schemeClr val="tx1"/>
                </a:solidFill>
                <a:effectLst/>
                <a:latin typeface="+mn-lt"/>
                <a:ea typeface="+mn-ea"/>
                <a:cs typeface="+mn-cs"/>
              </a:rPr>
              <a:t>This document contains information within the purview of the Export Administration Regulations (EAR), 15 CFR §730-774, and is export-controlled.  </a:t>
            </a:r>
            <a:r>
              <a:rPr lang="en-US" sz="1333" b="0" kern="1200">
                <a:solidFill>
                  <a:schemeClr val="tx1"/>
                </a:solidFill>
                <a:effectLst/>
                <a:latin typeface="+mn-lt"/>
                <a:ea typeface="+mn-ea"/>
                <a:cs typeface="+mn-cs"/>
              </a:rPr>
              <a:t>It may not be transferred to foreign persons in the U.S. or abroad without specific approval of a knowledgeable export control official, and/or unless an export license or license exception is obtained/available from the Bureau of Industry and Security, United States Department of Commerce.  Violations of these regulations are punishable by fine, imprisonment, or both.</a:t>
            </a:r>
          </a:p>
        </p:txBody>
      </p:sp>
      <p:sp>
        <p:nvSpPr>
          <p:cNvPr id="2" name="TextBox 1"/>
          <p:cNvSpPr txBox="1"/>
          <p:nvPr/>
        </p:nvSpPr>
        <p:spPr>
          <a:xfrm>
            <a:off x="3814159" y="1121376"/>
            <a:ext cx="4563685" cy="523220"/>
          </a:xfrm>
          <a:prstGeom prst="rect">
            <a:avLst/>
          </a:prstGeom>
          <a:noFill/>
        </p:spPr>
        <p:txBody>
          <a:bodyPr wrap="none" rtlCol="0">
            <a:spAutoFit/>
          </a:bodyPr>
          <a:lstStyle/>
          <a:p>
            <a:pPr algn="ctr"/>
            <a:r>
              <a:rPr lang="en-US" sz="1400"/>
              <a:t>Per NID 1600.55 (per NPR</a:t>
            </a:r>
            <a:r>
              <a:rPr lang="en-US" sz="1400" baseline="0"/>
              <a:t> 1600.1)</a:t>
            </a:r>
            <a:endParaRPr lang="en-US" sz="1400"/>
          </a:p>
          <a:p>
            <a:r>
              <a:rPr lang="en-US" sz="1400"/>
              <a:t>Top of title page and every page containing SBU Information</a:t>
            </a:r>
          </a:p>
        </p:txBody>
      </p:sp>
      <p:sp>
        <p:nvSpPr>
          <p:cNvPr id="11" name="Rectangle 10"/>
          <p:cNvSpPr/>
          <p:nvPr/>
        </p:nvSpPr>
        <p:spPr>
          <a:xfrm>
            <a:off x="2702840" y="2099690"/>
            <a:ext cx="6786320" cy="225639"/>
          </a:xfrm>
          <a:prstGeom prst="rect">
            <a:avLst/>
          </a:prstGeom>
          <a:solidFill>
            <a:schemeClr val="bg1"/>
          </a:solidFill>
          <a:ln>
            <a:solidFill>
              <a:srgbClr val="D00002"/>
            </a:solidFill>
          </a:ln>
        </p:spPr>
        <p:txBody>
          <a:bodyPr wrap="square" lIns="0" tIns="0" rIns="0" bIns="0">
            <a:spAutoFit/>
          </a:bodyPr>
          <a:lstStyle/>
          <a:p>
            <a:pPr algn="ctr">
              <a:lnSpc>
                <a:spcPct val="110000"/>
              </a:lnSpc>
            </a:pPr>
            <a:r>
              <a:rPr lang="en-US" sz="1333" b="1">
                <a:solidFill>
                  <a:srgbClr val="FF0000"/>
                </a:solidFill>
                <a:latin typeface="Arial"/>
                <a:cs typeface="Arial"/>
              </a:rPr>
              <a:t>SENSITIVE BUT UNCLASSIFIED (SBU);</a:t>
            </a:r>
            <a:r>
              <a:rPr lang="en-US" sz="1333" b="1" baseline="0">
                <a:solidFill>
                  <a:srgbClr val="FF0000"/>
                </a:solidFill>
                <a:latin typeface="Arial"/>
                <a:cs typeface="Arial"/>
              </a:rPr>
              <a:t> TEMPO Project Manager; TEMPO; &lt;date&gt; </a:t>
            </a:r>
            <a:endParaRPr lang="en-US" sz="1333" b="1">
              <a:latin typeface="Arial"/>
              <a:cs typeface="Arial"/>
            </a:endParaRPr>
          </a:p>
        </p:txBody>
      </p:sp>
      <p:sp>
        <p:nvSpPr>
          <p:cNvPr id="12" name="TextBox 11"/>
          <p:cNvSpPr txBox="1"/>
          <p:nvPr/>
        </p:nvSpPr>
        <p:spPr>
          <a:xfrm>
            <a:off x="3636781" y="1788077"/>
            <a:ext cx="4849469" cy="307777"/>
          </a:xfrm>
          <a:prstGeom prst="rect">
            <a:avLst/>
          </a:prstGeom>
          <a:noFill/>
        </p:spPr>
        <p:txBody>
          <a:bodyPr wrap="none" rtlCol="0">
            <a:spAutoFit/>
          </a:bodyPr>
          <a:lstStyle/>
          <a:p>
            <a:r>
              <a:rPr lang="en-US" sz="1400"/>
              <a:t>Bottom of title page and every page containing SBU Information</a:t>
            </a:r>
          </a:p>
        </p:txBody>
      </p:sp>
    </p:spTree>
    <p:extLst>
      <p:ext uri="{BB962C8B-B14F-4D97-AF65-F5344CB8AC3E}">
        <p14:creationId xmlns:p14="http://schemas.microsoft.com/office/powerpoint/2010/main" val="2115248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6" name="Title 2"/>
          <p:cNvSpPr>
            <a:spLocks noGrp="1"/>
          </p:cNvSpPr>
          <p:nvPr>
            <p:ph type="title" hasCustomPrompt="1"/>
          </p:nvPr>
        </p:nvSpPr>
        <p:spPr>
          <a:xfrm>
            <a:off x="2969679" y="0"/>
            <a:ext cx="7880527" cy="975701"/>
          </a:xfrm>
          <a:prstGeom prst="rect">
            <a:avLst/>
          </a:prstGeom>
        </p:spPr>
        <p:txBody>
          <a:bodyPr anchor="ctr"/>
          <a:lstStyle>
            <a:lvl1pPr algn="ctr">
              <a:defRPr sz="3600" b="0">
                <a:solidFill>
                  <a:schemeClr val="bg1"/>
                </a:solidFill>
                <a:latin typeface="+mn-lt"/>
              </a:defRPr>
            </a:lvl1pPr>
          </a:lstStyle>
          <a:p>
            <a:r>
              <a:rPr lang="en-US"/>
              <a:t>Disclaimers</a:t>
            </a:r>
          </a:p>
        </p:txBody>
      </p:sp>
      <p:sp>
        <p:nvSpPr>
          <p:cNvPr id="11" name="Rectangle 10"/>
          <p:cNvSpPr/>
          <p:nvPr/>
        </p:nvSpPr>
        <p:spPr>
          <a:xfrm>
            <a:off x="306567" y="1061642"/>
            <a:ext cx="10785733" cy="1651671"/>
          </a:xfrm>
          <a:prstGeom prst="rect">
            <a:avLst/>
          </a:prstGeom>
          <a:solidFill>
            <a:schemeClr val="bg1"/>
          </a:solidFill>
        </p:spPr>
        <p:txBody>
          <a:bodyPr wrap="square">
            <a:spAutoFit/>
          </a:bodyPr>
          <a:lstStyle/>
          <a:p>
            <a:pPr algn="ctr"/>
            <a:r>
              <a:rPr lang="en-US" sz="2133" b="1">
                <a:solidFill>
                  <a:srgbClr val="FF0000"/>
                </a:solidFill>
              </a:rPr>
              <a:t>Limited Rights Notice </a:t>
            </a:r>
            <a:endParaRPr lang="en-US" sz="2133" b="1" i="1">
              <a:solidFill>
                <a:srgbClr val="FF0000"/>
              </a:solidFill>
            </a:endParaRPr>
          </a:p>
          <a:p>
            <a:pPr lvl="0"/>
            <a:r>
              <a:rPr lang="en-US" sz="1600">
                <a:solidFill>
                  <a:srgbClr val="FF0000"/>
                </a:solidFill>
              </a:rPr>
              <a:t>(a) These data are submitted with limited rights under Government Contract No. NNL13AQ01C.  These data may be reproduced and used by the</a:t>
            </a:r>
            <a:r>
              <a:rPr lang="en-US" sz="1600" i="1">
                <a:solidFill>
                  <a:srgbClr val="FF0000"/>
                </a:solidFill>
              </a:rPr>
              <a:t> </a:t>
            </a:r>
            <a:r>
              <a:rPr lang="en-US" sz="1600">
                <a:solidFill>
                  <a:srgbClr val="FF0000"/>
                </a:solidFill>
              </a:rPr>
              <a:t>Government with the express limitation that they will not, without written permission of the contractor, be used for purposes of manufacture nor disclosed outside the Government; except that the Government may disclose these data outside the Government for the following purposes, if any, provided that the Government makes such disclosure subject to prohibition against further use and disclosure: None</a:t>
            </a:r>
            <a:endParaRPr lang="en-US" sz="1600" i="1">
              <a:solidFill>
                <a:srgbClr val="FF0000"/>
              </a:solidFill>
            </a:endParaRPr>
          </a:p>
        </p:txBody>
      </p:sp>
    </p:spTree>
    <p:extLst>
      <p:ext uri="{BB962C8B-B14F-4D97-AF65-F5344CB8AC3E}">
        <p14:creationId xmlns:p14="http://schemas.microsoft.com/office/powerpoint/2010/main" val="2705116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6" name="Title 5"/>
          <p:cNvSpPr>
            <a:spLocks noGrp="1"/>
          </p:cNvSpPr>
          <p:nvPr>
            <p:ph type="title"/>
          </p:nvPr>
        </p:nvSpPr>
        <p:spPr>
          <a:xfrm>
            <a:off x="838200" y="2900680"/>
            <a:ext cx="10515600" cy="1325033"/>
          </a:xfrm>
          <a:prstGeom prst="rect">
            <a:avLst/>
          </a:prstGeom>
        </p:spPr>
        <p:txBody>
          <a:bodyPr/>
          <a:lstStyle>
            <a:lvl1pPr>
              <a:defRPr lang="en-US" sz="5400" b="0" smtClean="0">
                <a:solidFill>
                  <a:srgbClr val="000090"/>
                </a:solidFill>
                <a:cs typeface="Arial Rounded MT Bold"/>
              </a:defRPr>
            </a:lvl1p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38838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estions">
    <p:spTree>
      <p:nvGrpSpPr>
        <p:cNvPr id="1" name=""/>
        <p:cNvGrpSpPr/>
        <p:nvPr/>
      </p:nvGrpSpPr>
      <p:grpSpPr>
        <a:xfrm>
          <a:off x="0" y="0"/>
          <a:ext cx="0" cy="0"/>
          <a:chOff x="0" y="0"/>
          <a:chExt cx="0" cy="0"/>
        </a:xfrm>
      </p:grpSpPr>
      <p:sp>
        <p:nvSpPr>
          <p:cNvPr id="3" name="Title Placeholder 10"/>
          <p:cNvSpPr txBox="1">
            <a:spLocks/>
          </p:cNvSpPr>
          <p:nvPr/>
        </p:nvSpPr>
        <p:spPr>
          <a:xfrm>
            <a:off x="0" y="3101189"/>
            <a:ext cx="12192000" cy="6463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3200" kern="1200">
                <a:solidFill>
                  <a:srgbClr val="FFFF00"/>
                </a:solidFill>
                <a:latin typeface="Arial"/>
                <a:ea typeface="+mj-ea"/>
                <a:cs typeface="Arial"/>
              </a:defRPr>
            </a:lvl1pPr>
          </a:lstStyle>
          <a:p>
            <a:r>
              <a:rPr lang="en-US" sz="7200" b="0">
                <a:solidFill>
                  <a:srgbClr val="000090"/>
                </a:solidFill>
                <a:latin typeface="+mn-lt"/>
                <a:cs typeface="Arial Rounded MT Bold"/>
              </a:rPr>
              <a:t>Questions</a:t>
            </a:r>
            <a:endParaRPr lang="en-US" sz="6000" b="0">
              <a:solidFill>
                <a:srgbClr val="000090"/>
              </a:solidFill>
              <a:latin typeface="+mn-lt"/>
              <a:cs typeface="Arial Rounded MT Bold"/>
            </a:endParaRPr>
          </a:p>
        </p:txBody>
      </p:sp>
    </p:spTree>
    <p:extLst>
      <p:ext uri="{BB962C8B-B14F-4D97-AF65-F5344CB8AC3E}">
        <p14:creationId xmlns:p14="http://schemas.microsoft.com/office/powerpoint/2010/main" val="1143489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ackup">
    <p:spTree>
      <p:nvGrpSpPr>
        <p:cNvPr id="1" name=""/>
        <p:cNvGrpSpPr/>
        <p:nvPr/>
      </p:nvGrpSpPr>
      <p:grpSpPr>
        <a:xfrm>
          <a:off x="0" y="0"/>
          <a:ext cx="0" cy="0"/>
          <a:chOff x="0" y="0"/>
          <a:chExt cx="0" cy="0"/>
        </a:xfrm>
      </p:grpSpPr>
      <p:sp>
        <p:nvSpPr>
          <p:cNvPr id="3" name="Title Placeholder 10"/>
          <p:cNvSpPr txBox="1">
            <a:spLocks/>
          </p:cNvSpPr>
          <p:nvPr/>
        </p:nvSpPr>
        <p:spPr>
          <a:xfrm>
            <a:off x="0" y="3101189"/>
            <a:ext cx="12192000" cy="6463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3200" kern="1200">
                <a:solidFill>
                  <a:srgbClr val="FFFF00"/>
                </a:solidFill>
                <a:latin typeface="Arial"/>
                <a:ea typeface="+mj-ea"/>
                <a:cs typeface="Arial"/>
              </a:defRPr>
            </a:lvl1pPr>
          </a:lstStyle>
          <a:p>
            <a:r>
              <a:rPr lang="en-US" sz="7200" b="0">
                <a:solidFill>
                  <a:srgbClr val="000090"/>
                </a:solidFill>
                <a:latin typeface="+mn-lt"/>
                <a:cs typeface="Arial Rounded MT Bold"/>
              </a:rPr>
              <a:t>Backup</a:t>
            </a:r>
          </a:p>
        </p:txBody>
      </p:sp>
    </p:spTree>
    <p:extLst>
      <p:ext uri="{BB962C8B-B14F-4D97-AF65-F5344CB8AC3E}">
        <p14:creationId xmlns:p14="http://schemas.microsoft.com/office/powerpoint/2010/main" val="819130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Log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EDD07B-0B4F-C141-BE97-9114F86A1893}"/>
              </a:ext>
            </a:extLst>
          </p:cNvPr>
          <p:cNvPicPr>
            <a:picLocks noChangeAspect="1"/>
          </p:cNvPicPr>
          <p:nvPr/>
        </p:nvPicPr>
        <p:blipFill>
          <a:blip r:embed="rId2"/>
          <a:stretch>
            <a:fillRect/>
          </a:stretch>
        </p:blipFill>
        <p:spPr>
          <a:xfrm>
            <a:off x="5369859" y="2834341"/>
            <a:ext cx="1828800" cy="1727200"/>
          </a:xfrm>
          <a:prstGeom prst="rect">
            <a:avLst/>
          </a:prstGeom>
        </p:spPr>
      </p:pic>
    </p:spTree>
    <p:extLst>
      <p:ext uri="{BB962C8B-B14F-4D97-AF65-F5344CB8AC3E}">
        <p14:creationId xmlns:p14="http://schemas.microsoft.com/office/powerpoint/2010/main" val="1050354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pic>
        <p:nvPicPr>
          <p:cNvPr id="4" name="Picture 3" descr="TEMPO ppt Banner v8.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1065276"/>
          </a:xfrm>
          <a:prstGeom prst="rect">
            <a:avLst/>
          </a:prstGeom>
        </p:spPr>
      </p:pic>
      <p:sp>
        <p:nvSpPr>
          <p:cNvPr id="9" name="Title 1"/>
          <p:cNvSpPr>
            <a:spLocks noGrp="1"/>
          </p:cNvSpPr>
          <p:nvPr>
            <p:ph type="title"/>
          </p:nvPr>
        </p:nvSpPr>
        <p:spPr>
          <a:xfrm>
            <a:off x="2379609" y="274638"/>
            <a:ext cx="7963743" cy="638108"/>
          </a:xfrm>
          <a:prstGeom prst="rect">
            <a:avLst/>
          </a:prstGeom>
        </p:spPr>
        <p:txBody>
          <a:bodyPr vert="horz"/>
          <a:lstStyle>
            <a:lvl1pPr>
              <a:defRPr sz="2800" b="1" i="0">
                <a:solidFill>
                  <a:srgbClr val="FFFFFF"/>
                </a:solidFill>
                <a:latin typeface="Arial"/>
                <a:cs typeface="Arial"/>
              </a:defRPr>
            </a:lvl1pPr>
          </a:lstStyle>
          <a:p>
            <a:r>
              <a:rPr lang="en-US"/>
              <a:t>Click to edit Master title style</a:t>
            </a:r>
          </a:p>
        </p:txBody>
      </p:sp>
      <p:sp>
        <p:nvSpPr>
          <p:cNvPr id="7" name="Content Placeholder 2"/>
          <p:cNvSpPr>
            <a:spLocks noGrp="1"/>
          </p:cNvSpPr>
          <p:nvPr>
            <p:ph idx="1"/>
          </p:nvPr>
        </p:nvSpPr>
        <p:spPr>
          <a:xfrm>
            <a:off x="101600" y="1143000"/>
            <a:ext cx="11988800" cy="5410200"/>
          </a:xfrm>
          <a:prstGeom prst="rect">
            <a:avLst/>
          </a:prstGeom>
        </p:spPr>
        <p:txBody>
          <a:bodyPr/>
          <a:lstStyle>
            <a:lvl1pPr marL="342900" indent="-342900">
              <a:buClrTx/>
              <a:buFont typeface="Wingdings" charset="2"/>
              <a:buChar char="Ø"/>
              <a:defRPr b="1">
                <a:latin typeface="+mn-lt"/>
              </a:defRPr>
            </a:lvl1pPr>
            <a:lvl2pPr marL="742950" indent="-285750">
              <a:buClr>
                <a:srgbClr val="0000A9"/>
              </a:buClr>
              <a:buFont typeface="Arial"/>
              <a:buChar char="•"/>
              <a:defRPr b="0">
                <a:latin typeface="+mn-lt"/>
              </a:defRPr>
            </a:lvl2pPr>
            <a:lvl3pPr>
              <a:defRPr b="0">
                <a:latin typeface="+mn-lt"/>
              </a:defRPr>
            </a:lvl3pPr>
            <a:lvl4pPr>
              <a:defRPr b="0">
                <a:latin typeface="+mn-lt"/>
              </a:defRPr>
            </a:lvl4pPr>
            <a:lvl5pPr>
              <a:defRPr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8">
            <a:extLst>
              <a:ext uri="{FF2B5EF4-FFF2-40B4-BE49-F238E27FC236}">
                <a16:creationId xmlns:a16="http://schemas.microsoft.com/office/drawing/2014/main" id="{ED29E1B4-5585-C84C-8A32-8BAC3D59C839}"/>
              </a:ext>
            </a:extLst>
          </p:cNvPr>
          <p:cNvSpPr>
            <a:spLocks noGrp="1"/>
          </p:cNvSpPr>
          <p:nvPr>
            <p:ph type="sldNum" sz="quarter" idx="12"/>
          </p:nvPr>
        </p:nvSpPr>
        <p:spPr>
          <a:xfrm>
            <a:off x="9236440" y="6504026"/>
            <a:ext cx="2844800"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10" name="Footer Placeholder 4">
            <a:extLst>
              <a:ext uri="{FF2B5EF4-FFF2-40B4-BE49-F238E27FC236}">
                <a16:creationId xmlns:a16="http://schemas.microsoft.com/office/drawing/2014/main" id="{2EE3F73D-D53E-4649-A630-0572053E9E49}"/>
              </a:ext>
            </a:extLst>
          </p:cNvPr>
          <p:cNvSpPr>
            <a:spLocks noGrp="1"/>
          </p:cNvSpPr>
          <p:nvPr>
            <p:ph type="ftr" sz="quarter" idx="3"/>
          </p:nvPr>
        </p:nvSpPr>
        <p:spPr>
          <a:xfrm>
            <a:off x="4165600" y="6504026"/>
            <a:ext cx="3860800" cy="365125"/>
          </a:xfrm>
          <a:prstGeom prst="rect">
            <a:avLst/>
          </a:prstGeom>
        </p:spPr>
        <p:txBody>
          <a:bodyPr vert="horz" lIns="91440" tIns="45720" rIns="91440" bIns="45720" rtlCol="0" anchor="ctr"/>
          <a:lstStyle>
            <a:lvl1pPr algn="ctr">
              <a:defRPr sz="1100">
                <a:solidFill>
                  <a:schemeClr val="tx1">
                    <a:tint val="75000"/>
                  </a:schemeClr>
                </a:solidFill>
              </a:defRPr>
            </a:lvl1pPr>
          </a:lstStyle>
          <a:p>
            <a:endParaRPr lang="en-US"/>
          </a:p>
        </p:txBody>
      </p:sp>
    </p:spTree>
    <p:extLst>
      <p:ext uri="{BB962C8B-B14F-4D97-AF65-F5344CB8AC3E}">
        <p14:creationId xmlns:p14="http://schemas.microsoft.com/office/powerpoint/2010/main" val="2991680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69"/>
        <p:cNvGrpSpPr/>
        <p:nvPr/>
      </p:nvGrpSpPr>
      <p:grpSpPr>
        <a:xfrm>
          <a:off x="0" y="0"/>
          <a:ext cx="0" cy="0"/>
          <a:chOff x="0" y="0"/>
          <a:chExt cx="0" cy="0"/>
        </a:xfrm>
      </p:grpSpPr>
      <p:sp>
        <p:nvSpPr>
          <p:cNvPr id="72" name="Google Shape;72;p21"/>
          <p:cNvSpPr txBox="1">
            <a:spLocks noGrp="1"/>
          </p:cNvSpPr>
          <p:nvPr>
            <p:ph type="title"/>
          </p:nvPr>
        </p:nvSpPr>
        <p:spPr>
          <a:xfrm>
            <a:off x="2539931" y="274638"/>
            <a:ext cx="7963743" cy="63810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D9D9D9"/>
              </a:buClr>
              <a:buSzPts val="2800"/>
              <a:buFont typeface="Arial Rounded"/>
              <a:buNone/>
              <a:defRPr sz="2800" b="1">
                <a:solidFill>
                  <a:srgbClr val="D9D9D9"/>
                </a:solidFill>
                <a:latin typeface="Arial Rounded"/>
                <a:ea typeface="Arial Rounded"/>
                <a:cs typeface="Arial Rounded"/>
                <a:sym typeface="Arial Rounde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1"/>
          <p:cNvSpPr txBox="1">
            <a:spLocks noGrp="1"/>
          </p:cNvSpPr>
          <p:nvPr>
            <p:ph type="ftr" idx="11"/>
          </p:nvPr>
        </p:nvSpPr>
        <p:spPr>
          <a:xfrm>
            <a:off x="3239543" y="6549635"/>
            <a:ext cx="5411508"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200"/>
              <a:buFont typeface="Calibri"/>
              <a:buNone/>
              <a:defRPr sz="1200">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1"/>
          <p:cNvSpPr txBox="1">
            <a:spLocks noGrp="1"/>
          </p:cNvSpPr>
          <p:nvPr>
            <p:ph type="dt" idx="10"/>
          </p:nvPr>
        </p:nvSpPr>
        <p:spPr>
          <a:xfrm>
            <a:off x="231095" y="6550584"/>
            <a:ext cx="209615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475613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14"/>
        <p:cNvGrpSpPr/>
        <p:nvPr/>
      </p:nvGrpSpPr>
      <p:grpSpPr>
        <a:xfrm>
          <a:off x="0" y="0"/>
          <a:ext cx="0" cy="0"/>
          <a:chOff x="0" y="0"/>
          <a:chExt cx="0" cy="0"/>
        </a:xfrm>
      </p:grpSpPr>
    </p:spTree>
    <p:extLst>
      <p:ext uri="{BB962C8B-B14F-4D97-AF65-F5344CB8AC3E}">
        <p14:creationId xmlns:p14="http://schemas.microsoft.com/office/powerpoint/2010/main" val="5908300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143000"/>
            <a:ext cx="11988800" cy="5410200"/>
          </a:xfrm>
          <a:prstGeom prst="rect">
            <a:avLst/>
          </a:prstGeom>
        </p:spPr>
        <p:txBody>
          <a:bodyPr/>
          <a:lstStyle>
            <a:lvl1pPr marL="257175" indent="-257175">
              <a:buClrTx/>
              <a:buFont typeface="Wingdings" charset="2"/>
              <a:buChar char="Ø"/>
              <a:defRPr b="1">
                <a:latin typeface="+mn-lt"/>
              </a:defRPr>
            </a:lvl1pPr>
            <a:lvl2pPr marL="557213" indent="-214313">
              <a:buClr>
                <a:srgbClr val="0000A9"/>
              </a:buClr>
              <a:buFont typeface="Arial"/>
              <a:buChar char="•"/>
              <a:defRPr b="0">
                <a:latin typeface="+mn-lt"/>
              </a:defRPr>
            </a:lvl2pPr>
            <a:lvl3pPr>
              <a:defRPr b="0">
                <a:latin typeface="+mn-lt"/>
              </a:defRPr>
            </a:lvl3pPr>
            <a:lvl4pPr>
              <a:defRPr b="0">
                <a:latin typeface="+mn-lt"/>
              </a:defRPr>
            </a:lvl4pPr>
            <a:lvl5pPr>
              <a:defRPr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txBox="1">
            <a:spLocks/>
          </p:cNvSpPr>
          <p:nvPr userDrawn="1"/>
        </p:nvSpPr>
        <p:spPr>
          <a:xfrm>
            <a:off x="9243484" y="6627813"/>
            <a:ext cx="2844800" cy="228600"/>
          </a:xfrm>
          <a:prstGeom prst="rect">
            <a:avLst/>
          </a:prstGeom>
        </p:spPr>
        <p:txBody>
          <a:bodyPr anchor="ct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r" eaLnBrk="1" hangingPunct="1">
              <a:defRPr/>
            </a:pPr>
            <a:fld id="{4609CC25-F897-7C4C-A607-3A4F014AEC31}" type="slidenum">
              <a:rPr lang="en-US" sz="750" smtClean="0">
                <a:solidFill>
                  <a:srgbClr val="000000"/>
                </a:solidFill>
                <a:latin typeface="Calibri" charset="0"/>
              </a:rPr>
              <a:pPr algn="r" eaLnBrk="1" hangingPunct="1">
                <a:defRPr/>
              </a:pPr>
              <a:t>‹#›</a:t>
            </a:fld>
            <a:endParaRPr lang="en-US" sz="750">
              <a:solidFill>
                <a:srgbClr val="000000"/>
              </a:solidFill>
              <a:latin typeface="Calibri" charset="0"/>
            </a:endParaRPr>
          </a:p>
        </p:txBody>
      </p:sp>
      <p:sp>
        <p:nvSpPr>
          <p:cNvPr id="2" name="Title 1"/>
          <p:cNvSpPr>
            <a:spLocks noGrp="1"/>
          </p:cNvSpPr>
          <p:nvPr>
            <p:ph type="title"/>
          </p:nvPr>
        </p:nvSpPr>
        <p:spPr>
          <a:xfrm>
            <a:off x="2539933" y="274638"/>
            <a:ext cx="7451967" cy="638108"/>
          </a:xfrm>
          <a:prstGeom prst="rect">
            <a:avLst/>
          </a:prstGeom>
        </p:spPr>
        <p:txBody>
          <a:bodyPr vert="horz"/>
          <a:lstStyle>
            <a:lvl1pPr>
              <a:defRPr sz="2100">
                <a:solidFill>
                  <a:srgbClr val="D9D9D9"/>
                </a:solidFill>
                <a:latin typeface="Arial Rounded MT Bold"/>
                <a:cs typeface="Arial Rounded MT Bold"/>
              </a:defRPr>
            </a:lvl1pPr>
          </a:lstStyle>
          <a:p>
            <a:r>
              <a:rPr lang="en-US"/>
              <a:t>Click to edit Master title style</a:t>
            </a:r>
          </a:p>
        </p:txBody>
      </p:sp>
      <p:sp>
        <p:nvSpPr>
          <p:cNvPr id="6" name="Date Placeholder 2">
            <a:extLst>
              <a:ext uri="{FF2B5EF4-FFF2-40B4-BE49-F238E27FC236}">
                <a16:creationId xmlns:a16="http://schemas.microsoft.com/office/drawing/2014/main" id="{9CE51E9C-5593-4F02-8D43-69EB3594B706}"/>
              </a:ext>
            </a:extLst>
          </p:cNvPr>
          <p:cNvSpPr>
            <a:spLocks noGrp="1"/>
          </p:cNvSpPr>
          <p:nvPr>
            <p:ph type="dt" sz="half" idx="2"/>
          </p:nvPr>
        </p:nvSpPr>
        <p:spPr>
          <a:xfrm>
            <a:off x="0" y="6529700"/>
            <a:ext cx="2743200" cy="182880"/>
          </a:xfrm>
          <a:prstGeom prst="rect">
            <a:avLst/>
          </a:prstGeom>
        </p:spPr>
        <p:txBody>
          <a:bodyPr/>
          <a:lstStyle>
            <a:lvl1pPr>
              <a:defRPr sz="1350" b="0">
                <a:solidFill>
                  <a:schemeClr val="bg2">
                    <a:lumMod val="50000"/>
                  </a:schemeClr>
                </a:solidFill>
              </a:defRPr>
            </a:lvl1pPr>
          </a:lstStyle>
          <a:p>
            <a:endParaRPr lang="en-US"/>
          </a:p>
        </p:txBody>
      </p:sp>
      <p:grpSp>
        <p:nvGrpSpPr>
          <p:cNvPr id="5" name="Group 4">
            <a:extLst>
              <a:ext uri="{FF2B5EF4-FFF2-40B4-BE49-F238E27FC236}">
                <a16:creationId xmlns:a16="http://schemas.microsoft.com/office/drawing/2014/main" id="{4386602E-3498-4C57-BE6D-73C35B8809BF}"/>
              </a:ext>
            </a:extLst>
          </p:cNvPr>
          <p:cNvGrpSpPr/>
          <p:nvPr userDrawn="1"/>
        </p:nvGrpSpPr>
        <p:grpSpPr>
          <a:xfrm>
            <a:off x="10044215" y="41347"/>
            <a:ext cx="953829" cy="955748"/>
            <a:chOff x="10044214" y="41347"/>
            <a:chExt cx="953829" cy="955748"/>
          </a:xfrm>
        </p:grpSpPr>
        <p:pic>
          <p:nvPicPr>
            <p:cNvPr id="8" name="Picture 7">
              <a:extLst>
                <a:ext uri="{FF2B5EF4-FFF2-40B4-BE49-F238E27FC236}">
                  <a16:creationId xmlns:a16="http://schemas.microsoft.com/office/drawing/2014/main" id="{E878C91B-CCA6-4B39-B3E7-1EF35377DFC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96532" y="41347"/>
              <a:ext cx="816000" cy="940666"/>
            </a:xfrm>
            <a:prstGeom prst="rect">
              <a:avLst/>
            </a:prstGeom>
          </p:spPr>
        </p:pic>
        <p:sp>
          <p:nvSpPr>
            <p:cNvPr id="4" name="TextBox 3">
              <a:extLst>
                <a:ext uri="{FF2B5EF4-FFF2-40B4-BE49-F238E27FC236}">
                  <a16:creationId xmlns:a16="http://schemas.microsoft.com/office/drawing/2014/main" id="{DA469EE8-BE9A-4076-9C74-9E6E66E1950E}"/>
                </a:ext>
              </a:extLst>
            </p:cNvPr>
            <p:cNvSpPr txBox="1"/>
            <p:nvPr userDrawn="1"/>
          </p:nvSpPr>
          <p:spPr>
            <a:xfrm>
              <a:off x="10044214" y="766263"/>
              <a:ext cx="953829" cy="230832"/>
            </a:xfrm>
            <a:prstGeom prst="rect">
              <a:avLst/>
            </a:prstGeom>
            <a:noFill/>
          </p:spPr>
          <p:txBody>
            <a:bodyPr wrap="square" rtlCol="0">
              <a:spAutoFit/>
            </a:bodyPr>
            <a:lstStyle/>
            <a:p>
              <a:r>
                <a:rPr lang="en-US" sz="900">
                  <a:solidFill>
                    <a:schemeClr val="bg1"/>
                  </a:solidFill>
                  <a:latin typeface="Times New Roman" panose="02020603050405020304" pitchFamily="18" charset="0"/>
                  <a:cs typeface="Times New Roman" panose="02020603050405020304" pitchFamily="18" charset="0"/>
                </a:rPr>
                <a:t>Smithsonian</a:t>
              </a:r>
            </a:p>
          </p:txBody>
        </p:sp>
      </p:grpSp>
    </p:spTree>
    <p:extLst>
      <p:ext uri="{BB962C8B-B14F-4D97-AF65-F5344CB8AC3E}">
        <p14:creationId xmlns:p14="http://schemas.microsoft.com/office/powerpoint/2010/main" val="2858493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668038" y="0"/>
            <a:ext cx="8309316" cy="964406"/>
          </a:xfrm>
          <a:prstGeom prst="rect">
            <a:avLst/>
          </a:prstGeom>
        </p:spPr>
        <p:txBody>
          <a:bodyPr vert="horz" anchor="ctr"/>
          <a:lstStyle>
            <a:lvl1pPr>
              <a:defRPr sz="2800">
                <a:solidFill>
                  <a:srgbClr val="FFFFFF"/>
                </a:solidFill>
              </a:defRPr>
            </a:lvl1pPr>
          </a:lstStyle>
          <a:p>
            <a:r>
              <a:rPr lang="en-US" dirty="0"/>
              <a:t>Click to edit Master title style</a:t>
            </a:r>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24528EB1-4DC2-B445-862E-7D59106F092A}" type="slidenum">
              <a:rPr lang="en-US" smtClean="0"/>
              <a:t>‹#›</a:t>
            </a:fld>
            <a:endParaRPr lang="en-US"/>
          </a:p>
        </p:txBody>
      </p:sp>
      <p:sp>
        <p:nvSpPr>
          <p:cNvPr id="5" name="Date Placeholder 4"/>
          <p:cNvSpPr>
            <a:spLocks noGrp="1"/>
          </p:cNvSpPr>
          <p:nvPr>
            <p:ph type="dt" sz="half" idx="12"/>
          </p:nvPr>
        </p:nvSpPr>
        <p:spPr/>
        <p:txBody>
          <a:bodyPr/>
          <a:lstStyle/>
          <a:p>
            <a:endParaRPr lang="en-US"/>
          </a:p>
        </p:txBody>
      </p:sp>
      <p:sp>
        <p:nvSpPr>
          <p:cNvPr id="7" name="Content Placeholder 6"/>
          <p:cNvSpPr>
            <a:spLocks noGrp="1"/>
          </p:cNvSpPr>
          <p:nvPr>
            <p:ph sz="quarter" idx="13"/>
          </p:nvPr>
        </p:nvSpPr>
        <p:spPr>
          <a:xfrm>
            <a:off x="266701" y="1158875"/>
            <a:ext cx="11605684" cy="5360988"/>
          </a:xfrm>
          <a:prstGeom prst="rect">
            <a:avLst/>
          </a:prstGeom>
        </p:spPr>
        <p:txBody>
          <a:bodyPr vert="horz"/>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411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Title Only">
  <p:cSld name="1_Title Only">
    <p:bg>
      <p:bgPr>
        <a:gradFill>
          <a:gsLst>
            <a:gs pos="0">
              <a:srgbClr val="FEFEFE">
                <a:alpha val="74901"/>
              </a:srgbClr>
            </a:gs>
            <a:gs pos="75000">
              <a:srgbClr val="FEFEFE">
                <a:alpha val="74901"/>
              </a:srgbClr>
            </a:gs>
            <a:gs pos="100000">
              <a:srgbClr val="79A0CD">
                <a:alpha val="74901"/>
              </a:srgbClr>
            </a:gs>
          </a:gsLst>
          <a:lin ang="16200000" scaled="0"/>
        </a:gradFill>
        <a:effectLst/>
      </p:bgPr>
    </p:bg>
    <p:spTree>
      <p:nvGrpSpPr>
        <p:cNvPr id="1" name="Shape 115"/>
        <p:cNvGrpSpPr/>
        <p:nvPr/>
      </p:nvGrpSpPr>
      <p:grpSpPr>
        <a:xfrm>
          <a:off x="0" y="0"/>
          <a:ext cx="0" cy="0"/>
          <a:chOff x="0" y="0"/>
          <a:chExt cx="0" cy="0"/>
        </a:xfrm>
      </p:grpSpPr>
      <p:sp>
        <p:nvSpPr>
          <p:cNvPr id="116" name="Google Shape;116;p25"/>
          <p:cNvSpPr txBox="1">
            <a:spLocks noGrp="1"/>
          </p:cNvSpPr>
          <p:nvPr>
            <p:ph type="dt" idx="10"/>
          </p:nvPr>
        </p:nvSpPr>
        <p:spPr>
          <a:xfrm>
            <a:off x="190116" y="6356351"/>
            <a:ext cx="1020846" cy="365125"/>
          </a:xfrm>
          <a:prstGeom prst="rect">
            <a:avLst/>
          </a:prstGeom>
          <a:noFill/>
          <a:ln>
            <a:noFill/>
          </a:ln>
        </p:spPr>
        <p:txBody>
          <a:bodyPr spcFirstLastPara="1" wrap="square" lIns="91325" tIns="45650" rIns="91325" bIns="456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5"/>
          <p:cNvSpPr txBox="1">
            <a:spLocks noGrp="1"/>
          </p:cNvSpPr>
          <p:nvPr>
            <p:ph type="sldNum" idx="12"/>
          </p:nvPr>
        </p:nvSpPr>
        <p:spPr>
          <a:xfrm>
            <a:off x="11051145" y="6365294"/>
            <a:ext cx="1015314" cy="365125"/>
          </a:xfrm>
          <a:prstGeom prst="rect">
            <a:avLst/>
          </a:prstGeom>
          <a:noFill/>
          <a:ln>
            <a:noFill/>
          </a:ln>
        </p:spPr>
        <p:txBody>
          <a:bodyPr spcFirstLastPara="1" wrap="square" lIns="91325" tIns="45650" rIns="91325" bIns="456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25"/>
          <p:cNvSpPr txBox="1">
            <a:spLocks noGrp="1"/>
          </p:cNvSpPr>
          <p:nvPr>
            <p:ph type="body" idx="1"/>
          </p:nvPr>
        </p:nvSpPr>
        <p:spPr>
          <a:xfrm>
            <a:off x="1173893" y="164800"/>
            <a:ext cx="9844215" cy="761791"/>
          </a:xfrm>
          <a:prstGeom prst="rect">
            <a:avLst/>
          </a:prstGeom>
          <a:noFill/>
          <a:ln>
            <a:noFill/>
          </a:ln>
        </p:spPr>
        <p:txBody>
          <a:bodyPr spcFirstLastPara="1" wrap="square" lIns="91425" tIns="45700" rIns="91425" bIns="45700" anchor="ctr" anchorCtr="0">
            <a:normAutofit/>
          </a:bodyPr>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4" name="Google Shape;124;p25"/>
          <p:cNvSpPr txBox="1">
            <a:spLocks noGrp="1"/>
          </p:cNvSpPr>
          <p:nvPr>
            <p:ph type="body" idx="2"/>
          </p:nvPr>
        </p:nvSpPr>
        <p:spPr>
          <a:xfrm>
            <a:off x="354013" y="1268413"/>
            <a:ext cx="11499850" cy="4852301"/>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624577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pic>
        <p:nvPicPr>
          <p:cNvPr id="3" name="Picture 6" descr="TEMPO ppt Banner v7.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3176"/>
            <a:ext cx="12192000" cy="1065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1"/>
          <p:cNvSpPr>
            <a:spLocks noGrp="1"/>
          </p:cNvSpPr>
          <p:nvPr>
            <p:ph type="title"/>
          </p:nvPr>
        </p:nvSpPr>
        <p:spPr>
          <a:xfrm>
            <a:off x="2539963" y="274638"/>
            <a:ext cx="7963743" cy="638108"/>
          </a:xfrm>
          <a:prstGeom prst="rect">
            <a:avLst/>
          </a:prstGeom>
        </p:spPr>
        <p:txBody>
          <a:bodyPr vert="horz" lIns="91326" tIns="45664" rIns="91326" bIns="45664"/>
          <a:lstStyle>
            <a:lvl1pPr>
              <a:defRPr sz="2800">
                <a:solidFill>
                  <a:srgbClr val="D9D9D9"/>
                </a:solidFill>
                <a:latin typeface="Arial Rounded MT Bold"/>
                <a:cs typeface="Arial Rounded MT Bold"/>
              </a:defRPr>
            </a:lvl1pPr>
          </a:lstStyle>
          <a:p>
            <a:r>
              <a:rPr lang="en-US"/>
              <a:t>Click to edit Master title style</a:t>
            </a:r>
          </a:p>
        </p:txBody>
      </p:sp>
      <p:sp>
        <p:nvSpPr>
          <p:cNvPr id="4" name="Date Placeholder 9"/>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10"/>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11"/>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464442FC-C654-E44A-A663-725279F4C8FF}" type="slidenum">
              <a:rPr lang="en-US"/>
              <a:pPr>
                <a:defRPr/>
              </a:pPr>
              <a:t>‹#›</a:t>
            </a:fld>
            <a:endParaRPr lang="en-US"/>
          </a:p>
        </p:txBody>
      </p:sp>
    </p:spTree>
    <p:extLst>
      <p:ext uri="{BB962C8B-B14F-4D97-AF65-F5344CB8AC3E}">
        <p14:creationId xmlns:p14="http://schemas.microsoft.com/office/powerpoint/2010/main" val="9768323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latin typeface="Calibri"/>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latin typeface="Calibri"/>
            </a:endParaRPr>
          </a:p>
        </p:txBody>
      </p:sp>
      <p:sp>
        <p:nvSpPr>
          <p:cNvPr id="4" name="Rectangle 6"/>
          <p:cNvSpPr>
            <a:spLocks noGrp="1" noChangeArrowheads="1"/>
          </p:cNvSpPr>
          <p:nvPr>
            <p:ph type="sldNum" sz="quarter" idx="12"/>
          </p:nvPr>
        </p:nvSpPr>
        <p:spPr>
          <a:ln/>
        </p:spPr>
        <p:txBody>
          <a:bodyPr/>
          <a:lstStyle>
            <a:lvl1pPr>
              <a:defRPr/>
            </a:lvl1pPr>
          </a:lstStyle>
          <a:p>
            <a:pPr>
              <a:defRPr/>
            </a:pPr>
            <a:fld id="{90F3D2DF-2FA7-D542-9882-A5D5130A4A1E}"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933867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pic>
        <p:nvPicPr>
          <p:cNvPr id="3" name="Picture 6" descr="TEMPO ppt Banner v7.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6"/>
            <a:ext cx="12192000" cy="1065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1"/>
          <p:cNvSpPr>
            <a:spLocks noGrp="1"/>
          </p:cNvSpPr>
          <p:nvPr>
            <p:ph type="title"/>
          </p:nvPr>
        </p:nvSpPr>
        <p:spPr>
          <a:xfrm>
            <a:off x="2539963" y="274638"/>
            <a:ext cx="7963743" cy="638108"/>
          </a:xfrm>
          <a:prstGeom prst="rect">
            <a:avLst/>
          </a:prstGeom>
        </p:spPr>
        <p:txBody>
          <a:bodyPr vert="horz" lIns="91326" tIns="45664" rIns="91326" bIns="45664"/>
          <a:lstStyle>
            <a:lvl1pPr>
              <a:defRPr sz="2800">
                <a:solidFill>
                  <a:srgbClr val="D9D9D9"/>
                </a:solidFill>
                <a:latin typeface="Arial Rounded MT Bold"/>
                <a:cs typeface="Arial Rounded MT Bold"/>
              </a:defRPr>
            </a:lvl1pPr>
          </a:lstStyle>
          <a:p>
            <a:r>
              <a:rPr lang="en-US"/>
              <a:t>Click to edit Master title style</a:t>
            </a:r>
          </a:p>
        </p:txBody>
      </p:sp>
      <p:sp>
        <p:nvSpPr>
          <p:cNvPr id="4" name="Date Placeholder 9"/>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10"/>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11"/>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464442FC-C654-E44A-A663-725279F4C8FF}" type="slidenum">
              <a:rPr lang="en-US"/>
              <a:pPr>
                <a:defRPr/>
              </a:pPr>
              <a:t>‹#›</a:t>
            </a:fld>
            <a:endParaRPr lang="en-US"/>
          </a:p>
        </p:txBody>
      </p:sp>
    </p:spTree>
    <p:extLst>
      <p:ext uri="{BB962C8B-B14F-4D97-AF65-F5344CB8AC3E}">
        <p14:creationId xmlns:p14="http://schemas.microsoft.com/office/powerpoint/2010/main" val="4015916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pic>
        <p:nvPicPr>
          <p:cNvPr id="8" name="Picture 7" descr="TEMPO ppt Banner v7.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866"/>
            <a:ext cx="12192000" cy="1063752"/>
          </a:xfrm>
          <a:prstGeom prst="rect">
            <a:avLst/>
          </a:prstGeom>
        </p:spPr>
      </p:pic>
      <p:sp>
        <p:nvSpPr>
          <p:cNvPr id="7" name="Slide Number Placeholder 5"/>
          <p:cNvSpPr txBox="1">
            <a:spLocks/>
          </p:cNvSpPr>
          <p:nvPr userDrawn="1"/>
        </p:nvSpPr>
        <p:spPr>
          <a:xfrm>
            <a:off x="9243484" y="6627813"/>
            <a:ext cx="2844800" cy="228600"/>
          </a:xfrm>
          <a:prstGeom prst="rect">
            <a:avLst/>
          </a:prstGeom>
        </p:spPr>
        <p:txBody>
          <a:bodyPr anchor="ct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r" eaLnBrk="1" hangingPunct="1">
              <a:defRPr/>
            </a:pPr>
            <a:fld id="{4609CC25-F897-7C4C-A607-3A4F014AEC31}" type="slidenum">
              <a:rPr lang="en-US" sz="1000" smtClean="0">
                <a:solidFill>
                  <a:srgbClr val="000000"/>
                </a:solidFill>
                <a:latin typeface="Calibri" charset="0"/>
              </a:rPr>
              <a:pPr algn="r" eaLnBrk="1" hangingPunct="1">
                <a:defRPr/>
              </a:pPr>
              <a:t>‹#›</a:t>
            </a:fld>
            <a:endParaRPr lang="en-US" sz="1000">
              <a:solidFill>
                <a:srgbClr val="000000"/>
              </a:solidFill>
              <a:latin typeface="Calibri" charset="0"/>
            </a:endParaRPr>
          </a:p>
        </p:txBody>
      </p:sp>
      <p:sp>
        <p:nvSpPr>
          <p:cNvPr id="9" name="Title 1"/>
          <p:cNvSpPr>
            <a:spLocks noGrp="1"/>
          </p:cNvSpPr>
          <p:nvPr>
            <p:ph type="title"/>
          </p:nvPr>
        </p:nvSpPr>
        <p:spPr>
          <a:xfrm>
            <a:off x="2539931" y="274638"/>
            <a:ext cx="7963743" cy="638108"/>
          </a:xfrm>
          <a:prstGeom prst="rect">
            <a:avLst/>
          </a:prstGeom>
        </p:spPr>
        <p:txBody>
          <a:bodyPr vert="horz"/>
          <a:lstStyle>
            <a:lvl1pPr>
              <a:defRPr sz="2800">
                <a:solidFill>
                  <a:srgbClr val="D9D9D9"/>
                </a:solidFill>
                <a:latin typeface="Arial Rounded MT Bold"/>
                <a:cs typeface="Arial Rounded MT Bold"/>
              </a:defRPr>
            </a:lvl1pPr>
          </a:lstStyle>
          <a:p>
            <a:r>
              <a:rPr lang="en-US"/>
              <a:t>Click to edit Master title style</a:t>
            </a:r>
          </a:p>
        </p:txBody>
      </p:sp>
      <p:sp>
        <p:nvSpPr>
          <p:cNvPr id="6" name="Footer Placeholder 4"/>
          <p:cNvSpPr>
            <a:spLocks noGrp="1"/>
          </p:cNvSpPr>
          <p:nvPr>
            <p:ph type="ftr" sz="quarter" idx="3"/>
          </p:nvPr>
        </p:nvSpPr>
        <p:spPr>
          <a:xfrm>
            <a:off x="3239543" y="6549635"/>
            <a:ext cx="5411508" cy="365125"/>
          </a:xfrm>
          <a:prstGeom prst="rect">
            <a:avLst/>
          </a:prstGeom>
        </p:spPr>
        <p:txBody>
          <a:bodyPr vert="horz" lIns="91440" tIns="45720" rIns="91440" bIns="45720" rtlCol="0" anchor="ctr"/>
          <a:lstStyle>
            <a:lvl1pPr marL="0" marR="0" indent="0" algn="ctr" defTabSz="457200" rtl="0" eaLnBrk="1" fontAlgn="auto" latinLnBrk="0" hangingPunct="1">
              <a:lnSpc>
                <a:spcPct val="100000"/>
              </a:lnSpc>
              <a:spcBef>
                <a:spcPts val="0"/>
              </a:spcBef>
              <a:spcAft>
                <a:spcPts val="0"/>
              </a:spcAft>
              <a:buClrTx/>
              <a:buSzTx/>
              <a:buFontTx/>
              <a:buNone/>
              <a:tabLst/>
              <a:defRPr sz="1200">
                <a:solidFill>
                  <a:schemeClr val="tx1">
                    <a:tint val="75000"/>
                  </a:schemeClr>
                </a:solidFill>
              </a:defRPr>
            </a:lvl1pPr>
          </a:lstStyle>
          <a:p>
            <a:endParaRPr lang="en-US">
              <a:solidFill>
                <a:prstClr val="black">
                  <a:tint val="75000"/>
                </a:prstClr>
              </a:solidFill>
              <a:latin typeface="Calibri"/>
            </a:endParaRPr>
          </a:p>
        </p:txBody>
      </p:sp>
      <p:sp>
        <p:nvSpPr>
          <p:cNvPr id="10" name="Date Placeholder 3"/>
          <p:cNvSpPr>
            <a:spLocks noGrp="1"/>
          </p:cNvSpPr>
          <p:nvPr>
            <p:ph type="dt" sz="half" idx="10"/>
          </p:nvPr>
        </p:nvSpPr>
        <p:spPr>
          <a:xfrm>
            <a:off x="171331" y="6550584"/>
            <a:ext cx="2096155" cy="365125"/>
          </a:xfrm>
        </p:spPr>
        <p:txBody>
          <a:bodyPr/>
          <a:lstStyle/>
          <a:p>
            <a:endParaRPr lang="en-US">
              <a:solidFill>
                <a:prstClr val="black">
                  <a:tint val="75000"/>
                </a:prstClr>
              </a:solidFill>
              <a:latin typeface="Calibri"/>
            </a:endParaRPr>
          </a:p>
        </p:txBody>
      </p:sp>
    </p:spTree>
    <p:extLst>
      <p:ext uri="{BB962C8B-B14F-4D97-AF65-F5344CB8AC3E}">
        <p14:creationId xmlns:p14="http://schemas.microsoft.com/office/powerpoint/2010/main" val="1744568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pic>
        <p:nvPicPr>
          <p:cNvPr id="3" name="Picture 2" descr="TEMPO PPT Cover Image B v4.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933672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6" descr="TEMPO PPT Cover Image B v3.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3255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2" name="Picture 6" descr="TEMPO PPT Cover Image B v4.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22392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TEMPO ppt Banner v7.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25"/>
            <a:ext cx="12192000" cy="1063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Content Placeholder 2"/>
          <p:cNvSpPr>
            <a:spLocks noGrp="1"/>
          </p:cNvSpPr>
          <p:nvPr>
            <p:ph idx="1"/>
          </p:nvPr>
        </p:nvSpPr>
        <p:spPr>
          <a:xfrm>
            <a:off x="101601" y="1143000"/>
            <a:ext cx="11988800" cy="5410200"/>
          </a:xfrm>
          <a:prstGeom prst="rect">
            <a:avLst/>
          </a:prstGeom>
        </p:spPr>
        <p:txBody>
          <a:bodyPr lIns="91326" tIns="45664" rIns="91326" bIns="45664"/>
          <a:lstStyle>
            <a:lvl1pPr marL="342484" indent="-342484">
              <a:buClrTx/>
              <a:buFont typeface="Wingdings" charset="2"/>
              <a:buChar char="Ø"/>
              <a:defRPr b="1">
                <a:latin typeface="+mn-lt"/>
              </a:defRPr>
            </a:lvl1pPr>
            <a:lvl2pPr marL="742038" indent="-285404">
              <a:buClr>
                <a:srgbClr val="0000A9"/>
              </a:buClr>
              <a:buFont typeface="Arial"/>
              <a:buChar char="•"/>
              <a:defRPr b="0">
                <a:latin typeface="+mn-lt"/>
              </a:defRPr>
            </a:lvl2pPr>
            <a:lvl3pPr>
              <a:defRPr b="0">
                <a:latin typeface="+mn-lt"/>
              </a:defRPr>
            </a:lvl3pPr>
            <a:lvl4pPr>
              <a:defRPr b="0">
                <a:latin typeface="+mn-lt"/>
              </a:defRPr>
            </a:lvl4pPr>
            <a:lvl5pPr>
              <a:defRPr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2539931" y="186292"/>
            <a:ext cx="8360607" cy="638108"/>
          </a:xfrm>
          <a:prstGeom prst="rect">
            <a:avLst/>
          </a:prstGeom>
        </p:spPr>
        <p:txBody>
          <a:bodyPr vert="horz" lIns="91326" tIns="45664" rIns="91326" bIns="45664"/>
          <a:lstStyle>
            <a:lvl1pPr>
              <a:defRPr sz="2800">
                <a:solidFill>
                  <a:srgbClr val="D9D9D9"/>
                </a:solidFill>
                <a:latin typeface="Arial Rounded MT Bold"/>
                <a:cs typeface="Arial Rounded MT Bold"/>
              </a:defRPr>
            </a:lvl1pPr>
          </a:lstStyle>
          <a:p>
            <a:r>
              <a:rPr lang="en-US"/>
              <a:t>Click to edit Master title style</a:t>
            </a:r>
          </a:p>
        </p:txBody>
      </p:sp>
      <p:sp>
        <p:nvSpPr>
          <p:cNvPr id="5" name="Date Placeholder 6"/>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7"/>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8"/>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086AE945-6537-434A-852D-82A287E37B63}" type="slidenum">
              <a:rPr lang="en-US"/>
              <a:pPr>
                <a:defRPr/>
              </a:pPr>
              <a:t>‹#›</a:t>
            </a:fld>
            <a:endParaRPr lang="en-US"/>
          </a:p>
        </p:txBody>
      </p:sp>
    </p:spTree>
    <p:extLst>
      <p:ext uri="{BB962C8B-B14F-4D97-AF65-F5344CB8AC3E}">
        <p14:creationId xmlns:p14="http://schemas.microsoft.com/office/powerpoint/2010/main" val="28459544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itle 1"/>
          <p:cNvSpPr>
            <a:spLocks noGrp="1"/>
          </p:cNvSpPr>
          <p:nvPr>
            <p:ph type="title"/>
          </p:nvPr>
        </p:nvSpPr>
        <p:spPr>
          <a:xfrm>
            <a:off x="2539931" y="274638"/>
            <a:ext cx="8360607" cy="638108"/>
          </a:xfrm>
          <a:prstGeom prst="rect">
            <a:avLst/>
          </a:prstGeom>
        </p:spPr>
        <p:txBody>
          <a:bodyPr vert="horz" lIns="91326" tIns="45664" rIns="91326" bIns="45664"/>
          <a:lstStyle>
            <a:lvl1pPr>
              <a:defRPr sz="2800">
                <a:solidFill>
                  <a:srgbClr val="D9D9D9"/>
                </a:solidFill>
                <a:latin typeface="Arial Rounded MT Bold"/>
                <a:cs typeface="Arial Rounded MT Bold"/>
              </a:defRPr>
            </a:lvl1pPr>
          </a:lstStyle>
          <a:p>
            <a:r>
              <a:rPr lang="en-US"/>
              <a:t>Click to edit Master title style</a:t>
            </a:r>
          </a:p>
        </p:txBody>
      </p:sp>
      <p:sp>
        <p:nvSpPr>
          <p:cNvPr id="3"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4"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3EB325B7-BE2F-E44F-9339-8DD6E6AD7D59}" type="slidenum">
              <a:rPr lang="en-US"/>
              <a:pPr>
                <a:defRPr/>
              </a:pPr>
              <a:t>‹#›</a:t>
            </a:fld>
            <a:endParaRPr lang="en-US"/>
          </a:p>
        </p:txBody>
      </p:sp>
    </p:spTree>
    <p:extLst>
      <p:ext uri="{BB962C8B-B14F-4D97-AF65-F5344CB8AC3E}">
        <p14:creationId xmlns:p14="http://schemas.microsoft.com/office/powerpoint/2010/main" val="364498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8038" y="0"/>
            <a:ext cx="8309316" cy="964406"/>
          </a:xfrm>
          <a:prstGeom prst="rect">
            <a:avLst/>
          </a:prstGeom>
        </p:spPr>
        <p:txBody>
          <a:bodyPr vert="horz" anchor="ctr"/>
          <a:lstStyle>
            <a:lvl1pPr>
              <a:defRPr sz="2800">
                <a:solidFill>
                  <a:srgbClr val="FFFFFF"/>
                </a:solidFill>
              </a:defRPr>
            </a:lvl1pPr>
          </a:lstStyle>
          <a:p>
            <a:r>
              <a:rPr lang="en-US" dirty="0"/>
              <a:t>Click to edit Master title style</a:t>
            </a:r>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24528EB1-4DC2-B445-862E-7D59106F092A}" type="slidenum">
              <a:rPr lang="en-US" smtClean="0"/>
              <a:t>‹#›</a:t>
            </a:fld>
            <a:endParaRPr lang="en-US"/>
          </a:p>
        </p:txBody>
      </p:sp>
      <p:sp>
        <p:nvSpPr>
          <p:cNvPr id="5" name="Date Placeholder 4"/>
          <p:cNvSpPr>
            <a:spLocks noGrp="1"/>
          </p:cNvSpPr>
          <p:nvPr>
            <p:ph type="dt" sz="half" idx="12"/>
          </p:nvPr>
        </p:nvSpPr>
        <p:spPr/>
        <p:txBody>
          <a:bodyPr/>
          <a:lstStyle/>
          <a:p>
            <a:endParaRPr lang="en-US"/>
          </a:p>
        </p:txBody>
      </p:sp>
    </p:spTree>
    <p:extLst>
      <p:ext uri="{BB962C8B-B14F-4D97-AF65-F5344CB8AC3E}">
        <p14:creationId xmlns:p14="http://schemas.microsoft.com/office/powerpoint/2010/main" val="246373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Title Placeholder 10"/>
          <p:cNvSpPr txBox="1">
            <a:spLocks/>
          </p:cNvSpPr>
          <p:nvPr userDrawn="1"/>
        </p:nvSpPr>
        <p:spPr>
          <a:xfrm>
            <a:off x="0" y="3101977"/>
            <a:ext cx="12192000" cy="646113"/>
          </a:xfrm>
          <a:prstGeom prst="rect">
            <a:avLst/>
          </a:prstGeom>
        </p:spPr>
        <p:txBody>
          <a:bodyPr lIns="91326" tIns="45664" rIns="91326" bIns="45664" anchor="ctr"/>
          <a:lstStyle>
            <a:lvl1pPr algn="ctr" defTabSz="457200" rtl="0" eaLnBrk="1" latinLnBrk="0" hangingPunct="1">
              <a:spcBef>
                <a:spcPct val="0"/>
              </a:spcBef>
              <a:buNone/>
              <a:defRPr sz="3200" kern="1200">
                <a:solidFill>
                  <a:srgbClr val="FFFF00"/>
                </a:solidFill>
                <a:latin typeface="Arial"/>
                <a:ea typeface="+mj-ea"/>
                <a:cs typeface="Arial"/>
              </a:defRPr>
            </a:lvl1pPr>
          </a:lstStyle>
          <a:p>
            <a:pPr>
              <a:defRPr/>
            </a:pPr>
            <a:r>
              <a:rPr lang="en-US" sz="4800" b="1">
                <a:solidFill>
                  <a:srgbClr val="000090"/>
                </a:solidFill>
                <a:latin typeface="Arial Rounded MT Bold"/>
                <a:cs typeface="Arial Rounded MT Bold"/>
              </a:rPr>
              <a:t>BACKUP</a:t>
            </a:r>
          </a:p>
        </p:txBody>
      </p:sp>
    </p:spTree>
    <p:extLst>
      <p:ext uri="{BB962C8B-B14F-4D97-AF65-F5344CB8AC3E}">
        <p14:creationId xmlns:p14="http://schemas.microsoft.com/office/powerpoint/2010/main" val="30630031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lIns="91326" tIns="45664" rIns="91326" bIns="45664" anchor="ctr"/>
          <a:lstStyle/>
          <a:p>
            <a:pPr algn="ctr" defTabSz="456633" fontAlgn="base">
              <a:spcBef>
                <a:spcPct val="0"/>
              </a:spcBef>
              <a:spcAft>
                <a:spcPct val="0"/>
              </a:spcAft>
            </a:pPr>
            <a:endParaRPr lang="ja-JP" altLang="en-US" sz="1400">
              <a:solidFill>
                <a:srgbClr val="FFFFFF"/>
              </a:solidFill>
              <a:latin typeface="Calibri" charset="0"/>
              <a:ea typeface="ＭＳ Ｐゴシック" charset="0"/>
              <a:cs typeface="ＭＳ Ｐゴシック" charset="0"/>
            </a:endParaRPr>
          </a:p>
        </p:txBody>
      </p:sp>
      <p:pic>
        <p:nvPicPr>
          <p:cNvPr id="3" name="Picture 7" descr="TEMPO Logo FINAL med res.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811185" y="2511426"/>
            <a:ext cx="2569633" cy="1835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356169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Chart - N 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E00922-7687-EA47-9BC8-EBC78CD432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32914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ontent Layout - NASA">
    <p:spTree>
      <p:nvGrpSpPr>
        <p:cNvPr id="1" name=""/>
        <p:cNvGrpSpPr/>
        <p:nvPr/>
      </p:nvGrpSpPr>
      <p:grpSpPr>
        <a:xfrm>
          <a:off x="0" y="0"/>
          <a:ext cx="0" cy="0"/>
          <a:chOff x="0" y="0"/>
          <a:chExt cx="0" cy="0"/>
        </a:xfrm>
      </p:grpSpPr>
      <p:sp>
        <p:nvSpPr>
          <p:cNvPr id="8" name="Content Placeholder 2"/>
          <p:cNvSpPr>
            <a:spLocks noGrp="1"/>
          </p:cNvSpPr>
          <p:nvPr>
            <p:ph idx="1"/>
          </p:nvPr>
        </p:nvSpPr>
        <p:spPr>
          <a:xfrm>
            <a:off x="101600" y="1143000"/>
            <a:ext cx="11988800" cy="5410200"/>
          </a:xfrm>
          <a:prstGeom prst="rect">
            <a:avLst/>
          </a:prstGeom>
        </p:spPr>
        <p:txBody>
          <a:bodyPr/>
          <a:lstStyle>
            <a:lvl1pPr marL="457189" indent="-457189">
              <a:buClrTx/>
              <a:buFont typeface="Wingdings" charset="2"/>
              <a:buChar char="Ø"/>
              <a:defRPr sz="2800" b="0">
                <a:latin typeface="+mn-lt"/>
              </a:defRPr>
            </a:lvl1pPr>
            <a:lvl2pPr marL="990575" indent="-380990">
              <a:buClr>
                <a:schemeClr val="tx1"/>
              </a:buClr>
              <a:buFont typeface="Arial"/>
              <a:buChar char="•"/>
              <a:defRPr sz="2800" b="0">
                <a:latin typeface="+mn-lt"/>
              </a:defRPr>
            </a:lvl2pPr>
            <a:lvl3pPr marL="1523962" indent="-304792">
              <a:buFont typeface="Calibri" panose="020F0502020204030204" pitchFamily="34" charset="0"/>
              <a:buChar char="–"/>
              <a:defRPr sz="2400" b="0">
                <a:latin typeface="+mn-lt"/>
              </a:defRPr>
            </a:lvl3pPr>
            <a:lvl4pPr marL="2133547" indent="-304792">
              <a:buFont typeface="Courier New" panose="02070309020205020404" pitchFamily="49" charset="0"/>
              <a:buChar char="o"/>
              <a:defRPr sz="2400" b="0">
                <a:latin typeface="+mn-lt"/>
              </a:defRPr>
            </a:lvl4pPr>
            <a:lvl5pPr>
              <a:defRPr sz="2400" b="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a:xfrm>
            <a:off x="2438401" y="0"/>
            <a:ext cx="8410944" cy="975701"/>
          </a:xfrm>
          <a:prstGeom prst="rect">
            <a:avLst/>
          </a:prstGeom>
        </p:spPr>
        <p:txBody>
          <a:bodyPr anchor="ctr"/>
          <a:lstStyle>
            <a:lvl1pPr algn="ctr">
              <a:defRPr sz="3600" b="0">
                <a:solidFill>
                  <a:schemeClr val="bg1"/>
                </a:solidFill>
                <a:latin typeface="+mn-lt"/>
              </a:defRPr>
            </a:lvl1pPr>
          </a:lstStyle>
          <a:p>
            <a:r>
              <a:rPr lang="en-US"/>
              <a:t>Click to edit Master title style</a:t>
            </a:r>
          </a:p>
        </p:txBody>
      </p:sp>
      <p:sp>
        <p:nvSpPr>
          <p:cNvPr id="2" name="Date Placeholder 1"/>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spTree>
    <p:extLst>
      <p:ext uri="{BB962C8B-B14F-4D97-AF65-F5344CB8AC3E}">
        <p14:creationId xmlns:p14="http://schemas.microsoft.com/office/powerpoint/2010/main" val="707175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Only - NASA">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sp>
        <p:nvSpPr>
          <p:cNvPr id="6" name="Title 2"/>
          <p:cNvSpPr>
            <a:spLocks noGrp="1"/>
          </p:cNvSpPr>
          <p:nvPr>
            <p:ph type="title"/>
          </p:nvPr>
        </p:nvSpPr>
        <p:spPr>
          <a:xfrm>
            <a:off x="2438401" y="0"/>
            <a:ext cx="8410944" cy="975701"/>
          </a:xfrm>
          <a:prstGeom prst="rect">
            <a:avLst/>
          </a:prstGeom>
        </p:spPr>
        <p:txBody>
          <a:bodyPr anchor="ctr"/>
          <a:lstStyle>
            <a:lvl1pPr algn="ctr">
              <a:defRPr sz="3600" b="0">
                <a:solidFill>
                  <a:schemeClr val="bg1"/>
                </a:solidFill>
                <a:latin typeface="+mn-lt"/>
              </a:defRPr>
            </a:lvl1pPr>
          </a:lstStyle>
          <a:p>
            <a:r>
              <a:rPr lang="en-US"/>
              <a:t>Click to edit Master title style</a:t>
            </a:r>
          </a:p>
        </p:txBody>
      </p:sp>
    </p:spTree>
    <p:extLst>
      <p:ext uri="{BB962C8B-B14F-4D97-AF65-F5344CB8AC3E}">
        <p14:creationId xmlns:p14="http://schemas.microsoft.com/office/powerpoint/2010/main" val="31265544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Logo For Us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pic>
        <p:nvPicPr>
          <p:cNvPr id="7" name="Picture 6">
            <a:extLst>
              <a:ext uri="{FF2B5EF4-FFF2-40B4-BE49-F238E27FC236}">
                <a16:creationId xmlns:a16="http://schemas.microsoft.com/office/drawing/2014/main" id="{20A92427-416E-FE48-A31E-73E7DD1A11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5783" y="3033728"/>
            <a:ext cx="1077216" cy="890713"/>
          </a:xfrm>
          <a:prstGeom prst="rect">
            <a:avLst/>
          </a:prstGeom>
        </p:spPr>
      </p:pic>
      <p:pic>
        <p:nvPicPr>
          <p:cNvPr id="8" name="Picture 7">
            <a:extLst>
              <a:ext uri="{FF2B5EF4-FFF2-40B4-BE49-F238E27FC236}">
                <a16:creationId xmlns:a16="http://schemas.microsoft.com/office/drawing/2014/main" id="{3E4191DF-B26B-8945-94BD-4BD638084925}"/>
              </a:ext>
            </a:extLst>
          </p:cNvPr>
          <p:cNvPicPr>
            <a:picLocks noChangeAspect="1"/>
          </p:cNvPicPr>
          <p:nvPr userDrawn="1"/>
        </p:nvPicPr>
        <p:blipFill>
          <a:blip r:embed="rId3"/>
          <a:stretch>
            <a:fillRect/>
          </a:stretch>
        </p:blipFill>
        <p:spPr>
          <a:xfrm>
            <a:off x="3682318" y="3019349"/>
            <a:ext cx="964041" cy="910483"/>
          </a:xfrm>
          <a:prstGeom prst="rect">
            <a:avLst/>
          </a:prstGeom>
        </p:spPr>
      </p:pic>
      <p:pic>
        <p:nvPicPr>
          <p:cNvPr id="11" name="Picture 10">
            <a:extLst>
              <a:ext uri="{FF2B5EF4-FFF2-40B4-BE49-F238E27FC236}">
                <a16:creationId xmlns:a16="http://schemas.microsoft.com/office/drawing/2014/main" id="{74AB10F0-E507-0C4C-A726-C009BCAF1FD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21658" y="3024349"/>
            <a:ext cx="900484" cy="900484"/>
          </a:xfrm>
          <a:prstGeom prst="rect">
            <a:avLst/>
          </a:prstGeom>
        </p:spPr>
      </p:pic>
      <p:pic>
        <p:nvPicPr>
          <p:cNvPr id="15" name="Picture 14">
            <a:extLst>
              <a:ext uri="{FF2B5EF4-FFF2-40B4-BE49-F238E27FC236}">
                <a16:creationId xmlns:a16="http://schemas.microsoft.com/office/drawing/2014/main" id="{79888A8F-835F-2149-BDE0-D234D33247F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53876" y="3019349"/>
            <a:ext cx="1098653" cy="1087987"/>
          </a:xfrm>
          <a:prstGeom prst="rect">
            <a:avLst/>
          </a:prstGeom>
        </p:spPr>
      </p:pic>
      <p:pic>
        <p:nvPicPr>
          <p:cNvPr id="17" name="Picture 16">
            <a:extLst>
              <a:ext uri="{FF2B5EF4-FFF2-40B4-BE49-F238E27FC236}">
                <a16:creationId xmlns:a16="http://schemas.microsoft.com/office/drawing/2014/main" id="{00E34357-53CB-2741-9195-BB161B16D346}"/>
              </a:ext>
            </a:extLst>
          </p:cNvPr>
          <p:cNvPicPr>
            <a:picLocks noChangeAspect="1"/>
          </p:cNvPicPr>
          <p:nvPr userDrawn="1"/>
        </p:nvPicPr>
        <p:blipFill>
          <a:blip r:embed="rId6"/>
          <a:stretch>
            <a:fillRect/>
          </a:stretch>
        </p:blipFill>
        <p:spPr>
          <a:xfrm>
            <a:off x="8884265" y="3237653"/>
            <a:ext cx="1818665" cy="496636"/>
          </a:xfrm>
          <a:prstGeom prst="rect">
            <a:avLst/>
          </a:prstGeom>
        </p:spPr>
      </p:pic>
      <p:sp>
        <p:nvSpPr>
          <p:cNvPr id="12" name="Title 2"/>
          <p:cNvSpPr>
            <a:spLocks noGrp="1"/>
          </p:cNvSpPr>
          <p:nvPr>
            <p:ph type="title" hasCustomPrompt="1"/>
          </p:nvPr>
        </p:nvSpPr>
        <p:spPr>
          <a:xfrm>
            <a:off x="2438401" y="0"/>
            <a:ext cx="8410944" cy="975701"/>
          </a:xfrm>
          <a:prstGeom prst="rect">
            <a:avLst/>
          </a:prstGeom>
        </p:spPr>
        <p:txBody>
          <a:bodyPr anchor="ctr"/>
          <a:lstStyle>
            <a:lvl1pPr algn="ctr">
              <a:defRPr sz="3600" b="0">
                <a:solidFill>
                  <a:schemeClr val="bg1"/>
                </a:solidFill>
                <a:latin typeface="+mn-lt"/>
              </a:defRPr>
            </a:lvl1pPr>
          </a:lstStyle>
          <a:p>
            <a:r>
              <a:rPr lang="en-US"/>
              <a:t>Logos</a:t>
            </a:r>
          </a:p>
        </p:txBody>
      </p:sp>
      <p:pic>
        <p:nvPicPr>
          <p:cNvPr id="13" name="Picture 12">
            <a:extLst>
              <a:ext uri="{FF2B5EF4-FFF2-40B4-BE49-F238E27FC236}">
                <a16:creationId xmlns:a16="http://schemas.microsoft.com/office/drawing/2014/main" id="{6C26CCF7-2416-F54B-8C58-3955DD80C2F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975678" y="3003659"/>
            <a:ext cx="914400" cy="1056133"/>
          </a:xfrm>
          <a:prstGeom prst="rect">
            <a:avLst/>
          </a:prstGeom>
        </p:spPr>
      </p:pic>
    </p:spTree>
    <p:extLst>
      <p:ext uri="{BB962C8B-B14F-4D97-AF65-F5344CB8AC3E}">
        <p14:creationId xmlns:p14="http://schemas.microsoft.com/office/powerpoint/2010/main" val="870809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sp>
        <p:nvSpPr>
          <p:cNvPr id="6" name="Title 2"/>
          <p:cNvSpPr>
            <a:spLocks noGrp="1"/>
          </p:cNvSpPr>
          <p:nvPr>
            <p:ph type="title" hasCustomPrompt="1"/>
          </p:nvPr>
        </p:nvSpPr>
        <p:spPr>
          <a:xfrm>
            <a:off x="2969679" y="0"/>
            <a:ext cx="7880527" cy="975701"/>
          </a:xfrm>
          <a:prstGeom prst="rect">
            <a:avLst/>
          </a:prstGeom>
        </p:spPr>
        <p:txBody>
          <a:bodyPr anchor="ctr"/>
          <a:lstStyle>
            <a:lvl1pPr algn="ctr">
              <a:defRPr sz="3600" b="0">
                <a:solidFill>
                  <a:schemeClr val="bg1"/>
                </a:solidFill>
                <a:latin typeface="+mn-lt"/>
              </a:defRPr>
            </a:lvl1pPr>
          </a:lstStyle>
          <a:p>
            <a:r>
              <a:rPr lang="en-US"/>
              <a:t>Disclaimers</a:t>
            </a:r>
          </a:p>
        </p:txBody>
      </p:sp>
      <p:sp>
        <p:nvSpPr>
          <p:cNvPr id="7" name="Rectangle 6"/>
          <p:cNvSpPr/>
          <p:nvPr userDrawn="1"/>
        </p:nvSpPr>
        <p:spPr>
          <a:xfrm>
            <a:off x="4537991" y="1598989"/>
            <a:ext cx="3116020" cy="225639"/>
          </a:xfrm>
          <a:prstGeom prst="rect">
            <a:avLst/>
          </a:prstGeom>
          <a:solidFill>
            <a:schemeClr val="bg1"/>
          </a:solidFill>
          <a:ln>
            <a:solidFill>
              <a:srgbClr val="D00002"/>
            </a:solidFill>
          </a:ln>
        </p:spPr>
        <p:txBody>
          <a:bodyPr wrap="square" lIns="0" tIns="0" rIns="0" bIns="0">
            <a:spAutoFit/>
          </a:bodyPr>
          <a:lstStyle/>
          <a:p>
            <a:pPr algn="ctr">
              <a:lnSpc>
                <a:spcPct val="110000"/>
              </a:lnSpc>
            </a:pPr>
            <a:r>
              <a:rPr lang="en-US" sz="1333" b="1">
                <a:solidFill>
                  <a:srgbClr val="FF0000"/>
                </a:solidFill>
                <a:latin typeface="Arial"/>
                <a:cs typeface="Arial"/>
              </a:rPr>
              <a:t>SENSITIVE BUT UNCLASSIFIED (SBU)</a:t>
            </a:r>
            <a:endParaRPr lang="en-US" sz="1333" b="1">
              <a:latin typeface="Arial"/>
              <a:cs typeface="Arial"/>
            </a:endParaRPr>
          </a:p>
        </p:txBody>
      </p:sp>
      <p:sp>
        <p:nvSpPr>
          <p:cNvPr id="9" name="Rectangle 8"/>
          <p:cNvSpPr/>
          <p:nvPr userDrawn="1"/>
        </p:nvSpPr>
        <p:spPr>
          <a:xfrm>
            <a:off x="2016771" y="2692749"/>
            <a:ext cx="8158459" cy="1694503"/>
          </a:xfrm>
          <a:prstGeom prst="rect">
            <a:avLst/>
          </a:prstGeom>
          <a:solidFill>
            <a:schemeClr val="bg1"/>
          </a:solidFill>
          <a:ln>
            <a:solidFill>
              <a:srgbClr val="D00002"/>
            </a:solidFill>
          </a:ln>
        </p:spPr>
        <p:txBody>
          <a:bodyPr wrap="square">
            <a:spAutoFit/>
          </a:bodyPr>
          <a:lstStyle/>
          <a:p>
            <a:pPr algn="ctr">
              <a:lnSpc>
                <a:spcPct val="110000"/>
              </a:lnSpc>
            </a:pPr>
            <a:r>
              <a:rPr lang="en-US" sz="1400" b="1">
                <a:solidFill>
                  <a:srgbClr val="FF0000"/>
                </a:solidFill>
                <a:latin typeface="Arial Narrow"/>
                <a:ea typeface="Times New Roman"/>
                <a:cs typeface="Arial"/>
              </a:rPr>
              <a:t>ITAR Restricted </a:t>
            </a:r>
            <a:br>
              <a:rPr lang="en-US" sz="1400" b="1">
                <a:latin typeface="Arial Narrow"/>
                <a:ea typeface="Times New Roman"/>
                <a:cs typeface="Arial"/>
              </a:rPr>
            </a:br>
            <a:r>
              <a:rPr lang="en-US" sz="1400" b="1">
                <a:latin typeface="Arial Narrow"/>
                <a:ea typeface="Times New Roman"/>
                <a:cs typeface="Arial"/>
              </a:rPr>
              <a:t>-- International Traffic in Arms Regulations (ITAR) Notice –</a:t>
            </a:r>
          </a:p>
          <a:p>
            <a:pPr>
              <a:lnSpc>
                <a:spcPct val="110000"/>
              </a:lnSpc>
            </a:pPr>
            <a:r>
              <a:rPr lang="en-US" sz="1333" b="1">
                <a:solidFill>
                  <a:srgbClr val="FF0000"/>
                </a:solidFill>
                <a:latin typeface="Arial"/>
                <a:cs typeface="Arial"/>
              </a:rPr>
              <a:t>WARNING: </a:t>
            </a:r>
            <a:r>
              <a:rPr lang="en-US" sz="1333" b="1">
                <a:latin typeface="Arial Narrow"/>
                <a:ea typeface="Times New Roman"/>
                <a:cs typeface="Arial"/>
              </a:rPr>
              <a:t>This document contains information which falls under the purview of the U.S. Munitions List (USML) as defined in the International Traffic in Arms Regulations (ITAR), 22 CFR 120-130, and is export controlled.</a:t>
            </a:r>
            <a:endParaRPr lang="en-US" sz="1333">
              <a:latin typeface="Times New Roman"/>
              <a:ea typeface="Times New Roman"/>
              <a:cs typeface="Arial"/>
            </a:endParaRPr>
          </a:p>
          <a:p>
            <a:pPr>
              <a:lnSpc>
                <a:spcPct val="110000"/>
              </a:lnSpc>
            </a:pPr>
            <a:r>
              <a:rPr lang="en-US" sz="1333">
                <a:latin typeface="Arial Narrow"/>
                <a:ea typeface="Times New Roman"/>
                <a:cs typeface="Arial"/>
              </a:rPr>
              <a:t> It shall not be transferred to foreign nationals in the U.S. or abroad without specific approval of a knowledgeable NASA export control official, and/or unless an export license or license exemption is obtained/available from the United States Department of State.  Violations of these regulations are punishable by fine, imprisonment, or both.</a:t>
            </a:r>
            <a:endParaRPr lang="en-US" sz="1333">
              <a:latin typeface="Times New Roman"/>
              <a:ea typeface="Times New Roman"/>
              <a:cs typeface="Arial"/>
            </a:endParaRPr>
          </a:p>
        </p:txBody>
      </p:sp>
      <p:sp>
        <p:nvSpPr>
          <p:cNvPr id="10" name="Rectangle 9"/>
          <p:cNvSpPr/>
          <p:nvPr userDrawn="1"/>
        </p:nvSpPr>
        <p:spPr>
          <a:xfrm>
            <a:off x="2016771" y="4544800"/>
            <a:ext cx="8158459" cy="1733488"/>
          </a:xfrm>
          <a:prstGeom prst="rect">
            <a:avLst/>
          </a:prstGeom>
          <a:solidFill>
            <a:schemeClr val="bg1"/>
          </a:solidFill>
          <a:ln>
            <a:solidFill>
              <a:srgbClr val="D00002"/>
            </a:solidFill>
          </a:ln>
        </p:spPr>
        <p:txBody>
          <a:bodyPr wrap="square">
            <a:spAutoFit/>
          </a:bodyPr>
          <a:lstStyle/>
          <a:p>
            <a:pPr algn="ctr"/>
            <a:r>
              <a:rPr lang="en-US" sz="1600" b="1" kern="1200">
                <a:solidFill>
                  <a:srgbClr val="FF0000"/>
                </a:solidFill>
                <a:effectLst/>
                <a:latin typeface="+mn-lt"/>
                <a:ea typeface="+mn-ea"/>
                <a:cs typeface="+mn-cs"/>
              </a:rPr>
              <a:t>EAR ECCN 9E515.a.</a:t>
            </a:r>
          </a:p>
          <a:p>
            <a:pPr algn="ctr"/>
            <a:r>
              <a:rPr lang="en-US" sz="2400" b="1" kern="1200">
                <a:solidFill>
                  <a:schemeClr val="tx1"/>
                </a:solidFill>
                <a:effectLst/>
                <a:latin typeface="+mn-lt"/>
                <a:ea typeface="+mn-ea"/>
                <a:cs typeface="+mn-cs"/>
              </a:rPr>
              <a:t>- Export Administration Regulations (EAR) Notice -</a:t>
            </a:r>
          </a:p>
          <a:p>
            <a:r>
              <a:rPr lang="en-US" sz="1333" b="1" kern="1200">
                <a:solidFill>
                  <a:srgbClr val="FF0000"/>
                </a:solidFill>
                <a:effectLst/>
                <a:latin typeface="+mn-lt"/>
                <a:ea typeface="+mn-ea"/>
                <a:cs typeface="+mn-cs"/>
              </a:rPr>
              <a:t>WARNING: </a:t>
            </a:r>
            <a:r>
              <a:rPr lang="en-US" sz="1333" b="1" kern="1200">
                <a:solidFill>
                  <a:schemeClr val="tx1"/>
                </a:solidFill>
                <a:effectLst/>
                <a:latin typeface="+mn-lt"/>
                <a:ea typeface="+mn-ea"/>
                <a:cs typeface="+mn-cs"/>
              </a:rPr>
              <a:t>This document contains information within the purview of the Export Administration Regulations (EAR), 15 CFR §730-774, and is export-controlled.  </a:t>
            </a:r>
            <a:r>
              <a:rPr lang="en-US" sz="1333" b="0" kern="1200">
                <a:solidFill>
                  <a:schemeClr val="tx1"/>
                </a:solidFill>
                <a:effectLst/>
                <a:latin typeface="+mn-lt"/>
                <a:ea typeface="+mn-ea"/>
                <a:cs typeface="+mn-cs"/>
              </a:rPr>
              <a:t>It may not be transferred to foreign persons in the U.S. or abroad without specific approval of a knowledgeable export control official, and/or unless an export license or license exception is obtained/available from the Bureau of Industry and Security, United States Department of Commerce.  Violations of these regulations are punishable by fine, imprisonment, or both.</a:t>
            </a:r>
          </a:p>
        </p:txBody>
      </p:sp>
      <p:sp>
        <p:nvSpPr>
          <p:cNvPr id="2" name="TextBox 1"/>
          <p:cNvSpPr txBox="1"/>
          <p:nvPr userDrawn="1"/>
        </p:nvSpPr>
        <p:spPr>
          <a:xfrm>
            <a:off x="3814159" y="1121376"/>
            <a:ext cx="4563685" cy="523220"/>
          </a:xfrm>
          <a:prstGeom prst="rect">
            <a:avLst/>
          </a:prstGeom>
          <a:noFill/>
        </p:spPr>
        <p:txBody>
          <a:bodyPr wrap="none" rtlCol="0">
            <a:spAutoFit/>
          </a:bodyPr>
          <a:lstStyle/>
          <a:p>
            <a:pPr algn="ctr"/>
            <a:r>
              <a:rPr lang="en-US" sz="1400"/>
              <a:t>Per NID 1600.55 (per NPR</a:t>
            </a:r>
            <a:r>
              <a:rPr lang="en-US" sz="1400" baseline="0"/>
              <a:t> 1600.1)</a:t>
            </a:r>
            <a:endParaRPr lang="en-US" sz="1400"/>
          </a:p>
          <a:p>
            <a:r>
              <a:rPr lang="en-US" sz="1400"/>
              <a:t>Top of title page and every page containing SBU Information</a:t>
            </a:r>
          </a:p>
        </p:txBody>
      </p:sp>
      <p:sp>
        <p:nvSpPr>
          <p:cNvPr id="11" name="Rectangle 10"/>
          <p:cNvSpPr/>
          <p:nvPr userDrawn="1"/>
        </p:nvSpPr>
        <p:spPr>
          <a:xfrm>
            <a:off x="2702840" y="2099690"/>
            <a:ext cx="6786320" cy="225639"/>
          </a:xfrm>
          <a:prstGeom prst="rect">
            <a:avLst/>
          </a:prstGeom>
          <a:solidFill>
            <a:schemeClr val="bg1"/>
          </a:solidFill>
          <a:ln>
            <a:solidFill>
              <a:srgbClr val="D00002"/>
            </a:solidFill>
          </a:ln>
        </p:spPr>
        <p:txBody>
          <a:bodyPr wrap="square" lIns="0" tIns="0" rIns="0" bIns="0">
            <a:spAutoFit/>
          </a:bodyPr>
          <a:lstStyle/>
          <a:p>
            <a:pPr algn="ctr">
              <a:lnSpc>
                <a:spcPct val="110000"/>
              </a:lnSpc>
            </a:pPr>
            <a:r>
              <a:rPr lang="en-US" sz="1333" b="1">
                <a:solidFill>
                  <a:srgbClr val="FF0000"/>
                </a:solidFill>
                <a:latin typeface="Arial"/>
                <a:cs typeface="Arial"/>
              </a:rPr>
              <a:t>SENSITIVE BUT UNCLASSIFIED (SBU);</a:t>
            </a:r>
            <a:r>
              <a:rPr lang="en-US" sz="1333" b="1" baseline="0">
                <a:solidFill>
                  <a:srgbClr val="FF0000"/>
                </a:solidFill>
                <a:latin typeface="Arial"/>
                <a:cs typeface="Arial"/>
              </a:rPr>
              <a:t> TEMPO Project Manager; TEMPO; &lt;date&gt; </a:t>
            </a:r>
            <a:endParaRPr lang="en-US" sz="1333" b="1">
              <a:latin typeface="Arial"/>
              <a:cs typeface="Arial"/>
            </a:endParaRPr>
          </a:p>
        </p:txBody>
      </p:sp>
      <p:sp>
        <p:nvSpPr>
          <p:cNvPr id="12" name="TextBox 11"/>
          <p:cNvSpPr txBox="1"/>
          <p:nvPr userDrawn="1"/>
        </p:nvSpPr>
        <p:spPr>
          <a:xfrm>
            <a:off x="3636781" y="1788077"/>
            <a:ext cx="4849469" cy="307777"/>
          </a:xfrm>
          <a:prstGeom prst="rect">
            <a:avLst/>
          </a:prstGeom>
          <a:noFill/>
        </p:spPr>
        <p:txBody>
          <a:bodyPr wrap="none" rtlCol="0">
            <a:spAutoFit/>
          </a:bodyPr>
          <a:lstStyle/>
          <a:p>
            <a:r>
              <a:rPr lang="en-US" sz="1400"/>
              <a:t>Bottom of title page and every page containing SBU Information</a:t>
            </a:r>
          </a:p>
        </p:txBody>
      </p:sp>
    </p:spTree>
    <p:extLst>
      <p:ext uri="{BB962C8B-B14F-4D97-AF65-F5344CB8AC3E}">
        <p14:creationId xmlns:p14="http://schemas.microsoft.com/office/powerpoint/2010/main" val="37210954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sp>
        <p:nvSpPr>
          <p:cNvPr id="6" name="Title 2"/>
          <p:cNvSpPr>
            <a:spLocks noGrp="1"/>
          </p:cNvSpPr>
          <p:nvPr>
            <p:ph type="title" hasCustomPrompt="1"/>
          </p:nvPr>
        </p:nvSpPr>
        <p:spPr>
          <a:xfrm>
            <a:off x="2969679" y="0"/>
            <a:ext cx="7880527" cy="975701"/>
          </a:xfrm>
          <a:prstGeom prst="rect">
            <a:avLst/>
          </a:prstGeom>
        </p:spPr>
        <p:txBody>
          <a:bodyPr anchor="ctr"/>
          <a:lstStyle>
            <a:lvl1pPr algn="ctr">
              <a:defRPr sz="3600" b="0">
                <a:solidFill>
                  <a:schemeClr val="bg1"/>
                </a:solidFill>
                <a:latin typeface="+mn-lt"/>
              </a:defRPr>
            </a:lvl1pPr>
          </a:lstStyle>
          <a:p>
            <a:r>
              <a:rPr lang="en-US"/>
              <a:t>Disclaimers</a:t>
            </a:r>
          </a:p>
        </p:txBody>
      </p:sp>
      <p:sp>
        <p:nvSpPr>
          <p:cNvPr id="11" name="Rectangle 10"/>
          <p:cNvSpPr/>
          <p:nvPr userDrawn="1"/>
        </p:nvSpPr>
        <p:spPr>
          <a:xfrm>
            <a:off x="306567" y="1061642"/>
            <a:ext cx="10785733" cy="1651671"/>
          </a:xfrm>
          <a:prstGeom prst="rect">
            <a:avLst/>
          </a:prstGeom>
          <a:solidFill>
            <a:schemeClr val="bg1"/>
          </a:solidFill>
        </p:spPr>
        <p:txBody>
          <a:bodyPr wrap="square">
            <a:spAutoFit/>
          </a:bodyPr>
          <a:lstStyle/>
          <a:p>
            <a:pPr algn="ctr"/>
            <a:r>
              <a:rPr lang="en-US" sz="2133" b="1">
                <a:solidFill>
                  <a:srgbClr val="FF0000"/>
                </a:solidFill>
              </a:rPr>
              <a:t>Limited Rights Notice </a:t>
            </a:r>
            <a:endParaRPr lang="en-US" sz="2133" b="1" i="1">
              <a:solidFill>
                <a:srgbClr val="FF0000"/>
              </a:solidFill>
            </a:endParaRPr>
          </a:p>
          <a:p>
            <a:pPr lvl="0"/>
            <a:r>
              <a:rPr lang="en-US" sz="1600">
                <a:solidFill>
                  <a:srgbClr val="FF0000"/>
                </a:solidFill>
              </a:rPr>
              <a:t>(a) These data are submitted with limited rights under Government Contract No. NNL13AQ01C.  These data may be reproduced and used by the</a:t>
            </a:r>
            <a:r>
              <a:rPr lang="en-US" sz="1600" i="1">
                <a:solidFill>
                  <a:srgbClr val="FF0000"/>
                </a:solidFill>
              </a:rPr>
              <a:t> </a:t>
            </a:r>
            <a:r>
              <a:rPr lang="en-US" sz="1600">
                <a:solidFill>
                  <a:srgbClr val="FF0000"/>
                </a:solidFill>
              </a:rPr>
              <a:t>Government with the express limitation that they will not, without written permission of the contractor, be used for purposes of manufacture nor disclosed outside the Government; except that the Government may disclose these data outside the Government for the following purposes, if any, provided that the Government makes such disclosure subject to prohibition against further use and disclosure: None</a:t>
            </a:r>
            <a:endParaRPr lang="en-US" sz="1600" i="1">
              <a:solidFill>
                <a:srgbClr val="FF0000"/>
              </a:solidFill>
            </a:endParaRPr>
          </a:p>
        </p:txBody>
      </p:sp>
    </p:spTree>
    <p:extLst>
      <p:ext uri="{BB962C8B-B14F-4D97-AF65-F5344CB8AC3E}">
        <p14:creationId xmlns:p14="http://schemas.microsoft.com/office/powerpoint/2010/main" val="37615714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6" name="Title 5"/>
          <p:cNvSpPr>
            <a:spLocks noGrp="1"/>
          </p:cNvSpPr>
          <p:nvPr>
            <p:ph type="title"/>
          </p:nvPr>
        </p:nvSpPr>
        <p:spPr>
          <a:xfrm>
            <a:off x="838200" y="2900680"/>
            <a:ext cx="10515600" cy="1325033"/>
          </a:xfrm>
          <a:prstGeom prst="rect">
            <a:avLst/>
          </a:prstGeom>
        </p:spPr>
        <p:txBody>
          <a:bodyPr/>
          <a:lstStyle>
            <a:lvl1pPr>
              <a:defRPr lang="en-US" sz="5400" b="0" smtClean="0">
                <a:solidFill>
                  <a:srgbClr val="000090"/>
                </a:solidFill>
                <a:cs typeface="Arial Rounded MT Bold"/>
              </a:defRPr>
            </a:lvl1p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0E24C6-B8C2-40F0-BF2D-44D0E3E3802A}" type="slidenum">
              <a:rPr lang="en-US" smtClean="0"/>
              <a:t>‹#›</a:t>
            </a:fld>
            <a:endParaRPr lang="en-US"/>
          </a:p>
        </p:txBody>
      </p:sp>
    </p:spTree>
    <p:extLst>
      <p:ext uri="{BB962C8B-B14F-4D97-AF65-F5344CB8AC3E}">
        <p14:creationId xmlns:p14="http://schemas.microsoft.com/office/powerpoint/2010/main" val="22569243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Questions">
    <p:spTree>
      <p:nvGrpSpPr>
        <p:cNvPr id="1" name=""/>
        <p:cNvGrpSpPr/>
        <p:nvPr/>
      </p:nvGrpSpPr>
      <p:grpSpPr>
        <a:xfrm>
          <a:off x="0" y="0"/>
          <a:ext cx="0" cy="0"/>
          <a:chOff x="0" y="0"/>
          <a:chExt cx="0" cy="0"/>
        </a:xfrm>
      </p:grpSpPr>
      <p:sp>
        <p:nvSpPr>
          <p:cNvPr id="3" name="Title Placeholder 10"/>
          <p:cNvSpPr txBox="1">
            <a:spLocks/>
          </p:cNvSpPr>
          <p:nvPr userDrawn="1"/>
        </p:nvSpPr>
        <p:spPr>
          <a:xfrm>
            <a:off x="0" y="3101189"/>
            <a:ext cx="12192000" cy="6463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3200" kern="1200">
                <a:solidFill>
                  <a:srgbClr val="FFFF00"/>
                </a:solidFill>
                <a:latin typeface="Arial"/>
                <a:ea typeface="+mj-ea"/>
                <a:cs typeface="Arial"/>
              </a:defRPr>
            </a:lvl1pPr>
          </a:lstStyle>
          <a:p>
            <a:r>
              <a:rPr lang="en-US" sz="7200" b="0">
                <a:solidFill>
                  <a:srgbClr val="000090"/>
                </a:solidFill>
                <a:latin typeface="+mn-lt"/>
                <a:cs typeface="Arial Rounded MT Bold"/>
              </a:rPr>
              <a:t>Questions</a:t>
            </a:r>
            <a:endParaRPr lang="en-US" sz="6000" b="0">
              <a:solidFill>
                <a:srgbClr val="000090"/>
              </a:solidFill>
              <a:latin typeface="+mn-lt"/>
              <a:cs typeface="Arial Rounded MT Bold"/>
            </a:endParaRPr>
          </a:p>
        </p:txBody>
      </p:sp>
    </p:spTree>
    <p:extLst>
      <p:ext uri="{BB962C8B-B14F-4D97-AF65-F5344CB8AC3E}">
        <p14:creationId xmlns:p14="http://schemas.microsoft.com/office/powerpoint/2010/main" val="742969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Title Placeholder 10"/>
          <p:cNvSpPr txBox="1">
            <a:spLocks/>
          </p:cNvSpPr>
          <p:nvPr userDrawn="1"/>
        </p:nvSpPr>
        <p:spPr>
          <a:xfrm>
            <a:off x="0" y="3101188"/>
            <a:ext cx="12192000" cy="64633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3200" kern="1200">
                <a:solidFill>
                  <a:srgbClr val="FFFF00"/>
                </a:solidFill>
                <a:latin typeface="Arial"/>
                <a:ea typeface="+mj-ea"/>
                <a:cs typeface="Arial"/>
              </a:defRPr>
            </a:lvl1pPr>
          </a:lstStyle>
          <a:p>
            <a:r>
              <a:rPr lang="en-US" sz="4800" b="1">
                <a:solidFill>
                  <a:srgbClr val="000090"/>
                </a:solidFill>
                <a:latin typeface="Arial Rounded MT Bold"/>
                <a:cs typeface="Arial Rounded MT Bold"/>
              </a:rPr>
              <a:t>BACKUP</a:t>
            </a:r>
          </a:p>
        </p:txBody>
      </p:sp>
    </p:spTree>
    <p:extLst>
      <p:ext uri="{BB962C8B-B14F-4D97-AF65-F5344CB8AC3E}">
        <p14:creationId xmlns:p14="http://schemas.microsoft.com/office/powerpoint/2010/main" val="36353736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ackup">
    <p:spTree>
      <p:nvGrpSpPr>
        <p:cNvPr id="1" name=""/>
        <p:cNvGrpSpPr/>
        <p:nvPr/>
      </p:nvGrpSpPr>
      <p:grpSpPr>
        <a:xfrm>
          <a:off x="0" y="0"/>
          <a:ext cx="0" cy="0"/>
          <a:chOff x="0" y="0"/>
          <a:chExt cx="0" cy="0"/>
        </a:xfrm>
      </p:grpSpPr>
      <p:sp>
        <p:nvSpPr>
          <p:cNvPr id="3" name="Title Placeholder 10"/>
          <p:cNvSpPr txBox="1">
            <a:spLocks/>
          </p:cNvSpPr>
          <p:nvPr userDrawn="1"/>
        </p:nvSpPr>
        <p:spPr>
          <a:xfrm>
            <a:off x="0" y="3101189"/>
            <a:ext cx="12192000" cy="6463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3200" kern="1200">
                <a:solidFill>
                  <a:srgbClr val="FFFF00"/>
                </a:solidFill>
                <a:latin typeface="Arial"/>
                <a:ea typeface="+mj-ea"/>
                <a:cs typeface="Arial"/>
              </a:defRPr>
            </a:lvl1pPr>
          </a:lstStyle>
          <a:p>
            <a:r>
              <a:rPr lang="en-US" sz="7200" b="0">
                <a:solidFill>
                  <a:srgbClr val="000090"/>
                </a:solidFill>
                <a:latin typeface="+mn-lt"/>
                <a:cs typeface="Arial Rounded MT Bold"/>
              </a:rPr>
              <a:t>Backup</a:t>
            </a:r>
          </a:p>
        </p:txBody>
      </p:sp>
    </p:spTree>
    <p:extLst>
      <p:ext uri="{BB962C8B-B14F-4D97-AF65-F5344CB8AC3E}">
        <p14:creationId xmlns:p14="http://schemas.microsoft.com/office/powerpoint/2010/main" val="26096631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Log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EDD07B-0B4F-C141-BE97-9114F86A1893}"/>
              </a:ext>
            </a:extLst>
          </p:cNvPr>
          <p:cNvPicPr>
            <a:picLocks noChangeAspect="1"/>
          </p:cNvPicPr>
          <p:nvPr userDrawn="1"/>
        </p:nvPicPr>
        <p:blipFill>
          <a:blip r:embed="rId2"/>
          <a:stretch>
            <a:fillRect/>
          </a:stretch>
        </p:blipFill>
        <p:spPr>
          <a:xfrm>
            <a:off x="5369859" y="2834341"/>
            <a:ext cx="1828800" cy="1727200"/>
          </a:xfrm>
          <a:prstGeom prst="rect">
            <a:avLst/>
          </a:prstGeom>
        </p:spPr>
      </p:pic>
    </p:spTree>
    <p:extLst>
      <p:ext uri="{BB962C8B-B14F-4D97-AF65-F5344CB8AC3E}">
        <p14:creationId xmlns:p14="http://schemas.microsoft.com/office/powerpoint/2010/main" val="40194892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pic>
        <p:nvPicPr>
          <p:cNvPr id="8" name="Picture 7" descr="TEMPO ppt Banner v7.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866"/>
            <a:ext cx="12192000" cy="1063752"/>
          </a:xfrm>
          <a:prstGeom prst="rect">
            <a:avLst/>
          </a:prstGeom>
        </p:spPr>
      </p:pic>
      <p:sp>
        <p:nvSpPr>
          <p:cNvPr id="9" name="Title 1"/>
          <p:cNvSpPr>
            <a:spLocks noGrp="1"/>
          </p:cNvSpPr>
          <p:nvPr>
            <p:ph type="title"/>
          </p:nvPr>
        </p:nvSpPr>
        <p:spPr>
          <a:xfrm>
            <a:off x="2539931" y="274638"/>
            <a:ext cx="7963743" cy="638108"/>
          </a:xfrm>
          <a:prstGeom prst="rect">
            <a:avLst/>
          </a:prstGeom>
        </p:spPr>
        <p:txBody>
          <a:bodyPr vert="horz"/>
          <a:lstStyle>
            <a:lvl1pPr>
              <a:defRPr sz="2800">
                <a:solidFill>
                  <a:srgbClr val="D9D9D9"/>
                </a:solidFill>
                <a:latin typeface="Arial Rounded MT Bold"/>
                <a:cs typeface="Arial Rounded MT Bold"/>
              </a:defRPr>
            </a:lvl1pPr>
          </a:lstStyle>
          <a:p>
            <a:r>
              <a:rPr lang="en-US"/>
              <a:t>Click to edit Master title style</a:t>
            </a:r>
          </a:p>
        </p:txBody>
      </p:sp>
      <p:sp>
        <p:nvSpPr>
          <p:cNvPr id="10" name="Date Placeholder 9"/>
          <p:cNvSpPr>
            <a:spLocks noGrp="1"/>
          </p:cNvSpPr>
          <p:nvPr>
            <p:ph type="dt" sz="half" idx="10"/>
          </p:nvPr>
        </p:nvSpPr>
        <p:spPr/>
        <p:txBody>
          <a:bodyPr/>
          <a:lstStyle/>
          <a:p>
            <a:endParaRPr lang="en-US">
              <a:solidFill>
                <a:prstClr val="black">
                  <a:tint val="75000"/>
                </a:prstClr>
              </a:solidFill>
              <a:latin typeface="Calibri"/>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latin typeface="Calibri"/>
            </a:endParaRPr>
          </a:p>
        </p:txBody>
      </p:sp>
      <p:sp>
        <p:nvSpPr>
          <p:cNvPr id="12" name="Slide Number Placeholder 11"/>
          <p:cNvSpPr>
            <a:spLocks noGrp="1"/>
          </p:cNvSpPr>
          <p:nvPr>
            <p:ph type="sldNum" sz="quarter" idx="12"/>
          </p:nvPr>
        </p:nvSpPr>
        <p:spPr/>
        <p:txBody>
          <a:bodyPr/>
          <a:lstStyle/>
          <a:p>
            <a:fld id="{AEC11D65-9821-2B49-88CD-D477606C3ED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46954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Title Chart - N 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E00922-7687-EA47-9BC8-EBC78CD432E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70799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Only - NASA">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0" y="6621140"/>
            <a:ext cx="2743200" cy="182880"/>
          </a:xfrm>
          <a:prstGeom prst="rect">
            <a:avLst/>
          </a:prstGeom>
        </p:spPr>
        <p:txBody>
          <a:bodyPr vert="horz" lIns="91440" tIns="0" rIns="91440" bIns="0" rtlCol="0" anchor="ctr"/>
          <a:lstStyle>
            <a:lvl1pPr>
              <a:defRPr lang="en-US" sz="1200" smtClean="0">
                <a:solidFill>
                  <a:schemeClr val="tx1">
                    <a:tint val="75000"/>
                  </a:schemeClr>
                </a:solidFill>
              </a:defRPr>
            </a:lvl1p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sp>
        <p:nvSpPr>
          <p:cNvPr id="6" name="Title 2"/>
          <p:cNvSpPr>
            <a:spLocks noGrp="1"/>
          </p:cNvSpPr>
          <p:nvPr>
            <p:ph type="title"/>
          </p:nvPr>
        </p:nvSpPr>
        <p:spPr>
          <a:xfrm>
            <a:off x="2438401" y="2"/>
            <a:ext cx="8410944" cy="975701"/>
          </a:xfrm>
          <a:prstGeom prst="rect">
            <a:avLst/>
          </a:prstGeom>
        </p:spPr>
        <p:txBody>
          <a:bodyPr anchor="ctr"/>
          <a:lstStyle>
            <a:lvl1pPr algn="ctr">
              <a:defRPr sz="2700" b="0">
                <a:solidFill>
                  <a:schemeClr val="bg1"/>
                </a:solidFill>
                <a:latin typeface="+mn-lt"/>
              </a:defRPr>
            </a:lvl1pPr>
          </a:lstStyle>
          <a:p>
            <a:r>
              <a:rPr lang="en-US"/>
              <a:t>Click to edit Master title style</a:t>
            </a:r>
          </a:p>
        </p:txBody>
      </p:sp>
    </p:spTree>
    <p:extLst>
      <p:ext uri="{BB962C8B-B14F-4D97-AF65-F5344CB8AC3E}">
        <p14:creationId xmlns:p14="http://schemas.microsoft.com/office/powerpoint/2010/main" val="33683557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6" name="Title 5"/>
          <p:cNvSpPr>
            <a:spLocks noGrp="1"/>
          </p:cNvSpPr>
          <p:nvPr>
            <p:ph type="title"/>
          </p:nvPr>
        </p:nvSpPr>
        <p:spPr>
          <a:xfrm>
            <a:off x="838200" y="2900682"/>
            <a:ext cx="10515600" cy="1325033"/>
          </a:xfrm>
          <a:prstGeom prst="rect">
            <a:avLst/>
          </a:prstGeom>
        </p:spPr>
        <p:txBody>
          <a:bodyPr/>
          <a:lstStyle>
            <a:lvl1pPr>
              <a:defRPr lang="en-US" sz="4050" b="0" smtClean="0">
                <a:solidFill>
                  <a:srgbClr val="000090"/>
                </a:solidFill>
                <a:cs typeface="Arial Rounded MT Bold"/>
              </a:defRPr>
            </a:lvl1pPr>
          </a:lstStyle>
          <a:p>
            <a:r>
              <a:rPr lang="en-US"/>
              <a:t>Click to edit Master title style</a:t>
            </a:r>
          </a:p>
        </p:txBody>
      </p:sp>
      <p:sp>
        <p:nvSpPr>
          <p:cNvPr id="9" name="Slide Number Placeholder 8"/>
          <p:cNvSpPr>
            <a:spLocks noGrp="1"/>
          </p:cNvSpPr>
          <p:nvPr>
            <p:ph type="sldNum" sz="quarter" idx="12"/>
          </p:nvPr>
        </p:nvSpPr>
        <p:spPr/>
        <p:txBody>
          <a:bodyPr/>
          <a:lstStyle/>
          <a:p>
            <a:fld id="{DA0E24C6-B8C2-40F0-BF2D-44D0E3E3802A}" type="slidenum">
              <a:rPr lang="en-US" smtClean="0"/>
              <a:t>‹#›</a:t>
            </a:fld>
            <a:endParaRPr lang="en-US"/>
          </a:p>
        </p:txBody>
      </p:sp>
      <p:sp>
        <p:nvSpPr>
          <p:cNvPr id="7" name="Date Placeholder 2">
            <a:extLst>
              <a:ext uri="{FF2B5EF4-FFF2-40B4-BE49-F238E27FC236}">
                <a16:creationId xmlns:a16="http://schemas.microsoft.com/office/drawing/2014/main" id="{92356197-65FC-4F71-A33A-6CAF78ADFBE9}"/>
              </a:ext>
            </a:extLst>
          </p:cNvPr>
          <p:cNvSpPr>
            <a:spLocks noGrp="1"/>
          </p:cNvSpPr>
          <p:nvPr>
            <p:ph type="dt" sz="half" idx="2"/>
          </p:nvPr>
        </p:nvSpPr>
        <p:spPr>
          <a:xfrm>
            <a:off x="0" y="6529700"/>
            <a:ext cx="2743200" cy="182880"/>
          </a:xfrm>
          <a:prstGeom prst="rect">
            <a:avLst/>
          </a:prstGeom>
        </p:spPr>
        <p:txBody>
          <a:bodyPr/>
          <a:lstStyle>
            <a:lvl1pPr>
              <a:defRPr sz="1350" b="0">
                <a:solidFill>
                  <a:schemeClr val="bg2">
                    <a:lumMod val="50000"/>
                  </a:schemeClr>
                </a:solidFill>
              </a:defRPr>
            </a:lvl1pPr>
          </a:lstStyle>
          <a:p>
            <a:endParaRPr lang="en-US"/>
          </a:p>
        </p:txBody>
      </p:sp>
    </p:spTree>
    <p:extLst>
      <p:ext uri="{BB962C8B-B14F-4D97-AF65-F5344CB8AC3E}">
        <p14:creationId xmlns:p14="http://schemas.microsoft.com/office/powerpoint/2010/main" val="26610114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Questions">
    <p:spTree>
      <p:nvGrpSpPr>
        <p:cNvPr id="1" name=""/>
        <p:cNvGrpSpPr/>
        <p:nvPr/>
      </p:nvGrpSpPr>
      <p:grpSpPr>
        <a:xfrm>
          <a:off x="0" y="0"/>
          <a:ext cx="0" cy="0"/>
          <a:chOff x="0" y="0"/>
          <a:chExt cx="0" cy="0"/>
        </a:xfrm>
      </p:grpSpPr>
      <p:sp>
        <p:nvSpPr>
          <p:cNvPr id="3" name="Title Placeholder 10"/>
          <p:cNvSpPr txBox="1">
            <a:spLocks/>
          </p:cNvSpPr>
          <p:nvPr userDrawn="1"/>
        </p:nvSpPr>
        <p:spPr>
          <a:xfrm>
            <a:off x="0" y="3101191"/>
            <a:ext cx="12192000" cy="64633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3200" kern="1200">
                <a:solidFill>
                  <a:srgbClr val="FFFF00"/>
                </a:solidFill>
                <a:latin typeface="Arial"/>
                <a:ea typeface="+mj-ea"/>
                <a:cs typeface="Arial"/>
              </a:defRPr>
            </a:lvl1pPr>
          </a:lstStyle>
          <a:p>
            <a:r>
              <a:rPr lang="en-US" sz="5400" b="0">
                <a:solidFill>
                  <a:srgbClr val="000090"/>
                </a:solidFill>
                <a:latin typeface="+mn-lt"/>
                <a:cs typeface="Arial Rounded MT Bold"/>
              </a:rPr>
              <a:t>Questions</a:t>
            </a:r>
            <a:endParaRPr lang="en-US" sz="4500" b="0">
              <a:solidFill>
                <a:srgbClr val="000090"/>
              </a:solidFill>
              <a:latin typeface="+mn-lt"/>
              <a:cs typeface="Arial Rounded MT Bold"/>
            </a:endParaRPr>
          </a:p>
        </p:txBody>
      </p:sp>
    </p:spTree>
    <p:extLst>
      <p:ext uri="{BB962C8B-B14F-4D97-AF65-F5344CB8AC3E}">
        <p14:creationId xmlns:p14="http://schemas.microsoft.com/office/powerpoint/2010/main" val="21495792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Backup">
    <p:spTree>
      <p:nvGrpSpPr>
        <p:cNvPr id="1" name=""/>
        <p:cNvGrpSpPr/>
        <p:nvPr/>
      </p:nvGrpSpPr>
      <p:grpSpPr>
        <a:xfrm>
          <a:off x="0" y="0"/>
          <a:ext cx="0" cy="0"/>
          <a:chOff x="0" y="0"/>
          <a:chExt cx="0" cy="0"/>
        </a:xfrm>
      </p:grpSpPr>
      <p:sp>
        <p:nvSpPr>
          <p:cNvPr id="3" name="Title Placeholder 10"/>
          <p:cNvSpPr txBox="1">
            <a:spLocks/>
          </p:cNvSpPr>
          <p:nvPr userDrawn="1"/>
        </p:nvSpPr>
        <p:spPr>
          <a:xfrm>
            <a:off x="0" y="3101191"/>
            <a:ext cx="12192000" cy="64633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3200" kern="1200">
                <a:solidFill>
                  <a:srgbClr val="FFFF00"/>
                </a:solidFill>
                <a:latin typeface="Arial"/>
                <a:ea typeface="+mj-ea"/>
                <a:cs typeface="Arial"/>
              </a:defRPr>
            </a:lvl1pPr>
          </a:lstStyle>
          <a:p>
            <a:r>
              <a:rPr lang="en-US" sz="5400" b="0">
                <a:solidFill>
                  <a:srgbClr val="000090"/>
                </a:solidFill>
                <a:latin typeface="+mn-lt"/>
                <a:cs typeface="Arial Rounded MT Bold"/>
              </a:rPr>
              <a:t>Backup</a:t>
            </a:r>
          </a:p>
        </p:txBody>
      </p:sp>
    </p:spTree>
    <p:extLst>
      <p:ext uri="{BB962C8B-B14F-4D97-AF65-F5344CB8AC3E}">
        <p14:creationId xmlns:p14="http://schemas.microsoft.com/office/powerpoint/2010/main" val="32043357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Log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EDD07B-0B4F-C141-BE97-9114F86A18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9859" y="2834341"/>
            <a:ext cx="1828800" cy="1727200"/>
          </a:xfrm>
          <a:prstGeom prst="rect">
            <a:avLst/>
          </a:prstGeom>
        </p:spPr>
      </p:pic>
    </p:spTree>
    <p:extLst>
      <p:ext uri="{BB962C8B-B14F-4D97-AF65-F5344CB8AC3E}">
        <p14:creationId xmlns:p14="http://schemas.microsoft.com/office/powerpoint/2010/main" val="28629429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668039" y="0"/>
            <a:ext cx="8309316" cy="964406"/>
          </a:xfrm>
          <a:prstGeom prst="rect">
            <a:avLst/>
          </a:prstGeom>
        </p:spPr>
        <p:txBody>
          <a:bodyPr vert="horz" anchor="ctr"/>
          <a:lstStyle>
            <a:lvl1pPr>
              <a:defRPr sz="2100">
                <a:solidFill>
                  <a:srgbClr val="FFFFFF"/>
                </a:solidFill>
              </a:defRPr>
            </a:lvl1pPr>
          </a:lstStyle>
          <a:p>
            <a:r>
              <a:rPr lang="en-US"/>
              <a:t>Click to edit Master title style</a:t>
            </a:r>
          </a:p>
        </p:txBody>
      </p:sp>
      <p:sp>
        <p:nvSpPr>
          <p:cNvPr id="4" name="Slide Number Placeholder 3"/>
          <p:cNvSpPr>
            <a:spLocks noGrp="1"/>
          </p:cNvSpPr>
          <p:nvPr>
            <p:ph type="sldNum" sz="quarter" idx="11"/>
          </p:nvPr>
        </p:nvSpPr>
        <p:spPr/>
        <p:txBody>
          <a:bodyPr/>
          <a:lstStyle/>
          <a:p>
            <a:fld id="{24528EB1-4DC2-B445-862E-7D59106F092A}" type="slidenum">
              <a:rPr lang="en-US" smtClean="0">
                <a:solidFill>
                  <a:srgbClr val="000000"/>
                </a:solidFill>
              </a:rPr>
              <a:pPr/>
              <a:t>‹#›</a:t>
            </a:fld>
            <a:endParaRPr lang="en-US">
              <a:solidFill>
                <a:srgbClr val="000000"/>
              </a:solidFill>
            </a:endParaRPr>
          </a:p>
        </p:txBody>
      </p:sp>
      <p:sp>
        <p:nvSpPr>
          <p:cNvPr id="7" name="Content Placeholder 6"/>
          <p:cNvSpPr>
            <a:spLocks noGrp="1"/>
          </p:cNvSpPr>
          <p:nvPr>
            <p:ph sz="quarter" idx="13"/>
          </p:nvPr>
        </p:nvSpPr>
        <p:spPr>
          <a:xfrm>
            <a:off x="266702" y="1158875"/>
            <a:ext cx="11605684" cy="5360988"/>
          </a:xfrm>
          <a:prstGeom prst="rect">
            <a:avLst/>
          </a:prstGeom>
        </p:spPr>
        <p:txBody>
          <a:bodyPr vert="horz"/>
          <a:lstStyle>
            <a:lvl1pPr>
              <a:defRPr sz="1800"/>
            </a:lvl1pPr>
            <a:lvl2pPr>
              <a:defRPr sz="1500"/>
            </a:lvl2pPr>
            <a:lvl3pPr>
              <a:defRPr sz="135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2">
            <a:extLst>
              <a:ext uri="{FF2B5EF4-FFF2-40B4-BE49-F238E27FC236}">
                <a16:creationId xmlns:a16="http://schemas.microsoft.com/office/drawing/2014/main" id="{BA34F9E2-853F-407C-8157-7FF8CE2EE911}"/>
              </a:ext>
            </a:extLst>
          </p:cNvPr>
          <p:cNvSpPr>
            <a:spLocks noGrp="1"/>
          </p:cNvSpPr>
          <p:nvPr>
            <p:ph type="dt" sz="half" idx="2"/>
          </p:nvPr>
        </p:nvSpPr>
        <p:spPr>
          <a:xfrm>
            <a:off x="0" y="6529700"/>
            <a:ext cx="2743200" cy="182880"/>
          </a:xfrm>
          <a:prstGeom prst="rect">
            <a:avLst/>
          </a:prstGeom>
        </p:spPr>
        <p:txBody>
          <a:bodyPr/>
          <a:lstStyle>
            <a:lvl1pPr>
              <a:defRPr sz="1350" b="0">
                <a:solidFill>
                  <a:schemeClr val="bg2">
                    <a:lumMod val="50000"/>
                  </a:schemeClr>
                </a:solidFill>
              </a:defRPr>
            </a:lvl1pPr>
          </a:lstStyle>
          <a:p>
            <a:endParaRPr lang="en-US"/>
          </a:p>
        </p:txBody>
      </p:sp>
    </p:spTree>
    <p:extLst>
      <p:ext uri="{BB962C8B-B14F-4D97-AF65-F5344CB8AC3E}">
        <p14:creationId xmlns:p14="http://schemas.microsoft.com/office/powerpoint/2010/main" val="1207068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Chart - N 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E00922-7687-EA47-9BC8-EBC78CD432E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864152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pic>
        <p:nvPicPr>
          <p:cNvPr id="8" name="Picture 7" descr="TEMPO ppt Banner v7.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866"/>
            <a:ext cx="12192000" cy="1063752"/>
          </a:xfrm>
          <a:prstGeom prst="rect">
            <a:avLst/>
          </a:prstGeom>
        </p:spPr>
      </p:pic>
      <p:sp>
        <p:nvSpPr>
          <p:cNvPr id="9" name="Title 1"/>
          <p:cNvSpPr>
            <a:spLocks noGrp="1"/>
          </p:cNvSpPr>
          <p:nvPr>
            <p:ph type="title"/>
          </p:nvPr>
        </p:nvSpPr>
        <p:spPr>
          <a:xfrm>
            <a:off x="2539931" y="274638"/>
            <a:ext cx="7963743" cy="638108"/>
          </a:xfrm>
          <a:prstGeom prst="rect">
            <a:avLst/>
          </a:prstGeom>
        </p:spPr>
        <p:txBody>
          <a:bodyPr vert="horz"/>
          <a:lstStyle>
            <a:lvl1pPr>
              <a:defRPr sz="2800">
                <a:solidFill>
                  <a:srgbClr val="D9D9D9"/>
                </a:solidFill>
                <a:latin typeface="Arial Rounded MT Bold"/>
                <a:cs typeface="Arial Rounded MT Bold"/>
              </a:defRPr>
            </a:lvl1pPr>
          </a:lstStyle>
          <a:p>
            <a:r>
              <a:rPr lang="en-US"/>
              <a:t>Click to edit Master title style</a:t>
            </a:r>
          </a:p>
        </p:txBody>
      </p:sp>
      <p:sp>
        <p:nvSpPr>
          <p:cNvPr id="10" name="Date Placeholder 9"/>
          <p:cNvSpPr>
            <a:spLocks noGrp="1"/>
          </p:cNvSpPr>
          <p:nvPr>
            <p:ph type="dt" sz="half" idx="10"/>
          </p:nvPr>
        </p:nvSpPr>
        <p:spPr/>
        <p:txBody>
          <a:bodyPr/>
          <a:lstStyle/>
          <a:p>
            <a:endParaRPr lang="en-US">
              <a:solidFill>
                <a:prstClr val="black">
                  <a:tint val="75000"/>
                </a:prstClr>
              </a:solidFill>
              <a:latin typeface="Calibri"/>
              <a:ea typeface="ＭＳ Ｐゴシック"/>
            </a:endParaRPr>
          </a:p>
        </p:txBody>
      </p:sp>
      <p:sp>
        <p:nvSpPr>
          <p:cNvPr id="11" name="Footer Placeholder 10"/>
          <p:cNvSpPr>
            <a:spLocks noGrp="1"/>
          </p:cNvSpPr>
          <p:nvPr>
            <p:ph type="ftr" sz="quarter" idx="11"/>
          </p:nvPr>
        </p:nvSpPr>
        <p:spPr>
          <a:xfrm>
            <a:off x="4038600" y="6621140"/>
            <a:ext cx="4114800" cy="182880"/>
          </a:xfrm>
          <a:prstGeom prst="rect">
            <a:avLst/>
          </a:prstGeom>
        </p:spPr>
        <p:txBody>
          <a:bodyPr/>
          <a:lstStyle/>
          <a:p>
            <a:endParaRPr lang="en-US">
              <a:solidFill>
                <a:prstClr val="black">
                  <a:tint val="75000"/>
                </a:prstClr>
              </a:solidFill>
              <a:latin typeface="Calibri"/>
              <a:ea typeface="ＭＳ Ｐゴシック"/>
            </a:endParaRPr>
          </a:p>
        </p:txBody>
      </p:sp>
      <p:sp>
        <p:nvSpPr>
          <p:cNvPr id="12" name="Slide Number Placeholder 11"/>
          <p:cNvSpPr>
            <a:spLocks noGrp="1"/>
          </p:cNvSpPr>
          <p:nvPr>
            <p:ph type="sldNum" sz="quarter" idx="12"/>
          </p:nvPr>
        </p:nvSpPr>
        <p:spPr/>
        <p:txBody>
          <a:bodyPr/>
          <a:lstStyle/>
          <a:p>
            <a:fld id="{AEC11D65-9821-2B49-88CD-D477606C3EDA}" type="slidenum">
              <a:rPr lang="en-US" smtClean="0">
                <a:solidFill>
                  <a:prstClr val="black">
                    <a:tint val="75000"/>
                  </a:prstClr>
                </a:solidFill>
                <a:latin typeface="Calibri"/>
                <a:ea typeface="ＭＳ Ｐゴシック"/>
              </a:rPr>
              <a:pPr/>
              <a:t>‹#›</a:t>
            </a:fld>
            <a:endParaRPr lang="en-US">
              <a:solidFill>
                <a:prstClr val="black">
                  <a:tint val="75000"/>
                </a:prstClr>
              </a:solidFill>
              <a:latin typeface="Calibri"/>
              <a:ea typeface="ＭＳ Ｐゴシック"/>
            </a:endParaRPr>
          </a:p>
        </p:txBody>
      </p:sp>
    </p:spTree>
    <p:extLst>
      <p:ext uri="{BB962C8B-B14F-4D97-AF65-F5344CB8AC3E}">
        <p14:creationId xmlns:p14="http://schemas.microsoft.com/office/powerpoint/2010/main" val="1916424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pic>
        <p:nvPicPr>
          <p:cNvPr id="8" name="Picture 7" descr="TEMPO ppt Banner v7.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866"/>
            <a:ext cx="12192000" cy="1063752"/>
          </a:xfrm>
          <a:prstGeom prst="rect">
            <a:avLst/>
          </a:prstGeom>
        </p:spPr>
      </p:pic>
      <p:sp>
        <p:nvSpPr>
          <p:cNvPr id="9" name="Title 1"/>
          <p:cNvSpPr>
            <a:spLocks noGrp="1"/>
          </p:cNvSpPr>
          <p:nvPr>
            <p:ph type="title"/>
          </p:nvPr>
        </p:nvSpPr>
        <p:spPr>
          <a:xfrm>
            <a:off x="2539931" y="274638"/>
            <a:ext cx="7963743" cy="638108"/>
          </a:xfrm>
          <a:prstGeom prst="rect">
            <a:avLst/>
          </a:prstGeom>
        </p:spPr>
        <p:txBody>
          <a:bodyPr vert="horz"/>
          <a:lstStyle>
            <a:lvl1pPr>
              <a:defRPr sz="2800">
                <a:solidFill>
                  <a:srgbClr val="D9D9D9"/>
                </a:solidFill>
                <a:latin typeface="Arial Rounded MT Bold"/>
                <a:cs typeface="Arial Rounded MT Bold"/>
              </a:defRPr>
            </a:lvl1pPr>
          </a:lstStyle>
          <a:p>
            <a:r>
              <a:rPr lang="en-US"/>
              <a:t>Click to edit Master title style</a:t>
            </a:r>
          </a:p>
        </p:txBody>
      </p:sp>
      <p:sp>
        <p:nvSpPr>
          <p:cNvPr id="10" name="Date Placeholder 9"/>
          <p:cNvSpPr>
            <a:spLocks noGrp="1"/>
          </p:cNvSpPr>
          <p:nvPr>
            <p:ph type="dt" sz="half" idx="10"/>
          </p:nvPr>
        </p:nvSpPr>
        <p:spPr/>
        <p:txBody>
          <a:bodyPr/>
          <a:lstStyle/>
          <a:p>
            <a:endParaRPr lang="en-US">
              <a:solidFill>
                <a:srgbClr val="000000"/>
              </a:solidFill>
              <a:latin typeface="Times New Roman"/>
            </a:endParaRPr>
          </a:p>
        </p:txBody>
      </p:sp>
      <p:sp>
        <p:nvSpPr>
          <p:cNvPr id="11" name="Footer Placeholder 10"/>
          <p:cNvSpPr>
            <a:spLocks noGrp="1"/>
          </p:cNvSpPr>
          <p:nvPr>
            <p:ph type="ftr" sz="quarter" idx="11"/>
          </p:nvPr>
        </p:nvSpPr>
        <p:spPr>
          <a:xfrm>
            <a:off x="4038600" y="6621140"/>
            <a:ext cx="4114800" cy="182880"/>
          </a:xfrm>
          <a:prstGeom prst="rect">
            <a:avLst/>
          </a:prstGeom>
        </p:spPr>
        <p:txBody>
          <a:bodyPr/>
          <a:lstStyle/>
          <a:p>
            <a:endParaRPr lang="en-US">
              <a:solidFill>
                <a:srgbClr val="000000"/>
              </a:solidFill>
              <a:latin typeface="Times New Roman"/>
            </a:endParaRPr>
          </a:p>
        </p:txBody>
      </p:sp>
      <p:sp>
        <p:nvSpPr>
          <p:cNvPr id="12" name="Slide Number Placeholder 11"/>
          <p:cNvSpPr>
            <a:spLocks noGrp="1"/>
          </p:cNvSpPr>
          <p:nvPr>
            <p:ph type="sldNum" sz="quarter" idx="12"/>
          </p:nvPr>
        </p:nvSpPr>
        <p:spPr/>
        <p:txBody>
          <a:bodyPr/>
          <a:lstStyle/>
          <a:p>
            <a:fld id="{AEC11D65-9821-2B49-88CD-D477606C3EDA}"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336548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pic>
        <p:nvPicPr>
          <p:cNvPr id="8" name="Picture 7" descr="TEMPO ppt Banner v7.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866"/>
            <a:ext cx="12192000" cy="1063752"/>
          </a:xfrm>
          <a:prstGeom prst="rect">
            <a:avLst/>
          </a:prstGeom>
        </p:spPr>
      </p:pic>
      <p:sp>
        <p:nvSpPr>
          <p:cNvPr id="9" name="Title 1"/>
          <p:cNvSpPr>
            <a:spLocks noGrp="1"/>
          </p:cNvSpPr>
          <p:nvPr>
            <p:ph type="title"/>
          </p:nvPr>
        </p:nvSpPr>
        <p:spPr>
          <a:xfrm>
            <a:off x="2539931" y="274638"/>
            <a:ext cx="7963743" cy="638108"/>
          </a:xfrm>
          <a:prstGeom prst="rect">
            <a:avLst/>
          </a:prstGeom>
        </p:spPr>
        <p:txBody>
          <a:bodyPr vert="horz"/>
          <a:lstStyle>
            <a:lvl1pPr>
              <a:defRPr sz="2800">
                <a:solidFill>
                  <a:srgbClr val="D9D9D9"/>
                </a:solidFill>
                <a:latin typeface="Arial Rounded MT Bold"/>
                <a:cs typeface="Arial Rounded MT Bold"/>
              </a:defRPr>
            </a:lvl1pPr>
          </a:lstStyle>
          <a:p>
            <a:r>
              <a:rPr lang="en-US"/>
              <a:t>Click to edit Master title style</a:t>
            </a:r>
          </a:p>
        </p:txBody>
      </p:sp>
      <p:sp>
        <p:nvSpPr>
          <p:cNvPr id="10" name="Date Placeholder 9"/>
          <p:cNvSpPr>
            <a:spLocks noGrp="1"/>
          </p:cNvSpPr>
          <p:nvPr>
            <p:ph type="dt" sz="half" idx="10"/>
          </p:nvPr>
        </p:nvSpPr>
        <p:spPr/>
        <p:txBody>
          <a:bodyPr/>
          <a:lstStyle/>
          <a:p>
            <a:endParaRPr lang="en-US">
              <a:solidFill>
                <a:prstClr val="black">
                  <a:tint val="75000"/>
                </a:prstClr>
              </a:solidFill>
              <a:latin typeface="Calibri"/>
            </a:endParaRPr>
          </a:p>
        </p:txBody>
      </p:sp>
      <p:sp>
        <p:nvSpPr>
          <p:cNvPr id="11" name="Footer Placeholder 10"/>
          <p:cNvSpPr>
            <a:spLocks noGrp="1"/>
          </p:cNvSpPr>
          <p:nvPr>
            <p:ph type="ftr" sz="quarter" idx="11"/>
          </p:nvPr>
        </p:nvSpPr>
        <p:spPr>
          <a:xfrm>
            <a:off x="4038600" y="6621140"/>
            <a:ext cx="4114800" cy="182880"/>
          </a:xfrm>
          <a:prstGeom prst="rect">
            <a:avLst/>
          </a:prstGeom>
        </p:spPr>
        <p:txBody>
          <a:bodyPr/>
          <a:lstStyle/>
          <a:p>
            <a:endParaRPr lang="en-US">
              <a:solidFill>
                <a:prstClr val="black">
                  <a:tint val="75000"/>
                </a:prstClr>
              </a:solidFill>
              <a:latin typeface="Calibri"/>
            </a:endParaRPr>
          </a:p>
        </p:txBody>
      </p:sp>
      <p:sp>
        <p:nvSpPr>
          <p:cNvPr id="12" name="Slide Number Placeholder 11"/>
          <p:cNvSpPr>
            <a:spLocks noGrp="1"/>
          </p:cNvSpPr>
          <p:nvPr>
            <p:ph type="sldNum" sz="quarter" idx="12"/>
          </p:nvPr>
        </p:nvSpPr>
        <p:spPr/>
        <p:txBody>
          <a:bodyPr/>
          <a:lstStyle/>
          <a:p>
            <a:fld id="{AEC11D65-9821-2B49-88CD-D477606C3ED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705609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Chart - N 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E00922-7687-EA47-9BC8-EBC78CD432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444088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ontent Layout - NASA">
    <p:spTree>
      <p:nvGrpSpPr>
        <p:cNvPr id="1" name=""/>
        <p:cNvGrpSpPr/>
        <p:nvPr/>
      </p:nvGrpSpPr>
      <p:grpSpPr>
        <a:xfrm>
          <a:off x="0" y="0"/>
          <a:ext cx="0" cy="0"/>
          <a:chOff x="0" y="0"/>
          <a:chExt cx="0" cy="0"/>
        </a:xfrm>
      </p:grpSpPr>
      <p:sp>
        <p:nvSpPr>
          <p:cNvPr id="8" name="Content Placeholder 2"/>
          <p:cNvSpPr>
            <a:spLocks noGrp="1"/>
          </p:cNvSpPr>
          <p:nvPr>
            <p:ph idx="1"/>
          </p:nvPr>
        </p:nvSpPr>
        <p:spPr>
          <a:xfrm>
            <a:off x="101600" y="1143000"/>
            <a:ext cx="11988800" cy="5410200"/>
          </a:xfrm>
          <a:prstGeom prst="rect">
            <a:avLst/>
          </a:prstGeom>
        </p:spPr>
        <p:txBody>
          <a:bodyPr/>
          <a:lstStyle>
            <a:lvl1pPr marL="457189" indent="-457189">
              <a:buClrTx/>
              <a:buFont typeface="Wingdings" charset="2"/>
              <a:buChar char="Ø"/>
              <a:defRPr sz="2800" b="0">
                <a:latin typeface="+mn-lt"/>
              </a:defRPr>
            </a:lvl1pPr>
            <a:lvl2pPr marL="990575" indent="-380990">
              <a:buClr>
                <a:schemeClr val="tx1"/>
              </a:buClr>
              <a:buFont typeface="Arial"/>
              <a:buChar char="•"/>
              <a:defRPr sz="2800" b="0">
                <a:latin typeface="+mn-lt"/>
              </a:defRPr>
            </a:lvl2pPr>
            <a:lvl3pPr marL="1523962" indent="-304792">
              <a:buFont typeface="Calibri" panose="020F0502020204030204" pitchFamily="34" charset="0"/>
              <a:buChar char="–"/>
              <a:defRPr sz="2400" b="0">
                <a:latin typeface="+mn-lt"/>
              </a:defRPr>
            </a:lvl3pPr>
            <a:lvl4pPr marL="2133547" indent="-304792">
              <a:buFont typeface="Courier New" panose="02070309020205020404" pitchFamily="49" charset="0"/>
              <a:buChar char="o"/>
              <a:defRPr sz="2400" b="0">
                <a:latin typeface="+mn-lt"/>
              </a:defRPr>
            </a:lvl4pPr>
            <a:lvl5pPr>
              <a:defRPr sz="2400" b="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a:xfrm>
            <a:off x="2438401" y="0"/>
            <a:ext cx="7601952" cy="975701"/>
          </a:xfrm>
          <a:prstGeom prst="rect">
            <a:avLst/>
          </a:prstGeom>
        </p:spPr>
        <p:txBody>
          <a:bodyPr anchor="ctr"/>
          <a:lstStyle>
            <a:lvl1pPr algn="ctr">
              <a:defRPr sz="3600" b="0">
                <a:solidFill>
                  <a:schemeClr val="bg1"/>
                </a:solidFill>
                <a:latin typeface="+mn-lt"/>
              </a:defRPr>
            </a:lvl1pPr>
          </a:lstStyle>
          <a:p>
            <a:r>
              <a:rPr lang="en-US"/>
              <a:t>Click to edit Master title style</a:t>
            </a:r>
          </a:p>
        </p:txBody>
      </p:sp>
      <p:sp>
        <p:nvSpPr>
          <p:cNvPr id="2" name="Date Placeholder 1"/>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spTree>
    <p:extLst>
      <p:ext uri="{BB962C8B-B14F-4D97-AF65-F5344CB8AC3E}">
        <p14:creationId xmlns:p14="http://schemas.microsoft.com/office/powerpoint/2010/main" val="6690610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 NASA">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sp>
        <p:nvSpPr>
          <p:cNvPr id="6" name="Title 2"/>
          <p:cNvSpPr>
            <a:spLocks noGrp="1"/>
          </p:cNvSpPr>
          <p:nvPr>
            <p:ph type="title"/>
          </p:nvPr>
        </p:nvSpPr>
        <p:spPr>
          <a:xfrm>
            <a:off x="2438401" y="0"/>
            <a:ext cx="7553825" cy="975701"/>
          </a:xfrm>
          <a:prstGeom prst="rect">
            <a:avLst/>
          </a:prstGeom>
        </p:spPr>
        <p:txBody>
          <a:bodyPr anchor="ctr"/>
          <a:lstStyle>
            <a:lvl1pPr algn="ctr">
              <a:defRPr sz="3600" b="0">
                <a:solidFill>
                  <a:schemeClr val="bg1"/>
                </a:solidFill>
                <a:latin typeface="+mn-lt"/>
              </a:defRPr>
            </a:lvl1pPr>
          </a:lstStyle>
          <a:p>
            <a:r>
              <a:rPr lang="en-US"/>
              <a:t>Click to edit Master title style</a:t>
            </a:r>
          </a:p>
        </p:txBody>
      </p:sp>
    </p:spTree>
    <p:extLst>
      <p:ext uri="{BB962C8B-B14F-4D97-AF65-F5344CB8AC3E}">
        <p14:creationId xmlns:p14="http://schemas.microsoft.com/office/powerpoint/2010/main" val="1751939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ogo For Us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pic>
        <p:nvPicPr>
          <p:cNvPr id="7" name="Picture 6">
            <a:extLst>
              <a:ext uri="{FF2B5EF4-FFF2-40B4-BE49-F238E27FC236}">
                <a16:creationId xmlns:a16="http://schemas.microsoft.com/office/drawing/2014/main" id="{20A92427-416E-FE48-A31E-73E7DD1A11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5783" y="3033728"/>
            <a:ext cx="1077216" cy="890713"/>
          </a:xfrm>
          <a:prstGeom prst="rect">
            <a:avLst/>
          </a:prstGeom>
        </p:spPr>
      </p:pic>
      <p:pic>
        <p:nvPicPr>
          <p:cNvPr id="8" name="Picture 7">
            <a:extLst>
              <a:ext uri="{FF2B5EF4-FFF2-40B4-BE49-F238E27FC236}">
                <a16:creationId xmlns:a16="http://schemas.microsoft.com/office/drawing/2014/main" id="{3E4191DF-B26B-8945-94BD-4BD638084925}"/>
              </a:ext>
            </a:extLst>
          </p:cNvPr>
          <p:cNvPicPr>
            <a:picLocks noChangeAspect="1"/>
          </p:cNvPicPr>
          <p:nvPr userDrawn="1"/>
        </p:nvPicPr>
        <p:blipFill>
          <a:blip r:embed="rId3"/>
          <a:stretch>
            <a:fillRect/>
          </a:stretch>
        </p:blipFill>
        <p:spPr>
          <a:xfrm>
            <a:off x="3682318" y="3019349"/>
            <a:ext cx="964041" cy="910483"/>
          </a:xfrm>
          <a:prstGeom prst="rect">
            <a:avLst/>
          </a:prstGeom>
        </p:spPr>
      </p:pic>
      <p:pic>
        <p:nvPicPr>
          <p:cNvPr id="11" name="Picture 10">
            <a:extLst>
              <a:ext uri="{FF2B5EF4-FFF2-40B4-BE49-F238E27FC236}">
                <a16:creationId xmlns:a16="http://schemas.microsoft.com/office/drawing/2014/main" id="{74AB10F0-E507-0C4C-A726-C009BCAF1FD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21658" y="3024349"/>
            <a:ext cx="900484" cy="900484"/>
          </a:xfrm>
          <a:prstGeom prst="rect">
            <a:avLst/>
          </a:prstGeom>
        </p:spPr>
      </p:pic>
      <p:pic>
        <p:nvPicPr>
          <p:cNvPr id="15" name="Picture 14">
            <a:extLst>
              <a:ext uri="{FF2B5EF4-FFF2-40B4-BE49-F238E27FC236}">
                <a16:creationId xmlns:a16="http://schemas.microsoft.com/office/drawing/2014/main" id="{79888A8F-835F-2149-BDE0-D234D33247F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53876" y="3019349"/>
            <a:ext cx="1098653" cy="1087987"/>
          </a:xfrm>
          <a:prstGeom prst="rect">
            <a:avLst/>
          </a:prstGeom>
        </p:spPr>
      </p:pic>
      <p:pic>
        <p:nvPicPr>
          <p:cNvPr id="17" name="Picture 16">
            <a:extLst>
              <a:ext uri="{FF2B5EF4-FFF2-40B4-BE49-F238E27FC236}">
                <a16:creationId xmlns:a16="http://schemas.microsoft.com/office/drawing/2014/main" id="{00E34357-53CB-2741-9195-BB161B16D346}"/>
              </a:ext>
            </a:extLst>
          </p:cNvPr>
          <p:cNvPicPr>
            <a:picLocks noChangeAspect="1"/>
          </p:cNvPicPr>
          <p:nvPr userDrawn="1"/>
        </p:nvPicPr>
        <p:blipFill>
          <a:blip r:embed="rId6"/>
          <a:stretch>
            <a:fillRect/>
          </a:stretch>
        </p:blipFill>
        <p:spPr>
          <a:xfrm>
            <a:off x="8884265" y="3237653"/>
            <a:ext cx="1818665" cy="496636"/>
          </a:xfrm>
          <a:prstGeom prst="rect">
            <a:avLst/>
          </a:prstGeom>
        </p:spPr>
      </p:pic>
      <p:sp>
        <p:nvSpPr>
          <p:cNvPr id="12" name="Title 2"/>
          <p:cNvSpPr>
            <a:spLocks noGrp="1"/>
          </p:cNvSpPr>
          <p:nvPr>
            <p:ph type="title" hasCustomPrompt="1"/>
          </p:nvPr>
        </p:nvSpPr>
        <p:spPr>
          <a:xfrm>
            <a:off x="2438401" y="0"/>
            <a:ext cx="8410944" cy="975701"/>
          </a:xfrm>
          <a:prstGeom prst="rect">
            <a:avLst/>
          </a:prstGeom>
        </p:spPr>
        <p:txBody>
          <a:bodyPr anchor="ctr"/>
          <a:lstStyle>
            <a:lvl1pPr algn="ctr">
              <a:defRPr sz="3600" b="0">
                <a:solidFill>
                  <a:schemeClr val="bg1"/>
                </a:solidFill>
                <a:latin typeface="+mn-lt"/>
              </a:defRPr>
            </a:lvl1pPr>
          </a:lstStyle>
          <a:p>
            <a:r>
              <a:rPr lang="en-US"/>
              <a:t>Logos</a:t>
            </a:r>
          </a:p>
        </p:txBody>
      </p:sp>
      <p:pic>
        <p:nvPicPr>
          <p:cNvPr id="13" name="Picture 12">
            <a:extLst>
              <a:ext uri="{FF2B5EF4-FFF2-40B4-BE49-F238E27FC236}">
                <a16:creationId xmlns:a16="http://schemas.microsoft.com/office/drawing/2014/main" id="{6C26CCF7-2416-F54B-8C58-3955DD80C2F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975678" y="3003659"/>
            <a:ext cx="914400" cy="1056133"/>
          </a:xfrm>
          <a:prstGeom prst="rect">
            <a:avLst/>
          </a:prstGeom>
        </p:spPr>
      </p:pic>
    </p:spTree>
    <p:extLst>
      <p:ext uri="{BB962C8B-B14F-4D97-AF65-F5344CB8AC3E}">
        <p14:creationId xmlns:p14="http://schemas.microsoft.com/office/powerpoint/2010/main" val="3772702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sp>
        <p:nvSpPr>
          <p:cNvPr id="6" name="Title 2"/>
          <p:cNvSpPr>
            <a:spLocks noGrp="1"/>
          </p:cNvSpPr>
          <p:nvPr>
            <p:ph type="title" hasCustomPrompt="1"/>
          </p:nvPr>
        </p:nvSpPr>
        <p:spPr>
          <a:xfrm>
            <a:off x="2969679" y="0"/>
            <a:ext cx="7880527" cy="975701"/>
          </a:xfrm>
          <a:prstGeom prst="rect">
            <a:avLst/>
          </a:prstGeom>
        </p:spPr>
        <p:txBody>
          <a:bodyPr anchor="ctr"/>
          <a:lstStyle>
            <a:lvl1pPr algn="ctr">
              <a:defRPr sz="3600" b="0">
                <a:solidFill>
                  <a:schemeClr val="bg1"/>
                </a:solidFill>
                <a:latin typeface="+mn-lt"/>
              </a:defRPr>
            </a:lvl1pPr>
          </a:lstStyle>
          <a:p>
            <a:r>
              <a:rPr lang="en-US"/>
              <a:t>Disclaimers</a:t>
            </a:r>
          </a:p>
        </p:txBody>
      </p:sp>
      <p:sp>
        <p:nvSpPr>
          <p:cNvPr id="7" name="Rectangle 6"/>
          <p:cNvSpPr/>
          <p:nvPr userDrawn="1"/>
        </p:nvSpPr>
        <p:spPr>
          <a:xfrm>
            <a:off x="4537991" y="1598989"/>
            <a:ext cx="3116020" cy="225639"/>
          </a:xfrm>
          <a:prstGeom prst="rect">
            <a:avLst/>
          </a:prstGeom>
          <a:solidFill>
            <a:schemeClr val="bg1"/>
          </a:solidFill>
          <a:ln>
            <a:solidFill>
              <a:srgbClr val="D00002"/>
            </a:solidFill>
          </a:ln>
        </p:spPr>
        <p:txBody>
          <a:bodyPr wrap="square" lIns="0" tIns="0" rIns="0" bIns="0">
            <a:spAutoFit/>
          </a:bodyPr>
          <a:lstStyle/>
          <a:p>
            <a:pPr algn="ctr">
              <a:lnSpc>
                <a:spcPct val="110000"/>
              </a:lnSpc>
            </a:pPr>
            <a:r>
              <a:rPr lang="en-US" sz="1333" b="1">
                <a:solidFill>
                  <a:srgbClr val="FF0000"/>
                </a:solidFill>
                <a:latin typeface="Arial"/>
                <a:cs typeface="Arial"/>
              </a:rPr>
              <a:t>SENSITIVE BUT UNCLASSIFIED (SBU)</a:t>
            </a:r>
            <a:endParaRPr lang="en-US" sz="1333" b="1">
              <a:latin typeface="Arial"/>
              <a:cs typeface="Arial"/>
            </a:endParaRPr>
          </a:p>
        </p:txBody>
      </p:sp>
      <p:sp>
        <p:nvSpPr>
          <p:cNvPr id="9" name="Rectangle 8"/>
          <p:cNvSpPr/>
          <p:nvPr userDrawn="1"/>
        </p:nvSpPr>
        <p:spPr>
          <a:xfrm>
            <a:off x="2016771" y="2692749"/>
            <a:ext cx="8158459" cy="1694503"/>
          </a:xfrm>
          <a:prstGeom prst="rect">
            <a:avLst/>
          </a:prstGeom>
          <a:solidFill>
            <a:schemeClr val="bg1"/>
          </a:solidFill>
          <a:ln>
            <a:solidFill>
              <a:srgbClr val="D00002"/>
            </a:solidFill>
          </a:ln>
        </p:spPr>
        <p:txBody>
          <a:bodyPr wrap="square">
            <a:spAutoFit/>
          </a:bodyPr>
          <a:lstStyle/>
          <a:p>
            <a:pPr algn="ctr">
              <a:lnSpc>
                <a:spcPct val="110000"/>
              </a:lnSpc>
            </a:pPr>
            <a:r>
              <a:rPr lang="en-US" sz="1400" b="1">
                <a:solidFill>
                  <a:srgbClr val="FF0000"/>
                </a:solidFill>
                <a:latin typeface="Arial Narrow"/>
                <a:ea typeface="Times New Roman"/>
                <a:cs typeface="Arial"/>
              </a:rPr>
              <a:t>ITAR Restricted </a:t>
            </a:r>
            <a:br>
              <a:rPr lang="en-US" sz="1400" b="1">
                <a:latin typeface="Arial Narrow"/>
                <a:ea typeface="Times New Roman"/>
                <a:cs typeface="Arial"/>
              </a:rPr>
            </a:br>
            <a:r>
              <a:rPr lang="en-US" sz="1400" b="1">
                <a:latin typeface="Arial Narrow"/>
                <a:ea typeface="Times New Roman"/>
                <a:cs typeface="Arial"/>
              </a:rPr>
              <a:t>-- International Traffic in Arms Regulations (ITAR) Notice –</a:t>
            </a:r>
          </a:p>
          <a:p>
            <a:pPr>
              <a:lnSpc>
                <a:spcPct val="110000"/>
              </a:lnSpc>
            </a:pPr>
            <a:r>
              <a:rPr lang="en-US" sz="1333" b="1">
                <a:solidFill>
                  <a:srgbClr val="FF0000"/>
                </a:solidFill>
                <a:latin typeface="Arial"/>
                <a:cs typeface="Arial"/>
              </a:rPr>
              <a:t>WARNING: </a:t>
            </a:r>
            <a:r>
              <a:rPr lang="en-US" sz="1333" b="1">
                <a:latin typeface="Arial Narrow"/>
                <a:ea typeface="Times New Roman"/>
                <a:cs typeface="Arial"/>
              </a:rPr>
              <a:t>This document contains information which falls under the purview of the U.S. Munitions List (USML) as defined in the International Traffic in Arms Regulations (ITAR), 22 CFR 120-130, and is export controlled.</a:t>
            </a:r>
            <a:endParaRPr lang="en-US" sz="1333">
              <a:latin typeface="Times New Roman"/>
              <a:ea typeface="Times New Roman"/>
              <a:cs typeface="Arial"/>
            </a:endParaRPr>
          </a:p>
          <a:p>
            <a:pPr>
              <a:lnSpc>
                <a:spcPct val="110000"/>
              </a:lnSpc>
            </a:pPr>
            <a:r>
              <a:rPr lang="en-US" sz="1333">
                <a:latin typeface="Arial Narrow"/>
                <a:ea typeface="Times New Roman"/>
                <a:cs typeface="Arial"/>
              </a:rPr>
              <a:t> It shall not be transferred to foreign nationals in the U.S. or abroad without specific approval of a knowledgeable NASA export control official, and/or unless an export license or license exemption is obtained/available from the United States Department of State.  Violations of these regulations are punishable by fine, imprisonment, or both.</a:t>
            </a:r>
            <a:endParaRPr lang="en-US" sz="1333">
              <a:latin typeface="Times New Roman"/>
              <a:ea typeface="Times New Roman"/>
              <a:cs typeface="Arial"/>
            </a:endParaRPr>
          </a:p>
        </p:txBody>
      </p:sp>
      <p:sp>
        <p:nvSpPr>
          <p:cNvPr id="10" name="Rectangle 9"/>
          <p:cNvSpPr/>
          <p:nvPr userDrawn="1"/>
        </p:nvSpPr>
        <p:spPr>
          <a:xfrm>
            <a:off x="2016771" y="4544800"/>
            <a:ext cx="8158459" cy="1733488"/>
          </a:xfrm>
          <a:prstGeom prst="rect">
            <a:avLst/>
          </a:prstGeom>
          <a:solidFill>
            <a:schemeClr val="bg1"/>
          </a:solidFill>
          <a:ln>
            <a:solidFill>
              <a:srgbClr val="D00002"/>
            </a:solidFill>
          </a:ln>
        </p:spPr>
        <p:txBody>
          <a:bodyPr wrap="square">
            <a:spAutoFit/>
          </a:bodyPr>
          <a:lstStyle/>
          <a:p>
            <a:pPr algn="ctr"/>
            <a:r>
              <a:rPr lang="en-US" sz="1600" b="1" kern="1200">
                <a:solidFill>
                  <a:srgbClr val="FF0000"/>
                </a:solidFill>
                <a:effectLst/>
                <a:latin typeface="+mn-lt"/>
                <a:ea typeface="+mn-ea"/>
                <a:cs typeface="+mn-cs"/>
              </a:rPr>
              <a:t>EAR ECCN 9E515.a.</a:t>
            </a:r>
          </a:p>
          <a:p>
            <a:pPr algn="ctr"/>
            <a:r>
              <a:rPr lang="en-US" sz="2400" b="1" kern="1200">
                <a:solidFill>
                  <a:schemeClr val="tx1"/>
                </a:solidFill>
                <a:effectLst/>
                <a:latin typeface="+mn-lt"/>
                <a:ea typeface="+mn-ea"/>
                <a:cs typeface="+mn-cs"/>
              </a:rPr>
              <a:t>- Export Administration Regulations (EAR) Notice -</a:t>
            </a:r>
          </a:p>
          <a:p>
            <a:r>
              <a:rPr lang="en-US" sz="1333" b="1" kern="1200">
                <a:solidFill>
                  <a:srgbClr val="FF0000"/>
                </a:solidFill>
                <a:effectLst/>
                <a:latin typeface="+mn-lt"/>
                <a:ea typeface="+mn-ea"/>
                <a:cs typeface="+mn-cs"/>
              </a:rPr>
              <a:t>WARNING: </a:t>
            </a:r>
            <a:r>
              <a:rPr lang="en-US" sz="1333" b="1" kern="1200">
                <a:solidFill>
                  <a:schemeClr val="tx1"/>
                </a:solidFill>
                <a:effectLst/>
                <a:latin typeface="+mn-lt"/>
                <a:ea typeface="+mn-ea"/>
                <a:cs typeface="+mn-cs"/>
              </a:rPr>
              <a:t>This document contains information within the purview of the Export Administration Regulations (EAR), 15 CFR §730-774, and is export-controlled.  </a:t>
            </a:r>
            <a:r>
              <a:rPr lang="en-US" sz="1333" b="0" kern="1200">
                <a:solidFill>
                  <a:schemeClr val="tx1"/>
                </a:solidFill>
                <a:effectLst/>
                <a:latin typeface="+mn-lt"/>
                <a:ea typeface="+mn-ea"/>
                <a:cs typeface="+mn-cs"/>
              </a:rPr>
              <a:t>It may not be transferred to foreign persons in the U.S. or abroad without specific approval of a knowledgeable export control official, and/or unless an export license or license exception is obtained/available from the Bureau of Industry and Security, United States Department of Commerce.  Violations of these regulations are punishable by fine, imprisonment, or both.</a:t>
            </a:r>
          </a:p>
        </p:txBody>
      </p:sp>
      <p:sp>
        <p:nvSpPr>
          <p:cNvPr id="2" name="TextBox 1"/>
          <p:cNvSpPr txBox="1"/>
          <p:nvPr userDrawn="1"/>
        </p:nvSpPr>
        <p:spPr>
          <a:xfrm>
            <a:off x="3814159" y="1121376"/>
            <a:ext cx="4563685" cy="523220"/>
          </a:xfrm>
          <a:prstGeom prst="rect">
            <a:avLst/>
          </a:prstGeom>
          <a:noFill/>
        </p:spPr>
        <p:txBody>
          <a:bodyPr wrap="none" rtlCol="0">
            <a:spAutoFit/>
          </a:bodyPr>
          <a:lstStyle/>
          <a:p>
            <a:pPr algn="ctr"/>
            <a:r>
              <a:rPr lang="en-US" sz="1400"/>
              <a:t>Per NID 1600.55 (per NPR</a:t>
            </a:r>
            <a:r>
              <a:rPr lang="en-US" sz="1400" baseline="0"/>
              <a:t> 1600.1)</a:t>
            </a:r>
            <a:endParaRPr lang="en-US" sz="1400"/>
          </a:p>
          <a:p>
            <a:r>
              <a:rPr lang="en-US" sz="1400"/>
              <a:t>Top of title page and every page containing SBU Information</a:t>
            </a:r>
          </a:p>
        </p:txBody>
      </p:sp>
      <p:sp>
        <p:nvSpPr>
          <p:cNvPr id="11" name="Rectangle 10"/>
          <p:cNvSpPr/>
          <p:nvPr userDrawn="1"/>
        </p:nvSpPr>
        <p:spPr>
          <a:xfrm>
            <a:off x="2702840" y="2099690"/>
            <a:ext cx="6786320" cy="225639"/>
          </a:xfrm>
          <a:prstGeom prst="rect">
            <a:avLst/>
          </a:prstGeom>
          <a:solidFill>
            <a:schemeClr val="bg1"/>
          </a:solidFill>
          <a:ln>
            <a:solidFill>
              <a:srgbClr val="D00002"/>
            </a:solidFill>
          </a:ln>
        </p:spPr>
        <p:txBody>
          <a:bodyPr wrap="square" lIns="0" tIns="0" rIns="0" bIns="0">
            <a:spAutoFit/>
          </a:bodyPr>
          <a:lstStyle/>
          <a:p>
            <a:pPr algn="ctr">
              <a:lnSpc>
                <a:spcPct val="110000"/>
              </a:lnSpc>
            </a:pPr>
            <a:r>
              <a:rPr lang="en-US" sz="1333" b="1">
                <a:solidFill>
                  <a:srgbClr val="FF0000"/>
                </a:solidFill>
                <a:latin typeface="Arial"/>
                <a:cs typeface="Arial"/>
              </a:rPr>
              <a:t>SENSITIVE BUT UNCLASSIFIED (SBU);</a:t>
            </a:r>
            <a:r>
              <a:rPr lang="en-US" sz="1333" b="1" baseline="0">
                <a:solidFill>
                  <a:srgbClr val="FF0000"/>
                </a:solidFill>
                <a:latin typeface="Arial"/>
                <a:cs typeface="Arial"/>
              </a:rPr>
              <a:t> TEMPO Project Manager; TEMPO; &lt;date&gt; </a:t>
            </a:r>
            <a:endParaRPr lang="en-US" sz="1333" b="1">
              <a:latin typeface="Arial"/>
              <a:cs typeface="Arial"/>
            </a:endParaRPr>
          </a:p>
        </p:txBody>
      </p:sp>
      <p:sp>
        <p:nvSpPr>
          <p:cNvPr id="12" name="TextBox 11"/>
          <p:cNvSpPr txBox="1"/>
          <p:nvPr userDrawn="1"/>
        </p:nvSpPr>
        <p:spPr>
          <a:xfrm>
            <a:off x="3636781" y="1788077"/>
            <a:ext cx="4849469" cy="307777"/>
          </a:xfrm>
          <a:prstGeom prst="rect">
            <a:avLst/>
          </a:prstGeom>
          <a:noFill/>
        </p:spPr>
        <p:txBody>
          <a:bodyPr wrap="none" rtlCol="0">
            <a:spAutoFit/>
          </a:bodyPr>
          <a:lstStyle/>
          <a:p>
            <a:r>
              <a:rPr lang="en-US" sz="1400"/>
              <a:t>Bottom of title page and every page containing SBU Information</a:t>
            </a:r>
          </a:p>
        </p:txBody>
      </p:sp>
    </p:spTree>
    <p:extLst>
      <p:ext uri="{BB962C8B-B14F-4D97-AF65-F5344CB8AC3E}">
        <p14:creationId xmlns:p14="http://schemas.microsoft.com/office/powerpoint/2010/main" val="18129330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0E24C6-B8C2-40F0-BF2D-44D0E3E3802A}" type="slidenum">
              <a:rPr lang="en-US" smtClean="0"/>
              <a:t>‹#›</a:t>
            </a:fld>
            <a:endParaRPr lang="en-US"/>
          </a:p>
        </p:txBody>
      </p:sp>
      <p:sp>
        <p:nvSpPr>
          <p:cNvPr id="6" name="Title 2"/>
          <p:cNvSpPr>
            <a:spLocks noGrp="1"/>
          </p:cNvSpPr>
          <p:nvPr>
            <p:ph type="title" hasCustomPrompt="1"/>
          </p:nvPr>
        </p:nvSpPr>
        <p:spPr>
          <a:xfrm>
            <a:off x="2969679" y="0"/>
            <a:ext cx="7880527" cy="975701"/>
          </a:xfrm>
          <a:prstGeom prst="rect">
            <a:avLst/>
          </a:prstGeom>
        </p:spPr>
        <p:txBody>
          <a:bodyPr anchor="ctr"/>
          <a:lstStyle>
            <a:lvl1pPr algn="ctr">
              <a:defRPr sz="3600" b="0">
                <a:solidFill>
                  <a:schemeClr val="bg1"/>
                </a:solidFill>
                <a:latin typeface="+mn-lt"/>
              </a:defRPr>
            </a:lvl1pPr>
          </a:lstStyle>
          <a:p>
            <a:r>
              <a:rPr lang="en-US"/>
              <a:t>Disclaimers</a:t>
            </a:r>
          </a:p>
        </p:txBody>
      </p:sp>
      <p:sp>
        <p:nvSpPr>
          <p:cNvPr id="11" name="Rectangle 10"/>
          <p:cNvSpPr/>
          <p:nvPr userDrawn="1"/>
        </p:nvSpPr>
        <p:spPr>
          <a:xfrm>
            <a:off x="306567" y="1061642"/>
            <a:ext cx="10785733" cy="1651671"/>
          </a:xfrm>
          <a:prstGeom prst="rect">
            <a:avLst/>
          </a:prstGeom>
          <a:solidFill>
            <a:schemeClr val="bg1"/>
          </a:solidFill>
        </p:spPr>
        <p:txBody>
          <a:bodyPr wrap="square">
            <a:spAutoFit/>
          </a:bodyPr>
          <a:lstStyle/>
          <a:p>
            <a:pPr algn="ctr"/>
            <a:r>
              <a:rPr lang="en-US" sz="2133" b="1">
                <a:solidFill>
                  <a:srgbClr val="FF0000"/>
                </a:solidFill>
              </a:rPr>
              <a:t>Limited Rights Notice </a:t>
            </a:r>
            <a:endParaRPr lang="en-US" sz="2133" b="1" i="1">
              <a:solidFill>
                <a:srgbClr val="FF0000"/>
              </a:solidFill>
            </a:endParaRPr>
          </a:p>
          <a:p>
            <a:pPr lvl="0"/>
            <a:r>
              <a:rPr lang="en-US" sz="1600">
                <a:solidFill>
                  <a:srgbClr val="FF0000"/>
                </a:solidFill>
              </a:rPr>
              <a:t>(a) These data are submitted with limited rights under Government Contract No. NNL13AQ01C.  These data may be reproduced and used by the</a:t>
            </a:r>
            <a:r>
              <a:rPr lang="en-US" sz="1600" i="1">
                <a:solidFill>
                  <a:srgbClr val="FF0000"/>
                </a:solidFill>
              </a:rPr>
              <a:t> </a:t>
            </a:r>
            <a:r>
              <a:rPr lang="en-US" sz="1600">
                <a:solidFill>
                  <a:srgbClr val="FF0000"/>
                </a:solidFill>
              </a:rPr>
              <a:t>Government with the express limitation that they will not, without written permission of the contractor, be used for purposes of manufacture nor disclosed outside the Government; except that the Government may disclose these data outside the Government for the following purposes, if any, provided that the Government makes such disclosure subject to prohibition against further use and disclosure: None</a:t>
            </a:r>
            <a:endParaRPr lang="en-US" sz="1600" i="1">
              <a:solidFill>
                <a:srgbClr val="FF0000"/>
              </a:solidFill>
            </a:endParaRPr>
          </a:p>
        </p:txBody>
      </p:sp>
    </p:spTree>
    <p:extLst>
      <p:ext uri="{BB962C8B-B14F-4D97-AF65-F5344CB8AC3E}">
        <p14:creationId xmlns:p14="http://schemas.microsoft.com/office/powerpoint/2010/main" val="5378198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Title 5"/>
          <p:cNvSpPr>
            <a:spLocks noGrp="1"/>
          </p:cNvSpPr>
          <p:nvPr>
            <p:ph type="title"/>
          </p:nvPr>
        </p:nvSpPr>
        <p:spPr>
          <a:xfrm>
            <a:off x="838200" y="2900680"/>
            <a:ext cx="10515600" cy="1325033"/>
          </a:xfrm>
          <a:prstGeom prst="rect">
            <a:avLst/>
          </a:prstGeom>
        </p:spPr>
        <p:txBody>
          <a:bodyPr/>
          <a:lstStyle>
            <a:lvl1pPr>
              <a:defRPr lang="en-US" sz="5400" b="0" smtClean="0">
                <a:solidFill>
                  <a:srgbClr val="000090"/>
                </a:solidFill>
                <a:cs typeface="Arial Rounded MT Bold"/>
              </a:defRPr>
            </a:lvl1p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0E24C6-B8C2-40F0-BF2D-44D0E3E3802A}" type="slidenum">
              <a:rPr lang="en-US" smtClean="0"/>
              <a:t>‹#›</a:t>
            </a:fld>
            <a:endParaRPr lang="en-US"/>
          </a:p>
        </p:txBody>
      </p:sp>
    </p:spTree>
    <p:extLst>
      <p:ext uri="{BB962C8B-B14F-4D97-AF65-F5344CB8AC3E}">
        <p14:creationId xmlns:p14="http://schemas.microsoft.com/office/powerpoint/2010/main" val="223432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Chart - N 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E00922-7687-EA47-9BC8-EBC78CD432E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286577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3" name="Title Placeholder 10"/>
          <p:cNvSpPr txBox="1">
            <a:spLocks/>
          </p:cNvSpPr>
          <p:nvPr userDrawn="1"/>
        </p:nvSpPr>
        <p:spPr>
          <a:xfrm>
            <a:off x="0" y="3101189"/>
            <a:ext cx="12192000" cy="6463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3200" kern="1200">
                <a:solidFill>
                  <a:srgbClr val="FFFF00"/>
                </a:solidFill>
                <a:latin typeface="Arial"/>
                <a:ea typeface="+mj-ea"/>
                <a:cs typeface="Arial"/>
              </a:defRPr>
            </a:lvl1pPr>
          </a:lstStyle>
          <a:p>
            <a:r>
              <a:rPr lang="en-US" sz="7200" b="0">
                <a:solidFill>
                  <a:srgbClr val="000090"/>
                </a:solidFill>
                <a:latin typeface="+mn-lt"/>
                <a:cs typeface="Arial Rounded MT Bold"/>
              </a:rPr>
              <a:t>Questions</a:t>
            </a:r>
            <a:endParaRPr lang="en-US" sz="6000" b="0">
              <a:solidFill>
                <a:srgbClr val="000090"/>
              </a:solidFill>
              <a:latin typeface="+mn-lt"/>
              <a:cs typeface="Arial Rounded MT Bold"/>
            </a:endParaRPr>
          </a:p>
        </p:txBody>
      </p:sp>
    </p:spTree>
    <p:extLst>
      <p:ext uri="{BB962C8B-B14F-4D97-AF65-F5344CB8AC3E}">
        <p14:creationId xmlns:p14="http://schemas.microsoft.com/office/powerpoint/2010/main" val="42404332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ackup">
    <p:spTree>
      <p:nvGrpSpPr>
        <p:cNvPr id="1" name=""/>
        <p:cNvGrpSpPr/>
        <p:nvPr/>
      </p:nvGrpSpPr>
      <p:grpSpPr>
        <a:xfrm>
          <a:off x="0" y="0"/>
          <a:ext cx="0" cy="0"/>
          <a:chOff x="0" y="0"/>
          <a:chExt cx="0" cy="0"/>
        </a:xfrm>
      </p:grpSpPr>
      <p:sp>
        <p:nvSpPr>
          <p:cNvPr id="3" name="Title Placeholder 10"/>
          <p:cNvSpPr txBox="1">
            <a:spLocks/>
          </p:cNvSpPr>
          <p:nvPr userDrawn="1"/>
        </p:nvSpPr>
        <p:spPr>
          <a:xfrm>
            <a:off x="0" y="3101189"/>
            <a:ext cx="12192000" cy="6463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3200" kern="1200">
                <a:solidFill>
                  <a:srgbClr val="FFFF00"/>
                </a:solidFill>
                <a:latin typeface="Arial"/>
                <a:ea typeface="+mj-ea"/>
                <a:cs typeface="Arial"/>
              </a:defRPr>
            </a:lvl1pPr>
          </a:lstStyle>
          <a:p>
            <a:r>
              <a:rPr lang="en-US" sz="7200" b="0">
                <a:solidFill>
                  <a:srgbClr val="000090"/>
                </a:solidFill>
                <a:latin typeface="+mn-lt"/>
                <a:cs typeface="Arial Rounded MT Bold"/>
              </a:rPr>
              <a:t>Backup</a:t>
            </a:r>
          </a:p>
        </p:txBody>
      </p:sp>
    </p:spTree>
    <p:extLst>
      <p:ext uri="{BB962C8B-B14F-4D97-AF65-F5344CB8AC3E}">
        <p14:creationId xmlns:p14="http://schemas.microsoft.com/office/powerpoint/2010/main" val="2585100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og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EDD07B-0B4F-C141-BE97-9114F86A1893}"/>
              </a:ext>
            </a:extLst>
          </p:cNvPr>
          <p:cNvPicPr>
            <a:picLocks noChangeAspect="1"/>
          </p:cNvPicPr>
          <p:nvPr userDrawn="1"/>
        </p:nvPicPr>
        <p:blipFill>
          <a:blip r:embed="rId2"/>
          <a:stretch>
            <a:fillRect/>
          </a:stretch>
        </p:blipFill>
        <p:spPr>
          <a:xfrm>
            <a:off x="5369859" y="2834341"/>
            <a:ext cx="1828800" cy="1727200"/>
          </a:xfrm>
          <a:prstGeom prst="rect">
            <a:avLst/>
          </a:prstGeom>
        </p:spPr>
      </p:pic>
    </p:spTree>
    <p:extLst>
      <p:ext uri="{BB962C8B-B14F-4D97-AF65-F5344CB8AC3E}">
        <p14:creationId xmlns:p14="http://schemas.microsoft.com/office/powerpoint/2010/main" val="16225413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1"/>
        <p:cNvGrpSpPr/>
        <p:nvPr/>
      </p:nvGrpSpPr>
      <p:grpSpPr>
        <a:xfrm>
          <a:off x="0" y="0"/>
          <a:ext cx="0" cy="0"/>
          <a:chOff x="0" y="0"/>
          <a:chExt cx="0" cy="0"/>
        </a:xfrm>
      </p:grpSpPr>
      <p:sp>
        <p:nvSpPr>
          <p:cNvPr id="12" name="Google Shape;12;p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a:spLocks noGrp="1"/>
          </p:cNvSpPr>
          <p:nvPr>
            <p:ph type="pic" idx="2"/>
          </p:nvPr>
        </p:nvSpPr>
        <p:spPr>
          <a:xfrm>
            <a:off x="5183188" y="987425"/>
            <a:ext cx="6172200" cy="4873625"/>
          </a:xfrm>
          <a:prstGeom prst="rect">
            <a:avLst/>
          </a:prstGeom>
          <a:noFill/>
          <a:ln>
            <a:noFill/>
          </a:ln>
        </p:spPr>
      </p:sp>
      <p:sp>
        <p:nvSpPr>
          <p:cNvPr id="14" name="Google Shape;14;p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 name="Google Shape;15;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431798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
        <p:cNvGrpSpPr/>
        <p:nvPr/>
      </p:nvGrpSpPr>
      <p:grpSpPr>
        <a:xfrm>
          <a:off x="0" y="0"/>
          <a:ext cx="0" cy="0"/>
          <a:chOff x="0" y="0"/>
          <a:chExt cx="0" cy="0"/>
        </a:xfrm>
      </p:grpSpPr>
      <p:sp>
        <p:nvSpPr>
          <p:cNvPr id="19" name="Google Shape;19;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940270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2"/>
        <p:cNvGrpSpPr/>
        <p:nvPr/>
      </p:nvGrpSpPr>
      <p:grpSpPr>
        <a:xfrm>
          <a:off x="0" y="0"/>
          <a:ext cx="0" cy="0"/>
          <a:chOff x="0" y="0"/>
          <a:chExt cx="0" cy="0"/>
        </a:xfrm>
      </p:grpSpPr>
      <p:sp>
        <p:nvSpPr>
          <p:cNvPr id="23" name="Google Shape;23;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 name="Google Shape;25;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336355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043851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393327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16037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7"/>
        <p:cNvGrpSpPr/>
        <p:nvPr/>
      </p:nvGrpSpPr>
      <p:grpSpPr>
        <a:xfrm>
          <a:off x="0" y="0"/>
          <a:ext cx="0" cy="0"/>
          <a:chOff x="0" y="0"/>
          <a:chExt cx="0" cy="0"/>
        </a:xfrm>
      </p:grpSpPr>
      <p:sp>
        <p:nvSpPr>
          <p:cNvPr id="48" name="Google Shape;48;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61285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ontent Layout - NASA">
    <p:spTree>
      <p:nvGrpSpPr>
        <p:cNvPr id="1" name=""/>
        <p:cNvGrpSpPr/>
        <p:nvPr/>
      </p:nvGrpSpPr>
      <p:grpSpPr>
        <a:xfrm>
          <a:off x="0" y="0"/>
          <a:ext cx="0" cy="0"/>
          <a:chOff x="0" y="0"/>
          <a:chExt cx="0" cy="0"/>
        </a:xfrm>
      </p:grpSpPr>
      <p:sp>
        <p:nvSpPr>
          <p:cNvPr id="8" name="Content Placeholder 2"/>
          <p:cNvSpPr>
            <a:spLocks noGrp="1"/>
          </p:cNvSpPr>
          <p:nvPr>
            <p:ph idx="1"/>
          </p:nvPr>
        </p:nvSpPr>
        <p:spPr>
          <a:xfrm>
            <a:off x="101600" y="1143000"/>
            <a:ext cx="11988800" cy="5410200"/>
          </a:xfrm>
          <a:prstGeom prst="rect">
            <a:avLst/>
          </a:prstGeom>
        </p:spPr>
        <p:txBody>
          <a:bodyPr/>
          <a:lstStyle>
            <a:lvl1pPr marL="457189" indent="-457189">
              <a:buClrTx/>
              <a:buFont typeface="Wingdings" charset="2"/>
              <a:buChar char="Ø"/>
              <a:defRPr sz="2800" b="0">
                <a:latin typeface="+mn-lt"/>
              </a:defRPr>
            </a:lvl1pPr>
            <a:lvl2pPr marL="990575" indent="-380990">
              <a:buClr>
                <a:schemeClr val="tx1"/>
              </a:buClr>
              <a:buFont typeface="Arial"/>
              <a:buChar char="•"/>
              <a:defRPr sz="2800" b="0">
                <a:latin typeface="+mn-lt"/>
              </a:defRPr>
            </a:lvl2pPr>
            <a:lvl3pPr marL="1523962" indent="-304792">
              <a:buFont typeface="Calibri" panose="020F0502020204030204" pitchFamily="34" charset="0"/>
              <a:buChar char="–"/>
              <a:defRPr sz="2400" b="0">
                <a:latin typeface="+mn-lt"/>
              </a:defRPr>
            </a:lvl3pPr>
            <a:lvl4pPr marL="2133547" indent="-304792">
              <a:buFont typeface="Courier New" panose="02070309020205020404" pitchFamily="49" charset="0"/>
              <a:buChar char="o"/>
              <a:defRPr sz="2400" b="0">
                <a:latin typeface="+mn-lt"/>
              </a:defRPr>
            </a:lvl4pPr>
            <a:lvl5pPr>
              <a:defRPr sz="2400"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a:xfrm>
            <a:off x="2438401" y="0"/>
            <a:ext cx="8410944" cy="975701"/>
          </a:xfrm>
          <a:prstGeom prst="rect">
            <a:avLst/>
          </a:prstGeom>
        </p:spPr>
        <p:txBody>
          <a:bodyPr anchor="ctr"/>
          <a:lstStyle>
            <a:lvl1pPr algn="ctr">
              <a:defRPr sz="3600" b="0">
                <a:solidFill>
                  <a:schemeClr val="bg1"/>
                </a:solidFill>
                <a:latin typeface="+mn-lt"/>
              </a:defRPr>
            </a:lvl1pPr>
          </a:lstStyle>
          <a:p>
            <a:r>
              <a:rPr lang="en-US"/>
              <a:t>Click to edit Master title style</a:t>
            </a:r>
          </a:p>
        </p:txBody>
      </p:sp>
      <p:sp>
        <p:nvSpPr>
          <p:cNvPr id="2" name="Date Placeholder 1"/>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1593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087958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349285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717622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34313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Only - NASA">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6" name="Title 2"/>
          <p:cNvSpPr>
            <a:spLocks noGrp="1"/>
          </p:cNvSpPr>
          <p:nvPr>
            <p:ph type="title"/>
          </p:nvPr>
        </p:nvSpPr>
        <p:spPr>
          <a:xfrm>
            <a:off x="2438401" y="0"/>
            <a:ext cx="8410944" cy="975701"/>
          </a:xfrm>
          <a:prstGeom prst="rect">
            <a:avLst/>
          </a:prstGeom>
        </p:spPr>
        <p:txBody>
          <a:bodyPr anchor="ctr"/>
          <a:lstStyle>
            <a:lvl1pPr algn="ctr">
              <a:defRPr sz="3600" b="0">
                <a:solidFill>
                  <a:schemeClr val="bg1"/>
                </a:solidFill>
                <a:latin typeface="+mn-lt"/>
              </a:defRPr>
            </a:lvl1pPr>
          </a:lstStyle>
          <a:p>
            <a:r>
              <a:rPr lang="en-US"/>
              <a:t>Click to edit Master title style</a:t>
            </a:r>
          </a:p>
        </p:txBody>
      </p:sp>
    </p:spTree>
    <p:extLst>
      <p:ext uri="{BB962C8B-B14F-4D97-AF65-F5344CB8AC3E}">
        <p14:creationId xmlns:p14="http://schemas.microsoft.com/office/powerpoint/2010/main" val="1913547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Logo For Us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pic>
        <p:nvPicPr>
          <p:cNvPr id="7" name="Picture 6">
            <a:extLst>
              <a:ext uri="{FF2B5EF4-FFF2-40B4-BE49-F238E27FC236}">
                <a16:creationId xmlns:a16="http://schemas.microsoft.com/office/drawing/2014/main" id="{20A92427-416E-FE48-A31E-73E7DD1A119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75783" y="3033728"/>
            <a:ext cx="1077216" cy="890713"/>
          </a:xfrm>
          <a:prstGeom prst="rect">
            <a:avLst/>
          </a:prstGeom>
        </p:spPr>
      </p:pic>
      <p:pic>
        <p:nvPicPr>
          <p:cNvPr id="8" name="Picture 7">
            <a:extLst>
              <a:ext uri="{FF2B5EF4-FFF2-40B4-BE49-F238E27FC236}">
                <a16:creationId xmlns:a16="http://schemas.microsoft.com/office/drawing/2014/main" id="{3E4191DF-B26B-8945-94BD-4BD63808492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82318" y="3019349"/>
            <a:ext cx="964041" cy="910483"/>
          </a:xfrm>
          <a:prstGeom prst="rect">
            <a:avLst/>
          </a:prstGeom>
        </p:spPr>
      </p:pic>
      <p:pic>
        <p:nvPicPr>
          <p:cNvPr id="11" name="Picture 10">
            <a:extLst>
              <a:ext uri="{FF2B5EF4-FFF2-40B4-BE49-F238E27FC236}">
                <a16:creationId xmlns:a16="http://schemas.microsoft.com/office/drawing/2014/main" id="{74AB10F0-E507-0C4C-A726-C009BCAF1F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221658" y="3024349"/>
            <a:ext cx="900484" cy="900484"/>
          </a:xfrm>
          <a:prstGeom prst="rect">
            <a:avLst/>
          </a:prstGeom>
        </p:spPr>
      </p:pic>
      <p:pic>
        <p:nvPicPr>
          <p:cNvPr id="15" name="Picture 14">
            <a:extLst>
              <a:ext uri="{FF2B5EF4-FFF2-40B4-BE49-F238E27FC236}">
                <a16:creationId xmlns:a16="http://schemas.microsoft.com/office/drawing/2014/main" id="{79888A8F-835F-2149-BDE0-D234D33247F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453876" y="3019349"/>
            <a:ext cx="1098653" cy="1087987"/>
          </a:xfrm>
          <a:prstGeom prst="rect">
            <a:avLst/>
          </a:prstGeom>
        </p:spPr>
      </p:pic>
      <p:pic>
        <p:nvPicPr>
          <p:cNvPr id="17" name="Picture 16">
            <a:extLst>
              <a:ext uri="{FF2B5EF4-FFF2-40B4-BE49-F238E27FC236}">
                <a16:creationId xmlns:a16="http://schemas.microsoft.com/office/drawing/2014/main" id="{00E34357-53CB-2741-9195-BB161B16D346}"/>
              </a:ext>
            </a:extLst>
          </p:cNvPr>
          <p:cNvPicPr>
            <a:picLocks noChangeAspect="1"/>
          </p:cNvPicPr>
          <p:nvPr/>
        </p:nvPicPr>
        <p:blipFill>
          <a:blip r:embed="rId6"/>
          <a:stretch>
            <a:fillRect/>
          </a:stretch>
        </p:blipFill>
        <p:spPr>
          <a:xfrm>
            <a:off x="8884265" y="3237653"/>
            <a:ext cx="1818665" cy="496636"/>
          </a:xfrm>
          <a:prstGeom prst="rect">
            <a:avLst/>
          </a:prstGeom>
        </p:spPr>
      </p:pic>
      <p:sp>
        <p:nvSpPr>
          <p:cNvPr id="12" name="Title 2"/>
          <p:cNvSpPr>
            <a:spLocks noGrp="1"/>
          </p:cNvSpPr>
          <p:nvPr>
            <p:ph type="title" hasCustomPrompt="1"/>
          </p:nvPr>
        </p:nvSpPr>
        <p:spPr>
          <a:xfrm>
            <a:off x="2438401" y="0"/>
            <a:ext cx="8410944" cy="975701"/>
          </a:xfrm>
          <a:prstGeom prst="rect">
            <a:avLst/>
          </a:prstGeom>
        </p:spPr>
        <p:txBody>
          <a:bodyPr anchor="ctr"/>
          <a:lstStyle>
            <a:lvl1pPr algn="ctr">
              <a:defRPr sz="3600" b="0">
                <a:solidFill>
                  <a:schemeClr val="bg1"/>
                </a:solidFill>
                <a:latin typeface="+mn-lt"/>
              </a:defRPr>
            </a:lvl1pPr>
          </a:lstStyle>
          <a:p>
            <a:r>
              <a:rPr lang="en-US"/>
              <a:t>Logos</a:t>
            </a:r>
          </a:p>
        </p:txBody>
      </p:sp>
      <p:pic>
        <p:nvPicPr>
          <p:cNvPr id="13" name="Picture 12">
            <a:extLst>
              <a:ext uri="{FF2B5EF4-FFF2-40B4-BE49-F238E27FC236}">
                <a16:creationId xmlns:a16="http://schemas.microsoft.com/office/drawing/2014/main" id="{6C26CCF7-2416-F54B-8C58-3955DD80C2F6}"/>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21547" y="3003659"/>
            <a:ext cx="914400" cy="1056133"/>
          </a:xfrm>
          <a:prstGeom prst="rect">
            <a:avLst/>
          </a:prstGeom>
        </p:spPr>
      </p:pic>
    </p:spTree>
    <p:extLst>
      <p:ext uri="{BB962C8B-B14F-4D97-AF65-F5344CB8AC3E}">
        <p14:creationId xmlns:p14="http://schemas.microsoft.com/office/powerpoint/2010/main" val="655041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9" Type="http://schemas.openxmlformats.org/officeDocument/2006/relationships/slideLayout" Target="../slideLayouts/slideLayout44.xml"/><Relationship Id="rId21" Type="http://schemas.openxmlformats.org/officeDocument/2006/relationships/slideLayout" Target="../slideLayouts/slideLayout26.xml"/><Relationship Id="rId34" Type="http://schemas.openxmlformats.org/officeDocument/2006/relationships/slideLayout" Target="../slideLayouts/slideLayout39.xml"/><Relationship Id="rId42" Type="http://schemas.openxmlformats.org/officeDocument/2006/relationships/slideLayout" Target="../slideLayouts/slideLayout47.xml"/><Relationship Id="rId47" Type="http://schemas.openxmlformats.org/officeDocument/2006/relationships/slideLayout" Target="../slideLayouts/slideLayout52.xml"/><Relationship Id="rId50" Type="http://schemas.openxmlformats.org/officeDocument/2006/relationships/image" Target="../media/image5.png"/><Relationship Id="rId7" Type="http://schemas.openxmlformats.org/officeDocument/2006/relationships/slideLayout" Target="../slideLayouts/slideLayout1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9" Type="http://schemas.openxmlformats.org/officeDocument/2006/relationships/slideLayout" Target="../slideLayouts/slideLayout34.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37" Type="http://schemas.openxmlformats.org/officeDocument/2006/relationships/slideLayout" Target="../slideLayouts/slideLayout42.xml"/><Relationship Id="rId40" Type="http://schemas.openxmlformats.org/officeDocument/2006/relationships/slideLayout" Target="../slideLayouts/slideLayout45.xml"/><Relationship Id="rId45" Type="http://schemas.openxmlformats.org/officeDocument/2006/relationships/slideLayout" Target="../slideLayouts/slideLayout50.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36" Type="http://schemas.openxmlformats.org/officeDocument/2006/relationships/slideLayout" Target="../slideLayouts/slideLayout41.xml"/><Relationship Id="rId49" Type="http://schemas.openxmlformats.org/officeDocument/2006/relationships/image" Target="../media/image4.png"/><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slideLayout" Target="../slideLayouts/slideLayout36.xml"/><Relationship Id="rId44" Type="http://schemas.openxmlformats.org/officeDocument/2006/relationships/slideLayout" Target="../slideLayouts/slideLayout49.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slideLayout" Target="../slideLayouts/slideLayout40.xml"/><Relationship Id="rId43" Type="http://schemas.openxmlformats.org/officeDocument/2006/relationships/slideLayout" Target="../slideLayouts/slideLayout48.xml"/><Relationship Id="rId48" Type="http://schemas.openxmlformats.org/officeDocument/2006/relationships/theme" Target="../theme/theme2.xml"/><Relationship Id="rId8" Type="http://schemas.openxmlformats.org/officeDocument/2006/relationships/slideLayout" Target="../slideLayouts/slideLayout13.xml"/><Relationship Id="rId51" Type="http://schemas.openxmlformats.org/officeDocument/2006/relationships/image" Target="../media/image6.png"/><Relationship Id="rId3" Type="http://schemas.openxmlformats.org/officeDocument/2006/relationships/slideLayout" Target="../slideLayouts/slideLayout8.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slideLayout" Target="../slideLayouts/slideLayout38.xml"/><Relationship Id="rId38" Type="http://schemas.openxmlformats.org/officeDocument/2006/relationships/slideLayout" Target="../slideLayouts/slideLayout43.xml"/><Relationship Id="rId46" Type="http://schemas.openxmlformats.org/officeDocument/2006/relationships/slideLayout" Target="../slideLayouts/slideLayout51.xml"/><Relationship Id="rId20" Type="http://schemas.openxmlformats.org/officeDocument/2006/relationships/slideLayout" Target="../slideLayouts/slideLayout25.xml"/><Relationship Id="rId41" Type="http://schemas.openxmlformats.org/officeDocument/2006/relationships/slideLayout" Target="../slideLayouts/slideLayout46.xml"/><Relationship Id="rId1" Type="http://schemas.openxmlformats.org/officeDocument/2006/relationships/slideLayout" Target="../slideLayouts/slideLayout6.xml"/><Relationship Id="rId6"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18.pn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image" Target="../media/image4.pn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theme" Target="../theme/theme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TEMPO ppt Banner v6.jpg"/>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0" y="0"/>
            <a:ext cx="12192000" cy="1063752"/>
          </a:xfrm>
          <a:prstGeom prst="rect">
            <a:avLst/>
          </a:prstGeom>
        </p:spPr>
      </p:pic>
      <p:sp>
        <p:nvSpPr>
          <p:cNvPr id="2" name="Footer Placeholder 1"/>
          <p:cNvSpPr>
            <a:spLocks noGrp="1"/>
          </p:cNvSpPr>
          <p:nvPr>
            <p:ph type="ftr" sz="quarter" idx="3"/>
          </p:nvPr>
        </p:nvSpPr>
        <p:spPr>
          <a:xfrm>
            <a:off x="4165600" y="6623554"/>
            <a:ext cx="3860800" cy="23444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3" name="Slide Number Placeholder 2"/>
          <p:cNvSpPr>
            <a:spLocks noGrp="1"/>
          </p:cNvSpPr>
          <p:nvPr>
            <p:ph type="sldNum" sz="quarter" idx="4"/>
          </p:nvPr>
        </p:nvSpPr>
        <p:spPr>
          <a:xfrm>
            <a:off x="9347200" y="6623555"/>
            <a:ext cx="2844800" cy="228989"/>
          </a:xfrm>
          <a:prstGeom prst="rect">
            <a:avLst/>
          </a:prstGeom>
        </p:spPr>
        <p:txBody>
          <a:bodyPr vert="horz" lIns="91440" tIns="45720" rIns="91440" bIns="45720" rtlCol="0" anchor="ctr"/>
          <a:lstStyle>
            <a:lvl1pPr algn="r">
              <a:defRPr sz="1200">
                <a:solidFill>
                  <a:schemeClr val="tx1">
                    <a:tint val="75000"/>
                  </a:schemeClr>
                </a:solidFill>
              </a:defRPr>
            </a:lvl1pPr>
          </a:lstStyle>
          <a:p>
            <a:fld id="{24528EB1-4DC2-B445-862E-7D59106F092A}" type="slidenum">
              <a:rPr lang="en-US" smtClean="0"/>
              <a:t>‹#›</a:t>
            </a:fld>
            <a:endParaRPr lang="en-US"/>
          </a:p>
        </p:txBody>
      </p:sp>
      <p:sp>
        <p:nvSpPr>
          <p:cNvPr id="5" name="Date Placeholder 4"/>
          <p:cNvSpPr>
            <a:spLocks noGrp="1"/>
          </p:cNvSpPr>
          <p:nvPr>
            <p:ph type="dt" sz="half" idx="2"/>
          </p:nvPr>
        </p:nvSpPr>
        <p:spPr>
          <a:xfrm>
            <a:off x="0" y="6623554"/>
            <a:ext cx="2844800" cy="23444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61969538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773"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66B0BD-E58A-4244-AEC7-191267D1861D}"/>
              </a:ext>
            </a:extLst>
          </p:cNvPr>
          <p:cNvPicPr>
            <a:picLocks noChangeAspect="1"/>
          </p:cNvPicPr>
          <p:nvPr/>
        </p:nvPicPr>
        <p:blipFill>
          <a:blip r:embed="rId49" cstate="print">
            <a:extLst>
              <a:ext uri="{28A0092B-C50C-407E-A947-70E740481C1C}">
                <a14:useLocalDpi xmlns:a14="http://schemas.microsoft.com/office/drawing/2010/main"/>
              </a:ext>
            </a:extLst>
          </a:blip>
          <a:stretch>
            <a:fillRect/>
          </a:stretch>
        </p:blipFill>
        <p:spPr>
          <a:xfrm>
            <a:off x="0" y="0"/>
            <a:ext cx="12192000" cy="1066800"/>
          </a:xfrm>
          <a:prstGeom prst="rect">
            <a:avLst/>
          </a:prstGeom>
        </p:spPr>
      </p:pic>
      <p:pic>
        <p:nvPicPr>
          <p:cNvPr id="10" name="Picture 9">
            <a:extLst>
              <a:ext uri="{FF2B5EF4-FFF2-40B4-BE49-F238E27FC236}">
                <a16:creationId xmlns:a16="http://schemas.microsoft.com/office/drawing/2014/main" id="{20A92427-416E-FE48-A31E-73E7DD1A1197}"/>
              </a:ext>
            </a:extLst>
          </p:cNvPr>
          <p:cNvPicPr>
            <a:picLocks noChangeAspect="1"/>
          </p:cNvPicPr>
          <p:nvPr/>
        </p:nvPicPr>
        <p:blipFill>
          <a:blip r:embed="rId50" cstate="print">
            <a:extLst>
              <a:ext uri="{28A0092B-C50C-407E-A947-70E740481C1C}">
                <a14:useLocalDpi xmlns:a14="http://schemas.microsoft.com/office/drawing/2010/main"/>
              </a:ext>
            </a:extLst>
          </a:blip>
          <a:stretch>
            <a:fillRect/>
          </a:stretch>
        </p:blipFill>
        <p:spPr>
          <a:xfrm>
            <a:off x="10970656" y="63057"/>
            <a:ext cx="1077216" cy="890713"/>
          </a:xfrm>
          <a:prstGeom prst="rect">
            <a:avLst/>
          </a:prstGeom>
        </p:spPr>
      </p:pic>
      <p:sp>
        <p:nvSpPr>
          <p:cNvPr id="3" name="Date Placeholder 2"/>
          <p:cNvSpPr>
            <a:spLocks noGrp="1"/>
          </p:cNvSpPr>
          <p:nvPr>
            <p:ph type="dt" sz="half" idx="2"/>
          </p:nvPr>
        </p:nvSpPr>
        <p:spPr>
          <a:xfrm>
            <a:off x="0" y="6621140"/>
            <a:ext cx="2743200" cy="182880"/>
          </a:xfrm>
          <a:prstGeom prst="rect">
            <a:avLst/>
          </a:prstGeom>
        </p:spPr>
        <p:txBody>
          <a:bodyPr vert="horz" lIns="91440" tIns="0" rIns="91440" bIns="0" rtlCol="0" anchor="ctr"/>
          <a:lstStyle>
            <a:lvl1pPr algn="l">
              <a:defRPr sz="1600">
                <a:solidFill>
                  <a:schemeClr val="tx1">
                    <a:tint val="75000"/>
                  </a:schemeClr>
                </a:solidFill>
              </a:defRPr>
            </a:lvl1pPr>
          </a:lstStyle>
          <a:p>
            <a:endParaRPr lang="en-US"/>
          </a:p>
        </p:txBody>
      </p:sp>
      <p:sp>
        <p:nvSpPr>
          <p:cNvPr id="7" name="Footer Placeholder 6"/>
          <p:cNvSpPr>
            <a:spLocks noGrp="1"/>
          </p:cNvSpPr>
          <p:nvPr>
            <p:ph type="ftr" sz="quarter" idx="3"/>
          </p:nvPr>
        </p:nvSpPr>
        <p:spPr>
          <a:xfrm>
            <a:off x="4038600" y="6621140"/>
            <a:ext cx="4114800" cy="182880"/>
          </a:xfrm>
          <a:prstGeom prst="rect">
            <a:avLst/>
          </a:prstGeom>
        </p:spPr>
        <p:txBody>
          <a:bodyPr vert="horz" lIns="91440" tIns="0" rIns="91440" bIns="0" rtlCol="0" anchor="ctr"/>
          <a:lstStyle>
            <a:lvl1pPr algn="ctr">
              <a:defRPr sz="1600">
                <a:solidFill>
                  <a:schemeClr val="tx1">
                    <a:tint val="75000"/>
                  </a:schemeClr>
                </a:solidFill>
              </a:defRPr>
            </a:lvl1pPr>
          </a:lstStyle>
          <a:p>
            <a:endParaRPr lang="en-US"/>
          </a:p>
        </p:txBody>
      </p:sp>
      <p:sp>
        <p:nvSpPr>
          <p:cNvPr id="8" name="Slide Number Placeholder 7"/>
          <p:cNvSpPr>
            <a:spLocks noGrp="1"/>
          </p:cNvSpPr>
          <p:nvPr>
            <p:ph type="sldNum" sz="quarter" idx="4"/>
          </p:nvPr>
        </p:nvSpPr>
        <p:spPr>
          <a:xfrm>
            <a:off x="9448800" y="6621140"/>
            <a:ext cx="2743200" cy="182880"/>
          </a:xfrm>
          <a:prstGeom prst="rect">
            <a:avLst/>
          </a:prstGeom>
        </p:spPr>
        <p:txBody>
          <a:bodyPr vert="horz" lIns="91440" tIns="0" rIns="91440" bIns="0" rtlCol="0" anchor="ctr"/>
          <a:lstStyle>
            <a:lvl1pPr algn="r">
              <a:defRPr sz="16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pic>
        <p:nvPicPr>
          <p:cNvPr id="11" name="Picture 10">
            <a:extLst>
              <a:ext uri="{FF2B5EF4-FFF2-40B4-BE49-F238E27FC236}">
                <a16:creationId xmlns:a16="http://schemas.microsoft.com/office/drawing/2014/main" id="{1EA48012-8F8F-4A53-ACB4-86D3AFF968E5}"/>
              </a:ext>
            </a:extLst>
          </p:cNvPr>
          <p:cNvPicPr>
            <a:picLocks noChangeAspect="1"/>
          </p:cNvPicPr>
          <p:nvPr/>
        </p:nvPicPr>
        <p:blipFill rotWithShape="1">
          <a:blip r:embed="rId51">
            <a:extLst>
              <a:ext uri="{28A0092B-C50C-407E-A947-70E740481C1C}">
                <a14:useLocalDpi xmlns:a14="http://schemas.microsoft.com/office/drawing/2010/main"/>
              </a:ext>
            </a:extLst>
          </a:blip>
          <a:srcRect l="-1" r="-1973" b="14120"/>
          <a:stretch/>
        </p:blipFill>
        <p:spPr>
          <a:xfrm>
            <a:off x="10056256" y="63058"/>
            <a:ext cx="932447" cy="907002"/>
          </a:xfrm>
          <a:prstGeom prst="rect">
            <a:avLst/>
          </a:prstGeom>
        </p:spPr>
      </p:pic>
    </p:spTree>
    <p:extLst>
      <p:ext uri="{BB962C8B-B14F-4D97-AF65-F5344CB8AC3E}">
        <p14:creationId xmlns:p14="http://schemas.microsoft.com/office/powerpoint/2010/main" val="186693221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 id="2147483801" r:id="rId26"/>
    <p:sldLayoutId id="2147483802" r:id="rId27"/>
    <p:sldLayoutId id="2147483803" r:id="rId28"/>
    <p:sldLayoutId id="2147483804" r:id="rId29"/>
    <p:sldLayoutId id="2147483805" r:id="rId30"/>
    <p:sldLayoutId id="2147483806" r:id="rId31"/>
    <p:sldLayoutId id="2147483807" r:id="rId32"/>
    <p:sldLayoutId id="2147483808" r:id="rId33"/>
    <p:sldLayoutId id="2147483809" r:id="rId34"/>
    <p:sldLayoutId id="2147483810" r:id="rId35"/>
    <p:sldLayoutId id="2147483811" r:id="rId36"/>
    <p:sldLayoutId id="2147483812" r:id="rId37"/>
    <p:sldLayoutId id="2147483814" r:id="rId38"/>
    <p:sldLayoutId id="2147483815" r:id="rId39"/>
    <p:sldLayoutId id="2147483816" r:id="rId40"/>
    <p:sldLayoutId id="2147483817" r:id="rId41"/>
    <p:sldLayoutId id="2147483818" r:id="rId42"/>
    <p:sldLayoutId id="2147483819" r:id="rId43"/>
    <p:sldLayoutId id="2147483820" r:id="rId44"/>
    <p:sldLayoutId id="2147483821" r:id="rId45"/>
    <p:sldLayoutId id="2147483822" r:id="rId46"/>
    <p:sldLayoutId id="2147483824" r:id="rId47"/>
  </p:sldLayoutIdLst>
  <p:hf hdr="0" ft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66B0BD-E58A-4244-AEC7-191267D1861D}"/>
              </a:ext>
            </a:extLst>
          </p:cNvPr>
          <p:cNvPicPr>
            <a:picLocks noChangeAspect="1"/>
          </p:cNvPicPr>
          <p:nvPr userDrawn="1"/>
        </p:nvPicPr>
        <p:blipFill>
          <a:blip r:embed="rId12"/>
          <a:stretch>
            <a:fillRect/>
          </a:stretch>
        </p:blipFill>
        <p:spPr>
          <a:xfrm>
            <a:off x="0" y="0"/>
            <a:ext cx="12192000" cy="1066800"/>
          </a:xfrm>
          <a:prstGeom prst="rect">
            <a:avLst/>
          </a:prstGeom>
        </p:spPr>
      </p:pic>
      <p:pic>
        <p:nvPicPr>
          <p:cNvPr id="10" name="Picture 9">
            <a:extLst>
              <a:ext uri="{FF2B5EF4-FFF2-40B4-BE49-F238E27FC236}">
                <a16:creationId xmlns:a16="http://schemas.microsoft.com/office/drawing/2014/main" id="{20A92427-416E-FE48-A31E-73E7DD1A119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70656" y="63057"/>
            <a:ext cx="1077216" cy="890713"/>
          </a:xfrm>
          <a:prstGeom prst="rect">
            <a:avLst/>
          </a:prstGeom>
        </p:spPr>
      </p:pic>
      <p:sp>
        <p:nvSpPr>
          <p:cNvPr id="3" name="Date Placeholder 2"/>
          <p:cNvSpPr>
            <a:spLocks noGrp="1"/>
          </p:cNvSpPr>
          <p:nvPr>
            <p:ph type="dt" sz="half" idx="2"/>
          </p:nvPr>
        </p:nvSpPr>
        <p:spPr>
          <a:xfrm>
            <a:off x="0" y="6621140"/>
            <a:ext cx="2743200" cy="182880"/>
          </a:xfrm>
          <a:prstGeom prst="rect">
            <a:avLst/>
          </a:prstGeom>
        </p:spPr>
        <p:txBody>
          <a:bodyPr vert="horz" lIns="91440" tIns="0" rIns="91440" bIns="0" rtlCol="0" anchor="ctr"/>
          <a:lstStyle>
            <a:lvl1pPr algn="l">
              <a:defRPr sz="1600">
                <a:solidFill>
                  <a:schemeClr val="tx1">
                    <a:tint val="75000"/>
                  </a:schemeClr>
                </a:solidFill>
              </a:defRPr>
            </a:lvl1pPr>
          </a:lstStyle>
          <a:p>
            <a:endParaRPr lang="en-US"/>
          </a:p>
        </p:txBody>
      </p:sp>
      <p:sp>
        <p:nvSpPr>
          <p:cNvPr id="7" name="Footer Placeholder 6"/>
          <p:cNvSpPr>
            <a:spLocks noGrp="1"/>
          </p:cNvSpPr>
          <p:nvPr>
            <p:ph type="ftr" sz="quarter" idx="3"/>
          </p:nvPr>
        </p:nvSpPr>
        <p:spPr>
          <a:xfrm>
            <a:off x="4038600" y="6621140"/>
            <a:ext cx="4114800" cy="182880"/>
          </a:xfrm>
          <a:prstGeom prst="rect">
            <a:avLst/>
          </a:prstGeom>
        </p:spPr>
        <p:txBody>
          <a:bodyPr vert="horz" lIns="91440" tIns="0" rIns="91440" bIns="0" rtlCol="0" anchor="ctr"/>
          <a:lstStyle>
            <a:lvl1pPr algn="ctr">
              <a:defRPr sz="1600">
                <a:solidFill>
                  <a:schemeClr val="tx1">
                    <a:tint val="75000"/>
                  </a:schemeClr>
                </a:solidFill>
              </a:defRPr>
            </a:lvl1pPr>
          </a:lstStyle>
          <a:p>
            <a:endParaRPr lang="en-US"/>
          </a:p>
        </p:txBody>
      </p:sp>
      <p:sp>
        <p:nvSpPr>
          <p:cNvPr id="8" name="Slide Number Placeholder 7"/>
          <p:cNvSpPr>
            <a:spLocks noGrp="1"/>
          </p:cNvSpPr>
          <p:nvPr>
            <p:ph type="sldNum" sz="quarter" idx="4"/>
          </p:nvPr>
        </p:nvSpPr>
        <p:spPr>
          <a:xfrm>
            <a:off x="9448800" y="6621140"/>
            <a:ext cx="2743200" cy="182880"/>
          </a:xfrm>
          <a:prstGeom prst="rect">
            <a:avLst/>
          </a:prstGeom>
        </p:spPr>
        <p:txBody>
          <a:bodyPr vert="horz" lIns="91440" tIns="0" rIns="91440" bIns="0" rtlCol="0" anchor="ctr"/>
          <a:lstStyle>
            <a:lvl1pPr algn="r">
              <a:defRPr sz="1600">
                <a:solidFill>
                  <a:schemeClr val="tx1">
                    <a:tint val="75000"/>
                  </a:schemeClr>
                </a:solidFill>
              </a:defRPr>
            </a:lvl1pPr>
          </a:lstStyle>
          <a:p>
            <a:fld id="{DA0E24C6-B8C2-40F0-BF2D-44D0E3E3802A}" type="slidenum">
              <a:rPr lang="en-US" smtClean="0"/>
              <a:t>‹#›</a:t>
            </a:fld>
            <a:endParaRPr lang="en-US"/>
          </a:p>
        </p:txBody>
      </p:sp>
      <p:pic>
        <p:nvPicPr>
          <p:cNvPr id="11" name="Picture 10">
            <a:extLst>
              <a:ext uri="{FF2B5EF4-FFF2-40B4-BE49-F238E27FC236}">
                <a16:creationId xmlns:a16="http://schemas.microsoft.com/office/drawing/2014/main" id="{B80126D0-D1A6-4EF0-A134-28379FA08382}"/>
              </a:ext>
            </a:extLst>
          </p:cNvPr>
          <p:cNvPicPr>
            <a:picLocks noChangeAspect="1"/>
          </p:cNvPicPr>
          <p:nvPr userDrawn="1"/>
        </p:nvPicPr>
        <p:blipFill rotWithShape="1">
          <a:blip r:embed="rId14">
            <a:extLst>
              <a:ext uri="{28A0092B-C50C-407E-A947-70E740481C1C}">
                <a14:useLocalDpi xmlns:a14="http://schemas.microsoft.com/office/drawing/2010/main"/>
              </a:ext>
            </a:extLst>
          </a:blip>
          <a:srcRect l="-1" r="-1973" b="14120"/>
          <a:stretch/>
        </p:blipFill>
        <p:spPr>
          <a:xfrm>
            <a:off x="10058400" y="64008"/>
            <a:ext cx="932447" cy="907002"/>
          </a:xfrm>
          <a:prstGeom prst="rect">
            <a:avLst/>
          </a:prstGeom>
        </p:spPr>
      </p:pic>
    </p:spTree>
    <p:extLst>
      <p:ext uri="{BB962C8B-B14F-4D97-AF65-F5344CB8AC3E}">
        <p14:creationId xmlns:p14="http://schemas.microsoft.com/office/powerpoint/2010/main" val="337661152"/>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Lst>
  <p:hf hdr="0" ft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87118899"/>
      </p:ext>
    </p:extLst>
  </p:cSld>
  <p:clrMap bg1="lt1" tx1="dk1" bg2="dk2" tx2="lt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Layout" Target="../slideLayouts/slideLayout54.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5.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gif"/><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2.jpg"/><Relationship Id="rId4" Type="http://schemas.openxmlformats.org/officeDocument/2006/relationships/image" Target="../media/image5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2.xml"/><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3" Type="http://schemas.openxmlformats.org/officeDocument/2006/relationships/image" Target="../media/image68.jpeg"/><Relationship Id="rId18" Type="http://schemas.openxmlformats.org/officeDocument/2006/relationships/image" Target="../media/image73.png"/><Relationship Id="rId26" Type="http://schemas.openxmlformats.org/officeDocument/2006/relationships/image" Target="../media/image81.png"/><Relationship Id="rId3" Type="http://schemas.openxmlformats.org/officeDocument/2006/relationships/image" Target="../media/image58.png"/><Relationship Id="rId21" Type="http://schemas.openxmlformats.org/officeDocument/2006/relationships/image" Target="../media/image76.png"/><Relationship Id="rId7" Type="http://schemas.openxmlformats.org/officeDocument/2006/relationships/image" Target="../media/image62.png"/><Relationship Id="rId12" Type="http://schemas.openxmlformats.org/officeDocument/2006/relationships/image" Target="../media/image67.png"/><Relationship Id="rId17" Type="http://schemas.openxmlformats.org/officeDocument/2006/relationships/image" Target="../media/image72.png"/><Relationship Id="rId25" Type="http://schemas.openxmlformats.org/officeDocument/2006/relationships/image" Target="../media/image80.png"/><Relationship Id="rId33" Type="http://schemas.openxmlformats.org/officeDocument/2006/relationships/image" Target="../media/image88.png"/><Relationship Id="rId2" Type="http://schemas.openxmlformats.org/officeDocument/2006/relationships/notesSlide" Target="../notesSlides/notesSlide7.xml"/><Relationship Id="rId16" Type="http://schemas.openxmlformats.org/officeDocument/2006/relationships/image" Target="../media/image71.png"/><Relationship Id="rId20" Type="http://schemas.openxmlformats.org/officeDocument/2006/relationships/image" Target="../media/image75.png"/><Relationship Id="rId29" Type="http://schemas.openxmlformats.org/officeDocument/2006/relationships/image" Target="../media/image84.png"/><Relationship Id="rId1" Type="http://schemas.openxmlformats.org/officeDocument/2006/relationships/slideLayout" Target="../slideLayouts/slideLayout8.xml"/><Relationship Id="rId6" Type="http://schemas.openxmlformats.org/officeDocument/2006/relationships/image" Target="../media/image61.png"/><Relationship Id="rId11" Type="http://schemas.openxmlformats.org/officeDocument/2006/relationships/image" Target="../media/image66.png"/><Relationship Id="rId24" Type="http://schemas.openxmlformats.org/officeDocument/2006/relationships/image" Target="../media/image79.png"/><Relationship Id="rId32" Type="http://schemas.openxmlformats.org/officeDocument/2006/relationships/image" Target="../media/image87.png"/><Relationship Id="rId5" Type="http://schemas.openxmlformats.org/officeDocument/2006/relationships/image" Target="../media/image60.jpeg"/><Relationship Id="rId15" Type="http://schemas.openxmlformats.org/officeDocument/2006/relationships/image" Target="../media/image70.png"/><Relationship Id="rId23" Type="http://schemas.openxmlformats.org/officeDocument/2006/relationships/image" Target="../media/image78.png"/><Relationship Id="rId28" Type="http://schemas.openxmlformats.org/officeDocument/2006/relationships/image" Target="../media/image83.png"/><Relationship Id="rId10" Type="http://schemas.openxmlformats.org/officeDocument/2006/relationships/image" Target="../media/image65.png"/><Relationship Id="rId19" Type="http://schemas.openxmlformats.org/officeDocument/2006/relationships/image" Target="../media/image74.png"/><Relationship Id="rId31" Type="http://schemas.openxmlformats.org/officeDocument/2006/relationships/image" Target="../media/image86.png"/><Relationship Id="rId4" Type="http://schemas.openxmlformats.org/officeDocument/2006/relationships/image" Target="../media/image59.jpeg"/><Relationship Id="rId9" Type="http://schemas.openxmlformats.org/officeDocument/2006/relationships/image" Target="../media/image64.png"/><Relationship Id="rId14" Type="http://schemas.openxmlformats.org/officeDocument/2006/relationships/image" Target="../media/image69.jpeg"/><Relationship Id="rId22" Type="http://schemas.openxmlformats.org/officeDocument/2006/relationships/image" Target="../media/image77.png"/><Relationship Id="rId27" Type="http://schemas.openxmlformats.org/officeDocument/2006/relationships/image" Target="../media/image82.png"/><Relationship Id="rId30" Type="http://schemas.openxmlformats.org/officeDocument/2006/relationships/image" Target="../media/image85.png"/><Relationship Id="rId8" Type="http://schemas.openxmlformats.org/officeDocument/2006/relationships/image" Target="../media/image6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2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notesSlide" Target="../notesSlides/notesSlide8.xml"/><Relationship Id="rId1" Type="http://schemas.openxmlformats.org/officeDocument/2006/relationships/slideLayout" Target="../slideLayouts/slideLayout64.xml"/><Relationship Id="rId6" Type="http://schemas.openxmlformats.org/officeDocument/2006/relationships/image" Target="../media/image98.png"/><Relationship Id="rId5" Type="http://schemas.openxmlformats.org/officeDocument/2006/relationships/image" Target="../media/image97.png"/><Relationship Id="rId10" Type="http://schemas.openxmlformats.org/officeDocument/2006/relationships/image" Target="../media/image102.gif"/><Relationship Id="rId4" Type="http://schemas.openxmlformats.org/officeDocument/2006/relationships/image" Target="../media/image96.png"/><Relationship Id="rId9" Type="http://schemas.openxmlformats.org/officeDocument/2006/relationships/image" Target="../media/image101.png"/></Relationships>
</file>

<file path=ppt/slides/_rels/slide2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85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4.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5.png"/><Relationship Id="rId4" Type="http://schemas.openxmlformats.org/officeDocument/2006/relationships/notesSlide" Target="../notesSlides/notesSlide13.xml"/></Relationships>
</file>

<file path=ppt/slides/_rels/slide33.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7.gif"/><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gi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11" name="Picture 10">
            <a:extLst>
              <a:ext uri="{FF2B5EF4-FFF2-40B4-BE49-F238E27FC236}">
                <a16:creationId xmlns:a16="http://schemas.microsoft.com/office/drawing/2014/main" id="{FAA64DF5-7E99-493E-A015-2F61B3A7E074}"/>
              </a:ext>
            </a:extLst>
          </p:cNvPr>
          <p:cNvPicPr>
            <a:picLocks noChangeAspect="1"/>
          </p:cNvPicPr>
          <p:nvPr/>
        </p:nvPicPr>
        <p:blipFill>
          <a:blip r:embed="rId3"/>
          <a:stretch>
            <a:fillRect/>
          </a:stretch>
        </p:blipFill>
        <p:spPr>
          <a:xfrm>
            <a:off x="10087081" y="306296"/>
            <a:ext cx="1100871" cy="1039712"/>
          </a:xfrm>
          <a:prstGeom prst="rect">
            <a:avLst/>
          </a:prstGeom>
        </p:spPr>
      </p:pic>
      <p:cxnSp>
        <p:nvCxnSpPr>
          <p:cNvPr id="12" name="Straight Connector 11">
            <a:extLst>
              <a:ext uri="{FF2B5EF4-FFF2-40B4-BE49-F238E27FC236}">
                <a16:creationId xmlns:a16="http://schemas.microsoft.com/office/drawing/2014/main" id="{B955E514-0FA5-44A2-9FA4-BD5D148D59BA}"/>
              </a:ext>
            </a:extLst>
          </p:cNvPr>
          <p:cNvCxnSpPr>
            <a:cxnSpLocks/>
          </p:cNvCxnSpPr>
          <p:nvPr/>
        </p:nvCxnSpPr>
        <p:spPr>
          <a:xfrm>
            <a:off x="9843248" y="530316"/>
            <a:ext cx="0" cy="591672"/>
          </a:xfrm>
          <a:prstGeom prst="line">
            <a:avLst/>
          </a:prstGeom>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7F2A953D-C46C-42A3-8B98-5D8F6CEFD671}"/>
              </a:ext>
            </a:extLst>
          </p:cNvPr>
          <p:cNvSpPr txBox="1"/>
          <p:nvPr/>
        </p:nvSpPr>
        <p:spPr>
          <a:xfrm>
            <a:off x="8032373" y="603437"/>
            <a:ext cx="1766048" cy="420756"/>
          </a:xfrm>
          <a:prstGeom prst="rect">
            <a:avLst/>
          </a:prstGeom>
          <a:noFill/>
        </p:spPr>
        <p:txBody>
          <a:bodyPr wrap="square" rtlCol="0">
            <a:spAutoFit/>
          </a:bodyPr>
          <a:lstStyle/>
          <a:p>
            <a:pPr algn="ctr"/>
            <a:r>
              <a:rPr lang="en-US" sz="1067" dirty="0">
                <a:solidFill>
                  <a:srgbClr val="0000A9"/>
                </a:solidFill>
                <a:latin typeface="Helvetica" pitchFamily="2" charset="0"/>
              </a:rPr>
              <a:t>Tropospheric Emissions:</a:t>
            </a:r>
          </a:p>
          <a:p>
            <a:pPr algn="ctr"/>
            <a:r>
              <a:rPr lang="en-US" sz="1067" dirty="0">
                <a:solidFill>
                  <a:srgbClr val="0000A9"/>
                </a:solidFill>
                <a:latin typeface="Helvetica" pitchFamily="2" charset="0"/>
              </a:rPr>
              <a:t>Monitoring of Pollution </a:t>
            </a:r>
          </a:p>
        </p:txBody>
      </p:sp>
      <p:pic>
        <p:nvPicPr>
          <p:cNvPr id="15" name="Picture 14">
            <a:extLst>
              <a:ext uri="{FF2B5EF4-FFF2-40B4-BE49-F238E27FC236}">
                <a16:creationId xmlns:a16="http://schemas.microsoft.com/office/drawing/2014/main" id="{93DF099A-E428-4C15-8D5F-0D8BF8B121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8323" y="6014733"/>
            <a:ext cx="688103" cy="794760"/>
          </a:xfrm>
          <a:prstGeom prst="rect">
            <a:avLst/>
          </a:prstGeom>
        </p:spPr>
      </p:pic>
      <p:pic>
        <p:nvPicPr>
          <p:cNvPr id="16" name="Picture 15">
            <a:extLst>
              <a:ext uri="{FF2B5EF4-FFF2-40B4-BE49-F238E27FC236}">
                <a16:creationId xmlns:a16="http://schemas.microsoft.com/office/drawing/2014/main" id="{5389BCEF-E6A7-43FF-B4E8-515F546C8E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3585" y="6020107"/>
            <a:ext cx="676547" cy="676547"/>
          </a:xfrm>
          <a:prstGeom prst="rect">
            <a:avLst/>
          </a:prstGeom>
        </p:spPr>
      </p:pic>
      <p:pic>
        <p:nvPicPr>
          <p:cNvPr id="17" name="Picture 16">
            <a:extLst>
              <a:ext uri="{FF2B5EF4-FFF2-40B4-BE49-F238E27FC236}">
                <a16:creationId xmlns:a16="http://schemas.microsoft.com/office/drawing/2014/main" id="{CEA892DC-4ECD-4DF3-9ADC-A446542F17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4102" y="6078357"/>
            <a:ext cx="807280" cy="667512"/>
          </a:xfrm>
          <a:prstGeom prst="rect">
            <a:avLst/>
          </a:prstGeom>
        </p:spPr>
      </p:pic>
      <p:sp>
        <p:nvSpPr>
          <p:cNvPr id="20" name="TextBox 19">
            <a:extLst>
              <a:ext uri="{FF2B5EF4-FFF2-40B4-BE49-F238E27FC236}">
                <a16:creationId xmlns:a16="http://schemas.microsoft.com/office/drawing/2014/main" id="{3665A911-1AF0-4EF5-A842-B5BDE1CB0B9B}"/>
              </a:ext>
            </a:extLst>
          </p:cNvPr>
          <p:cNvSpPr txBox="1">
            <a:spLocks noChangeArrowheads="1"/>
          </p:cNvSpPr>
          <p:nvPr/>
        </p:nvSpPr>
        <p:spPr bwMode="auto">
          <a:xfrm>
            <a:off x="4034063" y="1194694"/>
            <a:ext cx="7688396"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anchor="t">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r" eaLnBrk="1" hangingPunct="1">
              <a:lnSpc>
                <a:spcPts val="3200"/>
              </a:lnSpc>
            </a:pPr>
            <a:r>
              <a:rPr lang="en-US" sz="3000" b="1" dirty="0">
                <a:solidFill>
                  <a:srgbClr val="000090"/>
                </a:solidFill>
                <a:latin typeface="Arial Narrow" panose="020B0604020202020204" pitchFamily="34" charset="0"/>
                <a:ea typeface="ヒラギノ角ゴ Pro W3"/>
                <a:cs typeface="Arial Narrow" panose="020B0604020202020204" pitchFamily="34" charset="0"/>
              </a:rPr>
              <a:t>A New Era of Air Quality Monitoring from Space over North America with TEMPO: Commissioning and Early Nominal Operation Results</a:t>
            </a:r>
          </a:p>
        </p:txBody>
      </p:sp>
      <p:sp>
        <p:nvSpPr>
          <p:cNvPr id="2" name="TextBox 1">
            <a:extLst>
              <a:ext uri="{FF2B5EF4-FFF2-40B4-BE49-F238E27FC236}">
                <a16:creationId xmlns:a16="http://schemas.microsoft.com/office/drawing/2014/main" id="{977A38E5-F51B-DF57-4D15-09D59CCF6E43}"/>
              </a:ext>
            </a:extLst>
          </p:cNvPr>
          <p:cNvSpPr txBox="1">
            <a:spLocks noChangeArrowheads="1"/>
          </p:cNvSpPr>
          <p:nvPr/>
        </p:nvSpPr>
        <p:spPr bwMode="auto">
          <a:xfrm>
            <a:off x="4703464" y="2389396"/>
            <a:ext cx="7304828" cy="3739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anchor="t">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r" eaLnBrk="1" hangingPunct="1">
              <a:spcBef>
                <a:spcPts val="1200"/>
              </a:spcBef>
              <a:buClr>
                <a:srgbClr val="000000"/>
              </a:buClr>
              <a:defRPr/>
            </a:pPr>
            <a:r>
              <a:rPr kumimoji="0" lang="en-US" sz="1500" b="1" i="0" u="none" strike="noStrike" kern="0" cap="none" spc="0" normalizeH="0" baseline="0" noProof="0" dirty="0" err="1">
                <a:ln>
                  <a:noFill/>
                </a:ln>
                <a:solidFill>
                  <a:srgbClr val="002060"/>
                </a:solidFill>
                <a:effectLst/>
                <a:uLnTx/>
                <a:uFillTx/>
                <a:latin typeface="Arial"/>
                <a:ea typeface="Arial"/>
                <a:cs typeface="Arial"/>
                <a:sym typeface="Arial"/>
              </a:rPr>
              <a:t>Xiong</a:t>
            </a:r>
            <a:r>
              <a:rPr kumimoji="0" lang="en-US" sz="1500" b="1" i="0" u="none" strike="noStrike" kern="0" cap="none" spc="0" normalizeH="0" baseline="0" noProof="0" dirty="0">
                <a:ln>
                  <a:noFill/>
                </a:ln>
                <a:solidFill>
                  <a:srgbClr val="002060"/>
                </a:solidFill>
                <a:effectLst/>
                <a:uLnTx/>
                <a:uFillTx/>
                <a:latin typeface="Arial"/>
                <a:ea typeface="Arial"/>
                <a:cs typeface="Arial"/>
                <a:sym typeface="Arial"/>
              </a:rPr>
              <a:t> Liu</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Kelly Chance</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Raid Suleiman</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John Houck</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John Davis</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p>
          <a:p>
            <a:pPr algn="r" eaLnBrk="1" hangingPunct="1">
              <a:buClr>
                <a:srgbClr val="000000"/>
              </a:buClr>
              <a:defRPr/>
            </a:pP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Kevin Daugherty</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2</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David Flittner</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2</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David Rosenbaum</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2</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r>
              <a:rPr lang="en-US" sz="1500" kern="0" dirty="0">
                <a:solidFill>
                  <a:srgbClr val="002060"/>
                </a:solidFill>
                <a:latin typeface="Arial"/>
                <a:ea typeface="Arial"/>
                <a:cs typeface="Arial"/>
                <a:sym typeface="Arial"/>
              </a:rPr>
              <a:t>Crystal Fenn</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2</a:t>
            </a:r>
            <a:r>
              <a:rPr lang="en-US" sz="1500" kern="0" dirty="0">
                <a:solidFill>
                  <a:srgbClr val="002060"/>
                </a:solidFill>
                <a:latin typeface="Arial"/>
                <a:ea typeface="Arial"/>
                <a:cs typeface="Arial"/>
                <a:sym typeface="Arial"/>
              </a:rPr>
              <a:t>, </a:t>
            </a:r>
          </a:p>
          <a:p>
            <a:pPr algn="r" eaLnBrk="1" hangingPunct="1">
              <a:buClr>
                <a:srgbClr val="000000"/>
              </a:buClr>
              <a:defRPr/>
            </a:pPr>
            <a:r>
              <a:rPr lang="en-US" sz="1500" kern="0" dirty="0">
                <a:solidFill>
                  <a:srgbClr val="002060"/>
                </a:solidFill>
                <a:latin typeface="Arial"/>
                <a:ea typeface="Arial"/>
                <a:cs typeface="Arial"/>
                <a:sym typeface="Arial"/>
              </a:rPr>
              <a:t>Gonzalo </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Gonzalez Abad</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Caroline Nowlan</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Huiqun</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Wang</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Heesung</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Chong</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Weizhen</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Hou</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Junsung</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Park</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Christopher Chan Miller</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Juseon</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Bak</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Jim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Carr</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James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Szykman</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Mike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Newchurch</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Aaron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Naeger,Ronald</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Cohen,Zolal</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Ayazpour</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p>
          <a:p>
            <a:pPr algn="r" eaLnBrk="1" hangingPunct="1">
              <a:buClr>
                <a:srgbClr val="000000"/>
              </a:buClr>
              <a:defRPr/>
            </a:pP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Christopher Brown</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2</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Zachary Fasnacht, Marcellin Feasson</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Jean Fitzmaurice</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Jeffrey Geddes, David Haffner, Jay Herman, Joanna Joiner, Laura Judd, </a:t>
            </a:r>
          </a:p>
          <a:p>
            <a:pPr algn="r" eaLnBrk="1" hangingPunct="1">
              <a:buClr>
                <a:srgbClr val="000000"/>
              </a:buClr>
              <a:defRPr/>
            </a:pP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Emma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Knowland</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Xuming</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Lei,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Nischal</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Mishra</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2</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Robert Neece</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2</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Ewan O'Sullivan</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1</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p>
          <a:p>
            <a:pPr algn="r" eaLnBrk="1" hangingPunct="1">
              <a:buClr>
                <a:srgbClr val="000000"/>
              </a:buClr>
              <a:defRPr/>
            </a:pP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Brad Pierce,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Wenhan</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Qin, Eric Roback</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2</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Justin Strickland</a:t>
            </a:r>
            <a:r>
              <a:rPr kumimoji="0" lang="en-US" sz="1500" i="0" u="none" strike="noStrike" kern="0" cap="none" spc="0" normalizeH="0" baseline="30000" noProof="0" dirty="0">
                <a:ln>
                  <a:noFill/>
                </a:ln>
                <a:solidFill>
                  <a:srgbClr val="002060"/>
                </a:solidFill>
                <a:effectLst/>
                <a:uLnTx/>
                <a:uFillTx/>
                <a:latin typeface="Arial"/>
                <a:ea typeface="Arial"/>
                <a:cs typeface="Arial"/>
                <a:sym typeface="Arial"/>
              </a:rPr>
              <a:t>2</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Robert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Spurr</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p>
          <a:p>
            <a:pPr algn="r" eaLnBrk="1" hangingPunct="1">
              <a:buClr>
                <a:srgbClr val="000000"/>
              </a:buClr>
              <a:defRPr/>
            </a:pP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Luke Valin, Alexander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Vasilkov</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Eun-Su</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Yang, Barron Henderson, </a:t>
            </a:r>
          </a:p>
          <a:p>
            <a:pPr algn="r" eaLnBrk="1" hangingPunct="1">
              <a:buClr>
                <a:srgbClr val="000000"/>
              </a:buClr>
              <a:defRPr/>
            </a:pP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Katherine Travis, </a:t>
            </a:r>
            <a:r>
              <a:rPr kumimoji="0" lang="en-US" sz="1500" i="0" u="none" strike="noStrike" kern="0" cap="none" spc="0" normalizeH="0" baseline="0" noProof="0" dirty="0" err="1">
                <a:ln>
                  <a:noFill/>
                </a:ln>
                <a:solidFill>
                  <a:srgbClr val="002060"/>
                </a:solidFill>
                <a:effectLst/>
                <a:uLnTx/>
                <a:uFillTx/>
                <a:latin typeface="Arial"/>
                <a:ea typeface="Arial"/>
                <a:cs typeface="Arial"/>
                <a:sym typeface="Arial"/>
              </a:rPr>
              <a:t>Prajjwal</a:t>
            </a:r>
            <a:r>
              <a:rPr kumimoji="0" lang="en-US" sz="1500" i="0" u="none" strike="noStrike" kern="0" cap="none" spc="0" normalizeH="0" baseline="0" noProof="0" dirty="0">
                <a:ln>
                  <a:noFill/>
                </a:ln>
                <a:solidFill>
                  <a:srgbClr val="002060"/>
                </a:solidFill>
                <a:effectLst/>
                <a:uLnTx/>
                <a:uFillTx/>
                <a:latin typeface="Arial"/>
                <a:ea typeface="Arial"/>
                <a:cs typeface="Arial"/>
                <a:sym typeface="Arial"/>
              </a:rPr>
              <a:t> Rawat, and the TEMPO Team</a:t>
            </a:r>
            <a:endParaRPr lang="en-US" sz="1600" b="1" kern="0" dirty="0">
              <a:solidFill>
                <a:srgbClr val="7030A0"/>
              </a:solidFill>
              <a:latin typeface="Arial"/>
              <a:cs typeface="Arial"/>
              <a:sym typeface="Arial"/>
            </a:endParaRPr>
          </a:p>
          <a:p>
            <a:pPr algn="r" eaLnBrk="1" hangingPunct="1">
              <a:buClr>
                <a:srgbClr val="000000"/>
              </a:buClr>
              <a:defRPr/>
            </a:pPr>
            <a:r>
              <a:rPr lang="en-US" sz="1800" b="1" kern="0" baseline="30000" dirty="0">
                <a:solidFill>
                  <a:srgbClr val="7030A0"/>
                </a:solidFill>
                <a:latin typeface="Arial"/>
                <a:cs typeface="Arial"/>
                <a:sym typeface="Arial"/>
              </a:rPr>
              <a:t>1</a:t>
            </a:r>
            <a:r>
              <a:rPr lang="en-US" sz="1800" b="1" kern="0" dirty="0">
                <a:solidFill>
                  <a:srgbClr val="7030A0"/>
                </a:solidFill>
                <a:latin typeface="Arial"/>
                <a:cs typeface="Arial"/>
                <a:sym typeface="Arial"/>
              </a:rPr>
              <a:t>CfA | Harvard &amp; Smithsonian</a:t>
            </a:r>
          </a:p>
          <a:p>
            <a:pPr algn="r" eaLnBrk="1" hangingPunct="1">
              <a:buClr>
                <a:srgbClr val="000000"/>
              </a:buClr>
              <a:defRPr/>
            </a:pPr>
            <a:r>
              <a:rPr lang="en-US" sz="1800" b="1" dirty="0">
                <a:solidFill>
                  <a:srgbClr val="0070C0"/>
                </a:solidFill>
                <a:cs typeface="Arial" charset="0"/>
              </a:rPr>
              <a:t>Int’l. Space Science Institute (ISSI) Workshop on</a:t>
            </a:r>
          </a:p>
          <a:p>
            <a:pPr algn="r" eaLnBrk="1" hangingPunct="1">
              <a:buClr>
                <a:srgbClr val="000000"/>
              </a:buClr>
              <a:defRPr/>
            </a:pPr>
            <a:r>
              <a:rPr lang="en-US" sz="1800" b="1" dirty="0">
                <a:solidFill>
                  <a:srgbClr val="0070C0"/>
                </a:solidFill>
                <a:cs typeface="Arial" charset="0"/>
              </a:rPr>
              <a:t>Geostationary Satellites &amp; Atmospheric Chemistry </a:t>
            </a:r>
          </a:p>
          <a:p>
            <a:pPr algn="r" eaLnBrk="1" hangingPunct="1">
              <a:buClr>
                <a:srgbClr val="000000"/>
              </a:buClr>
              <a:defRPr/>
            </a:pPr>
            <a:r>
              <a:rPr lang="en-US" sz="1800" b="1" dirty="0">
                <a:solidFill>
                  <a:srgbClr val="0070C0"/>
                </a:solidFill>
                <a:cs typeface="Arial" charset="0"/>
              </a:rPr>
              <a:t>May 27, 2024</a:t>
            </a:r>
          </a:p>
        </p:txBody>
      </p:sp>
      <p:sp>
        <p:nvSpPr>
          <p:cNvPr id="4" name="AutoShape 4" descr="AGU23, , San Francisco">
            <a:extLst>
              <a:ext uri="{FF2B5EF4-FFF2-40B4-BE49-F238E27FC236}">
                <a16:creationId xmlns:a16="http://schemas.microsoft.com/office/drawing/2014/main" id="{B53FE407-700D-9A78-9191-BD33236EAF2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AGU23, , San Francisco">
            <a:extLst>
              <a:ext uri="{FF2B5EF4-FFF2-40B4-BE49-F238E27FC236}">
                <a16:creationId xmlns:a16="http://schemas.microsoft.com/office/drawing/2014/main" id="{13F5CB6C-9972-4F13-FB8A-BDB18CF6FE9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AB49AD-0CAD-D654-0738-B18191FD470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3" name="Title 2">
            <a:extLst>
              <a:ext uri="{FF2B5EF4-FFF2-40B4-BE49-F238E27FC236}">
                <a16:creationId xmlns:a16="http://schemas.microsoft.com/office/drawing/2014/main" id="{43580823-22FB-C32A-2114-D694AA790B70}"/>
              </a:ext>
            </a:extLst>
          </p:cNvPr>
          <p:cNvSpPr>
            <a:spLocks noGrp="1"/>
          </p:cNvSpPr>
          <p:nvPr>
            <p:ph type="title"/>
          </p:nvPr>
        </p:nvSpPr>
        <p:spPr/>
        <p:txBody>
          <a:bodyPr/>
          <a:lstStyle/>
          <a:p>
            <a:r>
              <a:rPr lang="en-US" dirty="0"/>
              <a:t>TROPOMI and TEMPO NO</a:t>
            </a:r>
            <a:r>
              <a:rPr lang="en-US" baseline="-25000" dirty="0"/>
              <a:t>2</a:t>
            </a:r>
          </a:p>
        </p:txBody>
      </p:sp>
      <p:pic>
        <p:nvPicPr>
          <p:cNvPr id="5" name="Picture 4">
            <a:extLst>
              <a:ext uri="{FF2B5EF4-FFF2-40B4-BE49-F238E27FC236}">
                <a16:creationId xmlns:a16="http://schemas.microsoft.com/office/drawing/2014/main" id="{09183A82-A99F-F008-9C06-C4FA137EE40A}"/>
              </a:ext>
            </a:extLst>
          </p:cNvPr>
          <p:cNvPicPr>
            <a:picLocks noChangeAspect="1"/>
          </p:cNvPicPr>
          <p:nvPr/>
        </p:nvPicPr>
        <p:blipFill rotWithShape="1">
          <a:blip r:embed="rId2"/>
          <a:srcRect l="11163" r="11729"/>
          <a:stretch/>
        </p:blipFill>
        <p:spPr>
          <a:xfrm>
            <a:off x="6070065" y="1601846"/>
            <a:ext cx="5929837" cy="4806449"/>
          </a:xfrm>
          <a:prstGeom prst="rect">
            <a:avLst/>
          </a:prstGeom>
        </p:spPr>
      </p:pic>
      <p:pic>
        <p:nvPicPr>
          <p:cNvPr id="7" name="Picture 6" descr="A map of the united states&#10;&#10;Description automatically generated">
            <a:extLst>
              <a:ext uri="{FF2B5EF4-FFF2-40B4-BE49-F238E27FC236}">
                <a16:creationId xmlns:a16="http://schemas.microsoft.com/office/drawing/2014/main" id="{EEFCC3FD-11E8-94E0-91A4-AD6EE7F2AF25}"/>
              </a:ext>
            </a:extLst>
          </p:cNvPr>
          <p:cNvPicPr>
            <a:picLocks noChangeAspect="1"/>
          </p:cNvPicPr>
          <p:nvPr/>
        </p:nvPicPr>
        <p:blipFill rotWithShape="1">
          <a:blip r:embed="rId3"/>
          <a:srcRect l="7428" r="10252"/>
          <a:stretch/>
        </p:blipFill>
        <p:spPr>
          <a:xfrm>
            <a:off x="0" y="1630928"/>
            <a:ext cx="6025896" cy="4575015"/>
          </a:xfrm>
          <a:prstGeom prst="rect">
            <a:avLst/>
          </a:prstGeom>
        </p:spPr>
      </p:pic>
      <p:sp>
        <p:nvSpPr>
          <p:cNvPr id="4" name="TextBox 3">
            <a:extLst>
              <a:ext uri="{FF2B5EF4-FFF2-40B4-BE49-F238E27FC236}">
                <a16:creationId xmlns:a16="http://schemas.microsoft.com/office/drawing/2014/main" id="{F887B860-5EC1-72C8-AF4B-409E888EF6AC}"/>
              </a:ext>
            </a:extLst>
          </p:cNvPr>
          <p:cNvSpPr txBox="1"/>
          <p:nvPr/>
        </p:nvSpPr>
        <p:spPr>
          <a:xfrm>
            <a:off x="8353796" y="6327295"/>
            <a:ext cx="2288960" cy="338554"/>
          </a:xfrm>
          <a:prstGeom prst="rect">
            <a:avLst/>
          </a:prstGeom>
          <a:noFill/>
        </p:spPr>
        <p:txBody>
          <a:bodyPr wrap="none" rtlCol="0">
            <a:spAutoFit/>
          </a:bodyPr>
          <a:lstStyle/>
          <a:p>
            <a:r>
              <a:rPr lang="en-US" sz="1600" dirty="0"/>
              <a:t>[Credit: Caroline </a:t>
            </a:r>
            <a:r>
              <a:rPr lang="en-US" sz="1600" dirty="0" err="1"/>
              <a:t>Nowlan</a:t>
            </a:r>
            <a:r>
              <a:rPr lang="en-US" sz="1600" dirty="0"/>
              <a:t>]</a:t>
            </a:r>
          </a:p>
        </p:txBody>
      </p:sp>
    </p:spTree>
    <p:extLst>
      <p:ext uri="{BB962C8B-B14F-4D97-AF65-F5344CB8AC3E}">
        <p14:creationId xmlns:p14="http://schemas.microsoft.com/office/powerpoint/2010/main" val="3309436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3040F7-12F4-2132-1307-6D806F9965F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3" name="Title 2">
            <a:extLst>
              <a:ext uri="{FF2B5EF4-FFF2-40B4-BE49-F238E27FC236}">
                <a16:creationId xmlns:a16="http://schemas.microsoft.com/office/drawing/2014/main" id="{4ED081E1-CDC3-42C0-1314-D6219DB10622}"/>
              </a:ext>
            </a:extLst>
          </p:cNvPr>
          <p:cNvSpPr>
            <a:spLocks noGrp="1"/>
          </p:cNvSpPr>
          <p:nvPr>
            <p:ph type="title"/>
          </p:nvPr>
        </p:nvSpPr>
        <p:spPr/>
        <p:txBody>
          <a:bodyPr/>
          <a:lstStyle/>
          <a:p>
            <a:r>
              <a:rPr lang="en-US" dirty="0"/>
              <a:t>TROPOMI NO2 Comparisons</a:t>
            </a:r>
          </a:p>
        </p:txBody>
      </p:sp>
      <p:sp>
        <p:nvSpPr>
          <p:cNvPr id="4" name="Slide Number Placeholder 3">
            <a:extLst>
              <a:ext uri="{FF2B5EF4-FFF2-40B4-BE49-F238E27FC236}">
                <a16:creationId xmlns:a16="http://schemas.microsoft.com/office/drawing/2014/main" id="{50E914C2-4AD6-30A8-448D-A040DA5CC52C}"/>
              </a:ext>
            </a:extLst>
          </p:cNvPr>
          <p:cNvSpPr txBox="1">
            <a:spLocks/>
          </p:cNvSpPr>
          <p:nvPr/>
        </p:nvSpPr>
        <p:spPr>
          <a:xfrm>
            <a:off x="9448800" y="6621140"/>
            <a:ext cx="2743200" cy="182880"/>
          </a:xfrm>
          <a:prstGeom prst="rect">
            <a:avLst/>
          </a:prstGeom>
        </p:spPr>
        <p:txBody>
          <a:bodyPr vert="horz" lIns="91440" tIns="0" rIns="91440" bIns="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11</a:t>
            </a:fld>
            <a:endParaRPr lang="en-US"/>
          </a:p>
        </p:txBody>
      </p:sp>
      <p:sp>
        <p:nvSpPr>
          <p:cNvPr id="6" name="TextBox 5">
            <a:extLst>
              <a:ext uri="{FF2B5EF4-FFF2-40B4-BE49-F238E27FC236}">
                <a16:creationId xmlns:a16="http://schemas.microsoft.com/office/drawing/2014/main" id="{76F95585-CA27-CF5E-1EE6-314D8800D0C3}"/>
              </a:ext>
            </a:extLst>
          </p:cNvPr>
          <p:cNvSpPr txBox="1"/>
          <p:nvPr/>
        </p:nvSpPr>
        <p:spPr>
          <a:xfrm>
            <a:off x="7920336" y="2276780"/>
            <a:ext cx="3056927" cy="646331"/>
          </a:xfrm>
          <a:prstGeom prst="rect">
            <a:avLst/>
          </a:prstGeom>
          <a:solidFill>
            <a:schemeClr val="accent2">
              <a:lumMod val="50000"/>
            </a:schemeClr>
          </a:solidFill>
        </p:spPr>
        <p:txBody>
          <a:bodyPr wrap="none" rtlCol="0">
            <a:spAutoFit/>
          </a:bodyPr>
          <a:lstStyle/>
          <a:p>
            <a:r>
              <a:rPr lang="en-US" sz="3600" dirty="0">
                <a:solidFill>
                  <a:schemeClr val="bg1"/>
                </a:solidFill>
              </a:rPr>
              <a:t>PRELIMINARY!!</a:t>
            </a:r>
          </a:p>
        </p:txBody>
      </p:sp>
      <p:sp>
        <p:nvSpPr>
          <p:cNvPr id="7" name="TextBox 6">
            <a:extLst>
              <a:ext uri="{FF2B5EF4-FFF2-40B4-BE49-F238E27FC236}">
                <a16:creationId xmlns:a16="http://schemas.microsoft.com/office/drawing/2014/main" id="{21407F91-DE67-2719-A884-1341C0C177F5}"/>
              </a:ext>
            </a:extLst>
          </p:cNvPr>
          <p:cNvSpPr txBox="1"/>
          <p:nvPr/>
        </p:nvSpPr>
        <p:spPr>
          <a:xfrm>
            <a:off x="7159080" y="1338723"/>
            <a:ext cx="4543616" cy="461665"/>
          </a:xfrm>
          <a:prstGeom prst="rect">
            <a:avLst/>
          </a:prstGeom>
          <a:noFill/>
        </p:spPr>
        <p:txBody>
          <a:bodyPr wrap="none" rtlCol="0">
            <a:spAutoFit/>
          </a:bodyPr>
          <a:lstStyle/>
          <a:p>
            <a:r>
              <a:rPr lang="en-US" sz="2400" i="1" dirty="0"/>
              <a:t>Courtesy of Barron Henderson, EPA</a:t>
            </a:r>
          </a:p>
        </p:txBody>
      </p:sp>
      <p:sp>
        <p:nvSpPr>
          <p:cNvPr id="8" name="TextBox 7">
            <a:extLst>
              <a:ext uri="{FF2B5EF4-FFF2-40B4-BE49-F238E27FC236}">
                <a16:creationId xmlns:a16="http://schemas.microsoft.com/office/drawing/2014/main" id="{FE7E3AC9-46A3-1F08-E9B8-334885E9B6D6}"/>
              </a:ext>
            </a:extLst>
          </p:cNvPr>
          <p:cNvSpPr txBox="1"/>
          <p:nvPr/>
        </p:nvSpPr>
        <p:spPr>
          <a:xfrm>
            <a:off x="7159080" y="3559425"/>
            <a:ext cx="4841548" cy="2031325"/>
          </a:xfrm>
          <a:prstGeom prst="rect">
            <a:avLst/>
          </a:prstGeom>
          <a:solidFill>
            <a:schemeClr val="bg2">
              <a:lumMod val="90000"/>
            </a:schemeClr>
          </a:solidFill>
          <a:ln>
            <a:solidFill>
              <a:schemeClr val="tx1"/>
            </a:solidFill>
          </a:ln>
        </p:spPr>
        <p:txBody>
          <a:bodyPr wrap="square" rtlCol="0">
            <a:spAutoFit/>
          </a:bodyPr>
          <a:lstStyle/>
          <a:p>
            <a:pPr marL="285750" indent="-285750">
              <a:buFont typeface="Arial" panose="020B0604020202020204" pitchFamily="34" charset="0"/>
              <a:buChar char="•"/>
            </a:pPr>
            <a:r>
              <a:rPr lang="en-US" dirty="0"/>
              <a:t>Overall, TEMPO tropospheric NO</a:t>
            </a:r>
            <a:r>
              <a:rPr lang="en-US" baseline="-25000" dirty="0"/>
              <a:t>2</a:t>
            </a:r>
            <a:r>
              <a:rPr lang="en-US" dirty="0"/>
              <a:t> agrees well with TROPOMI</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Biases between products can be due to differences in AMF inputs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Larger negative TEMPO bias in western U.S.?</a:t>
            </a:r>
          </a:p>
        </p:txBody>
      </p:sp>
      <p:pic>
        <p:nvPicPr>
          <p:cNvPr id="5" name="Picture 4">
            <a:extLst>
              <a:ext uri="{FF2B5EF4-FFF2-40B4-BE49-F238E27FC236}">
                <a16:creationId xmlns:a16="http://schemas.microsoft.com/office/drawing/2014/main" id="{59BACAC7-4376-6513-28E7-7D21EDF2842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7706" y="1106894"/>
            <a:ext cx="6409267" cy="5697126"/>
          </a:xfrm>
          <a:prstGeom prst="rect">
            <a:avLst/>
          </a:prstGeom>
        </p:spPr>
      </p:pic>
    </p:spTree>
    <p:extLst>
      <p:ext uri="{BB962C8B-B14F-4D97-AF65-F5344CB8AC3E}">
        <p14:creationId xmlns:p14="http://schemas.microsoft.com/office/powerpoint/2010/main" val="3989479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23BC8E-B676-0323-D1EB-9A8ECDE47EB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3" name="Title 2">
            <a:extLst>
              <a:ext uri="{FF2B5EF4-FFF2-40B4-BE49-F238E27FC236}">
                <a16:creationId xmlns:a16="http://schemas.microsoft.com/office/drawing/2014/main" id="{3DE1859F-326B-2976-3E4B-0502E4B178F5}"/>
              </a:ext>
            </a:extLst>
          </p:cNvPr>
          <p:cNvSpPr>
            <a:spLocks noGrp="1"/>
          </p:cNvSpPr>
          <p:nvPr>
            <p:ph type="title"/>
          </p:nvPr>
        </p:nvSpPr>
        <p:spPr>
          <a:xfrm>
            <a:off x="0" y="0"/>
            <a:ext cx="12192000" cy="975701"/>
          </a:xfrm>
        </p:spPr>
        <p:txBody>
          <a:bodyPr/>
          <a:lstStyle/>
          <a:p>
            <a:r>
              <a:rPr lang="en-US" dirty="0"/>
              <a:t>Pandora NO2 Comparisons</a:t>
            </a:r>
          </a:p>
        </p:txBody>
      </p:sp>
      <p:pic>
        <p:nvPicPr>
          <p:cNvPr id="7" name="Picture 6">
            <a:extLst>
              <a:ext uri="{FF2B5EF4-FFF2-40B4-BE49-F238E27FC236}">
                <a16:creationId xmlns:a16="http://schemas.microsoft.com/office/drawing/2014/main" id="{3B5B0035-2591-AFBE-41DA-85CCADB50EC6}"/>
              </a:ext>
            </a:extLst>
          </p:cNvPr>
          <p:cNvPicPr>
            <a:picLocks noChangeAspect="1"/>
          </p:cNvPicPr>
          <p:nvPr/>
        </p:nvPicPr>
        <p:blipFill rotWithShape="1">
          <a:blip r:embed="rId2"/>
          <a:srcRect l="495"/>
          <a:stretch/>
        </p:blipFill>
        <p:spPr>
          <a:xfrm>
            <a:off x="3938086" y="1665467"/>
            <a:ext cx="7888283" cy="4209019"/>
          </a:xfrm>
          <a:prstGeom prst="rect">
            <a:avLst/>
          </a:prstGeom>
        </p:spPr>
      </p:pic>
      <p:pic>
        <p:nvPicPr>
          <p:cNvPr id="8" name="Picture 7" descr="A screenshot of a computer screen&#10;&#10;Description automatically generated">
            <a:extLst>
              <a:ext uri="{FF2B5EF4-FFF2-40B4-BE49-F238E27FC236}">
                <a16:creationId xmlns:a16="http://schemas.microsoft.com/office/drawing/2014/main" id="{E4430210-75C0-513E-AA4B-E16276E6278C}"/>
              </a:ext>
            </a:extLst>
          </p:cNvPr>
          <p:cNvPicPr>
            <a:picLocks noChangeAspect="1"/>
          </p:cNvPicPr>
          <p:nvPr/>
        </p:nvPicPr>
        <p:blipFill rotWithShape="1">
          <a:blip r:embed="rId3">
            <a:extLst>
              <a:ext uri="{28A0092B-C50C-407E-A947-70E740481C1C}">
                <a14:useLocalDpi xmlns:a14="http://schemas.microsoft.com/office/drawing/2010/main" val="0"/>
              </a:ext>
            </a:extLst>
          </a:blip>
          <a:srcRect l="22991" t="17957" r="30976" b="26005"/>
          <a:stretch/>
        </p:blipFill>
        <p:spPr>
          <a:xfrm>
            <a:off x="437282" y="1138567"/>
            <a:ext cx="3218175" cy="2203723"/>
          </a:xfrm>
          <a:prstGeom prst="rect">
            <a:avLst/>
          </a:prstGeom>
        </p:spPr>
      </p:pic>
      <p:sp>
        <p:nvSpPr>
          <p:cNvPr id="10" name="TextBox 9">
            <a:extLst>
              <a:ext uri="{FF2B5EF4-FFF2-40B4-BE49-F238E27FC236}">
                <a16:creationId xmlns:a16="http://schemas.microsoft.com/office/drawing/2014/main" id="{D5174A1C-8A5E-0AC3-228A-0E2F2EE82BD5}"/>
              </a:ext>
            </a:extLst>
          </p:cNvPr>
          <p:cNvSpPr txBox="1"/>
          <p:nvPr/>
        </p:nvSpPr>
        <p:spPr>
          <a:xfrm>
            <a:off x="984251" y="3344918"/>
            <a:ext cx="2124236" cy="369332"/>
          </a:xfrm>
          <a:prstGeom prst="rect">
            <a:avLst/>
          </a:prstGeom>
          <a:noFill/>
        </p:spPr>
        <p:txBody>
          <a:bodyPr wrap="none" rtlCol="0">
            <a:spAutoFit/>
          </a:bodyPr>
          <a:lstStyle/>
          <a:p>
            <a:r>
              <a:rPr lang="en-US" dirty="0"/>
              <a:t>November 23-Jan 20</a:t>
            </a:r>
          </a:p>
        </p:txBody>
      </p:sp>
      <p:sp>
        <p:nvSpPr>
          <p:cNvPr id="11" name="TextBox 10">
            <a:extLst>
              <a:ext uri="{FF2B5EF4-FFF2-40B4-BE49-F238E27FC236}">
                <a16:creationId xmlns:a16="http://schemas.microsoft.com/office/drawing/2014/main" id="{D5FE9B9F-BC1F-E17A-DE07-A47612CEDD63}"/>
              </a:ext>
            </a:extLst>
          </p:cNvPr>
          <p:cNvSpPr txBox="1"/>
          <p:nvPr/>
        </p:nvSpPr>
        <p:spPr>
          <a:xfrm>
            <a:off x="3938086" y="1153992"/>
            <a:ext cx="8154597" cy="338554"/>
          </a:xfrm>
          <a:prstGeom prst="rect">
            <a:avLst/>
          </a:prstGeom>
          <a:noFill/>
        </p:spPr>
        <p:txBody>
          <a:bodyPr wrap="square" rtlCol="0">
            <a:spAutoFit/>
          </a:bodyPr>
          <a:lstStyle/>
          <a:p>
            <a:r>
              <a:rPr lang="en-US" sz="1600" i="1" dirty="0"/>
              <a:t>Courtesy of </a:t>
            </a:r>
            <a:r>
              <a:rPr lang="en-US" sz="1600" i="1" dirty="0" err="1"/>
              <a:t>Prajjwal</a:t>
            </a:r>
            <a:r>
              <a:rPr lang="en-US" sz="1600" i="1" dirty="0"/>
              <a:t> Rawat (NASA </a:t>
            </a:r>
            <a:r>
              <a:rPr lang="en-US" sz="1600" i="1" dirty="0" err="1"/>
              <a:t>LaRC</a:t>
            </a:r>
            <a:r>
              <a:rPr lang="en-US" sz="1600" i="1" dirty="0"/>
              <a:t>), Katherine Travis (NASA </a:t>
            </a:r>
            <a:r>
              <a:rPr lang="en-US" sz="1600" i="1" dirty="0" err="1"/>
              <a:t>LaRC</a:t>
            </a:r>
            <a:r>
              <a:rPr lang="en-US" sz="1600" i="1" dirty="0"/>
              <a:t>), James </a:t>
            </a:r>
            <a:r>
              <a:rPr lang="en-US" sz="1600" i="1" dirty="0" err="1"/>
              <a:t>Szykman</a:t>
            </a:r>
            <a:r>
              <a:rPr lang="en-US" sz="1600" i="1" dirty="0"/>
              <a:t> (EPA)</a:t>
            </a:r>
          </a:p>
        </p:txBody>
      </p:sp>
      <p:sp>
        <p:nvSpPr>
          <p:cNvPr id="4" name="TextBox 3">
            <a:extLst>
              <a:ext uri="{FF2B5EF4-FFF2-40B4-BE49-F238E27FC236}">
                <a16:creationId xmlns:a16="http://schemas.microsoft.com/office/drawing/2014/main" id="{E101BB9D-CAA1-77A6-5854-D8120B5B8C9D}"/>
              </a:ext>
            </a:extLst>
          </p:cNvPr>
          <p:cNvSpPr txBox="1"/>
          <p:nvPr/>
        </p:nvSpPr>
        <p:spPr>
          <a:xfrm>
            <a:off x="6391873" y="5974809"/>
            <a:ext cx="3056927" cy="646331"/>
          </a:xfrm>
          <a:prstGeom prst="rect">
            <a:avLst/>
          </a:prstGeom>
          <a:solidFill>
            <a:schemeClr val="accent2">
              <a:lumMod val="50000"/>
            </a:schemeClr>
          </a:solidFill>
        </p:spPr>
        <p:txBody>
          <a:bodyPr wrap="none" rtlCol="0">
            <a:spAutoFit/>
          </a:bodyPr>
          <a:lstStyle/>
          <a:p>
            <a:r>
              <a:rPr lang="en-US" sz="3600" dirty="0">
                <a:solidFill>
                  <a:schemeClr val="bg1"/>
                </a:solidFill>
              </a:rPr>
              <a:t>PRELIMINARY!!</a:t>
            </a:r>
          </a:p>
        </p:txBody>
      </p:sp>
      <p:pic>
        <p:nvPicPr>
          <p:cNvPr id="5" name="Picture 4">
            <a:extLst>
              <a:ext uri="{FF2B5EF4-FFF2-40B4-BE49-F238E27FC236}">
                <a16:creationId xmlns:a16="http://schemas.microsoft.com/office/drawing/2014/main" id="{48EBF6D9-ED02-77B7-58FC-9453C2A13036}"/>
              </a:ext>
            </a:extLst>
          </p:cNvPr>
          <p:cNvPicPr>
            <a:picLocks noChangeAspect="1"/>
          </p:cNvPicPr>
          <p:nvPr/>
        </p:nvPicPr>
        <p:blipFill>
          <a:blip r:embed="rId4"/>
          <a:stretch>
            <a:fillRect/>
          </a:stretch>
        </p:blipFill>
        <p:spPr>
          <a:xfrm>
            <a:off x="437282" y="3622293"/>
            <a:ext cx="3293890" cy="3283357"/>
          </a:xfrm>
          <a:prstGeom prst="rect">
            <a:avLst/>
          </a:prstGeom>
        </p:spPr>
      </p:pic>
    </p:spTree>
    <p:extLst>
      <p:ext uri="{BB962C8B-B14F-4D97-AF65-F5344CB8AC3E}">
        <p14:creationId xmlns:p14="http://schemas.microsoft.com/office/powerpoint/2010/main" val="1165754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1C6569-BEC6-A547-B842-23BCAF8F420B}"/>
              </a:ext>
            </a:extLst>
          </p:cNvPr>
          <p:cNvSpPr>
            <a:spLocks noGrp="1"/>
          </p:cNvSpPr>
          <p:nvPr>
            <p:ph type="title"/>
          </p:nvPr>
        </p:nvSpPr>
        <p:spPr>
          <a:xfrm>
            <a:off x="0" y="0"/>
            <a:ext cx="12192000" cy="975701"/>
          </a:xfrm>
        </p:spPr>
        <p:txBody>
          <a:bodyPr/>
          <a:lstStyle/>
          <a:p>
            <a:pPr>
              <a:tabLst>
                <a:tab pos="8970963" algn="l"/>
              </a:tabLst>
            </a:pPr>
            <a:r>
              <a:rPr lang="en-US" dirty="0"/>
              <a:t>TEMPO and TROPOM HCHO</a:t>
            </a:r>
            <a:br>
              <a:rPr lang="en-US" dirty="0"/>
            </a:br>
            <a:r>
              <a:rPr lang="en-US" dirty="0"/>
              <a:t>(29-30 August 2023)</a:t>
            </a:r>
          </a:p>
        </p:txBody>
      </p:sp>
      <p:sp>
        <p:nvSpPr>
          <p:cNvPr id="4" name="Slide Number Placeholder 3">
            <a:extLst>
              <a:ext uri="{FF2B5EF4-FFF2-40B4-BE49-F238E27FC236}">
                <a16:creationId xmlns:a16="http://schemas.microsoft.com/office/drawing/2014/main" id="{2768E9D3-5F8A-4C47-9B36-A465DA2B6C27}"/>
              </a:ext>
            </a:extLst>
          </p:cNvPr>
          <p:cNvSpPr>
            <a:spLocks noGrp="1"/>
          </p:cNvSpPr>
          <p:nvPr>
            <p:ph type="sldNum" sz="quarter" idx="12"/>
          </p:nvPr>
        </p:nvSpPr>
        <p:spPr>
          <a:xfrm>
            <a:off x="9448800" y="6604180"/>
            <a:ext cx="2743200" cy="18288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D6E10DFC-87C6-7CA8-9B84-782D1CB512D3}"/>
              </a:ext>
            </a:extLst>
          </p:cNvPr>
          <p:cNvPicPr>
            <a:picLocks noChangeAspect="1"/>
          </p:cNvPicPr>
          <p:nvPr/>
        </p:nvPicPr>
        <p:blipFill rotWithShape="1">
          <a:blip r:embed="rId2">
            <a:extLst>
              <a:ext uri="{28A0092B-C50C-407E-A947-70E740481C1C}">
                <a14:useLocalDpi xmlns:a14="http://schemas.microsoft.com/office/drawing/2010/main" val="0"/>
              </a:ext>
            </a:extLst>
          </a:blip>
          <a:srcRect l="7221" r="6890" b="4807"/>
          <a:stretch/>
        </p:blipFill>
        <p:spPr>
          <a:xfrm>
            <a:off x="5304038" y="1073413"/>
            <a:ext cx="5960992" cy="4624671"/>
          </a:xfrm>
          <a:prstGeom prst="rect">
            <a:avLst/>
          </a:prstGeom>
        </p:spPr>
      </p:pic>
      <p:pic>
        <p:nvPicPr>
          <p:cNvPr id="5" name="Picture 4">
            <a:extLst>
              <a:ext uri="{FF2B5EF4-FFF2-40B4-BE49-F238E27FC236}">
                <a16:creationId xmlns:a16="http://schemas.microsoft.com/office/drawing/2014/main" id="{AD11F475-142C-7DD7-258B-39CA95B6AA89}"/>
              </a:ext>
            </a:extLst>
          </p:cNvPr>
          <p:cNvPicPr>
            <a:picLocks noChangeAspect="1"/>
          </p:cNvPicPr>
          <p:nvPr/>
        </p:nvPicPr>
        <p:blipFill rotWithShape="1">
          <a:blip r:embed="rId3">
            <a:extLst>
              <a:ext uri="{28A0092B-C50C-407E-A947-70E740481C1C}">
                <a14:useLocalDpi xmlns:a14="http://schemas.microsoft.com/office/drawing/2010/main" val="0"/>
              </a:ext>
            </a:extLst>
          </a:blip>
          <a:srcRect b="16390"/>
          <a:stretch/>
        </p:blipFill>
        <p:spPr>
          <a:xfrm>
            <a:off x="108841" y="1065395"/>
            <a:ext cx="3980202" cy="2467726"/>
          </a:xfrm>
          <a:prstGeom prst="rect">
            <a:avLst/>
          </a:prstGeom>
        </p:spPr>
      </p:pic>
      <p:pic>
        <p:nvPicPr>
          <p:cNvPr id="6" name="Picture 5">
            <a:extLst>
              <a:ext uri="{FF2B5EF4-FFF2-40B4-BE49-F238E27FC236}">
                <a16:creationId xmlns:a16="http://schemas.microsoft.com/office/drawing/2014/main" id="{95CEFDB7-489C-B5C4-4ECF-91B0699DF5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39" y="3533120"/>
            <a:ext cx="3980202" cy="2990308"/>
          </a:xfrm>
          <a:prstGeom prst="rect">
            <a:avLst/>
          </a:prstGeom>
        </p:spPr>
      </p:pic>
      <p:sp>
        <p:nvSpPr>
          <p:cNvPr id="8" name="TextBox 7">
            <a:extLst>
              <a:ext uri="{FF2B5EF4-FFF2-40B4-BE49-F238E27FC236}">
                <a16:creationId xmlns:a16="http://schemas.microsoft.com/office/drawing/2014/main" id="{39E7B232-A78C-7907-8B2A-7C31D1E99341}"/>
              </a:ext>
            </a:extLst>
          </p:cNvPr>
          <p:cNvSpPr txBox="1"/>
          <p:nvPr/>
        </p:nvSpPr>
        <p:spPr>
          <a:xfrm>
            <a:off x="108839" y="1032120"/>
            <a:ext cx="3070071" cy="369332"/>
          </a:xfrm>
          <a:prstGeom prst="rect">
            <a:avLst/>
          </a:prstGeom>
          <a:noFill/>
        </p:spPr>
        <p:txBody>
          <a:bodyPr wrap="none" rtlCol="0">
            <a:spAutoFit/>
          </a:bodyPr>
          <a:lstStyle/>
          <a:p>
            <a:r>
              <a:rPr lang="en-US" dirty="0">
                <a:solidFill>
                  <a:schemeClr val="bg1"/>
                </a:solidFill>
              </a:rPr>
              <a:t>Google Engine S5P HCHO 0829</a:t>
            </a:r>
          </a:p>
        </p:txBody>
      </p:sp>
      <p:sp>
        <p:nvSpPr>
          <p:cNvPr id="9" name="TextBox 8">
            <a:extLst>
              <a:ext uri="{FF2B5EF4-FFF2-40B4-BE49-F238E27FC236}">
                <a16:creationId xmlns:a16="http://schemas.microsoft.com/office/drawing/2014/main" id="{433FEC43-1A2E-0EFF-1745-811010A2CE3A}"/>
              </a:ext>
            </a:extLst>
          </p:cNvPr>
          <p:cNvSpPr txBox="1"/>
          <p:nvPr/>
        </p:nvSpPr>
        <p:spPr>
          <a:xfrm>
            <a:off x="0" y="3533120"/>
            <a:ext cx="3070071" cy="369332"/>
          </a:xfrm>
          <a:prstGeom prst="rect">
            <a:avLst/>
          </a:prstGeom>
          <a:noFill/>
        </p:spPr>
        <p:txBody>
          <a:bodyPr wrap="none" rtlCol="0">
            <a:spAutoFit/>
          </a:bodyPr>
          <a:lstStyle/>
          <a:p>
            <a:r>
              <a:rPr lang="en-US" dirty="0">
                <a:solidFill>
                  <a:schemeClr val="bg1"/>
                </a:solidFill>
              </a:rPr>
              <a:t>Google Engine S5P HCHO 0830</a:t>
            </a:r>
          </a:p>
        </p:txBody>
      </p:sp>
      <p:sp>
        <p:nvSpPr>
          <p:cNvPr id="10" name="TextBox 9">
            <a:extLst>
              <a:ext uri="{FF2B5EF4-FFF2-40B4-BE49-F238E27FC236}">
                <a16:creationId xmlns:a16="http://schemas.microsoft.com/office/drawing/2014/main" id="{9AB4555A-8678-0AC8-5589-9A7A403BCF06}"/>
              </a:ext>
            </a:extLst>
          </p:cNvPr>
          <p:cNvSpPr txBox="1"/>
          <p:nvPr/>
        </p:nvSpPr>
        <p:spPr>
          <a:xfrm>
            <a:off x="4680345" y="4566609"/>
            <a:ext cx="7242863" cy="461665"/>
          </a:xfrm>
          <a:prstGeom prst="rect">
            <a:avLst/>
          </a:prstGeom>
          <a:noFill/>
        </p:spPr>
        <p:txBody>
          <a:bodyPr wrap="square" rtlCol="0">
            <a:spAutoFit/>
          </a:bodyPr>
          <a:lstStyle/>
          <a:p>
            <a:r>
              <a:rPr lang="en-US" dirty="0"/>
              <a:t>TEMPO HCHO 0829-0830 (scans close to S5P overpass)</a:t>
            </a:r>
          </a:p>
        </p:txBody>
      </p:sp>
      <p:sp>
        <p:nvSpPr>
          <p:cNvPr id="11" name="TextBox 10">
            <a:extLst>
              <a:ext uri="{FF2B5EF4-FFF2-40B4-BE49-F238E27FC236}">
                <a16:creationId xmlns:a16="http://schemas.microsoft.com/office/drawing/2014/main" id="{9BB45EA4-9F5E-FE57-A9D4-E3FE87C7E6E6}"/>
              </a:ext>
            </a:extLst>
          </p:cNvPr>
          <p:cNvSpPr txBox="1"/>
          <p:nvPr/>
        </p:nvSpPr>
        <p:spPr>
          <a:xfrm>
            <a:off x="4197880" y="5735187"/>
            <a:ext cx="8207794" cy="923330"/>
          </a:xfrm>
          <a:prstGeom prst="rect">
            <a:avLst/>
          </a:prstGeom>
          <a:noFill/>
        </p:spPr>
        <p:txBody>
          <a:bodyPr wrap="square" rtlCol="0">
            <a:spAutoFit/>
          </a:bodyPr>
          <a:lstStyle/>
          <a:p>
            <a:pPr marL="285750" indent="-285750">
              <a:buFont typeface="Wingdings" pitchFamily="2" charset="2"/>
              <a:buChar char="Ø"/>
            </a:pPr>
            <a:r>
              <a:rPr lang="en-US" sz="1800" dirty="0"/>
              <a:t>TEMPO vs TROPOMI shows spatial agreement in HCHO columns. TEMPO shows small noise and almost no striping. Systematic biases are expected associated with AMF, radiance reference and background corrections.</a:t>
            </a:r>
            <a:endParaRPr lang="es-ES" sz="1800" dirty="0"/>
          </a:p>
        </p:txBody>
      </p:sp>
      <p:sp>
        <p:nvSpPr>
          <p:cNvPr id="7" name="TextBox 6">
            <a:extLst>
              <a:ext uri="{FF2B5EF4-FFF2-40B4-BE49-F238E27FC236}">
                <a16:creationId xmlns:a16="http://schemas.microsoft.com/office/drawing/2014/main" id="{2AAB5322-A628-9EB8-E4C8-689FDAFD314B}"/>
              </a:ext>
            </a:extLst>
          </p:cNvPr>
          <p:cNvSpPr txBox="1"/>
          <p:nvPr/>
        </p:nvSpPr>
        <p:spPr>
          <a:xfrm>
            <a:off x="101117" y="6526343"/>
            <a:ext cx="2867836" cy="338554"/>
          </a:xfrm>
          <a:prstGeom prst="rect">
            <a:avLst/>
          </a:prstGeom>
          <a:noFill/>
        </p:spPr>
        <p:txBody>
          <a:bodyPr wrap="none" rtlCol="0">
            <a:spAutoFit/>
          </a:bodyPr>
          <a:lstStyle/>
          <a:p>
            <a:r>
              <a:rPr lang="en-US" sz="1600" dirty="0"/>
              <a:t>[Credit: Gonzalo Gonzalez Abad]</a:t>
            </a:r>
          </a:p>
        </p:txBody>
      </p:sp>
    </p:spTree>
    <p:extLst>
      <p:ext uri="{BB962C8B-B14F-4D97-AF65-F5344CB8AC3E}">
        <p14:creationId xmlns:p14="http://schemas.microsoft.com/office/powerpoint/2010/main" val="685708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23BC8E-B676-0323-D1EB-9A8ECDE47EB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3" name="Title 2">
            <a:extLst>
              <a:ext uri="{FF2B5EF4-FFF2-40B4-BE49-F238E27FC236}">
                <a16:creationId xmlns:a16="http://schemas.microsoft.com/office/drawing/2014/main" id="{3DE1859F-326B-2976-3E4B-0502E4B178F5}"/>
              </a:ext>
            </a:extLst>
          </p:cNvPr>
          <p:cNvSpPr>
            <a:spLocks noGrp="1"/>
          </p:cNvSpPr>
          <p:nvPr>
            <p:ph type="title"/>
          </p:nvPr>
        </p:nvSpPr>
        <p:spPr>
          <a:xfrm>
            <a:off x="0" y="0"/>
            <a:ext cx="12192000" cy="975701"/>
          </a:xfrm>
        </p:spPr>
        <p:txBody>
          <a:bodyPr/>
          <a:lstStyle/>
          <a:p>
            <a:r>
              <a:rPr lang="en-US" dirty="0"/>
              <a:t>Pandora HCHO Comparisons</a:t>
            </a:r>
          </a:p>
        </p:txBody>
      </p:sp>
      <p:sp>
        <p:nvSpPr>
          <p:cNvPr id="10" name="TextBox 9">
            <a:extLst>
              <a:ext uri="{FF2B5EF4-FFF2-40B4-BE49-F238E27FC236}">
                <a16:creationId xmlns:a16="http://schemas.microsoft.com/office/drawing/2014/main" id="{D5174A1C-8A5E-0AC3-228A-0E2F2EE82BD5}"/>
              </a:ext>
            </a:extLst>
          </p:cNvPr>
          <p:cNvSpPr txBox="1"/>
          <p:nvPr/>
        </p:nvSpPr>
        <p:spPr>
          <a:xfrm>
            <a:off x="933049" y="1072538"/>
            <a:ext cx="2124236" cy="369332"/>
          </a:xfrm>
          <a:prstGeom prst="rect">
            <a:avLst/>
          </a:prstGeom>
          <a:noFill/>
        </p:spPr>
        <p:txBody>
          <a:bodyPr wrap="none" rtlCol="0">
            <a:spAutoFit/>
          </a:bodyPr>
          <a:lstStyle/>
          <a:p>
            <a:r>
              <a:rPr lang="en-US" dirty="0"/>
              <a:t>November 23-Jan 20</a:t>
            </a:r>
          </a:p>
        </p:txBody>
      </p:sp>
      <p:sp>
        <p:nvSpPr>
          <p:cNvPr id="11" name="TextBox 10">
            <a:extLst>
              <a:ext uri="{FF2B5EF4-FFF2-40B4-BE49-F238E27FC236}">
                <a16:creationId xmlns:a16="http://schemas.microsoft.com/office/drawing/2014/main" id="{D5FE9B9F-BC1F-E17A-DE07-A47612CEDD63}"/>
              </a:ext>
            </a:extLst>
          </p:cNvPr>
          <p:cNvSpPr txBox="1"/>
          <p:nvPr/>
        </p:nvSpPr>
        <p:spPr>
          <a:xfrm>
            <a:off x="4037403" y="1107964"/>
            <a:ext cx="8154597" cy="338554"/>
          </a:xfrm>
          <a:prstGeom prst="rect">
            <a:avLst/>
          </a:prstGeom>
          <a:noFill/>
        </p:spPr>
        <p:txBody>
          <a:bodyPr wrap="square" rtlCol="0">
            <a:spAutoFit/>
          </a:bodyPr>
          <a:lstStyle/>
          <a:p>
            <a:r>
              <a:rPr lang="en-US" sz="1600" i="1" dirty="0"/>
              <a:t>Courtesy of </a:t>
            </a:r>
            <a:r>
              <a:rPr lang="en-US" sz="1600" i="1" dirty="0" err="1"/>
              <a:t>Prajjwal</a:t>
            </a:r>
            <a:r>
              <a:rPr lang="en-US" sz="1600" i="1" dirty="0"/>
              <a:t> Rawat (NASA </a:t>
            </a:r>
            <a:r>
              <a:rPr lang="en-US" sz="1600" i="1" dirty="0" err="1"/>
              <a:t>LaRC</a:t>
            </a:r>
            <a:r>
              <a:rPr lang="en-US" sz="1600" i="1" dirty="0"/>
              <a:t>), Katherine Travis (NASA </a:t>
            </a:r>
            <a:r>
              <a:rPr lang="en-US" sz="1600" i="1" dirty="0" err="1"/>
              <a:t>LaRC</a:t>
            </a:r>
            <a:r>
              <a:rPr lang="en-US" sz="1600" i="1" dirty="0"/>
              <a:t>), James </a:t>
            </a:r>
            <a:r>
              <a:rPr lang="en-US" sz="1600" i="1" dirty="0" err="1"/>
              <a:t>Szykman</a:t>
            </a:r>
            <a:r>
              <a:rPr lang="en-US" sz="1600" i="1" dirty="0"/>
              <a:t> (EPA)</a:t>
            </a:r>
          </a:p>
        </p:txBody>
      </p:sp>
      <p:pic>
        <p:nvPicPr>
          <p:cNvPr id="6" name="Picture 5">
            <a:extLst>
              <a:ext uri="{FF2B5EF4-FFF2-40B4-BE49-F238E27FC236}">
                <a16:creationId xmlns:a16="http://schemas.microsoft.com/office/drawing/2014/main" id="{C115F201-4A85-0564-8AC9-C3E817950AB0}"/>
              </a:ext>
            </a:extLst>
          </p:cNvPr>
          <p:cNvPicPr>
            <a:picLocks noChangeAspect="1"/>
          </p:cNvPicPr>
          <p:nvPr/>
        </p:nvPicPr>
        <p:blipFill>
          <a:blip r:embed="rId2"/>
          <a:stretch>
            <a:fillRect/>
          </a:stretch>
        </p:blipFill>
        <p:spPr>
          <a:xfrm>
            <a:off x="0" y="1404960"/>
            <a:ext cx="5939825" cy="4602112"/>
          </a:xfrm>
          <a:prstGeom prst="rect">
            <a:avLst/>
          </a:prstGeom>
        </p:spPr>
      </p:pic>
      <p:pic>
        <p:nvPicPr>
          <p:cNvPr id="9" name="Picture 8">
            <a:extLst>
              <a:ext uri="{FF2B5EF4-FFF2-40B4-BE49-F238E27FC236}">
                <a16:creationId xmlns:a16="http://schemas.microsoft.com/office/drawing/2014/main" id="{EEAE3C89-CEF4-9C03-9365-18DBEDEB5402}"/>
              </a:ext>
            </a:extLst>
          </p:cNvPr>
          <p:cNvPicPr>
            <a:picLocks noChangeAspect="1"/>
          </p:cNvPicPr>
          <p:nvPr/>
        </p:nvPicPr>
        <p:blipFill rotWithShape="1">
          <a:blip r:embed="rId3"/>
          <a:srcRect l="1740" t="1143" r="959" b="2345"/>
          <a:stretch/>
        </p:blipFill>
        <p:spPr>
          <a:xfrm>
            <a:off x="6672974" y="1490671"/>
            <a:ext cx="4590786" cy="4301257"/>
          </a:xfrm>
          <a:prstGeom prst="rect">
            <a:avLst/>
          </a:prstGeom>
        </p:spPr>
      </p:pic>
      <p:sp>
        <p:nvSpPr>
          <p:cNvPr id="12" name="TextBox 11">
            <a:extLst>
              <a:ext uri="{FF2B5EF4-FFF2-40B4-BE49-F238E27FC236}">
                <a16:creationId xmlns:a16="http://schemas.microsoft.com/office/drawing/2014/main" id="{B8E45D95-4564-5900-14FD-70C9CC8E123A}"/>
              </a:ext>
            </a:extLst>
          </p:cNvPr>
          <p:cNvSpPr txBox="1"/>
          <p:nvPr/>
        </p:nvSpPr>
        <p:spPr>
          <a:xfrm>
            <a:off x="50340" y="5948848"/>
            <a:ext cx="11970423" cy="923330"/>
          </a:xfrm>
          <a:prstGeom prst="rect">
            <a:avLst/>
          </a:prstGeom>
          <a:noFill/>
        </p:spPr>
        <p:txBody>
          <a:bodyPr wrap="square">
            <a:spAutoFit/>
          </a:bodyPr>
          <a:lstStyle/>
          <a:p>
            <a:pPr marL="285750" indent="-285750" algn="just">
              <a:buFont typeface="Courier New" panose="02070309020205020404" pitchFamily="49" charset="0"/>
              <a:buChar char="o"/>
            </a:pPr>
            <a:r>
              <a:rPr lang="en-US" sz="1800" dirty="0">
                <a:latin typeface="Times New Roman" panose="02020603050405020304" pitchFamily="18" charset="0"/>
                <a:cs typeface="Times New Roman" panose="02020603050405020304" pitchFamily="18" charset="0"/>
              </a:rPr>
              <a:t>HCHO hotspots are captured well by both the measurements, irrespective of Pandora locations.</a:t>
            </a:r>
          </a:p>
          <a:p>
            <a:pPr marL="285750" indent="-285750" algn="just">
              <a:buFont typeface="Courier New" panose="02070309020205020404" pitchFamily="49" charset="0"/>
              <a:buChar char="o"/>
            </a:pPr>
            <a:r>
              <a:rPr lang="en-US" sz="1800" dirty="0">
                <a:latin typeface="Times New Roman" panose="02020603050405020304" pitchFamily="18" charset="0"/>
                <a:cs typeface="Times New Roman" panose="02020603050405020304" pitchFamily="18" charset="0"/>
              </a:rPr>
              <a:t>A moderate spatial correlation is observed between Pandora direct Sun HCHO and TEMPO HCHO column with larger </a:t>
            </a:r>
            <a:r>
              <a:rPr lang="en-US" dirty="0">
                <a:latin typeface="Times New Roman" panose="02020603050405020304" pitchFamily="18" charset="0"/>
                <a:cs typeface="Times New Roman" panose="02020603050405020304" pitchFamily="18" charset="0"/>
              </a:rPr>
              <a:t>dynamical range in the </a:t>
            </a:r>
            <a:r>
              <a:rPr lang="en-US" sz="1800" dirty="0">
                <a:latin typeface="Times New Roman" panose="02020603050405020304" pitchFamily="18" charset="0"/>
                <a:cs typeface="Times New Roman" panose="02020603050405020304" pitchFamily="18" charset="0"/>
              </a:rPr>
              <a:t>Pandora observations.</a:t>
            </a:r>
          </a:p>
        </p:txBody>
      </p:sp>
      <p:sp>
        <p:nvSpPr>
          <p:cNvPr id="4" name="TextBox 3">
            <a:extLst>
              <a:ext uri="{FF2B5EF4-FFF2-40B4-BE49-F238E27FC236}">
                <a16:creationId xmlns:a16="http://schemas.microsoft.com/office/drawing/2014/main" id="{E101BB9D-CAA1-77A6-5854-D8120B5B8C9D}"/>
              </a:ext>
            </a:extLst>
          </p:cNvPr>
          <p:cNvSpPr txBox="1"/>
          <p:nvPr/>
        </p:nvSpPr>
        <p:spPr>
          <a:xfrm>
            <a:off x="9135073" y="3908427"/>
            <a:ext cx="3056927" cy="646331"/>
          </a:xfrm>
          <a:prstGeom prst="rect">
            <a:avLst/>
          </a:prstGeom>
          <a:solidFill>
            <a:schemeClr val="accent2">
              <a:lumMod val="50000"/>
            </a:schemeClr>
          </a:solidFill>
        </p:spPr>
        <p:txBody>
          <a:bodyPr wrap="none" rtlCol="0">
            <a:spAutoFit/>
          </a:bodyPr>
          <a:lstStyle/>
          <a:p>
            <a:r>
              <a:rPr lang="en-US" sz="3600" dirty="0">
                <a:solidFill>
                  <a:schemeClr val="bg1"/>
                </a:solidFill>
              </a:rPr>
              <a:t>PRELIMINARY!!</a:t>
            </a:r>
          </a:p>
        </p:txBody>
      </p:sp>
    </p:spTree>
    <p:extLst>
      <p:ext uri="{BB962C8B-B14F-4D97-AF65-F5344CB8AC3E}">
        <p14:creationId xmlns:p14="http://schemas.microsoft.com/office/powerpoint/2010/main" val="669666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F338D92-0EE4-9410-D1A3-D020E82CF940}"/>
              </a:ext>
            </a:extLst>
          </p:cNvPr>
          <p:cNvSpPr/>
          <p:nvPr/>
        </p:nvSpPr>
        <p:spPr>
          <a:xfrm>
            <a:off x="19607" y="5987572"/>
            <a:ext cx="12152783" cy="594360"/>
          </a:xfrm>
          <a:prstGeom prst="rect">
            <a:avLst/>
          </a:prstGeom>
          <a:solidFill>
            <a:srgbClr val="FFFFCC"/>
          </a:solidFill>
          <a:ln>
            <a:solidFill>
              <a:schemeClr val="tx1"/>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r>
              <a:rPr lang="en-US" sz="2400" dirty="0">
                <a:solidFill>
                  <a:srgbClr val="00B050"/>
                </a:solidFill>
              </a:rPr>
              <a:t>TEMPO NO</a:t>
            </a:r>
            <a:r>
              <a:rPr lang="en-US" sz="2400" baseline="-25000" dirty="0">
                <a:solidFill>
                  <a:srgbClr val="00B050"/>
                </a:solidFill>
              </a:rPr>
              <a:t>2</a:t>
            </a:r>
            <a:r>
              <a:rPr lang="en-US" sz="2400" dirty="0">
                <a:solidFill>
                  <a:srgbClr val="00B050"/>
                </a:solidFill>
              </a:rPr>
              <a:t> &amp; HCHO meets requirement for &gt;90% of cloud-free scenes with </a:t>
            </a:r>
            <a:r>
              <a:rPr lang="en-US" sz="2400" b="1" dirty="0">
                <a:solidFill>
                  <a:srgbClr val="00B050"/>
                </a:solidFill>
              </a:rPr>
              <a:t>no pixel coadding</a:t>
            </a:r>
            <a:r>
              <a:rPr lang="en-US" sz="2400" dirty="0">
                <a:solidFill>
                  <a:srgbClr val="00B050"/>
                </a:solidFill>
              </a:rPr>
              <a:t>!</a:t>
            </a:r>
          </a:p>
        </p:txBody>
      </p:sp>
      <p:sp>
        <p:nvSpPr>
          <p:cNvPr id="3" name="Title 2">
            <a:extLst>
              <a:ext uri="{FF2B5EF4-FFF2-40B4-BE49-F238E27FC236}">
                <a16:creationId xmlns:a16="http://schemas.microsoft.com/office/drawing/2014/main" id="{C31C6569-BEC6-A547-B842-23BCAF8F420B}"/>
              </a:ext>
            </a:extLst>
          </p:cNvPr>
          <p:cNvSpPr>
            <a:spLocks noGrp="1"/>
          </p:cNvSpPr>
          <p:nvPr>
            <p:ph type="title"/>
          </p:nvPr>
        </p:nvSpPr>
        <p:spPr>
          <a:xfrm>
            <a:off x="0" y="0"/>
            <a:ext cx="12192000" cy="975701"/>
          </a:xfrm>
        </p:spPr>
        <p:txBody>
          <a:bodyPr/>
          <a:lstStyle/>
          <a:p>
            <a:r>
              <a:rPr lang="en-US" dirty="0"/>
              <a:t>NO</a:t>
            </a:r>
            <a:r>
              <a:rPr lang="en-US" baseline="-25000" dirty="0"/>
              <a:t>2</a:t>
            </a:r>
            <a:r>
              <a:rPr lang="en-US" dirty="0"/>
              <a:t> Tropospheric Column &amp; </a:t>
            </a:r>
            <a:br>
              <a:rPr lang="en-US" dirty="0"/>
            </a:br>
            <a:r>
              <a:rPr lang="en-US" dirty="0"/>
              <a:t>HCHO Column Uncertainties</a:t>
            </a:r>
          </a:p>
        </p:txBody>
      </p:sp>
      <p:sp>
        <p:nvSpPr>
          <p:cNvPr id="4" name="Slide Number Placeholder 3">
            <a:extLst>
              <a:ext uri="{FF2B5EF4-FFF2-40B4-BE49-F238E27FC236}">
                <a16:creationId xmlns:a16="http://schemas.microsoft.com/office/drawing/2014/main" id="{2768E9D3-5F8A-4C47-9B36-A465DA2B6C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7" name="Content Placeholder 5">
            <a:extLst>
              <a:ext uri="{FF2B5EF4-FFF2-40B4-BE49-F238E27FC236}">
                <a16:creationId xmlns:a16="http://schemas.microsoft.com/office/drawing/2014/main" id="{EBE0EDC0-D5FA-DEE1-1638-99728E8E4FE0}"/>
              </a:ext>
            </a:extLst>
          </p:cNvPr>
          <p:cNvPicPr>
            <a:picLocks noGrp="1" noChangeAspect="1"/>
          </p:cNvPicPr>
          <p:nvPr>
            <p:ph sz="half" idx="1"/>
          </p:nvPr>
        </p:nvPicPr>
        <p:blipFill>
          <a:blip r:embed="rId2"/>
          <a:stretch>
            <a:fillRect/>
          </a:stretch>
        </p:blipFill>
        <p:spPr>
          <a:xfrm>
            <a:off x="67099" y="1086392"/>
            <a:ext cx="5517271" cy="4137954"/>
          </a:xfrm>
        </p:spPr>
      </p:pic>
      <p:sp>
        <p:nvSpPr>
          <p:cNvPr id="9" name="TextBox 8">
            <a:extLst>
              <a:ext uri="{FF2B5EF4-FFF2-40B4-BE49-F238E27FC236}">
                <a16:creationId xmlns:a16="http://schemas.microsoft.com/office/drawing/2014/main" id="{9AD7BE0B-38B8-C484-9C85-EA7734F278D4}"/>
              </a:ext>
            </a:extLst>
          </p:cNvPr>
          <p:cNvSpPr txBox="1"/>
          <p:nvPr/>
        </p:nvSpPr>
        <p:spPr>
          <a:xfrm>
            <a:off x="763938" y="5168126"/>
            <a:ext cx="4495798" cy="70788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US" sz="2000" b="1" i="0" u="none" strike="noStrike" kern="1200" cap="none" spc="0" normalizeH="0" baseline="0" noProof="0" dirty="0">
                <a:ln>
                  <a:noFill/>
                </a:ln>
                <a:solidFill>
                  <a:srgbClr val="002060"/>
                </a:solidFill>
                <a:effectLst/>
                <a:uLnTx/>
                <a:uFillTx/>
                <a:latin typeface="Calibri" panose="020F0502020204030204"/>
                <a:ea typeface="+mn-ea"/>
                <a:cs typeface="+mn-cs"/>
              </a:rPr>
              <a:t>NO</a:t>
            </a:r>
            <a:r>
              <a:rPr kumimoji="0" lang="en-US" sz="2000" b="1" i="0" u="none" strike="noStrike" kern="1200" cap="none" spc="0" normalizeH="0" baseline="-25000" noProof="0" dirty="0">
                <a:ln>
                  <a:noFill/>
                </a:ln>
                <a:solidFill>
                  <a:srgbClr val="002060"/>
                </a:solidFill>
                <a:effectLst/>
                <a:uLnTx/>
                <a:uFillTx/>
                <a:latin typeface="Calibri" panose="020F0502020204030204"/>
                <a:ea typeface="+mn-ea"/>
                <a:cs typeface="+mn-cs"/>
              </a:rPr>
              <a:t>2</a:t>
            </a:r>
            <a:r>
              <a:rPr kumimoji="0" lang="en-US" sz="2000" b="1" i="0" u="none" strike="noStrike" kern="1200" cap="none" spc="0" normalizeH="0" baseline="0" noProof="0" dirty="0">
                <a:ln>
                  <a:noFill/>
                </a:ln>
                <a:solidFill>
                  <a:srgbClr val="002060"/>
                </a:solidFill>
                <a:effectLst/>
                <a:uLnTx/>
                <a:uFillTx/>
                <a:latin typeface="Calibri" panose="020F0502020204030204"/>
                <a:ea typeface="+mn-ea"/>
                <a:cs typeface="+mn-cs"/>
              </a:rPr>
              <a:t> Median uncertainty = 0.46 × 10</a:t>
            </a:r>
            <a:r>
              <a:rPr kumimoji="0" lang="en-US" sz="2000" b="1" i="0" u="none" strike="noStrike" kern="1200" cap="none" spc="0" normalizeH="0" baseline="30000" noProof="0" dirty="0">
                <a:ln>
                  <a:noFill/>
                </a:ln>
                <a:solidFill>
                  <a:srgbClr val="002060"/>
                </a:solidFill>
                <a:effectLst/>
                <a:uLnTx/>
                <a:uFillTx/>
                <a:latin typeface="Calibri" panose="020F0502020204030204"/>
                <a:ea typeface="+mn-ea"/>
                <a:cs typeface="+mn-cs"/>
              </a:rPr>
              <a:t>15</a:t>
            </a:r>
            <a:r>
              <a:rPr kumimoji="0" lang="en-US" sz="2000" b="1" i="0" u="none" strike="noStrike" kern="1200" cap="none" spc="0" normalizeH="0" baseline="0" noProof="0" dirty="0">
                <a:ln>
                  <a:noFill/>
                </a:ln>
                <a:solidFill>
                  <a:srgbClr val="002060"/>
                </a:solidFill>
                <a:effectLst/>
                <a:uLnTx/>
                <a:uFillTx/>
                <a:latin typeface="Calibri" panose="020F0502020204030204"/>
                <a:ea typeface="+mn-ea"/>
                <a:cs typeface="+mn-cs"/>
              </a:rPr>
              <a:t> molecules/cm</a:t>
            </a:r>
            <a:r>
              <a:rPr kumimoji="0" lang="en-US" sz="2000" b="1" i="0" u="none" strike="noStrike" kern="1200" cap="none" spc="0" normalizeH="0" baseline="30000" noProof="0" dirty="0">
                <a:ln>
                  <a:noFill/>
                </a:ln>
                <a:solidFill>
                  <a:srgbClr val="002060"/>
                </a:solidFill>
                <a:effectLst/>
                <a:uLnTx/>
                <a:uFillTx/>
                <a:latin typeface="Calibri" panose="020F0502020204030204"/>
                <a:ea typeface="+mn-ea"/>
                <a:cs typeface="+mn-cs"/>
              </a:rPr>
              <a:t>2 </a:t>
            </a:r>
            <a:r>
              <a:rPr kumimoji="0" lang="en-US" sz="2000" b="1" i="0" u="none" strike="noStrike" kern="1200" cap="none" spc="0" normalizeH="0" baseline="0" noProof="0" dirty="0">
                <a:ln>
                  <a:noFill/>
                </a:ln>
                <a:solidFill>
                  <a:srgbClr val="002060"/>
                </a:solidFill>
                <a:effectLst/>
                <a:uLnTx/>
                <a:uFillTx/>
                <a:latin typeface="Calibri" panose="020F0502020204030204"/>
                <a:ea typeface="+mn-ea"/>
                <a:cs typeface="+mn-cs"/>
              </a:rPr>
              <a:t>(SZA &lt; 70°, all clouds)</a:t>
            </a:r>
          </a:p>
        </p:txBody>
      </p:sp>
      <p:cxnSp>
        <p:nvCxnSpPr>
          <p:cNvPr id="10" name="Straight Connector 9">
            <a:extLst>
              <a:ext uri="{FF2B5EF4-FFF2-40B4-BE49-F238E27FC236}">
                <a16:creationId xmlns:a16="http://schemas.microsoft.com/office/drawing/2014/main" id="{FC5F3205-E4C6-1C57-FE9E-989AFD0F0473}"/>
              </a:ext>
            </a:extLst>
          </p:cNvPr>
          <p:cNvCxnSpPr>
            <a:cxnSpLocks/>
          </p:cNvCxnSpPr>
          <p:nvPr/>
        </p:nvCxnSpPr>
        <p:spPr>
          <a:xfrm flipV="1">
            <a:off x="1740597" y="1550123"/>
            <a:ext cx="0" cy="313759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8F3A12D-81A1-4956-EF54-74D46FB1EE45}"/>
              </a:ext>
            </a:extLst>
          </p:cNvPr>
          <p:cNvCxnSpPr>
            <a:cxnSpLocks/>
          </p:cNvCxnSpPr>
          <p:nvPr/>
        </p:nvCxnSpPr>
        <p:spPr>
          <a:xfrm flipH="1" flipV="1">
            <a:off x="1836150" y="3466378"/>
            <a:ext cx="637138" cy="34502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AA7D479-A321-019A-3778-F39A35B2AD9B}"/>
              </a:ext>
            </a:extLst>
          </p:cNvPr>
          <p:cNvSpPr txBox="1"/>
          <p:nvPr/>
        </p:nvSpPr>
        <p:spPr>
          <a:xfrm>
            <a:off x="2570660" y="3604966"/>
            <a:ext cx="153311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Requirement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Coadd</a:t>
            </a:r>
            <a:r>
              <a:rPr lang="en-US" sz="1800" dirty="0">
                <a:solidFill>
                  <a:srgbClr val="FF0000"/>
                </a:solidFill>
                <a:latin typeface="Calibri" panose="020F0502020204030204"/>
              </a:rPr>
              <a:t> 4 pixels</a:t>
            </a:r>
            <a:endPar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6512E2AA-2F07-B373-C102-4EE88BE8722A}"/>
              </a:ext>
            </a:extLst>
          </p:cNvPr>
          <p:cNvSpPr txBox="1"/>
          <p:nvPr/>
        </p:nvSpPr>
        <p:spPr>
          <a:xfrm>
            <a:off x="3316224" y="2194557"/>
            <a:ext cx="1863074"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Aug. 29-Sep.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SZA &lt; 70°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All cloud fractions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All scans</a:t>
            </a:r>
          </a:p>
        </p:txBody>
      </p:sp>
      <p:sp>
        <p:nvSpPr>
          <p:cNvPr id="2" name="TextBox 1">
            <a:extLst>
              <a:ext uri="{FF2B5EF4-FFF2-40B4-BE49-F238E27FC236}">
                <a16:creationId xmlns:a16="http://schemas.microsoft.com/office/drawing/2014/main" id="{26293049-F859-A7B7-6D4B-1FB948ED5471}"/>
              </a:ext>
            </a:extLst>
          </p:cNvPr>
          <p:cNvSpPr txBox="1"/>
          <p:nvPr/>
        </p:nvSpPr>
        <p:spPr>
          <a:xfrm>
            <a:off x="1995830" y="1622054"/>
            <a:ext cx="2640787" cy="369332"/>
          </a:xfrm>
          <a:prstGeom prst="rect">
            <a:avLst/>
          </a:prstGeom>
          <a:noFill/>
        </p:spPr>
        <p:txBody>
          <a:bodyPr wrap="square" rtlCol="0">
            <a:spAutoFit/>
          </a:bodyPr>
          <a:lstStyle/>
          <a:p>
            <a:r>
              <a:rPr lang="en-US" sz="1800" dirty="0">
                <a:solidFill>
                  <a:srgbClr val="0070C0"/>
                </a:solidFill>
              </a:rPr>
              <a:t>Single pixel performance</a:t>
            </a:r>
          </a:p>
        </p:txBody>
      </p:sp>
      <p:cxnSp>
        <p:nvCxnSpPr>
          <p:cNvPr id="5" name="Straight Arrow Connector 4">
            <a:extLst>
              <a:ext uri="{FF2B5EF4-FFF2-40B4-BE49-F238E27FC236}">
                <a16:creationId xmlns:a16="http://schemas.microsoft.com/office/drawing/2014/main" id="{396DDFF8-A35C-F2FB-E845-76B570308878}"/>
              </a:ext>
            </a:extLst>
          </p:cNvPr>
          <p:cNvCxnSpPr>
            <a:cxnSpLocks/>
          </p:cNvCxnSpPr>
          <p:nvPr/>
        </p:nvCxnSpPr>
        <p:spPr>
          <a:xfrm flipH="1">
            <a:off x="1358119" y="1971660"/>
            <a:ext cx="796600" cy="555388"/>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277844D-DFAC-CB00-F8C7-6E75546B1D6F}"/>
              </a:ext>
            </a:extLst>
          </p:cNvPr>
          <p:cNvGrpSpPr>
            <a:grpSpLocks noChangeAspect="1"/>
          </p:cNvGrpSpPr>
          <p:nvPr/>
        </p:nvGrpSpPr>
        <p:grpSpPr>
          <a:xfrm>
            <a:off x="6095999" y="1119270"/>
            <a:ext cx="5517271" cy="4137953"/>
            <a:chOff x="4814973" y="739606"/>
            <a:chExt cx="4303776" cy="3227832"/>
          </a:xfrm>
        </p:grpSpPr>
        <p:pic>
          <p:nvPicPr>
            <p:cNvPr id="11" name="Picture 10">
              <a:extLst>
                <a:ext uri="{FF2B5EF4-FFF2-40B4-BE49-F238E27FC236}">
                  <a16:creationId xmlns:a16="http://schemas.microsoft.com/office/drawing/2014/main" id="{51ACF01E-9783-BC06-F59E-3C18A0FB4E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4973" y="739606"/>
              <a:ext cx="4303776" cy="3227832"/>
            </a:xfrm>
            <a:prstGeom prst="rect">
              <a:avLst/>
            </a:prstGeom>
          </p:spPr>
        </p:pic>
        <p:cxnSp>
          <p:nvCxnSpPr>
            <p:cNvPr id="16" name="Straight Connector 15">
              <a:extLst>
                <a:ext uri="{FF2B5EF4-FFF2-40B4-BE49-F238E27FC236}">
                  <a16:creationId xmlns:a16="http://schemas.microsoft.com/office/drawing/2014/main" id="{13C5CAB6-F752-3101-FE5F-A88AD7CA56B9}"/>
                </a:ext>
              </a:extLst>
            </p:cNvPr>
            <p:cNvCxnSpPr>
              <a:cxnSpLocks/>
            </p:cNvCxnSpPr>
            <p:nvPr/>
          </p:nvCxnSpPr>
          <p:spPr>
            <a:xfrm flipV="1">
              <a:off x="6015859" y="976736"/>
              <a:ext cx="0" cy="26060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F2F4DC3D-9491-81E1-5910-4837F3615385}"/>
              </a:ext>
            </a:extLst>
          </p:cNvPr>
          <p:cNvSpPr txBox="1"/>
          <p:nvPr/>
        </p:nvSpPr>
        <p:spPr>
          <a:xfrm>
            <a:off x="8298557" y="3653824"/>
            <a:ext cx="165013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Requirement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Coadd</a:t>
            </a:r>
            <a:r>
              <a:rPr lang="en-US" sz="1800" dirty="0">
                <a:solidFill>
                  <a:srgbClr val="FF0000"/>
                </a:solidFill>
                <a:latin typeface="Calibri" panose="020F0502020204030204"/>
              </a:rPr>
              <a:t> 12 pixels</a:t>
            </a:r>
            <a:endPar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18" name="Straight Arrow Connector 17">
            <a:extLst>
              <a:ext uri="{FF2B5EF4-FFF2-40B4-BE49-F238E27FC236}">
                <a16:creationId xmlns:a16="http://schemas.microsoft.com/office/drawing/2014/main" id="{A0D9EF43-1950-FBD5-6DAB-D5097A4EAABE}"/>
              </a:ext>
            </a:extLst>
          </p:cNvPr>
          <p:cNvCxnSpPr>
            <a:cxnSpLocks/>
          </p:cNvCxnSpPr>
          <p:nvPr/>
        </p:nvCxnSpPr>
        <p:spPr>
          <a:xfrm flipH="1" flipV="1">
            <a:off x="7789162" y="3564866"/>
            <a:ext cx="637138" cy="34502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DDE9877-B975-D8CC-FB73-35914A522BBD}"/>
              </a:ext>
            </a:extLst>
          </p:cNvPr>
          <p:cNvSpPr txBox="1"/>
          <p:nvPr/>
        </p:nvSpPr>
        <p:spPr>
          <a:xfrm>
            <a:off x="8588329" y="2255157"/>
            <a:ext cx="1863074" cy="1200329"/>
          </a:xfrm>
          <a:prstGeom prst="rect">
            <a:avLst/>
          </a:prstGeom>
          <a:noFill/>
        </p:spPr>
        <p:txBody>
          <a:bodyPr wrap="none" rtlCol="0">
            <a:spAutoFit/>
          </a:bodyPr>
          <a:lstStyle/>
          <a:p>
            <a:pPr>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Aug. 29-30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SZA &lt; 70°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All cloud fractions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All scans</a:t>
            </a:r>
          </a:p>
        </p:txBody>
      </p:sp>
      <p:sp>
        <p:nvSpPr>
          <p:cNvPr id="20" name="TextBox 19">
            <a:extLst>
              <a:ext uri="{FF2B5EF4-FFF2-40B4-BE49-F238E27FC236}">
                <a16:creationId xmlns:a16="http://schemas.microsoft.com/office/drawing/2014/main" id="{9D7F1D38-80AD-CF44-0C59-902C9FF60CD0}"/>
              </a:ext>
            </a:extLst>
          </p:cNvPr>
          <p:cNvSpPr txBox="1"/>
          <p:nvPr/>
        </p:nvSpPr>
        <p:spPr>
          <a:xfrm>
            <a:off x="7785657" y="1622054"/>
            <a:ext cx="2640787" cy="369332"/>
          </a:xfrm>
          <a:prstGeom prst="rect">
            <a:avLst/>
          </a:prstGeom>
          <a:noFill/>
        </p:spPr>
        <p:txBody>
          <a:bodyPr wrap="square" rtlCol="0">
            <a:spAutoFit/>
          </a:bodyPr>
          <a:lstStyle/>
          <a:p>
            <a:r>
              <a:rPr lang="en-US" sz="1800" dirty="0">
                <a:solidFill>
                  <a:srgbClr val="0070C0"/>
                </a:solidFill>
              </a:rPr>
              <a:t>Single pixel performance</a:t>
            </a:r>
          </a:p>
        </p:txBody>
      </p:sp>
      <p:cxnSp>
        <p:nvCxnSpPr>
          <p:cNvPr id="21" name="Straight Arrow Connector 20">
            <a:extLst>
              <a:ext uri="{FF2B5EF4-FFF2-40B4-BE49-F238E27FC236}">
                <a16:creationId xmlns:a16="http://schemas.microsoft.com/office/drawing/2014/main" id="{E850EB72-93EF-71DB-1CCA-2DC6F68E1360}"/>
              </a:ext>
            </a:extLst>
          </p:cNvPr>
          <p:cNvCxnSpPr>
            <a:cxnSpLocks/>
          </p:cNvCxnSpPr>
          <p:nvPr/>
        </p:nvCxnSpPr>
        <p:spPr>
          <a:xfrm flipH="1">
            <a:off x="7259392" y="1964915"/>
            <a:ext cx="558913" cy="60945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A2BEFDF-D4D4-AD68-A483-058E6B8AD740}"/>
              </a:ext>
            </a:extLst>
          </p:cNvPr>
          <p:cNvSpPr txBox="1"/>
          <p:nvPr/>
        </p:nvSpPr>
        <p:spPr>
          <a:xfrm>
            <a:off x="6737713" y="5167051"/>
            <a:ext cx="4690349" cy="707886"/>
          </a:xfrm>
          <a:prstGeom prst="rect">
            <a:avLst/>
          </a:prstGeom>
          <a:noFill/>
        </p:spPr>
        <p:txBody>
          <a:bodyPr wrap="square">
            <a:spAutoFit/>
          </a:bodyPr>
          <a:lstStyle/>
          <a:p>
            <a:pPr marL="342900" indent="-342900">
              <a:buFont typeface="Wingdings" pitchFamily="2" charset="2"/>
              <a:buChar char="Ø"/>
            </a:pPr>
            <a:r>
              <a:rPr lang="en-US" sz="2000" b="1" dirty="0">
                <a:solidFill>
                  <a:srgbClr val="002060"/>
                </a:solidFill>
              </a:rPr>
              <a:t>HCHO Median uncertainty = 5.5 x 10</a:t>
            </a:r>
            <a:r>
              <a:rPr lang="en-US" sz="2000" b="1" baseline="30000" dirty="0">
                <a:solidFill>
                  <a:srgbClr val="002060"/>
                </a:solidFill>
              </a:rPr>
              <a:t>15</a:t>
            </a:r>
            <a:r>
              <a:rPr lang="en-US" sz="2000" b="1" dirty="0">
                <a:solidFill>
                  <a:srgbClr val="002060"/>
                </a:solidFill>
              </a:rPr>
              <a:t> molecules/cm</a:t>
            </a:r>
            <a:r>
              <a:rPr lang="en-US" sz="2000" b="1" baseline="30000" dirty="0">
                <a:solidFill>
                  <a:srgbClr val="002060"/>
                </a:solidFill>
              </a:rPr>
              <a:t>2 </a:t>
            </a:r>
            <a:r>
              <a:rPr lang="en-US" sz="2000" b="1" dirty="0">
                <a:solidFill>
                  <a:srgbClr val="002060"/>
                </a:solidFill>
              </a:rPr>
              <a:t>(SZA &lt; 70˚, all clouds)</a:t>
            </a:r>
          </a:p>
        </p:txBody>
      </p:sp>
    </p:spTree>
    <p:extLst>
      <p:ext uri="{BB962C8B-B14F-4D97-AF65-F5344CB8AC3E}">
        <p14:creationId xmlns:p14="http://schemas.microsoft.com/office/powerpoint/2010/main" val="3017335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D38A46F-F40B-466F-D0EA-7C6B26302CC7}"/>
              </a:ext>
            </a:extLst>
          </p:cNvPr>
          <p:cNvSpPr txBox="1"/>
          <p:nvPr/>
        </p:nvSpPr>
        <p:spPr>
          <a:xfrm>
            <a:off x="2596118" y="1069663"/>
            <a:ext cx="1401602" cy="341632"/>
          </a:xfrm>
          <a:prstGeom prst="rect">
            <a:avLst/>
          </a:prstGeom>
          <a:noFill/>
        </p:spPr>
        <p:txBody>
          <a:bodyPr wrap="none" rtlCol="0">
            <a:spAutoFit/>
          </a:bodyPr>
          <a:lstStyle/>
          <a:p>
            <a:pPr marL="0" marR="0" lvl="0" indent="0" algn="l" defTabSz="822960" rtl="0" eaLnBrk="1" fontAlgn="auto" latinLnBrk="0" hangingPunct="1">
              <a:lnSpc>
                <a:spcPct val="100000"/>
              </a:lnSpc>
              <a:spcBef>
                <a:spcPts val="0"/>
              </a:spcBef>
              <a:spcAft>
                <a:spcPts val="600"/>
              </a:spcAft>
              <a:buClrTx/>
              <a:buSzTx/>
              <a:buFontTx/>
              <a:buNone/>
              <a:tabLst/>
              <a:defRPr/>
            </a:pPr>
            <a:r>
              <a:rPr kumimoji="0" lang="en-US" sz="1620" b="1" i="0" u="none" strike="noStrike" kern="1200" cap="none" spc="0" normalizeH="0" baseline="0" noProof="0" dirty="0">
                <a:ln>
                  <a:noFill/>
                </a:ln>
                <a:solidFill>
                  <a:prstClr val="black"/>
                </a:solidFill>
                <a:effectLst/>
                <a:uLnTx/>
                <a:uFillTx/>
                <a:latin typeface="Calibri"/>
                <a:ea typeface="+mn-ea"/>
                <a:cs typeface="+mn-cs"/>
              </a:rPr>
              <a:t>Cloud fraction</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00D7ED97-8FB7-399F-0F7C-97681D096BED}"/>
              </a:ext>
            </a:extLst>
          </p:cNvPr>
          <p:cNvSpPr txBox="1"/>
          <p:nvPr/>
        </p:nvSpPr>
        <p:spPr>
          <a:xfrm>
            <a:off x="8187737" y="1069663"/>
            <a:ext cx="1472070" cy="341632"/>
          </a:xfrm>
          <a:prstGeom prst="rect">
            <a:avLst/>
          </a:prstGeom>
          <a:noFill/>
        </p:spPr>
        <p:txBody>
          <a:bodyPr wrap="none" rtlCol="0">
            <a:spAutoFit/>
          </a:bodyPr>
          <a:lstStyle/>
          <a:p>
            <a:pPr marL="0" marR="0" lvl="0" indent="0" algn="l" defTabSz="822960" rtl="0" eaLnBrk="1" fontAlgn="auto" latinLnBrk="0" hangingPunct="1">
              <a:lnSpc>
                <a:spcPct val="100000"/>
              </a:lnSpc>
              <a:spcBef>
                <a:spcPts val="0"/>
              </a:spcBef>
              <a:spcAft>
                <a:spcPts val="600"/>
              </a:spcAft>
              <a:buClrTx/>
              <a:buSzTx/>
              <a:buFontTx/>
              <a:buNone/>
              <a:tabLst/>
              <a:defRPr/>
            </a:pPr>
            <a:r>
              <a:rPr kumimoji="0" lang="en-US" sz="1620" b="1" i="0" u="none" strike="noStrike" kern="1200" cap="none" spc="0" normalizeH="0" baseline="0" noProof="0" dirty="0">
                <a:ln>
                  <a:noFill/>
                </a:ln>
                <a:solidFill>
                  <a:prstClr val="black"/>
                </a:solidFill>
                <a:effectLst/>
                <a:uLnTx/>
                <a:uFillTx/>
                <a:latin typeface="Calibri"/>
                <a:ea typeface="+mn-ea"/>
                <a:cs typeface="+mn-cs"/>
              </a:rPr>
              <a:t>Cloud pressure</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F885432F-1FB7-1C02-098A-8BC096C53145}"/>
              </a:ext>
            </a:extLst>
          </p:cNvPr>
          <p:cNvSpPr txBox="1"/>
          <p:nvPr/>
        </p:nvSpPr>
        <p:spPr>
          <a:xfrm>
            <a:off x="-1" y="198511"/>
            <a:ext cx="1218278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Cloud Products (29 </a:t>
            </a:r>
            <a:r>
              <a:rPr kumimoji="0" lang="en-US" sz="3600" b="0" i="0" u="none" strike="noStrike" kern="1200" cap="none" spc="0" normalizeH="0" baseline="0" noProof="0" dirty="0" err="1">
                <a:ln>
                  <a:noFill/>
                </a:ln>
                <a:solidFill>
                  <a:prstClr val="white"/>
                </a:solidFill>
                <a:effectLst/>
                <a:uLnTx/>
                <a:uFillTx/>
                <a:latin typeface="Calibri"/>
                <a:ea typeface="+mn-ea"/>
                <a:cs typeface="+mn-cs"/>
              </a:rPr>
              <a:t>Septe</a:t>
            </a:r>
            <a:r>
              <a:rPr lang="en-US" sz="3600" dirty="0" err="1">
                <a:solidFill>
                  <a:prstClr val="white"/>
                </a:solidFill>
                <a:latin typeface="Calibri"/>
              </a:rPr>
              <a:t>mber</a:t>
            </a:r>
            <a:r>
              <a:rPr kumimoji="0" lang="en-US" sz="3600" b="0" i="0" u="none" strike="noStrike" kern="1200" cap="none" spc="0" normalizeH="0" baseline="0" noProof="0" dirty="0">
                <a:ln>
                  <a:noFill/>
                </a:ln>
                <a:solidFill>
                  <a:prstClr val="white"/>
                </a:solidFill>
                <a:effectLst/>
                <a:uLnTx/>
                <a:uFillTx/>
                <a:latin typeface="Calibri"/>
                <a:ea typeface="+mn-ea"/>
                <a:cs typeface="+mn-cs"/>
              </a:rPr>
              <a:t> 2023)</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C7AAC10F-4917-B741-143B-051F29D4807E}"/>
              </a:ext>
            </a:extLst>
          </p:cNvPr>
          <p:cNvSpPr txBox="1"/>
          <p:nvPr/>
        </p:nvSpPr>
        <p:spPr>
          <a:xfrm>
            <a:off x="162062" y="5742170"/>
            <a:ext cx="11962116" cy="46166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1" i="0" u="none" strike="noStrike" kern="1200" cap="none" spc="0" normalizeH="0" baseline="0" noProof="0" dirty="0">
                <a:ln>
                  <a:noFill/>
                </a:ln>
                <a:solidFill>
                  <a:srgbClr val="002060"/>
                </a:solidFill>
                <a:effectLst/>
                <a:uLnTx/>
                <a:uFillTx/>
                <a:ea typeface="+mn-ea"/>
                <a:cs typeface="+mn-cs"/>
              </a:rPr>
              <a:t>Saturation causes no retrieval under very cloudy conditions.</a:t>
            </a:r>
            <a:endParaRPr kumimoji="0" lang="en-US" b="1" i="0" u="none" strike="noStrike" kern="1200" cap="none" spc="0" normalizeH="0" baseline="0" noProof="0" dirty="0">
              <a:ln>
                <a:noFill/>
              </a:ln>
              <a:solidFill>
                <a:srgbClr val="002060"/>
              </a:solidFill>
              <a:effectLst/>
              <a:uLnTx/>
              <a:uFillTx/>
              <a:ea typeface="+mn-ea"/>
              <a:cs typeface="+mn-cs"/>
            </a:endParaRPr>
          </a:p>
        </p:txBody>
      </p:sp>
      <p:sp>
        <p:nvSpPr>
          <p:cNvPr id="9" name="Slide Number Placeholder 5">
            <a:extLst>
              <a:ext uri="{FF2B5EF4-FFF2-40B4-BE49-F238E27FC236}">
                <a16:creationId xmlns:a16="http://schemas.microsoft.com/office/drawing/2014/main" id="{506B5C9D-8359-7771-2F4B-D55EE54AF9B5}"/>
              </a:ext>
            </a:extLst>
          </p:cNvPr>
          <p:cNvSpPr>
            <a:spLocks noGrp="1"/>
          </p:cNvSpPr>
          <p:nvPr>
            <p:ph type="sldNum" sz="quarter" idx="12"/>
          </p:nvPr>
        </p:nvSpPr>
        <p:spPr>
          <a:xfrm>
            <a:off x="9448800" y="6621140"/>
            <a:ext cx="2743200" cy="182880"/>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pic>
        <p:nvPicPr>
          <p:cNvPr id="6" name="Picture 8">
            <a:extLst>
              <a:ext uri="{FF2B5EF4-FFF2-40B4-BE49-F238E27FC236}">
                <a16:creationId xmlns:a16="http://schemas.microsoft.com/office/drawing/2014/main" id="{3F92F2F8-955D-42A2-985C-0A82654978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0355" y="1411294"/>
            <a:ext cx="6231645" cy="433087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61C61F0-2085-AA56-6AF9-79B8E2FBE2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23" y="1411294"/>
            <a:ext cx="6231646" cy="43308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10D4BAF-C08E-32D1-F85E-AE6015D7F5FC}"/>
              </a:ext>
            </a:extLst>
          </p:cNvPr>
          <p:cNvSpPr txBox="1"/>
          <p:nvPr/>
        </p:nvSpPr>
        <p:spPr>
          <a:xfrm>
            <a:off x="8353796" y="6327295"/>
            <a:ext cx="2042354" cy="338554"/>
          </a:xfrm>
          <a:prstGeom prst="rect">
            <a:avLst/>
          </a:prstGeom>
          <a:noFill/>
        </p:spPr>
        <p:txBody>
          <a:bodyPr wrap="none" rtlCol="0">
            <a:spAutoFit/>
          </a:bodyPr>
          <a:lstStyle/>
          <a:p>
            <a:r>
              <a:rPr lang="en-US" sz="1600" dirty="0"/>
              <a:t>[Credit: </a:t>
            </a:r>
            <a:r>
              <a:rPr lang="en-US" sz="1600" dirty="0" err="1"/>
              <a:t>Huiqun</a:t>
            </a:r>
            <a:r>
              <a:rPr lang="en-US" sz="1600" dirty="0"/>
              <a:t> Wang]</a:t>
            </a:r>
          </a:p>
        </p:txBody>
      </p:sp>
    </p:spTree>
    <p:extLst>
      <p:ext uri="{BB962C8B-B14F-4D97-AF65-F5344CB8AC3E}">
        <p14:creationId xmlns:p14="http://schemas.microsoft.com/office/powerpoint/2010/main" val="3671393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C40668-CC3F-42C3-A5F8-8A916571786A}"/>
              </a:ext>
            </a:extLst>
          </p:cNvPr>
          <p:cNvSpPr>
            <a:spLocks noGrp="1"/>
          </p:cNvSpPr>
          <p:nvPr>
            <p:ph type="title"/>
          </p:nvPr>
        </p:nvSpPr>
        <p:spPr>
          <a:xfrm>
            <a:off x="0" y="-62346"/>
            <a:ext cx="12192000" cy="975701"/>
          </a:xfrm>
        </p:spPr>
        <p:txBody>
          <a:bodyPr/>
          <a:lstStyle/>
          <a:p>
            <a:r>
              <a:rPr lang="en-US" dirty="0"/>
              <a:t>TEMPO O3PROF (3/28/2024 Scan 008)</a:t>
            </a:r>
            <a:endParaRPr lang="en-US" dirty="0">
              <a:solidFill>
                <a:srgbClr val="00B050"/>
              </a:solidFill>
            </a:endParaRPr>
          </a:p>
        </p:txBody>
      </p:sp>
      <p:sp>
        <p:nvSpPr>
          <p:cNvPr id="6" name="Slide Number Placeholder 5">
            <a:extLst>
              <a:ext uri="{FF2B5EF4-FFF2-40B4-BE49-F238E27FC236}">
                <a16:creationId xmlns:a16="http://schemas.microsoft.com/office/drawing/2014/main" id="{2637A79F-17A5-46EC-AB6D-07DA149B89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en-US" sz="1600" b="0" i="0" u="none" strike="noStrike" kern="0" cap="none" spc="0" normalizeH="0" baseline="0" noProof="0">
              <a:ln>
                <a:noFill/>
              </a:ln>
              <a:solidFill>
                <a:prstClr val="black">
                  <a:tint val="75000"/>
                </a:prstClr>
              </a:solidFill>
              <a:effectLst/>
              <a:uLnTx/>
              <a:uFillTx/>
              <a:latin typeface="Arial"/>
              <a:cs typeface="Arial"/>
              <a:sym typeface="Arial"/>
            </a:endParaRPr>
          </a:p>
        </p:txBody>
      </p:sp>
      <p:grpSp>
        <p:nvGrpSpPr>
          <p:cNvPr id="7" name="Group 6">
            <a:extLst>
              <a:ext uri="{FF2B5EF4-FFF2-40B4-BE49-F238E27FC236}">
                <a16:creationId xmlns:a16="http://schemas.microsoft.com/office/drawing/2014/main" id="{12C3966C-60F1-89CA-3D18-B1410606E328}"/>
              </a:ext>
            </a:extLst>
          </p:cNvPr>
          <p:cNvGrpSpPr/>
          <p:nvPr/>
        </p:nvGrpSpPr>
        <p:grpSpPr>
          <a:xfrm>
            <a:off x="1072700" y="1086747"/>
            <a:ext cx="10260736" cy="5534393"/>
            <a:chOff x="679620" y="557488"/>
            <a:chExt cx="11063655" cy="6220078"/>
          </a:xfrm>
        </p:grpSpPr>
        <p:pic>
          <p:nvPicPr>
            <p:cNvPr id="8" name="Picture 7" descr="A map of the earth&#10;&#10;Description automatically generated">
              <a:extLst>
                <a:ext uri="{FF2B5EF4-FFF2-40B4-BE49-F238E27FC236}">
                  <a16:creationId xmlns:a16="http://schemas.microsoft.com/office/drawing/2014/main" id="{FDD6C62C-8BE9-A9D3-4CE6-E11283F19130}"/>
                </a:ext>
              </a:extLst>
            </p:cNvPr>
            <p:cNvPicPr>
              <a:picLocks noChangeAspect="1"/>
            </p:cNvPicPr>
            <p:nvPr/>
          </p:nvPicPr>
          <p:blipFill rotWithShape="1">
            <a:blip r:embed="rId2">
              <a:extLst>
                <a:ext uri="{28A0092B-C50C-407E-A947-70E740481C1C}">
                  <a14:useLocalDpi xmlns:a14="http://schemas.microsoft.com/office/drawing/2010/main" val="0"/>
                </a:ext>
              </a:extLst>
            </a:blip>
            <a:srcRect l="11450" t="23199" r="5325" b="22748"/>
            <a:stretch/>
          </p:blipFill>
          <p:spPr>
            <a:xfrm>
              <a:off x="679620" y="957648"/>
              <a:ext cx="4757352" cy="2471352"/>
            </a:xfrm>
            <a:prstGeom prst="rect">
              <a:avLst/>
            </a:prstGeom>
          </p:spPr>
        </p:pic>
        <p:pic>
          <p:nvPicPr>
            <p:cNvPr id="9" name="Picture 8" descr="A map of the united states&#10;&#10;Description automatically generated">
              <a:extLst>
                <a:ext uri="{FF2B5EF4-FFF2-40B4-BE49-F238E27FC236}">
                  <a16:creationId xmlns:a16="http://schemas.microsoft.com/office/drawing/2014/main" id="{38258575-72B7-950B-EB4C-E5964AA092B7}"/>
                </a:ext>
              </a:extLst>
            </p:cNvPr>
            <p:cNvPicPr>
              <a:picLocks noChangeAspect="1"/>
            </p:cNvPicPr>
            <p:nvPr/>
          </p:nvPicPr>
          <p:blipFill rotWithShape="1">
            <a:blip r:embed="rId3">
              <a:extLst>
                <a:ext uri="{28A0092B-C50C-407E-A947-70E740481C1C}">
                  <a14:useLocalDpi xmlns:a14="http://schemas.microsoft.com/office/drawing/2010/main" val="0"/>
                </a:ext>
              </a:extLst>
            </a:blip>
            <a:srcRect l="11450" t="23199" r="5325" b="22748"/>
            <a:stretch/>
          </p:blipFill>
          <p:spPr>
            <a:xfrm>
              <a:off x="679620" y="3846143"/>
              <a:ext cx="4757352" cy="2471353"/>
            </a:xfrm>
            <a:prstGeom prst="rect">
              <a:avLst/>
            </a:prstGeom>
          </p:spPr>
        </p:pic>
        <p:pic>
          <p:nvPicPr>
            <p:cNvPr id="10" name="Picture 9" descr="A map of the earth&#10;&#10;Description automatically generated">
              <a:extLst>
                <a:ext uri="{FF2B5EF4-FFF2-40B4-BE49-F238E27FC236}">
                  <a16:creationId xmlns:a16="http://schemas.microsoft.com/office/drawing/2014/main" id="{69AA3914-26FD-C1EC-C9D1-AC9CADC9EA26}"/>
                </a:ext>
              </a:extLst>
            </p:cNvPr>
            <p:cNvPicPr>
              <a:picLocks/>
            </p:cNvPicPr>
            <p:nvPr/>
          </p:nvPicPr>
          <p:blipFill rotWithShape="1">
            <a:blip r:embed="rId4"/>
            <a:srcRect l="11431" t="23199" r="5326" b="22748"/>
            <a:stretch/>
          </p:blipFill>
          <p:spPr>
            <a:xfrm>
              <a:off x="6985923" y="943779"/>
              <a:ext cx="4757352" cy="2471352"/>
            </a:xfrm>
            <a:prstGeom prst="rect">
              <a:avLst/>
            </a:prstGeom>
          </p:spPr>
        </p:pic>
        <p:pic>
          <p:nvPicPr>
            <p:cNvPr id="11" name="Picture 10" descr="A map of the tropospheric ozone layer&#10;&#10;Description automatically generated">
              <a:extLst>
                <a:ext uri="{FF2B5EF4-FFF2-40B4-BE49-F238E27FC236}">
                  <a16:creationId xmlns:a16="http://schemas.microsoft.com/office/drawing/2014/main" id="{6600D2AC-16CB-104A-4FE3-87109E0AEE65}"/>
                </a:ext>
              </a:extLst>
            </p:cNvPr>
            <p:cNvPicPr>
              <a:picLocks/>
            </p:cNvPicPr>
            <p:nvPr/>
          </p:nvPicPr>
          <p:blipFill rotWithShape="1">
            <a:blip r:embed="rId5"/>
            <a:srcRect l="11450" t="23199" r="5325" b="22748"/>
            <a:stretch/>
          </p:blipFill>
          <p:spPr>
            <a:xfrm>
              <a:off x="6985923" y="3846143"/>
              <a:ext cx="4757352" cy="2471352"/>
            </a:xfrm>
            <a:prstGeom prst="rect">
              <a:avLst/>
            </a:prstGeom>
          </p:spPr>
        </p:pic>
        <p:sp>
          <p:nvSpPr>
            <p:cNvPr id="12" name="TextBox 11">
              <a:extLst>
                <a:ext uri="{FF2B5EF4-FFF2-40B4-BE49-F238E27FC236}">
                  <a16:creationId xmlns:a16="http://schemas.microsoft.com/office/drawing/2014/main" id="{AFC1F438-1FF8-503C-BD0A-D9212D5F4553}"/>
                </a:ext>
              </a:extLst>
            </p:cNvPr>
            <p:cNvSpPr txBox="1"/>
            <p:nvPr/>
          </p:nvSpPr>
          <p:spPr>
            <a:xfrm>
              <a:off x="904527" y="557488"/>
              <a:ext cx="4307538" cy="369332"/>
            </a:xfrm>
            <a:prstGeom prst="rect">
              <a:avLst/>
            </a:prstGeom>
            <a:noFill/>
          </p:spPr>
          <p:txBody>
            <a:bodyPr wrap="square">
              <a:spAutoFit/>
            </a:bodyPr>
            <a:lstStyle/>
            <a:p>
              <a:pPr algn="ctr"/>
              <a:r>
                <a:rPr lang="en-US" sz="1800" b="1" dirty="0">
                  <a:ea typeface="+mn-lt"/>
                  <a:cs typeface="+mn-lt"/>
                </a:rPr>
                <a:t>Tropospheric O3 from TEMPO O3PROF</a:t>
              </a:r>
              <a:endParaRPr lang="en-US" dirty="0"/>
            </a:p>
          </p:txBody>
        </p:sp>
        <p:sp>
          <p:nvSpPr>
            <p:cNvPr id="13" name="TextBox 12">
              <a:extLst>
                <a:ext uri="{FF2B5EF4-FFF2-40B4-BE49-F238E27FC236}">
                  <a16:creationId xmlns:a16="http://schemas.microsoft.com/office/drawing/2014/main" id="{35D1036B-4BD5-3F73-B648-72523B05A1A5}"/>
                </a:ext>
              </a:extLst>
            </p:cNvPr>
            <p:cNvSpPr txBox="1"/>
            <p:nvPr/>
          </p:nvSpPr>
          <p:spPr>
            <a:xfrm>
              <a:off x="6979938" y="557488"/>
              <a:ext cx="4307538" cy="415090"/>
            </a:xfrm>
            <a:prstGeom prst="rect">
              <a:avLst/>
            </a:prstGeom>
            <a:noFill/>
          </p:spPr>
          <p:txBody>
            <a:bodyPr wrap="square">
              <a:spAutoFit/>
            </a:bodyPr>
            <a:lstStyle/>
            <a:p>
              <a:pPr algn="ctr"/>
              <a:r>
                <a:rPr lang="en-US" sz="1800" b="1" dirty="0">
                  <a:ea typeface="+mn-lt"/>
                  <a:cs typeface="+mn-lt"/>
                </a:rPr>
                <a:t>Tropospheric O3 from GEOS-CF</a:t>
              </a:r>
              <a:endParaRPr lang="en-US" dirty="0"/>
            </a:p>
          </p:txBody>
        </p:sp>
        <p:sp>
          <p:nvSpPr>
            <p:cNvPr id="14" name="TextBox 13">
              <a:extLst>
                <a:ext uri="{FF2B5EF4-FFF2-40B4-BE49-F238E27FC236}">
                  <a16:creationId xmlns:a16="http://schemas.microsoft.com/office/drawing/2014/main" id="{559C4B54-9E74-C752-2A91-1692DAD26B8E}"/>
                </a:ext>
              </a:extLst>
            </p:cNvPr>
            <p:cNvSpPr txBox="1"/>
            <p:nvPr/>
          </p:nvSpPr>
          <p:spPr>
            <a:xfrm>
              <a:off x="7167908" y="3502108"/>
              <a:ext cx="4307538" cy="415090"/>
            </a:xfrm>
            <a:prstGeom prst="rect">
              <a:avLst/>
            </a:prstGeom>
            <a:noFill/>
          </p:spPr>
          <p:txBody>
            <a:bodyPr wrap="square">
              <a:spAutoFit/>
            </a:bodyPr>
            <a:lstStyle/>
            <a:p>
              <a:pPr algn="ctr"/>
              <a:r>
                <a:rPr lang="en-US" sz="1800" b="1" dirty="0">
                  <a:ea typeface="+mn-lt"/>
                  <a:cs typeface="+mn-lt"/>
                </a:rPr>
                <a:t>Tropospheric O3 from TROPOMI</a:t>
              </a:r>
              <a:endParaRPr lang="en-US" dirty="0"/>
            </a:p>
          </p:txBody>
        </p:sp>
        <p:sp>
          <p:nvSpPr>
            <p:cNvPr id="15" name="TextBox 14">
              <a:extLst>
                <a:ext uri="{FF2B5EF4-FFF2-40B4-BE49-F238E27FC236}">
                  <a16:creationId xmlns:a16="http://schemas.microsoft.com/office/drawing/2014/main" id="{61D58FD9-E057-FE2F-1567-BE4ACCC901A4}"/>
                </a:ext>
              </a:extLst>
            </p:cNvPr>
            <p:cNvSpPr txBox="1"/>
            <p:nvPr/>
          </p:nvSpPr>
          <p:spPr>
            <a:xfrm>
              <a:off x="904526" y="3520928"/>
              <a:ext cx="4307538" cy="415090"/>
            </a:xfrm>
            <a:prstGeom prst="rect">
              <a:avLst/>
            </a:prstGeom>
            <a:noFill/>
          </p:spPr>
          <p:txBody>
            <a:bodyPr wrap="square">
              <a:spAutoFit/>
            </a:bodyPr>
            <a:lstStyle/>
            <a:p>
              <a:pPr algn="ctr"/>
              <a:r>
                <a:rPr lang="en-US" sz="1800" b="1" dirty="0">
                  <a:ea typeface="+mn-lt"/>
                  <a:cs typeface="+mn-lt"/>
                </a:rPr>
                <a:t>Tropospheric O3 from EPIC</a:t>
              </a:r>
              <a:endParaRPr lang="en-US" dirty="0"/>
            </a:p>
          </p:txBody>
        </p:sp>
        <p:pic>
          <p:nvPicPr>
            <p:cNvPr id="16" name="Picture 15" descr="A map of the earth&#10;&#10;Description automatically generated">
              <a:extLst>
                <a:ext uri="{FF2B5EF4-FFF2-40B4-BE49-F238E27FC236}">
                  <a16:creationId xmlns:a16="http://schemas.microsoft.com/office/drawing/2014/main" id="{189AA062-CA18-3E9B-0557-A162F39630C7}"/>
                </a:ext>
              </a:extLst>
            </p:cNvPr>
            <p:cNvPicPr>
              <a:picLocks noChangeAspect="1"/>
            </p:cNvPicPr>
            <p:nvPr/>
          </p:nvPicPr>
          <p:blipFill rotWithShape="1">
            <a:blip r:embed="rId2">
              <a:extLst>
                <a:ext uri="{28A0092B-C50C-407E-A947-70E740481C1C}">
                  <a14:useLocalDpi xmlns:a14="http://schemas.microsoft.com/office/drawing/2010/main" val="0"/>
                </a:ext>
              </a:extLst>
            </a:blip>
            <a:srcRect t="81121" b="8445"/>
            <a:stretch/>
          </p:blipFill>
          <p:spPr>
            <a:xfrm>
              <a:off x="3153818" y="6300512"/>
              <a:ext cx="5716197" cy="477054"/>
            </a:xfrm>
            <a:prstGeom prst="rect">
              <a:avLst/>
            </a:prstGeom>
          </p:spPr>
        </p:pic>
        <p:sp>
          <p:nvSpPr>
            <p:cNvPr id="17" name="TextBox 16">
              <a:extLst>
                <a:ext uri="{FF2B5EF4-FFF2-40B4-BE49-F238E27FC236}">
                  <a16:creationId xmlns:a16="http://schemas.microsoft.com/office/drawing/2014/main" id="{9C34EAF8-0048-2675-320F-0A3D521104DE}"/>
                </a:ext>
              </a:extLst>
            </p:cNvPr>
            <p:cNvSpPr txBox="1"/>
            <p:nvPr/>
          </p:nvSpPr>
          <p:spPr>
            <a:xfrm>
              <a:off x="4891250" y="6006839"/>
              <a:ext cx="2241331" cy="369332"/>
            </a:xfrm>
            <a:prstGeom prst="rect">
              <a:avLst/>
            </a:prstGeom>
            <a:noFill/>
          </p:spPr>
          <p:txBody>
            <a:bodyPr wrap="square">
              <a:spAutoFit/>
            </a:bodyPr>
            <a:lstStyle/>
            <a:p>
              <a:pPr algn="ctr"/>
              <a:r>
                <a:rPr lang="en-US" sz="1800" b="1" dirty="0">
                  <a:ea typeface="+mn-lt"/>
                  <a:cs typeface="+mn-lt"/>
                </a:rPr>
                <a:t>Dobson Unit</a:t>
              </a:r>
              <a:endParaRPr lang="en-US" dirty="0"/>
            </a:p>
          </p:txBody>
        </p:sp>
      </p:grpSp>
      <p:sp>
        <p:nvSpPr>
          <p:cNvPr id="18" name="TextBox 17">
            <a:extLst>
              <a:ext uri="{FF2B5EF4-FFF2-40B4-BE49-F238E27FC236}">
                <a16:creationId xmlns:a16="http://schemas.microsoft.com/office/drawing/2014/main" id="{906BBDB3-15BC-4F12-332B-287236010BF1}"/>
              </a:ext>
            </a:extLst>
          </p:cNvPr>
          <p:cNvSpPr txBox="1"/>
          <p:nvPr/>
        </p:nvSpPr>
        <p:spPr>
          <a:xfrm>
            <a:off x="4756936" y="3518836"/>
            <a:ext cx="2753474" cy="584775"/>
          </a:xfrm>
          <a:prstGeom prst="rect">
            <a:avLst/>
          </a:prstGeom>
          <a:solidFill>
            <a:schemeClr val="accent2">
              <a:lumMod val="50000"/>
            </a:schemeClr>
          </a:solidFill>
        </p:spPr>
        <p:txBody>
          <a:bodyPr wrap="square" rtlCol="0">
            <a:spAutoFit/>
          </a:bodyPr>
          <a:lstStyle/>
          <a:p>
            <a:r>
              <a:rPr lang="en-US" sz="3200" dirty="0">
                <a:solidFill>
                  <a:schemeClr val="bg1"/>
                </a:solidFill>
              </a:rPr>
              <a:t>PRELIMINARY!</a:t>
            </a:r>
          </a:p>
        </p:txBody>
      </p:sp>
      <p:sp>
        <p:nvSpPr>
          <p:cNvPr id="19" name="TextBox 18">
            <a:extLst>
              <a:ext uri="{FF2B5EF4-FFF2-40B4-BE49-F238E27FC236}">
                <a16:creationId xmlns:a16="http://schemas.microsoft.com/office/drawing/2014/main" id="{4D6D8062-8A23-688A-AEEC-FC5E26FB60C2}"/>
              </a:ext>
            </a:extLst>
          </p:cNvPr>
          <p:cNvSpPr txBox="1"/>
          <p:nvPr/>
        </p:nvSpPr>
        <p:spPr>
          <a:xfrm>
            <a:off x="970716" y="6297974"/>
            <a:ext cx="3555122" cy="646331"/>
          </a:xfrm>
          <a:prstGeom prst="rect">
            <a:avLst/>
          </a:prstGeom>
          <a:noFill/>
        </p:spPr>
        <p:txBody>
          <a:bodyPr wrap="square" rtlCol="0">
            <a:spAutoFit/>
          </a:bodyPr>
          <a:lstStyle/>
          <a:p>
            <a:r>
              <a:rPr lang="en-US" b="1" dirty="0">
                <a:solidFill>
                  <a:srgbClr val="FF0000"/>
                </a:solidFill>
              </a:rPr>
              <a:t>Note different tropopause pressure from EPIC/TROPOMI!</a:t>
            </a:r>
          </a:p>
        </p:txBody>
      </p:sp>
      <p:sp>
        <p:nvSpPr>
          <p:cNvPr id="20" name="TextBox 19">
            <a:extLst>
              <a:ext uri="{FF2B5EF4-FFF2-40B4-BE49-F238E27FC236}">
                <a16:creationId xmlns:a16="http://schemas.microsoft.com/office/drawing/2014/main" id="{21E37E55-02E2-C9FD-3D21-C957BCC09CF0}"/>
              </a:ext>
            </a:extLst>
          </p:cNvPr>
          <p:cNvSpPr txBox="1"/>
          <p:nvPr/>
        </p:nvSpPr>
        <p:spPr>
          <a:xfrm>
            <a:off x="89482" y="1652195"/>
            <a:ext cx="1191802" cy="1477328"/>
          </a:xfrm>
          <a:prstGeom prst="rect">
            <a:avLst/>
          </a:prstGeom>
          <a:noFill/>
        </p:spPr>
        <p:txBody>
          <a:bodyPr wrap="square" rtlCol="0">
            <a:spAutoFit/>
          </a:bodyPr>
          <a:lstStyle/>
          <a:p>
            <a:r>
              <a:rPr lang="en-US" b="1" dirty="0">
                <a:solidFill>
                  <a:srgbClr val="FF0000"/>
                </a:solidFill>
              </a:rPr>
              <a:t>Earlier version </a:t>
            </a:r>
          </a:p>
          <a:p>
            <a:r>
              <a:rPr lang="en-US" b="1" dirty="0">
                <a:solidFill>
                  <a:srgbClr val="FF0000"/>
                </a:solidFill>
              </a:rPr>
              <a:t>from 2 weeks ago!</a:t>
            </a:r>
          </a:p>
        </p:txBody>
      </p:sp>
      <p:sp>
        <p:nvSpPr>
          <p:cNvPr id="21" name="TextBox 20">
            <a:extLst>
              <a:ext uri="{FF2B5EF4-FFF2-40B4-BE49-F238E27FC236}">
                <a16:creationId xmlns:a16="http://schemas.microsoft.com/office/drawing/2014/main" id="{07EBF04B-E69D-1AD1-EF30-5D1A80887282}"/>
              </a:ext>
            </a:extLst>
          </p:cNvPr>
          <p:cNvSpPr txBox="1"/>
          <p:nvPr/>
        </p:nvSpPr>
        <p:spPr>
          <a:xfrm>
            <a:off x="9157323" y="6211786"/>
            <a:ext cx="2176113" cy="338554"/>
          </a:xfrm>
          <a:prstGeom prst="rect">
            <a:avLst/>
          </a:prstGeom>
          <a:noFill/>
        </p:spPr>
        <p:txBody>
          <a:bodyPr wrap="square" rtlCol="0">
            <a:spAutoFit/>
          </a:bodyPr>
          <a:lstStyle/>
          <a:p>
            <a:r>
              <a:rPr lang="en-US" sz="1600" dirty="0"/>
              <a:t>[Credit: </a:t>
            </a:r>
            <a:r>
              <a:rPr lang="en-US" sz="1600" dirty="0" err="1"/>
              <a:t>Junsung</a:t>
            </a:r>
            <a:r>
              <a:rPr lang="en-US" sz="1600" dirty="0"/>
              <a:t> Park]</a:t>
            </a:r>
          </a:p>
        </p:txBody>
      </p:sp>
      <p:sp>
        <p:nvSpPr>
          <p:cNvPr id="22" name="TextBox 21">
            <a:extLst>
              <a:ext uri="{FF2B5EF4-FFF2-40B4-BE49-F238E27FC236}">
                <a16:creationId xmlns:a16="http://schemas.microsoft.com/office/drawing/2014/main" id="{1190D491-E094-22D7-FC68-4ECEE29540DE}"/>
              </a:ext>
            </a:extLst>
          </p:cNvPr>
          <p:cNvSpPr txBox="1"/>
          <p:nvPr/>
        </p:nvSpPr>
        <p:spPr>
          <a:xfrm>
            <a:off x="-114250" y="6070353"/>
            <a:ext cx="2373900" cy="338554"/>
          </a:xfrm>
          <a:prstGeom prst="rect">
            <a:avLst/>
          </a:prstGeom>
          <a:noFill/>
        </p:spPr>
        <p:txBody>
          <a:bodyPr wrap="square" rtlCol="0">
            <a:spAutoFit/>
          </a:bodyPr>
          <a:lstStyle/>
          <a:p>
            <a:r>
              <a:rPr lang="en-US" sz="1600" dirty="0"/>
              <a:t>[Credit:  Jerry </a:t>
            </a:r>
            <a:r>
              <a:rPr lang="en-US" sz="1600" dirty="0" err="1"/>
              <a:t>Ziemke</a:t>
            </a:r>
            <a:r>
              <a:rPr lang="en-US" sz="1600" dirty="0"/>
              <a:t>]</a:t>
            </a:r>
          </a:p>
        </p:txBody>
      </p:sp>
    </p:spTree>
    <p:extLst>
      <p:ext uri="{BB962C8B-B14F-4D97-AF65-F5344CB8AC3E}">
        <p14:creationId xmlns:p14="http://schemas.microsoft.com/office/powerpoint/2010/main" val="4146895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C40668-CC3F-42C3-A5F8-8A916571786A}"/>
              </a:ext>
            </a:extLst>
          </p:cNvPr>
          <p:cNvSpPr>
            <a:spLocks noGrp="1"/>
          </p:cNvSpPr>
          <p:nvPr>
            <p:ph type="title"/>
          </p:nvPr>
        </p:nvSpPr>
        <p:spPr>
          <a:xfrm>
            <a:off x="0" y="-62346"/>
            <a:ext cx="12192000" cy="975701"/>
          </a:xfrm>
        </p:spPr>
        <p:txBody>
          <a:bodyPr/>
          <a:lstStyle/>
          <a:p>
            <a:r>
              <a:rPr lang="en-US" dirty="0"/>
              <a:t>TEMPO O3PROF (3/28/2024 Scan 008)</a:t>
            </a:r>
            <a:endParaRPr lang="en-US" dirty="0">
              <a:solidFill>
                <a:srgbClr val="00B050"/>
              </a:solidFill>
            </a:endParaRPr>
          </a:p>
        </p:txBody>
      </p:sp>
      <p:sp>
        <p:nvSpPr>
          <p:cNvPr id="6" name="Slide Number Placeholder 5">
            <a:extLst>
              <a:ext uri="{FF2B5EF4-FFF2-40B4-BE49-F238E27FC236}">
                <a16:creationId xmlns:a16="http://schemas.microsoft.com/office/drawing/2014/main" id="{2637A79F-17A5-46EC-AB6D-07DA149B89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lang="en-US" sz="16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18" name="TextBox 17">
            <a:extLst>
              <a:ext uri="{FF2B5EF4-FFF2-40B4-BE49-F238E27FC236}">
                <a16:creationId xmlns:a16="http://schemas.microsoft.com/office/drawing/2014/main" id="{906BBDB3-15BC-4F12-332B-287236010BF1}"/>
              </a:ext>
            </a:extLst>
          </p:cNvPr>
          <p:cNvSpPr txBox="1"/>
          <p:nvPr/>
        </p:nvSpPr>
        <p:spPr>
          <a:xfrm>
            <a:off x="8982215" y="6208436"/>
            <a:ext cx="2753474" cy="584775"/>
          </a:xfrm>
          <a:prstGeom prst="rect">
            <a:avLst/>
          </a:prstGeom>
          <a:solidFill>
            <a:schemeClr val="accent2">
              <a:lumMod val="50000"/>
            </a:schemeClr>
          </a:solidFill>
        </p:spPr>
        <p:txBody>
          <a:bodyPr wrap="square" rtlCol="0">
            <a:spAutoFit/>
          </a:bodyPr>
          <a:lstStyle/>
          <a:p>
            <a:r>
              <a:rPr lang="en-US" sz="3200" dirty="0">
                <a:solidFill>
                  <a:schemeClr val="bg1"/>
                </a:solidFill>
              </a:rPr>
              <a:t>PRELIMINARY!</a:t>
            </a:r>
          </a:p>
        </p:txBody>
      </p:sp>
      <p:grpSp>
        <p:nvGrpSpPr>
          <p:cNvPr id="24" name="Group 23">
            <a:extLst>
              <a:ext uri="{FF2B5EF4-FFF2-40B4-BE49-F238E27FC236}">
                <a16:creationId xmlns:a16="http://schemas.microsoft.com/office/drawing/2014/main" id="{720AE656-6D7D-B3F1-3409-D03F68D603FA}"/>
              </a:ext>
            </a:extLst>
          </p:cNvPr>
          <p:cNvGrpSpPr/>
          <p:nvPr/>
        </p:nvGrpSpPr>
        <p:grpSpPr>
          <a:xfrm>
            <a:off x="32352" y="1153824"/>
            <a:ext cx="12127296" cy="5358271"/>
            <a:chOff x="32352" y="1153824"/>
            <a:chExt cx="12127296" cy="5358271"/>
          </a:xfrm>
        </p:grpSpPr>
        <p:sp>
          <p:nvSpPr>
            <p:cNvPr id="25" name="TextBox 24">
              <a:extLst>
                <a:ext uri="{FF2B5EF4-FFF2-40B4-BE49-F238E27FC236}">
                  <a16:creationId xmlns:a16="http://schemas.microsoft.com/office/drawing/2014/main" id="{2BB50F18-559C-3C1D-D01C-D10A1BA15B40}"/>
                </a:ext>
              </a:extLst>
            </p:cNvPr>
            <p:cNvSpPr txBox="1"/>
            <p:nvPr/>
          </p:nvSpPr>
          <p:spPr>
            <a:xfrm>
              <a:off x="736188" y="1153824"/>
              <a:ext cx="4627367" cy="369332"/>
            </a:xfrm>
            <a:prstGeom prst="rect">
              <a:avLst/>
            </a:prstGeom>
            <a:noFill/>
          </p:spPr>
          <p:txBody>
            <a:bodyPr wrap="square">
              <a:spAutoFit/>
            </a:bodyPr>
            <a:lstStyle/>
            <a:p>
              <a:pPr algn="ctr"/>
              <a:r>
                <a:rPr lang="en-US" sz="1800" b="1" dirty="0">
                  <a:ea typeface="+mn-lt"/>
                  <a:cs typeface="+mn-lt"/>
                </a:rPr>
                <a:t>Surface to 2 km O3 from TEMPO O3PROF</a:t>
              </a:r>
              <a:endParaRPr lang="en-US" dirty="0"/>
            </a:p>
          </p:txBody>
        </p:sp>
        <p:sp>
          <p:nvSpPr>
            <p:cNvPr id="26" name="TextBox 25">
              <a:extLst>
                <a:ext uri="{FF2B5EF4-FFF2-40B4-BE49-F238E27FC236}">
                  <a16:creationId xmlns:a16="http://schemas.microsoft.com/office/drawing/2014/main" id="{CF5B6566-3B79-46A2-608C-FB9E762D4450}"/>
                </a:ext>
              </a:extLst>
            </p:cNvPr>
            <p:cNvSpPr txBox="1"/>
            <p:nvPr/>
          </p:nvSpPr>
          <p:spPr>
            <a:xfrm>
              <a:off x="6828447" y="1157099"/>
              <a:ext cx="4307537" cy="369332"/>
            </a:xfrm>
            <a:prstGeom prst="rect">
              <a:avLst/>
            </a:prstGeom>
            <a:noFill/>
          </p:spPr>
          <p:txBody>
            <a:bodyPr wrap="square">
              <a:spAutoFit/>
            </a:bodyPr>
            <a:lstStyle/>
            <a:p>
              <a:pPr algn="ctr"/>
              <a:r>
                <a:rPr lang="en-US" sz="1800" b="1" dirty="0">
                  <a:ea typeface="+mn-lt"/>
                  <a:cs typeface="+mn-lt"/>
                </a:rPr>
                <a:t>Surface to 2 km O3 from GEOS-CF</a:t>
              </a:r>
              <a:endParaRPr lang="en-US" dirty="0"/>
            </a:p>
          </p:txBody>
        </p:sp>
        <p:sp>
          <p:nvSpPr>
            <p:cNvPr id="27" name="TextBox 26">
              <a:extLst>
                <a:ext uri="{FF2B5EF4-FFF2-40B4-BE49-F238E27FC236}">
                  <a16:creationId xmlns:a16="http://schemas.microsoft.com/office/drawing/2014/main" id="{BE15FE38-DF77-25B5-8CCC-B2DF2BE33589}"/>
                </a:ext>
              </a:extLst>
            </p:cNvPr>
            <p:cNvSpPr txBox="1"/>
            <p:nvPr/>
          </p:nvSpPr>
          <p:spPr>
            <a:xfrm>
              <a:off x="4957155" y="6142763"/>
              <a:ext cx="2241331" cy="369332"/>
            </a:xfrm>
            <a:prstGeom prst="rect">
              <a:avLst/>
            </a:prstGeom>
            <a:noFill/>
          </p:spPr>
          <p:txBody>
            <a:bodyPr wrap="square">
              <a:spAutoFit/>
            </a:bodyPr>
            <a:lstStyle/>
            <a:p>
              <a:pPr algn="ctr"/>
              <a:r>
                <a:rPr lang="en-US" sz="1800" b="1" dirty="0">
                  <a:ea typeface="+mn-lt"/>
                  <a:cs typeface="+mn-lt"/>
                </a:rPr>
                <a:t>Dobson Unit</a:t>
              </a:r>
              <a:endParaRPr lang="en-US" dirty="0"/>
            </a:p>
          </p:txBody>
        </p:sp>
        <p:pic>
          <p:nvPicPr>
            <p:cNvPr id="28" name="Picture 27" descr="A map of the united states&#10;&#10;Description automatically generated">
              <a:extLst>
                <a:ext uri="{FF2B5EF4-FFF2-40B4-BE49-F238E27FC236}">
                  <a16:creationId xmlns:a16="http://schemas.microsoft.com/office/drawing/2014/main" id="{E971549D-59F2-D90F-3DA4-E96E6DA1C2A3}"/>
                </a:ext>
              </a:extLst>
            </p:cNvPr>
            <p:cNvPicPr>
              <a:picLocks/>
            </p:cNvPicPr>
            <p:nvPr/>
          </p:nvPicPr>
          <p:blipFill rotWithShape="1">
            <a:blip r:embed="rId2"/>
            <a:srcRect l="10114" t="23983" r="5947" b="18940"/>
            <a:stretch/>
          </p:blipFill>
          <p:spPr>
            <a:xfrm>
              <a:off x="32352" y="1771502"/>
              <a:ext cx="6035040" cy="3657600"/>
            </a:xfrm>
            <a:prstGeom prst="rect">
              <a:avLst/>
            </a:prstGeom>
          </p:spPr>
        </p:pic>
        <p:pic>
          <p:nvPicPr>
            <p:cNvPr id="29" name="Picture 28" descr="A map of the united states&#10;&#10;Description automatically generated">
              <a:extLst>
                <a:ext uri="{FF2B5EF4-FFF2-40B4-BE49-F238E27FC236}">
                  <a16:creationId xmlns:a16="http://schemas.microsoft.com/office/drawing/2014/main" id="{7B9EBE2A-3606-AF19-1FF3-3308B228C924}"/>
                </a:ext>
              </a:extLst>
            </p:cNvPr>
            <p:cNvPicPr>
              <a:picLocks/>
            </p:cNvPicPr>
            <p:nvPr/>
          </p:nvPicPr>
          <p:blipFill rotWithShape="1">
            <a:blip r:embed="rId3"/>
            <a:srcRect l="10256" t="23984" r="5805" b="18940"/>
            <a:stretch/>
          </p:blipFill>
          <p:spPr>
            <a:xfrm>
              <a:off x="6124608" y="1771502"/>
              <a:ext cx="6035040" cy="3657600"/>
            </a:xfrm>
            <a:prstGeom prst="rect">
              <a:avLst/>
            </a:prstGeom>
          </p:spPr>
        </p:pic>
        <p:pic>
          <p:nvPicPr>
            <p:cNvPr id="30" name="Picture 29" descr="A map of the united states&#10;&#10;Description automatically generated">
              <a:extLst>
                <a:ext uri="{FF2B5EF4-FFF2-40B4-BE49-F238E27FC236}">
                  <a16:creationId xmlns:a16="http://schemas.microsoft.com/office/drawing/2014/main" id="{130BDD2B-48EB-5488-5421-B5AF33CB1E3F}"/>
                </a:ext>
              </a:extLst>
            </p:cNvPr>
            <p:cNvPicPr>
              <a:picLocks/>
            </p:cNvPicPr>
            <p:nvPr/>
          </p:nvPicPr>
          <p:blipFill rotWithShape="1">
            <a:blip r:embed="rId2"/>
            <a:srcRect l="17071" t="78416" r="12035" b="7640"/>
            <a:stretch/>
          </p:blipFill>
          <p:spPr>
            <a:xfrm>
              <a:off x="2983966" y="5163425"/>
              <a:ext cx="6224067" cy="979338"/>
            </a:xfrm>
            <a:prstGeom prst="rect">
              <a:avLst/>
            </a:prstGeom>
          </p:spPr>
        </p:pic>
      </p:grpSp>
      <p:sp>
        <p:nvSpPr>
          <p:cNvPr id="31" name="TextBox 30">
            <a:extLst>
              <a:ext uri="{FF2B5EF4-FFF2-40B4-BE49-F238E27FC236}">
                <a16:creationId xmlns:a16="http://schemas.microsoft.com/office/drawing/2014/main" id="{9F3FBE0A-1B46-FC84-6418-6376A011F3A6}"/>
              </a:ext>
            </a:extLst>
          </p:cNvPr>
          <p:cNvSpPr txBox="1"/>
          <p:nvPr/>
        </p:nvSpPr>
        <p:spPr>
          <a:xfrm>
            <a:off x="9599700" y="5110333"/>
            <a:ext cx="1996957" cy="338554"/>
          </a:xfrm>
          <a:prstGeom prst="rect">
            <a:avLst/>
          </a:prstGeom>
          <a:noFill/>
        </p:spPr>
        <p:txBody>
          <a:bodyPr wrap="none" rtlCol="0">
            <a:spAutoFit/>
          </a:bodyPr>
          <a:lstStyle/>
          <a:p>
            <a:r>
              <a:rPr lang="en-US" sz="1600" dirty="0"/>
              <a:t>[Credit: </a:t>
            </a:r>
            <a:r>
              <a:rPr lang="en-US" sz="1600" dirty="0" err="1"/>
              <a:t>Junsung</a:t>
            </a:r>
            <a:r>
              <a:rPr lang="en-US" sz="1600" dirty="0"/>
              <a:t> Park]</a:t>
            </a:r>
          </a:p>
        </p:txBody>
      </p:sp>
    </p:spTree>
    <p:extLst>
      <p:ext uri="{BB962C8B-B14F-4D97-AF65-F5344CB8AC3E}">
        <p14:creationId xmlns:p14="http://schemas.microsoft.com/office/powerpoint/2010/main" val="706985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D902DB-2770-4324-9627-02D7D4CAD164}"/>
              </a:ext>
            </a:extLst>
          </p:cNvPr>
          <p:cNvSpPr>
            <a:spLocks noGrp="1"/>
          </p:cNvSpPr>
          <p:nvPr>
            <p:ph type="title"/>
          </p:nvPr>
        </p:nvSpPr>
        <p:spPr>
          <a:xfrm>
            <a:off x="0" y="0"/>
            <a:ext cx="12191999" cy="975701"/>
          </a:xfrm>
        </p:spPr>
        <p:txBody>
          <a:bodyPr/>
          <a:lstStyle/>
          <a:p>
            <a:r>
              <a:rPr lang="en-US" dirty="0"/>
              <a:t> </a:t>
            </a:r>
          </a:p>
        </p:txBody>
      </p:sp>
      <p:sp>
        <p:nvSpPr>
          <p:cNvPr id="6" name="Slide Number Placeholder 5">
            <a:extLst>
              <a:ext uri="{FF2B5EF4-FFF2-40B4-BE49-F238E27FC236}">
                <a16:creationId xmlns:a16="http://schemas.microsoft.com/office/drawing/2014/main" id="{31C27442-4CF8-4819-B17A-526E9A3732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sp>
        <p:nvSpPr>
          <p:cNvPr id="12" name="Title 2">
            <a:extLst>
              <a:ext uri="{FF2B5EF4-FFF2-40B4-BE49-F238E27FC236}">
                <a16:creationId xmlns:a16="http://schemas.microsoft.com/office/drawing/2014/main" id="{A10DDB44-8327-E627-1A50-B56F53DCE2D0}"/>
              </a:ext>
            </a:extLst>
          </p:cNvPr>
          <p:cNvSpPr txBox="1">
            <a:spLocks/>
          </p:cNvSpPr>
          <p:nvPr/>
        </p:nvSpPr>
        <p:spPr>
          <a:xfrm>
            <a:off x="-1" y="41509"/>
            <a:ext cx="12191999" cy="975701"/>
          </a:xfrm>
          <a:prstGeom prst="rect">
            <a:avLst/>
          </a:prstGeom>
        </p:spPr>
        <p:txBody>
          <a:bodyPr anchor="ctr"/>
          <a:lstStyle>
            <a:lvl1pPr algn="ctr" defTabSz="609585" rtl="0" eaLnBrk="1" latinLnBrk="0" hangingPunct="1">
              <a:spcBef>
                <a:spcPct val="0"/>
              </a:spcBef>
              <a:buNone/>
              <a:defRPr sz="3600" b="0" kern="1200">
                <a:solidFill>
                  <a:schemeClr val="bg1"/>
                </a:solidFill>
                <a:latin typeface="+mn-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j-ea"/>
                <a:cs typeface="+mj-cs"/>
              </a:rPr>
              <a:t>TEMPO Total Ozone (V2): </a:t>
            </a:r>
          </a:p>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j-ea"/>
                <a:cs typeface="+mj-cs"/>
              </a:rPr>
              <a:t>Comparison with OMPS and OMI</a:t>
            </a:r>
          </a:p>
        </p:txBody>
      </p:sp>
      <p:sp>
        <p:nvSpPr>
          <p:cNvPr id="11" name="TextBox 10">
            <a:extLst>
              <a:ext uri="{FF2B5EF4-FFF2-40B4-BE49-F238E27FC236}">
                <a16:creationId xmlns:a16="http://schemas.microsoft.com/office/drawing/2014/main" id="{4B6871F9-76AF-9A4B-AE3F-FB2DE19FB76B}"/>
              </a:ext>
            </a:extLst>
          </p:cNvPr>
          <p:cNvSpPr txBox="1"/>
          <p:nvPr/>
        </p:nvSpPr>
        <p:spPr>
          <a:xfrm>
            <a:off x="13829" y="1672675"/>
            <a:ext cx="2380248" cy="1200329"/>
          </a:xfrm>
          <a:prstGeom prst="rect">
            <a:avLst/>
          </a:prstGeom>
          <a:noFill/>
        </p:spPr>
        <p:txBody>
          <a:bodyPr wrap="square" rtlCol="0">
            <a:spAutoFit/>
          </a:bodyPr>
          <a:lstStyle/>
          <a:p>
            <a:r>
              <a:rPr lang="en-US" sz="2400" i="1" dirty="0"/>
              <a:t>Credit: Jerry </a:t>
            </a:r>
            <a:r>
              <a:rPr lang="en-US" sz="2400" i="1" dirty="0" err="1"/>
              <a:t>Ziemke</a:t>
            </a:r>
            <a:r>
              <a:rPr lang="en-US" sz="2400" i="1" dirty="0"/>
              <a:t> &amp; Stacey Frith, NASA GSFC</a:t>
            </a:r>
          </a:p>
        </p:txBody>
      </p:sp>
      <p:pic>
        <p:nvPicPr>
          <p:cNvPr id="7" name="Picture 6" descr="A map of the temperature of the sea&#10;&#10;Description automatically generated">
            <a:extLst>
              <a:ext uri="{FF2B5EF4-FFF2-40B4-BE49-F238E27FC236}">
                <a16:creationId xmlns:a16="http://schemas.microsoft.com/office/drawing/2014/main" id="{94AA029A-0ECA-A2AE-85FD-DA73A3B7452A}"/>
              </a:ext>
            </a:extLst>
          </p:cNvPr>
          <p:cNvPicPr>
            <a:picLocks noChangeAspect="1"/>
          </p:cNvPicPr>
          <p:nvPr/>
        </p:nvPicPr>
        <p:blipFill>
          <a:blip r:embed="rId3"/>
          <a:stretch>
            <a:fillRect/>
          </a:stretch>
        </p:blipFill>
        <p:spPr>
          <a:xfrm>
            <a:off x="935328" y="3486960"/>
            <a:ext cx="10128563" cy="3376188"/>
          </a:xfrm>
          <a:prstGeom prst="rect">
            <a:avLst/>
          </a:prstGeom>
        </p:spPr>
      </p:pic>
      <p:pic>
        <p:nvPicPr>
          <p:cNvPr id="8" name="Picture 7" descr="A graph showing the temperature of the sun&#10;&#10;Description automatically generated with medium confidence">
            <a:extLst>
              <a:ext uri="{FF2B5EF4-FFF2-40B4-BE49-F238E27FC236}">
                <a16:creationId xmlns:a16="http://schemas.microsoft.com/office/drawing/2014/main" id="{56307924-C8D3-BFA9-4775-AC6C772C39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4077" y="1058719"/>
            <a:ext cx="3701921" cy="2670513"/>
          </a:xfrm>
          <a:prstGeom prst="rect">
            <a:avLst/>
          </a:prstGeom>
        </p:spPr>
      </p:pic>
      <p:pic>
        <p:nvPicPr>
          <p:cNvPr id="9" name="Picture 8" descr="A graph showing the temperature of the earth&#10;&#10;Description automatically generated with medium confidence">
            <a:extLst>
              <a:ext uri="{FF2B5EF4-FFF2-40B4-BE49-F238E27FC236}">
                <a16:creationId xmlns:a16="http://schemas.microsoft.com/office/drawing/2014/main" id="{34D88D7C-765E-4414-0F0D-B20F605262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6642" y="1086722"/>
            <a:ext cx="3621917" cy="2635538"/>
          </a:xfrm>
          <a:prstGeom prst="rect">
            <a:avLst/>
          </a:prstGeom>
        </p:spPr>
      </p:pic>
      <p:sp>
        <p:nvSpPr>
          <p:cNvPr id="14" name="TextBox 13">
            <a:extLst>
              <a:ext uri="{FF2B5EF4-FFF2-40B4-BE49-F238E27FC236}">
                <a16:creationId xmlns:a16="http://schemas.microsoft.com/office/drawing/2014/main" id="{C69E3D15-04A1-DF51-DE35-6BA0FDA35AD2}"/>
              </a:ext>
            </a:extLst>
          </p:cNvPr>
          <p:cNvSpPr txBox="1"/>
          <p:nvPr/>
        </p:nvSpPr>
        <p:spPr>
          <a:xfrm>
            <a:off x="9183235" y="1318149"/>
            <a:ext cx="2458433" cy="1631216"/>
          </a:xfrm>
          <a:prstGeom prst="rect">
            <a:avLst/>
          </a:prstGeom>
          <a:noFill/>
        </p:spPr>
        <p:txBody>
          <a:bodyPr wrap="square">
            <a:spAutoFit/>
          </a:bodyPr>
          <a:lstStyle/>
          <a:p>
            <a:r>
              <a:rPr lang="en-US" sz="2000" dirty="0"/>
              <a:t>OMPS and OMI within ±3 </a:t>
            </a:r>
            <a:r>
              <a:rPr lang="en-US" sz="2000" dirty="0" err="1"/>
              <a:t>hr</a:t>
            </a:r>
            <a:r>
              <a:rPr lang="en-US" sz="2000" dirty="0"/>
              <a:t> overpass with TEMPO with all data binned to 1</a:t>
            </a:r>
            <a:r>
              <a:rPr lang="en-US" sz="2000" baseline="30000" dirty="0"/>
              <a:t>o</a:t>
            </a:r>
            <a:r>
              <a:rPr lang="en-US" sz="2000" dirty="0"/>
              <a:t> × 1</a:t>
            </a:r>
            <a:r>
              <a:rPr lang="en-US" sz="2000" baseline="30000" dirty="0"/>
              <a:t>o</a:t>
            </a:r>
            <a:r>
              <a:rPr lang="en-US" sz="2000" dirty="0"/>
              <a:t> daily averages</a:t>
            </a:r>
          </a:p>
        </p:txBody>
      </p:sp>
      <p:sp>
        <p:nvSpPr>
          <p:cNvPr id="15" name="TextBox 14">
            <a:extLst>
              <a:ext uri="{FF2B5EF4-FFF2-40B4-BE49-F238E27FC236}">
                <a16:creationId xmlns:a16="http://schemas.microsoft.com/office/drawing/2014/main" id="{CC779CEC-1EA2-9F1C-09C5-9DFFE051DA59}"/>
              </a:ext>
            </a:extLst>
          </p:cNvPr>
          <p:cNvSpPr txBox="1"/>
          <p:nvPr/>
        </p:nvSpPr>
        <p:spPr>
          <a:xfrm>
            <a:off x="4979327" y="3588342"/>
            <a:ext cx="2575420" cy="461665"/>
          </a:xfrm>
          <a:prstGeom prst="rect">
            <a:avLst/>
          </a:prstGeom>
          <a:noFill/>
        </p:spPr>
        <p:txBody>
          <a:bodyPr wrap="square" rtlCol="0">
            <a:spAutoFit/>
          </a:bodyPr>
          <a:lstStyle/>
          <a:p>
            <a:r>
              <a:rPr lang="en-US" sz="2400" b="1" dirty="0"/>
              <a:t>20240328, S008</a:t>
            </a:r>
          </a:p>
        </p:txBody>
      </p:sp>
      <p:sp>
        <p:nvSpPr>
          <p:cNvPr id="16" name="TextBox 15">
            <a:extLst>
              <a:ext uri="{FF2B5EF4-FFF2-40B4-BE49-F238E27FC236}">
                <a16:creationId xmlns:a16="http://schemas.microsoft.com/office/drawing/2014/main" id="{8BEAEE07-6E95-1EF9-E0B8-11E73BCED902}"/>
              </a:ext>
            </a:extLst>
          </p:cNvPr>
          <p:cNvSpPr txBox="1"/>
          <p:nvPr/>
        </p:nvSpPr>
        <p:spPr>
          <a:xfrm>
            <a:off x="2038525" y="3993160"/>
            <a:ext cx="1434517" cy="374759"/>
          </a:xfrm>
          <a:prstGeom prst="rect">
            <a:avLst/>
          </a:prstGeom>
          <a:solidFill>
            <a:schemeClr val="bg1"/>
          </a:solidFill>
        </p:spPr>
        <p:txBody>
          <a:bodyPr wrap="square" rtlCol="0">
            <a:spAutoFit/>
          </a:bodyPr>
          <a:lstStyle/>
          <a:p>
            <a:pPr algn="ctr"/>
            <a:r>
              <a:rPr lang="en-US" dirty="0"/>
              <a:t>V2</a:t>
            </a:r>
          </a:p>
        </p:txBody>
      </p:sp>
      <p:sp>
        <p:nvSpPr>
          <p:cNvPr id="17" name="TextBox 16">
            <a:extLst>
              <a:ext uri="{FF2B5EF4-FFF2-40B4-BE49-F238E27FC236}">
                <a16:creationId xmlns:a16="http://schemas.microsoft.com/office/drawing/2014/main" id="{C1578B81-A31E-EC75-D6B8-C2386305D0CA}"/>
              </a:ext>
            </a:extLst>
          </p:cNvPr>
          <p:cNvSpPr txBox="1"/>
          <p:nvPr/>
        </p:nvSpPr>
        <p:spPr>
          <a:xfrm>
            <a:off x="5117284" y="3968429"/>
            <a:ext cx="1837189" cy="374759"/>
          </a:xfrm>
          <a:prstGeom prst="rect">
            <a:avLst/>
          </a:prstGeom>
          <a:solidFill>
            <a:schemeClr val="bg1"/>
          </a:solidFill>
        </p:spPr>
        <p:txBody>
          <a:bodyPr wrap="square" rtlCol="0">
            <a:spAutoFit/>
          </a:bodyPr>
          <a:lstStyle/>
          <a:p>
            <a:pPr algn="ctr"/>
            <a:r>
              <a:rPr lang="en-US" dirty="0"/>
              <a:t>V3</a:t>
            </a:r>
          </a:p>
        </p:txBody>
      </p:sp>
      <p:sp>
        <p:nvSpPr>
          <p:cNvPr id="18" name="TextBox 17">
            <a:extLst>
              <a:ext uri="{FF2B5EF4-FFF2-40B4-BE49-F238E27FC236}">
                <a16:creationId xmlns:a16="http://schemas.microsoft.com/office/drawing/2014/main" id="{6AB861FB-BC18-9358-9A90-9E1E8F34A4CC}"/>
              </a:ext>
            </a:extLst>
          </p:cNvPr>
          <p:cNvSpPr txBox="1"/>
          <p:nvPr/>
        </p:nvSpPr>
        <p:spPr>
          <a:xfrm>
            <a:off x="8599856" y="3971681"/>
            <a:ext cx="1837189" cy="374759"/>
          </a:xfrm>
          <a:prstGeom prst="rect">
            <a:avLst/>
          </a:prstGeom>
          <a:solidFill>
            <a:schemeClr val="bg1"/>
          </a:solidFill>
        </p:spPr>
        <p:txBody>
          <a:bodyPr wrap="square" rtlCol="0">
            <a:spAutoFit/>
          </a:bodyPr>
          <a:lstStyle/>
          <a:p>
            <a:pPr algn="ctr"/>
            <a:r>
              <a:rPr lang="en-US" dirty="0"/>
              <a:t>V3 – V2</a:t>
            </a:r>
          </a:p>
        </p:txBody>
      </p:sp>
      <p:sp>
        <p:nvSpPr>
          <p:cNvPr id="19" name="TextBox 18">
            <a:extLst>
              <a:ext uri="{FF2B5EF4-FFF2-40B4-BE49-F238E27FC236}">
                <a16:creationId xmlns:a16="http://schemas.microsoft.com/office/drawing/2014/main" id="{350FB0E0-F1A8-12AD-3A25-D2AFA46DCD05}"/>
              </a:ext>
            </a:extLst>
          </p:cNvPr>
          <p:cNvSpPr txBox="1"/>
          <p:nvPr/>
        </p:nvSpPr>
        <p:spPr>
          <a:xfrm>
            <a:off x="1107347" y="3908636"/>
            <a:ext cx="1286730" cy="369332"/>
          </a:xfrm>
          <a:prstGeom prst="rect">
            <a:avLst/>
          </a:prstGeom>
          <a:solidFill>
            <a:schemeClr val="bg1"/>
          </a:solidFill>
        </p:spPr>
        <p:txBody>
          <a:bodyPr wrap="square" rtlCol="0">
            <a:spAutoFit/>
          </a:bodyPr>
          <a:lstStyle/>
          <a:p>
            <a:r>
              <a:rPr lang="en-US" dirty="0">
                <a:solidFill>
                  <a:srgbClr val="FF0000"/>
                </a:solidFill>
              </a:rPr>
              <a:t>CF &lt; 0.3</a:t>
            </a:r>
          </a:p>
        </p:txBody>
      </p:sp>
    </p:spTree>
    <p:extLst>
      <p:ext uri="{BB962C8B-B14F-4D97-AF65-F5344CB8AC3E}">
        <p14:creationId xmlns:p14="http://schemas.microsoft.com/office/powerpoint/2010/main" val="932727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7DD9AB-CA4F-42C3-82BA-9D1DB14D6EEA}"/>
              </a:ext>
            </a:extLst>
          </p:cNvPr>
          <p:cNvSpPr>
            <a:spLocks noGrp="1"/>
          </p:cNvSpPr>
          <p:nvPr>
            <p:ph type="title"/>
          </p:nvPr>
        </p:nvSpPr>
        <p:spPr>
          <a:xfrm>
            <a:off x="0" y="0"/>
            <a:ext cx="12191998" cy="975701"/>
          </a:xfrm>
        </p:spPr>
        <p:txBody>
          <a:bodyPr/>
          <a:lstStyle/>
          <a:p>
            <a:pPr lvl="0"/>
            <a:r>
              <a:rPr lang="en-US" dirty="0"/>
              <a:t>TEMPO Commissioning and </a:t>
            </a:r>
            <a:br>
              <a:rPr lang="en-US" dirty="0"/>
            </a:br>
            <a:r>
              <a:rPr lang="en-US" dirty="0"/>
              <a:t>Early Nominal Operation</a:t>
            </a:r>
          </a:p>
        </p:txBody>
      </p:sp>
      <p:grpSp>
        <p:nvGrpSpPr>
          <p:cNvPr id="8" name="Group 7">
            <a:extLst>
              <a:ext uri="{FF2B5EF4-FFF2-40B4-BE49-F238E27FC236}">
                <a16:creationId xmlns:a16="http://schemas.microsoft.com/office/drawing/2014/main" id="{470C5BDA-41DA-5A82-444E-4D8EF525DAFC}"/>
              </a:ext>
            </a:extLst>
          </p:cNvPr>
          <p:cNvGrpSpPr/>
          <p:nvPr/>
        </p:nvGrpSpPr>
        <p:grpSpPr>
          <a:xfrm>
            <a:off x="16331" y="4521199"/>
            <a:ext cx="11896269" cy="2099941"/>
            <a:chOff x="56227" y="4063167"/>
            <a:chExt cx="12073732" cy="2381222"/>
          </a:xfrm>
        </p:grpSpPr>
        <p:sp>
          <p:nvSpPr>
            <p:cNvPr id="39" name="TextBox 38">
              <a:extLst>
                <a:ext uri="{FF2B5EF4-FFF2-40B4-BE49-F238E27FC236}">
                  <a16:creationId xmlns:a16="http://schemas.microsoft.com/office/drawing/2014/main" id="{43ABDDF3-1D1F-4642-A2EA-D0830112B5F4}"/>
                </a:ext>
              </a:extLst>
            </p:cNvPr>
            <p:cNvSpPr txBox="1"/>
            <p:nvPr/>
          </p:nvSpPr>
          <p:spPr>
            <a:xfrm rot="19200000">
              <a:off x="56227" y="4378924"/>
              <a:ext cx="1077539" cy="461665"/>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a:sym typeface="Arial"/>
                </a:rPr>
                <a:t>Launch</a:t>
              </a:r>
            </a:p>
          </p:txBody>
        </p:sp>
        <p:sp>
          <p:nvSpPr>
            <p:cNvPr id="40" name="TextBox 39">
              <a:extLst>
                <a:ext uri="{FF2B5EF4-FFF2-40B4-BE49-F238E27FC236}">
                  <a16:creationId xmlns:a16="http://schemas.microsoft.com/office/drawing/2014/main" id="{6C4257BE-453F-4A5A-BBD2-5489285280E2}"/>
                </a:ext>
              </a:extLst>
            </p:cNvPr>
            <p:cNvSpPr txBox="1"/>
            <p:nvPr/>
          </p:nvSpPr>
          <p:spPr>
            <a:xfrm rot="19200000">
              <a:off x="2033621" y="4063167"/>
              <a:ext cx="1410514" cy="747863"/>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a:ea typeface="+mn-ea"/>
                  <a:cs typeface="Arial"/>
                  <a:sym typeface="Arial"/>
                </a:rPr>
                <a:t>TEMPO</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a:ea typeface="+mn-ea"/>
                  <a:cs typeface="Arial"/>
                  <a:sym typeface="Arial"/>
                </a:rPr>
                <a:t>Power On</a:t>
              </a:r>
            </a:p>
          </p:txBody>
        </p:sp>
        <p:sp>
          <p:nvSpPr>
            <p:cNvPr id="42" name="TextBox 41">
              <a:extLst>
                <a:ext uri="{FF2B5EF4-FFF2-40B4-BE49-F238E27FC236}">
                  <a16:creationId xmlns:a16="http://schemas.microsoft.com/office/drawing/2014/main" id="{CB7ACD97-E063-4AAA-973C-92933BA7DC8F}"/>
                </a:ext>
              </a:extLst>
            </p:cNvPr>
            <p:cNvSpPr txBox="1"/>
            <p:nvPr/>
          </p:nvSpPr>
          <p:spPr>
            <a:xfrm rot="19200000">
              <a:off x="5370953" y="4359353"/>
              <a:ext cx="1392945" cy="461665"/>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a:sym typeface="Arial"/>
                </a:rPr>
                <a:t>First Light</a:t>
              </a:r>
            </a:p>
          </p:txBody>
        </p:sp>
        <p:grpSp>
          <p:nvGrpSpPr>
            <p:cNvPr id="7" name="Group 6">
              <a:extLst>
                <a:ext uri="{FF2B5EF4-FFF2-40B4-BE49-F238E27FC236}">
                  <a16:creationId xmlns:a16="http://schemas.microsoft.com/office/drawing/2014/main" id="{551EDE38-5B96-170F-C139-12F646909253}"/>
                </a:ext>
              </a:extLst>
            </p:cNvPr>
            <p:cNvGrpSpPr/>
            <p:nvPr/>
          </p:nvGrpSpPr>
          <p:grpSpPr>
            <a:xfrm>
              <a:off x="147220" y="4333432"/>
              <a:ext cx="11982739" cy="2110957"/>
              <a:chOff x="147220" y="4333432"/>
              <a:chExt cx="11982739" cy="2110957"/>
            </a:xfrm>
          </p:grpSpPr>
          <p:sp>
            <p:nvSpPr>
              <p:cNvPr id="32" name="Rectangle 31">
                <a:extLst>
                  <a:ext uri="{FF2B5EF4-FFF2-40B4-BE49-F238E27FC236}">
                    <a16:creationId xmlns:a16="http://schemas.microsoft.com/office/drawing/2014/main" id="{5D7F8B68-F4F9-4452-85AA-2338261403B6}"/>
                  </a:ext>
                </a:extLst>
              </p:cNvPr>
              <p:cNvSpPr/>
              <p:nvPr/>
            </p:nvSpPr>
            <p:spPr>
              <a:xfrm>
                <a:off x="2341378" y="5546290"/>
                <a:ext cx="8156844" cy="320040"/>
              </a:xfrm>
              <a:prstGeom prst="rect">
                <a:avLst/>
              </a:prstGeom>
              <a:solidFill>
                <a:srgbClr val="ADBB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sym typeface="Arial"/>
                  </a:rPr>
                  <a:t>                                         TEMPO Commissioning</a:t>
                </a:r>
              </a:p>
            </p:txBody>
          </p:sp>
          <p:sp>
            <p:nvSpPr>
              <p:cNvPr id="33" name="Rectangle 32">
                <a:extLst>
                  <a:ext uri="{FF2B5EF4-FFF2-40B4-BE49-F238E27FC236}">
                    <a16:creationId xmlns:a16="http://schemas.microsoft.com/office/drawing/2014/main" id="{12A7A316-1D8A-4C86-8503-48EF52190D6D}"/>
                  </a:ext>
                </a:extLst>
              </p:cNvPr>
              <p:cNvSpPr/>
              <p:nvPr/>
            </p:nvSpPr>
            <p:spPr>
              <a:xfrm>
                <a:off x="209723" y="5544089"/>
                <a:ext cx="2133336" cy="64008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Calibri"/>
                    <a:ea typeface="+mn-ea"/>
                    <a:cs typeface="+mn-cs"/>
                    <a:sym typeface="Arial"/>
                  </a:rPr>
                  <a:t>S/C Activity</a:t>
                </a:r>
                <a:br>
                  <a:rPr kumimoji="0" lang="en-US" sz="1800" b="0" i="0" u="none" strike="noStrike" kern="1200" cap="none" spc="0" normalizeH="0" baseline="0" noProof="0">
                    <a:ln>
                      <a:noFill/>
                    </a:ln>
                    <a:solidFill>
                      <a:sysClr val="windowText" lastClr="000000"/>
                    </a:solidFill>
                    <a:effectLst/>
                    <a:uLnTx/>
                    <a:uFillTx/>
                    <a:latin typeface="Calibri"/>
                    <a:ea typeface="+mn-ea"/>
                    <a:cs typeface="+mn-cs"/>
                    <a:sym typeface="Arial"/>
                  </a:rPr>
                </a:br>
                <a:r>
                  <a:rPr kumimoji="0" lang="en-US" sz="1800" b="0" i="0" u="none" strike="noStrike" kern="1200" cap="none" spc="0" normalizeH="0" baseline="0" noProof="0">
                    <a:ln>
                      <a:noFill/>
                    </a:ln>
                    <a:solidFill>
                      <a:sysClr val="windowText" lastClr="000000"/>
                    </a:solidFill>
                    <a:effectLst/>
                    <a:uLnTx/>
                    <a:uFillTx/>
                    <a:latin typeface="Calibri"/>
                    <a:ea typeface="+mn-ea"/>
                    <a:cs typeface="+mn-cs"/>
                    <a:sym typeface="Arial"/>
                  </a:rPr>
                  <a:t>(TEMPO Off)</a:t>
                </a:r>
              </a:p>
            </p:txBody>
          </p:sp>
          <p:sp>
            <p:nvSpPr>
              <p:cNvPr id="34" name="Rectangle 33">
                <a:extLst>
                  <a:ext uri="{FF2B5EF4-FFF2-40B4-BE49-F238E27FC236}">
                    <a16:creationId xmlns:a16="http://schemas.microsoft.com/office/drawing/2014/main" id="{6B5C7389-8A5F-4885-BBD8-EFA0C9095415}"/>
                  </a:ext>
                </a:extLst>
              </p:cNvPr>
              <p:cNvSpPr/>
              <p:nvPr/>
            </p:nvSpPr>
            <p:spPr>
              <a:xfrm>
                <a:off x="2343393" y="5862755"/>
                <a:ext cx="3813048" cy="320040"/>
              </a:xfrm>
              <a:prstGeom prst="rect">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ysClr val="windowText" lastClr="000000"/>
                    </a:solidFill>
                    <a:effectLst/>
                    <a:uLnTx/>
                    <a:uFillTx/>
                    <a:latin typeface="Calibri"/>
                    <a:ea typeface="+mn-ea"/>
                    <a:cs typeface="+mn-cs"/>
                    <a:sym typeface="Arial"/>
                  </a:rPr>
                  <a:t>Activation</a:t>
                </a:r>
              </a:p>
            </p:txBody>
          </p:sp>
          <p:cxnSp>
            <p:nvCxnSpPr>
              <p:cNvPr id="35" name="Straight Connector 34">
                <a:extLst>
                  <a:ext uri="{FF2B5EF4-FFF2-40B4-BE49-F238E27FC236}">
                    <a16:creationId xmlns:a16="http://schemas.microsoft.com/office/drawing/2014/main" id="{F0093BEB-AFE6-49BE-B2D3-C475AB3CD867}"/>
                  </a:ext>
                </a:extLst>
              </p:cNvPr>
              <p:cNvCxnSpPr>
                <a:cxnSpLocks/>
              </p:cNvCxnSpPr>
              <p:nvPr/>
            </p:nvCxnSpPr>
            <p:spPr>
              <a:xfrm>
                <a:off x="2341378" y="4917486"/>
                <a:ext cx="0" cy="1274329"/>
              </a:xfrm>
              <a:prstGeom prst="line">
                <a:avLst/>
              </a:prstGeom>
              <a:ln w="19050"/>
            </p:spPr>
            <p:style>
              <a:lnRef idx="1">
                <a:schemeClr val="dk1"/>
              </a:lnRef>
              <a:fillRef idx="0">
                <a:schemeClr val="dk1"/>
              </a:fillRef>
              <a:effectRef idx="0">
                <a:schemeClr val="dk1"/>
              </a:effectRef>
              <a:fontRef idx="minor">
                <a:schemeClr val="tx1"/>
              </a:fontRef>
            </p:style>
          </p:cxnSp>
          <p:sp>
            <p:nvSpPr>
              <p:cNvPr id="36" name="Rectangle 35">
                <a:extLst>
                  <a:ext uri="{FF2B5EF4-FFF2-40B4-BE49-F238E27FC236}">
                    <a16:creationId xmlns:a16="http://schemas.microsoft.com/office/drawing/2014/main" id="{740F2C0C-3A3F-42BC-9E48-8270D981BBC2}"/>
                  </a:ext>
                </a:extLst>
              </p:cNvPr>
              <p:cNvSpPr/>
              <p:nvPr/>
            </p:nvSpPr>
            <p:spPr>
              <a:xfrm>
                <a:off x="209722" y="5269769"/>
                <a:ext cx="5881639" cy="274320"/>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ysClr val="windowText" lastClr="000000"/>
                    </a:solidFill>
                    <a:effectLst/>
                    <a:uLnTx/>
                    <a:uFillTx/>
                    <a:latin typeface="Calibri"/>
                    <a:ea typeface="+mn-ea"/>
                    <a:cs typeface="+mn-cs"/>
                    <a:sym typeface="Arial"/>
                  </a:rPr>
                  <a:t>        Outgassing</a:t>
                </a:r>
              </a:p>
            </p:txBody>
          </p:sp>
          <p:sp>
            <p:nvSpPr>
              <p:cNvPr id="37" name="Rectangle 36">
                <a:extLst>
                  <a:ext uri="{FF2B5EF4-FFF2-40B4-BE49-F238E27FC236}">
                    <a16:creationId xmlns:a16="http://schemas.microsoft.com/office/drawing/2014/main" id="{B39B526D-F65E-45ED-8671-182FC7E5F085}"/>
                  </a:ext>
                </a:extLst>
              </p:cNvPr>
              <p:cNvSpPr/>
              <p:nvPr/>
            </p:nvSpPr>
            <p:spPr>
              <a:xfrm>
                <a:off x="6149207" y="5861821"/>
                <a:ext cx="4333570" cy="320040"/>
              </a:xfrm>
              <a:prstGeom prst="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ysClr val="windowText" lastClr="000000"/>
                    </a:solidFill>
                    <a:effectLst/>
                    <a:uLnTx/>
                    <a:uFillTx/>
                    <a:latin typeface="Calibri"/>
                    <a:ea typeface="+mn-ea"/>
                    <a:cs typeface="+mn-cs"/>
                    <a:sym typeface="Arial"/>
                  </a:rPr>
                  <a:t>Instrument Characterization and Analysis</a:t>
                </a:r>
              </a:p>
            </p:txBody>
          </p:sp>
          <p:cxnSp>
            <p:nvCxnSpPr>
              <p:cNvPr id="38" name="Straight Connector 37">
                <a:extLst>
                  <a:ext uri="{FF2B5EF4-FFF2-40B4-BE49-F238E27FC236}">
                    <a16:creationId xmlns:a16="http://schemas.microsoft.com/office/drawing/2014/main" id="{D3D66BC0-FC2C-479E-9C3D-5C224688C0A8}"/>
                  </a:ext>
                </a:extLst>
              </p:cNvPr>
              <p:cNvCxnSpPr>
                <a:cxnSpLocks/>
              </p:cNvCxnSpPr>
              <p:nvPr/>
            </p:nvCxnSpPr>
            <p:spPr>
              <a:xfrm flipH="1">
                <a:off x="209723" y="4901194"/>
                <a:ext cx="8018" cy="1280667"/>
              </a:xfrm>
              <a:prstGeom prst="line">
                <a:avLst/>
              </a:prstGeom>
              <a:ln w="19050"/>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A37ABBFC-A812-4706-8A33-42D0A502B9DF}"/>
                  </a:ext>
                </a:extLst>
              </p:cNvPr>
              <p:cNvCxnSpPr>
                <a:cxnSpLocks/>
              </p:cNvCxnSpPr>
              <p:nvPr/>
            </p:nvCxnSpPr>
            <p:spPr>
              <a:xfrm flipH="1">
                <a:off x="6096000" y="4901194"/>
                <a:ext cx="6014" cy="1280665"/>
              </a:xfrm>
              <a:prstGeom prst="line">
                <a:avLst/>
              </a:prstGeom>
              <a:ln w="19050"/>
            </p:spPr>
            <p:style>
              <a:lnRef idx="1">
                <a:schemeClr val="dk1"/>
              </a:lnRef>
              <a:fillRef idx="0">
                <a:schemeClr val="dk1"/>
              </a:fillRef>
              <a:effectRef idx="0">
                <a:schemeClr val="dk1"/>
              </a:effectRef>
              <a:fontRef idx="minor">
                <a:schemeClr val="tx1"/>
              </a:fontRef>
            </p:style>
          </p:cxnSp>
          <p:sp>
            <p:nvSpPr>
              <p:cNvPr id="43" name="Arrow: Right 42">
                <a:extLst>
                  <a:ext uri="{FF2B5EF4-FFF2-40B4-BE49-F238E27FC236}">
                    <a16:creationId xmlns:a16="http://schemas.microsoft.com/office/drawing/2014/main" id="{49E7A36E-678D-473B-AF0A-7CFC3469F6D1}"/>
                  </a:ext>
                </a:extLst>
              </p:cNvPr>
              <p:cNvSpPr/>
              <p:nvPr/>
            </p:nvSpPr>
            <p:spPr>
              <a:xfrm>
                <a:off x="10481632" y="5279252"/>
                <a:ext cx="1648327" cy="1165137"/>
              </a:xfrm>
              <a:prstGeom prst="rightArrow">
                <a:avLst>
                  <a:gd name="adj1" fmla="val 54761"/>
                  <a:gd name="adj2" fmla="val 48734"/>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Calibri"/>
                  <a:ea typeface="+mn-ea"/>
                  <a:cs typeface="+mn-cs"/>
                  <a:sym typeface="Arial"/>
                </a:endParaRPr>
              </a:p>
            </p:txBody>
          </p:sp>
          <p:cxnSp>
            <p:nvCxnSpPr>
              <p:cNvPr id="44" name="Straight Connector 43">
                <a:extLst>
                  <a:ext uri="{FF2B5EF4-FFF2-40B4-BE49-F238E27FC236}">
                    <a16:creationId xmlns:a16="http://schemas.microsoft.com/office/drawing/2014/main" id="{B65202F6-29C9-4CDF-A546-913C43DF88BC}"/>
                  </a:ext>
                </a:extLst>
              </p:cNvPr>
              <p:cNvCxnSpPr>
                <a:cxnSpLocks/>
              </p:cNvCxnSpPr>
              <p:nvPr/>
            </p:nvCxnSpPr>
            <p:spPr>
              <a:xfrm flipH="1">
                <a:off x="10485565" y="4901196"/>
                <a:ext cx="8018" cy="1280665"/>
              </a:xfrm>
              <a:prstGeom prst="line">
                <a:avLst/>
              </a:prstGeom>
              <a:ln w="19050"/>
            </p:spPr>
            <p:style>
              <a:lnRef idx="1">
                <a:schemeClr val="dk1"/>
              </a:lnRef>
              <a:fillRef idx="0">
                <a:schemeClr val="dk1"/>
              </a:fillRef>
              <a:effectRef idx="0">
                <a:schemeClr val="dk1"/>
              </a:effectRef>
              <a:fontRef idx="minor">
                <a:schemeClr val="tx1"/>
              </a:fontRef>
            </p:style>
          </p:cxnSp>
          <p:sp>
            <p:nvSpPr>
              <p:cNvPr id="45" name="TextBox 44">
                <a:extLst>
                  <a:ext uri="{FF2B5EF4-FFF2-40B4-BE49-F238E27FC236}">
                    <a16:creationId xmlns:a16="http://schemas.microsoft.com/office/drawing/2014/main" id="{99EEBFA7-5D82-48FD-ACE7-C8BBBACB0F28}"/>
                  </a:ext>
                </a:extLst>
              </p:cNvPr>
              <p:cNvSpPr txBox="1"/>
              <p:nvPr/>
            </p:nvSpPr>
            <p:spPr>
              <a:xfrm rot="19200000">
                <a:off x="10368366" y="4333432"/>
                <a:ext cx="817853" cy="461665"/>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a:sym typeface="Arial"/>
                  </a:rPr>
                  <a:t>PLAR</a:t>
                </a:r>
              </a:p>
            </p:txBody>
          </p:sp>
          <p:sp>
            <p:nvSpPr>
              <p:cNvPr id="46" name="Rectangle 45">
                <a:extLst>
                  <a:ext uri="{FF2B5EF4-FFF2-40B4-BE49-F238E27FC236}">
                    <a16:creationId xmlns:a16="http://schemas.microsoft.com/office/drawing/2014/main" id="{142B41FA-AB79-4998-9873-FFBC59F3FFF8}"/>
                  </a:ext>
                </a:extLst>
              </p:cNvPr>
              <p:cNvSpPr/>
              <p:nvPr/>
            </p:nvSpPr>
            <p:spPr>
              <a:xfrm>
                <a:off x="10487816" y="5546290"/>
                <a:ext cx="1232953" cy="62854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sym typeface="Arial"/>
                  </a:rPr>
                  <a:t>Nominal Operations</a:t>
                </a:r>
              </a:p>
            </p:txBody>
          </p:sp>
          <p:sp>
            <p:nvSpPr>
              <p:cNvPr id="47" name="TextBox 46">
                <a:extLst>
                  <a:ext uri="{FF2B5EF4-FFF2-40B4-BE49-F238E27FC236}">
                    <a16:creationId xmlns:a16="http://schemas.microsoft.com/office/drawing/2014/main" id="{20B5D773-9874-45F0-959E-55F1286544A7}"/>
                  </a:ext>
                </a:extLst>
              </p:cNvPr>
              <p:cNvSpPr txBox="1"/>
              <p:nvPr/>
            </p:nvSpPr>
            <p:spPr>
              <a:xfrm>
                <a:off x="2352626" y="4912558"/>
                <a:ext cx="2169915" cy="453704"/>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79646">
                        <a:lumMod val="75000"/>
                      </a:srgbClr>
                    </a:solidFill>
                    <a:effectLst/>
                    <a:uLnTx/>
                    <a:uFillTx/>
                    <a:latin typeface="Calibri"/>
                    <a:ea typeface="+mn-ea"/>
                    <a:cs typeface="Arial"/>
                    <a:sym typeface="Arial"/>
                  </a:rPr>
                  <a:t>L+61 days (6/7/23)</a:t>
                </a:r>
              </a:p>
            </p:txBody>
          </p:sp>
          <p:sp>
            <p:nvSpPr>
              <p:cNvPr id="48" name="TextBox 47">
                <a:extLst>
                  <a:ext uri="{FF2B5EF4-FFF2-40B4-BE49-F238E27FC236}">
                    <a16:creationId xmlns:a16="http://schemas.microsoft.com/office/drawing/2014/main" id="{91A6D8B7-AC3C-4912-A777-4011EB1DEA8F}"/>
                  </a:ext>
                </a:extLst>
              </p:cNvPr>
              <p:cNvSpPr txBox="1"/>
              <p:nvPr/>
            </p:nvSpPr>
            <p:spPr>
              <a:xfrm>
                <a:off x="6104735" y="4901194"/>
                <a:ext cx="2877624" cy="453704"/>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79646">
                        <a:lumMod val="75000"/>
                      </a:srgbClr>
                    </a:solidFill>
                    <a:effectLst/>
                    <a:uLnTx/>
                    <a:uFillTx/>
                    <a:latin typeface="Calibri"/>
                    <a:ea typeface="+mn-ea"/>
                    <a:cs typeface="Arial"/>
                    <a:sym typeface="Arial"/>
                  </a:rPr>
                  <a:t>L+115 days (7/31-8/2/23)</a:t>
                </a:r>
              </a:p>
            </p:txBody>
          </p:sp>
          <p:sp>
            <p:nvSpPr>
              <p:cNvPr id="49" name="TextBox 48">
                <a:extLst>
                  <a:ext uri="{FF2B5EF4-FFF2-40B4-BE49-F238E27FC236}">
                    <a16:creationId xmlns:a16="http://schemas.microsoft.com/office/drawing/2014/main" id="{C35AD370-CD2B-44FA-890F-A75EA2E9D83E}"/>
                  </a:ext>
                </a:extLst>
              </p:cNvPr>
              <p:cNvSpPr txBox="1"/>
              <p:nvPr/>
            </p:nvSpPr>
            <p:spPr>
              <a:xfrm>
                <a:off x="10418003" y="4790770"/>
                <a:ext cx="1354831" cy="802705"/>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79646">
                        <a:lumMod val="75000"/>
                      </a:srgbClr>
                    </a:solidFill>
                    <a:effectLst/>
                    <a:uLnTx/>
                    <a:uFillTx/>
                    <a:latin typeface="Calibri"/>
                    <a:ea typeface="+mn-ea"/>
                    <a:cs typeface="Arial"/>
                    <a:sym typeface="Arial"/>
                  </a:rPr>
                  <a:t>L+194 days</a:t>
                </a: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79646">
                        <a:lumMod val="75000"/>
                      </a:srgbClr>
                    </a:solidFill>
                    <a:effectLst/>
                    <a:uLnTx/>
                    <a:uFillTx/>
                    <a:latin typeface="Calibri"/>
                    <a:ea typeface="+mn-ea"/>
                    <a:cs typeface="Arial"/>
                    <a:sym typeface="Arial"/>
                  </a:rPr>
                  <a:t>(10/19/23)</a:t>
                </a:r>
              </a:p>
            </p:txBody>
          </p:sp>
          <p:sp>
            <p:nvSpPr>
              <p:cNvPr id="50" name="TextBox 49">
                <a:extLst>
                  <a:ext uri="{FF2B5EF4-FFF2-40B4-BE49-F238E27FC236}">
                    <a16:creationId xmlns:a16="http://schemas.microsoft.com/office/drawing/2014/main" id="{8C4AB5C4-3F1A-4792-80FB-20B6150C99EF}"/>
                  </a:ext>
                </a:extLst>
              </p:cNvPr>
              <p:cNvSpPr txBox="1"/>
              <p:nvPr/>
            </p:nvSpPr>
            <p:spPr>
              <a:xfrm>
                <a:off x="147220" y="4913346"/>
                <a:ext cx="1505222" cy="453704"/>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79646">
                        <a:lumMod val="75000"/>
                      </a:srgbClr>
                    </a:solidFill>
                    <a:effectLst/>
                    <a:uLnTx/>
                    <a:uFillTx/>
                    <a:latin typeface="Calibri"/>
                    <a:ea typeface="+mn-ea"/>
                    <a:cs typeface="Arial"/>
                    <a:sym typeface="Arial"/>
                  </a:rPr>
                  <a:t>L+0 (4/7/23)</a:t>
                </a:r>
              </a:p>
            </p:txBody>
          </p:sp>
          <p:grpSp>
            <p:nvGrpSpPr>
              <p:cNvPr id="51" name="Group 50">
                <a:extLst>
                  <a:ext uri="{FF2B5EF4-FFF2-40B4-BE49-F238E27FC236}">
                    <a16:creationId xmlns:a16="http://schemas.microsoft.com/office/drawing/2014/main" id="{CB0E63E5-D22A-4E82-B3A8-3D164AF473CA}"/>
                  </a:ext>
                </a:extLst>
              </p:cNvPr>
              <p:cNvGrpSpPr/>
              <p:nvPr/>
            </p:nvGrpSpPr>
            <p:grpSpPr>
              <a:xfrm rot="410590">
                <a:off x="1633962" y="5176961"/>
                <a:ext cx="516582" cy="1125414"/>
                <a:chOff x="2493544" y="2879498"/>
                <a:chExt cx="499312" cy="649706"/>
              </a:xfrm>
            </p:grpSpPr>
            <p:sp>
              <p:nvSpPr>
                <p:cNvPr id="52" name="Parallelogram 51">
                  <a:extLst>
                    <a:ext uri="{FF2B5EF4-FFF2-40B4-BE49-F238E27FC236}">
                      <a16:creationId xmlns:a16="http://schemas.microsoft.com/office/drawing/2014/main" id="{253055D1-7D21-4C9F-8D2B-7D0409BF526B}"/>
                    </a:ext>
                  </a:extLst>
                </p:cNvPr>
                <p:cNvSpPr/>
                <p:nvPr/>
              </p:nvSpPr>
              <p:spPr>
                <a:xfrm>
                  <a:off x="2493544" y="2879498"/>
                  <a:ext cx="499311" cy="649706"/>
                </a:xfrm>
                <a:prstGeom prst="parallelogram">
                  <a:avLst>
                    <a:gd name="adj" fmla="val 47581"/>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solidFill>
                        <a:prstClr val="black"/>
                      </a:solidFill>
                    </a:ln>
                    <a:solidFill>
                      <a:sysClr val="windowText" lastClr="000000"/>
                    </a:solidFill>
                    <a:effectLst/>
                    <a:uLnTx/>
                    <a:uFillTx/>
                    <a:latin typeface="Calibri"/>
                    <a:ea typeface="+mn-ea"/>
                    <a:cs typeface="+mn-cs"/>
                    <a:sym typeface="Arial"/>
                  </a:endParaRPr>
                </a:p>
              </p:txBody>
            </p:sp>
            <p:cxnSp>
              <p:nvCxnSpPr>
                <p:cNvPr id="53" name="Straight Connector 52">
                  <a:extLst>
                    <a:ext uri="{FF2B5EF4-FFF2-40B4-BE49-F238E27FC236}">
                      <a16:creationId xmlns:a16="http://schemas.microsoft.com/office/drawing/2014/main" id="{DC647DA6-8602-464C-86D8-E0F633AC22E6}"/>
                    </a:ext>
                  </a:extLst>
                </p:cNvPr>
                <p:cNvCxnSpPr>
                  <a:stCxn id="52" idx="0"/>
                </p:cNvCxnSpPr>
                <p:nvPr/>
              </p:nvCxnSpPr>
              <p:spPr>
                <a:xfrm flipH="1">
                  <a:off x="2493544" y="2879498"/>
                  <a:ext cx="249656" cy="649706"/>
                </a:xfrm>
                <a:prstGeom prst="line">
                  <a:avLst/>
                </a:prstGeom>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325A7F2E-2341-4E5D-97A4-AB79D670CC6C}"/>
                    </a:ext>
                  </a:extLst>
                </p:cNvPr>
                <p:cNvCxnSpPr/>
                <p:nvPr/>
              </p:nvCxnSpPr>
              <p:spPr>
                <a:xfrm flipH="1">
                  <a:off x="2743200" y="2879498"/>
                  <a:ext cx="249656" cy="649706"/>
                </a:xfrm>
                <a:prstGeom prst="line">
                  <a:avLst/>
                </a:prstGeom>
              </p:spPr>
              <p:style>
                <a:lnRef idx="1">
                  <a:schemeClr val="dk1"/>
                </a:lnRef>
                <a:fillRef idx="0">
                  <a:schemeClr val="dk1"/>
                </a:fillRef>
                <a:effectRef idx="0">
                  <a:schemeClr val="dk1"/>
                </a:effectRef>
                <a:fontRef idx="minor">
                  <a:schemeClr val="tx1"/>
                </a:fontRef>
              </p:style>
            </p:cxnSp>
          </p:grpSp>
        </p:grpSp>
      </p:grpSp>
      <p:sp>
        <p:nvSpPr>
          <p:cNvPr id="4" name="Google Shape;406;p11">
            <a:extLst>
              <a:ext uri="{FF2B5EF4-FFF2-40B4-BE49-F238E27FC236}">
                <a16:creationId xmlns:a16="http://schemas.microsoft.com/office/drawing/2014/main" id="{C8C46B9B-61F3-E730-2D65-62618FE8727F}"/>
              </a:ext>
            </a:extLst>
          </p:cNvPr>
          <p:cNvSpPr txBox="1"/>
          <p:nvPr/>
        </p:nvSpPr>
        <p:spPr>
          <a:xfrm>
            <a:off x="-30050" y="966496"/>
            <a:ext cx="12191998" cy="3359854"/>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450"/>
              </a:spcBef>
              <a:spcAft>
                <a:spcPts val="0"/>
              </a:spcAft>
              <a:buClrTx/>
              <a:buSzPts val="1800"/>
              <a:buFont typeface="Wingdings" panose="05000000000000000000" pitchFamily="2" charset="2"/>
              <a:buChar char="Ø"/>
              <a:tabLst/>
              <a:defRPr/>
            </a:pPr>
            <a:r>
              <a:rPr kumimoji="0" lang="en-US" sz="2200" b="1" i="0" u="none" strike="noStrike" kern="0" cap="none" spc="0" normalizeH="0" baseline="0" noProof="0" dirty="0">
                <a:ln>
                  <a:noFill/>
                </a:ln>
                <a:solidFill>
                  <a:srgbClr val="013589"/>
                </a:solidFill>
                <a:effectLst/>
                <a:uLnTx/>
                <a:uFillTx/>
                <a:latin typeface="Calibri"/>
                <a:ea typeface="+mn-ea"/>
                <a:cs typeface="Arial"/>
                <a:sym typeface="Helvetica Neue"/>
              </a:rPr>
              <a:t>TEMPO commissioning: SAO + </a:t>
            </a:r>
            <a:r>
              <a:rPr kumimoji="0" lang="en-US" sz="2200" b="1" i="0" u="none" strike="noStrike" kern="0" cap="none" spc="0" normalizeH="0" baseline="0" noProof="0" dirty="0" err="1">
                <a:ln>
                  <a:noFill/>
                </a:ln>
                <a:solidFill>
                  <a:srgbClr val="013589"/>
                </a:solidFill>
                <a:effectLst/>
                <a:uLnTx/>
                <a:uFillTx/>
                <a:latin typeface="Calibri"/>
                <a:ea typeface="+mn-ea"/>
                <a:cs typeface="Arial"/>
                <a:sym typeface="Helvetica Neue"/>
              </a:rPr>
              <a:t>LaRC</a:t>
            </a:r>
            <a:r>
              <a:rPr kumimoji="0" lang="en-US" sz="2200" b="1" i="0" u="none" strike="noStrike" kern="0" cap="none" spc="0" normalizeH="0" baseline="0" noProof="0" dirty="0">
                <a:ln>
                  <a:noFill/>
                </a:ln>
                <a:solidFill>
                  <a:srgbClr val="013589"/>
                </a:solidFill>
                <a:effectLst/>
                <a:uLnTx/>
                <a:uFillTx/>
                <a:latin typeface="Calibri"/>
                <a:ea typeface="+mn-ea"/>
                <a:cs typeface="Arial"/>
                <a:sym typeface="Helvetica Neue"/>
              </a:rPr>
              <a:t> + Intelsat + Maxar + Ball + </a:t>
            </a:r>
            <a:r>
              <a:rPr kumimoji="0" lang="en-US" sz="2200" b="1" i="0" u="none" strike="noStrike" kern="0" cap="none" spc="0" normalizeH="0" baseline="0" noProof="0" dirty="0" err="1">
                <a:ln>
                  <a:noFill/>
                </a:ln>
                <a:solidFill>
                  <a:srgbClr val="013589"/>
                </a:solidFill>
                <a:effectLst/>
                <a:uLnTx/>
                <a:uFillTx/>
                <a:latin typeface="Calibri"/>
                <a:ea typeface="+mn-ea"/>
                <a:cs typeface="Arial"/>
                <a:sym typeface="Helvetica Neue"/>
              </a:rPr>
              <a:t>Carr</a:t>
            </a:r>
            <a:r>
              <a:rPr kumimoji="0" lang="en-US" sz="2200" b="1" i="0" u="none" strike="noStrike" kern="0" cap="none" spc="0" normalizeH="0" baseline="0" noProof="0" dirty="0">
                <a:ln>
                  <a:noFill/>
                </a:ln>
                <a:solidFill>
                  <a:srgbClr val="013589"/>
                </a:solidFill>
                <a:effectLst/>
                <a:uLnTx/>
                <a:uFillTx/>
                <a:latin typeface="Calibri"/>
                <a:ea typeface="+mn-ea"/>
                <a:cs typeface="Arial"/>
                <a:sym typeface="Helvetica Neue"/>
              </a:rPr>
              <a:t> Astronautics</a:t>
            </a:r>
          </a:p>
          <a:p>
            <a:pPr marL="800100" marR="0" lvl="1" indent="-342900" algn="l" defTabSz="914400" rtl="0" eaLnBrk="1" fontAlgn="auto" latinLnBrk="0" hangingPunct="1">
              <a:lnSpc>
                <a:spcPct val="100000"/>
              </a:lnSpc>
              <a:spcBef>
                <a:spcPts val="0"/>
              </a:spcBef>
              <a:spcAft>
                <a:spcPts val="0"/>
              </a:spcAft>
              <a:buClrTx/>
              <a:buSzPts val="1800"/>
              <a:buFont typeface="Wingdings" pitchFamily="2" charset="2"/>
              <a:buChar char="ü"/>
              <a:tabLst/>
              <a:defRPr/>
            </a:pPr>
            <a:r>
              <a:rPr kumimoji="0" lang="en-US" sz="2000" b="1" i="0" u="none" strike="noStrike" kern="0" cap="none" spc="0" normalizeH="0" baseline="0" noProof="0" dirty="0">
                <a:ln>
                  <a:noFill/>
                </a:ln>
                <a:solidFill>
                  <a:srgbClr val="00B0F0"/>
                </a:solidFill>
                <a:effectLst/>
                <a:uLnTx/>
                <a:uFillTx/>
                <a:latin typeface="Calibri"/>
                <a:ea typeface="Helvetica Neue"/>
                <a:cs typeface="Helvetica Neue"/>
                <a:sym typeface="Helvetica Neue"/>
              </a:rPr>
              <a:t>TEMPO power on 6/7, Dry out (6/9-7/9) and cool down (7/10-7/12) </a:t>
            </a:r>
          </a:p>
          <a:p>
            <a:pPr marL="800100" marR="0" lvl="1" indent="-342900" algn="l" defTabSz="914400" rtl="0" eaLnBrk="1" fontAlgn="auto" latinLnBrk="0" hangingPunct="1">
              <a:lnSpc>
                <a:spcPct val="100000"/>
              </a:lnSpc>
              <a:spcBef>
                <a:spcPts val="0"/>
              </a:spcBef>
              <a:spcAft>
                <a:spcPts val="0"/>
              </a:spcAft>
              <a:buClrTx/>
              <a:buSzPts val="1800"/>
              <a:buFont typeface="Wingdings" pitchFamily="2" charset="2"/>
              <a:buChar char="ü"/>
              <a:tabLst/>
              <a:defRPr/>
            </a:pPr>
            <a:r>
              <a:rPr kumimoji="0" lang="en-US" sz="2000" b="1" i="0" u="none" strike="noStrike" kern="0" cap="none" spc="0" normalizeH="0" baseline="0" noProof="0" dirty="0">
                <a:ln>
                  <a:noFill/>
                </a:ln>
                <a:solidFill>
                  <a:srgbClr val="00B0F0"/>
                </a:solidFill>
                <a:effectLst/>
                <a:uLnTx/>
                <a:uFillTx/>
                <a:latin typeface="Calibri"/>
                <a:ea typeface="Helvetica Neue"/>
                <a:cs typeface="Helvetica Neue"/>
                <a:sym typeface="Helvetica Neue"/>
              </a:rPr>
              <a:t>First light (7/31-8/2): working/reference diffuser solar &amp; Earth imaging</a:t>
            </a:r>
          </a:p>
          <a:p>
            <a:pPr marL="800100" marR="0" lvl="1" indent="-342900" algn="l" defTabSz="914400" rtl="0" eaLnBrk="1" fontAlgn="auto" latinLnBrk="0" hangingPunct="1">
              <a:lnSpc>
                <a:spcPct val="100000"/>
              </a:lnSpc>
              <a:spcBef>
                <a:spcPts val="0"/>
              </a:spcBef>
              <a:spcAft>
                <a:spcPts val="0"/>
              </a:spcAft>
              <a:buClrTx/>
              <a:buSzPts val="1800"/>
              <a:buFont typeface="Wingdings" pitchFamily="2" charset="2"/>
              <a:buChar char="ü"/>
              <a:tabLst/>
              <a:defRPr/>
            </a:pPr>
            <a:r>
              <a:rPr kumimoji="0" lang="en-US" sz="2000" b="1" i="0" u="none" strike="noStrike" kern="0" cap="none" spc="0" normalizeH="0" baseline="0" noProof="0" dirty="0">
                <a:ln>
                  <a:noFill/>
                </a:ln>
                <a:solidFill>
                  <a:srgbClr val="00B0F0"/>
                </a:solidFill>
                <a:effectLst/>
                <a:uLnTx/>
                <a:uFillTx/>
                <a:latin typeface="Calibri"/>
                <a:ea typeface="Helvetica Neue"/>
                <a:cs typeface="Helvetica Neue"/>
                <a:sym typeface="Helvetica Neue"/>
              </a:rPr>
              <a:t>Instrument C</a:t>
            </a:r>
            <a:r>
              <a:rPr kumimoji="0" lang="en-US" sz="2000" b="1" i="0" u="none" strike="noStrike" kern="0" cap="none" spc="0" normalizeH="0" baseline="0" noProof="0" dirty="0" err="1">
                <a:ln>
                  <a:noFill/>
                </a:ln>
                <a:solidFill>
                  <a:srgbClr val="00B0F0"/>
                </a:solidFill>
                <a:effectLst/>
                <a:uLnTx/>
                <a:uFillTx/>
                <a:latin typeface="Calibri"/>
                <a:ea typeface="Helvetica Neue"/>
                <a:cs typeface="Helvetica Neue"/>
                <a:sym typeface="Helvetica Neue"/>
              </a:rPr>
              <a:t>haracterization</a:t>
            </a:r>
            <a:r>
              <a:rPr kumimoji="0" lang="en-US" sz="2000" b="1" i="0" u="none" strike="noStrike" kern="0" cap="none" spc="0" normalizeH="0" baseline="0" noProof="0" dirty="0">
                <a:ln>
                  <a:noFill/>
                </a:ln>
                <a:solidFill>
                  <a:srgbClr val="00B0F0"/>
                </a:solidFill>
                <a:effectLst/>
                <a:uLnTx/>
                <a:uFillTx/>
                <a:latin typeface="Calibri"/>
                <a:ea typeface="Helvetica Neue"/>
                <a:cs typeface="Helvetica Neue"/>
                <a:sym typeface="Helvetica Neue"/>
              </a:rPr>
              <a:t> and Analysis (ICA) activities</a:t>
            </a:r>
          </a:p>
          <a:p>
            <a:pPr marL="800100" marR="0" lvl="1" indent="-342900" algn="l" defTabSz="914400" rtl="0" eaLnBrk="1" fontAlgn="auto" latinLnBrk="0" hangingPunct="1">
              <a:lnSpc>
                <a:spcPct val="100000"/>
              </a:lnSpc>
              <a:spcBef>
                <a:spcPts val="0"/>
              </a:spcBef>
              <a:spcAft>
                <a:spcPts val="0"/>
              </a:spcAft>
              <a:buClrTx/>
              <a:buSzPts val="1800"/>
              <a:buFont typeface="Wingdings" pitchFamily="2" charset="2"/>
              <a:buChar char="ü"/>
              <a:tabLst/>
              <a:defRPr/>
            </a:pPr>
            <a:r>
              <a:rPr kumimoji="0" lang="en-US" sz="2000" b="1" i="0" u="none" strike="noStrike" kern="0" cap="none" spc="0" normalizeH="0" baseline="0" noProof="0" dirty="0">
                <a:ln>
                  <a:noFill/>
                </a:ln>
                <a:solidFill>
                  <a:srgbClr val="00B0F0"/>
                </a:solidFill>
                <a:effectLst/>
                <a:uLnTx/>
                <a:uFillTx/>
                <a:latin typeface="Calibri"/>
                <a:ea typeface="Helvetica Neue"/>
                <a:cs typeface="Helvetica Neue"/>
                <a:sym typeface="Helvetica Neue"/>
              </a:rPr>
              <a:t>Coordinate with AGES+ campaigns in Aug. and Coastal Texas Air Quality Field Campaign in Sep. (no Earth imaging for only 6 days, special observations over LA and Texas)</a:t>
            </a:r>
          </a:p>
          <a:p>
            <a:pPr marL="285750" marR="0" lvl="0" indent="-285750" algn="l" defTabSz="914400" rtl="0" eaLnBrk="1" fontAlgn="auto" latinLnBrk="0" hangingPunct="1">
              <a:lnSpc>
                <a:spcPct val="100000"/>
              </a:lnSpc>
              <a:spcBef>
                <a:spcPts val="450"/>
              </a:spcBef>
              <a:spcAft>
                <a:spcPts val="0"/>
              </a:spcAft>
              <a:buClrTx/>
              <a:buSzPts val="1800"/>
              <a:buFont typeface="Wingdings" panose="05000000000000000000" pitchFamily="2" charset="2"/>
              <a:buChar char="Ø"/>
              <a:tabLst/>
              <a:defRPr/>
            </a:pPr>
            <a:r>
              <a:rPr kumimoji="0" lang="en-US" sz="2200" b="1" i="0" u="none" strike="noStrike" kern="0" cap="none" spc="0" normalizeH="0" baseline="0" noProof="0" dirty="0">
                <a:ln>
                  <a:noFill/>
                </a:ln>
                <a:solidFill>
                  <a:srgbClr val="013589"/>
                </a:solidFill>
                <a:effectLst/>
                <a:uLnTx/>
                <a:uFillTx/>
                <a:latin typeface="Calibri"/>
                <a:ea typeface="+mn-ea"/>
                <a:cs typeface="Arial"/>
                <a:sym typeface="Helvetica Neue"/>
              </a:rPr>
              <a:t>Nominal operation: after the Post Launch Acceptance Review (PLAR) on 10/18-19/2023</a:t>
            </a:r>
          </a:p>
          <a:p>
            <a:pPr marL="800100" marR="0" lvl="1" indent="-342900" algn="l" defTabSz="914400" rtl="0" eaLnBrk="1" fontAlgn="auto" latinLnBrk="0" hangingPunct="1">
              <a:lnSpc>
                <a:spcPct val="100000"/>
              </a:lnSpc>
              <a:spcBef>
                <a:spcPts val="0"/>
              </a:spcBef>
              <a:spcAft>
                <a:spcPts val="0"/>
              </a:spcAft>
              <a:buClrTx/>
              <a:buSzPts val="1800"/>
              <a:buFont typeface="Wingdings" pitchFamily="2" charset="2"/>
              <a:buChar char="ü"/>
              <a:tabLst/>
              <a:defRPr/>
            </a:pPr>
            <a:r>
              <a:rPr kumimoji="0" lang="en-US" sz="2000" b="1" i="0" u="none" strike="noStrike" kern="0" cap="none" spc="0" normalizeH="0" baseline="0" noProof="0" dirty="0">
                <a:ln>
                  <a:noFill/>
                </a:ln>
                <a:solidFill>
                  <a:srgbClr val="00B0F0"/>
                </a:solidFill>
                <a:effectLst/>
                <a:uLnTx/>
                <a:uFillTx/>
                <a:latin typeface="Calibri"/>
                <a:ea typeface="Helvetica Neue"/>
                <a:cs typeface="Helvetica Neue"/>
                <a:sym typeface="Helvetica Neue"/>
              </a:rPr>
              <a:t>Weekly commanding, no special observations before L2/3 public release</a:t>
            </a:r>
          </a:p>
          <a:p>
            <a:pPr marL="800100" marR="0" lvl="1" indent="-342900" algn="l" defTabSz="914400" rtl="0" eaLnBrk="1" fontAlgn="auto" latinLnBrk="0" hangingPunct="1">
              <a:lnSpc>
                <a:spcPct val="100000"/>
              </a:lnSpc>
              <a:spcBef>
                <a:spcPts val="0"/>
              </a:spcBef>
              <a:spcAft>
                <a:spcPts val="0"/>
              </a:spcAft>
              <a:buClrTx/>
              <a:buSzPts val="1800"/>
              <a:buFont typeface="Wingdings" pitchFamily="2" charset="2"/>
              <a:buChar char="ü"/>
              <a:tabLst/>
              <a:defRPr/>
            </a:pPr>
            <a:r>
              <a:rPr kumimoji="0" lang="en-US" sz="2000" b="1" i="0" u="none" strike="noStrike" kern="0" cap="none" spc="0" normalizeH="0" baseline="0" noProof="0" dirty="0">
                <a:ln>
                  <a:noFill/>
                </a:ln>
                <a:solidFill>
                  <a:srgbClr val="00B0F0"/>
                </a:solidFill>
                <a:effectLst/>
                <a:uLnTx/>
                <a:uFillTx/>
                <a:latin typeface="Calibri"/>
                <a:ea typeface="Helvetica Neue"/>
                <a:cs typeface="Helvetica Neue"/>
                <a:sym typeface="Helvetica Neue"/>
              </a:rPr>
              <a:t>Optimize off-nominal twilight observations: </a:t>
            </a:r>
            <a:r>
              <a:rPr kumimoji="0" lang="en-US" sz="2000" b="1" i="0" u="none" strike="noStrike" kern="0" cap="none" spc="0" normalizeH="0" baseline="0" noProof="0" dirty="0">
                <a:ln>
                  <a:noFill/>
                </a:ln>
                <a:solidFill>
                  <a:srgbClr val="00B050"/>
                </a:solidFill>
                <a:effectLst/>
                <a:uLnTx/>
                <a:uFillTx/>
                <a:latin typeface="Calibri"/>
                <a:ea typeface="Helvetica Neue"/>
                <a:cs typeface="Helvetica Neue"/>
                <a:sym typeface="Helvetica Neue"/>
              </a:rPr>
              <a:t>city lights=&gt;lighting types, Aurora, gas flaring, moonlight </a:t>
            </a:r>
          </a:p>
          <a:p>
            <a:pPr marL="800100" marR="0" lvl="1" indent="-342900" algn="l" defTabSz="914400" rtl="0" eaLnBrk="1" fontAlgn="auto" latinLnBrk="0" hangingPunct="1">
              <a:lnSpc>
                <a:spcPct val="100000"/>
              </a:lnSpc>
              <a:spcBef>
                <a:spcPts val="0"/>
              </a:spcBef>
              <a:spcAft>
                <a:spcPts val="0"/>
              </a:spcAft>
              <a:buClrTx/>
              <a:buSzPts val="1800"/>
              <a:buFont typeface="Wingdings" pitchFamily="2" charset="2"/>
              <a:buChar char="ü"/>
              <a:tabLst/>
              <a:defRPr/>
            </a:pPr>
            <a:r>
              <a:rPr kumimoji="0" lang="en-US" sz="2000" b="1" i="0" u="none" strike="noStrike" kern="0" cap="none" spc="0" normalizeH="0" baseline="0" noProof="0" dirty="0">
                <a:ln>
                  <a:noFill/>
                </a:ln>
                <a:solidFill>
                  <a:srgbClr val="00B0F0"/>
                </a:solidFill>
                <a:effectLst/>
                <a:uLnTx/>
                <a:uFillTx/>
                <a:latin typeface="Calibri"/>
                <a:ea typeface="Helvetica Neue"/>
                <a:cs typeface="Helvetica Neue"/>
                <a:sym typeface="Helvetica Neue"/>
              </a:rPr>
              <a:t>Overall very smooth operation except for some data dropouts</a:t>
            </a:r>
          </a:p>
        </p:txBody>
      </p:sp>
      <p:sp>
        <p:nvSpPr>
          <p:cNvPr id="5" name="Slide Number Placeholder 4">
            <a:extLst>
              <a:ext uri="{FF2B5EF4-FFF2-40B4-BE49-F238E27FC236}">
                <a16:creationId xmlns:a16="http://schemas.microsoft.com/office/drawing/2014/main" id="{1FAF5193-1B0E-A820-382B-8F72F5BBF15D}"/>
              </a:ext>
            </a:extLst>
          </p:cNvPr>
          <p:cNvSpPr>
            <a:spLocks noGrp="1"/>
          </p:cNvSpPr>
          <p:nvPr>
            <p:ph type="sldNum" sz="quarter" idx="12"/>
          </p:nvPr>
        </p:nvSpPr>
        <p:spPr>
          <a:xfrm>
            <a:off x="9448800" y="6621140"/>
            <a:ext cx="2743200" cy="182880"/>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68D81E8D-883B-FEF8-EA77-FA1F0C9AAB53}"/>
              </a:ext>
            </a:extLst>
          </p:cNvPr>
          <p:cNvSpPr/>
          <p:nvPr/>
        </p:nvSpPr>
        <p:spPr>
          <a:xfrm>
            <a:off x="1802883" y="6458057"/>
            <a:ext cx="8526132" cy="376980"/>
          </a:xfrm>
          <a:prstGeom prst="rect">
            <a:avLst/>
          </a:prstGeom>
          <a:solidFill>
            <a:srgbClr val="FFFFCC"/>
          </a:solidFill>
          <a:ln>
            <a:solidFill>
              <a:schemeClr val="tx1"/>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a:ea typeface="+mn-ea"/>
                <a:cs typeface="+mn-cs"/>
              </a:rPr>
              <a:t>Successful TEMPO commissioning and early nominal operation! </a:t>
            </a:r>
          </a:p>
        </p:txBody>
      </p:sp>
    </p:spTree>
    <p:extLst>
      <p:ext uri="{BB962C8B-B14F-4D97-AF65-F5344CB8AC3E}">
        <p14:creationId xmlns:p14="http://schemas.microsoft.com/office/powerpoint/2010/main" val="1693698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85432F-1FB7-1C02-098A-8BC096C53145}"/>
              </a:ext>
            </a:extLst>
          </p:cNvPr>
          <p:cNvSpPr txBox="1"/>
          <p:nvPr/>
        </p:nvSpPr>
        <p:spPr>
          <a:xfrm>
            <a:off x="-1" y="198511"/>
            <a:ext cx="1218278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City Lights</a:t>
            </a:r>
            <a:r>
              <a:rPr lang="en-US" sz="3600" dirty="0">
                <a:solidFill>
                  <a:prstClr val="white"/>
                </a:solidFill>
                <a:latin typeface="Calibri"/>
              </a:rPr>
              <a:t> &amp; </a:t>
            </a:r>
            <a:r>
              <a:rPr kumimoji="0" lang="en-US" sz="3600" b="0" i="0" u="none" strike="noStrike" kern="1200" cap="none" spc="0" normalizeH="0" baseline="0" noProof="0" dirty="0">
                <a:ln>
                  <a:noFill/>
                </a:ln>
                <a:solidFill>
                  <a:prstClr val="white"/>
                </a:solidFill>
                <a:effectLst/>
                <a:uLnTx/>
                <a:uFillTx/>
                <a:latin typeface="Calibri"/>
                <a:ea typeface="+mn-ea"/>
                <a:cs typeface="+mn-cs"/>
              </a:rPr>
              <a:t>Aurora</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Slide Number Placeholder 5">
            <a:extLst>
              <a:ext uri="{FF2B5EF4-FFF2-40B4-BE49-F238E27FC236}">
                <a16:creationId xmlns:a16="http://schemas.microsoft.com/office/drawing/2014/main" id="{506B5C9D-8359-7771-2F4B-D55EE54AF9B5}"/>
              </a:ext>
            </a:extLst>
          </p:cNvPr>
          <p:cNvSpPr>
            <a:spLocks noGrp="1"/>
          </p:cNvSpPr>
          <p:nvPr>
            <p:ph type="sldNum" sz="quarter" idx="12"/>
          </p:nvPr>
        </p:nvSpPr>
        <p:spPr>
          <a:xfrm>
            <a:off x="9448800" y="6621140"/>
            <a:ext cx="2743200" cy="182880"/>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A10D4BAF-C08E-32D1-F85E-AE6015D7F5FC}"/>
              </a:ext>
            </a:extLst>
          </p:cNvPr>
          <p:cNvSpPr txBox="1"/>
          <p:nvPr/>
        </p:nvSpPr>
        <p:spPr>
          <a:xfrm>
            <a:off x="2562596" y="6451863"/>
            <a:ext cx="1587807" cy="338554"/>
          </a:xfrm>
          <a:prstGeom prst="rect">
            <a:avLst/>
          </a:prstGeom>
          <a:noFill/>
        </p:spPr>
        <p:txBody>
          <a:bodyPr wrap="none" rtlCol="0">
            <a:spAutoFit/>
          </a:bodyPr>
          <a:lstStyle/>
          <a:p>
            <a:r>
              <a:rPr lang="en-US" sz="1600" dirty="0"/>
              <a:t>[Credit: Jim </a:t>
            </a:r>
            <a:r>
              <a:rPr lang="en-US" sz="1600" dirty="0" err="1"/>
              <a:t>Carr</a:t>
            </a:r>
            <a:r>
              <a:rPr lang="en-US" sz="1600" dirty="0"/>
              <a:t>]</a:t>
            </a:r>
          </a:p>
        </p:txBody>
      </p:sp>
      <p:grpSp>
        <p:nvGrpSpPr>
          <p:cNvPr id="4" name="Group 3">
            <a:extLst>
              <a:ext uri="{FF2B5EF4-FFF2-40B4-BE49-F238E27FC236}">
                <a16:creationId xmlns:a16="http://schemas.microsoft.com/office/drawing/2014/main" id="{A9EFEA95-60BC-E6F7-8F18-2381FD69C008}"/>
              </a:ext>
            </a:extLst>
          </p:cNvPr>
          <p:cNvGrpSpPr/>
          <p:nvPr/>
        </p:nvGrpSpPr>
        <p:grpSpPr>
          <a:xfrm>
            <a:off x="-489254" y="1176867"/>
            <a:ext cx="8473322" cy="5203222"/>
            <a:chOff x="1668086" y="996688"/>
            <a:chExt cx="8864930" cy="5286188"/>
          </a:xfrm>
        </p:grpSpPr>
        <p:sp>
          <p:nvSpPr>
            <p:cNvPr id="10" name="TextBox 9">
              <a:extLst>
                <a:ext uri="{FF2B5EF4-FFF2-40B4-BE49-F238E27FC236}">
                  <a16:creationId xmlns:a16="http://schemas.microsoft.com/office/drawing/2014/main" id="{EC1B5969-C8DB-D40C-10CD-B54F80CD19C0}"/>
                </a:ext>
              </a:extLst>
            </p:cNvPr>
            <p:cNvSpPr txBox="1"/>
            <p:nvPr/>
          </p:nvSpPr>
          <p:spPr>
            <a:xfrm>
              <a:off x="1676399" y="5944322"/>
              <a:ext cx="8856617" cy="338554"/>
            </a:xfrm>
            <a:prstGeom prst="rect">
              <a:avLst/>
            </a:prstGeom>
            <a:noFill/>
          </p:spPr>
          <p:txBody>
            <a:bodyPr wrap="square" rtlCol="0">
              <a:spAutoFit/>
            </a:bodyPr>
            <a:lstStyle/>
            <a:p>
              <a:pPr algn="ctr"/>
              <a:r>
                <a:rPr lang="en-US" sz="1600" dirty="0"/>
                <a:t>Radiance derivation </a:t>
              </a:r>
              <a:r>
                <a:rPr lang="en-US" sz="1600" dirty="0">
                  <a:sym typeface="Wingdings" pitchFamily="2" charset="2"/>
                </a:rPr>
                <a:t> Post-processing (de-speckling, de-streaking, etc.)  Composite</a:t>
              </a:r>
              <a:endParaRPr lang="en-US" sz="1600" dirty="0"/>
            </a:p>
          </p:txBody>
        </p:sp>
        <p:grpSp>
          <p:nvGrpSpPr>
            <p:cNvPr id="12" name="Group 11">
              <a:extLst>
                <a:ext uri="{FF2B5EF4-FFF2-40B4-BE49-F238E27FC236}">
                  <a16:creationId xmlns:a16="http://schemas.microsoft.com/office/drawing/2014/main" id="{17E16871-3E05-3A1E-7D29-96A203C5C6F4}"/>
                </a:ext>
              </a:extLst>
            </p:cNvPr>
            <p:cNvGrpSpPr/>
            <p:nvPr/>
          </p:nvGrpSpPr>
          <p:grpSpPr>
            <a:xfrm>
              <a:off x="2209800" y="1315974"/>
              <a:ext cx="7772400" cy="4578590"/>
              <a:chOff x="2209800" y="1232847"/>
              <a:chExt cx="7772400" cy="4578590"/>
            </a:xfrm>
          </p:grpSpPr>
          <p:pic>
            <p:nvPicPr>
              <p:cNvPr id="14" name="Picture 13">
                <a:extLst>
                  <a:ext uri="{FF2B5EF4-FFF2-40B4-BE49-F238E27FC236}">
                    <a16:creationId xmlns:a16="http://schemas.microsoft.com/office/drawing/2014/main" id="{D84EFAE9-EF29-C895-A58A-1760E0C64684}"/>
                  </a:ext>
                </a:extLst>
              </p:cNvPr>
              <p:cNvPicPr>
                <a:picLocks noChangeAspect="1"/>
              </p:cNvPicPr>
              <p:nvPr/>
            </p:nvPicPr>
            <p:blipFill>
              <a:blip r:embed="rId2"/>
              <a:stretch>
                <a:fillRect/>
              </a:stretch>
            </p:blipFill>
            <p:spPr>
              <a:xfrm>
                <a:off x="2209800" y="1232847"/>
                <a:ext cx="7772400" cy="3057287"/>
              </a:xfrm>
              <a:prstGeom prst="rect">
                <a:avLst/>
              </a:prstGeom>
            </p:spPr>
          </p:pic>
          <p:pic>
            <p:nvPicPr>
              <p:cNvPr id="15" name="Picture 14">
                <a:extLst>
                  <a:ext uri="{FF2B5EF4-FFF2-40B4-BE49-F238E27FC236}">
                    <a16:creationId xmlns:a16="http://schemas.microsoft.com/office/drawing/2014/main" id="{A0F39339-1788-6F27-0A35-151AD46BB712}"/>
                  </a:ext>
                </a:extLst>
              </p:cNvPr>
              <p:cNvPicPr>
                <a:picLocks noChangeAspect="1"/>
              </p:cNvPicPr>
              <p:nvPr/>
            </p:nvPicPr>
            <p:blipFill>
              <a:blip r:embed="rId3"/>
              <a:stretch>
                <a:fillRect/>
              </a:stretch>
            </p:blipFill>
            <p:spPr>
              <a:xfrm>
                <a:off x="2209800" y="4289970"/>
                <a:ext cx="7772400" cy="1521467"/>
              </a:xfrm>
              <a:prstGeom prst="rect">
                <a:avLst/>
              </a:prstGeom>
            </p:spPr>
          </p:pic>
        </p:grpSp>
        <p:sp>
          <p:nvSpPr>
            <p:cNvPr id="13" name="TextBox 12">
              <a:extLst>
                <a:ext uri="{FF2B5EF4-FFF2-40B4-BE49-F238E27FC236}">
                  <a16:creationId xmlns:a16="http://schemas.microsoft.com/office/drawing/2014/main" id="{F11800DD-BA08-75CB-F79F-B01324E65D17}"/>
                </a:ext>
              </a:extLst>
            </p:cNvPr>
            <p:cNvSpPr txBox="1"/>
            <p:nvPr/>
          </p:nvSpPr>
          <p:spPr>
            <a:xfrm>
              <a:off x="1668086" y="996688"/>
              <a:ext cx="8856617" cy="338554"/>
            </a:xfrm>
            <a:prstGeom prst="rect">
              <a:avLst/>
            </a:prstGeom>
            <a:noFill/>
          </p:spPr>
          <p:txBody>
            <a:bodyPr wrap="square" rtlCol="0">
              <a:spAutoFit/>
            </a:bodyPr>
            <a:lstStyle/>
            <a:p>
              <a:pPr algn="ctr"/>
              <a:r>
                <a:rPr lang="en-US" sz="1600" b="1" dirty="0"/>
                <a:t>Clearest-Sky Composite 1–12 February 2024</a:t>
              </a:r>
            </a:p>
          </p:txBody>
        </p:sp>
      </p:grpSp>
      <p:pic>
        <p:nvPicPr>
          <p:cNvPr id="16" name="Content Placeholder 4">
            <a:extLst>
              <a:ext uri="{FF2B5EF4-FFF2-40B4-BE49-F238E27FC236}">
                <a16:creationId xmlns:a16="http://schemas.microsoft.com/office/drawing/2014/main" id="{F5437AD2-53ED-11EB-D6AB-C460E0949263}"/>
              </a:ext>
            </a:extLst>
          </p:cNvPr>
          <p:cNvPicPr>
            <a:picLocks noChangeAspect="1"/>
          </p:cNvPicPr>
          <p:nvPr/>
        </p:nvPicPr>
        <p:blipFill>
          <a:blip r:embed="rId4"/>
          <a:stretch>
            <a:fillRect/>
          </a:stretch>
        </p:blipFill>
        <p:spPr>
          <a:xfrm>
            <a:off x="7552802" y="1625545"/>
            <a:ext cx="4629980" cy="4204039"/>
          </a:xfrm>
          <a:prstGeom prst="rect">
            <a:avLst/>
          </a:prstGeom>
        </p:spPr>
      </p:pic>
      <p:sp>
        <p:nvSpPr>
          <p:cNvPr id="17" name="TextBox 16">
            <a:extLst>
              <a:ext uri="{FF2B5EF4-FFF2-40B4-BE49-F238E27FC236}">
                <a16:creationId xmlns:a16="http://schemas.microsoft.com/office/drawing/2014/main" id="{AFDABCB8-8F01-8B7E-F351-665E95F71EB4}"/>
              </a:ext>
            </a:extLst>
          </p:cNvPr>
          <p:cNvSpPr txBox="1"/>
          <p:nvPr/>
        </p:nvSpPr>
        <p:spPr>
          <a:xfrm>
            <a:off x="9023374" y="1223614"/>
            <a:ext cx="1909049" cy="369332"/>
          </a:xfrm>
          <a:prstGeom prst="rect">
            <a:avLst/>
          </a:prstGeom>
          <a:noFill/>
        </p:spPr>
        <p:txBody>
          <a:bodyPr wrap="none" rtlCol="0">
            <a:spAutoFit/>
          </a:bodyPr>
          <a:lstStyle/>
          <a:p>
            <a:r>
              <a:rPr lang="en-US" b="1" dirty="0"/>
              <a:t>Oxygen at 558 nm</a:t>
            </a:r>
          </a:p>
        </p:txBody>
      </p:sp>
    </p:spTree>
    <p:extLst>
      <p:ext uri="{BB962C8B-B14F-4D97-AF65-F5344CB8AC3E}">
        <p14:creationId xmlns:p14="http://schemas.microsoft.com/office/powerpoint/2010/main" val="1094926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85432F-1FB7-1C02-098A-8BC096C53145}"/>
              </a:ext>
            </a:extLst>
          </p:cNvPr>
          <p:cNvSpPr txBox="1"/>
          <p:nvPr/>
        </p:nvSpPr>
        <p:spPr>
          <a:xfrm>
            <a:off x="-1" y="198511"/>
            <a:ext cx="1218278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City Lights</a:t>
            </a:r>
            <a:r>
              <a:rPr lang="en-US" sz="3600" dirty="0">
                <a:solidFill>
                  <a:prstClr val="white"/>
                </a:solidFill>
                <a:latin typeface="Calibri"/>
              </a:rPr>
              <a:t> Spectral Classification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Slide Number Placeholder 5">
            <a:extLst>
              <a:ext uri="{FF2B5EF4-FFF2-40B4-BE49-F238E27FC236}">
                <a16:creationId xmlns:a16="http://schemas.microsoft.com/office/drawing/2014/main" id="{506B5C9D-8359-7771-2F4B-D55EE54AF9B5}"/>
              </a:ext>
            </a:extLst>
          </p:cNvPr>
          <p:cNvSpPr>
            <a:spLocks noGrp="1"/>
          </p:cNvSpPr>
          <p:nvPr>
            <p:ph type="sldNum" sz="quarter" idx="12"/>
          </p:nvPr>
        </p:nvSpPr>
        <p:spPr>
          <a:xfrm>
            <a:off x="9448800" y="6621140"/>
            <a:ext cx="2743200" cy="182880"/>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A10D4BAF-C08E-32D1-F85E-AE6015D7F5FC}"/>
              </a:ext>
            </a:extLst>
          </p:cNvPr>
          <p:cNvSpPr txBox="1"/>
          <p:nvPr/>
        </p:nvSpPr>
        <p:spPr>
          <a:xfrm>
            <a:off x="2562596" y="6451863"/>
            <a:ext cx="1587807" cy="338554"/>
          </a:xfrm>
          <a:prstGeom prst="rect">
            <a:avLst/>
          </a:prstGeom>
          <a:noFill/>
        </p:spPr>
        <p:txBody>
          <a:bodyPr wrap="none" rtlCol="0">
            <a:spAutoFit/>
          </a:bodyPr>
          <a:lstStyle/>
          <a:p>
            <a:r>
              <a:rPr lang="en-US" sz="1600" dirty="0"/>
              <a:t>[Credit: Jim </a:t>
            </a:r>
            <a:r>
              <a:rPr lang="en-US" sz="1600" dirty="0" err="1"/>
              <a:t>Carr</a:t>
            </a:r>
            <a:r>
              <a:rPr lang="en-US" sz="1600" dirty="0"/>
              <a:t>]</a:t>
            </a:r>
          </a:p>
        </p:txBody>
      </p:sp>
      <p:grpSp>
        <p:nvGrpSpPr>
          <p:cNvPr id="2" name="Group 1">
            <a:extLst>
              <a:ext uri="{FF2B5EF4-FFF2-40B4-BE49-F238E27FC236}">
                <a16:creationId xmlns:a16="http://schemas.microsoft.com/office/drawing/2014/main" id="{37D2DBA7-3D74-6EF9-CBB7-010317463A79}"/>
              </a:ext>
            </a:extLst>
          </p:cNvPr>
          <p:cNvGrpSpPr/>
          <p:nvPr/>
        </p:nvGrpSpPr>
        <p:grpSpPr>
          <a:xfrm>
            <a:off x="1" y="1528620"/>
            <a:ext cx="12191998" cy="4239844"/>
            <a:chOff x="1" y="1528620"/>
            <a:chExt cx="12191998" cy="4239844"/>
          </a:xfrm>
        </p:grpSpPr>
        <p:pic>
          <p:nvPicPr>
            <p:cNvPr id="6" name="Picture 5" descr="A close-up of several graphs&#10;&#10;Description automatically generated">
              <a:extLst>
                <a:ext uri="{FF2B5EF4-FFF2-40B4-BE49-F238E27FC236}">
                  <a16:creationId xmlns:a16="http://schemas.microsoft.com/office/drawing/2014/main" id="{3F5C8E6A-4DB1-E2DA-3E5A-6FF9A2CB241C}"/>
                </a:ext>
              </a:extLst>
            </p:cNvPr>
            <p:cNvPicPr>
              <a:picLocks noChangeAspect="1"/>
            </p:cNvPicPr>
            <p:nvPr/>
          </p:nvPicPr>
          <p:blipFill>
            <a:blip r:embed="rId2"/>
            <a:stretch>
              <a:fillRect/>
            </a:stretch>
          </p:blipFill>
          <p:spPr>
            <a:xfrm>
              <a:off x="5920804" y="1995512"/>
              <a:ext cx="6271195" cy="3767725"/>
            </a:xfrm>
            <a:prstGeom prst="rect">
              <a:avLst/>
            </a:prstGeom>
          </p:spPr>
        </p:pic>
        <p:pic>
          <p:nvPicPr>
            <p:cNvPr id="7" name="Picture 6" descr="A close-up of several graphs&#10;&#10;Description automatically generated">
              <a:extLst>
                <a:ext uri="{FF2B5EF4-FFF2-40B4-BE49-F238E27FC236}">
                  <a16:creationId xmlns:a16="http://schemas.microsoft.com/office/drawing/2014/main" id="{E95E0326-1644-A06A-4DF1-FD65335872BC}"/>
                </a:ext>
              </a:extLst>
            </p:cNvPr>
            <p:cNvPicPr>
              <a:picLocks noChangeAspect="1"/>
            </p:cNvPicPr>
            <p:nvPr/>
          </p:nvPicPr>
          <p:blipFill>
            <a:blip r:embed="rId3"/>
            <a:stretch>
              <a:fillRect/>
            </a:stretch>
          </p:blipFill>
          <p:spPr>
            <a:xfrm>
              <a:off x="1" y="1995513"/>
              <a:ext cx="6271195" cy="3772951"/>
            </a:xfrm>
            <a:prstGeom prst="rect">
              <a:avLst/>
            </a:prstGeom>
          </p:spPr>
        </p:pic>
        <p:sp>
          <p:nvSpPr>
            <p:cNvPr id="8" name="TextBox 7">
              <a:extLst>
                <a:ext uri="{FF2B5EF4-FFF2-40B4-BE49-F238E27FC236}">
                  <a16:creationId xmlns:a16="http://schemas.microsoft.com/office/drawing/2014/main" id="{6610C90C-77C3-0C19-2B9B-CEBE7573BFBB}"/>
                </a:ext>
              </a:extLst>
            </p:cNvPr>
            <p:cNvSpPr txBox="1"/>
            <p:nvPr/>
          </p:nvSpPr>
          <p:spPr>
            <a:xfrm>
              <a:off x="2406873" y="1533847"/>
              <a:ext cx="1457450" cy="461665"/>
            </a:xfrm>
            <a:prstGeom prst="rect">
              <a:avLst/>
            </a:prstGeom>
            <a:noFill/>
          </p:spPr>
          <p:txBody>
            <a:bodyPr wrap="none" rtlCol="0">
              <a:spAutoFit/>
            </a:bodyPr>
            <a:lstStyle/>
            <a:p>
              <a:r>
                <a:rPr lang="en-US" sz="2400" b="1" dirty="0"/>
                <a:t>Miami, Fl</a:t>
              </a:r>
            </a:p>
          </p:txBody>
        </p:sp>
        <p:sp>
          <p:nvSpPr>
            <p:cNvPr id="11" name="TextBox 10">
              <a:extLst>
                <a:ext uri="{FF2B5EF4-FFF2-40B4-BE49-F238E27FC236}">
                  <a16:creationId xmlns:a16="http://schemas.microsoft.com/office/drawing/2014/main" id="{D7EFE962-D8E8-F3A7-4962-9E1170E8E6C4}"/>
                </a:ext>
              </a:extLst>
            </p:cNvPr>
            <p:cNvSpPr txBox="1"/>
            <p:nvPr/>
          </p:nvSpPr>
          <p:spPr>
            <a:xfrm>
              <a:off x="7841709" y="1528620"/>
              <a:ext cx="2429383" cy="461665"/>
            </a:xfrm>
            <a:prstGeom prst="rect">
              <a:avLst/>
            </a:prstGeom>
            <a:noFill/>
          </p:spPr>
          <p:txBody>
            <a:bodyPr wrap="none" rtlCol="0">
              <a:spAutoFit/>
            </a:bodyPr>
            <a:lstStyle/>
            <a:p>
              <a:r>
                <a:rPr lang="en-US" sz="2400" b="1" dirty="0"/>
                <a:t>Offshore Flaring</a:t>
              </a:r>
            </a:p>
          </p:txBody>
        </p:sp>
        <p:sp>
          <p:nvSpPr>
            <p:cNvPr id="18" name="TextBox 17">
              <a:extLst>
                <a:ext uri="{FF2B5EF4-FFF2-40B4-BE49-F238E27FC236}">
                  <a16:creationId xmlns:a16="http://schemas.microsoft.com/office/drawing/2014/main" id="{F11CB2C7-EB2D-01CB-42EE-936368F4065F}"/>
                </a:ext>
              </a:extLst>
            </p:cNvPr>
            <p:cNvSpPr txBox="1"/>
            <p:nvPr/>
          </p:nvSpPr>
          <p:spPr>
            <a:xfrm>
              <a:off x="10159068" y="3290500"/>
              <a:ext cx="1487908" cy="276999"/>
            </a:xfrm>
            <a:prstGeom prst="rect">
              <a:avLst/>
            </a:prstGeom>
            <a:noFill/>
          </p:spPr>
          <p:txBody>
            <a:bodyPr wrap="none" rtlCol="0">
              <a:spAutoFit/>
            </a:bodyPr>
            <a:lstStyle/>
            <a:p>
              <a:r>
                <a:rPr lang="en-US" sz="1200" b="1" dirty="0"/>
                <a:t>~1200 K Blackbody</a:t>
              </a:r>
            </a:p>
          </p:txBody>
        </p:sp>
      </p:grpSp>
    </p:spTree>
    <p:extLst>
      <p:ext uri="{BB962C8B-B14F-4D97-AF65-F5344CB8AC3E}">
        <p14:creationId xmlns:p14="http://schemas.microsoft.com/office/powerpoint/2010/main" val="1802504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FA5D90F-524B-41BE-9EAB-CE89211F4C72}"/>
              </a:ext>
            </a:extLst>
          </p:cNvPr>
          <p:cNvSpPr>
            <a:spLocks noGrp="1"/>
          </p:cNvSpPr>
          <p:nvPr>
            <p:ph idx="1"/>
          </p:nvPr>
        </p:nvSpPr>
        <p:spPr>
          <a:xfrm>
            <a:off x="0" y="1010581"/>
            <a:ext cx="12192000" cy="3964091"/>
          </a:xfrm>
        </p:spPr>
        <p:txBody>
          <a:bodyPr/>
          <a:lstStyle/>
          <a:p>
            <a:pPr>
              <a:spcBef>
                <a:spcPts val="0"/>
              </a:spcBef>
            </a:pPr>
            <a:r>
              <a:rPr lang="en-US" b="1" dirty="0">
                <a:solidFill>
                  <a:srgbClr val="002060"/>
                </a:solidFill>
                <a:latin typeface="+mj-lt"/>
              </a:rPr>
              <a:t>TEMPO commissioning and nominal operation have gone on very well</a:t>
            </a:r>
          </a:p>
          <a:p>
            <a:pPr>
              <a:spcBef>
                <a:spcPts val="0"/>
              </a:spcBef>
            </a:pPr>
            <a:r>
              <a:rPr lang="en-US" b="1" dirty="0">
                <a:solidFill>
                  <a:srgbClr val="002060"/>
                </a:solidFill>
                <a:latin typeface="+mj-lt"/>
              </a:rPr>
              <a:t>TEMPO is providing revolutionary hourly daytime atmospheric pollution measurements at high spatial resolution over North America </a:t>
            </a:r>
          </a:p>
          <a:p>
            <a:pPr>
              <a:spcBef>
                <a:spcPts val="0"/>
              </a:spcBef>
            </a:pPr>
            <a:r>
              <a:rPr lang="en-US" b="1" dirty="0">
                <a:solidFill>
                  <a:srgbClr val="002060"/>
                </a:solidFill>
                <a:latin typeface="+mj-lt"/>
              </a:rPr>
              <a:t>Most data products (L1b, cloud, NO</a:t>
            </a:r>
            <a:r>
              <a:rPr lang="en-US" b="1" baseline="-25000" dirty="0">
                <a:solidFill>
                  <a:srgbClr val="002060"/>
                </a:solidFill>
                <a:latin typeface="+mj-lt"/>
              </a:rPr>
              <a:t>2</a:t>
            </a:r>
            <a:r>
              <a:rPr lang="en-US" b="1" dirty="0">
                <a:solidFill>
                  <a:srgbClr val="002060"/>
                </a:solidFill>
                <a:latin typeface="+mj-lt"/>
              </a:rPr>
              <a:t>, HCHO, total O</a:t>
            </a:r>
            <a:r>
              <a:rPr lang="en-US" b="1" baseline="-25000" dirty="0">
                <a:solidFill>
                  <a:srgbClr val="002060"/>
                </a:solidFill>
                <a:latin typeface="+mj-lt"/>
              </a:rPr>
              <a:t>3</a:t>
            </a:r>
            <a:r>
              <a:rPr lang="en-US" b="1" dirty="0">
                <a:solidFill>
                  <a:srgbClr val="002060"/>
                </a:solidFill>
                <a:latin typeface="+mj-lt"/>
              </a:rPr>
              <a:t>) are in good quality at this early stage, showing that the TEMPO instrument and science algorithms are working very well.</a:t>
            </a:r>
          </a:p>
          <a:p>
            <a:pPr>
              <a:spcBef>
                <a:spcPts val="0"/>
              </a:spcBef>
            </a:pPr>
            <a:r>
              <a:rPr lang="en-US" b="1" dirty="0">
                <a:solidFill>
                  <a:srgbClr val="002060"/>
                </a:solidFill>
                <a:latin typeface="+mj-lt"/>
              </a:rPr>
              <a:t>We are on track to release the L2/3 data products to the public (likely including the UV only ozone profile product)</a:t>
            </a:r>
          </a:p>
        </p:txBody>
      </p:sp>
      <p:sp>
        <p:nvSpPr>
          <p:cNvPr id="4" name="Title 3">
            <a:extLst>
              <a:ext uri="{FF2B5EF4-FFF2-40B4-BE49-F238E27FC236}">
                <a16:creationId xmlns:a16="http://schemas.microsoft.com/office/drawing/2014/main" id="{A1C40668-CC3F-42C3-A5F8-8A916571786A}"/>
              </a:ext>
            </a:extLst>
          </p:cNvPr>
          <p:cNvSpPr>
            <a:spLocks noGrp="1"/>
          </p:cNvSpPr>
          <p:nvPr>
            <p:ph type="title"/>
          </p:nvPr>
        </p:nvSpPr>
        <p:spPr>
          <a:xfrm>
            <a:off x="0" y="-62346"/>
            <a:ext cx="12192000" cy="975701"/>
          </a:xfrm>
        </p:spPr>
        <p:txBody>
          <a:bodyPr/>
          <a:lstStyle/>
          <a:p>
            <a:r>
              <a:rPr lang="en-US" dirty="0"/>
              <a:t>Summary</a:t>
            </a:r>
            <a:endParaRPr lang="en-US" dirty="0">
              <a:solidFill>
                <a:srgbClr val="00B050"/>
              </a:solidFill>
            </a:endParaRPr>
          </a:p>
        </p:txBody>
      </p:sp>
      <p:sp>
        <p:nvSpPr>
          <p:cNvPr id="6" name="Slide Number Placeholder 5">
            <a:extLst>
              <a:ext uri="{FF2B5EF4-FFF2-40B4-BE49-F238E27FC236}">
                <a16:creationId xmlns:a16="http://schemas.microsoft.com/office/drawing/2014/main" id="{2637A79F-17A5-46EC-AB6D-07DA149B89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US" sz="16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94FBCFA1-57BD-6224-C383-F6BD476674C8}"/>
              </a:ext>
            </a:extLst>
          </p:cNvPr>
          <p:cNvSpPr/>
          <p:nvPr/>
        </p:nvSpPr>
        <p:spPr>
          <a:xfrm>
            <a:off x="645952" y="4573049"/>
            <a:ext cx="10830188" cy="685800"/>
          </a:xfrm>
          <a:prstGeom prst="rect">
            <a:avLst/>
          </a:prstGeom>
          <a:solidFill>
            <a:srgbClr val="FFFFCC"/>
          </a:solidFill>
          <a:ln>
            <a:solidFill>
              <a:schemeClr val="tx1"/>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r>
              <a:rPr lang="en-US" sz="2400" b="1" dirty="0">
                <a:solidFill>
                  <a:srgbClr val="00B050"/>
                </a:solidFill>
              </a:rPr>
              <a:t>On track to release TEMPO data products that are acceptable to enable meeting baseline science requirements!</a:t>
            </a:r>
          </a:p>
        </p:txBody>
      </p:sp>
      <p:sp>
        <p:nvSpPr>
          <p:cNvPr id="8" name="WordArt 10">
            <a:extLst>
              <a:ext uri="{FF2B5EF4-FFF2-40B4-BE49-F238E27FC236}">
                <a16:creationId xmlns:a16="http://schemas.microsoft.com/office/drawing/2014/main" id="{29FD9F58-3BF5-733B-AF82-AC76D16B4019}"/>
              </a:ext>
            </a:extLst>
          </p:cNvPr>
          <p:cNvSpPr>
            <a:spLocks noChangeArrowheads="1" noChangeShapeType="1" noTextEdit="1"/>
          </p:cNvSpPr>
          <p:nvPr/>
        </p:nvSpPr>
        <p:spPr bwMode="auto">
          <a:xfrm>
            <a:off x="7260506" y="5847711"/>
            <a:ext cx="1869513" cy="685800"/>
          </a:xfrm>
          <a:prstGeom prst="rect">
            <a:avLst/>
          </a:prstGeom>
        </p:spPr>
        <p:txBody>
          <a:bodyPr wrap="none" fromWordArt="1">
            <a:prstTxWarp prst="textPlain">
              <a:avLst>
                <a:gd name="adj" fmla="val 50000"/>
              </a:avLst>
            </a:prstTxWarp>
          </a:bodyPr>
          <a:lstStyle/>
          <a:p>
            <a:pPr algn="ctr">
              <a:defRPr/>
            </a:pPr>
            <a:r>
              <a:rPr lang="en-US" sz="24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Monotype Corsiva" pitchFamily="66" charset="0"/>
                <a:ea typeface="+mn-ea"/>
              </a:rPr>
              <a:t>Thank you</a:t>
            </a:r>
            <a:r>
              <a:rPr lang="en-US" sz="24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Black"/>
                <a:ea typeface="+mn-ea"/>
              </a:rPr>
              <a:t>!</a:t>
            </a:r>
          </a:p>
        </p:txBody>
      </p:sp>
      <p:sp>
        <p:nvSpPr>
          <p:cNvPr id="9" name="Rectangle 8">
            <a:extLst>
              <a:ext uri="{FF2B5EF4-FFF2-40B4-BE49-F238E27FC236}">
                <a16:creationId xmlns:a16="http://schemas.microsoft.com/office/drawing/2014/main" id="{FABDD6B3-6238-F923-E02F-39CD1B3C1A57}"/>
              </a:ext>
            </a:extLst>
          </p:cNvPr>
          <p:cNvSpPr>
            <a:spLocks noChangeArrowheads="1"/>
          </p:cNvSpPr>
          <p:nvPr/>
        </p:nvSpPr>
        <p:spPr bwMode="auto">
          <a:xfrm>
            <a:off x="2248248" y="5812046"/>
            <a:ext cx="4823671" cy="7571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nSpc>
                <a:spcPct val="90000"/>
              </a:lnSpc>
            </a:pPr>
            <a:r>
              <a:rPr lang="en-US" sz="2400" b="1" i="1" dirty="0">
                <a:solidFill>
                  <a:srgbClr val="002060"/>
                </a:solidFill>
              </a:rPr>
              <a:t>Acknowledgements: </a:t>
            </a:r>
            <a:r>
              <a:rPr lang="en-US" sz="2400" b="1" dirty="0"/>
              <a:t>Funding from </a:t>
            </a:r>
          </a:p>
          <a:p>
            <a:pPr>
              <a:lnSpc>
                <a:spcPct val="90000"/>
              </a:lnSpc>
            </a:pPr>
            <a:r>
              <a:rPr lang="en-US" sz="2400" b="1" dirty="0"/>
              <a:t>NASA (Contract No. NNL13AA09C )</a:t>
            </a:r>
          </a:p>
        </p:txBody>
      </p:sp>
    </p:spTree>
    <p:extLst>
      <p:ext uri="{BB962C8B-B14F-4D97-AF65-F5344CB8AC3E}">
        <p14:creationId xmlns:p14="http://schemas.microsoft.com/office/powerpoint/2010/main" val="78408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grpSp>
        <p:nvGrpSpPr>
          <p:cNvPr id="441" name="Google Shape;441;p14"/>
          <p:cNvGrpSpPr/>
          <p:nvPr/>
        </p:nvGrpSpPr>
        <p:grpSpPr>
          <a:xfrm>
            <a:off x="1075267" y="1155071"/>
            <a:ext cx="10041466" cy="5559710"/>
            <a:chOff x="114625" y="1111207"/>
            <a:chExt cx="11763190" cy="5647337"/>
          </a:xfrm>
        </p:grpSpPr>
        <p:pic>
          <p:nvPicPr>
            <p:cNvPr id="442" name="Google Shape;442;p14"/>
            <p:cNvPicPr preferRelativeResize="0"/>
            <p:nvPr/>
          </p:nvPicPr>
          <p:blipFill rotWithShape="1">
            <a:blip r:embed="rId3">
              <a:alphaModFix/>
            </a:blip>
            <a:srcRect/>
            <a:stretch/>
          </p:blipFill>
          <p:spPr>
            <a:xfrm>
              <a:off x="5340583" y="1113599"/>
              <a:ext cx="1362176" cy="1335980"/>
            </a:xfrm>
            <a:prstGeom prst="rect">
              <a:avLst/>
            </a:prstGeom>
            <a:noFill/>
            <a:ln>
              <a:noFill/>
            </a:ln>
          </p:spPr>
        </p:pic>
        <p:pic>
          <p:nvPicPr>
            <p:cNvPr id="443" name="Google Shape;443;p14" descr="epa"/>
            <p:cNvPicPr preferRelativeResize="0"/>
            <p:nvPr/>
          </p:nvPicPr>
          <p:blipFill rotWithShape="1">
            <a:blip r:embed="rId4">
              <a:alphaModFix/>
            </a:blip>
            <a:srcRect/>
            <a:stretch/>
          </p:blipFill>
          <p:spPr>
            <a:xfrm>
              <a:off x="1614070" y="2746115"/>
              <a:ext cx="1086612" cy="1183005"/>
            </a:xfrm>
            <a:prstGeom prst="rect">
              <a:avLst/>
            </a:prstGeom>
            <a:noFill/>
            <a:ln>
              <a:noFill/>
            </a:ln>
          </p:spPr>
        </p:pic>
        <p:pic>
          <p:nvPicPr>
            <p:cNvPr id="444" name="Google Shape;444;p14" descr="noaa_logo"/>
            <p:cNvPicPr preferRelativeResize="0"/>
            <p:nvPr/>
          </p:nvPicPr>
          <p:blipFill rotWithShape="1">
            <a:blip r:embed="rId5">
              <a:alphaModFix/>
            </a:blip>
            <a:srcRect/>
            <a:stretch/>
          </p:blipFill>
          <p:spPr>
            <a:xfrm>
              <a:off x="258032" y="2711258"/>
              <a:ext cx="1182116" cy="1182116"/>
            </a:xfrm>
            <a:prstGeom prst="rect">
              <a:avLst/>
            </a:prstGeom>
            <a:noFill/>
            <a:ln>
              <a:noFill/>
            </a:ln>
          </p:spPr>
        </p:pic>
        <p:pic>
          <p:nvPicPr>
            <p:cNvPr id="445" name="Google Shape;445;p14" descr="ucseal_540_139.eps"/>
            <p:cNvPicPr preferRelativeResize="0"/>
            <p:nvPr/>
          </p:nvPicPr>
          <p:blipFill rotWithShape="1">
            <a:blip r:embed="rId6">
              <a:alphaModFix/>
            </a:blip>
            <a:srcRect/>
            <a:stretch/>
          </p:blipFill>
          <p:spPr>
            <a:xfrm>
              <a:off x="2990013" y="2513109"/>
              <a:ext cx="1150747" cy="1150747"/>
            </a:xfrm>
            <a:prstGeom prst="rect">
              <a:avLst/>
            </a:prstGeom>
            <a:noFill/>
            <a:ln>
              <a:noFill/>
            </a:ln>
          </p:spPr>
        </p:pic>
        <p:pic>
          <p:nvPicPr>
            <p:cNvPr id="446" name="Google Shape;446;p14" descr="UMBC_Seal.png"/>
            <p:cNvPicPr preferRelativeResize="0"/>
            <p:nvPr/>
          </p:nvPicPr>
          <p:blipFill rotWithShape="1">
            <a:blip r:embed="rId7">
              <a:alphaModFix/>
            </a:blip>
            <a:srcRect/>
            <a:stretch/>
          </p:blipFill>
          <p:spPr>
            <a:xfrm>
              <a:off x="1500347" y="4027964"/>
              <a:ext cx="1168400" cy="1168400"/>
            </a:xfrm>
            <a:prstGeom prst="rect">
              <a:avLst/>
            </a:prstGeom>
            <a:noFill/>
            <a:ln>
              <a:noFill/>
            </a:ln>
          </p:spPr>
        </p:pic>
        <p:pic>
          <p:nvPicPr>
            <p:cNvPr id="447" name="Google Shape;447;p14" descr="logo_large"/>
            <p:cNvPicPr preferRelativeResize="0"/>
            <p:nvPr/>
          </p:nvPicPr>
          <p:blipFill rotWithShape="1">
            <a:blip r:embed="rId8">
              <a:alphaModFix/>
            </a:blip>
            <a:srcRect/>
            <a:stretch/>
          </p:blipFill>
          <p:spPr>
            <a:xfrm>
              <a:off x="6341299" y="2567342"/>
              <a:ext cx="1454147" cy="1313261"/>
            </a:xfrm>
            <a:prstGeom prst="rect">
              <a:avLst/>
            </a:prstGeom>
            <a:noFill/>
            <a:ln>
              <a:noFill/>
            </a:ln>
          </p:spPr>
        </p:pic>
        <p:pic>
          <p:nvPicPr>
            <p:cNvPr id="448" name="Google Shape;448;p14" descr="Carr-logo.png"/>
            <p:cNvPicPr preferRelativeResize="0"/>
            <p:nvPr/>
          </p:nvPicPr>
          <p:blipFill rotWithShape="1">
            <a:blip r:embed="rId9">
              <a:alphaModFix/>
            </a:blip>
            <a:srcRect/>
            <a:stretch/>
          </p:blipFill>
          <p:spPr>
            <a:xfrm>
              <a:off x="6089407" y="5089743"/>
              <a:ext cx="1489036" cy="925429"/>
            </a:xfrm>
            <a:prstGeom prst="rect">
              <a:avLst/>
            </a:prstGeom>
            <a:noFill/>
            <a:ln>
              <a:noFill/>
            </a:ln>
          </p:spPr>
        </p:pic>
        <p:pic>
          <p:nvPicPr>
            <p:cNvPr id="449" name="Google Shape;449;p14" descr="homepage.png"/>
            <p:cNvPicPr preferRelativeResize="0"/>
            <p:nvPr/>
          </p:nvPicPr>
          <p:blipFill rotWithShape="1">
            <a:blip r:embed="rId10">
              <a:alphaModFix/>
            </a:blip>
            <a:srcRect l="1928" t="10063" r="72155" b="8352"/>
            <a:stretch/>
          </p:blipFill>
          <p:spPr>
            <a:xfrm>
              <a:off x="8339453" y="4962192"/>
              <a:ext cx="1228125" cy="1147850"/>
            </a:xfrm>
            <a:prstGeom prst="rect">
              <a:avLst/>
            </a:prstGeom>
            <a:noFill/>
            <a:ln>
              <a:noFill/>
            </a:ln>
          </p:spPr>
        </p:pic>
        <p:pic>
          <p:nvPicPr>
            <p:cNvPr id="450" name="Google Shape;450;p14" descr="ncar"/>
            <p:cNvPicPr preferRelativeResize="0"/>
            <p:nvPr/>
          </p:nvPicPr>
          <p:blipFill rotWithShape="1">
            <a:blip r:embed="rId11">
              <a:alphaModFix/>
            </a:blip>
            <a:srcRect/>
            <a:stretch/>
          </p:blipFill>
          <p:spPr>
            <a:xfrm>
              <a:off x="10276475" y="5002591"/>
              <a:ext cx="1467845" cy="999057"/>
            </a:xfrm>
            <a:prstGeom prst="rect">
              <a:avLst/>
            </a:prstGeom>
            <a:noFill/>
            <a:ln>
              <a:noFill/>
            </a:ln>
          </p:spPr>
        </p:pic>
        <p:pic>
          <p:nvPicPr>
            <p:cNvPr id="451" name="Google Shape;451;p14" descr="slu_4c.eps"/>
            <p:cNvPicPr preferRelativeResize="0"/>
            <p:nvPr/>
          </p:nvPicPr>
          <p:blipFill rotWithShape="1">
            <a:blip r:embed="rId12">
              <a:alphaModFix/>
            </a:blip>
            <a:srcRect/>
            <a:stretch/>
          </p:blipFill>
          <p:spPr>
            <a:xfrm>
              <a:off x="9301462" y="2202701"/>
              <a:ext cx="1188788" cy="1636181"/>
            </a:xfrm>
            <a:prstGeom prst="rect">
              <a:avLst/>
            </a:prstGeom>
            <a:noFill/>
            <a:ln>
              <a:noFill/>
            </a:ln>
          </p:spPr>
        </p:pic>
        <p:pic>
          <p:nvPicPr>
            <p:cNvPr id="452" name="Google Shape;452;p14" descr="new-uah-logo.jpg"/>
            <p:cNvPicPr preferRelativeResize="0"/>
            <p:nvPr/>
          </p:nvPicPr>
          <p:blipFill rotWithShape="1">
            <a:blip r:embed="rId13">
              <a:alphaModFix/>
            </a:blip>
            <a:srcRect l="5089" t="12483" r="4605" b="11596"/>
            <a:stretch/>
          </p:blipFill>
          <p:spPr>
            <a:xfrm>
              <a:off x="4333410" y="2755729"/>
              <a:ext cx="1905382" cy="800924"/>
            </a:xfrm>
            <a:prstGeom prst="rect">
              <a:avLst/>
            </a:prstGeom>
            <a:solidFill>
              <a:srgbClr val="FCECE7">
                <a:alpha val="0"/>
              </a:srgbClr>
            </a:solidFill>
            <a:ln>
              <a:noFill/>
            </a:ln>
          </p:spPr>
        </p:pic>
        <p:pic>
          <p:nvPicPr>
            <p:cNvPr id="453" name="Google Shape;453;p14" descr="escudounam_azul_m2008_jpg.jpg"/>
            <p:cNvPicPr preferRelativeResize="0"/>
            <p:nvPr/>
          </p:nvPicPr>
          <p:blipFill rotWithShape="1">
            <a:blip r:embed="rId14">
              <a:alphaModFix/>
            </a:blip>
            <a:srcRect/>
            <a:stretch/>
          </p:blipFill>
          <p:spPr>
            <a:xfrm>
              <a:off x="253267" y="4052111"/>
              <a:ext cx="945804" cy="1120107"/>
            </a:xfrm>
            <a:prstGeom prst="rect">
              <a:avLst/>
            </a:prstGeom>
            <a:noFill/>
            <a:ln>
              <a:noFill/>
            </a:ln>
          </p:spPr>
        </p:pic>
        <p:pic>
          <p:nvPicPr>
            <p:cNvPr id="454" name="Google Shape;454;p14" descr="LOGO_INECC_2014.svg.png"/>
            <p:cNvPicPr preferRelativeResize="0"/>
            <p:nvPr/>
          </p:nvPicPr>
          <p:blipFill rotWithShape="1">
            <a:blip r:embed="rId15">
              <a:alphaModFix/>
            </a:blip>
            <a:srcRect/>
            <a:stretch/>
          </p:blipFill>
          <p:spPr>
            <a:xfrm>
              <a:off x="114625" y="5383915"/>
              <a:ext cx="1523886" cy="589744"/>
            </a:xfrm>
            <a:prstGeom prst="rect">
              <a:avLst/>
            </a:prstGeom>
            <a:noFill/>
            <a:ln>
              <a:noFill/>
            </a:ln>
          </p:spPr>
        </p:pic>
        <p:pic>
          <p:nvPicPr>
            <p:cNvPr id="455" name="Google Shape;455;p14"/>
            <p:cNvPicPr preferRelativeResize="0"/>
            <p:nvPr/>
          </p:nvPicPr>
          <p:blipFill rotWithShape="1">
            <a:blip r:embed="rId16">
              <a:alphaModFix/>
            </a:blip>
            <a:srcRect/>
            <a:stretch/>
          </p:blipFill>
          <p:spPr>
            <a:xfrm>
              <a:off x="5151826" y="3893374"/>
              <a:ext cx="1792572" cy="1020016"/>
            </a:xfrm>
            <a:prstGeom prst="rect">
              <a:avLst/>
            </a:prstGeom>
            <a:noFill/>
            <a:ln>
              <a:noFill/>
            </a:ln>
          </p:spPr>
        </p:pic>
        <p:pic>
          <p:nvPicPr>
            <p:cNvPr id="456" name="Google Shape;456;p14"/>
            <p:cNvPicPr preferRelativeResize="0"/>
            <p:nvPr/>
          </p:nvPicPr>
          <p:blipFill rotWithShape="1">
            <a:blip r:embed="rId17">
              <a:alphaModFix/>
            </a:blip>
            <a:srcRect/>
            <a:stretch/>
          </p:blipFill>
          <p:spPr>
            <a:xfrm>
              <a:off x="3210525" y="6259503"/>
              <a:ext cx="6075749" cy="427085"/>
            </a:xfrm>
            <a:prstGeom prst="rect">
              <a:avLst/>
            </a:prstGeom>
            <a:noFill/>
            <a:ln>
              <a:noFill/>
            </a:ln>
          </p:spPr>
        </p:pic>
        <p:pic>
          <p:nvPicPr>
            <p:cNvPr id="457" name="Google Shape;457;p14"/>
            <p:cNvPicPr preferRelativeResize="0"/>
            <p:nvPr/>
          </p:nvPicPr>
          <p:blipFill rotWithShape="1">
            <a:blip r:embed="rId18">
              <a:alphaModFix/>
            </a:blip>
            <a:srcRect/>
            <a:stretch/>
          </p:blipFill>
          <p:spPr>
            <a:xfrm>
              <a:off x="205619" y="6113104"/>
              <a:ext cx="1532484" cy="324526"/>
            </a:xfrm>
            <a:prstGeom prst="rect">
              <a:avLst/>
            </a:prstGeom>
            <a:noFill/>
            <a:ln>
              <a:noFill/>
            </a:ln>
          </p:spPr>
        </p:pic>
        <p:pic>
          <p:nvPicPr>
            <p:cNvPr id="458" name="Google Shape;458;p14"/>
            <p:cNvPicPr preferRelativeResize="0"/>
            <p:nvPr/>
          </p:nvPicPr>
          <p:blipFill rotWithShape="1">
            <a:blip r:embed="rId19">
              <a:alphaModFix/>
            </a:blip>
            <a:srcRect/>
            <a:stretch/>
          </p:blipFill>
          <p:spPr>
            <a:xfrm>
              <a:off x="10826195" y="3800951"/>
              <a:ext cx="1051620" cy="1051620"/>
            </a:xfrm>
            <a:prstGeom prst="rect">
              <a:avLst/>
            </a:prstGeom>
            <a:noFill/>
            <a:ln>
              <a:noFill/>
            </a:ln>
          </p:spPr>
        </p:pic>
        <p:pic>
          <p:nvPicPr>
            <p:cNvPr id="459" name="Google Shape;459;p14"/>
            <p:cNvPicPr preferRelativeResize="0"/>
            <p:nvPr/>
          </p:nvPicPr>
          <p:blipFill rotWithShape="1">
            <a:blip r:embed="rId20">
              <a:alphaModFix/>
            </a:blip>
            <a:srcRect/>
            <a:stretch/>
          </p:blipFill>
          <p:spPr>
            <a:xfrm>
              <a:off x="9505427" y="3840655"/>
              <a:ext cx="1007278" cy="1007278"/>
            </a:xfrm>
            <a:prstGeom prst="rect">
              <a:avLst/>
            </a:prstGeom>
            <a:noFill/>
            <a:ln>
              <a:noFill/>
            </a:ln>
          </p:spPr>
        </p:pic>
        <p:pic>
          <p:nvPicPr>
            <p:cNvPr id="460" name="Google Shape;460;p14"/>
            <p:cNvPicPr preferRelativeResize="0"/>
            <p:nvPr/>
          </p:nvPicPr>
          <p:blipFill rotWithShape="1">
            <a:blip r:embed="rId21">
              <a:alphaModFix/>
            </a:blip>
            <a:srcRect/>
            <a:stretch/>
          </p:blipFill>
          <p:spPr>
            <a:xfrm>
              <a:off x="9726756" y="5840715"/>
              <a:ext cx="1099439" cy="917829"/>
            </a:xfrm>
            <a:prstGeom prst="rect">
              <a:avLst/>
            </a:prstGeom>
            <a:noFill/>
            <a:ln>
              <a:noFill/>
            </a:ln>
          </p:spPr>
        </p:pic>
        <p:pic>
          <p:nvPicPr>
            <p:cNvPr id="461" name="Google Shape;461;p14"/>
            <p:cNvPicPr preferRelativeResize="0"/>
            <p:nvPr/>
          </p:nvPicPr>
          <p:blipFill rotWithShape="1">
            <a:blip r:embed="rId22">
              <a:alphaModFix/>
            </a:blip>
            <a:srcRect l="11328" r="14978" b="35467"/>
            <a:stretch/>
          </p:blipFill>
          <p:spPr>
            <a:xfrm>
              <a:off x="7912950" y="2567341"/>
              <a:ext cx="1221742" cy="1179852"/>
            </a:xfrm>
            <a:prstGeom prst="rect">
              <a:avLst/>
            </a:prstGeom>
            <a:noFill/>
            <a:ln>
              <a:noFill/>
            </a:ln>
          </p:spPr>
        </p:pic>
        <p:pic>
          <p:nvPicPr>
            <p:cNvPr id="462" name="Google Shape;462;p14"/>
            <p:cNvPicPr preferRelativeResize="0"/>
            <p:nvPr/>
          </p:nvPicPr>
          <p:blipFill rotWithShape="1">
            <a:blip r:embed="rId23">
              <a:alphaModFix/>
            </a:blip>
            <a:srcRect/>
            <a:stretch/>
          </p:blipFill>
          <p:spPr>
            <a:xfrm>
              <a:off x="7349203" y="4145957"/>
              <a:ext cx="1930400" cy="694944"/>
            </a:xfrm>
            <a:prstGeom prst="rect">
              <a:avLst/>
            </a:prstGeom>
            <a:noFill/>
            <a:ln>
              <a:noFill/>
            </a:ln>
          </p:spPr>
        </p:pic>
        <p:pic>
          <p:nvPicPr>
            <p:cNvPr id="463" name="Google Shape;463;p14"/>
            <p:cNvPicPr preferRelativeResize="0"/>
            <p:nvPr/>
          </p:nvPicPr>
          <p:blipFill rotWithShape="1">
            <a:blip r:embed="rId24">
              <a:alphaModFix/>
            </a:blip>
            <a:srcRect/>
            <a:stretch/>
          </p:blipFill>
          <p:spPr>
            <a:xfrm>
              <a:off x="1946122" y="5362436"/>
              <a:ext cx="1139088" cy="1147850"/>
            </a:xfrm>
            <a:prstGeom prst="rect">
              <a:avLst/>
            </a:prstGeom>
            <a:noFill/>
            <a:ln>
              <a:noFill/>
            </a:ln>
          </p:spPr>
        </p:pic>
        <p:pic>
          <p:nvPicPr>
            <p:cNvPr id="464" name="Google Shape;464;p14"/>
            <p:cNvPicPr preferRelativeResize="0"/>
            <p:nvPr/>
          </p:nvPicPr>
          <p:blipFill rotWithShape="1">
            <a:blip r:embed="rId25">
              <a:alphaModFix/>
            </a:blip>
            <a:srcRect/>
            <a:stretch/>
          </p:blipFill>
          <p:spPr>
            <a:xfrm>
              <a:off x="3504426" y="5009270"/>
              <a:ext cx="1871861" cy="1110426"/>
            </a:xfrm>
            <a:prstGeom prst="rect">
              <a:avLst/>
            </a:prstGeom>
            <a:noFill/>
            <a:ln>
              <a:noFill/>
            </a:ln>
          </p:spPr>
        </p:pic>
        <p:pic>
          <p:nvPicPr>
            <p:cNvPr id="465" name="Google Shape;465;p14"/>
            <p:cNvPicPr preferRelativeResize="0"/>
            <p:nvPr/>
          </p:nvPicPr>
          <p:blipFill rotWithShape="1">
            <a:blip r:embed="rId26">
              <a:alphaModFix/>
            </a:blip>
            <a:srcRect/>
            <a:stretch/>
          </p:blipFill>
          <p:spPr>
            <a:xfrm>
              <a:off x="2850162" y="4172809"/>
              <a:ext cx="2022332" cy="679504"/>
            </a:xfrm>
            <a:prstGeom prst="rect">
              <a:avLst/>
            </a:prstGeom>
            <a:noFill/>
            <a:ln>
              <a:noFill/>
            </a:ln>
          </p:spPr>
        </p:pic>
        <p:pic>
          <p:nvPicPr>
            <p:cNvPr id="466" name="Google Shape;466;p14" descr="WUSL.png"/>
            <p:cNvPicPr preferRelativeResize="0"/>
            <p:nvPr/>
          </p:nvPicPr>
          <p:blipFill rotWithShape="1">
            <a:blip r:embed="rId27">
              <a:alphaModFix/>
            </a:blip>
            <a:srcRect/>
            <a:stretch/>
          </p:blipFill>
          <p:spPr>
            <a:xfrm>
              <a:off x="10775131" y="2348285"/>
              <a:ext cx="1061808" cy="1061808"/>
            </a:xfrm>
            <a:prstGeom prst="rect">
              <a:avLst/>
            </a:prstGeom>
            <a:noFill/>
            <a:ln>
              <a:noFill/>
            </a:ln>
          </p:spPr>
        </p:pic>
        <p:sp>
          <p:nvSpPr>
            <p:cNvPr id="467" name="Google Shape;467;p14"/>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68" name="Google Shape;468;p14"/>
            <p:cNvSpPr/>
            <p:nvPr/>
          </p:nvSpPr>
          <p:spPr>
            <a:xfrm>
              <a:off x="6096000" y="3429000"/>
              <a:ext cx="304800" cy="30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69" name="Google Shape;469;p14"/>
            <p:cNvSpPr/>
            <p:nvPr/>
          </p:nvSpPr>
          <p:spPr>
            <a:xfrm>
              <a:off x="526354" y="2266868"/>
              <a:ext cx="304800" cy="30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prstClr val="black"/>
                </a:solidFill>
                <a:effectLst/>
                <a:uLnTx/>
                <a:uFillTx/>
                <a:latin typeface="Calibri"/>
                <a:ea typeface="Calibri"/>
                <a:cs typeface="Calibri"/>
                <a:sym typeface="Calibri"/>
              </a:endParaRPr>
            </a:p>
          </p:txBody>
        </p:sp>
        <p:pic>
          <p:nvPicPr>
            <p:cNvPr id="470" name="Google Shape;470;p14" descr="Maxar - Space Foundation"/>
            <p:cNvPicPr preferRelativeResize="0"/>
            <p:nvPr/>
          </p:nvPicPr>
          <p:blipFill rotWithShape="1">
            <a:blip r:embed="rId28">
              <a:alphaModFix/>
            </a:blip>
            <a:srcRect/>
            <a:stretch/>
          </p:blipFill>
          <p:spPr>
            <a:xfrm>
              <a:off x="7208521" y="1111207"/>
              <a:ext cx="2413912" cy="434504"/>
            </a:xfrm>
            <a:prstGeom prst="rect">
              <a:avLst/>
            </a:prstGeom>
            <a:noFill/>
            <a:ln>
              <a:noFill/>
            </a:ln>
          </p:spPr>
        </p:pic>
        <p:pic>
          <p:nvPicPr>
            <p:cNvPr id="471" name="Google Shape;471;p14" descr="One Global Network for a Hyper-connected World | Intelsat"/>
            <p:cNvPicPr preferRelativeResize="0"/>
            <p:nvPr/>
          </p:nvPicPr>
          <p:blipFill rotWithShape="1">
            <a:blip r:embed="rId29">
              <a:alphaModFix/>
            </a:blip>
            <a:srcRect/>
            <a:stretch/>
          </p:blipFill>
          <p:spPr>
            <a:xfrm>
              <a:off x="7272898" y="1743935"/>
              <a:ext cx="2328035" cy="612114"/>
            </a:xfrm>
            <a:prstGeom prst="rect">
              <a:avLst/>
            </a:prstGeom>
            <a:noFill/>
            <a:ln>
              <a:noFill/>
            </a:ln>
          </p:spPr>
        </p:pic>
        <p:pic>
          <p:nvPicPr>
            <p:cNvPr id="472" name="Google Shape;472;p14" descr="NASA"/>
            <p:cNvPicPr preferRelativeResize="0"/>
            <p:nvPr/>
          </p:nvPicPr>
          <p:blipFill rotWithShape="1">
            <a:blip r:embed="rId30">
              <a:alphaModFix/>
            </a:blip>
            <a:srcRect/>
            <a:stretch/>
          </p:blipFill>
          <p:spPr>
            <a:xfrm>
              <a:off x="253267" y="1321300"/>
              <a:ext cx="1448483" cy="1143539"/>
            </a:xfrm>
            <a:prstGeom prst="rect">
              <a:avLst/>
            </a:prstGeom>
            <a:noFill/>
            <a:ln>
              <a:noFill/>
            </a:ln>
          </p:spPr>
        </p:pic>
        <p:pic>
          <p:nvPicPr>
            <p:cNvPr id="473" name="Google Shape;473;p14" descr="Smithsonian Astrophysical Observatory (SAO) | Office of Fellowships"/>
            <p:cNvPicPr preferRelativeResize="0"/>
            <p:nvPr/>
          </p:nvPicPr>
          <p:blipFill rotWithShape="1">
            <a:blip r:embed="rId31">
              <a:alphaModFix/>
            </a:blip>
            <a:srcRect/>
            <a:stretch/>
          </p:blipFill>
          <p:spPr>
            <a:xfrm>
              <a:off x="1700270" y="1352779"/>
              <a:ext cx="1149892" cy="1143539"/>
            </a:xfrm>
            <a:prstGeom prst="rect">
              <a:avLst/>
            </a:prstGeom>
            <a:noFill/>
            <a:ln>
              <a:noFill/>
            </a:ln>
          </p:spPr>
        </p:pic>
        <p:pic>
          <p:nvPicPr>
            <p:cNvPr id="474" name="Google Shape;474;p14" descr="Center for Astrophysics | Harvard &amp; Smithsonian – Cambridge Science Festival"/>
            <p:cNvPicPr preferRelativeResize="0"/>
            <p:nvPr/>
          </p:nvPicPr>
          <p:blipFill rotWithShape="1">
            <a:blip r:embed="rId32">
              <a:alphaModFix/>
            </a:blip>
            <a:srcRect/>
            <a:stretch/>
          </p:blipFill>
          <p:spPr>
            <a:xfrm>
              <a:off x="3360196" y="1488771"/>
              <a:ext cx="1585510" cy="679504"/>
            </a:xfrm>
            <a:prstGeom prst="rect">
              <a:avLst/>
            </a:prstGeom>
            <a:noFill/>
            <a:ln>
              <a:noFill/>
            </a:ln>
          </p:spPr>
        </p:pic>
        <p:pic>
          <p:nvPicPr>
            <p:cNvPr id="475" name="Google Shape;475;p14" descr="SpaceX"/>
            <p:cNvPicPr preferRelativeResize="0"/>
            <p:nvPr/>
          </p:nvPicPr>
          <p:blipFill rotWithShape="1">
            <a:blip r:embed="rId33">
              <a:alphaModFix/>
            </a:blip>
            <a:srcRect l="9762" t="36008" r="7672" b="31026"/>
            <a:stretch/>
          </p:blipFill>
          <p:spPr>
            <a:xfrm>
              <a:off x="10106695" y="1429433"/>
              <a:ext cx="1362176" cy="543885"/>
            </a:xfrm>
            <a:prstGeom prst="rect">
              <a:avLst/>
            </a:prstGeom>
            <a:noFill/>
            <a:ln>
              <a:noFill/>
            </a:ln>
          </p:spPr>
        </p:pic>
      </p:grpSp>
      <p:sp>
        <p:nvSpPr>
          <p:cNvPr id="2" name="Slide Number Placeholder 1">
            <a:extLst>
              <a:ext uri="{FF2B5EF4-FFF2-40B4-BE49-F238E27FC236}">
                <a16:creationId xmlns:a16="http://schemas.microsoft.com/office/drawing/2014/main" id="{EF3BB999-3D47-A8BE-CDA0-FAAD0F7209C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7389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62F3A1-790B-3196-6744-23823DF5AED0}"/>
              </a:ext>
            </a:extLst>
          </p:cNvPr>
          <p:cNvPicPr>
            <a:picLocks noChangeAspect="1"/>
          </p:cNvPicPr>
          <p:nvPr/>
        </p:nvPicPr>
        <p:blipFill>
          <a:blip r:embed="rId2"/>
          <a:stretch>
            <a:fillRect/>
          </a:stretch>
        </p:blipFill>
        <p:spPr>
          <a:xfrm>
            <a:off x="1293383" y="1069205"/>
            <a:ext cx="4484453" cy="2690672"/>
          </a:xfrm>
          <a:prstGeom prst="rect">
            <a:avLst/>
          </a:prstGeom>
        </p:spPr>
      </p:pic>
      <p:pic>
        <p:nvPicPr>
          <p:cNvPr id="18" name="Picture 17" descr="A map of the earth&#10;&#10;Description automatically generated">
            <a:extLst>
              <a:ext uri="{FF2B5EF4-FFF2-40B4-BE49-F238E27FC236}">
                <a16:creationId xmlns:a16="http://schemas.microsoft.com/office/drawing/2014/main" id="{95E2D79B-4AEE-946A-019A-F15E591613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592" y="1103732"/>
            <a:ext cx="4426908" cy="2656145"/>
          </a:xfrm>
          <a:prstGeom prst="rect">
            <a:avLst/>
          </a:prstGeom>
        </p:spPr>
      </p:pic>
      <p:sp>
        <p:nvSpPr>
          <p:cNvPr id="3" name="Title 2">
            <a:extLst>
              <a:ext uri="{FF2B5EF4-FFF2-40B4-BE49-F238E27FC236}">
                <a16:creationId xmlns:a16="http://schemas.microsoft.com/office/drawing/2014/main" id="{27B4FE8E-5754-2A44-7EEF-DB5B31B24990}"/>
              </a:ext>
            </a:extLst>
          </p:cNvPr>
          <p:cNvSpPr>
            <a:spLocks noGrp="1"/>
          </p:cNvSpPr>
          <p:nvPr>
            <p:ph type="title"/>
          </p:nvPr>
        </p:nvSpPr>
        <p:spPr>
          <a:xfrm>
            <a:off x="0" y="0"/>
            <a:ext cx="12192000" cy="975701"/>
          </a:xfrm>
        </p:spPr>
        <p:txBody>
          <a:bodyPr/>
          <a:lstStyle/>
          <a:p>
            <a:r>
              <a:rPr lang="en-US" dirty="0"/>
              <a:t>Field of Regard</a:t>
            </a:r>
          </a:p>
        </p:txBody>
      </p:sp>
      <p:sp>
        <p:nvSpPr>
          <p:cNvPr id="7" name="TextBox 6">
            <a:extLst>
              <a:ext uri="{FF2B5EF4-FFF2-40B4-BE49-F238E27FC236}">
                <a16:creationId xmlns:a16="http://schemas.microsoft.com/office/drawing/2014/main" id="{D0B02D5C-7644-20F2-F181-DB8FA7A89905}"/>
              </a:ext>
            </a:extLst>
          </p:cNvPr>
          <p:cNvSpPr txBox="1"/>
          <p:nvPr/>
        </p:nvSpPr>
        <p:spPr>
          <a:xfrm>
            <a:off x="969059" y="3557206"/>
            <a:ext cx="4763464" cy="646331"/>
          </a:xfrm>
          <a:prstGeom prst="rect">
            <a:avLst/>
          </a:prstGeom>
          <a:noFill/>
        </p:spPr>
        <p:txBody>
          <a:bodyPr wrap="square" rtlCol="0">
            <a:spAutoFit/>
          </a:bodyPr>
          <a:lstStyle/>
          <a:p>
            <a:pPr algn="ctr"/>
            <a:r>
              <a:rPr lang="en-US" b="1" dirty="0"/>
              <a:t>First light 8/2 </a:t>
            </a:r>
            <a:r>
              <a:rPr lang="en-US" dirty="0"/>
              <a:t>field of Regard: 62.7 mins</a:t>
            </a:r>
          </a:p>
          <a:p>
            <a:pPr algn="ctr"/>
            <a:r>
              <a:rPr lang="en-US" dirty="0"/>
              <a:t>(100 </a:t>
            </a:r>
            <a:r>
              <a:rPr lang="en-US" dirty="0" err="1"/>
              <a:t>ms</a:t>
            </a:r>
            <a:r>
              <a:rPr lang="en-US" dirty="0"/>
              <a:t> integration time, 26 coadds, 61.5 µrad)</a:t>
            </a:r>
          </a:p>
        </p:txBody>
      </p:sp>
      <p:sp>
        <p:nvSpPr>
          <p:cNvPr id="11" name="TextBox 10">
            <a:extLst>
              <a:ext uri="{FF2B5EF4-FFF2-40B4-BE49-F238E27FC236}">
                <a16:creationId xmlns:a16="http://schemas.microsoft.com/office/drawing/2014/main" id="{AC000218-6777-8152-CF3F-43F748D4F4BF}"/>
              </a:ext>
            </a:extLst>
          </p:cNvPr>
          <p:cNvSpPr txBox="1"/>
          <p:nvPr/>
        </p:nvSpPr>
        <p:spPr>
          <a:xfrm>
            <a:off x="762620" y="4108775"/>
            <a:ext cx="10611060" cy="461665"/>
          </a:xfrm>
          <a:prstGeom prst="rect">
            <a:avLst/>
          </a:prstGeom>
          <a:noFill/>
        </p:spPr>
        <p:txBody>
          <a:bodyPr wrap="square" rtlCol="0">
            <a:spAutoFit/>
          </a:bodyPr>
          <a:lstStyle/>
          <a:p>
            <a:pPr algn="ctr"/>
            <a:r>
              <a:rPr lang="en-US" b="1" dirty="0"/>
              <a:t>Fields of regard characterization (FOR mapping) with different N-S SMA angles</a:t>
            </a:r>
          </a:p>
        </p:txBody>
      </p:sp>
      <p:pic>
        <p:nvPicPr>
          <p:cNvPr id="12" name="Picture 11">
            <a:extLst>
              <a:ext uri="{FF2B5EF4-FFF2-40B4-BE49-F238E27FC236}">
                <a16:creationId xmlns:a16="http://schemas.microsoft.com/office/drawing/2014/main" id="{5ABD5835-673A-FF93-0296-6E3CB8CDE3E2}"/>
              </a:ext>
            </a:extLst>
          </p:cNvPr>
          <p:cNvPicPr>
            <a:picLocks noChangeAspect="1"/>
          </p:cNvPicPr>
          <p:nvPr/>
        </p:nvPicPr>
        <p:blipFill>
          <a:blip r:embed="rId4"/>
          <a:stretch>
            <a:fillRect/>
          </a:stretch>
        </p:blipFill>
        <p:spPr>
          <a:xfrm>
            <a:off x="55416" y="4396155"/>
            <a:ext cx="4031673" cy="2419004"/>
          </a:xfrm>
          <a:prstGeom prst="rect">
            <a:avLst/>
          </a:prstGeom>
        </p:spPr>
      </p:pic>
      <p:pic>
        <p:nvPicPr>
          <p:cNvPr id="13" name="Picture 12">
            <a:extLst>
              <a:ext uri="{FF2B5EF4-FFF2-40B4-BE49-F238E27FC236}">
                <a16:creationId xmlns:a16="http://schemas.microsoft.com/office/drawing/2014/main" id="{F84B0AC5-CACC-A984-1D3E-398F48F733B5}"/>
              </a:ext>
            </a:extLst>
          </p:cNvPr>
          <p:cNvPicPr>
            <a:picLocks noChangeAspect="1"/>
          </p:cNvPicPr>
          <p:nvPr/>
        </p:nvPicPr>
        <p:blipFill>
          <a:blip r:embed="rId5"/>
          <a:stretch>
            <a:fillRect/>
          </a:stretch>
        </p:blipFill>
        <p:spPr>
          <a:xfrm>
            <a:off x="4087089" y="4400678"/>
            <a:ext cx="4031673" cy="2419004"/>
          </a:xfrm>
          <a:prstGeom prst="rect">
            <a:avLst/>
          </a:prstGeom>
        </p:spPr>
      </p:pic>
      <p:pic>
        <p:nvPicPr>
          <p:cNvPr id="14" name="Picture 13">
            <a:extLst>
              <a:ext uri="{FF2B5EF4-FFF2-40B4-BE49-F238E27FC236}">
                <a16:creationId xmlns:a16="http://schemas.microsoft.com/office/drawing/2014/main" id="{E3E246A2-9299-8665-F92D-3F75E1AB787A}"/>
              </a:ext>
            </a:extLst>
          </p:cNvPr>
          <p:cNvPicPr>
            <a:picLocks noChangeAspect="1"/>
          </p:cNvPicPr>
          <p:nvPr/>
        </p:nvPicPr>
        <p:blipFill>
          <a:blip r:embed="rId6"/>
          <a:stretch>
            <a:fillRect/>
          </a:stretch>
        </p:blipFill>
        <p:spPr>
          <a:xfrm>
            <a:off x="8118762" y="4400679"/>
            <a:ext cx="4031673" cy="2419004"/>
          </a:xfrm>
          <a:prstGeom prst="rect">
            <a:avLst/>
          </a:prstGeom>
        </p:spPr>
      </p:pic>
      <p:sp>
        <p:nvSpPr>
          <p:cNvPr id="6" name="Slide Number Placeholder 5">
            <a:extLst>
              <a:ext uri="{FF2B5EF4-FFF2-40B4-BE49-F238E27FC236}">
                <a16:creationId xmlns:a16="http://schemas.microsoft.com/office/drawing/2014/main" id="{97BFCE8D-E320-E35E-CFE5-648AA1DA1BA4}"/>
              </a:ext>
            </a:extLst>
          </p:cNvPr>
          <p:cNvSpPr>
            <a:spLocks noGrp="1"/>
          </p:cNvSpPr>
          <p:nvPr>
            <p:ph type="sldNum" sz="quarter" idx="12"/>
          </p:nvPr>
        </p:nvSpPr>
        <p:spPr/>
        <p:txBody>
          <a:bodyPr/>
          <a:lstStyle/>
          <a:p>
            <a:fld id="{8ED73442-08FF-4492-B0C7-9D805A86EDBE}" type="slidenum">
              <a:rPr lang="en-US" smtClean="0"/>
              <a:t>25</a:t>
            </a:fld>
            <a:endParaRPr lang="en-US"/>
          </a:p>
        </p:txBody>
      </p:sp>
      <p:sp>
        <p:nvSpPr>
          <p:cNvPr id="8" name="TextBox 7">
            <a:extLst>
              <a:ext uri="{FF2B5EF4-FFF2-40B4-BE49-F238E27FC236}">
                <a16:creationId xmlns:a16="http://schemas.microsoft.com/office/drawing/2014/main" id="{DF206C39-55B8-776D-6794-7F2ED8968388}"/>
              </a:ext>
            </a:extLst>
          </p:cNvPr>
          <p:cNvSpPr txBox="1"/>
          <p:nvPr/>
        </p:nvSpPr>
        <p:spPr>
          <a:xfrm>
            <a:off x="5296465" y="1007214"/>
            <a:ext cx="1543371" cy="400110"/>
          </a:xfrm>
          <a:prstGeom prst="rect">
            <a:avLst/>
          </a:prstGeom>
          <a:noFill/>
        </p:spPr>
        <p:txBody>
          <a:bodyPr wrap="none" rtlCol="0">
            <a:spAutoFit/>
          </a:bodyPr>
          <a:lstStyle/>
          <a:p>
            <a:r>
              <a:rPr lang="en-US" sz="2000">
                <a:solidFill>
                  <a:srgbClr val="FF0000"/>
                </a:solidFill>
              </a:rPr>
              <a:t>Requirement</a:t>
            </a:r>
          </a:p>
        </p:txBody>
      </p:sp>
      <p:cxnSp>
        <p:nvCxnSpPr>
          <p:cNvPr id="10" name="Straight Arrow Connector 9">
            <a:extLst>
              <a:ext uri="{FF2B5EF4-FFF2-40B4-BE49-F238E27FC236}">
                <a16:creationId xmlns:a16="http://schemas.microsoft.com/office/drawing/2014/main" id="{4E414B22-5FDF-FF08-6D36-414250E73309}"/>
              </a:ext>
            </a:extLst>
          </p:cNvPr>
          <p:cNvCxnSpPr>
            <a:cxnSpLocks/>
          </p:cNvCxnSpPr>
          <p:nvPr/>
        </p:nvCxnSpPr>
        <p:spPr>
          <a:xfrm flipV="1">
            <a:off x="4754722" y="1207269"/>
            <a:ext cx="447491" cy="4468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3F6450B9-02FA-3B0B-BF17-1EAE3ED55C0C}"/>
              </a:ext>
            </a:extLst>
          </p:cNvPr>
          <p:cNvSpPr txBox="1"/>
          <p:nvPr/>
        </p:nvSpPr>
        <p:spPr>
          <a:xfrm>
            <a:off x="5329218" y="1383898"/>
            <a:ext cx="1528688" cy="400110"/>
          </a:xfrm>
          <a:prstGeom prst="rect">
            <a:avLst/>
          </a:prstGeom>
          <a:noFill/>
        </p:spPr>
        <p:txBody>
          <a:bodyPr wrap="none" rtlCol="0">
            <a:spAutoFit/>
          </a:bodyPr>
          <a:lstStyle/>
          <a:p>
            <a:r>
              <a:rPr lang="en-US" sz="2000"/>
              <a:t>Performance</a:t>
            </a:r>
          </a:p>
        </p:txBody>
      </p:sp>
      <p:cxnSp>
        <p:nvCxnSpPr>
          <p:cNvPr id="16" name="Straight Arrow Connector 15">
            <a:extLst>
              <a:ext uri="{FF2B5EF4-FFF2-40B4-BE49-F238E27FC236}">
                <a16:creationId xmlns:a16="http://schemas.microsoft.com/office/drawing/2014/main" id="{B44BC148-8F35-7270-4BE7-03E922C51B2F}"/>
              </a:ext>
            </a:extLst>
          </p:cNvPr>
          <p:cNvCxnSpPr>
            <a:cxnSpLocks/>
          </p:cNvCxnSpPr>
          <p:nvPr/>
        </p:nvCxnSpPr>
        <p:spPr>
          <a:xfrm flipV="1">
            <a:off x="5105790" y="1670204"/>
            <a:ext cx="316069" cy="7087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DDBE1CD1-BBD0-BF5D-85E8-BC4EEB502FC2}"/>
              </a:ext>
            </a:extLst>
          </p:cNvPr>
          <p:cNvSpPr txBox="1"/>
          <p:nvPr/>
        </p:nvSpPr>
        <p:spPr>
          <a:xfrm>
            <a:off x="5887192" y="3557205"/>
            <a:ext cx="4933208" cy="646331"/>
          </a:xfrm>
          <a:prstGeom prst="rect">
            <a:avLst/>
          </a:prstGeom>
          <a:noFill/>
        </p:spPr>
        <p:txBody>
          <a:bodyPr wrap="square" rtlCol="0">
            <a:spAutoFit/>
          </a:bodyPr>
          <a:lstStyle/>
          <a:p>
            <a:pPr algn="ctr"/>
            <a:r>
              <a:rPr lang="en-US" b="1" dirty="0"/>
              <a:t>Optimized</a:t>
            </a:r>
            <a:r>
              <a:rPr lang="en-US" dirty="0"/>
              <a:t> field of Regard in late Sep.: 59.75 mins</a:t>
            </a:r>
          </a:p>
          <a:p>
            <a:pPr algn="ctr"/>
            <a:r>
              <a:rPr lang="en-US" dirty="0"/>
              <a:t>(100 </a:t>
            </a:r>
            <a:r>
              <a:rPr lang="en-US" dirty="0" err="1"/>
              <a:t>ms</a:t>
            </a:r>
            <a:r>
              <a:rPr lang="en-US" dirty="0"/>
              <a:t> integration time, 26 coadds, 64 µrad)</a:t>
            </a:r>
          </a:p>
        </p:txBody>
      </p:sp>
      <p:cxnSp>
        <p:nvCxnSpPr>
          <p:cNvPr id="21" name="Straight Arrow Connector 20">
            <a:extLst>
              <a:ext uri="{FF2B5EF4-FFF2-40B4-BE49-F238E27FC236}">
                <a16:creationId xmlns:a16="http://schemas.microsoft.com/office/drawing/2014/main" id="{103997AB-990B-371E-C840-508D2F817921}"/>
              </a:ext>
            </a:extLst>
          </p:cNvPr>
          <p:cNvCxnSpPr>
            <a:cxnSpLocks/>
          </p:cNvCxnSpPr>
          <p:nvPr/>
        </p:nvCxnSpPr>
        <p:spPr>
          <a:xfrm flipH="1" flipV="1">
            <a:off x="6787559" y="1175060"/>
            <a:ext cx="448755" cy="4468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5F1938C5-1113-99DE-0086-3B88864D17EF}"/>
              </a:ext>
            </a:extLst>
          </p:cNvPr>
          <p:cNvCxnSpPr>
            <a:cxnSpLocks/>
          </p:cNvCxnSpPr>
          <p:nvPr/>
        </p:nvCxnSpPr>
        <p:spPr>
          <a:xfrm flipH="1" flipV="1">
            <a:off x="6478292" y="1718463"/>
            <a:ext cx="357050" cy="7306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0C4BE3F8-0941-1B66-63BC-975340D515E7}"/>
              </a:ext>
            </a:extLst>
          </p:cNvPr>
          <p:cNvSpPr txBox="1"/>
          <p:nvPr/>
        </p:nvSpPr>
        <p:spPr>
          <a:xfrm>
            <a:off x="8118762" y="6304021"/>
            <a:ext cx="2214581" cy="338554"/>
          </a:xfrm>
          <a:prstGeom prst="rect">
            <a:avLst/>
          </a:prstGeom>
          <a:noFill/>
        </p:spPr>
        <p:txBody>
          <a:bodyPr wrap="none" rtlCol="0">
            <a:spAutoFit/>
          </a:bodyPr>
          <a:lstStyle/>
          <a:p>
            <a:r>
              <a:rPr lang="en-US" sz="1600" dirty="0"/>
              <a:t>[Credit: </a:t>
            </a:r>
            <a:r>
              <a:rPr lang="en-US" sz="1600" dirty="0" err="1"/>
              <a:t>Heesung</a:t>
            </a:r>
            <a:r>
              <a:rPr lang="en-US" sz="1600" dirty="0"/>
              <a:t> Chong]</a:t>
            </a:r>
          </a:p>
        </p:txBody>
      </p:sp>
    </p:spTree>
    <p:extLst>
      <p:ext uri="{BB962C8B-B14F-4D97-AF65-F5344CB8AC3E}">
        <p14:creationId xmlns:p14="http://schemas.microsoft.com/office/powerpoint/2010/main" val="2734256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85432F-1FB7-1C02-098A-8BC096C53145}"/>
              </a:ext>
            </a:extLst>
          </p:cNvPr>
          <p:cNvSpPr txBox="1"/>
          <p:nvPr/>
        </p:nvSpPr>
        <p:spPr>
          <a:xfrm>
            <a:off x="1" y="198511"/>
            <a:ext cx="1218278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First Light H</a:t>
            </a:r>
            <a:r>
              <a:rPr kumimoji="0" lang="en-US" sz="3600" b="0" i="0" u="none" strike="noStrike" kern="1200" cap="none" spc="0" normalizeH="0" baseline="-25000" noProof="0" dirty="0">
                <a:ln>
                  <a:noFill/>
                </a:ln>
                <a:solidFill>
                  <a:prstClr val="white"/>
                </a:solidFill>
                <a:effectLst/>
                <a:uLnTx/>
                <a:uFillTx/>
                <a:latin typeface="Calibri"/>
                <a:ea typeface="+mn-ea"/>
                <a:cs typeface="+mn-cs"/>
              </a:rPr>
              <a:t>2</a:t>
            </a:r>
            <a:r>
              <a:rPr kumimoji="0" lang="en-US" sz="3600" b="0" i="0" u="none" strike="noStrike" kern="1200" cap="none" spc="0" normalizeH="0" baseline="0" noProof="0" dirty="0">
                <a:ln>
                  <a:noFill/>
                </a:ln>
                <a:solidFill>
                  <a:prstClr val="white"/>
                </a:solidFill>
                <a:effectLst/>
                <a:uLnTx/>
                <a:uFillTx/>
                <a:latin typeface="Calibri"/>
                <a:ea typeface="+mn-ea"/>
                <a:cs typeface="+mn-cs"/>
              </a:rPr>
              <a:t>O SCD (2 August 2023)</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7460B59F-1E09-5EB7-ECC9-64669F176B4D}"/>
              </a:ext>
            </a:extLst>
          </p:cNvPr>
          <p:cNvSpPr>
            <a:spLocks noGrp="1"/>
          </p:cNvSpPr>
          <p:nvPr>
            <p:ph type="sldNum" sz="quarter" idx="12"/>
          </p:nvPr>
        </p:nvSpPr>
        <p:spPr>
          <a:xfrm>
            <a:off x="9448800" y="6621140"/>
            <a:ext cx="2743200" cy="18288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611040A0-AEF9-F383-4B1C-46C816DB92D3}"/>
              </a:ext>
            </a:extLst>
          </p:cNvPr>
          <p:cNvPicPr>
            <a:picLocks noChangeAspect="1"/>
          </p:cNvPicPr>
          <p:nvPr/>
        </p:nvPicPr>
        <p:blipFill>
          <a:blip r:embed="rId2"/>
          <a:stretch>
            <a:fillRect/>
          </a:stretch>
        </p:blipFill>
        <p:spPr>
          <a:xfrm>
            <a:off x="1681433" y="1150147"/>
            <a:ext cx="9449459" cy="5241888"/>
          </a:xfrm>
          <a:prstGeom prst="rect">
            <a:avLst/>
          </a:prstGeom>
        </p:spPr>
      </p:pic>
    </p:spTree>
    <p:extLst>
      <p:ext uri="{BB962C8B-B14F-4D97-AF65-F5344CB8AC3E}">
        <p14:creationId xmlns:p14="http://schemas.microsoft.com/office/powerpoint/2010/main" val="1552292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4"/>
          <p:cNvPicPr preferRelativeResize="0"/>
          <p:nvPr/>
        </p:nvPicPr>
        <p:blipFill rotWithShape="1">
          <a:blip r:embed="rId3">
            <a:alphaModFix/>
          </a:blip>
          <a:srcRect/>
          <a:stretch/>
        </p:blipFill>
        <p:spPr>
          <a:xfrm>
            <a:off x="240535" y="800899"/>
            <a:ext cx="2759126" cy="2743200"/>
          </a:xfrm>
          <a:prstGeom prst="rect">
            <a:avLst/>
          </a:prstGeom>
          <a:noFill/>
          <a:ln>
            <a:noFill/>
          </a:ln>
        </p:spPr>
      </p:pic>
      <p:pic>
        <p:nvPicPr>
          <p:cNvPr id="95" name="Google Shape;95;p14"/>
          <p:cNvPicPr preferRelativeResize="0"/>
          <p:nvPr/>
        </p:nvPicPr>
        <p:blipFill rotWithShape="1">
          <a:blip r:embed="rId4">
            <a:alphaModFix/>
          </a:blip>
          <a:srcRect/>
          <a:stretch/>
        </p:blipFill>
        <p:spPr>
          <a:xfrm>
            <a:off x="3207323" y="736244"/>
            <a:ext cx="2759126" cy="2743200"/>
          </a:xfrm>
          <a:prstGeom prst="rect">
            <a:avLst/>
          </a:prstGeom>
          <a:noFill/>
          <a:ln>
            <a:noFill/>
          </a:ln>
        </p:spPr>
      </p:pic>
      <p:pic>
        <p:nvPicPr>
          <p:cNvPr id="96" name="Google Shape;96;p14"/>
          <p:cNvPicPr preferRelativeResize="0"/>
          <p:nvPr/>
        </p:nvPicPr>
        <p:blipFill rotWithShape="1">
          <a:blip r:embed="rId5">
            <a:alphaModFix/>
          </a:blip>
          <a:srcRect/>
          <a:stretch/>
        </p:blipFill>
        <p:spPr>
          <a:xfrm>
            <a:off x="6096000" y="736244"/>
            <a:ext cx="2759126" cy="2743200"/>
          </a:xfrm>
          <a:prstGeom prst="rect">
            <a:avLst/>
          </a:prstGeom>
          <a:noFill/>
          <a:ln>
            <a:noFill/>
          </a:ln>
        </p:spPr>
      </p:pic>
      <p:pic>
        <p:nvPicPr>
          <p:cNvPr id="97" name="Google Shape;97;p14"/>
          <p:cNvPicPr preferRelativeResize="0"/>
          <p:nvPr/>
        </p:nvPicPr>
        <p:blipFill rotWithShape="1">
          <a:blip r:embed="rId6">
            <a:alphaModFix/>
          </a:blip>
          <a:srcRect/>
          <a:stretch/>
        </p:blipFill>
        <p:spPr>
          <a:xfrm>
            <a:off x="240535" y="3571305"/>
            <a:ext cx="2759126" cy="2743200"/>
          </a:xfrm>
          <a:prstGeom prst="rect">
            <a:avLst/>
          </a:prstGeom>
          <a:noFill/>
          <a:ln>
            <a:noFill/>
          </a:ln>
        </p:spPr>
      </p:pic>
      <p:pic>
        <p:nvPicPr>
          <p:cNvPr id="98" name="Google Shape;98;p14"/>
          <p:cNvPicPr preferRelativeResize="0"/>
          <p:nvPr/>
        </p:nvPicPr>
        <p:blipFill rotWithShape="1">
          <a:blip r:embed="rId7">
            <a:alphaModFix/>
          </a:blip>
          <a:srcRect/>
          <a:stretch/>
        </p:blipFill>
        <p:spPr>
          <a:xfrm>
            <a:off x="3207323" y="3571305"/>
            <a:ext cx="2759126" cy="2743200"/>
          </a:xfrm>
          <a:prstGeom prst="rect">
            <a:avLst/>
          </a:prstGeom>
          <a:noFill/>
          <a:ln>
            <a:noFill/>
          </a:ln>
        </p:spPr>
      </p:pic>
      <p:pic>
        <p:nvPicPr>
          <p:cNvPr id="99" name="Google Shape;99;p14"/>
          <p:cNvPicPr preferRelativeResize="0"/>
          <p:nvPr/>
        </p:nvPicPr>
        <p:blipFill rotWithShape="1">
          <a:blip r:embed="rId8">
            <a:alphaModFix/>
          </a:blip>
          <a:srcRect/>
          <a:stretch/>
        </p:blipFill>
        <p:spPr>
          <a:xfrm>
            <a:off x="6096000" y="3571305"/>
            <a:ext cx="2759126" cy="2743200"/>
          </a:xfrm>
          <a:prstGeom prst="rect">
            <a:avLst/>
          </a:prstGeom>
          <a:noFill/>
          <a:ln>
            <a:noFill/>
          </a:ln>
        </p:spPr>
      </p:pic>
      <p:pic>
        <p:nvPicPr>
          <p:cNvPr id="100" name="Google Shape;100;p14"/>
          <p:cNvPicPr preferRelativeResize="0"/>
          <p:nvPr/>
        </p:nvPicPr>
        <p:blipFill rotWithShape="1">
          <a:blip r:embed="rId9">
            <a:alphaModFix/>
          </a:blip>
          <a:srcRect/>
          <a:stretch/>
        </p:blipFill>
        <p:spPr>
          <a:xfrm>
            <a:off x="9125454" y="3544099"/>
            <a:ext cx="2759126" cy="2743200"/>
          </a:xfrm>
          <a:prstGeom prst="rect">
            <a:avLst/>
          </a:prstGeom>
          <a:noFill/>
          <a:ln>
            <a:noFill/>
          </a:ln>
        </p:spPr>
      </p:pic>
      <p:sp>
        <p:nvSpPr>
          <p:cNvPr id="101" name="Google Shape;101;p14"/>
          <p:cNvSpPr txBox="1"/>
          <p:nvPr/>
        </p:nvSpPr>
        <p:spPr>
          <a:xfrm>
            <a:off x="0" y="81082"/>
            <a:ext cx="12192000"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Calibri"/>
                <a:ea typeface="Calibri"/>
                <a:cs typeface="Calibri"/>
                <a:sym typeface="Calibri"/>
              </a:rPr>
              <a:t>TEMPO AOD vs ABI AOD in the VA fire region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02" name="Google Shape;102;p14"/>
          <p:cNvPicPr preferRelativeResize="0"/>
          <p:nvPr/>
        </p:nvPicPr>
        <p:blipFill rotWithShape="1">
          <a:blip r:embed="rId10">
            <a:alphaModFix/>
          </a:blip>
          <a:srcRect/>
          <a:stretch/>
        </p:blipFill>
        <p:spPr>
          <a:xfrm>
            <a:off x="8984677" y="868681"/>
            <a:ext cx="3040680" cy="2315930"/>
          </a:xfrm>
          <a:prstGeom prst="rect">
            <a:avLst/>
          </a:prstGeom>
          <a:noFill/>
          <a:ln>
            <a:noFill/>
          </a:ln>
        </p:spPr>
      </p:pic>
      <p:sp>
        <p:nvSpPr>
          <p:cNvPr id="2" name="TextBox 1">
            <a:extLst>
              <a:ext uri="{FF2B5EF4-FFF2-40B4-BE49-F238E27FC236}">
                <a16:creationId xmlns:a16="http://schemas.microsoft.com/office/drawing/2014/main" id="{D421A9A2-A7F6-A665-ED08-01CEC33F770A}"/>
              </a:ext>
            </a:extLst>
          </p:cNvPr>
          <p:cNvSpPr txBox="1"/>
          <p:nvPr/>
        </p:nvSpPr>
        <p:spPr>
          <a:xfrm>
            <a:off x="3409560" y="6488668"/>
            <a:ext cx="6750502" cy="369332"/>
          </a:xfrm>
          <a:prstGeom prst="rect">
            <a:avLst/>
          </a:prstGeom>
          <a:noFill/>
        </p:spPr>
        <p:txBody>
          <a:bodyPr wrap="none" rtlCol="0">
            <a:spAutoFit/>
          </a:bodyPr>
          <a:lstStyle/>
          <a:p>
            <a:r>
              <a:rPr lang="en-US" b="1" dirty="0"/>
              <a:t>Credits: NOAA </a:t>
            </a:r>
            <a:r>
              <a:rPr lang="en-US" b="1" dirty="0" err="1"/>
              <a:t>GeoXO</a:t>
            </a:r>
            <a:r>
              <a:rPr lang="en-US" b="1" dirty="0"/>
              <a:t> Team, </a:t>
            </a:r>
            <a:r>
              <a:rPr lang="en-US" b="1" dirty="0" err="1"/>
              <a:t>Pubu</a:t>
            </a:r>
            <a:r>
              <a:rPr lang="en-US" b="1" dirty="0"/>
              <a:t>, Hai, </a:t>
            </a:r>
            <a:r>
              <a:rPr lang="en-US" b="1" dirty="0" err="1"/>
              <a:t>Zigang</a:t>
            </a:r>
            <a:r>
              <a:rPr lang="en-US" b="1" dirty="0"/>
              <a:t> and Shobha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
          <p:cNvSpPr txBox="1">
            <a:spLocks noGrp="1"/>
          </p:cNvSpPr>
          <p:nvPr>
            <p:ph type="title"/>
          </p:nvPr>
        </p:nvSpPr>
        <p:spPr>
          <a:xfrm>
            <a:off x="0" y="23650"/>
            <a:ext cx="12191999" cy="975701"/>
          </a:xfrm>
        </p:spPr>
        <p:txBody>
          <a:bodyPr/>
          <a:lstStyle/>
          <a:p>
            <a:pPr lvl="0"/>
            <a:r>
              <a:rPr lang="en-US" dirty="0"/>
              <a:t>Introduction to TEMPO</a:t>
            </a:r>
          </a:p>
        </p:txBody>
      </p:sp>
      <p:pic>
        <p:nvPicPr>
          <p:cNvPr id="269" name="Google Shape;269;p2"/>
          <p:cNvPicPr preferRelativeResize="0">
            <a:picLocks noChangeAspect="1"/>
          </p:cNvPicPr>
          <p:nvPr/>
        </p:nvPicPr>
        <p:blipFill rotWithShape="1">
          <a:blip r:embed="rId3">
            <a:alphaModFix/>
          </a:blip>
          <a:srcRect/>
          <a:stretch/>
        </p:blipFill>
        <p:spPr>
          <a:xfrm>
            <a:off x="8154760" y="1206500"/>
            <a:ext cx="3959884" cy="5283200"/>
          </a:xfrm>
          <a:prstGeom prst="rect">
            <a:avLst/>
          </a:prstGeom>
          <a:noFill/>
          <a:ln>
            <a:noFill/>
          </a:ln>
        </p:spPr>
      </p:pic>
      <p:sp>
        <p:nvSpPr>
          <p:cNvPr id="270" name="Google Shape;270;p2"/>
          <p:cNvSpPr/>
          <p:nvPr/>
        </p:nvSpPr>
        <p:spPr>
          <a:xfrm>
            <a:off x="1" y="1152236"/>
            <a:ext cx="8187266" cy="5651783"/>
          </a:xfrm>
          <a:prstGeom prst="rect">
            <a:avLst/>
          </a:prstGeom>
          <a:noFill/>
          <a:ln>
            <a:noFill/>
          </a:ln>
        </p:spPr>
        <p:txBody>
          <a:bodyPr spcFirstLastPara="1" wrap="square" lIns="91325" tIns="45650" rIns="91325" bIns="45650" anchor="t" anchorCtr="0">
            <a:noAutofit/>
          </a:bodyPr>
          <a:lstStyle/>
          <a:p>
            <a:pPr marL="342900" marR="0" lvl="0" indent="-342900" algn="l" defTabSz="914400" rtl="0" eaLnBrk="1" fontAlgn="auto" latinLnBrk="0" hangingPunct="1">
              <a:lnSpc>
                <a:spcPct val="100000"/>
              </a:lnSpc>
              <a:spcBef>
                <a:spcPts val="0"/>
              </a:spcBef>
              <a:spcAft>
                <a:spcPts val="1200"/>
              </a:spcAft>
              <a:buClr>
                <a:srgbClr val="000000"/>
              </a:buClr>
              <a:buSzTx/>
              <a:buFont typeface="Wingdings" pitchFamily="2" charset="2"/>
              <a:buChar char="Ø"/>
              <a:tabLst/>
              <a:defRPr/>
            </a:pPr>
            <a:r>
              <a:rPr kumimoji="0" lang="en-US" sz="2400" b="1" i="0" u="none" strike="noStrike" kern="0" cap="none" spc="0" normalizeH="0" baseline="0" noProof="0" dirty="0">
                <a:ln>
                  <a:noFill/>
                </a:ln>
                <a:solidFill>
                  <a:srgbClr val="013589"/>
                </a:solidFill>
                <a:effectLst/>
                <a:uLnTx/>
                <a:uFillTx/>
                <a:latin typeface="Calibri"/>
                <a:ea typeface="Arial"/>
                <a:cs typeface="Arial"/>
                <a:sym typeface="Arial"/>
              </a:rPr>
              <a:t>NASA’s first Earth Venture Instrument (EVI) selected in 2012 </a:t>
            </a:r>
          </a:p>
          <a:p>
            <a:pPr marL="342900" marR="0" lvl="0" indent="-342900" algn="l" defTabSz="914400" rtl="0" eaLnBrk="1" fontAlgn="auto" latinLnBrk="0" hangingPunct="1">
              <a:lnSpc>
                <a:spcPct val="100000"/>
              </a:lnSpc>
              <a:spcBef>
                <a:spcPts val="0"/>
              </a:spcBef>
              <a:spcAft>
                <a:spcPts val="1200"/>
              </a:spcAft>
              <a:buClr>
                <a:srgbClr val="000000"/>
              </a:buClr>
              <a:buSzTx/>
              <a:buFont typeface="Wingdings" pitchFamily="2" charset="2"/>
              <a:buChar char="ü"/>
              <a:tabLst/>
              <a:defRPr/>
            </a:pPr>
            <a:r>
              <a:rPr kumimoji="0" lang="en-US" sz="2000" b="1" i="0" u="none" strike="noStrike" kern="0" cap="none" spc="0" normalizeH="0" baseline="0" noProof="0" dirty="0">
                <a:ln>
                  <a:noFill/>
                </a:ln>
                <a:solidFill>
                  <a:srgbClr val="013589"/>
                </a:solidFill>
                <a:effectLst/>
                <a:uLnTx/>
                <a:uFillTx/>
                <a:latin typeface="Calibri"/>
                <a:ea typeface="Arial"/>
                <a:cs typeface="Arial"/>
                <a:sym typeface="Arial"/>
              </a:rPr>
              <a:t>PI:</a:t>
            </a:r>
            <a:r>
              <a:rPr kumimoji="0" lang="en-US" sz="2000" b="0" i="0" u="none" strike="noStrike" kern="0" cap="none" spc="0" normalizeH="0" baseline="0" noProof="0" dirty="0">
                <a:ln>
                  <a:noFill/>
                </a:ln>
                <a:solidFill>
                  <a:srgbClr val="013589"/>
                </a:solidFill>
                <a:effectLst/>
                <a:uLnTx/>
                <a:uFillTx/>
                <a:latin typeface="Calibri"/>
                <a:ea typeface="Arial"/>
                <a:cs typeface="Arial"/>
                <a:sym typeface="Arial"/>
              </a:rPr>
              <a:t> </a:t>
            </a:r>
            <a:r>
              <a:rPr kumimoji="0" lang="en-US" sz="2000" b="0" i="0" u="none" strike="noStrike" kern="0" cap="none" spc="0" normalizeH="0" baseline="0" noProof="0" dirty="0">
                <a:ln>
                  <a:noFill/>
                </a:ln>
                <a:solidFill>
                  <a:srgbClr val="000000"/>
                </a:solidFill>
                <a:effectLst/>
                <a:uLnTx/>
                <a:uFillTx/>
                <a:latin typeface="Calibri"/>
                <a:ea typeface="Arial"/>
                <a:cs typeface="Arial"/>
                <a:sym typeface="Arial"/>
              </a:rPr>
              <a:t>Kelly Chance, Smithsonian Astrophysical Observatory (SAO):</a:t>
            </a:r>
            <a:r>
              <a:rPr kumimoji="0" lang="en-US" sz="2000" b="0" i="0" u="none" strike="noStrike" kern="0" cap="none" spc="0" normalizeH="0" baseline="0" noProof="0" dirty="0">
                <a:ln>
                  <a:noFill/>
                </a:ln>
                <a:solidFill>
                  <a:srgbClr val="000000"/>
                </a:solidFill>
                <a:effectLst/>
                <a:uLnTx/>
                <a:uFillTx/>
                <a:latin typeface="Calibri"/>
                <a:cs typeface="Arial"/>
                <a:sym typeface="Arial"/>
              </a:rPr>
              <a:t> Science team</a:t>
            </a:r>
            <a:r>
              <a:rPr kumimoji="0" lang="en-US" sz="2000" b="0" i="0" u="none" strike="noStrike" kern="0" cap="none" spc="0" normalizeH="0" baseline="0" noProof="0" dirty="0">
                <a:ln>
                  <a:noFill/>
                </a:ln>
                <a:solidFill>
                  <a:srgbClr val="000000"/>
                </a:solidFill>
                <a:effectLst/>
                <a:uLnTx/>
                <a:uFillTx/>
                <a:latin typeface="Calibri"/>
                <a:ea typeface="Arial"/>
                <a:cs typeface="Arial"/>
                <a:sym typeface="Arial"/>
              </a:rPr>
              <a:t>, ground systems, science data processing center</a:t>
            </a:r>
            <a:endParaRPr kumimoji="0" sz="2000" b="0" i="0" u="none" strike="noStrike" kern="0" cap="none" spc="0" normalizeH="0" baseline="0" noProof="0" dirty="0">
              <a:ln>
                <a:noFill/>
              </a:ln>
              <a:solidFill>
                <a:srgbClr val="000000"/>
              </a:solidFill>
              <a:effectLst/>
              <a:uLnTx/>
              <a:uFillTx/>
              <a:latin typeface="Calibri"/>
              <a:cs typeface="Arial"/>
              <a:sym typeface="Arial"/>
            </a:endParaRPr>
          </a:p>
          <a:p>
            <a:pPr marL="342900" indent="-342900">
              <a:buClr>
                <a:srgbClr val="000000"/>
              </a:buClr>
              <a:buFont typeface="Wingdings" pitchFamily="2" charset="2"/>
              <a:buChar char="ü"/>
              <a:defRPr/>
            </a:pPr>
            <a:r>
              <a:rPr lang="en-US" sz="2000" b="1" kern="0" dirty="0">
                <a:solidFill>
                  <a:srgbClr val="013589"/>
                </a:solidFill>
                <a:ea typeface="Arial"/>
                <a:cs typeface="Arial"/>
                <a:sym typeface="Arial"/>
              </a:rPr>
              <a:t>Instrument Project Management: </a:t>
            </a:r>
            <a:r>
              <a:rPr lang="en-US" sz="2000" kern="0" dirty="0">
                <a:solidFill>
                  <a:srgbClr val="000000"/>
                </a:solidFill>
                <a:ea typeface="Arial"/>
                <a:cs typeface="Arial"/>
                <a:sym typeface="Arial"/>
              </a:rPr>
              <a:t>NASA </a:t>
            </a:r>
            <a:r>
              <a:rPr lang="en-US" sz="2000" kern="0" dirty="0" err="1">
                <a:solidFill>
                  <a:srgbClr val="000000"/>
                </a:solidFill>
                <a:ea typeface="Arial"/>
                <a:cs typeface="Arial"/>
                <a:sym typeface="Arial"/>
              </a:rPr>
              <a:t>LaRC</a:t>
            </a:r>
            <a:r>
              <a:rPr lang="en-US" sz="2000" kern="0" dirty="0">
                <a:solidFill>
                  <a:srgbClr val="000000"/>
                </a:solidFill>
                <a:ea typeface="Arial"/>
                <a:cs typeface="Arial"/>
                <a:sym typeface="Arial"/>
              </a:rPr>
              <a:t> </a:t>
            </a:r>
            <a:r>
              <a:rPr lang="en-US" sz="2000" b="1" kern="0" dirty="0">
                <a:ea typeface="Arial"/>
                <a:cs typeface="Arial"/>
                <a:sym typeface="Wingdings" pitchFamily="2" charset="2"/>
              </a:rPr>
              <a:t></a:t>
            </a:r>
            <a:r>
              <a:rPr lang="en-US" sz="2000" b="1" kern="0" dirty="0">
                <a:ea typeface="Arial"/>
                <a:cs typeface="Arial"/>
                <a:sym typeface="Arial"/>
              </a:rPr>
              <a:t> SAO (Phase E)</a:t>
            </a: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itchFamily="2" charset="2"/>
              <a:buChar char="ü"/>
              <a:tabLst/>
              <a:defRPr/>
            </a:pPr>
            <a:r>
              <a:rPr kumimoji="0" lang="en-US" sz="2000" b="1" i="0" u="none" strike="noStrike" kern="0" cap="none" spc="0" normalizeH="0" baseline="0" noProof="0" dirty="0">
                <a:ln>
                  <a:noFill/>
                </a:ln>
                <a:solidFill>
                  <a:srgbClr val="013589"/>
                </a:solidFill>
                <a:effectLst/>
                <a:uLnTx/>
                <a:uFillTx/>
                <a:latin typeface="Calibri"/>
                <a:ea typeface="Arial"/>
                <a:cs typeface="Arial"/>
                <a:sym typeface="Arial"/>
              </a:rPr>
              <a:t>Instrument Development: </a:t>
            </a:r>
            <a:r>
              <a:rPr kumimoji="0" lang="en-US" sz="2000" b="0" i="0" u="none" strike="noStrike" kern="0" cap="none" spc="0" normalizeH="0" baseline="0" noProof="0" dirty="0">
                <a:ln>
                  <a:noFill/>
                </a:ln>
                <a:solidFill>
                  <a:srgbClr val="000000"/>
                </a:solidFill>
                <a:effectLst/>
                <a:uLnTx/>
                <a:uFillTx/>
                <a:latin typeface="Calibri"/>
                <a:ea typeface="Arial"/>
                <a:cs typeface="Arial"/>
                <a:sym typeface="Arial"/>
              </a:rPr>
              <a:t>Ball Aerospace</a:t>
            </a:r>
            <a:endParaRPr kumimoji="0" sz="2000" b="0" i="0" u="none" strike="noStrike" kern="0" cap="none" spc="0" normalizeH="0" baseline="0" noProof="0" dirty="0">
              <a:ln>
                <a:noFill/>
              </a:ln>
              <a:solidFill>
                <a:srgbClr val="000000"/>
              </a:solidFill>
              <a:effectLst/>
              <a:uLnTx/>
              <a:uFillTx/>
              <a:latin typeface="Calibri"/>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itchFamily="2" charset="2"/>
              <a:buChar char="ü"/>
              <a:tabLst/>
              <a:defRPr/>
            </a:pPr>
            <a:r>
              <a:rPr kumimoji="0" lang="en-US" sz="2000" b="1" i="0" u="none" strike="noStrike" kern="0" cap="none" spc="0" normalizeH="0" baseline="0" noProof="0" dirty="0">
                <a:ln>
                  <a:noFill/>
                </a:ln>
                <a:solidFill>
                  <a:srgbClr val="013589"/>
                </a:solidFill>
                <a:effectLst/>
                <a:uLnTx/>
                <a:uFillTx/>
                <a:latin typeface="Calibri"/>
                <a:ea typeface="Arial"/>
                <a:cs typeface="Arial"/>
                <a:sym typeface="Arial"/>
              </a:rPr>
              <a:t>Other Institutions: </a:t>
            </a:r>
            <a:r>
              <a:rPr kumimoji="0" lang="en-US" sz="2000" b="0" i="0" u="none" strike="noStrike" kern="0" cap="none" spc="0" normalizeH="0" baseline="0" noProof="0" dirty="0">
                <a:ln>
                  <a:noFill/>
                </a:ln>
                <a:solidFill>
                  <a:srgbClr val="000000"/>
                </a:solidFill>
                <a:effectLst/>
                <a:uLnTx/>
                <a:uFillTx/>
                <a:latin typeface="Calibri"/>
                <a:ea typeface="Arial"/>
                <a:cs typeface="Arial"/>
                <a:sym typeface="Arial"/>
              </a:rPr>
              <a:t>NASA GSFC, NOAA, EPA, NCAR, Harvard, UC Berkeley, St. Louis U, UAH, U Iowa</a:t>
            </a:r>
            <a:r>
              <a:rPr kumimoji="0" lang="en-US" sz="2000" b="0" i="0" u="none" strike="noStrike" kern="0" cap="none" spc="0" normalizeH="0" baseline="0" noProof="0" dirty="0">
                <a:ln>
                  <a:noFill/>
                </a:ln>
                <a:solidFill>
                  <a:srgbClr val="0C0C0C"/>
                </a:solidFill>
                <a:effectLst/>
                <a:uLnTx/>
                <a:uFillTx/>
                <a:latin typeface="Calibri"/>
                <a:ea typeface="Arial"/>
                <a:cs typeface="Arial"/>
                <a:sym typeface="Arial"/>
              </a:rPr>
              <a:t>, Sitting Bull College, RT Solutions, </a:t>
            </a:r>
            <a:r>
              <a:rPr kumimoji="0" lang="en-US" sz="2000" b="0" i="0" u="none" strike="noStrike" kern="0" cap="none" spc="0" normalizeH="0" baseline="0" noProof="0" dirty="0" err="1">
                <a:ln>
                  <a:noFill/>
                </a:ln>
                <a:solidFill>
                  <a:srgbClr val="0C0C0C"/>
                </a:solidFill>
                <a:effectLst/>
                <a:uLnTx/>
                <a:uFillTx/>
                <a:latin typeface="Calibri"/>
                <a:ea typeface="Arial"/>
                <a:cs typeface="Arial"/>
                <a:sym typeface="Arial"/>
              </a:rPr>
              <a:t>Carr</a:t>
            </a:r>
            <a:r>
              <a:rPr kumimoji="0" lang="en-US" sz="2000" b="0" i="0" u="none" strike="noStrike" kern="0" cap="none" spc="0" normalizeH="0" baseline="0" noProof="0" dirty="0">
                <a:ln>
                  <a:noFill/>
                </a:ln>
                <a:solidFill>
                  <a:srgbClr val="0C0C0C"/>
                </a:solidFill>
                <a:effectLst/>
                <a:uLnTx/>
                <a:uFillTx/>
                <a:latin typeface="Calibri"/>
                <a:ea typeface="Arial"/>
                <a:cs typeface="Arial"/>
                <a:sym typeface="Arial"/>
              </a:rPr>
              <a:t> Astronautics</a:t>
            </a:r>
            <a:endParaRPr kumimoji="0" sz="2000" b="0" i="0" u="none" strike="noStrike" kern="0" cap="none" spc="0" normalizeH="0" baseline="0" noProof="0" dirty="0">
              <a:ln>
                <a:noFill/>
              </a:ln>
              <a:solidFill>
                <a:srgbClr val="000000"/>
              </a:solidFill>
              <a:effectLst/>
              <a:uLnTx/>
              <a:uFillTx/>
              <a:latin typeface="Calibri"/>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itchFamily="2" charset="2"/>
              <a:buChar char="ü"/>
              <a:tabLst/>
              <a:defRPr/>
            </a:pPr>
            <a:r>
              <a:rPr kumimoji="0" lang="en-US" sz="2000" b="1" i="0" u="none" strike="noStrike" kern="0" cap="none" spc="0" normalizeH="0" baseline="0" noProof="0" dirty="0">
                <a:ln>
                  <a:noFill/>
                </a:ln>
                <a:solidFill>
                  <a:srgbClr val="013589"/>
                </a:solidFill>
                <a:effectLst/>
                <a:uLnTx/>
                <a:uFillTx/>
                <a:latin typeface="Calibri"/>
                <a:ea typeface="Arial"/>
                <a:cs typeface="Arial"/>
                <a:sym typeface="Arial"/>
              </a:rPr>
              <a:t>International collaboration:</a:t>
            </a:r>
            <a:r>
              <a:rPr kumimoji="0" lang="en-US" sz="2000" b="0" i="0" u="none" strike="noStrike" kern="0" cap="none" spc="0" normalizeH="0" baseline="0" noProof="0" dirty="0">
                <a:ln>
                  <a:noFill/>
                </a:ln>
                <a:solidFill>
                  <a:srgbClr val="013589"/>
                </a:solidFill>
                <a:effectLst/>
                <a:uLnTx/>
                <a:uFillTx/>
                <a:latin typeface="Calibri"/>
                <a:ea typeface="Arial"/>
                <a:cs typeface="Arial"/>
                <a:sym typeface="Arial"/>
              </a:rPr>
              <a:t> </a:t>
            </a:r>
            <a:r>
              <a:rPr kumimoji="0" lang="en-US" sz="2000" b="0" i="0" u="none" strike="noStrike" kern="0" cap="none" spc="0" normalizeH="0" baseline="0" noProof="0" dirty="0">
                <a:ln>
                  <a:noFill/>
                </a:ln>
                <a:solidFill>
                  <a:srgbClr val="0C0C0C"/>
                </a:solidFill>
                <a:effectLst/>
                <a:uLnTx/>
                <a:uFillTx/>
                <a:latin typeface="Calibri"/>
                <a:ea typeface="Arial"/>
                <a:cs typeface="Arial"/>
                <a:sym typeface="Arial"/>
              </a:rPr>
              <a:t>Mexico, Canada, Cuba, Korea, U.K., ESA, </a:t>
            </a:r>
            <a:r>
              <a:rPr kumimoji="0" lang="en-US" sz="2000" b="0" i="0" u="none" strike="noStrike" kern="0" cap="none" spc="0" normalizeH="0" baseline="0" noProof="0" dirty="0">
                <a:ln>
                  <a:noFill/>
                </a:ln>
                <a:solidFill>
                  <a:srgbClr val="000000"/>
                </a:solidFill>
                <a:effectLst/>
                <a:uLnTx/>
                <a:uFillTx/>
                <a:latin typeface="Calibri"/>
                <a:ea typeface="Arial"/>
                <a:cs typeface="Arial"/>
                <a:sym typeface="Arial"/>
              </a:rPr>
              <a:t>Spain</a:t>
            </a:r>
            <a:endParaRPr kumimoji="0" sz="2000" b="0" i="0" u="none" strike="noStrike" kern="0" cap="none" spc="0" normalizeH="0" baseline="0" noProof="0" dirty="0">
              <a:ln>
                <a:noFill/>
              </a:ln>
              <a:solidFill>
                <a:srgbClr val="000000"/>
              </a:solidFill>
              <a:effectLst/>
              <a:uLnTx/>
              <a:uFillTx/>
              <a:latin typeface="Calibri"/>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1" i="0" u="none" strike="noStrike" kern="0" cap="none" spc="0" normalizeH="0" baseline="0" noProof="0" dirty="0">
              <a:ln>
                <a:noFill/>
              </a:ln>
              <a:solidFill>
                <a:srgbClr val="013589"/>
              </a:solidFill>
              <a:effectLst/>
              <a:uLnTx/>
              <a:uFillTx/>
              <a:latin typeface="Calibri"/>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itchFamily="2" charset="2"/>
              <a:buChar char="Ø"/>
              <a:tabLst/>
              <a:defRPr/>
            </a:pPr>
            <a:r>
              <a:rPr lang="en-US" sz="2400" b="1" kern="0" dirty="0">
                <a:solidFill>
                  <a:srgbClr val="013589"/>
                </a:solidFill>
                <a:latin typeface="Calibri"/>
                <a:ea typeface="Arial"/>
                <a:cs typeface="Arial"/>
                <a:sym typeface="Arial"/>
              </a:rPr>
              <a:t>NASA’s first host payload</a:t>
            </a:r>
            <a:endParaRPr kumimoji="0" lang="en-US" sz="2000" b="1" i="0" u="none" strike="noStrike" kern="0" cap="none" spc="0" normalizeH="0" baseline="0" noProof="0" dirty="0">
              <a:ln>
                <a:noFill/>
              </a:ln>
              <a:solidFill>
                <a:srgbClr val="013589"/>
              </a:solidFill>
              <a:effectLst/>
              <a:uLnTx/>
              <a:uFillTx/>
              <a:latin typeface="Calibri"/>
              <a:ea typeface="Arial"/>
              <a:cs typeface="Arial"/>
              <a:sym typeface="Arial"/>
            </a:endParaRPr>
          </a:p>
          <a:p>
            <a:pPr marL="800100" lvl="1" indent="-342900">
              <a:buClr>
                <a:srgbClr val="000000"/>
              </a:buClr>
              <a:buFont typeface="Wingdings" pitchFamily="2" charset="2"/>
              <a:buChar char="ü"/>
              <a:defRPr/>
            </a:pPr>
            <a:r>
              <a:rPr kumimoji="0" lang="en-US" sz="2000" b="1" i="0" u="none" strike="noStrike" kern="0" cap="none" spc="0" normalizeH="0" baseline="0" noProof="0" dirty="0">
                <a:ln>
                  <a:noFill/>
                </a:ln>
                <a:solidFill>
                  <a:srgbClr val="013589"/>
                </a:solidFill>
                <a:effectLst/>
                <a:uLnTx/>
                <a:uFillTx/>
                <a:latin typeface="Calibri"/>
                <a:ea typeface="Arial"/>
                <a:cs typeface="Arial"/>
                <a:sym typeface="Arial"/>
              </a:rPr>
              <a:t>Mission Project Management: </a:t>
            </a:r>
            <a:r>
              <a:rPr kumimoji="0" lang="en-US" sz="2000" b="0" i="0" u="none" strike="noStrike" kern="0" cap="none" spc="0" normalizeH="0" baseline="0" noProof="0" dirty="0">
                <a:ln>
                  <a:noFill/>
                </a:ln>
                <a:solidFill>
                  <a:srgbClr val="000000"/>
                </a:solidFill>
                <a:effectLst/>
                <a:uLnTx/>
                <a:uFillTx/>
                <a:latin typeface="Calibri"/>
                <a:ea typeface="Arial"/>
                <a:cs typeface="Arial"/>
                <a:sym typeface="Arial"/>
              </a:rPr>
              <a:t>NASA </a:t>
            </a:r>
            <a:r>
              <a:rPr kumimoji="0" lang="en-US" sz="2000" b="0" i="0" u="none" strike="noStrike" kern="0" cap="none" spc="0" normalizeH="0" baseline="0" noProof="0" dirty="0" err="1">
                <a:ln>
                  <a:noFill/>
                </a:ln>
                <a:solidFill>
                  <a:srgbClr val="000000"/>
                </a:solidFill>
                <a:effectLst/>
                <a:uLnTx/>
                <a:uFillTx/>
                <a:latin typeface="Calibri"/>
                <a:ea typeface="Arial"/>
                <a:cs typeface="Arial"/>
                <a:sym typeface="Arial"/>
              </a:rPr>
              <a:t>LaRC</a:t>
            </a:r>
            <a:endParaRPr kumimoji="0" sz="2000" b="0" i="0" u="none" strike="noStrike" kern="0" cap="none" spc="0" normalizeH="0" baseline="0" noProof="0" dirty="0">
              <a:ln>
                <a:noFill/>
              </a:ln>
              <a:solidFill>
                <a:srgbClr val="000000"/>
              </a:solidFill>
              <a:effectLst/>
              <a:uLnTx/>
              <a:uFillTx/>
              <a:latin typeface="Calibri"/>
              <a:cs typeface="Arial"/>
              <a:sym typeface="Arial"/>
            </a:endParaRPr>
          </a:p>
          <a:p>
            <a:pPr marL="800100" lvl="1" indent="-342900">
              <a:buClr>
                <a:srgbClr val="000000"/>
              </a:buClr>
              <a:buFont typeface="Wingdings" pitchFamily="2" charset="2"/>
              <a:buChar char="ü"/>
              <a:defRPr/>
            </a:pPr>
            <a:r>
              <a:rPr kumimoji="0" lang="en-US" sz="2000" b="1" i="0" u="none" strike="noStrike" kern="0" cap="none" spc="0" normalizeH="0" baseline="0" noProof="0" dirty="0">
                <a:ln>
                  <a:noFill/>
                </a:ln>
                <a:solidFill>
                  <a:srgbClr val="013589"/>
                </a:solidFill>
                <a:effectLst/>
                <a:uLnTx/>
                <a:uFillTx/>
                <a:latin typeface="Calibri"/>
                <a:ea typeface="Arial"/>
                <a:cs typeface="Arial"/>
                <a:sym typeface="Arial"/>
              </a:rPr>
              <a:t>Host Satellite Provider:</a:t>
            </a:r>
            <a:r>
              <a:rPr kumimoji="0" lang="en-US" sz="2000" b="0" i="0" u="none" strike="noStrike" kern="0" cap="none" spc="0" normalizeH="0" baseline="0" noProof="0" dirty="0">
                <a:ln>
                  <a:noFill/>
                </a:ln>
                <a:solidFill>
                  <a:srgbClr val="013589"/>
                </a:solidFill>
                <a:effectLst/>
                <a:uLnTx/>
                <a:uFillTx/>
                <a:latin typeface="Calibri"/>
                <a:ea typeface="Arial"/>
                <a:cs typeface="Arial"/>
                <a:sym typeface="Arial"/>
              </a:rPr>
              <a:t> </a:t>
            </a:r>
            <a:r>
              <a:rPr kumimoji="0" lang="en-US" sz="2000" b="0" i="0" u="none" strike="noStrike" kern="0" cap="none" spc="0" normalizeH="0" baseline="0" noProof="0" dirty="0">
                <a:ln>
                  <a:noFill/>
                </a:ln>
                <a:solidFill>
                  <a:srgbClr val="000000"/>
                </a:solidFill>
                <a:effectLst/>
                <a:uLnTx/>
                <a:uFillTx/>
                <a:latin typeface="Calibri"/>
                <a:cs typeface="Arial"/>
                <a:sym typeface="Arial"/>
              </a:rPr>
              <a:t>Maxar </a:t>
            </a:r>
            <a:r>
              <a:rPr kumimoji="0" lang="en-US" sz="2000" b="0" i="0" u="none" strike="noStrike" kern="0" cap="none" spc="0" normalizeH="0" baseline="0" noProof="0" dirty="0">
                <a:ln>
                  <a:noFill/>
                </a:ln>
                <a:solidFill>
                  <a:srgbClr val="000000"/>
                </a:solidFill>
                <a:effectLst/>
                <a:uLnTx/>
                <a:uFillTx/>
                <a:latin typeface="Calibri"/>
                <a:cs typeface="Arial"/>
                <a:sym typeface="Calibri"/>
              </a:rPr>
              <a:t>Technologies</a:t>
            </a:r>
            <a:endParaRPr kumimoji="0" sz="2000" b="0" i="0" u="none" strike="noStrike" kern="0" cap="none" spc="0" normalizeH="0" baseline="0" noProof="0" dirty="0">
              <a:ln>
                <a:noFill/>
              </a:ln>
              <a:solidFill>
                <a:srgbClr val="000000"/>
              </a:solidFill>
              <a:effectLst/>
              <a:uLnTx/>
              <a:uFillTx/>
              <a:latin typeface="Calibri"/>
              <a:cs typeface="Arial"/>
              <a:sym typeface="Arial"/>
            </a:endParaRPr>
          </a:p>
          <a:p>
            <a:pPr marL="800100" lvl="1" indent="-342900">
              <a:buClr>
                <a:srgbClr val="000000"/>
              </a:buClr>
              <a:buFont typeface="Wingdings" pitchFamily="2" charset="2"/>
              <a:buChar char="ü"/>
              <a:defRPr/>
            </a:pPr>
            <a:r>
              <a:rPr kumimoji="0" lang="en-US" sz="2000" b="1" i="0" u="none" strike="noStrike" kern="0" cap="none" spc="0" normalizeH="0" baseline="0" noProof="0" dirty="0">
                <a:ln>
                  <a:noFill/>
                </a:ln>
                <a:solidFill>
                  <a:srgbClr val="013589"/>
                </a:solidFill>
                <a:effectLst/>
                <a:uLnTx/>
                <a:uFillTx/>
                <a:latin typeface="Calibri"/>
                <a:ea typeface="Arial"/>
                <a:cs typeface="Arial"/>
                <a:sym typeface="Arial"/>
              </a:rPr>
              <a:t>Satellite Host: </a:t>
            </a:r>
            <a:r>
              <a:rPr kumimoji="0" lang="en-US" sz="2000" b="0" i="0" u="none" strike="noStrike" kern="0" cap="none" spc="0" normalizeH="0" baseline="0" noProof="0" dirty="0">
                <a:ln>
                  <a:noFill/>
                </a:ln>
                <a:solidFill>
                  <a:srgbClr val="000000"/>
                </a:solidFill>
                <a:effectLst/>
                <a:uLnTx/>
                <a:uFillTx/>
                <a:latin typeface="Calibri"/>
                <a:ea typeface="Arial"/>
                <a:cs typeface="Arial"/>
                <a:sym typeface="Arial"/>
              </a:rPr>
              <a:t>Intelsat (IS-40e)</a:t>
            </a:r>
            <a:endParaRPr kumimoji="0" sz="2000" b="0" i="0" u="none" strike="noStrike" kern="0" cap="none" spc="0" normalizeH="0" baseline="0" noProof="0" dirty="0">
              <a:ln>
                <a:noFill/>
              </a:ln>
              <a:solidFill>
                <a:srgbClr val="000000"/>
              </a:solidFill>
              <a:effectLst/>
              <a:uLnTx/>
              <a:uFillTx/>
              <a:latin typeface="Calibri"/>
              <a:cs typeface="Arial"/>
              <a:sym typeface="Arial"/>
            </a:endParaRPr>
          </a:p>
          <a:p>
            <a:pPr marL="800100" lvl="1" indent="-342900">
              <a:buClr>
                <a:srgbClr val="000000"/>
              </a:buClr>
              <a:buFont typeface="Wingdings" pitchFamily="2" charset="2"/>
              <a:buChar char="ü"/>
              <a:defRPr/>
            </a:pPr>
            <a:r>
              <a:rPr kumimoji="0" lang="en-US" sz="2000" b="1" i="0" u="none" strike="noStrike" kern="0" cap="none" spc="0" normalizeH="0" baseline="0" noProof="0" dirty="0">
                <a:ln>
                  <a:noFill/>
                </a:ln>
                <a:solidFill>
                  <a:srgbClr val="013589"/>
                </a:solidFill>
                <a:effectLst/>
                <a:uLnTx/>
                <a:uFillTx/>
                <a:latin typeface="Calibri"/>
                <a:ea typeface="Arial"/>
                <a:cs typeface="Arial"/>
                <a:sym typeface="Arial"/>
              </a:rPr>
              <a:t>Launch: </a:t>
            </a:r>
            <a:r>
              <a:rPr kumimoji="0" lang="en-US" sz="2000" b="0" i="0" u="none" strike="noStrike" kern="0" cap="none" spc="0" normalizeH="0" baseline="0" noProof="0" dirty="0">
                <a:ln>
                  <a:noFill/>
                </a:ln>
                <a:solidFill>
                  <a:srgbClr val="000000"/>
                </a:solidFill>
                <a:effectLst/>
                <a:uLnTx/>
                <a:uFillTx/>
                <a:latin typeface="Calibri"/>
                <a:ea typeface="Arial"/>
                <a:cs typeface="Arial"/>
                <a:sym typeface="Arial"/>
              </a:rPr>
              <a:t>SpaceX</a:t>
            </a:r>
            <a:r>
              <a:rPr kumimoji="0" lang="en-US" sz="2000" b="0" i="0" u="none" strike="noStrike" kern="0" cap="none" spc="0" normalizeH="0" baseline="0" noProof="0" dirty="0">
                <a:ln>
                  <a:noFill/>
                </a:ln>
                <a:solidFill>
                  <a:srgbClr val="000000"/>
                </a:solidFill>
                <a:effectLst/>
                <a:uLnTx/>
                <a:uFillTx/>
                <a:latin typeface="Calibri"/>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13589"/>
              </a:solidFill>
              <a:effectLst/>
              <a:uLnTx/>
              <a:uFillTx/>
              <a:latin typeface="Calibri"/>
              <a:cs typeface="Arial"/>
              <a:sym typeface="Arial"/>
            </a:endParaRPr>
          </a:p>
        </p:txBody>
      </p:sp>
      <p:sp>
        <p:nvSpPr>
          <p:cNvPr id="5" name="Slide Number Placeholder 4">
            <a:extLst>
              <a:ext uri="{FF2B5EF4-FFF2-40B4-BE49-F238E27FC236}">
                <a16:creationId xmlns:a16="http://schemas.microsoft.com/office/drawing/2014/main" id="{449FD253-F0D7-4738-AFD8-369B9C89B0D5}"/>
              </a:ext>
            </a:extLst>
          </p:cNvPr>
          <p:cNvSpPr>
            <a:spLocks noGrp="1"/>
          </p:cNvSpPr>
          <p:nvPr>
            <p:ph type="sldNum" sz="quarter" idx="12"/>
          </p:nvPr>
        </p:nvSpPr>
        <p:spPr>
          <a:xfrm>
            <a:off x="9459074" y="6621140"/>
            <a:ext cx="2743200" cy="182880"/>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lang="en-US" sz="1600" b="0" i="0" u="none" strike="noStrike" kern="0" cap="none" spc="0" normalizeH="0" baseline="0" noProof="0" dirty="0">
              <a:ln>
                <a:noFill/>
              </a:ln>
              <a:solidFill>
                <a:prstClr val="black">
                  <a:tint val="75000"/>
                </a:prstClr>
              </a:solidFill>
              <a:effectLst/>
              <a:uLnTx/>
              <a:uFillTx/>
              <a:latin typeface="Arial"/>
              <a:cs typeface="Arial"/>
              <a:sym typeface="Arial"/>
            </a:endParaRPr>
          </a:p>
        </p:txBody>
      </p:sp>
      <p:sp>
        <p:nvSpPr>
          <p:cNvPr id="2" name="TextBox 1">
            <a:extLst>
              <a:ext uri="{FF2B5EF4-FFF2-40B4-BE49-F238E27FC236}">
                <a16:creationId xmlns:a16="http://schemas.microsoft.com/office/drawing/2014/main" id="{8F581327-E4B3-ADA8-2CE7-7F6C1663DD10}"/>
              </a:ext>
            </a:extLst>
          </p:cNvPr>
          <p:cNvSpPr txBox="1"/>
          <p:nvPr/>
        </p:nvSpPr>
        <p:spPr>
          <a:xfrm rot="18869047">
            <a:off x="8104759" y="4094825"/>
            <a:ext cx="3824182" cy="523220"/>
          </a:xfrm>
          <a:prstGeom prst="rect">
            <a:avLst/>
          </a:prstGeom>
          <a:noFill/>
        </p:spPr>
        <p:txBody>
          <a:bodyPr wrap="square" rtlCol="0">
            <a:spAutoFit/>
          </a:bodyPr>
          <a:lstStyle/>
          <a:p>
            <a:r>
              <a:rPr lang="en-US" sz="2800" i="1">
                <a:highlight>
                  <a:srgbClr val="FFFF00"/>
                </a:highlight>
              </a:rPr>
              <a:t>TEMPO: It’s about Time!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7" name="Content Placeholder 16">
                <a:extLst>
                  <a:ext uri="{FF2B5EF4-FFF2-40B4-BE49-F238E27FC236}">
                    <a16:creationId xmlns:a16="http://schemas.microsoft.com/office/drawing/2014/main" id="{100471FD-9374-4E54-84D8-AE2DEC3C9AB0}"/>
                  </a:ext>
                </a:extLst>
              </p:cNvPr>
              <p:cNvSpPr>
                <a:spLocks noGrp="1"/>
              </p:cNvSpPr>
              <p:nvPr>
                <p:ph idx="1"/>
              </p:nvPr>
            </p:nvSpPr>
            <p:spPr>
              <a:xfrm>
                <a:off x="5705205" y="1604547"/>
                <a:ext cx="6639195" cy="4857898"/>
              </a:xfrm>
            </p:spPr>
            <p:txBody>
              <a:bodyPr/>
              <a:lstStyle/>
              <a:p>
                <a:r>
                  <a:rPr lang="en-US" sz="2400" b="1" dirty="0">
                    <a:latin typeface="Calibri" panose="020F0502020204030204" pitchFamily="34" charset="0"/>
                    <a:cs typeface="Calibri" panose="020F0502020204030204" pitchFamily="34" charset="0"/>
                  </a:rPr>
                  <a:t>Nominal: </a:t>
                </a:r>
                <a:r>
                  <a:rPr lang="en-US" sz="2400" dirty="0">
                    <a:latin typeface="Calibri" panose="020F0502020204030204" pitchFamily="34" charset="0"/>
                    <a:cs typeface="Calibri" panose="020F0502020204030204" pitchFamily="34" charset="0"/>
                  </a:rPr>
                  <a:t>Scan Field of Regard (FOR) in 1 hour</a:t>
                </a:r>
              </a:p>
              <a:p>
                <a:pPr lvl="1"/>
                <a:r>
                  <a:rPr lang="en-US" sz="2200" dirty="0"/>
                  <a:t>~ 2K N/S pixels </a:t>
                </a:r>
                <a14:m>
                  <m:oMath xmlns:m="http://schemas.openxmlformats.org/officeDocument/2006/math">
                    <m:r>
                      <a:rPr lang="en-US" sz="2200" b="0" i="0" smtClean="0">
                        <a:latin typeface="Cambria Math" panose="02040503050406030204" pitchFamily="18" charset="0"/>
                        <a:ea typeface="Cambria Math" panose="02040503050406030204" pitchFamily="18" charset="0"/>
                      </a:rPr>
                      <m:t>×</m:t>
                    </m:r>
                  </m:oMath>
                </a14:m>
                <a:r>
                  <a:rPr lang="en-US" sz="2200" dirty="0">
                    <a:solidFill>
                      <a:srgbClr val="FF0000"/>
                    </a:solidFill>
                  </a:rPr>
                  <a:t> </a:t>
                </a:r>
                <a:r>
                  <a:rPr lang="en-US" sz="2200" dirty="0"/>
                  <a:t>~1200 steps/</a:t>
                </a:r>
                <a:r>
                  <a:rPr lang="en-US" sz="2200" dirty="0" err="1"/>
                  <a:t>hr</a:t>
                </a:r>
                <a:endParaRPr lang="en-US" sz="2200" dirty="0"/>
              </a:p>
              <a:p>
                <a:pPr lvl="1"/>
                <a:r>
                  <a:rPr lang="en-US" sz="2200" dirty="0"/>
                  <a:t>2 </a:t>
                </a:r>
                <a14:m>
                  <m:oMath xmlns:m="http://schemas.openxmlformats.org/officeDocument/2006/math">
                    <m:r>
                      <a:rPr lang="en-US" sz="2200" b="0" i="0" smtClean="0">
                        <a:latin typeface="Cambria Math" panose="02040503050406030204" pitchFamily="18" charset="0"/>
                        <a:ea typeface="Cambria Math" panose="02040503050406030204" pitchFamily="18" charset="0"/>
                      </a:rPr>
                      <m:t>×</m:t>
                    </m:r>
                  </m:oMath>
                </a14:m>
                <a:r>
                  <a:rPr lang="en-US" sz="2200" dirty="0"/>
                  <a:t> 4.75 km</a:t>
                </a:r>
                <a:r>
                  <a:rPr lang="en-US" sz="2200" baseline="30000" dirty="0"/>
                  <a:t>2</a:t>
                </a:r>
                <a:r>
                  <a:rPr lang="en-US" sz="2200" dirty="0"/>
                  <a:t> @center of FOR</a:t>
                </a:r>
              </a:p>
              <a:p>
                <a:r>
                  <a:rPr lang="en-US" sz="2400" b="1" dirty="0"/>
                  <a:t>Optimized scan</a:t>
                </a:r>
                <a:r>
                  <a:rPr lang="en-US" sz="2400" dirty="0"/>
                  <a:t>: in the early morning and late afternoon, daylight portion, higher temporal resolution (~40 mins)</a:t>
                </a:r>
              </a:p>
              <a:p>
                <a:r>
                  <a:rPr lang="en-US" sz="2400" b="1" dirty="0"/>
                  <a:t>Special Observations (up to 25%):</a:t>
                </a:r>
              </a:p>
              <a:p>
                <a:pPr lvl="1">
                  <a:spcBef>
                    <a:spcPts val="0"/>
                  </a:spcBef>
                  <a:buFont typeface="Wingdings" pitchFamily="2" charset="2"/>
                  <a:buChar char="ü"/>
                </a:pPr>
                <a:r>
                  <a:rPr lang="en-US" sz="2200" b="1" dirty="0"/>
                  <a:t>High-time scan</a:t>
                </a:r>
                <a:r>
                  <a:rPr lang="en-US" sz="2200" dirty="0"/>
                  <a:t>: selected portion at higher temporal res. (e.g., &lt;= 10 mins)</a:t>
                </a:r>
              </a:p>
              <a:p>
                <a:pPr lvl="1">
                  <a:spcBef>
                    <a:spcPts val="0"/>
                  </a:spcBef>
                  <a:buFont typeface="Wingdings" pitchFamily="2" charset="2"/>
                  <a:buChar char="ü"/>
                </a:pPr>
                <a:r>
                  <a:rPr lang="en-US" sz="2200" dirty="0"/>
                  <a:t>Oversample to effectively increase spatial resolution</a:t>
                </a:r>
              </a:p>
              <a:p>
                <a:pPr lvl="1">
                  <a:spcBef>
                    <a:spcPts val="0"/>
                  </a:spcBef>
                  <a:buFont typeface="Wingdings" pitchFamily="2" charset="2"/>
                  <a:buChar char="ü"/>
                </a:pPr>
                <a:r>
                  <a:rPr lang="en-US" sz="2200" dirty="0"/>
                  <a:t>Change FOR</a:t>
                </a:r>
              </a:p>
              <a:p>
                <a:pPr lvl="1">
                  <a:spcBef>
                    <a:spcPts val="0"/>
                  </a:spcBef>
                  <a:buFont typeface="Wingdings" pitchFamily="2" charset="2"/>
                  <a:buChar char="ü"/>
                </a:pPr>
                <a:r>
                  <a:rPr lang="en-US" sz="2200" dirty="0"/>
                  <a:t>No Special observations before April release</a:t>
                </a:r>
              </a:p>
            </p:txBody>
          </p:sp>
        </mc:Choice>
        <mc:Fallback xmlns="">
          <p:sp>
            <p:nvSpPr>
              <p:cNvPr id="17" name="Content Placeholder 16">
                <a:extLst>
                  <a:ext uri="{FF2B5EF4-FFF2-40B4-BE49-F238E27FC236}">
                    <a16:creationId xmlns:a16="http://schemas.microsoft.com/office/drawing/2014/main" id="{100471FD-9374-4E54-84D8-AE2DEC3C9AB0}"/>
                  </a:ext>
                </a:extLst>
              </p:cNvPr>
              <p:cNvSpPr>
                <a:spLocks noGrp="1" noRot="1" noChangeAspect="1" noMove="1" noResize="1" noEditPoints="1" noAdjustHandles="1" noChangeArrowheads="1" noChangeShapeType="1" noTextEdit="1"/>
              </p:cNvSpPr>
              <p:nvPr>
                <p:ph idx="1"/>
              </p:nvPr>
            </p:nvSpPr>
            <p:spPr>
              <a:xfrm>
                <a:off x="5705205" y="1604547"/>
                <a:ext cx="6639195" cy="4857898"/>
              </a:xfrm>
              <a:blipFill>
                <a:blip r:embed="rId3"/>
                <a:stretch>
                  <a:fillRect l="-1336" t="-1044" b="-3133"/>
                </a:stretch>
              </a:blipFill>
            </p:spPr>
            <p:txBody>
              <a:bodyPr/>
              <a:lstStyle/>
              <a:p>
                <a:r>
                  <a:rPr lang="en-US">
                    <a:noFill/>
                  </a:rPr>
                  <a:t> </a:t>
                </a:r>
              </a:p>
            </p:txBody>
          </p:sp>
        </mc:Fallback>
      </mc:AlternateContent>
      <p:sp>
        <p:nvSpPr>
          <p:cNvPr id="7" name="Title 6">
            <a:extLst>
              <a:ext uri="{FF2B5EF4-FFF2-40B4-BE49-F238E27FC236}">
                <a16:creationId xmlns:a16="http://schemas.microsoft.com/office/drawing/2014/main" id="{BF59EAD2-D438-4FAA-A3D7-FE3E4EEF616E}"/>
              </a:ext>
            </a:extLst>
          </p:cNvPr>
          <p:cNvSpPr>
            <a:spLocks noGrp="1"/>
          </p:cNvSpPr>
          <p:nvPr>
            <p:ph type="title"/>
          </p:nvPr>
        </p:nvSpPr>
        <p:spPr>
          <a:xfrm>
            <a:off x="0" y="0"/>
            <a:ext cx="12192000" cy="975701"/>
          </a:xfrm>
        </p:spPr>
        <p:txBody>
          <a:bodyPr/>
          <a:lstStyle/>
          <a:p>
            <a:r>
              <a:rPr lang="en-US"/>
              <a:t>TEMPO Operation</a:t>
            </a:r>
          </a:p>
        </p:txBody>
      </p:sp>
      <p:pic>
        <p:nvPicPr>
          <p:cNvPr id="318" name="Google Shape;318;p6"/>
          <p:cNvPicPr preferRelativeResize="0">
            <a:picLocks noChangeAspect="1"/>
          </p:cNvPicPr>
          <p:nvPr/>
        </p:nvPicPr>
        <p:blipFill rotWithShape="1">
          <a:blip r:embed="rId4">
            <a:alphaModFix/>
          </a:blip>
          <a:srcRect l="10152" t="12520" r="10281" b="8383"/>
          <a:stretch/>
        </p:blipFill>
        <p:spPr>
          <a:xfrm>
            <a:off x="114301" y="1806458"/>
            <a:ext cx="5505663" cy="4223522"/>
          </a:xfrm>
          <a:prstGeom prst="rect">
            <a:avLst/>
          </a:prstGeom>
          <a:noFill/>
          <a:ln>
            <a:noFill/>
          </a:ln>
        </p:spPr>
      </p:pic>
      <p:sp>
        <p:nvSpPr>
          <p:cNvPr id="319" name="Google Shape;319;p6"/>
          <p:cNvSpPr txBox="1"/>
          <p:nvPr/>
        </p:nvSpPr>
        <p:spPr>
          <a:xfrm>
            <a:off x="114301" y="6040350"/>
            <a:ext cx="6486795" cy="523180"/>
          </a:xfrm>
          <a:prstGeom prst="rect">
            <a:avLst/>
          </a:prstGeom>
          <a:noFill/>
          <a:ln>
            <a:noFill/>
          </a:ln>
        </p:spPr>
        <p:txBody>
          <a:bodyPr spcFirstLastPara="1" wrap="square" lIns="91425" tIns="45700" rIns="91425" bIns="45700" anchor="t" anchorCtr="0">
            <a:spAutoFit/>
          </a:bodyPr>
          <a:lstStyle/>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t>Field of regard is optimized to cover both Puerto Rico and Canadian tar sands.</a:t>
            </a:r>
            <a:endParaRPr kumimoji="0" sz="1400" b="0" i="0" u="none" strike="noStrike" kern="0" cap="none" spc="0" normalizeH="0" baseline="0" noProof="0">
              <a:ln>
                <a:noFill/>
              </a:ln>
              <a:solidFill>
                <a:srgbClr val="000000"/>
              </a:solidFill>
              <a:effectLst/>
              <a:uLnTx/>
              <a:uFillTx/>
              <a:latin typeface="Calibri"/>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t>S5p-TROPOMI NO</a:t>
            </a:r>
            <a:r>
              <a:rPr kumimoji="0" lang="en-US" sz="1400" b="0" i="0" u="none" strike="noStrike" kern="0" cap="none" spc="0" normalizeH="0" baseline="-25000" noProof="0">
                <a:ln>
                  <a:noFill/>
                </a:ln>
                <a:solidFill>
                  <a:srgbClr val="000000"/>
                </a:solidFill>
                <a:effectLst/>
                <a:uLnTx/>
                <a:uFillTx/>
                <a:latin typeface="Calibri"/>
                <a:ea typeface="Calibri"/>
                <a:cs typeface="Calibri"/>
                <a:sym typeface="Calibri"/>
              </a:rPr>
              <a:t>2</a:t>
            </a:r>
            <a:r>
              <a:rPr kumimoji="0" lang="en-US" sz="1400" b="0" i="0" u="none" strike="noStrike" kern="0" cap="none" spc="0" normalizeH="0" baseline="0" noProof="0">
                <a:ln>
                  <a:noFill/>
                </a:ln>
                <a:solidFill>
                  <a:srgbClr val="000000"/>
                </a:solidFill>
                <a:effectLst/>
                <a:uLnTx/>
                <a:uFillTx/>
                <a:latin typeface="Calibri"/>
                <a:ea typeface="Calibri"/>
                <a:cs typeface="Calibri"/>
                <a:sym typeface="Calibri"/>
              </a:rPr>
              <a:t> product oversampled by Kang Sun.</a:t>
            </a:r>
            <a:endParaRPr kumimoji="0" sz="1400" b="0" i="0" u="none" strike="noStrike" kern="0" cap="none" spc="0" normalizeH="0" baseline="0" noProof="0">
              <a:ln>
                <a:noFill/>
              </a:ln>
              <a:solidFill>
                <a:srgbClr val="000000"/>
              </a:solidFill>
              <a:effectLst/>
              <a:uLnTx/>
              <a:uFillTx/>
              <a:latin typeface="Calibri"/>
              <a:cs typeface="Arial"/>
              <a:sym typeface="Arial"/>
            </a:endParaRPr>
          </a:p>
        </p:txBody>
      </p:sp>
      <p:sp>
        <p:nvSpPr>
          <p:cNvPr id="320" name="Google Shape;320;p6"/>
          <p:cNvSpPr txBox="1"/>
          <p:nvPr/>
        </p:nvSpPr>
        <p:spPr>
          <a:xfrm>
            <a:off x="114301" y="1089766"/>
            <a:ext cx="11955780" cy="461665"/>
          </a:xfrm>
          <a:prstGeom prst="rect">
            <a:avLst/>
          </a:prstGeom>
          <a:noFill/>
          <a:ln>
            <a:noFill/>
          </a:ln>
        </p:spPr>
        <p:txBody>
          <a:bodyPr spcFirstLastPara="1" wrap="square" lIns="91425" tIns="45700" rIns="91425" bIns="45700" anchor="t" anchorCtr="0">
            <a:spAutoFit/>
          </a:bodyPr>
          <a:lstStyle/>
          <a:p>
            <a:pPr marL="342900" marR="0" lvl="1" indent="-342900" algn="l" defTabSz="914400" rtl="0" eaLnBrk="1" fontAlgn="auto" latinLnBrk="0" hangingPunct="1">
              <a:lnSpc>
                <a:spcPct val="100000"/>
              </a:lnSpc>
              <a:spcBef>
                <a:spcPts val="0"/>
              </a:spcBef>
              <a:spcAft>
                <a:spcPts val="0"/>
              </a:spcAft>
              <a:buClrTx/>
              <a:buSzPts val="2400"/>
              <a:buFont typeface="Wingdings" panose="05000000000000000000" pitchFamily="2" charset="2"/>
              <a:buChar char="Ø"/>
              <a:tabLst/>
              <a:defRPr/>
            </a:pPr>
            <a:r>
              <a:rPr kumimoji="0" lang="en-US" sz="2400" b="1" i="0" u="none" strike="noStrike" kern="0" cap="none" spc="0" normalizeH="0" baseline="0" noProof="0">
                <a:ln>
                  <a:noFill/>
                </a:ln>
                <a:solidFill>
                  <a:prstClr val="black"/>
                </a:solidFill>
                <a:effectLst/>
                <a:uLnTx/>
                <a:uFillTx/>
                <a:latin typeface="Calibri" panose="020F0502020204030204" pitchFamily="34" charset="0"/>
                <a:ea typeface="Arial Narrow"/>
                <a:cs typeface="Calibri" panose="020F0502020204030204" pitchFamily="34" charset="0"/>
                <a:sym typeface="Arial Narrow"/>
              </a:rPr>
              <a:t>Operate on geostationary communications satellite Intelsat 40e (IS-40e) at 91</a:t>
            </a:r>
            <a:r>
              <a:rPr kumimoji="0" lang="en-US" sz="2400" b="1" i="0" u="none" strike="noStrike" kern="0" cap="none" spc="0" normalizeH="0" baseline="30000" noProof="0">
                <a:ln>
                  <a:noFill/>
                </a:ln>
                <a:solidFill>
                  <a:prstClr val="black"/>
                </a:solidFill>
                <a:effectLst/>
                <a:uLnTx/>
                <a:uFillTx/>
                <a:latin typeface="Calibri" panose="020F0502020204030204" pitchFamily="34" charset="0"/>
                <a:ea typeface="Arial Narrow"/>
                <a:cs typeface="Calibri" panose="020F0502020204030204" pitchFamily="34" charset="0"/>
                <a:sym typeface="Arial Narrow"/>
              </a:rPr>
              <a:t> ∘ </a:t>
            </a:r>
            <a:r>
              <a:rPr kumimoji="0" lang="en-US" sz="2400" b="1" i="0" u="none" strike="noStrike" kern="0" cap="none" spc="0" normalizeH="0" baseline="0" noProof="0">
                <a:ln>
                  <a:noFill/>
                </a:ln>
                <a:solidFill>
                  <a:prstClr val="black"/>
                </a:solidFill>
                <a:effectLst/>
                <a:uLnTx/>
                <a:uFillTx/>
                <a:latin typeface="Calibri" panose="020F0502020204030204" pitchFamily="34" charset="0"/>
                <a:ea typeface="Arial Narrow"/>
                <a:cs typeface="Calibri" panose="020F0502020204030204" pitchFamily="34" charset="0"/>
                <a:sym typeface="Arial Narrow"/>
              </a:rPr>
              <a:t>W</a:t>
            </a:r>
            <a:endParaRPr kumimoji="0" sz="1400"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Arial"/>
            </a:endParaRPr>
          </a:p>
        </p:txBody>
      </p:sp>
      <p:sp>
        <p:nvSpPr>
          <p:cNvPr id="4" name="Slide Number Placeholder 3">
            <a:extLst>
              <a:ext uri="{FF2B5EF4-FFF2-40B4-BE49-F238E27FC236}">
                <a16:creationId xmlns:a16="http://schemas.microsoft.com/office/drawing/2014/main" id="{458D3CAB-2215-4D8C-AEF2-11A859A4CD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lang="en-US" sz="1600" b="0" i="0" u="none" strike="noStrike" kern="0" cap="none" spc="0" normalizeH="0" baseline="0" noProof="0" dirty="0">
              <a:ln>
                <a:noFill/>
              </a:ln>
              <a:solidFill>
                <a:prstClr val="black">
                  <a:tint val="75000"/>
                </a:prstClr>
              </a:solidFill>
              <a:effectLst/>
              <a:uLnTx/>
              <a:uFillTx/>
              <a:latin typeface="Arial"/>
              <a:cs typeface="Arial"/>
              <a:sym typeface="Arial"/>
            </a:endParaRPr>
          </a:p>
        </p:txBody>
      </p:sp>
      <p:sp>
        <p:nvSpPr>
          <p:cNvPr id="5" name="TextBox 4">
            <a:extLst>
              <a:ext uri="{FF2B5EF4-FFF2-40B4-BE49-F238E27FC236}">
                <a16:creationId xmlns:a16="http://schemas.microsoft.com/office/drawing/2014/main" id="{65ECB509-C989-2ACF-2265-EB31C474D2FF}"/>
              </a:ext>
            </a:extLst>
          </p:cNvPr>
          <p:cNvSpPr txBox="1"/>
          <p:nvPr/>
        </p:nvSpPr>
        <p:spPr>
          <a:xfrm>
            <a:off x="5806127" y="6453500"/>
            <a:ext cx="6200454" cy="400110"/>
          </a:xfrm>
          <a:prstGeom prst="rect">
            <a:avLst/>
          </a:prstGeom>
          <a:noFill/>
        </p:spPr>
        <p:txBody>
          <a:bodyPr wrap="square">
            <a:spAutoFit/>
          </a:bodyPr>
          <a:lstStyle/>
          <a:p>
            <a:r>
              <a:rPr lang="en-US" sz="2000" dirty="0">
                <a:sym typeface="Wingdings" pitchFamily="2" charset="2"/>
              </a:rPr>
              <a:t></a:t>
            </a:r>
            <a:r>
              <a:rPr lang="en-US" sz="2000" dirty="0"/>
              <a:t>https://</a:t>
            </a:r>
            <a:r>
              <a:rPr lang="en-US" sz="2000" dirty="0" err="1"/>
              <a:t>weather.ndc.nasa.gov</a:t>
            </a:r>
            <a:r>
              <a:rPr lang="en-US" sz="2000" dirty="0"/>
              <a:t>/tempo/</a:t>
            </a:r>
            <a:r>
              <a:rPr lang="en-US" sz="2000" dirty="0" err="1"/>
              <a:t>green_paper.html</a:t>
            </a:r>
            <a:endParaRPr lang="en-US" sz="2000" dirty="0"/>
          </a:p>
        </p:txBody>
      </p:sp>
      <p:sp>
        <p:nvSpPr>
          <p:cNvPr id="6" name="TextBox 5">
            <a:extLst>
              <a:ext uri="{FF2B5EF4-FFF2-40B4-BE49-F238E27FC236}">
                <a16:creationId xmlns:a16="http://schemas.microsoft.com/office/drawing/2014/main" id="{B26227F8-D26A-E69F-2BE4-EDF5E215315F}"/>
              </a:ext>
            </a:extLst>
          </p:cNvPr>
          <p:cNvSpPr txBox="1"/>
          <p:nvPr/>
        </p:nvSpPr>
        <p:spPr>
          <a:xfrm>
            <a:off x="2736035" y="6457890"/>
            <a:ext cx="3264996" cy="400110"/>
          </a:xfrm>
          <a:prstGeom prst="rect">
            <a:avLst/>
          </a:prstGeom>
          <a:noFill/>
        </p:spPr>
        <p:txBody>
          <a:bodyPr wrap="none" rtlCol="0">
            <a:spAutoFit/>
          </a:bodyPr>
          <a:lstStyle/>
          <a:p>
            <a:pPr algn="ctr"/>
            <a:r>
              <a:rPr lang="en-US" sz="2000" b="1" dirty="0">
                <a:solidFill>
                  <a:srgbClr val="7030A0"/>
                </a:solidFill>
              </a:rPr>
              <a:t>Request special observation</a:t>
            </a:r>
          </a:p>
        </p:txBody>
      </p:sp>
    </p:spTree>
    <p:extLst>
      <p:ext uri="{BB962C8B-B14F-4D97-AF65-F5344CB8AC3E}">
        <p14:creationId xmlns:p14="http://schemas.microsoft.com/office/powerpoint/2010/main" val="4276194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9CD542C-BEC2-4DF3-BFD0-835DD07644B4}"/>
              </a:ext>
            </a:extLst>
          </p:cNvPr>
          <p:cNvSpPr>
            <a:spLocks noGrp="1"/>
          </p:cNvSpPr>
          <p:nvPr>
            <p:ph type="title"/>
          </p:nvPr>
        </p:nvSpPr>
        <p:spPr>
          <a:xfrm>
            <a:off x="0" y="0"/>
            <a:ext cx="12191999" cy="975701"/>
          </a:xfrm>
        </p:spPr>
        <p:txBody>
          <a:bodyPr/>
          <a:lstStyle/>
          <a:p>
            <a:r>
              <a:rPr lang="en-US" dirty="0"/>
              <a:t>Baseline Line Mission &amp; </a:t>
            </a:r>
            <a:br>
              <a:rPr lang="en-US" dirty="0"/>
            </a:br>
            <a:r>
              <a:rPr lang="en-US" dirty="0"/>
              <a:t>Data Products Public Release Timeline</a:t>
            </a:r>
          </a:p>
        </p:txBody>
      </p:sp>
      <p:sp>
        <p:nvSpPr>
          <p:cNvPr id="5" name="Slide Number Placeholder 4">
            <a:extLst>
              <a:ext uri="{FF2B5EF4-FFF2-40B4-BE49-F238E27FC236}">
                <a16:creationId xmlns:a16="http://schemas.microsoft.com/office/drawing/2014/main" id="{ABFD2C0B-9635-4F28-A1FA-26B0A4A65B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sp>
        <p:nvSpPr>
          <p:cNvPr id="7" name="Content Placeholder 4">
            <a:extLst>
              <a:ext uri="{FF2B5EF4-FFF2-40B4-BE49-F238E27FC236}">
                <a16:creationId xmlns:a16="http://schemas.microsoft.com/office/drawing/2014/main" id="{D5D63F88-57FD-4E1B-781A-62544B11661A}"/>
              </a:ext>
            </a:extLst>
          </p:cNvPr>
          <p:cNvSpPr>
            <a:spLocks noGrp="1"/>
          </p:cNvSpPr>
          <p:nvPr>
            <p:ph idx="1"/>
          </p:nvPr>
        </p:nvSpPr>
        <p:spPr>
          <a:xfrm>
            <a:off x="7381187" y="1143000"/>
            <a:ext cx="4810811" cy="5257800"/>
          </a:xfrm>
        </p:spPr>
        <p:txBody>
          <a:bodyPr>
            <a:normAutofit/>
          </a:bodyPr>
          <a:lstStyle/>
          <a:p>
            <a:pPr marL="0" indent="0">
              <a:buNone/>
            </a:pPr>
            <a:endParaRPr lang="en-US" dirty="0"/>
          </a:p>
          <a:p>
            <a:endParaRPr lang="en-US" dirty="0"/>
          </a:p>
          <a:p>
            <a:endParaRPr lang="en-US" dirty="0"/>
          </a:p>
          <a:p>
            <a:endParaRPr lang="en-US" dirty="0"/>
          </a:p>
          <a:p>
            <a:pPr lvl="1"/>
            <a:endParaRPr lang="en-US" dirty="0"/>
          </a:p>
          <a:p>
            <a:pPr lvl="1"/>
            <a:endParaRPr lang="en-US" dirty="0"/>
          </a:p>
        </p:txBody>
      </p:sp>
      <p:graphicFrame>
        <p:nvGraphicFramePr>
          <p:cNvPr id="6" name="Table 5">
            <a:extLst>
              <a:ext uri="{FF2B5EF4-FFF2-40B4-BE49-F238E27FC236}">
                <a16:creationId xmlns:a16="http://schemas.microsoft.com/office/drawing/2014/main" id="{F9D51A14-BDF6-C623-4546-A024C8306A6C}"/>
              </a:ext>
            </a:extLst>
          </p:cNvPr>
          <p:cNvGraphicFramePr>
            <a:graphicFrameLocks noGrp="1"/>
          </p:cNvGraphicFramePr>
          <p:nvPr/>
        </p:nvGraphicFramePr>
        <p:xfrm>
          <a:off x="0" y="1494527"/>
          <a:ext cx="7024259" cy="4553889"/>
        </p:xfrm>
        <a:graphic>
          <a:graphicData uri="http://schemas.openxmlformats.org/drawingml/2006/table">
            <a:tbl>
              <a:tblPr firstRow="1" firstCol="1" lastRow="1" lastCol="1" bandRow="1" bandCol="1">
                <a:tableStyleId>{5C22544A-7EE6-4342-B048-85BDC9FD1C3A}</a:tableStyleId>
              </a:tblPr>
              <a:tblGrid>
                <a:gridCol w="871687">
                  <a:extLst>
                    <a:ext uri="{9D8B030D-6E8A-4147-A177-3AD203B41FA5}">
                      <a16:colId xmlns:a16="http://schemas.microsoft.com/office/drawing/2014/main" val="3413417363"/>
                    </a:ext>
                  </a:extLst>
                </a:gridCol>
                <a:gridCol w="1856182">
                  <a:extLst>
                    <a:ext uri="{9D8B030D-6E8A-4147-A177-3AD203B41FA5}">
                      <a16:colId xmlns:a16="http://schemas.microsoft.com/office/drawing/2014/main" val="535246667"/>
                    </a:ext>
                  </a:extLst>
                </a:gridCol>
                <a:gridCol w="1537174">
                  <a:extLst>
                    <a:ext uri="{9D8B030D-6E8A-4147-A177-3AD203B41FA5}">
                      <a16:colId xmlns:a16="http://schemas.microsoft.com/office/drawing/2014/main" val="3172053937"/>
                    </a:ext>
                  </a:extLst>
                </a:gridCol>
                <a:gridCol w="2759216">
                  <a:extLst>
                    <a:ext uri="{9D8B030D-6E8A-4147-A177-3AD203B41FA5}">
                      <a16:colId xmlns:a16="http://schemas.microsoft.com/office/drawing/2014/main" val="1549241265"/>
                    </a:ext>
                  </a:extLst>
                </a:gridCol>
              </a:tblGrid>
              <a:tr h="980289">
                <a:tc>
                  <a:txBody>
                    <a:bodyPr/>
                    <a:lstStyle/>
                    <a:p>
                      <a:pPr marL="0" marR="0" algn="l">
                        <a:spcBef>
                          <a:spcPts val="0"/>
                        </a:spcBef>
                        <a:spcAft>
                          <a:spcPts val="0"/>
                        </a:spcAft>
                      </a:pPr>
                      <a:r>
                        <a:rPr lang="en-US" sz="1600" dirty="0">
                          <a:effectLst/>
                        </a:rPr>
                        <a:t> </a:t>
                      </a:r>
                    </a:p>
                    <a:p>
                      <a:pPr marL="0" marR="0" algn="l">
                        <a:spcBef>
                          <a:spcPts val="0"/>
                        </a:spcBef>
                        <a:spcAft>
                          <a:spcPts val="0"/>
                        </a:spcAft>
                      </a:pPr>
                      <a:r>
                        <a:rPr lang="en-US" sz="1600" dirty="0">
                          <a:effectLst/>
                        </a:rPr>
                        <a:t> </a:t>
                      </a:r>
                    </a:p>
                    <a:p>
                      <a:pPr marL="0" marR="0" algn="l">
                        <a:spcBef>
                          <a:spcPts val="0"/>
                        </a:spcBef>
                        <a:spcAft>
                          <a:spcPts val="0"/>
                        </a:spcAft>
                      </a:pPr>
                      <a:r>
                        <a:rPr lang="en-US" sz="1600" dirty="0">
                          <a:effectLst/>
                        </a:rPr>
                        <a:t>Data Product</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b"/>
                </a:tc>
                <a:tc>
                  <a:txBody>
                    <a:bodyPr/>
                    <a:lstStyle/>
                    <a:p>
                      <a:pPr marL="0" marR="0" algn="l">
                        <a:spcBef>
                          <a:spcPts val="0"/>
                        </a:spcBef>
                        <a:spcAft>
                          <a:spcPts val="0"/>
                        </a:spcAft>
                      </a:pPr>
                      <a:r>
                        <a:rPr lang="en-US" sz="1600" dirty="0">
                          <a:effectLst/>
                        </a:rPr>
                        <a:t> </a:t>
                      </a:r>
                    </a:p>
                    <a:p>
                      <a:pPr marL="0" marR="0" algn="l">
                        <a:spcBef>
                          <a:spcPts val="0"/>
                        </a:spcBef>
                        <a:spcAft>
                          <a:spcPts val="0"/>
                        </a:spcAft>
                      </a:pPr>
                      <a:r>
                        <a:rPr lang="en-US" sz="1600" dirty="0">
                          <a:effectLst/>
                        </a:rPr>
                        <a:t> </a:t>
                      </a:r>
                    </a:p>
                    <a:p>
                      <a:pPr marL="0" marR="0" algn="l">
                        <a:spcBef>
                          <a:spcPts val="0"/>
                        </a:spcBef>
                        <a:spcAft>
                          <a:spcPts val="0"/>
                        </a:spcAft>
                      </a:pPr>
                      <a:r>
                        <a:rPr lang="en-US" sz="1600" dirty="0">
                          <a:effectLst/>
                        </a:rPr>
                        <a:t> </a:t>
                      </a:r>
                    </a:p>
                    <a:p>
                      <a:pPr marL="0" marR="0" algn="l">
                        <a:spcBef>
                          <a:spcPts val="0"/>
                        </a:spcBef>
                        <a:spcAft>
                          <a:spcPts val="0"/>
                        </a:spcAft>
                      </a:pPr>
                      <a:r>
                        <a:rPr lang="en-US" sz="1600" dirty="0">
                          <a:effectLst/>
                        </a:rPr>
                        <a:t>Description</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b"/>
                </a:tc>
                <a:tc>
                  <a:txBody>
                    <a:bodyPr/>
                    <a:lstStyle/>
                    <a:p>
                      <a:pPr marL="0" marR="0" algn="l">
                        <a:spcBef>
                          <a:spcPts val="0"/>
                        </a:spcBef>
                        <a:spcAft>
                          <a:spcPts val="0"/>
                        </a:spcAft>
                      </a:pPr>
                      <a:r>
                        <a:rPr lang="en-US" sz="1600" dirty="0">
                          <a:effectLst/>
                        </a:rPr>
                        <a:t>Time beyond On-Orbit Checkout (OOC) to deliver initial data</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b"/>
                </a:tc>
                <a:tc>
                  <a:txBody>
                    <a:bodyPr/>
                    <a:lstStyle/>
                    <a:p>
                      <a:pPr marL="0" marR="0" algn="l">
                        <a:spcBef>
                          <a:spcPts val="0"/>
                        </a:spcBef>
                        <a:spcAft>
                          <a:spcPts val="0"/>
                        </a:spcAft>
                      </a:pPr>
                      <a:r>
                        <a:rPr lang="en-US" sz="1600" dirty="0">
                          <a:effectLst/>
                        </a:rPr>
                        <a:t>Maximum data latency after first release for ≥ 80% of products</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139922621"/>
                  </a:ext>
                </a:extLst>
              </a:tr>
              <a:tr h="735217">
                <a:tc>
                  <a:txBody>
                    <a:bodyPr/>
                    <a:lstStyle/>
                    <a:p>
                      <a:pPr marL="0" marR="0" algn="l">
                        <a:spcBef>
                          <a:spcPts val="0"/>
                        </a:spcBef>
                        <a:spcAft>
                          <a:spcPts val="0"/>
                        </a:spcAft>
                      </a:pPr>
                      <a:r>
                        <a:rPr lang="en-US" sz="1600" dirty="0">
                          <a:effectLst/>
                        </a:rPr>
                        <a:t>Level 0</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Reconstructed, Unprocessed Instrument Data</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2 months</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Within 2 hours of receipt at SAO</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04079517"/>
                  </a:ext>
                </a:extLst>
              </a:tr>
              <a:tr h="735217">
                <a:tc>
                  <a:txBody>
                    <a:bodyPr/>
                    <a:lstStyle/>
                    <a:p>
                      <a:pPr marL="0" marR="0" algn="l">
                        <a:spcBef>
                          <a:spcPts val="0"/>
                        </a:spcBef>
                        <a:spcAft>
                          <a:spcPts val="0"/>
                        </a:spcAft>
                      </a:pPr>
                      <a:r>
                        <a:rPr lang="en-US" sz="1600" dirty="0">
                          <a:effectLst/>
                        </a:rPr>
                        <a:t>Level 1b</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Calibrated, Geolocated Radiances</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4 months</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Within 3 hours of Level 0 and ancillary data receipt at SAO</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13811472"/>
                  </a:ext>
                </a:extLst>
              </a:tr>
              <a:tr h="705091">
                <a:tc>
                  <a:txBody>
                    <a:bodyPr/>
                    <a:lstStyle/>
                    <a:p>
                      <a:pPr marL="0" marR="0" algn="l">
                        <a:spcBef>
                          <a:spcPts val="0"/>
                        </a:spcBef>
                        <a:spcAft>
                          <a:spcPts val="0"/>
                        </a:spcAft>
                      </a:pPr>
                      <a:r>
                        <a:rPr lang="en-US" sz="1600" dirty="0">
                          <a:effectLst/>
                        </a:rPr>
                        <a:t>Level 2</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Derived Geophysical Data Products</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6 months</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Within 24 hours of production of Level 1 at SAO</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99731219"/>
                  </a:ext>
                </a:extLst>
              </a:tr>
              <a:tr h="940122">
                <a:tc>
                  <a:txBody>
                    <a:bodyPr/>
                    <a:lstStyle/>
                    <a:p>
                      <a:pPr marL="0" marR="0" algn="l">
                        <a:spcBef>
                          <a:spcPts val="0"/>
                        </a:spcBef>
                        <a:spcAft>
                          <a:spcPts val="0"/>
                        </a:spcAft>
                      </a:pPr>
                      <a:r>
                        <a:rPr lang="en-US" sz="1600" dirty="0">
                          <a:effectLst/>
                        </a:rPr>
                        <a:t>Level 3</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Derived Gridded Geophysical Data Products</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6 months</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a:effectLst/>
                        </a:rPr>
                        <a:t>1 month after completion of data accumulation required for individual geophysical products</a:t>
                      </a:r>
                      <a:endParaRPr lang="en-US"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7754531"/>
                  </a:ext>
                </a:extLst>
              </a:tr>
              <a:tr h="183804">
                <a:tc gridSpan="4">
                  <a:txBody>
                    <a:bodyPr/>
                    <a:lstStyle/>
                    <a:p>
                      <a:pPr marL="0" marR="0" algn="l">
                        <a:spcBef>
                          <a:spcPts val="0"/>
                        </a:spcBef>
                        <a:spcAft>
                          <a:spcPts val="0"/>
                        </a:spcAft>
                      </a:pPr>
                      <a:r>
                        <a:rPr lang="en-US" sz="1200" dirty="0">
                          <a:effectLst/>
                        </a:rPr>
                        <a:t> </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63347069"/>
                  </a:ext>
                </a:extLst>
              </a:tr>
            </a:tbl>
          </a:graphicData>
        </a:graphic>
      </p:graphicFrame>
      <p:sp>
        <p:nvSpPr>
          <p:cNvPr id="8" name="Google Shape;406;p11">
            <a:extLst>
              <a:ext uri="{FF2B5EF4-FFF2-40B4-BE49-F238E27FC236}">
                <a16:creationId xmlns:a16="http://schemas.microsoft.com/office/drawing/2014/main" id="{BE44DFEE-BC1F-5E7D-2BE5-AE85CC91FAE7}"/>
              </a:ext>
            </a:extLst>
          </p:cNvPr>
          <p:cNvSpPr txBox="1"/>
          <p:nvPr/>
        </p:nvSpPr>
        <p:spPr>
          <a:xfrm>
            <a:off x="7024915" y="1196041"/>
            <a:ext cx="5167085" cy="4955162"/>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600"/>
              </a:spcBef>
              <a:spcAft>
                <a:spcPts val="0"/>
              </a:spcAft>
              <a:buClrTx/>
              <a:buSzPts val="1800"/>
              <a:buFont typeface="Wingdings" panose="05000000000000000000" pitchFamily="2" charset="2"/>
              <a:buChar char="Ø"/>
              <a:tabLst/>
              <a:defRPr/>
            </a:pPr>
            <a:r>
              <a:rPr kumimoji="0" lang="en-US" sz="2200" b="1" i="0" u="none" strike="noStrike" kern="0" cap="none" spc="0" normalizeH="0" baseline="0" noProof="0" dirty="0">
                <a:ln>
                  <a:noFill/>
                </a:ln>
                <a:solidFill>
                  <a:prstClr val="black"/>
                </a:solidFill>
                <a:effectLst/>
                <a:uLnTx/>
                <a:uFillTx/>
                <a:latin typeface="Calibri"/>
                <a:ea typeface="Helvetica Neue"/>
                <a:cs typeface="Helvetica Neue"/>
                <a:sym typeface="Helvetica Neue"/>
              </a:rPr>
              <a:t>Baseline mission (Phase E, 20 months,</a:t>
            </a:r>
            <a:r>
              <a:rPr kumimoji="0" lang="en-US" sz="2200" b="1" i="0" u="none" strike="noStrike" kern="0" cap="none" spc="0" normalizeH="0" baseline="0" noProof="0" dirty="0">
                <a:ln>
                  <a:noFill/>
                </a:ln>
                <a:solidFill>
                  <a:srgbClr val="013589"/>
                </a:solidFill>
                <a:effectLst/>
                <a:uLnTx/>
                <a:uFillTx/>
                <a:latin typeface="Calibri"/>
                <a:ea typeface="Helvetica Neue"/>
                <a:cs typeface="Helvetica Neue"/>
                <a:sym typeface="Helvetica Neue"/>
              </a:rPr>
              <a:t> </a:t>
            </a:r>
            <a:r>
              <a:rPr kumimoji="0" lang="en-US" sz="2200" b="1" i="0" u="none" strike="noStrike" kern="0" cap="none" spc="0" normalizeH="0" baseline="0" noProof="0" dirty="0">
                <a:ln>
                  <a:noFill/>
                </a:ln>
                <a:solidFill>
                  <a:prstClr val="black"/>
                </a:solidFill>
                <a:effectLst/>
                <a:uLnTx/>
                <a:uFillTx/>
                <a:latin typeface="Calibri"/>
                <a:ea typeface="Helvetica Neue"/>
                <a:cs typeface="Helvetica Neue"/>
                <a:sym typeface="Helvetica Neue"/>
              </a:rPr>
              <a:t>10/2023-6/2025), will be continued with NASA extension / senior review</a:t>
            </a:r>
          </a:p>
          <a:p>
            <a:pPr marL="285750" marR="0" lvl="0" indent="-285750" algn="l" defTabSz="914400" rtl="0" eaLnBrk="1" fontAlgn="auto" latinLnBrk="0" hangingPunct="1">
              <a:lnSpc>
                <a:spcPct val="100000"/>
              </a:lnSpc>
              <a:spcBef>
                <a:spcPts val="600"/>
              </a:spcBef>
              <a:spcAft>
                <a:spcPts val="0"/>
              </a:spcAft>
              <a:buClrTx/>
              <a:buSzPts val="1800"/>
              <a:buFont typeface="Wingdings" panose="05000000000000000000" pitchFamily="2" charset="2"/>
              <a:buChar char="Ø"/>
              <a:tabLst/>
              <a:defRPr/>
            </a:pPr>
            <a:r>
              <a:rPr kumimoji="0" lang="en-US" sz="2200" b="1" i="0" u="none" strike="noStrike" kern="0" cap="none" spc="0" normalizeH="0" baseline="0" noProof="0" dirty="0">
                <a:ln>
                  <a:noFill/>
                </a:ln>
                <a:solidFill>
                  <a:prstClr val="black"/>
                </a:solidFill>
                <a:effectLst/>
                <a:uLnTx/>
                <a:uFillTx/>
                <a:latin typeface="Calibri"/>
                <a:ea typeface="Helvetica Neue"/>
                <a:cs typeface="Helvetica Neue"/>
                <a:sym typeface="Helvetica Neue"/>
              </a:rPr>
              <a:t>Data products sent to ASDC for archival &amp; distribution before nominal operation</a:t>
            </a:r>
          </a:p>
          <a:p>
            <a:pPr marL="285750" marR="0" lvl="0" indent="-285750" algn="l" defTabSz="914400" rtl="0" eaLnBrk="1" fontAlgn="auto" latinLnBrk="0" hangingPunct="1">
              <a:lnSpc>
                <a:spcPct val="100000"/>
              </a:lnSpc>
              <a:spcBef>
                <a:spcPts val="600"/>
              </a:spcBef>
              <a:spcAft>
                <a:spcPts val="0"/>
              </a:spcAft>
              <a:buClrTx/>
              <a:buSzPts val="1800"/>
              <a:buFont typeface="Wingdings" panose="05000000000000000000" pitchFamily="2" charset="2"/>
              <a:buChar char="Ø"/>
              <a:tabLst/>
              <a:defRPr/>
            </a:pPr>
            <a:r>
              <a:rPr kumimoji="0" lang="en-US" sz="2200" b="1" i="0" u="none" strike="noStrike" kern="0" cap="none" spc="0" normalizeH="0" baseline="0" noProof="0" dirty="0">
                <a:ln>
                  <a:noFill/>
                </a:ln>
                <a:solidFill>
                  <a:prstClr val="black"/>
                </a:solidFill>
                <a:effectLst/>
                <a:uLnTx/>
                <a:uFillTx/>
                <a:latin typeface="Calibri"/>
                <a:ea typeface="Helvetica Neue"/>
                <a:cs typeface="Helvetica Neue"/>
                <a:sym typeface="Helvetica Neue"/>
              </a:rPr>
              <a:t>Early access to TEMPO Science and Validation team members. Bi-weekly L2 Cal/Val meeting led by </a:t>
            </a:r>
            <a:r>
              <a:rPr kumimoji="0" lang="en-US" sz="2200" b="1" i="0" u="none" strike="noStrike" kern="0" cap="none" spc="0" normalizeH="0" baseline="0" noProof="0" dirty="0">
                <a:ln>
                  <a:noFill/>
                </a:ln>
                <a:solidFill>
                  <a:srgbClr val="00B050"/>
                </a:solidFill>
                <a:effectLst/>
                <a:uLnTx/>
                <a:uFillTx/>
                <a:latin typeface="Calibri"/>
                <a:ea typeface="Helvetica Neue"/>
                <a:cs typeface="Helvetica Neue"/>
                <a:sym typeface="Helvetica Neue"/>
              </a:rPr>
              <a:t>Jim </a:t>
            </a:r>
            <a:r>
              <a:rPr kumimoji="0" lang="en-US" sz="2200" b="1" i="0" u="none" strike="noStrike" kern="0" cap="none" spc="0" normalizeH="0" baseline="0" noProof="0" dirty="0" err="1">
                <a:ln>
                  <a:noFill/>
                </a:ln>
                <a:solidFill>
                  <a:srgbClr val="00B050"/>
                </a:solidFill>
                <a:effectLst/>
                <a:uLnTx/>
                <a:uFillTx/>
                <a:latin typeface="Calibri"/>
                <a:ea typeface="Helvetica Neue"/>
                <a:cs typeface="Helvetica Neue"/>
                <a:sym typeface="Helvetica Neue"/>
              </a:rPr>
              <a:t>Szykman</a:t>
            </a:r>
            <a:r>
              <a:rPr kumimoji="0" lang="en-US" sz="2200" b="1" i="0" u="none" strike="noStrike" kern="0" cap="none" spc="0" normalizeH="0" baseline="0" noProof="0" dirty="0">
                <a:ln>
                  <a:noFill/>
                </a:ln>
                <a:solidFill>
                  <a:srgbClr val="00B050"/>
                </a:solidFill>
                <a:effectLst/>
                <a:uLnTx/>
                <a:uFillTx/>
                <a:latin typeface="Calibri"/>
                <a:ea typeface="Helvetica Neue"/>
                <a:cs typeface="Helvetica Neue"/>
                <a:sym typeface="Helvetica Neue"/>
              </a:rPr>
              <a:t> </a:t>
            </a:r>
            <a:r>
              <a:rPr kumimoji="0" lang="en-US" sz="2200" b="1" i="0" u="none" strike="noStrike" kern="0" cap="none" spc="0" normalizeH="0" baseline="0" noProof="0" dirty="0">
                <a:ln>
                  <a:noFill/>
                </a:ln>
                <a:solidFill>
                  <a:prstClr val="black"/>
                </a:solidFill>
                <a:effectLst/>
                <a:uLnTx/>
                <a:uFillTx/>
                <a:latin typeface="Calibri"/>
                <a:ea typeface="Helvetica Neue"/>
                <a:cs typeface="Helvetica Neue"/>
                <a:sym typeface="Helvetica Neue"/>
              </a:rPr>
              <a:t>&amp; </a:t>
            </a:r>
            <a:r>
              <a:rPr kumimoji="0" lang="en-US" sz="2200" b="1" i="0" u="none" strike="noStrike" kern="0" cap="none" spc="0" normalizeH="0" baseline="0" noProof="0" dirty="0">
                <a:ln>
                  <a:noFill/>
                </a:ln>
                <a:solidFill>
                  <a:srgbClr val="00B050"/>
                </a:solidFill>
                <a:effectLst/>
                <a:uLnTx/>
                <a:uFillTx/>
                <a:latin typeface="Calibri"/>
                <a:ea typeface="Helvetica Neue"/>
                <a:cs typeface="Helvetica Neue"/>
                <a:sym typeface="Helvetica Neue"/>
              </a:rPr>
              <a:t>Brad Pierce</a:t>
            </a:r>
          </a:p>
          <a:p>
            <a:pPr marL="285750" marR="0" lvl="0" indent="-285750" algn="l" defTabSz="914400" rtl="0" eaLnBrk="1" fontAlgn="auto" latinLnBrk="0" hangingPunct="1">
              <a:lnSpc>
                <a:spcPct val="100000"/>
              </a:lnSpc>
              <a:spcBef>
                <a:spcPts val="600"/>
              </a:spcBef>
              <a:spcAft>
                <a:spcPts val="0"/>
              </a:spcAft>
              <a:buClrTx/>
              <a:buSzPts val="1800"/>
              <a:buFont typeface="Wingdings" panose="05000000000000000000" pitchFamily="2" charset="2"/>
              <a:buChar char="Ø"/>
              <a:tabLst/>
              <a:defRPr/>
            </a:pPr>
            <a:r>
              <a:rPr kumimoji="0" lang="en-US" sz="2200" b="1" i="0" u="none" strike="noStrike" kern="0" cap="none" spc="0" normalizeH="0" baseline="0" noProof="0" dirty="0">
                <a:ln>
                  <a:noFill/>
                </a:ln>
                <a:solidFill>
                  <a:prstClr val="black"/>
                </a:solidFill>
                <a:effectLst/>
                <a:uLnTx/>
                <a:uFillTx/>
                <a:latin typeface="Calibri"/>
                <a:ea typeface="Helvetica Neue"/>
                <a:cs typeface="Helvetica Neue"/>
                <a:sym typeface="Helvetica Neue"/>
              </a:rPr>
              <a:t>Mini release (Dec. 17-30, 8 days during Aug. commissioning) on Feb. 05, 2024</a:t>
            </a:r>
          </a:p>
          <a:p>
            <a:pPr marL="285750" marR="0" lvl="0" indent="-285750" algn="l" defTabSz="914400" rtl="0" eaLnBrk="1" fontAlgn="auto" latinLnBrk="0" hangingPunct="1">
              <a:lnSpc>
                <a:spcPct val="100000"/>
              </a:lnSpc>
              <a:spcBef>
                <a:spcPts val="600"/>
              </a:spcBef>
              <a:spcAft>
                <a:spcPts val="0"/>
              </a:spcAft>
              <a:buClrTx/>
              <a:buSzPts val="1800"/>
              <a:buFont typeface="Wingdings" panose="05000000000000000000" pitchFamily="2" charset="2"/>
              <a:buChar char="Ø"/>
              <a:tabLst/>
              <a:defRPr/>
            </a:pPr>
            <a:r>
              <a:rPr kumimoji="0" lang="en-US" sz="2200" b="1" i="0" u="none" strike="noStrike" kern="0" cap="none" spc="0" normalizeH="0" baseline="0" noProof="0" dirty="0">
                <a:ln>
                  <a:noFill/>
                </a:ln>
                <a:solidFill>
                  <a:prstClr val="black"/>
                </a:solidFill>
                <a:effectLst/>
                <a:uLnTx/>
                <a:uFillTx/>
                <a:latin typeface="Calibri"/>
                <a:ea typeface="Helvetica Neue"/>
                <a:cs typeface="Helvetica Neue"/>
                <a:sym typeface="Helvetica Neue"/>
              </a:rPr>
              <a:t>Beta Level 1 public release: Feb. 27,2024</a:t>
            </a:r>
          </a:p>
          <a:p>
            <a:pPr marL="285750" marR="0" lvl="0" indent="-285750" algn="l" defTabSz="914400" rtl="0" eaLnBrk="1" fontAlgn="auto" latinLnBrk="0" hangingPunct="1">
              <a:lnSpc>
                <a:spcPct val="100000"/>
              </a:lnSpc>
              <a:spcBef>
                <a:spcPts val="600"/>
              </a:spcBef>
              <a:spcAft>
                <a:spcPts val="0"/>
              </a:spcAft>
              <a:buClrTx/>
              <a:buSzPts val="1800"/>
              <a:buFont typeface="Wingdings" panose="05000000000000000000" pitchFamily="2" charset="2"/>
              <a:buChar char="Ø"/>
              <a:tabLst/>
              <a:defRPr/>
            </a:pPr>
            <a:r>
              <a:rPr kumimoji="0" lang="en-US" sz="2200" b="1" i="0" u="none" strike="noStrike" kern="0" cap="none" spc="0" normalizeH="0" baseline="0" noProof="0" dirty="0">
                <a:ln>
                  <a:noFill/>
                </a:ln>
                <a:solidFill>
                  <a:prstClr val="black"/>
                </a:solidFill>
                <a:effectLst/>
                <a:uLnTx/>
                <a:uFillTx/>
                <a:latin typeface="Calibri"/>
                <a:ea typeface="Helvetica Neue"/>
                <a:cs typeface="Helvetica Neue"/>
                <a:sym typeface="Helvetica Neue"/>
              </a:rPr>
              <a:t>Level 2/3 public release: May 20, 2024</a:t>
            </a:r>
            <a:endParaRPr kumimoji="0" sz="2200" b="1" i="0" u="none" strike="noStrike" kern="0" cap="none" spc="0" normalizeH="0" baseline="0" noProof="0" dirty="0">
              <a:ln>
                <a:noFill/>
              </a:ln>
              <a:solidFill>
                <a:srgbClr val="013589"/>
              </a:solidFill>
              <a:effectLst/>
              <a:uLnTx/>
              <a:uFillTx/>
              <a:latin typeface="Calibri"/>
              <a:ea typeface="Helvetica Neue"/>
              <a:cs typeface="Helvetica Neue"/>
              <a:sym typeface="Helvetica Neue"/>
            </a:endParaRPr>
          </a:p>
        </p:txBody>
      </p:sp>
      <p:sp>
        <p:nvSpPr>
          <p:cNvPr id="2" name="Rectangle 1">
            <a:extLst>
              <a:ext uri="{FF2B5EF4-FFF2-40B4-BE49-F238E27FC236}">
                <a16:creationId xmlns:a16="http://schemas.microsoft.com/office/drawing/2014/main" id="{11D6D75F-4A32-0502-F5DA-EEDDF0DF01F4}"/>
              </a:ext>
            </a:extLst>
          </p:cNvPr>
          <p:cNvSpPr/>
          <p:nvPr/>
        </p:nvSpPr>
        <p:spPr>
          <a:xfrm>
            <a:off x="1940102" y="6381295"/>
            <a:ext cx="8311794" cy="376980"/>
          </a:xfrm>
          <a:prstGeom prst="rect">
            <a:avLst/>
          </a:prstGeom>
          <a:solidFill>
            <a:srgbClr val="FFFFCC"/>
          </a:solidFill>
          <a:ln>
            <a:solidFill>
              <a:schemeClr val="tx1"/>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a:ea typeface="+mn-ea"/>
                <a:cs typeface="+mn-cs"/>
              </a:rPr>
              <a:t>We are nearly on track to release the data products to the public!</a:t>
            </a:r>
          </a:p>
        </p:txBody>
      </p:sp>
    </p:spTree>
    <p:extLst>
      <p:ext uri="{BB962C8B-B14F-4D97-AF65-F5344CB8AC3E}">
        <p14:creationId xmlns:p14="http://schemas.microsoft.com/office/powerpoint/2010/main" val="16892987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2192000" cy="975701"/>
          </a:xfrm>
        </p:spPr>
        <p:txBody>
          <a:bodyPr/>
          <a:lstStyle/>
          <a:p>
            <a:r>
              <a:rPr lang="en-US" dirty="0"/>
              <a:t>TEMPO Software/Algorithm Teams</a:t>
            </a:r>
          </a:p>
        </p:txBody>
      </p:sp>
      <p:graphicFrame>
        <p:nvGraphicFramePr>
          <p:cNvPr id="3" name="Table 2"/>
          <p:cNvGraphicFramePr>
            <a:graphicFrameLocks noGrp="1"/>
          </p:cNvGraphicFramePr>
          <p:nvPr>
            <p:extLst>
              <p:ext uri="{D42A27DB-BD31-4B8C-83A1-F6EECF244321}">
                <p14:modId xmlns:p14="http://schemas.microsoft.com/office/powerpoint/2010/main" val="941461024"/>
              </p:ext>
            </p:extLst>
          </p:nvPr>
        </p:nvGraphicFramePr>
        <p:xfrm>
          <a:off x="244385" y="1286087"/>
          <a:ext cx="11703230" cy="4478781"/>
        </p:xfrm>
        <a:graphic>
          <a:graphicData uri="http://schemas.openxmlformats.org/drawingml/2006/table">
            <a:tbl>
              <a:tblPr firstRow="1" bandRow="1">
                <a:tableStyleId>{5C22544A-7EE6-4342-B048-85BDC9FD1C3A}</a:tableStyleId>
              </a:tblPr>
              <a:tblGrid>
                <a:gridCol w="3301544">
                  <a:extLst>
                    <a:ext uri="{9D8B030D-6E8A-4147-A177-3AD203B41FA5}">
                      <a16:colId xmlns:a16="http://schemas.microsoft.com/office/drawing/2014/main" val="4274859182"/>
                    </a:ext>
                  </a:extLst>
                </a:gridCol>
                <a:gridCol w="8401686">
                  <a:extLst>
                    <a:ext uri="{9D8B030D-6E8A-4147-A177-3AD203B41FA5}">
                      <a16:colId xmlns:a16="http://schemas.microsoft.com/office/drawing/2014/main" val="3563283890"/>
                    </a:ext>
                  </a:extLst>
                </a:gridCol>
              </a:tblGrid>
              <a:tr h="440943">
                <a:tc>
                  <a:txBody>
                    <a:bodyPr/>
                    <a:lstStyle/>
                    <a:p>
                      <a:pPr algn="ctr"/>
                      <a:r>
                        <a:rPr lang="en-US" sz="2000" dirty="0"/>
                        <a:t>Operational Algorithm</a:t>
                      </a:r>
                    </a:p>
                  </a:txBody>
                  <a:tcPr marL="45720" marR="45720" marT="18288" marB="18288" anchor="ctr"/>
                </a:tc>
                <a:tc>
                  <a:txBody>
                    <a:bodyPr/>
                    <a:lstStyle/>
                    <a:p>
                      <a:pPr algn="ctr"/>
                      <a:r>
                        <a:rPr lang="en-US" sz="2000"/>
                        <a:t>Personnel</a:t>
                      </a:r>
                    </a:p>
                  </a:txBody>
                  <a:tcPr marL="45720" marR="45720" marT="18288" marB="18288" anchor="ctr"/>
                </a:tc>
                <a:extLst>
                  <a:ext uri="{0D108BD9-81ED-4DB2-BD59-A6C34878D82A}">
                    <a16:rowId xmlns:a16="http://schemas.microsoft.com/office/drawing/2014/main" val="1820010966"/>
                  </a:ext>
                </a:extLst>
              </a:tr>
              <a:tr h="401574">
                <a:tc>
                  <a:txBody>
                    <a:bodyPr/>
                    <a:lstStyle/>
                    <a:p>
                      <a:pPr algn="ctr"/>
                      <a:r>
                        <a:rPr lang="en-US" sz="1800" b="1" dirty="0"/>
                        <a:t>Instrument Operation Center (IOC) including Raw-L0</a:t>
                      </a:r>
                    </a:p>
                  </a:txBody>
                  <a:tcPr marL="45720" marR="45720" marT="18288" marB="18288" anchor="ctr"/>
                </a:tc>
                <a:tc>
                  <a:txBody>
                    <a:bodyPr/>
                    <a:lstStyle/>
                    <a:p>
                      <a:pPr algn="ctr"/>
                      <a:r>
                        <a:rPr lang="en-US" sz="1800" dirty="0"/>
                        <a:t>John Davis</a:t>
                      </a:r>
                    </a:p>
                  </a:txBody>
                  <a:tcPr marL="45720" marR="45720" marT="18288" marB="18288" anchor="ctr"/>
                </a:tc>
                <a:extLst>
                  <a:ext uri="{0D108BD9-81ED-4DB2-BD59-A6C34878D82A}">
                    <a16:rowId xmlns:a16="http://schemas.microsoft.com/office/drawing/2014/main" val="3666669201"/>
                  </a:ext>
                </a:extLst>
              </a:tr>
              <a:tr h="401574">
                <a:tc>
                  <a:txBody>
                    <a:bodyPr/>
                    <a:lstStyle/>
                    <a:p>
                      <a:pPr algn="ctr"/>
                      <a:r>
                        <a:rPr lang="en-US" sz="1800" b="1"/>
                        <a:t>L0-1b</a:t>
                      </a:r>
                    </a:p>
                  </a:txBody>
                  <a:tcPr marL="45720" marR="45720" marT="18288" marB="18288" anchor="ctr"/>
                </a:tc>
                <a:tc>
                  <a:txBody>
                    <a:bodyPr/>
                    <a:lstStyle/>
                    <a:p>
                      <a:pPr algn="ctr"/>
                      <a:r>
                        <a:rPr lang="en-US" sz="1800" b="1" dirty="0" err="1"/>
                        <a:t>Heesung</a:t>
                      </a:r>
                      <a:r>
                        <a:rPr lang="en-US" sz="1800" b="1" dirty="0"/>
                        <a:t> Chong</a:t>
                      </a:r>
                      <a:r>
                        <a:rPr lang="en-US" sz="1800" dirty="0"/>
                        <a:t>, John Houck, </a:t>
                      </a:r>
                      <a:r>
                        <a:rPr lang="en-US" sz="1800" dirty="0" err="1"/>
                        <a:t>Weizhen</a:t>
                      </a:r>
                      <a:r>
                        <a:rPr lang="en-US" sz="1800" dirty="0"/>
                        <a:t> Hou, </a:t>
                      </a:r>
                      <a:r>
                        <a:rPr lang="en-US" sz="1800" dirty="0" err="1"/>
                        <a:t>Xiong</a:t>
                      </a:r>
                      <a:r>
                        <a:rPr lang="en-US" sz="1800" dirty="0"/>
                        <a:t> Liu, Dave </a:t>
                      </a:r>
                      <a:r>
                        <a:rPr lang="en-US" sz="1800" dirty="0" err="1"/>
                        <a:t>Flittner</a:t>
                      </a:r>
                      <a:r>
                        <a:rPr lang="en-US" sz="1800" dirty="0"/>
                        <a:t>, </a:t>
                      </a:r>
                    </a:p>
                    <a:p>
                      <a:pPr algn="ctr"/>
                      <a:r>
                        <a:rPr lang="en-US" sz="1800" dirty="0"/>
                        <a:t>Jim </a:t>
                      </a:r>
                      <a:r>
                        <a:rPr lang="en-US" sz="1800" dirty="0" err="1"/>
                        <a:t>Carr</a:t>
                      </a:r>
                      <a:endParaRPr lang="en-US" sz="1800" dirty="0"/>
                    </a:p>
                  </a:txBody>
                  <a:tcPr marL="45720" marR="45720" marT="18288" marB="18288" anchor="ctr"/>
                </a:tc>
                <a:extLst>
                  <a:ext uri="{0D108BD9-81ED-4DB2-BD59-A6C34878D82A}">
                    <a16:rowId xmlns:a16="http://schemas.microsoft.com/office/drawing/2014/main" val="3194161440"/>
                  </a:ext>
                </a:extLst>
              </a:tr>
              <a:tr h="401574">
                <a:tc>
                  <a:txBody>
                    <a:bodyPr/>
                    <a:lstStyle/>
                    <a:p>
                      <a:pPr algn="ctr"/>
                      <a:r>
                        <a:rPr lang="en-US" sz="1800" b="1"/>
                        <a:t>Ozone profile</a:t>
                      </a:r>
                    </a:p>
                  </a:txBody>
                  <a:tcPr marL="45720" marR="45720" marT="18288" marB="18288" anchor="ctr"/>
                </a:tc>
                <a:tc>
                  <a:txBody>
                    <a:bodyPr/>
                    <a:lstStyle/>
                    <a:p>
                      <a:pPr algn="ctr"/>
                      <a:r>
                        <a:rPr lang="en-US" sz="1800" dirty="0" err="1"/>
                        <a:t>Junsung</a:t>
                      </a:r>
                      <a:r>
                        <a:rPr lang="en-US" sz="1800" dirty="0"/>
                        <a:t> Park, </a:t>
                      </a:r>
                      <a:r>
                        <a:rPr lang="en-US" sz="1800" dirty="0" err="1"/>
                        <a:t>Xiong</a:t>
                      </a:r>
                      <a:r>
                        <a:rPr lang="en-US" sz="1800" dirty="0"/>
                        <a:t> Liu</a:t>
                      </a:r>
                    </a:p>
                  </a:txBody>
                  <a:tcPr marL="45720" marR="45720" marT="18288" marB="18288" anchor="ctr"/>
                </a:tc>
                <a:extLst>
                  <a:ext uri="{0D108BD9-81ED-4DB2-BD59-A6C34878D82A}">
                    <a16:rowId xmlns:a16="http://schemas.microsoft.com/office/drawing/2014/main" val="555868796"/>
                  </a:ext>
                </a:extLst>
              </a:tr>
              <a:tr h="401574">
                <a:tc>
                  <a:txBody>
                    <a:bodyPr/>
                    <a:lstStyle/>
                    <a:p>
                      <a:pPr algn="ctr"/>
                      <a:r>
                        <a:rPr lang="en-US" sz="1800" b="1"/>
                        <a:t>Total ozone</a:t>
                      </a:r>
                    </a:p>
                  </a:txBody>
                  <a:tcPr marL="45720" marR="45720" marT="18288" marB="18288" anchor="ctr"/>
                </a:tc>
                <a:tc>
                  <a:txBody>
                    <a:bodyPr/>
                    <a:lstStyle/>
                    <a:p>
                      <a:pPr algn="ctr"/>
                      <a:r>
                        <a:rPr lang="en-US" sz="1800" baseline="0" dirty="0"/>
                        <a:t>GSFC / </a:t>
                      </a:r>
                      <a:r>
                        <a:rPr lang="en-US" sz="1800" dirty="0" err="1"/>
                        <a:t>Junsung</a:t>
                      </a:r>
                      <a:r>
                        <a:rPr lang="en-US" sz="1800" dirty="0"/>
                        <a:t> Park + </a:t>
                      </a:r>
                      <a:r>
                        <a:rPr lang="en-US" sz="1800" baseline="0" dirty="0" err="1"/>
                        <a:t>Xiong</a:t>
                      </a:r>
                      <a:r>
                        <a:rPr lang="en-US" sz="1800" baseline="0" dirty="0"/>
                        <a:t> Liu</a:t>
                      </a:r>
                      <a:endParaRPr lang="en-US" sz="1800" dirty="0"/>
                    </a:p>
                  </a:txBody>
                  <a:tcPr marL="45720" marR="45720" marT="18288" marB="18288" anchor="ctr"/>
                </a:tc>
                <a:extLst>
                  <a:ext uri="{0D108BD9-81ED-4DB2-BD59-A6C34878D82A}">
                    <a16:rowId xmlns:a16="http://schemas.microsoft.com/office/drawing/2014/main" val="3304165603"/>
                  </a:ext>
                </a:extLst>
              </a:tr>
              <a:tr h="401574">
                <a:tc>
                  <a:txBody>
                    <a:bodyPr/>
                    <a:lstStyle/>
                    <a:p>
                      <a:pPr algn="ctr"/>
                      <a:r>
                        <a:rPr lang="en-US" sz="1800" b="1"/>
                        <a:t>Nitrogen dioxide</a:t>
                      </a:r>
                    </a:p>
                  </a:txBody>
                  <a:tcPr marL="45720" marR="45720" marT="18288" marB="18288" anchor="ctr"/>
                </a:tc>
                <a:tc>
                  <a:txBody>
                    <a:bodyPr/>
                    <a:lstStyle/>
                    <a:p>
                      <a:pPr algn="ctr"/>
                      <a:r>
                        <a:rPr lang="en-US" sz="1800" b="1" baseline="0" dirty="0"/>
                        <a:t>Caroline </a:t>
                      </a:r>
                      <a:r>
                        <a:rPr lang="en-US" sz="1800" b="1" baseline="0" dirty="0" err="1"/>
                        <a:t>Nowlan</a:t>
                      </a:r>
                      <a:r>
                        <a:rPr lang="en-US" sz="1800" baseline="0" dirty="0"/>
                        <a:t>, Gonzalo González Abad</a:t>
                      </a:r>
                      <a:endParaRPr lang="en-US" sz="1800" dirty="0"/>
                    </a:p>
                  </a:txBody>
                  <a:tcPr marL="45720" marR="45720" marT="18288" marB="18288" anchor="ctr"/>
                </a:tc>
                <a:extLst>
                  <a:ext uri="{0D108BD9-81ED-4DB2-BD59-A6C34878D82A}">
                    <a16:rowId xmlns:a16="http://schemas.microsoft.com/office/drawing/2014/main" val="2297871223"/>
                  </a:ext>
                </a:extLst>
              </a:tr>
              <a:tr h="401574">
                <a:tc>
                  <a:txBody>
                    <a:bodyPr/>
                    <a:lstStyle/>
                    <a:p>
                      <a:pPr algn="ctr"/>
                      <a:r>
                        <a:rPr lang="en-US" sz="1800" b="1"/>
                        <a:t>Formaldehyde</a:t>
                      </a:r>
                    </a:p>
                  </a:txBody>
                  <a:tcPr marL="45720" marR="45720" marT="18288" marB="18288" anchor="ctr"/>
                </a:tc>
                <a:tc>
                  <a:txBody>
                    <a:bodyPr/>
                    <a:lstStyle/>
                    <a:p>
                      <a:pPr marL="0" marR="0" lvl="0" indent="0" algn="ctr" defTabSz="456633" rtl="0" eaLnBrk="1" fontAlgn="auto" latinLnBrk="0" hangingPunct="1">
                        <a:lnSpc>
                          <a:spcPct val="100000"/>
                        </a:lnSpc>
                        <a:spcBef>
                          <a:spcPts val="0"/>
                        </a:spcBef>
                        <a:spcAft>
                          <a:spcPts val="0"/>
                        </a:spcAft>
                        <a:buClrTx/>
                        <a:buSzTx/>
                        <a:buFontTx/>
                        <a:buNone/>
                        <a:tabLst/>
                        <a:defRPr/>
                      </a:pPr>
                      <a:r>
                        <a:rPr lang="en-US" sz="1800" b="1" baseline="0" dirty="0"/>
                        <a:t>Gonzalo González Abad</a:t>
                      </a:r>
                      <a:r>
                        <a:rPr lang="en-US" sz="1800" baseline="0" dirty="0"/>
                        <a:t>, Caroline </a:t>
                      </a:r>
                      <a:r>
                        <a:rPr lang="en-US" sz="1800" baseline="0" dirty="0" err="1"/>
                        <a:t>Nowlan</a:t>
                      </a:r>
                      <a:endParaRPr lang="en-US" sz="1800" dirty="0"/>
                    </a:p>
                  </a:txBody>
                  <a:tcPr marL="45720" marR="45720" marT="18288" marB="18288" anchor="ctr"/>
                </a:tc>
                <a:extLst>
                  <a:ext uri="{0D108BD9-81ED-4DB2-BD59-A6C34878D82A}">
                    <a16:rowId xmlns:a16="http://schemas.microsoft.com/office/drawing/2014/main" val="2047173385"/>
                  </a:ext>
                </a:extLst>
              </a:tr>
              <a:tr h="401574">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US" sz="1800" b="1" dirty="0"/>
                        <a:t>Clouds</a:t>
                      </a:r>
                    </a:p>
                  </a:txBody>
                  <a:tcPr marL="45720" marR="45720" marT="18288" marB="18288" anchor="ctr"/>
                </a:tc>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US" sz="1800" b="1" dirty="0" err="1"/>
                        <a:t>Huiqun</a:t>
                      </a:r>
                      <a:r>
                        <a:rPr lang="en-US" sz="1800" b="1" dirty="0"/>
                        <a:t> (Helen) Wang</a:t>
                      </a:r>
                      <a:r>
                        <a:rPr lang="en-US" sz="1800" dirty="0"/>
                        <a:t>, </a:t>
                      </a:r>
                      <a:r>
                        <a:rPr lang="en-US" sz="1800" baseline="0" dirty="0" err="1"/>
                        <a:t>Eun-Su</a:t>
                      </a:r>
                      <a:r>
                        <a:rPr lang="en-US" sz="1800" baseline="0" dirty="0"/>
                        <a:t> Yang, Alexander </a:t>
                      </a:r>
                      <a:r>
                        <a:rPr lang="en-US" sz="1800" baseline="0" dirty="0" err="1"/>
                        <a:t>Vasilkov</a:t>
                      </a:r>
                      <a:r>
                        <a:rPr lang="en-US" sz="1800" baseline="0" dirty="0"/>
                        <a:t>, </a:t>
                      </a:r>
                      <a:r>
                        <a:rPr lang="en-US" sz="1800" dirty="0"/>
                        <a:t>Joanna</a:t>
                      </a:r>
                      <a:r>
                        <a:rPr lang="en-US" sz="1800" baseline="0" dirty="0"/>
                        <a:t> Joiner </a:t>
                      </a:r>
                      <a:endParaRPr lang="en-US" sz="1800" dirty="0"/>
                    </a:p>
                  </a:txBody>
                  <a:tcPr marL="45720" marR="45720" marT="18288" marB="18288" anchor="ctr"/>
                </a:tc>
                <a:extLst>
                  <a:ext uri="{0D108BD9-81ED-4DB2-BD59-A6C34878D82A}">
                    <a16:rowId xmlns:a16="http://schemas.microsoft.com/office/drawing/2014/main" val="1441257900"/>
                  </a:ext>
                </a:extLst>
              </a:tr>
              <a:tr h="401574">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US" sz="1800" b="1" dirty="0"/>
                        <a:t>Science Data Processing Center</a:t>
                      </a:r>
                    </a:p>
                    <a:p>
                      <a:pPr marL="0" marR="0" lvl="0" indent="0" algn="ctr" defTabSz="609585" rtl="0" eaLnBrk="1" fontAlgn="auto" latinLnBrk="0" hangingPunct="1">
                        <a:lnSpc>
                          <a:spcPct val="100000"/>
                        </a:lnSpc>
                        <a:spcBef>
                          <a:spcPts val="0"/>
                        </a:spcBef>
                        <a:spcAft>
                          <a:spcPts val="0"/>
                        </a:spcAft>
                        <a:buClrTx/>
                        <a:buSzTx/>
                        <a:buFontTx/>
                        <a:buNone/>
                        <a:tabLst/>
                        <a:defRPr/>
                      </a:pPr>
                      <a:r>
                        <a:rPr lang="en-US" sz="1800" b="1" dirty="0"/>
                        <a:t>Operational Implementation &amp; Processing Pipeline</a:t>
                      </a:r>
                    </a:p>
                  </a:txBody>
                  <a:tcPr marL="45720" marR="45720" marT="18288" marB="18288" anchor="ctr"/>
                </a:tc>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US" sz="1800" dirty="0"/>
                        <a:t>John Houck</a:t>
                      </a:r>
                    </a:p>
                  </a:txBody>
                  <a:tcPr marL="45720" marR="45720" marT="18288" marB="18288" anchor="ctr"/>
                </a:tc>
                <a:extLst>
                  <a:ext uri="{0D108BD9-81ED-4DB2-BD59-A6C34878D82A}">
                    <a16:rowId xmlns:a16="http://schemas.microsoft.com/office/drawing/2014/main" val="29248138"/>
                  </a:ext>
                </a:extLst>
              </a:tr>
            </a:tbl>
          </a:graphicData>
        </a:graphic>
      </p:graphicFrame>
      <p:sp>
        <p:nvSpPr>
          <p:cNvPr id="7" name="Slide Number Placeholder 6">
            <a:extLst>
              <a:ext uri="{FF2B5EF4-FFF2-40B4-BE49-F238E27FC236}">
                <a16:creationId xmlns:a16="http://schemas.microsoft.com/office/drawing/2014/main" id="{CE387028-3E14-45FA-8547-67979607347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lang="en-US" sz="16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160023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DAD958DC-31EA-476B-8F22-AB0B69C3692C}"/>
              </a:ext>
            </a:extLst>
          </p:cNvPr>
          <p:cNvSpPr>
            <a:spLocks noGrp="1"/>
          </p:cNvSpPr>
          <p:nvPr>
            <p:ph idx="1"/>
          </p:nvPr>
        </p:nvSpPr>
        <p:spPr>
          <a:xfrm>
            <a:off x="-20782" y="1041364"/>
            <a:ext cx="12192000" cy="5861153"/>
          </a:xfrm>
        </p:spPr>
        <p:txBody>
          <a:bodyPr/>
          <a:lstStyle/>
          <a:p>
            <a:r>
              <a:rPr lang="en-US" sz="2400" b="1" dirty="0"/>
              <a:t>Launch-ready Science Data Processing Center (SDPC) V4 software completed in Mar 2023</a:t>
            </a:r>
          </a:p>
          <a:p>
            <a:r>
              <a:rPr lang="en-US" sz="2400" b="1" dirty="0"/>
              <a:t>Algorithm mostly based on OMI heritage algorithms except for new L0-1b processor including Imaging Navigation and Registration (INR) using GOES-R by </a:t>
            </a:r>
            <a:r>
              <a:rPr lang="en-US" sz="2400" b="1" dirty="0" err="1"/>
              <a:t>Carr</a:t>
            </a:r>
            <a:r>
              <a:rPr lang="en-US" sz="2400" b="1" dirty="0"/>
              <a:t> Astronautics</a:t>
            </a:r>
          </a:p>
          <a:p>
            <a:r>
              <a:rPr lang="en-US" sz="2400" b="1" dirty="0"/>
              <a:t>SAO trace gas algorithm (HCHO, NO</a:t>
            </a:r>
            <a:r>
              <a:rPr lang="en-US" sz="2400" b="1" baseline="-25000" dirty="0"/>
              <a:t>2</a:t>
            </a:r>
            <a:r>
              <a:rPr lang="en-US" sz="2400" b="1" dirty="0"/>
              <a:t>): spectral fitting to derive Slant Column Densities (SCDs), calculate air mass factor (AMFs) and derive Vertical Column Densities (VCDs) </a:t>
            </a:r>
          </a:p>
          <a:p>
            <a:pPr marL="914400" lvl="1">
              <a:spcBef>
                <a:spcPts val="0"/>
              </a:spcBef>
              <a:buFont typeface="Wingdings" pitchFamily="2" charset="2"/>
              <a:buChar char="ü"/>
            </a:pPr>
            <a:r>
              <a:rPr lang="en-US" sz="2000" dirty="0"/>
              <a:t>NO</a:t>
            </a:r>
            <a:r>
              <a:rPr lang="en-US" sz="2000" baseline="-25000" dirty="0"/>
              <a:t>2</a:t>
            </a:r>
            <a:r>
              <a:rPr lang="en-US" sz="2000" dirty="0"/>
              <a:t> requires stratospheric/tropospheric separation based on spatial filtering method (Geddes et al., 2018)</a:t>
            </a:r>
          </a:p>
          <a:p>
            <a:pPr marL="457189" marR="0" lvl="0" indent="-457189" algn="l" defTabSz="609585" rtl="0" eaLnBrk="1" fontAlgn="auto" latinLnBrk="0" hangingPunct="1">
              <a:lnSpc>
                <a:spcPct val="100000"/>
              </a:lnSpc>
              <a:spcBef>
                <a:spcPct val="20000"/>
              </a:spcBef>
              <a:spcAft>
                <a:spcPts val="0"/>
              </a:spcAft>
              <a:buClrTx/>
              <a:buSzTx/>
              <a:buFont typeface="Wingdings" charset="2"/>
              <a:buChar char="Ø"/>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Cloud algorithm: SAO O</a:t>
            </a:r>
            <a:r>
              <a:rPr kumimoji="0" lang="en-US" sz="2400" b="1" i="0" u="none" strike="noStrike" kern="1200" cap="none" spc="0" normalizeH="0" baseline="-25000" noProof="0" dirty="0">
                <a:ln>
                  <a:noFill/>
                </a:ln>
                <a:solidFill>
                  <a:prstClr val="black"/>
                </a:solidFill>
                <a:effectLst/>
                <a:uLnTx/>
                <a:uFillTx/>
                <a:latin typeface="Calibri"/>
                <a:ea typeface="+mn-ea"/>
                <a:cs typeface="+mn-cs"/>
              </a:rPr>
              <a:t>2</a:t>
            </a:r>
            <a:r>
              <a:rPr kumimoji="0" lang="en-US" sz="2400" b="1" i="0" u="none" strike="noStrike" kern="1200" cap="none" spc="0" normalizeH="0" baseline="0" noProof="0" dirty="0">
                <a:ln>
                  <a:noFill/>
                </a:ln>
                <a:solidFill>
                  <a:prstClr val="black"/>
                </a:solidFill>
                <a:effectLst/>
                <a:uLnTx/>
                <a:uFillTx/>
                <a:latin typeface="Calibri"/>
                <a:ea typeface="+mn-ea"/>
                <a:cs typeface="+mn-cs"/>
              </a:rPr>
              <a:t>-O</a:t>
            </a:r>
            <a:r>
              <a:rPr kumimoji="0" lang="en-US" sz="2400" b="1" i="0" u="none" strike="noStrike" kern="1200" cap="none" spc="0" normalizeH="0" baseline="-25000" noProof="0" dirty="0">
                <a:ln>
                  <a:noFill/>
                </a:ln>
                <a:solidFill>
                  <a:prstClr val="black"/>
                </a:solidFill>
                <a:effectLst/>
                <a:uLnTx/>
                <a:uFillTx/>
                <a:latin typeface="Calibri"/>
                <a:ea typeface="+mn-ea"/>
                <a:cs typeface="+mn-cs"/>
              </a:rPr>
              <a:t>2</a:t>
            </a:r>
            <a:r>
              <a:rPr kumimoji="0" lang="en-US" sz="2400" b="1" i="0" u="none" strike="noStrike" kern="1200" cap="none" spc="0" normalizeH="0" baseline="0" noProof="0" dirty="0">
                <a:ln>
                  <a:noFill/>
                </a:ln>
                <a:solidFill>
                  <a:prstClr val="black"/>
                </a:solidFill>
                <a:effectLst/>
                <a:uLnTx/>
                <a:uFillTx/>
                <a:latin typeface="Calibri"/>
                <a:ea typeface="+mn-ea"/>
                <a:cs typeface="+mn-cs"/>
              </a:rPr>
              <a:t> fitting + NASA GSFC’s O</a:t>
            </a:r>
            <a:r>
              <a:rPr kumimoji="0" lang="en-US" sz="2400" b="1" i="0" u="none" strike="noStrike" kern="1200" cap="none" spc="0" normalizeH="0" baseline="-25000" noProof="0" dirty="0">
                <a:ln>
                  <a:noFill/>
                </a:ln>
                <a:solidFill>
                  <a:prstClr val="black"/>
                </a:solidFill>
                <a:effectLst/>
                <a:uLnTx/>
                <a:uFillTx/>
                <a:latin typeface="Calibri"/>
                <a:ea typeface="+mn-ea"/>
                <a:cs typeface="+mn-cs"/>
              </a:rPr>
              <a:t>2</a:t>
            </a:r>
            <a:r>
              <a:rPr kumimoji="0" lang="en-US" sz="2400" b="1" i="0" u="none" strike="noStrike" kern="1200" cap="none" spc="0" normalizeH="0" baseline="0" noProof="0" dirty="0">
                <a:ln>
                  <a:noFill/>
                </a:ln>
                <a:solidFill>
                  <a:prstClr val="black"/>
                </a:solidFill>
                <a:effectLst/>
                <a:uLnTx/>
                <a:uFillTx/>
                <a:latin typeface="Calibri"/>
                <a:ea typeface="+mn-ea"/>
                <a:cs typeface="+mn-cs"/>
              </a:rPr>
              <a:t>-O</a:t>
            </a:r>
            <a:r>
              <a:rPr kumimoji="0" lang="en-US" sz="2400" b="1" i="0" u="none" strike="noStrike" kern="1200" cap="none" spc="0" normalizeH="0" baseline="-25000" noProof="0" dirty="0">
                <a:ln>
                  <a:noFill/>
                </a:ln>
                <a:solidFill>
                  <a:prstClr val="black"/>
                </a:solidFill>
                <a:effectLst/>
                <a:uLnTx/>
                <a:uFillTx/>
                <a:latin typeface="Calibri"/>
                <a:ea typeface="+mn-ea"/>
                <a:cs typeface="+mn-cs"/>
              </a:rPr>
              <a:t>2</a:t>
            </a:r>
            <a:r>
              <a:rPr kumimoji="0" lang="en-US" sz="2400" b="1" i="0" u="none" strike="noStrike" kern="1200" cap="none" spc="0" normalizeH="0" baseline="0" noProof="0" dirty="0">
                <a:ln>
                  <a:noFill/>
                </a:ln>
                <a:solidFill>
                  <a:prstClr val="black"/>
                </a:solidFill>
                <a:effectLst/>
                <a:uLnTx/>
                <a:uFillTx/>
                <a:latin typeface="Calibri"/>
                <a:ea typeface="+mn-ea"/>
                <a:cs typeface="+mn-cs"/>
              </a:rPr>
              <a:t> cloud at ~477/466 nm</a:t>
            </a:r>
          </a:p>
          <a:p>
            <a:pPr marL="457189" marR="0" lvl="0" indent="-457189" algn="l" defTabSz="609585" rtl="0" eaLnBrk="1" fontAlgn="auto" latinLnBrk="0" hangingPunct="1">
              <a:lnSpc>
                <a:spcPct val="100000"/>
              </a:lnSpc>
              <a:spcBef>
                <a:spcPct val="20000"/>
              </a:spcBef>
              <a:spcAft>
                <a:spcPts val="0"/>
              </a:spcAft>
              <a:buClrTx/>
              <a:buSzTx/>
              <a:buFont typeface="Wingdings" charset="2"/>
              <a:buChar char="Ø"/>
              <a:tabLst/>
              <a:defRPr/>
            </a:pPr>
            <a:r>
              <a:rPr lang="en-US" sz="2400" b="1" dirty="0">
                <a:solidFill>
                  <a:prstClr val="black"/>
                </a:solidFill>
                <a:latin typeface="Calibri"/>
              </a:rPr>
              <a:t>Total ozone algorithm: heritage TOMS V8.5, using ozone absorbing and non ozone absorbing pairs to derive total ozone column</a:t>
            </a:r>
          </a:p>
          <a:p>
            <a:pPr marL="457189" marR="0" lvl="0" indent="-457189" algn="l" defTabSz="609585" rtl="0" eaLnBrk="1" fontAlgn="auto" latinLnBrk="0" hangingPunct="1">
              <a:lnSpc>
                <a:spcPct val="100000"/>
              </a:lnSpc>
              <a:spcBef>
                <a:spcPct val="20000"/>
              </a:spcBef>
              <a:spcAft>
                <a:spcPts val="0"/>
              </a:spcAft>
              <a:buClrTx/>
              <a:buSzTx/>
              <a:buFont typeface="Wingdings" charset="2"/>
              <a:buChar char="Ø"/>
              <a:tabLst/>
              <a:defRPr/>
            </a:pPr>
            <a:r>
              <a:rPr lang="en-US" sz="2400" b="1" dirty="0">
                <a:solidFill>
                  <a:prstClr val="black"/>
                </a:solidFill>
                <a:latin typeface="Calibri"/>
              </a:rPr>
              <a:t>Ozone profile algorithm: heritage SAO OMI O</a:t>
            </a:r>
            <a:r>
              <a:rPr lang="en-US" sz="2400" b="1" baseline="-25000" dirty="0">
                <a:solidFill>
                  <a:prstClr val="black"/>
                </a:solidFill>
                <a:latin typeface="Calibri"/>
              </a:rPr>
              <a:t>3</a:t>
            </a:r>
            <a:r>
              <a:rPr lang="en-US" sz="2400" b="1" dirty="0">
                <a:solidFill>
                  <a:prstClr val="black"/>
                </a:solidFill>
                <a:latin typeface="Calibri"/>
              </a:rPr>
              <a:t> profile, using 290-340, 540-650 nm, retrieve O</a:t>
            </a:r>
            <a:r>
              <a:rPr lang="en-US" sz="2400" b="1" baseline="-25000" dirty="0">
                <a:solidFill>
                  <a:prstClr val="black"/>
                </a:solidFill>
                <a:latin typeface="Calibri"/>
              </a:rPr>
              <a:t>3</a:t>
            </a:r>
            <a:r>
              <a:rPr lang="en-US" sz="2400" b="1" dirty="0">
                <a:solidFill>
                  <a:prstClr val="black"/>
                </a:solidFill>
                <a:latin typeface="Calibri"/>
              </a:rPr>
              <a:t> profile at 24 layers, including total, stratospheric, tropospheric, and 0-2 km O</a:t>
            </a:r>
            <a:r>
              <a:rPr lang="en-US" sz="2400" b="1" baseline="-25000" dirty="0">
                <a:solidFill>
                  <a:prstClr val="black"/>
                </a:solidFill>
                <a:latin typeface="Calibri"/>
              </a:rPr>
              <a:t>3</a:t>
            </a:r>
          </a:p>
          <a:p>
            <a:r>
              <a:rPr lang="en-US" sz="2400" b="1" dirty="0"/>
              <a:t>Main L1-2 algorithms updates include:</a:t>
            </a:r>
          </a:p>
          <a:p>
            <a:pPr marL="914400" lvl="1">
              <a:spcBef>
                <a:spcPts val="0"/>
              </a:spcBef>
              <a:buFont typeface="Wingdings" pitchFamily="2" charset="2"/>
              <a:buChar char="ü"/>
            </a:pPr>
            <a:r>
              <a:rPr lang="en-US" sz="2000" dirty="0"/>
              <a:t>NASA GMAO’s GEOS-CF trace gas profiles and meteorology </a:t>
            </a:r>
          </a:p>
          <a:p>
            <a:pPr marL="914400" lvl="1">
              <a:spcBef>
                <a:spcPts val="0"/>
              </a:spcBef>
              <a:buFont typeface="Wingdings" pitchFamily="2" charset="2"/>
              <a:buChar char="ü"/>
            </a:pPr>
            <a:r>
              <a:rPr lang="en-US" sz="2000" dirty="0"/>
              <a:t>Hourly resolved monthly mean Geometry-dependent Lambertian Equivalent Reflectivity (GLER) climatology</a:t>
            </a:r>
          </a:p>
        </p:txBody>
      </p:sp>
      <p:sp>
        <p:nvSpPr>
          <p:cNvPr id="349" name="Google Shape;349;p9"/>
          <p:cNvSpPr txBox="1">
            <a:spLocks noGrp="1"/>
          </p:cNvSpPr>
          <p:nvPr>
            <p:ph type="title"/>
          </p:nvPr>
        </p:nvSpPr>
        <p:spPr>
          <a:xfrm>
            <a:off x="0" y="0"/>
            <a:ext cx="12192000" cy="975701"/>
          </a:xfrm>
        </p:spPr>
        <p:txBody>
          <a:bodyPr/>
          <a:lstStyle/>
          <a:p>
            <a:pPr lvl="0"/>
            <a:r>
              <a:rPr lang="en-US"/>
              <a:t>Science Algorithms</a:t>
            </a:r>
          </a:p>
        </p:txBody>
      </p:sp>
      <p:sp>
        <p:nvSpPr>
          <p:cNvPr id="4" name="Slide Number Placeholder 3">
            <a:extLst>
              <a:ext uri="{FF2B5EF4-FFF2-40B4-BE49-F238E27FC236}">
                <a16:creationId xmlns:a16="http://schemas.microsoft.com/office/drawing/2014/main" id="{8EFF4E15-C04F-4807-80D9-94AAA5C591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lang="en-US" sz="1600" b="0" i="0" u="none" strike="noStrike" kern="0" cap="none" spc="0" normalizeH="0" baseline="0" noProof="0" dirty="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363102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D902DB-2770-4324-9627-02D7D4CAD164}"/>
              </a:ext>
            </a:extLst>
          </p:cNvPr>
          <p:cNvSpPr>
            <a:spLocks noGrp="1"/>
          </p:cNvSpPr>
          <p:nvPr>
            <p:ph type="title"/>
          </p:nvPr>
        </p:nvSpPr>
        <p:spPr>
          <a:xfrm>
            <a:off x="0" y="0"/>
            <a:ext cx="12191999" cy="975701"/>
          </a:xfrm>
        </p:spPr>
        <p:txBody>
          <a:bodyPr/>
          <a:lstStyle/>
          <a:p>
            <a:r>
              <a:rPr lang="en-US" dirty="0"/>
              <a:t>First Light NO</a:t>
            </a:r>
            <a:r>
              <a:rPr lang="en-US" baseline="-25000" dirty="0"/>
              <a:t>2</a:t>
            </a:r>
            <a:r>
              <a:rPr lang="en-US" dirty="0"/>
              <a:t> (2 August 2023)</a:t>
            </a:r>
          </a:p>
        </p:txBody>
      </p:sp>
      <p:sp>
        <p:nvSpPr>
          <p:cNvPr id="6" name="Slide Number Placeholder 5">
            <a:extLst>
              <a:ext uri="{FF2B5EF4-FFF2-40B4-BE49-F238E27FC236}">
                <a16:creationId xmlns:a16="http://schemas.microsoft.com/office/drawing/2014/main" id="{31C27442-4CF8-4819-B17A-526E9A3732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lang="en-US" sz="16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8" name="TextBox 7">
            <a:extLst>
              <a:ext uri="{FF2B5EF4-FFF2-40B4-BE49-F238E27FC236}">
                <a16:creationId xmlns:a16="http://schemas.microsoft.com/office/drawing/2014/main" id="{0800D923-2821-5D45-B54B-3D6434C242AF}"/>
              </a:ext>
            </a:extLst>
          </p:cNvPr>
          <p:cNvSpPr txBox="1"/>
          <p:nvPr/>
        </p:nvSpPr>
        <p:spPr>
          <a:xfrm>
            <a:off x="8535737" y="6496243"/>
            <a:ext cx="340549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bg1"/>
                </a:solidFill>
                <a:effectLst/>
                <a:uLnTx/>
                <a:uFillTx/>
                <a:latin typeface="Calibri"/>
                <a:ea typeface="+mn-ea"/>
                <a:cs typeface="+mn-cs"/>
              </a:rPr>
              <a:t>Credit: NASA Scientific Visualization Studio</a:t>
            </a:r>
          </a:p>
        </p:txBody>
      </p:sp>
      <p:pic>
        <p:nvPicPr>
          <p:cNvPr id="2" name="tempo_no2_na_2160p60.mp4">
            <a:hlinkClick r:id="" action="ppaction://media"/>
            <a:extLst>
              <a:ext uri="{FF2B5EF4-FFF2-40B4-BE49-F238E27FC236}">
                <a16:creationId xmlns:a16="http://schemas.microsoft.com/office/drawing/2014/main" id="{4A30CA10-47B7-4763-8A5C-EEE7073FC78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60178" y="1100598"/>
            <a:ext cx="9360222" cy="5265126"/>
          </a:xfrm>
          <a:prstGeom prst="rect">
            <a:avLst/>
          </a:prstGeom>
        </p:spPr>
      </p:pic>
    </p:spTree>
    <p:extLst>
      <p:ext uri="{BB962C8B-B14F-4D97-AF65-F5344CB8AC3E}">
        <p14:creationId xmlns:p14="http://schemas.microsoft.com/office/powerpoint/2010/main" val="386430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97C03D88-187E-42EA-961A-2D859AE0061C}"/>
              </a:ext>
            </a:extLst>
          </p:cNvPr>
          <p:cNvSpPr>
            <a:spLocks noGrp="1"/>
          </p:cNvSpPr>
          <p:nvPr>
            <p:ph idx="1"/>
          </p:nvPr>
        </p:nvSpPr>
        <p:spPr>
          <a:xfrm>
            <a:off x="6391373" y="1114308"/>
            <a:ext cx="5800627" cy="3557251"/>
          </a:xfrm>
        </p:spPr>
        <p:txBody>
          <a:bodyPr/>
          <a:lstStyle/>
          <a:p>
            <a:pPr marL="227013" indent="-227013"/>
            <a:r>
              <a:rPr lang="en-US" sz="2200"/>
              <a:t>This example is for solar zenith angle =25, viewing zenith angle 45, relative azimuthal angle 86, Signal to noise Ratio (SNR) with 4 pixels coadded</a:t>
            </a:r>
          </a:p>
          <a:p>
            <a:pPr marL="227013" indent="-227013"/>
            <a:r>
              <a:rPr lang="en-US" sz="2200"/>
              <a:t>Add visible to improve retrieval sensitivity in the lower troposphere and help separate free tropospheric O</a:t>
            </a:r>
            <a:r>
              <a:rPr lang="en-US" sz="2200" baseline="-25000"/>
              <a:t>3</a:t>
            </a:r>
            <a:r>
              <a:rPr lang="en-US" sz="2200"/>
              <a:t> from boundary layer O</a:t>
            </a:r>
            <a:r>
              <a:rPr lang="en-US" sz="2200" baseline="-25000"/>
              <a:t>3</a:t>
            </a:r>
          </a:p>
          <a:p>
            <a:pPr marL="227013" indent="-227013"/>
            <a:r>
              <a:rPr lang="en-US" sz="2200"/>
              <a:t>Under ideal conditions: 3-5 total Degree of Freedom for Signal (DFS) with up to ~1.5 in the troposphere, and up to ~0.5 DFS in 0-2 km</a:t>
            </a:r>
          </a:p>
        </p:txBody>
      </p:sp>
      <p:sp>
        <p:nvSpPr>
          <p:cNvPr id="4" name="Title 3"/>
          <p:cNvSpPr>
            <a:spLocks noGrp="1"/>
          </p:cNvSpPr>
          <p:nvPr>
            <p:ph type="title"/>
          </p:nvPr>
        </p:nvSpPr>
        <p:spPr>
          <a:xfrm>
            <a:off x="0" y="0"/>
            <a:ext cx="12192000" cy="975701"/>
          </a:xfrm>
        </p:spPr>
        <p:txBody>
          <a:bodyPr/>
          <a:lstStyle/>
          <a:p>
            <a:r>
              <a:rPr lang="en-US"/>
              <a:t>Including Visible to Improve </a:t>
            </a:r>
            <a:br>
              <a:rPr lang="en-US"/>
            </a:br>
            <a:r>
              <a:rPr lang="en-US"/>
              <a:t>Tropospheric Ozone Retrieval Sensitivity</a:t>
            </a:r>
          </a:p>
        </p:txBody>
      </p:sp>
      <p:sp>
        <p:nvSpPr>
          <p:cNvPr id="2" name="Rectangle 1"/>
          <p:cNvSpPr/>
          <p:nvPr/>
        </p:nvSpPr>
        <p:spPr>
          <a:xfrm>
            <a:off x="0" y="4752601"/>
            <a:ext cx="12192000" cy="1744037"/>
          </a:xfrm>
          <a:prstGeom prst="rect">
            <a:avLst/>
          </a:prstGeom>
        </p:spPr>
        <p:txBody>
          <a:bodyPr/>
          <a:lstStyle/>
          <a:p>
            <a:pPr marL="227013" marR="0" lvl="0" indent="-227013" algn="l" defTabSz="609585" rtl="0" eaLnBrk="1" fontAlgn="auto" latinLnBrk="0" hangingPunct="1">
              <a:lnSpc>
                <a:spcPct val="100000"/>
              </a:lnSpc>
              <a:spcBef>
                <a:spcPts val="0"/>
              </a:spcBef>
              <a:spcAft>
                <a:spcPts val="0"/>
              </a:spcAft>
              <a:buClrTx/>
              <a:buSzTx/>
              <a:buFont typeface="Wingdings" charset="2"/>
              <a:buChar char="Ø"/>
              <a:tabLst/>
              <a:defRPr/>
            </a:pPr>
            <a:r>
              <a:rPr kumimoji="0" lang="en-US" sz="2000" b="0" i="0" u="none" strike="noStrike" kern="1200" cap="none" spc="0" normalizeH="0" baseline="0" noProof="0">
                <a:ln>
                  <a:noFill/>
                </a:ln>
                <a:solidFill>
                  <a:prstClr val="black"/>
                </a:solidFill>
                <a:effectLst/>
                <a:uLnTx/>
                <a:uFillTx/>
                <a:latin typeface="Calibri"/>
                <a:ea typeface="+mn-ea"/>
                <a:cs typeface="Arial"/>
                <a:sym typeface="Arial"/>
              </a:rPr>
              <a:t>Adapted from OMI (Liu et al., 2010): </a:t>
            </a:r>
            <a:r>
              <a:rPr kumimoji="0" lang="en-US" sz="2000" b="0" i="0" u="none" strike="noStrike" kern="1200" cap="none" spc="0" normalizeH="0" baseline="0" noProof="0">
                <a:ln>
                  <a:noFill/>
                </a:ln>
                <a:solidFill>
                  <a:srgbClr val="013589"/>
                </a:solidFill>
                <a:effectLst/>
                <a:uLnTx/>
                <a:uFillTx/>
                <a:latin typeface="Calibri"/>
                <a:ea typeface="+mn-ea"/>
                <a:cs typeface="Arial"/>
                <a:sym typeface="Arial"/>
              </a:rPr>
              <a:t>Spectral fitting + VLIDORT + Optimal Estimation (OE) from Fitting windows: 293-345 nm, 540-650 nm</a:t>
            </a:r>
          </a:p>
          <a:p>
            <a:pPr marL="227013" marR="0" lvl="0" indent="-227013" algn="l" defTabSz="609585" rtl="0" eaLnBrk="1" fontAlgn="auto" latinLnBrk="0" hangingPunct="1">
              <a:lnSpc>
                <a:spcPct val="100000"/>
              </a:lnSpc>
              <a:spcBef>
                <a:spcPts val="0"/>
              </a:spcBef>
              <a:spcAft>
                <a:spcPts val="0"/>
              </a:spcAft>
              <a:buClrTx/>
              <a:buSzTx/>
              <a:buFont typeface="Wingdings" charset="2"/>
              <a:buChar char="Ø"/>
              <a:tabLst/>
              <a:defRPr/>
            </a:pPr>
            <a:r>
              <a:rPr kumimoji="0" lang="en-US" sz="2000" b="0" i="0" u="none" strike="noStrike" kern="1200" cap="none" spc="0" normalizeH="0" baseline="0" noProof="0">
                <a:ln>
                  <a:noFill/>
                </a:ln>
                <a:solidFill>
                  <a:prstClr val="black"/>
                </a:solidFill>
                <a:effectLst/>
                <a:uLnTx/>
                <a:uFillTx/>
                <a:latin typeface="Calibri"/>
                <a:ea typeface="+mn-ea"/>
                <a:cs typeface="Arial"/>
                <a:sym typeface="Arial"/>
              </a:rPr>
              <a:t>Retrieve partial O</a:t>
            </a:r>
            <a:r>
              <a:rPr kumimoji="0" lang="en-US" sz="2000" b="0" i="0" u="none" strike="noStrike" kern="1200" cap="none" spc="0" normalizeH="0" baseline="-25000" noProof="0">
                <a:ln>
                  <a:noFill/>
                </a:ln>
                <a:solidFill>
                  <a:prstClr val="black"/>
                </a:solidFill>
                <a:effectLst/>
                <a:uLnTx/>
                <a:uFillTx/>
                <a:latin typeface="Calibri"/>
                <a:ea typeface="+mn-ea"/>
                <a:cs typeface="Arial"/>
                <a:sym typeface="Arial"/>
              </a:rPr>
              <a:t>3</a:t>
            </a:r>
            <a:r>
              <a:rPr kumimoji="0" lang="en-US" sz="2000" b="0" i="0" u="none" strike="noStrike" kern="1200" cap="none" spc="0" normalizeH="0" baseline="0" noProof="0">
                <a:ln>
                  <a:noFill/>
                </a:ln>
                <a:solidFill>
                  <a:prstClr val="black"/>
                </a:solidFill>
                <a:effectLst/>
                <a:uLnTx/>
                <a:uFillTx/>
                <a:latin typeface="Calibri"/>
                <a:ea typeface="+mn-ea"/>
                <a:cs typeface="Arial"/>
                <a:sym typeface="Arial"/>
              </a:rPr>
              <a:t> columns at ~24 layers (bottom layer is 0-2 km above the surface) as well as total, stratospheric, and tropospheric O</a:t>
            </a:r>
            <a:r>
              <a:rPr kumimoji="0" lang="en-US" sz="2000" b="0" i="0" u="none" strike="noStrike" kern="1200" cap="none" spc="0" normalizeH="0" baseline="-25000" noProof="0">
                <a:ln>
                  <a:noFill/>
                </a:ln>
                <a:solidFill>
                  <a:prstClr val="black"/>
                </a:solidFill>
                <a:effectLst/>
                <a:uLnTx/>
                <a:uFillTx/>
                <a:latin typeface="Calibri"/>
                <a:ea typeface="+mn-ea"/>
                <a:cs typeface="Arial"/>
                <a:sym typeface="Arial"/>
              </a:rPr>
              <a:t>3</a:t>
            </a:r>
            <a:r>
              <a:rPr kumimoji="0" lang="en-US" sz="2000" b="0" i="0" u="none" strike="noStrike" kern="1200" cap="none" spc="0" normalizeH="0" baseline="0" noProof="0">
                <a:ln>
                  <a:noFill/>
                </a:ln>
                <a:solidFill>
                  <a:prstClr val="black"/>
                </a:solidFill>
                <a:effectLst/>
                <a:uLnTx/>
                <a:uFillTx/>
                <a:latin typeface="Calibri"/>
                <a:ea typeface="+mn-ea"/>
                <a:cs typeface="Arial"/>
                <a:sym typeface="Arial"/>
              </a:rPr>
              <a:t> columns, other trace gases, and auxiliary parameters. </a:t>
            </a:r>
          </a:p>
          <a:p>
            <a:pPr marL="227013" marR="0" lvl="0" indent="-227013" algn="l" defTabSz="609585" rtl="0" eaLnBrk="1" fontAlgn="auto" latinLnBrk="0" hangingPunct="1">
              <a:lnSpc>
                <a:spcPct val="100000"/>
              </a:lnSpc>
              <a:spcBef>
                <a:spcPts val="0"/>
              </a:spcBef>
              <a:spcAft>
                <a:spcPts val="0"/>
              </a:spcAft>
              <a:buClrTx/>
              <a:buSzTx/>
              <a:buFont typeface="Wingdings" charset="2"/>
              <a:buChar char="Ø"/>
              <a:tabLst/>
              <a:defRPr/>
            </a:pPr>
            <a:r>
              <a:rPr kumimoji="0" lang="en-US" sz="2000" b="0" i="0" u="none" strike="noStrike" kern="1200" cap="none" spc="0" normalizeH="0" baseline="0" noProof="0">
                <a:ln>
                  <a:noFill/>
                </a:ln>
                <a:solidFill>
                  <a:prstClr val="black"/>
                </a:solidFill>
                <a:effectLst/>
                <a:uLnTx/>
                <a:uFillTx/>
                <a:latin typeface="Calibri"/>
                <a:ea typeface="+mn-ea"/>
                <a:cs typeface="Arial"/>
                <a:sym typeface="Arial"/>
              </a:rPr>
              <a:t>A priori: a combination of tropopause-based climatology (</a:t>
            </a:r>
            <a:r>
              <a:rPr kumimoji="0" lang="en-US" sz="2000" b="0" i="0" u="none" strike="noStrike" kern="1200" cap="none" spc="0" normalizeH="0" baseline="0" noProof="0" err="1">
                <a:ln>
                  <a:noFill/>
                </a:ln>
                <a:solidFill>
                  <a:prstClr val="black"/>
                </a:solidFill>
                <a:effectLst/>
                <a:uLnTx/>
                <a:uFillTx/>
                <a:latin typeface="Calibri"/>
                <a:ea typeface="+mn-ea"/>
                <a:cs typeface="Arial"/>
                <a:sym typeface="Arial"/>
              </a:rPr>
              <a:t>Bak</a:t>
            </a:r>
            <a:r>
              <a:rPr kumimoji="0" lang="en-US" sz="2000" b="0" i="0" u="none" strike="noStrike" kern="1200" cap="none" spc="0" normalizeH="0" baseline="0" noProof="0">
                <a:ln>
                  <a:noFill/>
                </a:ln>
                <a:solidFill>
                  <a:prstClr val="black"/>
                </a:solidFill>
                <a:effectLst/>
                <a:uLnTx/>
                <a:uFillTx/>
                <a:latin typeface="Calibri"/>
                <a:ea typeface="+mn-ea"/>
                <a:cs typeface="Arial"/>
                <a:sym typeface="Arial"/>
              </a:rPr>
              <a:t> et al., 2013) with diurnally-resolved GEOS-CF data</a:t>
            </a:r>
          </a:p>
        </p:txBody>
      </p:sp>
      <p:pic>
        <p:nvPicPr>
          <p:cNvPr id="8" name="Picture 7">
            <a:extLst>
              <a:ext uri="{FF2B5EF4-FFF2-40B4-BE49-F238E27FC236}">
                <a16:creationId xmlns:a16="http://schemas.microsoft.com/office/drawing/2014/main" id="{908494AD-B0DF-AC4C-B3E4-DAA94276FBA5}"/>
              </a:ext>
            </a:extLst>
          </p:cNvPr>
          <p:cNvPicPr>
            <a:picLocks noChangeAspect="1"/>
          </p:cNvPicPr>
          <p:nvPr/>
        </p:nvPicPr>
        <p:blipFill rotWithShape="1">
          <a:blip r:embed="rId3">
            <a:extLst>
              <a:ext uri="{28A0092B-C50C-407E-A947-70E740481C1C}">
                <a14:useLocalDpi xmlns:a14="http://schemas.microsoft.com/office/drawing/2010/main" val="0"/>
              </a:ext>
            </a:extLst>
          </a:blip>
          <a:srcRect l="8691" t="37404" r="17167" b="24503"/>
          <a:stretch/>
        </p:blipFill>
        <p:spPr bwMode="auto">
          <a:xfrm>
            <a:off x="431460" y="1068607"/>
            <a:ext cx="6101315" cy="3699584"/>
          </a:xfrm>
          <a:prstGeom prst="rect">
            <a:avLst/>
          </a:prstGeom>
          <a:ln>
            <a:noFill/>
          </a:ln>
          <a:extLst>
            <a:ext uri="{FAA26D3D-D897-4be2-8F04-BA451C77F1D7}">
              <ma14:placeholderFlag xmlns:ma14="http://schemas.microsoft.com/office/mac/drawingml/2011/main" xmlns=""/>
            </a:ext>
            <a:ext uri="{53640926-AAD7-44d8-BBD7-CCE9431645EC}">
              <a14:shadowObscured xmlns:a14="http://schemas.microsoft.com/office/drawing/2010/main" xmlns=""/>
            </a:ext>
          </a:extLst>
        </p:spPr>
      </p:pic>
      <p:sp>
        <p:nvSpPr>
          <p:cNvPr id="3" name="Slide Number Placeholder 2">
            <a:extLst>
              <a:ext uri="{FF2B5EF4-FFF2-40B4-BE49-F238E27FC236}">
                <a16:creationId xmlns:a16="http://schemas.microsoft.com/office/drawing/2014/main" id="{27EB93FC-3D49-4271-8A60-E1B64CFC5B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lang="en-US" sz="16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460966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0A7252A-0E29-9DB4-EF8A-D73D8050670F}"/>
              </a:ext>
            </a:extLst>
          </p:cNvPr>
          <p:cNvPicPr>
            <a:picLocks noChangeAspect="1"/>
          </p:cNvPicPr>
          <p:nvPr/>
        </p:nvPicPr>
        <p:blipFill>
          <a:blip r:embed="rId2"/>
          <a:stretch>
            <a:fillRect/>
          </a:stretch>
        </p:blipFill>
        <p:spPr>
          <a:xfrm>
            <a:off x="1348468" y="1050053"/>
            <a:ext cx="9797141" cy="5878285"/>
          </a:xfrm>
          <a:prstGeom prst="rect">
            <a:avLst/>
          </a:prstGeom>
        </p:spPr>
      </p:pic>
      <p:sp>
        <p:nvSpPr>
          <p:cNvPr id="5" name="TextBox 4">
            <a:extLst>
              <a:ext uri="{FF2B5EF4-FFF2-40B4-BE49-F238E27FC236}">
                <a16:creationId xmlns:a16="http://schemas.microsoft.com/office/drawing/2014/main" id="{F885432F-1FB7-1C02-098A-8BC096C53145}"/>
              </a:ext>
            </a:extLst>
          </p:cNvPr>
          <p:cNvSpPr txBox="1"/>
          <p:nvPr/>
        </p:nvSpPr>
        <p:spPr>
          <a:xfrm>
            <a:off x="-1" y="198511"/>
            <a:ext cx="1218278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n-ea"/>
                <a:cs typeface="+mn-cs"/>
              </a:rPr>
              <a:t>TEMPO Observation of Solar Eclipse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Slide Number Placeholder 5">
            <a:extLst>
              <a:ext uri="{FF2B5EF4-FFF2-40B4-BE49-F238E27FC236}">
                <a16:creationId xmlns:a16="http://schemas.microsoft.com/office/drawing/2014/main" id="{506B5C9D-8359-7771-2F4B-D55EE54AF9B5}"/>
              </a:ext>
            </a:extLst>
          </p:cNvPr>
          <p:cNvSpPr>
            <a:spLocks noGrp="1"/>
          </p:cNvSpPr>
          <p:nvPr>
            <p:ph type="sldNum" sz="quarter" idx="12"/>
          </p:nvPr>
        </p:nvSpPr>
        <p:spPr>
          <a:xfrm>
            <a:off x="9448800" y="6621140"/>
            <a:ext cx="2743200" cy="182880"/>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A10D4BAF-C08E-32D1-F85E-AE6015D7F5FC}"/>
              </a:ext>
            </a:extLst>
          </p:cNvPr>
          <p:cNvSpPr txBox="1"/>
          <p:nvPr/>
        </p:nvSpPr>
        <p:spPr>
          <a:xfrm>
            <a:off x="5139747" y="6609157"/>
            <a:ext cx="2214581" cy="338554"/>
          </a:xfrm>
          <a:prstGeom prst="rect">
            <a:avLst/>
          </a:prstGeom>
          <a:noFill/>
        </p:spPr>
        <p:txBody>
          <a:bodyPr wrap="none" rtlCol="0">
            <a:spAutoFit/>
          </a:bodyPr>
          <a:lstStyle/>
          <a:p>
            <a:r>
              <a:rPr lang="en-US" sz="1600" dirty="0"/>
              <a:t>[Credit: </a:t>
            </a:r>
            <a:r>
              <a:rPr lang="en-US" sz="1600" dirty="0" err="1"/>
              <a:t>Heesung</a:t>
            </a:r>
            <a:r>
              <a:rPr lang="en-US" sz="1600" dirty="0"/>
              <a:t> Chong]</a:t>
            </a:r>
          </a:p>
        </p:txBody>
      </p:sp>
    </p:spTree>
    <p:extLst>
      <p:ext uri="{BB962C8B-B14F-4D97-AF65-F5344CB8AC3E}">
        <p14:creationId xmlns:p14="http://schemas.microsoft.com/office/powerpoint/2010/main" val="1661466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pic>
        <p:nvPicPr>
          <p:cNvPr id="10" name="Picture 9" descr="A screen shot of a graph&#10;&#10;Description automatically generated">
            <a:extLst>
              <a:ext uri="{FF2B5EF4-FFF2-40B4-BE49-F238E27FC236}">
                <a16:creationId xmlns:a16="http://schemas.microsoft.com/office/drawing/2014/main" id="{940EE9A5-B731-E5B5-0508-AD63A9A01AAF}"/>
              </a:ext>
            </a:extLst>
          </p:cNvPr>
          <p:cNvPicPr>
            <a:picLocks noChangeAspect="1"/>
          </p:cNvPicPr>
          <p:nvPr/>
        </p:nvPicPr>
        <p:blipFill rotWithShape="1">
          <a:blip r:embed="rId3"/>
          <a:srcRect l="1792" t="21852" r="11039" b="41499"/>
          <a:stretch/>
        </p:blipFill>
        <p:spPr>
          <a:xfrm>
            <a:off x="12762" y="3993065"/>
            <a:ext cx="4217651" cy="2509336"/>
          </a:xfrm>
          <a:prstGeom prst="rect">
            <a:avLst/>
          </a:prstGeom>
        </p:spPr>
      </p:pic>
      <p:sp>
        <p:nvSpPr>
          <p:cNvPr id="7" name="Content Placeholder 6">
            <a:extLst>
              <a:ext uri="{FF2B5EF4-FFF2-40B4-BE49-F238E27FC236}">
                <a16:creationId xmlns:a16="http://schemas.microsoft.com/office/drawing/2014/main" id="{731B3FC1-58DE-4196-868B-9EE338E9A5C5}"/>
              </a:ext>
            </a:extLst>
          </p:cNvPr>
          <p:cNvSpPr>
            <a:spLocks noGrp="1"/>
          </p:cNvSpPr>
          <p:nvPr>
            <p:ph idx="1"/>
          </p:nvPr>
        </p:nvSpPr>
        <p:spPr>
          <a:xfrm>
            <a:off x="0" y="985926"/>
            <a:ext cx="12192000" cy="5410200"/>
          </a:xfrm>
        </p:spPr>
        <p:txBody>
          <a:bodyPr/>
          <a:lstStyle/>
          <a:p>
            <a:r>
              <a:rPr lang="en-US" sz="2400" b="1" dirty="0">
                <a:latin typeface="Calibri" panose="020F0502020204030204" pitchFamily="34" charset="0"/>
                <a:cs typeface="Calibri" panose="020F0502020204030204" pitchFamily="34" charset="0"/>
              </a:rPr>
              <a:t>Imaging spectrometer measuring solar irradiance and solar backscattered Earth radiance</a:t>
            </a:r>
          </a:p>
          <a:p>
            <a:pPr marL="0" indent="0">
              <a:buNone/>
            </a:pPr>
            <a:endParaRPr lang="en-US" sz="2400" dirty="0"/>
          </a:p>
        </p:txBody>
      </p:sp>
      <p:sp>
        <p:nvSpPr>
          <p:cNvPr id="300" name="Google Shape;300;p5"/>
          <p:cNvSpPr txBox="1">
            <a:spLocks noGrp="1"/>
          </p:cNvSpPr>
          <p:nvPr>
            <p:ph type="title"/>
          </p:nvPr>
        </p:nvSpPr>
        <p:spPr>
          <a:xfrm>
            <a:off x="0" y="0"/>
            <a:ext cx="12192000" cy="975701"/>
          </a:xfrm>
        </p:spPr>
        <p:txBody>
          <a:bodyPr/>
          <a:lstStyle/>
          <a:p>
            <a:pPr lvl="0"/>
            <a:r>
              <a:rPr lang="en-US"/>
              <a:t>TEMPO Instrument &amp; First Light (8/1-2/2023)</a:t>
            </a:r>
          </a:p>
        </p:txBody>
      </p:sp>
      <p:grpSp>
        <p:nvGrpSpPr>
          <p:cNvPr id="9" name="Group 8">
            <a:extLst>
              <a:ext uri="{FF2B5EF4-FFF2-40B4-BE49-F238E27FC236}">
                <a16:creationId xmlns:a16="http://schemas.microsoft.com/office/drawing/2014/main" id="{475BA7FE-48E1-1316-A538-1A801DB8E365}"/>
              </a:ext>
            </a:extLst>
          </p:cNvPr>
          <p:cNvGrpSpPr/>
          <p:nvPr/>
        </p:nvGrpSpPr>
        <p:grpSpPr>
          <a:xfrm>
            <a:off x="878954" y="1486378"/>
            <a:ext cx="10561677" cy="4959466"/>
            <a:chOff x="445010" y="1297665"/>
            <a:chExt cx="10695058" cy="5142330"/>
          </a:xfrm>
        </p:grpSpPr>
        <p:pic>
          <p:nvPicPr>
            <p:cNvPr id="2" name="Picture 1">
              <a:extLst>
                <a:ext uri="{FF2B5EF4-FFF2-40B4-BE49-F238E27FC236}">
                  <a16:creationId xmlns:a16="http://schemas.microsoft.com/office/drawing/2014/main" id="{A71E6EF8-C0A1-9F80-4DFE-9FAA9393A0FF}"/>
                </a:ext>
              </a:extLst>
            </p:cNvPr>
            <p:cNvPicPr>
              <a:picLocks noChangeAspect="1"/>
            </p:cNvPicPr>
            <p:nvPr/>
          </p:nvPicPr>
          <p:blipFill rotWithShape="1">
            <a:blip r:embed="rId4"/>
            <a:srcRect l="49518" t="51034" r="1198" b="1490"/>
            <a:stretch/>
          </p:blipFill>
          <p:spPr>
            <a:xfrm>
              <a:off x="7691982" y="3779214"/>
              <a:ext cx="3448086" cy="2660781"/>
            </a:xfrm>
            <a:prstGeom prst="rect">
              <a:avLst/>
            </a:prstGeom>
          </p:spPr>
        </p:pic>
        <p:pic>
          <p:nvPicPr>
            <p:cNvPr id="5" name="Picture 4" descr="A blue and yellow squares&#10;&#10;Description automatically generated">
              <a:extLst>
                <a:ext uri="{FF2B5EF4-FFF2-40B4-BE49-F238E27FC236}">
                  <a16:creationId xmlns:a16="http://schemas.microsoft.com/office/drawing/2014/main" id="{2D087E7A-C6F2-5769-9C4C-F59AF9185996}"/>
                </a:ext>
              </a:extLst>
            </p:cNvPr>
            <p:cNvPicPr>
              <a:picLocks noChangeAspect="1"/>
            </p:cNvPicPr>
            <p:nvPr/>
          </p:nvPicPr>
          <p:blipFill>
            <a:blip r:embed="rId5"/>
            <a:stretch>
              <a:fillRect/>
            </a:stretch>
          </p:blipFill>
          <p:spPr>
            <a:xfrm>
              <a:off x="445010" y="1297665"/>
              <a:ext cx="2676946" cy="2658592"/>
            </a:xfrm>
            <a:prstGeom prst="rect">
              <a:avLst/>
            </a:prstGeom>
          </p:spPr>
        </p:pic>
        <p:sp>
          <p:nvSpPr>
            <p:cNvPr id="6" name="TextBox 5">
              <a:extLst>
                <a:ext uri="{FF2B5EF4-FFF2-40B4-BE49-F238E27FC236}">
                  <a16:creationId xmlns:a16="http://schemas.microsoft.com/office/drawing/2014/main" id="{357DC3F5-97D0-68C3-9560-B37A2CFF5F00}"/>
                </a:ext>
              </a:extLst>
            </p:cNvPr>
            <p:cNvSpPr txBox="1"/>
            <p:nvPr/>
          </p:nvSpPr>
          <p:spPr>
            <a:xfrm>
              <a:off x="4125256" y="4006988"/>
              <a:ext cx="343493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First Light Earth 8/2/2023 @11:13-17:16 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RGB Images</a:t>
              </a:r>
            </a:p>
          </p:txBody>
        </p:sp>
        <p:sp>
          <p:nvSpPr>
            <p:cNvPr id="8" name="TextBox 7">
              <a:extLst>
                <a:ext uri="{FF2B5EF4-FFF2-40B4-BE49-F238E27FC236}">
                  <a16:creationId xmlns:a16="http://schemas.microsoft.com/office/drawing/2014/main" id="{33FE0BF9-C1E3-6AF2-2B94-C19A5B735910}"/>
                </a:ext>
              </a:extLst>
            </p:cNvPr>
            <p:cNvSpPr txBox="1"/>
            <p:nvPr/>
          </p:nvSpPr>
          <p:spPr>
            <a:xfrm>
              <a:off x="633567" y="5369829"/>
              <a:ext cx="3434930" cy="707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First Light Solar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8/1/2023 @12:18 am ET</a:t>
              </a:r>
            </a:p>
          </p:txBody>
        </p:sp>
      </p:grpSp>
      <p:sp>
        <p:nvSpPr>
          <p:cNvPr id="4" name="Slide Number Placeholder 5">
            <a:extLst>
              <a:ext uri="{FF2B5EF4-FFF2-40B4-BE49-F238E27FC236}">
                <a16:creationId xmlns:a16="http://schemas.microsoft.com/office/drawing/2014/main" id="{AEEBA016-9B5E-06A0-05C0-26A69EB1195C}"/>
              </a:ext>
            </a:extLst>
          </p:cNvPr>
          <p:cNvSpPr>
            <a:spLocks noGrp="1"/>
          </p:cNvSpPr>
          <p:nvPr>
            <p:ph type="sldNum" sz="quarter" idx="12"/>
          </p:nvPr>
        </p:nvSpPr>
        <p:spPr>
          <a:xfrm>
            <a:off x="9448800" y="6621140"/>
            <a:ext cx="2743200" cy="182880"/>
          </a:xfrm>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A0E24C6-B8C2-40F0-BF2D-44D0E3E3802A}"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US" sz="16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1" name="Picture 10" descr="A screenshot of a graph&#10;&#10;Description automatically generated">
            <a:extLst>
              <a:ext uri="{FF2B5EF4-FFF2-40B4-BE49-F238E27FC236}">
                <a16:creationId xmlns:a16="http://schemas.microsoft.com/office/drawing/2014/main" id="{2B7A3CB9-4620-E3E4-59F1-2F344DDAD496}"/>
              </a:ext>
            </a:extLst>
          </p:cNvPr>
          <p:cNvPicPr>
            <a:picLocks noChangeAspect="1"/>
          </p:cNvPicPr>
          <p:nvPr/>
        </p:nvPicPr>
        <p:blipFill rotWithShape="1">
          <a:blip r:embed="rId6"/>
          <a:srcRect t="50472" r="50613" b="1889"/>
          <a:stretch/>
        </p:blipFill>
        <p:spPr>
          <a:xfrm>
            <a:off x="8131235" y="1350829"/>
            <a:ext cx="3309396" cy="2553759"/>
          </a:xfrm>
          <a:prstGeom prst="rect">
            <a:avLst/>
          </a:prstGeom>
        </p:spPr>
      </p:pic>
      <p:sp>
        <p:nvSpPr>
          <p:cNvPr id="12" name="Google Shape;307;p5">
            <a:extLst>
              <a:ext uri="{FF2B5EF4-FFF2-40B4-BE49-F238E27FC236}">
                <a16:creationId xmlns:a16="http://schemas.microsoft.com/office/drawing/2014/main" id="{BC2DECF9-C50D-9980-7E95-E41A85118791}"/>
              </a:ext>
            </a:extLst>
          </p:cNvPr>
          <p:cNvSpPr txBox="1"/>
          <p:nvPr/>
        </p:nvSpPr>
        <p:spPr>
          <a:xfrm>
            <a:off x="8565860" y="1527473"/>
            <a:ext cx="1613774"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B050"/>
                </a:solidFill>
                <a:effectLst/>
                <a:uLnTx/>
                <a:uFillTx/>
                <a:latin typeface="Calibri"/>
                <a:ea typeface="Calibri"/>
                <a:cs typeface="Calibri"/>
                <a:sym typeface="Calibri"/>
              </a:rPr>
              <a:t>~293-494 nm</a:t>
            </a:r>
            <a:endParaRPr kumimoji="0" sz="1800" b="0" i="0" u="none" strike="noStrike" kern="0" cap="none" spc="0" normalizeH="0" baseline="0" noProof="0" dirty="0">
              <a:ln>
                <a:noFill/>
              </a:ln>
              <a:solidFill>
                <a:srgbClr val="00B050"/>
              </a:solidFill>
              <a:effectLst/>
              <a:uLnTx/>
              <a:uFillTx/>
              <a:latin typeface="Arial"/>
              <a:ea typeface="+mn-ea"/>
              <a:cs typeface="Arial"/>
              <a:sym typeface="Arial"/>
            </a:endParaRPr>
          </a:p>
        </p:txBody>
      </p:sp>
      <p:sp>
        <p:nvSpPr>
          <p:cNvPr id="13" name="Google Shape;308;p5">
            <a:extLst>
              <a:ext uri="{FF2B5EF4-FFF2-40B4-BE49-F238E27FC236}">
                <a16:creationId xmlns:a16="http://schemas.microsoft.com/office/drawing/2014/main" id="{F1F116B6-801C-6B43-1E9A-7FC57E9D20B8}"/>
              </a:ext>
            </a:extLst>
          </p:cNvPr>
          <p:cNvSpPr txBox="1"/>
          <p:nvPr/>
        </p:nvSpPr>
        <p:spPr>
          <a:xfrm>
            <a:off x="10071064" y="1527473"/>
            <a:ext cx="1577563"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B050"/>
                </a:solidFill>
                <a:effectLst/>
                <a:uLnTx/>
                <a:uFillTx/>
                <a:latin typeface="Calibri"/>
                <a:ea typeface="Calibri"/>
                <a:cs typeface="Calibri"/>
                <a:sym typeface="Calibri"/>
              </a:rPr>
              <a:t>~538-741 nm</a:t>
            </a:r>
            <a:endParaRPr kumimoji="0" sz="1800" b="0" i="0" u="none" strike="noStrike" kern="0" cap="none" spc="0" normalizeH="0" baseline="0" noProof="0" dirty="0">
              <a:ln>
                <a:noFill/>
              </a:ln>
              <a:solidFill>
                <a:srgbClr val="00B050"/>
              </a:solidFill>
              <a:effectLst/>
              <a:uLnTx/>
              <a:uFillTx/>
              <a:latin typeface="Arial"/>
              <a:ea typeface="+mn-ea"/>
              <a:cs typeface="Arial"/>
              <a:sym typeface="Arial"/>
            </a:endParaRPr>
          </a:p>
        </p:txBody>
      </p:sp>
      <p:pic>
        <p:nvPicPr>
          <p:cNvPr id="14" name="Picture 13">
            <a:extLst>
              <a:ext uri="{FF2B5EF4-FFF2-40B4-BE49-F238E27FC236}">
                <a16:creationId xmlns:a16="http://schemas.microsoft.com/office/drawing/2014/main" id="{D4DEC471-57F6-887D-12F0-4C6B56B3E43C}"/>
              </a:ext>
            </a:extLst>
          </p:cNvPr>
          <p:cNvPicPr>
            <a:picLocks noChangeAspect="1"/>
          </p:cNvPicPr>
          <p:nvPr/>
        </p:nvPicPr>
        <p:blipFill rotWithShape="1">
          <a:blip r:embed="rId7"/>
          <a:srcRect l="28408" t="1057" r="23492" b="52784"/>
          <a:stretch/>
        </p:blipFill>
        <p:spPr>
          <a:xfrm>
            <a:off x="4200200" y="1350829"/>
            <a:ext cx="3662134" cy="2811465"/>
          </a:xfrm>
          <a:prstGeom prst="rect">
            <a:avLst/>
          </a:prstGeom>
        </p:spPr>
      </p:pic>
      <p:sp>
        <p:nvSpPr>
          <p:cNvPr id="3" name="Rectangle 2">
            <a:extLst>
              <a:ext uri="{FF2B5EF4-FFF2-40B4-BE49-F238E27FC236}">
                <a16:creationId xmlns:a16="http://schemas.microsoft.com/office/drawing/2014/main" id="{578BBCCE-4459-5EDF-794E-0FB1D42F15F5}"/>
              </a:ext>
            </a:extLst>
          </p:cNvPr>
          <p:cNvSpPr/>
          <p:nvPr/>
        </p:nvSpPr>
        <p:spPr>
          <a:xfrm>
            <a:off x="878954" y="6474797"/>
            <a:ext cx="10583333" cy="376980"/>
          </a:xfrm>
          <a:prstGeom prst="rect">
            <a:avLst/>
          </a:prstGeom>
          <a:solidFill>
            <a:srgbClr val="FFFFCC"/>
          </a:solidFill>
          <a:ln>
            <a:solidFill>
              <a:schemeClr val="tx1"/>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a:ea typeface="+mn-ea"/>
                <a:cs typeface="+mn-cs"/>
              </a:rPr>
              <a:t>TEMPO First light and NRT checking showed that TEMPO is working very well! </a:t>
            </a:r>
          </a:p>
        </p:txBody>
      </p:sp>
      <p:sp>
        <p:nvSpPr>
          <p:cNvPr id="15" name="TextBox 14">
            <a:extLst>
              <a:ext uri="{FF2B5EF4-FFF2-40B4-BE49-F238E27FC236}">
                <a16:creationId xmlns:a16="http://schemas.microsoft.com/office/drawing/2014/main" id="{4005EC4F-8131-589C-A5C4-57D6962D625F}"/>
              </a:ext>
            </a:extLst>
          </p:cNvPr>
          <p:cNvSpPr txBox="1"/>
          <p:nvPr/>
        </p:nvSpPr>
        <p:spPr>
          <a:xfrm>
            <a:off x="8565860" y="5836549"/>
            <a:ext cx="221458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[Credit: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Heesung</a:t>
            </a:r>
            <a:r>
              <a:rPr kumimoji="0" lang="en-US" sz="1600" b="0" i="0" u="none" strike="noStrike" kern="1200" cap="none" spc="0" normalizeH="0" baseline="0" noProof="0" dirty="0">
                <a:ln>
                  <a:noFill/>
                </a:ln>
                <a:solidFill>
                  <a:prstClr val="black"/>
                </a:solidFill>
                <a:effectLst/>
                <a:uLnTx/>
                <a:uFillTx/>
                <a:latin typeface="Calibri"/>
                <a:ea typeface="+mn-ea"/>
                <a:cs typeface="+mn-cs"/>
              </a:rPr>
              <a:t> Chong]</a:t>
            </a:r>
          </a:p>
        </p:txBody>
      </p:sp>
      <p:sp>
        <p:nvSpPr>
          <p:cNvPr id="16" name="TextBox 15">
            <a:extLst>
              <a:ext uri="{FF2B5EF4-FFF2-40B4-BE49-F238E27FC236}">
                <a16:creationId xmlns:a16="http://schemas.microsoft.com/office/drawing/2014/main" id="{9CE17F1B-C44A-50A9-95CC-B294D03EB93E}"/>
              </a:ext>
            </a:extLst>
          </p:cNvPr>
          <p:cNvSpPr txBox="1"/>
          <p:nvPr/>
        </p:nvSpPr>
        <p:spPr>
          <a:xfrm>
            <a:off x="799874" y="4032353"/>
            <a:ext cx="349561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[Credit: John Davis]</a:t>
            </a:r>
          </a:p>
        </p:txBody>
      </p:sp>
    </p:spTree>
    <p:extLst>
      <p:ext uri="{BB962C8B-B14F-4D97-AF65-F5344CB8AC3E}">
        <p14:creationId xmlns:p14="http://schemas.microsoft.com/office/powerpoint/2010/main" val="4216198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7"/>
          <p:cNvSpPr txBox="1">
            <a:spLocks noGrp="1"/>
          </p:cNvSpPr>
          <p:nvPr>
            <p:ph type="title"/>
          </p:nvPr>
        </p:nvSpPr>
        <p:spPr>
          <a:xfrm>
            <a:off x="0" y="0"/>
            <a:ext cx="12192000" cy="975701"/>
          </a:xfrm>
        </p:spPr>
        <p:txBody>
          <a:bodyPr/>
          <a:lstStyle/>
          <a:p>
            <a:pPr lvl="0"/>
            <a:r>
              <a:rPr lang="en-US" dirty="0"/>
              <a:t>Baseline and Threshold </a:t>
            </a:r>
            <a:br>
              <a:rPr lang="en-US" dirty="0"/>
            </a:br>
            <a:r>
              <a:rPr lang="en-US" dirty="0"/>
              <a:t>Measurements Requirements</a:t>
            </a:r>
          </a:p>
        </p:txBody>
      </p:sp>
      <p:sp>
        <p:nvSpPr>
          <p:cNvPr id="329" name="Google Shape;329;p7"/>
          <p:cNvSpPr txBox="1"/>
          <p:nvPr/>
        </p:nvSpPr>
        <p:spPr>
          <a:xfrm>
            <a:off x="1006871" y="4936118"/>
            <a:ext cx="10171415" cy="13233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prstClr val="black"/>
                </a:solidFill>
                <a:effectLst/>
                <a:uLnTx/>
                <a:uFillTx/>
                <a:latin typeface="Calibri"/>
                <a:ea typeface="Calibri"/>
                <a:cs typeface="Calibri"/>
                <a:sym typeface="Calibri"/>
              </a:rPr>
              <a:t>*     # of hourly measurements to be averaged to achieve required precision</a:t>
            </a:r>
            <a:endParaRPr kumimoji="0" sz="2000" b="0" i="0" u="none" strike="noStrike" kern="0" cap="none" spc="0" normalizeH="0" baseline="0" noProof="0" dirty="0">
              <a:ln>
                <a:noFill/>
              </a:ln>
              <a:solidFill>
                <a:prstClr val="black"/>
              </a:solidFill>
              <a:effectLst/>
              <a:uLnTx/>
              <a:uFillTx/>
              <a:latin typeface="Calibri"/>
              <a:ea typeface="Calibri"/>
              <a:cs typeface="Calibri"/>
              <a:sym typeface="Calibri"/>
            </a:endParaRPr>
          </a:p>
          <a:p>
            <a:pPr marL="285750" marR="0" lvl="0" indent="-285750" algn="l" defTabSz="914400" rtl="0" eaLnBrk="1" fontAlgn="auto" latinLnBrk="0" hangingPunct="1">
              <a:lnSpc>
                <a:spcPct val="100000"/>
              </a:lnSpc>
              <a:spcBef>
                <a:spcPts val="0"/>
              </a:spcBef>
              <a:spcAft>
                <a:spcPts val="0"/>
              </a:spcAft>
              <a:buClr>
                <a:prstClr val="black"/>
              </a:buClr>
              <a:buSzPts val="1600"/>
              <a:buFont typeface="Arial"/>
              <a:buChar char="•"/>
              <a:tabLst/>
              <a:defRPr/>
            </a:pPr>
            <a:r>
              <a:rPr kumimoji="0" lang="en-US" sz="2000" b="0" i="0" u="none" strike="noStrike" kern="0" cap="none" spc="0" normalizeH="0" baseline="0" noProof="0" dirty="0">
                <a:ln>
                  <a:noFill/>
                </a:ln>
                <a:solidFill>
                  <a:prstClr val="black"/>
                </a:solidFill>
                <a:effectLst/>
                <a:uLnTx/>
                <a:uFillTx/>
                <a:latin typeface="Calibri"/>
                <a:ea typeface="Calibri"/>
                <a:cs typeface="Calibri"/>
                <a:sym typeface="Calibri"/>
              </a:rPr>
              <a:t>Mission duration:  20 months for baseline, 12 months for threshold</a:t>
            </a:r>
            <a:endParaRPr kumimoji="0" sz="2000" b="0" i="0" u="none" strike="noStrike" kern="0" cap="none" spc="0" normalizeH="0" baseline="0" noProof="0" dirty="0">
              <a:ln>
                <a:noFill/>
              </a:ln>
              <a:solidFill>
                <a:prstClr val="black"/>
              </a:solidFill>
              <a:effectLst/>
              <a:uLnTx/>
              <a:uFillTx/>
              <a:latin typeface="Calibri"/>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
                <a:prstClr val="black"/>
              </a:buClr>
              <a:buSzPts val="1600"/>
              <a:buFont typeface="Arial"/>
              <a:buChar char="•"/>
              <a:tabLst/>
              <a:defRPr/>
            </a:pPr>
            <a:r>
              <a:rPr kumimoji="0" lang="en-US" sz="2000" b="0" i="0" u="none" strike="noStrike" kern="0" cap="none" spc="0" normalizeH="0" baseline="0" noProof="0" dirty="0">
                <a:ln>
                  <a:noFill/>
                </a:ln>
                <a:solidFill>
                  <a:prstClr val="black"/>
                </a:solidFill>
                <a:effectLst/>
                <a:uLnTx/>
                <a:uFillTx/>
                <a:latin typeface="Calibri"/>
                <a:ea typeface="Calibri"/>
                <a:cs typeface="Calibri"/>
                <a:sym typeface="Calibri"/>
              </a:rPr>
              <a:t>Spatial resolution: &lt; 60 km</a:t>
            </a:r>
            <a:r>
              <a:rPr kumimoji="0" lang="en-US" sz="2000" b="0" i="0" u="none" strike="noStrike" kern="0" cap="none" spc="0" normalizeH="0" baseline="30000" noProof="0" dirty="0">
                <a:ln>
                  <a:noFill/>
                </a:ln>
                <a:solidFill>
                  <a:prstClr val="black"/>
                </a:solidFill>
                <a:effectLst/>
                <a:uLnTx/>
                <a:uFillTx/>
                <a:latin typeface="Calibri"/>
                <a:ea typeface="Calibri"/>
                <a:cs typeface="Calibri"/>
                <a:sym typeface="Calibri"/>
              </a:rPr>
              <a:t>2</a:t>
            </a:r>
            <a:r>
              <a:rPr kumimoji="0" lang="en-US" sz="2000" b="0" i="0" u="none" strike="noStrike" kern="0" cap="none" spc="0" normalizeH="0" baseline="0" noProof="0" dirty="0">
                <a:ln>
                  <a:noFill/>
                </a:ln>
                <a:solidFill>
                  <a:prstClr val="black"/>
                </a:solidFill>
                <a:effectLst/>
                <a:uLnTx/>
                <a:uFillTx/>
                <a:latin typeface="Calibri"/>
                <a:ea typeface="Calibri"/>
                <a:cs typeface="Calibri"/>
                <a:sym typeface="Calibri"/>
              </a:rPr>
              <a:t> for baseline (4 native pixels coadded),  &lt; 300 km</a:t>
            </a:r>
            <a:r>
              <a:rPr kumimoji="0" lang="en-US" sz="2000" b="0" i="0" u="none" strike="noStrike" kern="0" cap="none" spc="0" normalizeH="0" baseline="30000" noProof="0" dirty="0">
                <a:ln>
                  <a:noFill/>
                </a:ln>
                <a:solidFill>
                  <a:prstClr val="black"/>
                </a:solidFill>
                <a:effectLst/>
                <a:uLnTx/>
                <a:uFillTx/>
                <a:latin typeface="Calibri"/>
                <a:ea typeface="Calibri"/>
                <a:cs typeface="Calibri"/>
                <a:sym typeface="Calibri"/>
              </a:rPr>
              <a:t>2</a:t>
            </a:r>
            <a:r>
              <a:rPr kumimoji="0" lang="en-US" sz="2000" b="0" i="0" u="none" strike="noStrike" kern="0" cap="none" spc="0" normalizeH="0" baseline="0" noProof="0" dirty="0">
                <a:ln>
                  <a:noFill/>
                </a:ln>
                <a:solidFill>
                  <a:prstClr val="black"/>
                </a:solidFill>
                <a:effectLst/>
                <a:uLnTx/>
                <a:uFillTx/>
                <a:latin typeface="Calibri"/>
                <a:ea typeface="Calibri"/>
                <a:cs typeface="Calibri"/>
                <a:sym typeface="Calibri"/>
              </a:rPr>
              <a:t> for threshold</a:t>
            </a:r>
          </a:p>
          <a:p>
            <a:pPr marL="285750" marR="0" lvl="0" indent="-285750" algn="l" defTabSz="914400" rtl="0" eaLnBrk="1" fontAlgn="auto" latinLnBrk="0" hangingPunct="1">
              <a:lnSpc>
                <a:spcPct val="100000"/>
              </a:lnSpc>
              <a:spcBef>
                <a:spcPts val="0"/>
              </a:spcBef>
              <a:spcAft>
                <a:spcPts val="0"/>
              </a:spcAft>
              <a:buClr>
                <a:prstClr val="black"/>
              </a:buClr>
              <a:buSzPts val="1600"/>
              <a:buFont typeface="Arial"/>
              <a:buChar char="•"/>
              <a:tabLst/>
              <a:defRPr/>
            </a:pPr>
            <a:r>
              <a:rPr kumimoji="0" lang="en-US" sz="2000" b="0" i="0" u="none" strike="noStrike" kern="0" cap="none" spc="0" normalizeH="0" baseline="0" noProof="0" dirty="0">
                <a:ln>
                  <a:noFill/>
                </a:ln>
                <a:solidFill>
                  <a:prstClr val="black"/>
                </a:solidFill>
                <a:effectLst/>
                <a:uLnTx/>
                <a:uFillTx/>
                <a:latin typeface="Calibri"/>
                <a:ea typeface="+mn-ea"/>
                <a:cs typeface="Calibri"/>
                <a:sym typeface="Calibri"/>
              </a:rPr>
              <a:t>AOD, SO2, and CHOCHO removed at KDP-C.</a:t>
            </a:r>
            <a:endParaRPr kumimoji="0" sz="2000" b="0"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4" name="Slide Number Placeholder 3">
            <a:extLst>
              <a:ext uri="{FF2B5EF4-FFF2-40B4-BE49-F238E27FC236}">
                <a16:creationId xmlns:a16="http://schemas.microsoft.com/office/drawing/2014/main" id="{D918086D-4970-4231-8654-639D8E7422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lang="en-US" sz="1600" b="0" i="0" u="none" strike="noStrike" kern="0" cap="none" spc="0" normalizeH="0" baseline="0" noProof="0">
              <a:ln>
                <a:noFill/>
              </a:ln>
              <a:solidFill>
                <a:prstClr val="black">
                  <a:tint val="75000"/>
                </a:prstClr>
              </a:solidFill>
              <a:effectLst/>
              <a:uLnTx/>
              <a:uFillTx/>
              <a:latin typeface="Arial"/>
              <a:ea typeface="+mn-ea"/>
              <a:cs typeface="Arial"/>
              <a:sym typeface="Arial"/>
            </a:endParaRPr>
          </a:p>
        </p:txBody>
      </p:sp>
      <p:graphicFrame>
        <p:nvGraphicFramePr>
          <p:cNvPr id="3" name="Table 2">
            <a:extLst>
              <a:ext uri="{FF2B5EF4-FFF2-40B4-BE49-F238E27FC236}">
                <a16:creationId xmlns:a16="http://schemas.microsoft.com/office/drawing/2014/main" id="{F3DF39DD-E9A6-3ED4-89F1-2CA568A940E9}"/>
              </a:ext>
            </a:extLst>
          </p:cNvPr>
          <p:cNvGraphicFramePr>
            <a:graphicFrameLocks noGrp="1"/>
          </p:cNvGraphicFramePr>
          <p:nvPr/>
        </p:nvGraphicFramePr>
        <p:xfrm>
          <a:off x="1172967" y="1408649"/>
          <a:ext cx="9647433" cy="3343441"/>
        </p:xfrm>
        <a:graphic>
          <a:graphicData uri="http://schemas.openxmlformats.org/drawingml/2006/table">
            <a:tbl>
              <a:tblPr firstRow="1" firstCol="1" bandRow="1">
                <a:tableStyleId>{5C22544A-7EE6-4342-B048-85BDC9FD1C3A}</a:tableStyleId>
              </a:tblPr>
              <a:tblGrid>
                <a:gridCol w="3628689">
                  <a:extLst>
                    <a:ext uri="{9D8B030D-6E8A-4147-A177-3AD203B41FA5}">
                      <a16:colId xmlns:a16="http://schemas.microsoft.com/office/drawing/2014/main" val="20000"/>
                    </a:ext>
                  </a:extLst>
                </a:gridCol>
                <a:gridCol w="3643993">
                  <a:extLst>
                    <a:ext uri="{9D8B030D-6E8A-4147-A177-3AD203B41FA5}">
                      <a16:colId xmlns:a16="http://schemas.microsoft.com/office/drawing/2014/main" val="20001"/>
                    </a:ext>
                  </a:extLst>
                </a:gridCol>
                <a:gridCol w="2374751">
                  <a:extLst>
                    <a:ext uri="{9D8B030D-6E8A-4147-A177-3AD203B41FA5}">
                      <a16:colId xmlns:a16="http://schemas.microsoft.com/office/drawing/2014/main" val="20002"/>
                    </a:ext>
                  </a:extLst>
                </a:gridCol>
              </a:tblGrid>
              <a:tr h="409877">
                <a:tc>
                  <a:txBody>
                    <a:bodyPr/>
                    <a:lstStyle/>
                    <a:p>
                      <a:pPr marL="0" marR="0" algn="ctr">
                        <a:spcBef>
                          <a:spcPts val="0"/>
                        </a:spcBef>
                        <a:spcAft>
                          <a:spcPts val="0"/>
                        </a:spcAft>
                      </a:pPr>
                      <a:r>
                        <a:rPr lang="en-US" sz="2400" dirty="0">
                          <a:effectLst/>
                        </a:rPr>
                        <a:t>Species/Products</a:t>
                      </a:r>
                      <a:endParaRPr lang="en-US" sz="2400" dirty="0">
                        <a:effectLst/>
                        <a:latin typeface="Cambria"/>
                        <a:ea typeface="Cambria"/>
                        <a:cs typeface="Times New Roman"/>
                      </a:endParaRPr>
                    </a:p>
                  </a:txBody>
                  <a:tcPr marL="8890" marR="8890" marT="8890" marB="8890"/>
                </a:tc>
                <a:tc>
                  <a:txBody>
                    <a:bodyPr/>
                    <a:lstStyle/>
                    <a:p>
                      <a:pPr marL="0" marR="0" algn="ctr">
                        <a:spcBef>
                          <a:spcPts val="0"/>
                        </a:spcBef>
                        <a:spcAft>
                          <a:spcPts val="0"/>
                        </a:spcAft>
                      </a:pPr>
                      <a:r>
                        <a:rPr lang="en-US" sz="2400">
                          <a:effectLst/>
                        </a:rPr>
                        <a:t>Required Precision</a:t>
                      </a:r>
                      <a:endParaRPr lang="en-US" sz="2400">
                        <a:effectLst/>
                        <a:latin typeface="Cambria"/>
                        <a:ea typeface="Cambria"/>
                        <a:cs typeface="Times New Roman"/>
                      </a:endParaRPr>
                    </a:p>
                    <a:p>
                      <a:pPr marL="0" marR="0" algn="ctr">
                        <a:lnSpc>
                          <a:spcPts val="900"/>
                        </a:lnSpc>
                        <a:spcBef>
                          <a:spcPts val="0"/>
                        </a:spcBef>
                        <a:spcAft>
                          <a:spcPts val="0"/>
                        </a:spcAft>
                      </a:pPr>
                      <a:r>
                        <a:rPr lang="en-US" sz="2400">
                          <a:effectLst/>
                        </a:rPr>
                        <a:t> </a:t>
                      </a:r>
                      <a:endParaRPr lang="en-US" sz="2400">
                        <a:effectLst/>
                        <a:latin typeface="Cambria"/>
                        <a:ea typeface="Cambria"/>
                        <a:cs typeface="Times New Roman"/>
                      </a:endParaRPr>
                    </a:p>
                  </a:txBody>
                  <a:tcPr marL="8890" marR="8890" marT="8890" marB="8890"/>
                </a:tc>
                <a:tc>
                  <a:txBody>
                    <a:bodyPr/>
                    <a:lstStyle/>
                    <a:p>
                      <a:pPr marL="0" marR="0" algn="ctr">
                        <a:lnSpc>
                          <a:spcPts val="900"/>
                        </a:lnSpc>
                        <a:spcBef>
                          <a:spcPts val="0"/>
                        </a:spcBef>
                        <a:spcAft>
                          <a:spcPts val="0"/>
                        </a:spcAft>
                      </a:pPr>
                      <a:r>
                        <a:rPr lang="en-US" sz="2400" dirty="0">
                          <a:solidFill>
                            <a:srgbClr val="FF0000"/>
                          </a:solidFill>
                          <a:effectLst/>
                          <a:latin typeface="+mn-lt"/>
                          <a:ea typeface="Cambria"/>
                          <a:cs typeface="Times New Roman"/>
                        </a:rPr>
                        <a:t>Temporal Revisit*</a:t>
                      </a:r>
                    </a:p>
                  </a:txBody>
                  <a:tcPr marL="8890" marR="8890" marT="8890" marB="8890" anchor="ctr"/>
                </a:tc>
                <a:extLst>
                  <a:ext uri="{0D108BD9-81ED-4DB2-BD59-A6C34878D82A}">
                    <a16:rowId xmlns:a16="http://schemas.microsoft.com/office/drawing/2014/main" val="10000"/>
                  </a:ext>
                </a:extLst>
              </a:tr>
              <a:tr h="914762">
                <a:tc>
                  <a:txBody>
                    <a:bodyPr/>
                    <a:lstStyle/>
                    <a:p>
                      <a:pPr marL="0" marR="0" algn="ctr">
                        <a:spcBef>
                          <a:spcPts val="0"/>
                        </a:spcBef>
                        <a:spcAft>
                          <a:spcPts val="0"/>
                        </a:spcAft>
                      </a:pPr>
                      <a:r>
                        <a:rPr lang="en-US" sz="2000" dirty="0">
                          <a:effectLst/>
                        </a:rPr>
                        <a:t>0-2 km O</a:t>
                      </a:r>
                      <a:r>
                        <a:rPr lang="en-US" sz="2000" baseline="-25000" dirty="0">
                          <a:effectLst/>
                        </a:rPr>
                        <a:t>3 </a:t>
                      </a:r>
                      <a:r>
                        <a:rPr lang="en-US" sz="2000" dirty="0">
                          <a:effectLst/>
                        </a:rPr>
                        <a:t>(</a:t>
                      </a:r>
                      <a:r>
                        <a:rPr lang="en-US" sz="2000" dirty="0">
                          <a:solidFill>
                            <a:srgbClr val="FFFF00"/>
                          </a:solidFill>
                          <a:effectLst/>
                        </a:rPr>
                        <a:t>Selected Scenes</a:t>
                      </a:r>
                      <a:r>
                        <a:rPr lang="en-US" sz="2000" dirty="0">
                          <a:effectLst/>
                        </a:rPr>
                        <a:t>) </a:t>
                      </a:r>
                      <a:r>
                        <a:rPr lang="en-US" sz="2000" dirty="0">
                          <a:solidFill>
                            <a:srgbClr val="FFFF00"/>
                          </a:solidFill>
                          <a:effectLst/>
                        </a:rPr>
                        <a:t>Baseline only</a:t>
                      </a:r>
                      <a:endParaRPr lang="en-US" sz="2000" dirty="0">
                        <a:solidFill>
                          <a:srgbClr val="FFFF00"/>
                        </a:solidFill>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a:effectLst/>
                        </a:rPr>
                        <a:t>10 ppbv</a:t>
                      </a:r>
                      <a:endParaRPr lang="en-US" sz="2000">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dirty="0">
                          <a:effectLst/>
                        </a:rPr>
                        <a:t>2 hour</a:t>
                      </a:r>
                      <a:endParaRPr lang="en-US" sz="2000" dirty="0">
                        <a:effectLst/>
                        <a:latin typeface="Cambria"/>
                        <a:ea typeface="Cambria"/>
                        <a:cs typeface="Times New Roman"/>
                      </a:endParaRPr>
                    </a:p>
                  </a:txBody>
                  <a:tcPr marL="8890" marR="8890" marT="8890" marB="8890" anchor="ctr"/>
                </a:tc>
                <a:extLst>
                  <a:ext uri="{0D108BD9-81ED-4DB2-BD59-A6C34878D82A}">
                    <a16:rowId xmlns:a16="http://schemas.microsoft.com/office/drawing/2014/main" val="10001"/>
                  </a:ext>
                </a:extLst>
              </a:tr>
              <a:tr h="470343">
                <a:tc>
                  <a:txBody>
                    <a:bodyPr/>
                    <a:lstStyle/>
                    <a:p>
                      <a:pPr marL="0" marR="0" algn="ctr">
                        <a:spcBef>
                          <a:spcPts val="0"/>
                        </a:spcBef>
                        <a:spcAft>
                          <a:spcPts val="0"/>
                        </a:spcAft>
                      </a:pPr>
                      <a:r>
                        <a:rPr lang="en-US" sz="2000" dirty="0">
                          <a:effectLst/>
                        </a:rPr>
                        <a:t>Tropospheric O</a:t>
                      </a:r>
                      <a:r>
                        <a:rPr lang="en-US" sz="2000" baseline="-25000" dirty="0">
                          <a:effectLst/>
                        </a:rPr>
                        <a:t>3</a:t>
                      </a:r>
                      <a:endParaRPr lang="en-US" sz="2000" dirty="0">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dirty="0">
                          <a:effectLst/>
                        </a:rPr>
                        <a:t>10 </a:t>
                      </a:r>
                      <a:r>
                        <a:rPr lang="en-US" sz="2000" dirty="0" err="1">
                          <a:effectLst/>
                        </a:rPr>
                        <a:t>ppbv</a:t>
                      </a:r>
                      <a:endParaRPr lang="en-US" sz="2000" dirty="0">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a:effectLst/>
                        </a:rPr>
                        <a:t>1 hour</a:t>
                      </a:r>
                      <a:endParaRPr lang="en-US" sz="2000">
                        <a:effectLst/>
                        <a:latin typeface="Cambria"/>
                        <a:ea typeface="Cambria"/>
                        <a:cs typeface="Times New Roman"/>
                      </a:endParaRPr>
                    </a:p>
                  </a:txBody>
                  <a:tcPr marL="8890" marR="8890" marT="8890" marB="8890" anchor="ctr"/>
                </a:tc>
                <a:extLst>
                  <a:ext uri="{0D108BD9-81ED-4DB2-BD59-A6C34878D82A}">
                    <a16:rowId xmlns:a16="http://schemas.microsoft.com/office/drawing/2014/main" val="10002"/>
                  </a:ext>
                </a:extLst>
              </a:tr>
              <a:tr h="470343">
                <a:tc>
                  <a:txBody>
                    <a:bodyPr/>
                    <a:lstStyle/>
                    <a:p>
                      <a:pPr marL="0" marR="0" algn="ctr">
                        <a:spcBef>
                          <a:spcPts val="0"/>
                        </a:spcBef>
                        <a:spcAft>
                          <a:spcPts val="0"/>
                        </a:spcAft>
                      </a:pPr>
                      <a:r>
                        <a:rPr lang="en-US" sz="2000" dirty="0">
                          <a:effectLst/>
                        </a:rPr>
                        <a:t>Total O</a:t>
                      </a:r>
                      <a:r>
                        <a:rPr lang="en-US" sz="2000" baseline="-25000" dirty="0">
                          <a:effectLst/>
                        </a:rPr>
                        <a:t>3</a:t>
                      </a:r>
                      <a:endParaRPr lang="en-US" sz="2000" dirty="0">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a:effectLst/>
                        </a:rPr>
                        <a:t>3%</a:t>
                      </a:r>
                      <a:endParaRPr lang="en-US" sz="2000">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a:effectLst/>
                        </a:rPr>
                        <a:t>1 hour</a:t>
                      </a:r>
                      <a:endParaRPr lang="en-US" sz="2000">
                        <a:effectLst/>
                        <a:latin typeface="Cambria"/>
                        <a:ea typeface="Cambria"/>
                        <a:cs typeface="Times New Roman"/>
                      </a:endParaRPr>
                    </a:p>
                  </a:txBody>
                  <a:tcPr marL="8890" marR="8890" marT="8890" marB="8890" anchor="ctr"/>
                </a:tc>
                <a:extLst>
                  <a:ext uri="{0D108BD9-81ED-4DB2-BD59-A6C34878D82A}">
                    <a16:rowId xmlns:a16="http://schemas.microsoft.com/office/drawing/2014/main" val="10003"/>
                  </a:ext>
                </a:extLst>
              </a:tr>
              <a:tr h="470343">
                <a:tc>
                  <a:txBody>
                    <a:bodyPr/>
                    <a:lstStyle/>
                    <a:p>
                      <a:pPr marL="0" marR="0" algn="ctr">
                        <a:spcBef>
                          <a:spcPts val="0"/>
                        </a:spcBef>
                        <a:spcAft>
                          <a:spcPts val="0"/>
                        </a:spcAft>
                      </a:pPr>
                      <a:r>
                        <a:rPr lang="en-US" sz="2000">
                          <a:effectLst/>
                        </a:rPr>
                        <a:t>Tropospheric NO</a:t>
                      </a:r>
                      <a:r>
                        <a:rPr lang="en-US" sz="2000" baseline="-25000">
                          <a:effectLst/>
                        </a:rPr>
                        <a:t>2</a:t>
                      </a:r>
                      <a:endParaRPr lang="en-US" sz="2000">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a:effectLst/>
                        </a:rPr>
                        <a:t>1.0 × 10</a:t>
                      </a:r>
                      <a:r>
                        <a:rPr lang="en-US" sz="2000" baseline="30000">
                          <a:effectLst/>
                        </a:rPr>
                        <a:t>15</a:t>
                      </a:r>
                      <a:r>
                        <a:rPr lang="en-US" sz="2000">
                          <a:effectLst/>
                        </a:rPr>
                        <a:t> molecules cm</a:t>
                      </a:r>
                      <a:r>
                        <a:rPr lang="en-US" sz="2000" baseline="30000">
                          <a:effectLst/>
                        </a:rPr>
                        <a:t>-2</a:t>
                      </a:r>
                      <a:endParaRPr lang="en-US" sz="2000">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a:effectLst/>
                        </a:rPr>
                        <a:t>1 hour</a:t>
                      </a:r>
                      <a:endParaRPr lang="en-US" sz="2000">
                        <a:effectLst/>
                        <a:latin typeface="Cambria"/>
                        <a:ea typeface="Cambria"/>
                        <a:cs typeface="Times New Roman"/>
                      </a:endParaRPr>
                    </a:p>
                  </a:txBody>
                  <a:tcPr marL="8890" marR="8890" marT="8890" marB="8890" anchor="ctr"/>
                </a:tc>
                <a:extLst>
                  <a:ext uri="{0D108BD9-81ED-4DB2-BD59-A6C34878D82A}">
                    <a16:rowId xmlns:a16="http://schemas.microsoft.com/office/drawing/2014/main" val="10004"/>
                  </a:ext>
                </a:extLst>
              </a:tr>
              <a:tr h="470343">
                <a:tc>
                  <a:txBody>
                    <a:bodyPr/>
                    <a:lstStyle/>
                    <a:p>
                      <a:pPr marL="0" marR="0" algn="ctr">
                        <a:spcBef>
                          <a:spcPts val="0"/>
                        </a:spcBef>
                        <a:spcAft>
                          <a:spcPts val="0"/>
                        </a:spcAft>
                      </a:pPr>
                      <a:r>
                        <a:rPr lang="en-US" sz="2000" dirty="0">
                          <a:effectLst/>
                        </a:rPr>
                        <a:t>Tropospheric H</a:t>
                      </a:r>
                      <a:r>
                        <a:rPr lang="en-US" sz="2000" baseline="-25000" dirty="0">
                          <a:effectLst/>
                        </a:rPr>
                        <a:t>2</a:t>
                      </a:r>
                      <a:r>
                        <a:rPr lang="en-US" sz="2000" dirty="0">
                          <a:effectLst/>
                        </a:rPr>
                        <a:t>CO</a:t>
                      </a:r>
                      <a:endParaRPr lang="en-US" sz="2000" dirty="0">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a:effectLst/>
                        </a:rPr>
                        <a:t>1.0 × 10</a:t>
                      </a:r>
                      <a:r>
                        <a:rPr lang="en-US" sz="2000" baseline="30000">
                          <a:effectLst/>
                        </a:rPr>
                        <a:t>16</a:t>
                      </a:r>
                      <a:r>
                        <a:rPr lang="en-US" sz="2000">
                          <a:effectLst/>
                        </a:rPr>
                        <a:t> molecules cm</a:t>
                      </a:r>
                      <a:r>
                        <a:rPr lang="en-US" sz="2000" baseline="30000">
                          <a:effectLst/>
                        </a:rPr>
                        <a:t>-2</a:t>
                      </a:r>
                      <a:endParaRPr lang="en-US" sz="2000">
                        <a:effectLst/>
                        <a:latin typeface="Cambria"/>
                        <a:ea typeface="Cambria"/>
                        <a:cs typeface="Times New Roman"/>
                      </a:endParaRPr>
                    </a:p>
                  </a:txBody>
                  <a:tcPr marL="8890" marR="8890" marT="8890" marB="8890" anchor="ctr"/>
                </a:tc>
                <a:tc>
                  <a:txBody>
                    <a:bodyPr/>
                    <a:lstStyle/>
                    <a:p>
                      <a:pPr marL="0" marR="0" algn="ctr">
                        <a:spcBef>
                          <a:spcPts val="0"/>
                        </a:spcBef>
                        <a:spcAft>
                          <a:spcPts val="0"/>
                        </a:spcAft>
                      </a:pPr>
                      <a:r>
                        <a:rPr lang="en-US" sz="2000" dirty="0">
                          <a:effectLst/>
                        </a:rPr>
                        <a:t>3 hour</a:t>
                      </a:r>
                      <a:endParaRPr lang="en-US" sz="2000" dirty="0">
                        <a:effectLst/>
                        <a:latin typeface="Cambria"/>
                        <a:ea typeface="Cambria"/>
                        <a:cs typeface="Times New Roman"/>
                      </a:endParaRPr>
                    </a:p>
                  </a:txBody>
                  <a:tcPr marL="8890" marR="8890" marT="8890" marB="8890" anchor="ctr"/>
                </a:tc>
                <a:extLst>
                  <a:ext uri="{0D108BD9-81ED-4DB2-BD59-A6C34878D82A}">
                    <a16:rowId xmlns:a16="http://schemas.microsoft.com/office/drawing/2014/main" val="10005"/>
                  </a:ext>
                </a:extLst>
              </a:tr>
            </a:tbl>
          </a:graphicData>
        </a:graphic>
      </p:graphicFrame>
      <p:sp>
        <p:nvSpPr>
          <p:cNvPr id="5" name="Rectangle 4">
            <a:extLst>
              <a:ext uri="{FF2B5EF4-FFF2-40B4-BE49-F238E27FC236}">
                <a16:creationId xmlns:a16="http://schemas.microsoft.com/office/drawing/2014/main" id="{A2DD571B-2676-BE8E-7AE9-A2B84AF093B0}"/>
              </a:ext>
            </a:extLst>
          </p:cNvPr>
          <p:cNvSpPr/>
          <p:nvPr/>
        </p:nvSpPr>
        <p:spPr>
          <a:xfrm>
            <a:off x="1993187" y="6454249"/>
            <a:ext cx="8404260" cy="376980"/>
          </a:xfrm>
          <a:prstGeom prst="rect">
            <a:avLst/>
          </a:prstGeom>
          <a:solidFill>
            <a:srgbClr val="FFFFCC"/>
          </a:solidFill>
          <a:ln>
            <a:solidFill>
              <a:schemeClr val="tx1"/>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a:ea typeface="+mn-ea"/>
                <a:cs typeface="+mn-cs"/>
              </a:rPr>
              <a:t>Reduced list of baseline data products due to cost cap! </a:t>
            </a:r>
          </a:p>
        </p:txBody>
      </p:sp>
    </p:spTree>
    <p:extLst>
      <p:ext uri="{BB962C8B-B14F-4D97-AF65-F5344CB8AC3E}">
        <p14:creationId xmlns:p14="http://schemas.microsoft.com/office/powerpoint/2010/main" val="880396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8"/>
          <p:cNvSpPr txBox="1">
            <a:spLocks noGrp="1"/>
          </p:cNvSpPr>
          <p:nvPr>
            <p:ph type="title"/>
          </p:nvPr>
        </p:nvSpPr>
        <p:spPr>
          <a:xfrm>
            <a:off x="0" y="0"/>
            <a:ext cx="12192000" cy="975701"/>
          </a:xfrm>
        </p:spPr>
        <p:txBody>
          <a:bodyPr/>
          <a:lstStyle/>
          <a:p>
            <a:pPr lvl="0"/>
            <a:r>
              <a:rPr lang="en-US" dirty="0"/>
              <a:t>TEMPO Data Products </a:t>
            </a:r>
            <a:br>
              <a:rPr lang="en-US" dirty="0"/>
            </a:br>
            <a:r>
              <a:rPr lang="en-US" dirty="0"/>
              <a:t>Baseline + </a:t>
            </a:r>
            <a:r>
              <a:rPr lang="en-US" dirty="0">
                <a:solidFill>
                  <a:srgbClr val="00B050"/>
                </a:solidFill>
              </a:rPr>
              <a:t>SNWG TEMPO NRT </a:t>
            </a:r>
          </a:p>
        </p:txBody>
      </p:sp>
      <p:graphicFrame>
        <p:nvGraphicFramePr>
          <p:cNvPr id="336" name="Google Shape;336;p8"/>
          <p:cNvGraphicFramePr/>
          <p:nvPr/>
        </p:nvGraphicFramePr>
        <p:xfrm>
          <a:off x="99554" y="1096915"/>
          <a:ext cx="12042668" cy="4585930"/>
        </p:xfrm>
        <a:graphic>
          <a:graphicData uri="http://schemas.openxmlformats.org/drawingml/2006/table">
            <a:tbl>
              <a:tblPr firstRow="1" bandRow="1">
                <a:noFill/>
              </a:tblPr>
              <a:tblGrid>
                <a:gridCol w="586246">
                  <a:extLst>
                    <a:ext uri="{9D8B030D-6E8A-4147-A177-3AD203B41FA5}">
                      <a16:colId xmlns:a16="http://schemas.microsoft.com/office/drawing/2014/main" val="20000"/>
                    </a:ext>
                  </a:extLst>
                </a:gridCol>
                <a:gridCol w="1354667">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2853266">
                  <a:extLst>
                    <a:ext uri="{9D8B030D-6E8A-4147-A177-3AD203B41FA5}">
                      <a16:colId xmlns:a16="http://schemas.microsoft.com/office/drawing/2014/main" val="20003"/>
                    </a:ext>
                  </a:extLst>
                </a:gridCol>
                <a:gridCol w="1329267">
                  <a:extLst>
                    <a:ext uri="{9D8B030D-6E8A-4147-A177-3AD203B41FA5}">
                      <a16:colId xmlns:a16="http://schemas.microsoft.com/office/drawing/2014/main" val="3104119214"/>
                    </a:ext>
                  </a:extLst>
                </a:gridCol>
                <a:gridCol w="1422400">
                  <a:extLst>
                    <a:ext uri="{9D8B030D-6E8A-4147-A177-3AD203B41FA5}">
                      <a16:colId xmlns:a16="http://schemas.microsoft.com/office/drawing/2014/main" val="20004"/>
                    </a:ext>
                  </a:extLst>
                </a:gridCol>
                <a:gridCol w="1642533">
                  <a:extLst>
                    <a:ext uri="{9D8B030D-6E8A-4147-A177-3AD203B41FA5}">
                      <a16:colId xmlns:a16="http://schemas.microsoft.com/office/drawing/2014/main" val="20005"/>
                    </a:ext>
                  </a:extLst>
                </a:gridCol>
                <a:gridCol w="1330289">
                  <a:extLst>
                    <a:ext uri="{9D8B030D-6E8A-4147-A177-3AD203B41FA5}">
                      <a16:colId xmlns:a16="http://schemas.microsoft.com/office/drawing/2014/main" val="2752040316"/>
                    </a:ext>
                  </a:extLst>
                </a:gridCol>
              </a:tblGrid>
              <a:tr h="0">
                <a:tc>
                  <a:txBody>
                    <a:bodyPr/>
                    <a:lstStyle/>
                    <a:p>
                      <a:pPr marL="0" marR="0" lvl="0" indent="0" algn="ctr" rtl="0">
                        <a:lnSpc>
                          <a:spcPct val="70000"/>
                        </a:lnSpc>
                        <a:spcBef>
                          <a:spcPts val="0"/>
                        </a:spcBef>
                        <a:spcAft>
                          <a:spcPts val="0"/>
                        </a:spcAft>
                        <a:buNone/>
                      </a:pPr>
                      <a:r>
                        <a:rPr lang="en-US" sz="1800" b="1" u="none" strike="noStrike" cap="none">
                          <a:latin typeface="+mj-lt"/>
                        </a:rPr>
                        <a:t>Level</a:t>
                      </a:r>
                      <a:endParaRPr sz="1800" b="1">
                        <a:latin typeface="+mj-lt"/>
                      </a:endParaRPr>
                    </a:p>
                  </a:txBody>
                  <a:tcPr marL="18300" marR="18300" marT="45725" marB="45725" anchor="ctr"/>
                </a:tc>
                <a:tc>
                  <a:txBody>
                    <a:bodyPr/>
                    <a:lstStyle/>
                    <a:p>
                      <a:pPr marL="0" marR="0" lvl="0" indent="0" algn="ctr" rtl="0">
                        <a:lnSpc>
                          <a:spcPct val="70000"/>
                        </a:lnSpc>
                        <a:spcBef>
                          <a:spcPts val="0"/>
                        </a:spcBef>
                        <a:spcAft>
                          <a:spcPts val="0"/>
                        </a:spcAft>
                        <a:buNone/>
                      </a:pPr>
                      <a:r>
                        <a:rPr lang="en-US" sz="1800" b="1" u="none" strike="noStrike" cap="none">
                          <a:latin typeface="+mj-lt"/>
                        </a:rPr>
                        <a:t>Product</a:t>
                      </a:r>
                      <a:endParaRPr sz="1800" b="1">
                        <a:latin typeface="+mj-lt"/>
                      </a:endParaRPr>
                    </a:p>
                  </a:txBody>
                  <a:tcPr marL="18300" marR="18300" marT="45725" marB="45725" anchor="ctr"/>
                </a:tc>
                <a:tc>
                  <a:txBody>
                    <a:bodyPr/>
                    <a:lstStyle/>
                    <a:p>
                      <a:pPr marL="0" marR="0" lvl="0" indent="0" algn="ctr" rtl="0">
                        <a:lnSpc>
                          <a:spcPct val="70000"/>
                        </a:lnSpc>
                        <a:spcBef>
                          <a:spcPts val="0"/>
                        </a:spcBef>
                        <a:spcAft>
                          <a:spcPts val="0"/>
                        </a:spcAft>
                        <a:buNone/>
                      </a:pPr>
                      <a:r>
                        <a:rPr lang="en-US" sz="1800" b="1" u="none" strike="noStrike" cap="none">
                          <a:latin typeface="+mj-lt"/>
                        </a:rPr>
                        <a:t>Algorithm</a:t>
                      </a:r>
                      <a:endParaRPr sz="1800" b="1">
                        <a:latin typeface="+mj-lt"/>
                      </a:endParaRPr>
                    </a:p>
                  </a:txBody>
                  <a:tcPr marL="18300" marR="18300" marT="45725" marB="45725" anchor="ctr"/>
                </a:tc>
                <a:tc>
                  <a:txBody>
                    <a:bodyPr/>
                    <a:lstStyle/>
                    <a:p>
                      <a:pPr marL="0" marR="0" lvl="0" indent="0" algn="ctr" rtl="0">
                        <a:lnSpc>
                          <a:spcPct val="70000"/>
                        </a:lnSpc>
                        <a:spcBef>
                          <a:spcPts val="0"/>
                        </a:spcBef>
                        <a:spcAft>
                          <a:spcPts val="0"/>
                        </a:spcAft>
                        <a:buNone/>
                      </a:pPr>
                      <a:r>
                        <a:rPr lang="en-US" sz="1800" b="1" u="none" strike="noStrike" cap="none" dirty="0">
                          <a:latin typeface="+mj-lt"/>
                        </a:rPr>
                        <a:t>Major Outputs</a:t>
                      </a:r>
                      <a:endParaRPr sz="1800" b="1" dirty="0">
                        <a:latin typeface="+mj-lt"/>
                      </a:endParaRPr>
                    </a:p>
                  </a:txBody>
                  <a:tcPr marL="18300" marR="18300" marT="45725" marB="45725" anchor="ctr"/>
                </a:tc>
                <a:tc>
                  <a:txBody>
                    <a:bodyPr/>
                    <a:lstStyle/>
                    <a:p>
                      <a:pPr marL="0" marR="0" lvl="0" indent="0" algn="ctr" rtl="0">
                        <a:lnSpc>
                          <a:spcPct val="70000"/>
                        </a:lnSpc>
                        <a:spcBef>
                          <a:spcPts val="0"/>
                        </a:spcBef>
                        <a:spcAft>
                          <a:spcPts val="0"/>
                        </a:spcAft>
                        <a:buNone/>
                      </a:pPr>
                      <a:r>
                        <a:rPr lang="en-US" sz="1800" b="1" u="none" strike="noStrike" kern="1200" cap="none">
                          <a:solidFill>
                            <a:schemeClr val="tx1"/>
                          </a:solidFill>
                          <a:latin typeface="+mj-lt"/>
                          <a:ea typeface="+mn-ea"/>
                          <a:cs typeface="+mn-cs"/>
                        </a:rPr>
                        <a:t>A Priori (L2)</a:t>
                      </a:r>
                      <a:endParaRPr sz="1800" b="1" u="none" strike="noStrike" kern="1200" cap="none">
                        <a:solidFill>
                          <a:schemeClr val="tx1"/>
                        </a:solidFill>
                        <a:latin typeface="+mj-lt"/>
                        <a:ea typeface="+mn-ea"/>
                        <a:cs typeface="+mn-cs"/>
                      </a:endParaRPr>
                    </a:p>
                  </a:txBody>
                  <a:tcPr marL="18300" marR="18300" marT="45725" marB="45725" anchor="ctr"/>
                </a:tc>
                <a:tc>
                  <a:txBody>
                    <a:bodyPr/>
                    <a:lstStyle/>
                    <a:p>
                      <a:pPr marL="0" marR="0" lvl="0" indent="0" algn="ctr" rtl="0">
                        <a:lnSpc>
                          <a:spcPct val="70000"/>
                        </a:lnSpc>
                        <a:spcBef>
                          <a:spcPts val="0"/>
                        </a:spcBef>
                        <a:spcAft>
                          <a:spcPts val="0"/>
                        </a:spcAft>
                        <a:buNone/>
                      </a:pPr>
                      <a:r>
                        <a:rPr lang="en-US" sz="1800" b="1" u="none" strike="noStrike" cap="none">
                          <a:latin typeface="+mj-lt"/>
                        </a:rPr>
                        <a:t>Res km</a:t>
                      </a:r>
                      <a:r>
                        <a:rPr lang="en-US" sz="1800" b="1" u="none" strike="noStrike" cap="none" baseline="30000">
                          <a:latin typeface="+mj-lt"/>
                        </a:rPr>
                        <a:t>2 </a:t>
                      </a:r>
                      <a:r>
                        <a:rPr lang="en-US" sz="1800" b="1" u="none" strike="noStrike" cap="none" baseline="30000">
                          <a:solidFill>
                            <a:schemeClr val="tx1"/>
                          </a:solidFill>
                          <a:latin typeface="+mj-lt"/>
                        </a:rPr>
                        <a:t>* </a:t>
                      </a:r>
                      <a:endParaRPr sz="1800" b="1" u="none" strike="noStrike" cap="none" baseline="30000">
                        <a:solidFill>
                          <a:schemeClr val="tx1"/>
                        </a:solidFill>
                        <a:latin typeface="+mj-lt"/>
                      </a:endParaRPr>
                    </a:p>
                  </a:txBody>
                  <a:tcPr marL="18300" marR="18300" marT="45725" marB="45725" anchor="ctr"/>
                </a:tc>
                <a:tc>
                  <a:txBody>
                    <a:bodyPr/>
                    <a:lstStyle/>
                    <a:p>
                      <a:pPr marL="0" marR="0" lvl="0" indent="0" algn="ctr" rtl="0">
                        <a:lnSpc>
                          <a:spcPct val="70000"/>
                        </a:lnSpc>
                        <a:spcBef>
                          <a:spcPts val="0"/>
                        </a:spcBef>
                        <a:spcAft>
                          <a:spcPts val="0"/>
                        </a:spcAft>
                        <a:buNone/>
                      </a:pPr>
                      <a:r>
                        <a:rPr lang="en-US" sz="1800" b="1" u="none" strike="noStrike" cap="none">
                          <a:latin typeface="+mj-lt"/>
                        </a:rPr>
                        <a:t>Freq/Size</a:t>
                      </a:r>
                      <a:endParaRPr sz="1800" b="1">
                        <a:latin typeface="+mj-lt"/>
                      </a:endParaRPr>
                    </a:p>
                  </a:txBody>
                  <a:tcPr marL="18300" marR="18300" marT="45725" marB="45725" anchor="ctr"/>
                </a:tc>
                <a:tc>
                  <a:txBody>
                    <a:bodyPr/>
                    <a:lstStyle/>
                    <a:p>
                      <a:pPr marL="0" marR="0" lvl="0" indent="0" algn="ctr" rtl="0">
                        <a:lnSpc>
                          <a:spcPct val="70000"/>
                        </a:lnSpc>
                        <a:spcBef>
                          <a:spcPts val="0"/>
                        </a:spcBef>
                        <a:spcAft>
                          <a:spcPts val="0"/>
                        </a:spcAft>
                        <a:buNone/>
                      </a:pPr>
                      <a:r>
                        <a:rPr lang="en-US" sz="1800" b="1" dirty="0">
                          <a:latin typeface="+mj-lt"/>
                        </a:rPr>
                        <a:t>Val. Status</a:t>
                      </a:r>
                    </a:p>
                    <a:p>
                      <a:pPr marL="0" marR="0" lvl="0" indent="0" algn="ctr" rtl="0">
                        <a:lnSpc>
                          <a:spcPct val="70000"/>
                        </a:lnSpc>
                        <a:spcBef>
                          <a:spcPts val="0"/>
                        </a:spcBef>
                        <a:spcAft>
                          <a:spcPts val="0"/>
                        </a:spcAft>
                        <a:buNone/>
                      </a:pPr>
                      <a:r>
                        <a:rPr lang="en-US" sz="1800" b="1" dirty="0">
                          <a:latin typeface="+mj-lt"/>
                        </a:rPr>
                        <a:t>(5/20/2024) </a:t>
                      </a:r>
                      <a:endParaRPr sz="1800" b="1" dirty="0">
                        <a:latin typeface="+mj-lt"/>
                      </a:endParaRPr>
                    </a:p>
                  </a:txBody>
                  <a:tcPr marL="18300" marR="18300" marT="45725" marB="45725" anchor="ctr"/>
                </a:tc>
                <a:extLst>
                  <a:ext uri="{0D108BD9-81ED-4DB2-BD59-A6C34878D82A}">
                    <a16:rowId xmlns:a16="http://schemas.microsoft.com/office/drawing/2014/main" val="10000"/>
                  </a:ext>
                </a:extLst>
              </a:tr>
              <a:tr h="300662">
                <a:tc>
                  <a:txBody>
                    <a:bodyPr/>
                    <a:lstStyle/>
                    <a:p>
                      <a:pPr marL="0" marR="0" lvl="0" indent="0" algn="l" rtl="0">
                        <a:lnSpc>
                          <a:spcPct val="70000"/>
                        </a:lnSpc>
                        <a:spcBef>
                          <a:spcPts val="0"/>
                        </a:spcBef>
                        <a:spcAft>
                          <a:spcPts val="0"/>
                        </a:spcAft>
                        <a:buNone/>
                      </a:pPr>
                      <a:r>
                        <a:rPr lang="en-US" sz="1800" b="1" u="none" strike="noStrike" cap="none">
                          <a:latin typeface="+mj-lt"/>
                        </a:rPr>
                        <a:t>L0</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1" u="none" strike="noStrike" cap="none">
                          <a:latin typeface="+mj-lt"/>
                        </a:rPr>
                        <a:t>Digital counts</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Raw to L0</a:t>
                      </a:r>
                      <a:endParaRPr sz="160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dirty="0">
                          <a:latin typeface="+mj-lt"/>
                          <a:ea typeface="Arial Narrow"/>
                          <a:cs typeface="Arial Narrow"/>
                          <a:sym typeface="Arial Narrow"/>
                        </a:rPr>
                        <a:t>Reconstructed/reformatted DN</a:t>
                      </a:r>
                      <a:endParaRPr sz="1600" dirty="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2.0 x 4.75</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Daily/hourly</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endParaRPr sz="1800">
                        <a:latin typeface="+mj-lt"/>
                      </a:endParaRPr>
                    </a:p>
                  </a:txBody>
                  <a:tcPr marL="18300" marR="18300" marT="45725" marB="45725" anchor="ctr"/>
                </a:tc>
                <a:extLst>
                  <a:ext uri="{0D108BD9-81ED-4DB2-BD59-A6C34878D82A}">
                    <a16:rowId xmlns:a16="http://schemas.microsoft.com/office/drawing/2014/main" val="10001"/>
                  </a:ext>
                </a:extLst>
              </a:tr>
              <a:tr h="0">
                <a:tc>
                  <a:txBody>
                    <a:bodyPr/>
                    <a:lstStyle/>
                    <a:p>
                      <a:pPr marL="0" marR="0" lvl="0" indent="0" algn="l" rtl="0">
                        <a:lnSpc>
                          <a:spcPct val="70000"/>
                        </a:lnSpc>
                        <a:spcBef>
                          <a:spcPts val="0"/>
                        </a:spcBef>
                        <a:spcAft>
                          <a:spcPts val="0"/>
                        </a:spcAft>
                        <a:buNone/>
                      </a:pPr>
                      <a:r>
                        <a:rPr lang="en-US" sz="1800" b="1" u="none" strike="noStrike" cap="none" dirty="0">
                          <a:latin typeface="+mj-lt"/>
                        </a:rPr>
                        <a:t>L1</a:t>
                      </a:r>
                      <a:endParaRPr sz="1800" dirty="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Tx/>
                        <a:buSzTx/>
                        <a:buFontTx/>
                        <a:buNone/>
                        <a:tabLst/>
                        <a:defRPr/>
                      </a:pPr>
                      <a:r>
                        <a:rPr lang="en-US" sz="1800" b="1" u="none" strike="noStrike" cap="none" dirty="0">
                          <a:latin typeface="+mj-lt"/>
                        </a:rPr>
                        <a:t>Irradiance </a:t>
                      </a:r>
                      <a:r>
                        <a:rPr lang="en-US" sz="1800" b="1" u="none" strike="noStrike" kern="1200" cap="none" baseline="30000" dirty="0">
                          <a:solidFill>
                            <a:srgbClr val="00B050"/>
                          </a:solidFill>
                          <a:latin typeface="+mn-lt"/>
                          <a:ea typeface="+mn-ea"/>
                          <a:cs typeface="+mn-cs"/>
                        </a:rPr>
                        <a:t>NRT</a:t>
                      </a: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dirty="0">
                          <a:latin typeface="+mj-lt"/>
                          <a:ea typeface="Arial Narrow"/>
                          <a:cs typeface="Arial Narrow"/>
                          <a:sym typeface="Arial Narrow"/>
                        </a:rPr>
                        <a:t>SAO L0-1</a:t>
                      </a:r>
                      <a:endParaRPr sz="16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dirty="0">
                          <a:latin typeface="+mj-lt"/>
                          <a:ea typeface="Arial Narrow"/>
                          <a:cs typeface="Arial Narrow"/>
                          <a:sym typeface="Arial Narrow"/>
                        </a:rPr>
                        <a:t>Calibrated &amp; quality flags</a:t>
                      </a:r>
                      <a:endParaRPr sz="16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endParaRPr sz="1800" b="0" i="0" u="none" strike="noStrike" cap="none" dirty="0">
                        <a:latin typeface="+mj-lt"/>
                        <a:ea typeface="Arial Narrow"/>
                        <a:cs typeface="Arial Narrow"/>
                        <a:sym typeface="Arial Narrow"/>
                      </a:endParaRPr>
                    </a:p>
                  </a:txBody>
                  <a:tcPr marL="18300" marR="18300" marT="45725" marB="45725" anchor="ctr"/>
                </a:tc>
                <a:tc>
                  <a:txBody>
                    <a:bodyPr/>
                    <a:lstStyle/>
                    <a:p>
                      <a:pPr marL="0" marR="0" lvl="0" indent="0" algn="l" rtl="0">
                        <a:lnSpc>
                          <a:spcPct val="70000"/>
                        </a:lnSpc>
                        <a:spcBef>
                          <a:spcPts val="0"/>
                        </a:spcBef>
                        <a:spcAft>
                          <a:spcPts val="0"/>
                        </a:spcAft>
                        <a:buNone/>
                      </a:pPr>
                      <a:endParaRPr sz="1800" b="0" i="0" u="none" strike="noStrike" cap="none" dirty="0">
                        <a:latin typeface="+mj-lt"/>
                        <a:ea typeface="Arial Narrow"/>
                        <a:cs typeface="Arial Narrow"/>
                        <a:sym typeface="Arial Narrow"/>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0" i="0" u="none" strike="noStrike" cap="none" dirty="0">
                          <a:latin typeface="+mj-lt"/>
                          <a:ea typeface="Arial Narrow"/>
                          <a:cs typeface="Arial Narrow"/>
                          <a:sym typeface="Arial Narrow"/>
                        </a:rPr>
                        <a:t>weekly</a:t>
                      </a:r>
                      <a:endParaRPr sz="18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1" dirty="0">
                          <a:solidFill>
                            <a:srgbClr val="0228FF"/>
                          </a:solidFill>
                          <a:latin typeface="+mj-lt"/>
                        </a:rPr>
                        <a:t>Beta</a:t>
                      </a:r>
                      <a:endParaRPr sz="1800" b="1" dirty="0">
                        <a:solidFill>
                          <a:srgbClr val="0228FF"/>
                        </a:solidFill>
                        <a:latin typeface="+mj-lt"/>
                      </a:endParaRPr>
                    </a:p>
                  </a:txBody>
                  <a:tcPr marL="18300" marR="18300" marT="45725" marB="45725" anchor="ctr"/>
                </a:tc>
                <a:extLst>
                  <a:ext uri="{0D108BD9-81ED-4DB2-BD59-A6C34878D82A}">
                    <a16:rowId xmlns:a16="http://schemas.microsoft.com/office/drawing/2014/main" val="10002"/>
                  </a:ext>
                </a:extLst>
              </a:tr>
              <a:tr h="191262">
                <a:tc>
                  <a:txBody>
                    <a:bodyPr/>
                    <a:lstStyle/>
                    <a:p>
                      <a:pPr marL="0" marR="0" lvl="0" indent="0" algn="l" rtl="0">
                        <a:lnSpc>
                          <a:spcPct val="70000"/>
                        </a:lnSpc>
                        <a:spcBef>
                          <a:spcPts val="0"/>
                        </a:spcBef>
                        <a:spcAft>
                          <a:spcPts val="0"/>
                        </a:spcAft>
                        <a:buNone/>
                      </a:pPr>
                      <a:endParaRPr sz="1800" b="1" u="none" strike="noStrike" cap="none" dirty="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Tx/>
                        <a:buSzTx/>
                        <a:buFontTx/>
                        <a:buNone/>
                        <a:tabLst/>
                        <a:defRPr/>
                      </a:pPr>
                      <a:r>
                        <a:rPr lang="en-US" sz="1800" b="1" u="none" strike="noStrike" cap="none" dirty="0">
                          <a:latin typeface="+mj-lt"/>
                        </a:rPr>
                        <a:t>Radiance </a:t>
                      </a:r>
                      <a:r>
                        <a:rPr lang="en-US" sz="1800" b="1" u="none" strike="noStrike" kern="1200" cap="none" baseline="30000" dirty="0">
                          <a:solidFill>
                            <a:srgbClr val="00B050"/>
                          </a:solidFill>
                          <a:latin typeface="+mn-lt"/>
                          <a:ea typeface="+mn-ea"/>
                          <a:cs typeface="+mn-cs"/>
                        </a:rPr>
                        <a:t>NRT</a:t>
                      </a:r>
                    </a:p>
                    <a:p>
                      <a:pPr marL="0" marR="0" lvl="0" indent="0" algn="l" rtl="0">
                        <a:lnSpc>
                          <a:spcPct val="70000"/>
                        </a:lnSpc>
                        <a:spcBef>
                          <a:spcPts val="0"/>
                        </a:spcBef>
                        <a:spcAft>
                          <a:spcPts val="0"/>
                        </a:spcAft>
                        <a:buNone/>
                      </a:pPr>
                      <a:endParaRPr sz="1800" b="1" u="none" strike="noStrike" cap="none" dirty="0">
                        <a:solidFill>
                          <a:srgbClr val="013589"/>
                        </a:solidFill>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dirty="0">
                          <a:latin typeface="+mj-lt"/>
                          <a:ea typeface="Arial Narrow"/>
                          <a:cs typeface="Arial Narrow"/>
                          <a:sym typeface="Arial Narrow"/>
                        </a:rPr>
                        <a:t>SAO L0-1</a:t>
                      </a:r>
                      <a:endParaRPr sz="16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dirty="0">
                          <a:latin typeface="+mj-lt"/>
                          <a:ea typeface="Arial Narrow"/>
                          <a:cs typeface="Arial Narrow"/>
                          <a:sym typeface="Arial Narrow"/>
                        </a:rPr>
                        <a:t>Geolocated, calibrated, viewing, geolocation &amp; quality flags</a:t>
                      </a:r>
                      <a:endParaRPr sz="16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endParaRPr sz="18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0" i="0" u="none" strike="noStrike" cap="none" dirty="0">
                          <a:latin typeface="+mj-lt"/>
                          <a:ea typeface="Arial Narrow"/>
                          <a:cs typeface="Arial Narrow"/>
                          <a:sym typeface="Arial Narrow"/>
                        </a:rPr>
                        <a:t>2.0 x 4.75</a:t>
                      </a:r>
                      <a:endParaRPr sz="18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0" i="0" u="none" strike="noStrike" cap="none" dirty="0">
                          <a:latin typeface="+mj-lt"/>
                          <a:ea typeface="Arial Narrow"/>
                          <a:cs typeface="Arial Narrow"/>
                          <a:sym typeface="Arial Narrow"/>
                        </a:rPr>
                        <a:t>Hourly, granule</a:t>
                      </a:r>
                      <a:endParaRPr sz="1800" dirty="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Tx/>
                        <a:buSzTx/>
                        <a:buFontTx/>
                        <a:buNone/>
                        <a:tabLst/>
                        <a:defRPr/>
                      </a:pPr>
                      <a:r>
                        <a:rPr lang="en-US" sz="1800" b="1" kern="1200" dirty="0">
                          <a:solidFill>
                            <a:srgbClr val="0228FF"/>
                          </a:solidFill>
                          <a:latin typeface="+mn-lt"/>
                          <a:ea typeface="+mn-ea"/>
                          <a:cs typeface="+mn-cs"/>
                        </a:rPr>
                        <a:t>Beta</a:t>
                      </a:r>
                    </a:p>
                    <a:p>
                      <a:pPr marL="0" marR="0" lvl="0" indent="0" algn="l" rtl="0">
                        <a:lnSpc>
                          <a:spcPct val="70000"/>
                        </a:lnSpc>
                        <a:spcBef>
                          <a:spcPts val="0"/>
                        </a:spcBef>
                        <a:spcAft>
                          <a:spcPts val="0"/>
                        </a:spcAft>
                        <a:buNone/>
                      </a:pPr>
                      <a:endParaRPr sz="1800" b="1" dirty="0">
                        <a:solidFill>
                          <a:srgbClr val="0228FF"/>
                        </a:solidFill>
                        <a:latin typeface="+mj-lt"/>
                      </a:endParaRPr>
                    </a:p>
                  </a:txBody>
                  <a:tcPr marL="18300" marR="18300" marT="45725" marB="45725" anchor="ctr"/>
                </a:tc>
                <a:extLst>
                  <a:ext uri="{0D108BD9-81ED-4DB2-BD59-A6C34878D82A}">
                    <a16:rowId xmlns:a16="http://schemas.microsoft.com/office/drawing/2014/main" val="10003"/>
                  </a:ext>
                </a:extLst>
              </a:tr>
              <a:tr h="306584">
                <a:tc>
                  <a:txBody>
                    <a:bodyPr/>
                    <a:lstStyle/>
                    <a:p>
                      <a:pPr marL="0" marR="0" lvl="0" indent="0" algn="l" rtl="0">
                        <a:lnSpc>
                          <a:spcPct val="70000"/>
                        </a:lnSpc>
                        <a:spcBef>
                          <a:spcPts val="0"/>
                        </a:spcBef>
                        <a:spcAft>
                          <a:spcPts val="0"/>
                        </a:spcAft>
                        <a:buNone/>
                      </a:pPr>
                      <a:endParaRPr sz="1800" b="1" u="none" strike="noStrike" cap="none"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1" u="none" strike="noStrike" kern="1200" cap="none" dirty="0">
                          <a:solidFill>
                            <a:schemeClr val="tx1"/>
                          </a:solidFill>
                          <a:latin typeface="+mj-lt"/>
                          <a:ea typeface="+mn-ea"/>
                          <a:cs typeface="+mn-cs"/>
                        </a:rPr>
                        <a:t>City lights</a:t>
                      </a:r>
                      <a:endParaRPr sz="1800" b="1" u="none" strike="noStrike" kern="1200" cap="none" dirty="0">
                        <a:solidFill>
                          <a:schemeClr val="tx1"/>
                        </a:solidFill>
                        <a:latin typeface="+mj-lt"/>
                        <a:ea typeface="+mn-ea"/>
                        <a:cs typeface="+mn-cs"/>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dirty="0">
                          <a:latin typeface="+mj-lt"/>
                          <a:ea typeface="Arial Narrow"/>
                          <a:cs typeface="Arial Narrow"/>
                          <a:sym typeface="Arial Narrow"/>
                        </a:rPr>
                        <a:t>SAO L0-1</a:t>
                      </a:r>
                      <a:endParaRPr sz="16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dirty="0">
                          <a:latin typeface="+mj-lt"/>
                          <a:ea typeface="Arial Narrow"/>
                          <a:cs typeface="Arial Narrow"/>
                          <a:sym typeface="Arial Narrow"/>
                        </a:rPr>
                        <a:t>Geolocated &amp; calibrated</a:t>
                      </a:r>
                      <a:endParaRPr sz="16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endParaRPr sz="18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0" i="0" u="none" strike="noStrike" cap="none" dirty="0">
                          <a:latin typeface="+mj-lt"/>
                          <a:ea typeface="Arial Narrow"/>
                          <a:cs typeface="Arial Narrow"/>
                          <a:sym typeface="Arial Narrow"/>
                        </a:rPr>
                        <a:t>2.0 x 4.75</a:t>
                      </a:r>
                      <a:endParaRPr sz="18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0" i="0" u="none" strike="noStrike" cap="none" dirty="0">
                          <a:latin typeface="+mj-lt"/>
                          <a:ea typeface="Arial Narrow"/>
                          <a:cs typeface="Arial Narrow"/>
                          <a:sym typeface="Arial Narrow"/>
                        </a:rPr>
                        <a:t>Variable, granule</a:t>
                      </a:r>
                      <a:endParaRPr sz="1800" dirty="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Tx/>
                        <a:buSzTx/>
                        <a:buFontTx/>
                        <a:buNone/>
                        <a:tabLst/>
                        <a:defRPr/>
                      </a:pPr>
                      <a:r>
                        <a:rPr lang="en-US" sz="1800" b="1" kern="1200" dirty="0">
                          <a:solidFill>
                            <a:srgbClr val="0228FF"/>
                          </a:solidFill>
                          <a:latin typeface="+mn-lt"/>
                          <a:ea typeface="+mn-ea"/>
                          <a:cs typeface="+mn-cs"/>
                        </a:rPr>
                        <a:t>Beta</a:t>
                      </a:r>
                    </a:p>
                  </a:txBody>
                  <a:tcPr marL="18300" marR="18300" marT="45725" marB="45725" anchor="ctr"/>
                </a:tc>
                <a:extLst>
                  <a:ext uri="{0D108BD9-81ED-4DB2-BD59-A6C34878D82A}">
                    <a16:rowId xmlns:a16="http://schemas.microsoft.com/office/drawing/2014/main" val="1130595432"/>
                  </a:ext>
                </a:extLst>
              </a:tr>
              <a:tr h="194124">
                <a:tc>
                  <a:txBody>
                    <a:bodyPr/>
                    <a:lstStyle/>
                    <a:p>
                      <a:pPr marL="0" marR="0" lvl="0" indent="0" algn="l" rtl="0">
                        <a:lnSpc>
                          <a:spcPct val="70000"/>
                        </a:lnSpc>
                        <a:spcBef>
                          <a:spcPts val="0"/>
                        </a:spcBef>
                        <a:spcAft>
                          <a:spcPts val="0"/>
                        </a:spcAft>
                        <a:buNone/>
                      </a:pPr>
                      <a:r>
                        <a:rPr lang="en-US" sz="1800" b="1" u="none" strike="noStrike" cap="none">
                          <a:latin typeface="+mj-lt"/>
                        </a:rPr>
                        <a:t>L2</a:t>
                      </a:r>
                      <a:endParaRPr sz="180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Tx/>
                        <a:buSzTx/>
                        <a:buFontTx/>
                        <a:buNone/>
                        <a:tabLst/>
                        <a:defRPr/>
                      </a:pPr>
                      <a:r>
                        <a:rPr lang="en-US" sz="1800" b="1" u="none" strike="noStrike" cap="none" dirty="0">
                          <a:latin typeface="+mj-lt"/>
                        </a:rPr>
                        <a:t>Cloud </a:t>
                      </a:r>
                      <a:r>
                        <a:rPr lang="en-US" sz="1800" b="1" u="none" strike="noStrike" kern="1200" cap="none" baseline="30000" dirty="0">
                          <a:solidFill>
                            <a:srgbClr val="00B050"/>
                          </a:solidFill>
                          <a:latin typeface="+mn-lt"/>
                          <a:ea typeface="+mn-ea"/>
                          <a:cs typeface="+mn-cs"/>
                        </a:rPr>
                        <a:t>NRT</a:t>
                      </a: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dirty="0">
                          <a:solidFill>
                            <a:schemeClr val="dk1"/>
                          </a:solidFill>
                          <a:latin typeface="+mj-lt"/>
                          <a:ea typeface="Arial Narrow"/>
                          <a:cs typeface="Arial Narrow"/>
                          <a:sym typeface="Arial Narrow"/>
                        </a:rPr>
                        <a:t>OMI O</a:t>
                      </a:r>
                      <a:r>
                        <a:rPr lang="en-US" sz="1600" b="0" i="0" u="none" strike="noStrike" cap="none" baseline="-25000" dirty="0">
                          <a:solidFill>
                            <a:schemeClr val="dk1"/>
                          </a:solidFill>
                          <a:latin typeface="+mj-lt"/>
                          <a:ea typeface="Arial Narrow"/>
                          <a:cs typeface="Arial Narrow"/>
                          <a:sym typeface="Arial Narrow"/>
                        </a:rPr>
                        <a:t>2</a:t>
                      </a:r>
                      <a:r>
                        <a:rPr lang="en-US" sz="1600" b="0" i="0" u="none" strike="noStrike" cap="none" dirty="0">
                          <a:solidFill>
                            <a:schemeClr val="dk1"/>
                          </a:solidFill>
                          <a:latin typeface="+mj-lt"/>
                          <a:ea typeface="Arial Narrow"/>
                          <a:cs typeface="Arial Narrow"/>
                          <a:sym typeface="Arial Narrow"/>
                        </a:rPr>
                        <a:t>-O</a:t>
                      </a:r>
                      <a:r>
                        <a:rPr lang="en-US" sz="1600" b="0" i="0" u="none" strike="noStrike" cap="none" baseline="-25000" dirty="0">
                          <a:solidFill>
                            <a:schemeClr val="dk1"/>
                          </a:solidFill>
                          <a:latin typeface="+mj-lt"/>
                          <a:ea typeface="Arial Narrow"/>
                          <a:cs typeface="Arial Narrow"/>
                          <a:sym typeface="Arial Narrow"/>
                        </a:rPr>
                        <a:t>2</a:t>
                      </a:r>
                      <a:endParaRPr sz="1600" baseline="-250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Cloud fraction, cloud pressure</a:t>
                      </a:r>
                      <a:endParaRPr sz="16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a:latin typeface="+mj-lt"/>
                        </a:rPr>
                        <a:t>GEOS-CF</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2.0 x 4.75</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Hourly, granule</a:t>
                      </a:r>
                      <a:endParaRPr sz="180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
                          <a:schemeClr val="dk1"/>
                        </a:buClr>
                        <a:buSzPts val="1400"/>
                        <a:buFont typeface="Arial Narrow"/>
                        <a:buNone/>
                        <a:tabLst/>
                        <a:defRPr/>
                      </a:pPr>
                      <a:r>
                        <a:rPr lang="en-US" sz="1800" b="1" kern="1200" dirty="0">
                          <a:solidFill>
                            <a:srgbClr val="0228FF"/>
                          </a:solidFill>
                          <a:latin typeface="+mn-lt"/>
                          <a:ea typeface="+mn-ea"/>
                          <a:cs typeface="+mn-cs"/>
                        </a:rPr>
                        <a:t>Beta</a:t>
                      </a:r>
                    </a:p>
                  </a:txBody>
                  <a:tcPr marL="18300" marR="18300" marT="45725" marB="45725" anchor="ctr"/>
                </a:tc>
                <a:extLst>
                  <a:ext uri="{0D108BD9-81ED-4DB2-BD59-A6C34878D82A}">
                    <a16:rowId xmlns:a16="http://schemas.microsoft.com/office/drawing/2014/main" val="10004"/>
                  </a:ext>
                </a:extLst>
              </a:tr>
              <a:tr h="457297">
                <a:tc>
                  <a:txBody>
                    <a:bodyPr/>
                    <a:lstStyle/>
                    <a:p>
                      <a:pPr marL="0" marR="0" lvl="0" indent="0" algn="l" rtl="0">
                        <a:lnSpc>
                          <a:spcPct val="70000"/>
                        </a:lnSpc>
                        <a:spcBef>
                          <a:spcPts val="0"/>
                        </a:spcBef>
                        <a:spcAft>
                          <a:spcPts val="0"/>
                        </a:spcAft>
                        <a:buNone/>
                      </a:pPr>
                      <a:endParaRPr sz="1800" b="1" u="none" strike="noStrike" cap="none">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1" u="none" strike="noStrike" cap="none" dirty="0">
                          <a:latin typeface="+mj-lt"/>
                        </a:rPr>
                        <a:t>O</a:t>
                      </a:r>
                      <a:r>
                        <a:rPr lang="en-US" sz="1800" b="1" u="none" strike="noStrike" cap="none" baseline="-25000" dirty="0">
                          <a:latin typeface="+mj-lt"/>
                        </a:rPr>
                        <a:t>3</a:t>
                      </a:r>
                      <a:r>
                        <a:rPr lang="en-US" sz="1800" b="1" u="none" strike="noStrike" cap="none" dirty="0">
                          <a:latin typeface="+mj-lt"/>
                        </a:rPr>
                        <a:t> profile</a:t>
                      </a:r>
                      <a:endParaRPr sz="18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SAO O</a:t>
                      </a:r>
                      <a:r>
                        <a:rPr lang="en-US" sz="1600" b="0" i="0" u="none" strike="noStrike" cap="none" baseline="-25000">
                          <a:latin typeface="+mj-lt"/>
                          <a:ea typeface="Arial Narrow"/>
                          <a:cs typeface="Arial Narrow"/>
                          <a:sym typeface="Arial Narrow"/>
                        </a:rPr>
                        <a:t>3</a:t>
                      </a:r>
                      <a:r>
                        <a:rPr lang="en-US" sz="1600" b="0" i="0" u="none" strike="noStrike" cap="none">
                          <a:latin typeface="+mj-lt"/>
                          <a:ea typeface="Arial Narrow"/>
                          <a:cs typeface="Arial Narrow"/>
                          <a:sym typeface="Arial Narrow"/>
                        </a:rPr>
                        <a:t> profile</a:t>
                      </a:r>
                      <a:endParaRPr sz="160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O</a:t>
                      </a:r>
                      <a:r>
                        <a:rPr lang="en-US" sz="1600" b="0" i="0" u="none" strike="noStrike" cap="none" baseline="-25000">
                          <a:latin typeface="+mj-lt"/>
                          <a:ea typeface="Arial Narrow"/>
                          <a:cs typeface="Arial Narrow"/>
                          <a:sym typeface="Arial Narrow"/>
                        </a:rPr>
                        <a:t>3</a:t>
                      </a:r>
                      <a:r>
                        <a:rPr lang="en-US" sz="1600" b="0" i="0" u="none" strike="noStrike" cap="none">
                          <a:latin typeface="+mj-lt"/>
                          <a:ea typeface="Arial Narrow"/>
                          <a:cs typeface="Arial Narrow"/>
                          <a:sym typeface="Arial Narrow"/>
                        </a:rPr>
                        <a:t> profile, total/</a:t>
                      </a:r>
                      <a:r>
                        <a:rPr lang="en-US" sz="1600" b="0" i="0" u="none" strike="noStrike" cap="none" err="1">
                          <a:latin typeface="+mj-lt"/>
                          <a:ea typeface="Arial Narrow"/>
                          <a:cs typeface="Arial Narrow"/>
                          <a:sym typeface="Arial Narrow"/>
                        </a:rPr>
                        <a:t>strat</a:t>
                      </a:r>
                      <a:r>
                        <a:rPr lang="en-US" sz="1600" b="0" i="0" u="none" strike="noStrike" cap="none">
                          <a:latin typeface="+mj-lt"/>
                          <a:ea typeface="Arial Narrow"/>
                          <a:cs typeface="Arial Narrow"/>
                          <a:sym typeface="Arial Narrow"/>
                        </a:rPr>
                        <a:t>/trop/0-2 km O</a:t>
                      </a:r>
                      <a:r>
                        <a:rPr lang="en-US" sz="1600" b="0" i="0" u="none" strike="noStrike" cap="none" baseline="-25000">
                          <a:latin typeface="+mj-lt"/>
                          <a:ea typeface="Arial Narrow"/>
                          <a:cs typeface="Arial Narrow"/>
                          <a:sym typeface="Arial Narrow"/>
                        </a:rPr>
                        <a:t>3</a:t>
                      </a:r>
                      <a:r>
                        <a:rPr lang="en-US" sz="1600" b="0" i="0" u="none" strike="noStrike" cap="none">
                          <a:latin typeface="+mj-lt"/>
                          <a:ea typeface="Arial Narrow"/>
                          <a:cs typeface="Arial Narrow"/>
                          <a:sym typeface="Arial Narrow"/>
                        </a:rPr>
                        <a:t> column, errors, a priori, AKs</a:t>
                      </a:r>
                      <a:endParaRPr sz="1600">
                        <a:latin typeface="+mj-lt"/>
                      </a:endParaRPr>
                    </a:p>
                  </a:txBody>
                  <a:tcPr marL="18300" marR="18300" marT="45725" marB="45725" anchor="ctr"/>
                </a:tc>
                <a:tc>
                  <a:txBody>
                    <a:bodyPr/>
                    <a:lstStyle/>
                    <a:p>
                      <a:pPr marL="0" marR="0" lvl="0" indent="0" algn="l" defTabSz="609585" rtl="0" eaLnBrk="1" latinLnBrk="0" hangingPunct="1">
                        <a:lnSpc>
                          <a:spcPct val="70000"/>
                        </a:lnSpc>
                        <a:spcBef>
                          <a:spcPts val="0"/>
                        </a:spcBef>
                        <a:spcAft>
                          <a:spcPts val="0"/>
                        </a:spcAft>
                        <a:buClr>
                          <a:schemeClr val="dk1"/>
                        </a:buClr>
                        <a:buSzPts val="1400"/>
                        <a:buFont typeface="Arial Narrow"/>
                        <a:buNone/>
                      </a:pPr>
                      <a:r>
                        <a:rPr lang="en-US" sz="1800" b="0" i="0" u="none" strike="noStrike" kern="1200" cap="none" dirty="0" err="1">
                          <a:solidFill>
                            <a:schemeClr val="tx1"/>
                          </a:solidFill>
                          <a:latin typeface="+mj-lt"/>
                          <a:ea typeface="Arial Narrow"/>
                          <a:cs typeface="Arial Narrow"/>
                          <a:sym typeface="Arial Narrow"/>
                        </a:rPr>
                        <a:t>Climatology+GEOS-CF</a:t>
                      </a:r>
                      <a:endParaRPr sz="1800" b="0" i="0" u="none" strike="noStrike" kern="1200" cap="none" dirty="0">
                        <a:solidFill>
                          <a:schemeClr val="tx1"/>
                        </a:solidFill>
                        <a:latin typeface="+mj-lt"/>
                        <a:ea typeface="Arial Narrow"/>
                        <a:cs typeface="Arial Narrow"/>
                        <a:sym typeface="Arial Narrow"/>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&gt;= 8.0 x 4.75</a:t>
                      </a:r>
                      <a:r>
                        <a:rPr lang="en-US" sz="1800" b="0" i="0" u="none" strike="noStrike" cap="none" baseline="30000">
                          <a:solidFill>
                            <a:schemeClr val="tx1"/>
                          </a:solidFill>
                          <a:latin typeface="+mj-lt"/>
                          <a:ea typeface="Arial Narrow"/>
                          <a:cs typeface="Arial Narrow"/>
                          <a:sym typeface="Arial Narrow"/>
                        </a:rPr>
                        <a:t>**</a:t>
                      </a:r>
                      <a:r>
                        <a:rPr lang="en-US" sz="1800" b="0" i="0" u="none" strike="noStrike" cap="none">
                          <a:latin typeface="+mj-lt"/>
                          <a:ea typeface="Arial Narrow"/>
                          <a:cs typeface="Arial Narrow"/>
                          <a:sym typeface="Arial Narrow"/>
                        </a:rPr>
                        <a:t> </a:t>
                      </a:r>
                      <a:endParaRPr sz="1800" b="0" i="0" u="none" strike="noStrike" cap="none">
                        <a:solidFill>
                          <a:srgbClr val="FF0908"/>
                        </a:solidFill>
                        <a:latin typeface="+mj-lt"/>
                        <a:ea typeface="Arial Narrow"/>
                        <a:cs typeface="Arial Narrow"/>
                        <a:sym typeface="Arial Narrow"/>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Hourly, granule</a:t>
                      </a:r>
                      <a:endParaRPr sz="180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
                          <a:schemeClr val="dk1"/>
                        </a:buClr>
                        <a:buSzPts val="1400"/>
                        <a:buFont typeface="Arial Narrow"/>
                        <a:buNone/>
                        <a:tabLst/>
                        <a:defRPr/>
                      </a:pPr>
                      <a:r>
                        <a:rPr lang="en-US" sz="1800" b="1" kern="1200" dirty="0">
                          <a:solidFill>
                            <a:srgbClr val="FFC000"/>
                          </a:solidFill>
                          <a:latin typeface="+mn-lt"/>
                          <a:ea typeface="+mn-ea"/>
                          <a:cs typeface="+mn-cs"/>
                        </a:rPr>
                        <a:t>Unvalidated</a:t>
                      </a:r>
                    </a:p>
                  </a:txBody>
                  <a:tcPr marL="18300" marR="18300" marT="45725" marB="45725" anchor="ctr"/>
                </a:tc>
                <a:extLst>
                  <a:ext uri="{0D108BD9-81ED-4DB2-BD59-A6C34878D82A}">
                    <a16:rowId xmlns:a16="http://schemas.microsoft.com/office/drawing/2014/main" val="10005"/>
                  </a:ext>
                </a:extLst>
              </a:tr>
              <a:tr h="411451">
                <a:tc>
                  <a:txBody>
                    <a:bodyPr/>
                    <a:lstStyle/>
                    <a:p>
                      <a:pPr marL="0" marR="0" lvl="0" indent="0" algn="l" rtl="0">
                        <a:lnSpc>
                          <a:spcPct val="70000"/>
                        </a:lnSpc>
                        <a:spcBef>
                          <a:spcPts val="0"/>
                        </a:spcBef>
                        <a:spcAft>
                          <a:spcPts val="0"/>
                        </a:spcAft>
                        <a:buNone/>
                      </a:pPr>
                      <a:endParaRPr sz="1800" b="1" u="none" strike="noStrike" cap="none">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1" u="none" strike="noStrike" cap="none">
                          <a:latin typeface="+mj-lt"/>
                        </a:rPr>
                        <a:t>Total O</a:t>
                      </a:r>
                      <a:r>
                        <a:rPr lang="en-US" sz="1800" b="1" u="none" strike="noStrike" cap="none" baseline="-25000">
                          <a:latin typeface="+mj-lt"/>
                        </a:rPr>
                        <a:t>3</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TOMS V8.5</a:t>
                      </a:r>
                      <a:endParaRPr sz="160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Total O</a:t>
                      </a:r>
                      <a:r>
                        <a:rPr lang="en-US" sz="1600" b="0" i="0" u="none" strike="noStrike" cap="none" baseline="-25000">
                          <a:latin typeface="+mj-lt"/>
                          <a:ea typeface="Arial Narrow"/>
                          <a:cs typeface="Arial Narrow"/>
                          <a:sym typeface="Arial Narrow"/>
                        </a:rPr>
                        <a:t>3</a:t>
                      </a:r>
                      <a:r>
                        <a:rPr lang="en-US" sz="1600" b="0" i="0" u="none" strike="noStrike" cap="none">
                          <a:latin typeface="+mj-lt"/>
                          <a:ea typeface="Arial Narrow"/>
                          <a:cs typeface="Arial Narrow"/>
                          <a:sym typeface="Arial Narrow"/>
                        </a:rPr>
                        <a:t>, AI, cloud fraction</a:t>
                      </a:r>
                      <a:endParaRPr sz="1600">
                        <a:latin typeface="+mj-lt"/>
                      </a:endParaRPr>
                    </a:p>
                  </a:txBody>
                  <a:tcPr marL="18300" marR="18300" marT="45725" marB="45725" anchor="ctr"/>
                </a:tc>
                <a:tc>
                  <a:txBody>
                    <a:bodyPr/>
                    <a:lstStyle/>
                    <a:p>
                      <a:pPr marL="0" marR="0" lvl="0" indent="0" algn="l" defTabSz="609585" rtl="0" eaLnBrk="1" latinLnBrk="0" hangingPunct="1">
                        <a:lnSpc>
                          <a:spcPct val="70000"/>
                        </a:lnSpc>
                        <a:spcBef>
                          <a:spcPts val="0"/>
                        </a:spcBef>
                        <a:spcAft>
                          <a:spcPts val="0"/>
                        </a:spcAft>
                        <a:buClr>
                          <a:schemeClr val="dk1"/>
                        </a:buClr>
                        <a:buSzPts val="1400"/>
                        <a:buFont typeface="Arial Narrow"/>
                        <a:buNone/>
                      </a:pPr>
                      <a:r>
                        <a:rPr lang="en-US" sz="1800" b="0" i="0" u="none" strike="noStrike" kern="1200" cap="none">
                          <a:solidFill>
                            <a:schemeClr val="tx1"/>
                          </a:solidFill>
                          <a:latin typeface="+mj-lt"/>
                          <a:cs typeface="Arial Narrow"/>
                        </a:rPr>
                        <a:t>Climatology</a:t>
                      </a:r>
                      <a:endParaRPr sz="1800" b="0" i="0" u="none" strike="noStrike" kern="1200" cap="none">
                        <a:solidFill>
                          <a:schemeClr val="tx1"/>
                        </a:solidFill>
                        <a:latin typeface="+mj-lt"/>
                        <a:cs typeface="Arial Narrow"/>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2.0 x 4.75</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Hourly, granule</a:t>
                      </a:r>
                      <a:endParaRPr sz="180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
                          <a:schemeClr val="dk1"/>
                        </a:buClr>
                        <a:buSzPts val="1400"/>
                        <a:buFont typeface="Arial Narrow"/>
                        <a:buNone/>
                        <a:tabLst/>
                        <a:defRPr/>
                      </a:pPr>
                      <a:r>
                        <a:rPr lang="en-US" sz="1800" b="1" kern="1200" dirty="0">
                          <a:solidFill>
                            <a:srgbClr val="0228FF"/>
                          </a:solidFill>
                          <a:latin typeface="+mn-lt"/>
                          <a:ea typeface="+mn-ea"/>
                          <a:cs typeface="+mn-cs"/>
                        </a:rPr>
                        <a:t>Beta</a:t>
                      </a:r>
                    </a:p>
                  </a:txBody>
                  <a:tcPr marL="18300" marR="18300" marT="45725" marB="45725" anchor="ctr"/>
                </a:tc>
                <a:extLst>
                  <a:ext uri="{0D108BD9-81ED-4DB2-BD59-A6C34878D82A}">
                    <a16:rowId xmlns:a16="http://schemas.microsoft.com/office/drawing/2014/main" val="10006"/>
                  </a:ext>
                </a:extLst>
              </a:tr>
              <a:tr h="656933">
                <a:tc>
                  <a:txBody>
                    <a:bodyPr/>
                    <a:lstStyle/>
                    <a:p>
                      <a:pPr marL="0" marR="0" lvl="0" indent="0" algn="l" rtl="0">
                        <a:lnSpc>
                          <a:spcPct val="70000"/>
                        </a:lnSpc>
                        <a:spcBef>
                          <a:spcPts val="0"/>
                        </a:spcBef>
                        <a:spcAft>
                          <a:spcPts val="0"/>
                        </a:spcAft>
                        <a:buNone/>
                      </a:pPr>
                      <a:endParaRPr sz="1800" b="1" u="none" strike="noStrike" cap="none">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Tx/>
                        <a:buSzTx/>
                        <a:buFontTx/>
                        <a:buNone/>
                        <a:tabLst/>
                        <a:defRPr/>
                      </a:pPr>
                      <a:r>
                        <a:rPr lang="en-US" sz="1800" b="1" u="none" strike="noStrike" cap="none">
                          <a:latin typeface="+mj-lt"/>
                        </a:rPr>
                        <a:t>NO</a:t>
                      </a:r>
                      <a:r>
                        <a:rPr lang="en-US" sz="1800" b="1" u="none" strike="noStrike" cap="none" baseline="-25000">
                          <a:latin typeface="+mj-lt"/>
                        </a:rPr>
                        <a:t>2 </a:t>
                      </a:r>
                      <a:r>
                        <a:rPr lang="en-US" sz="1800" b="1" u="none" strike="noStrike" kern="1200" cap="none" baseline="30000">
                          <a:solidFill>
                            <a:srgbClr val="00B050"/>
                          </a:solidFill>
                          <a:latin typeface="+mn-lt"/>
                          <a:ea typeface="+mn-ea"/>
                          <a:cs typeface="+mn-cs"/>
                        </a:rPr>
                        <a:t>NRT</a:t>
                      </a:r>
                    </a:p>
                    <a:p>
                      <a:pPr marL="0" marR="0" lvl="0" indent="0" algn="l" rtl="0">
                        <a:lnSpc>
                          <a:spcPct val="70000"/>
                        </a:lnSpc>
                        <a:spcBef>
                          <a:spcPts val="0"/>
                        </a:spcBef>
                        <a:spcAft>
                          <a:spcPts val="0"/>
                        </a:spcAft>
                        <a:buNone/>
                      </a:pPr>
                      <a:endParaRPr sz="1800" b="1" u="none" strike="noStrike" cap="none" baseline="-25000">
                        <a:solidFill>
                          <a:srgbClr val="013589"/>
                        </a:solidFill>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SAO trace gas, BU </a:t>
                      </a:r>
                      <a:r>
                        <a:rPr lang="en-US" sz="1600" b="0" i="0" u="none" strike="noStrike" cap="none" err="1">
                          <a:latin typeface="+mj-lt"/>
                          <a:ea typeface="Arial Narrow"/>
                          <a:cs typeface="Arial Narrow"/>
                          <a:sym typeface="Arial Narrow"/>
                        </a:rPr>
                        <a:t>strat</a:t>
                      </a:r>
                      <a:r>
                        <a:rPr lang="en-US" sz="1600" b="0" i="0" u="none" strike="noStrike" cap="none">
                          <a:latin typeface="+mj-lt"/>
                          <a:ea typeface="Arial Narrow"/>
                          <a:cs typeface="Arial Narrow"/>
                          <a:sym typeface="Arial Narrow"/>
                        </a:rPr>
                        <a:t>./trop. </a:t>
                      </a:r>
                      <a:r>
                        <a:rPr lang="en-US" sz="1600" b="0" i="0" u="none" strike="noStrike" cap="none" err="1">
                          <a:latin typeface="+mj-lt"/>
                          <a:ea typeface="Arial Narrow"/>
                          <a:cs typeface="Arial Narrow"/>
                          <a:sym typeface="Arial Narrow"/>
                        </a:rPr>
                        <a:t>sep.</a:t>
                      </a:r>
                      <a:endParaRPr sz="1600" b="0" i="0" u="none" strike="noStrike" cap="none">
                        <a:latin typeface="+mj-lt"/>
                        <a:ea typeface="Arial Narrow"/>
                        <a:cs typeface="Arial Narrow"/>
                        <a:sym typeface="Arial Narrow"/>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SCD, strat./trop. VCD, error, shape factor, scattering weights</a:t>
                      </a:r>
                      <a:endParaRPr sz="16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a:latin typeface="+mj-lt"/>
                        </a:rPr>
                        <a:t>GEOS-CF</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2.0 x 4.75</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Hourly, granule</a:t>
                      </a:r>
                      <a:endParaRPr sz="180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
                          <a:schemeClr val="dk1"/>
                        </a:buClr>
                        <a:buSzPts val="1400"/>
                        <a:buFont typeface="Arial Narrow"/>
                        <a:buNone/>
                        <a:tabLst/>
                        <a:defRPr/>
                      </a:pPr>
                      <a:r>
                        <a:rPr lang="en-US" sz="1800" b="1" kern="1200" dirty="0">
                          <a:solidFill>
                            <a:srgbClr val="0228FF"/>
                          </a:solidFill>
                          <a:latin typeface="+mn-lt"/>
                          <a:ea typeface="+mn-ea"/>
                          <a:cs typeface="+mn-cs"/>
                        </a:rPr>
                        <a:t>Beta</a:t>
                      </a:r>
                    </a:p>
                  </a:txBody>
                  <a:tcPr marL="18300" marR="18300" marT="45725" marB="45725" anchor="ctr"/>
                </a:tc>
                <a:extLst>
                  <a:ext uri="{0D108BD9-81ED-4DB2-BD59-A6C34878D82A}">
                    <a16:rowId xmlns:a16="http://schemas.microsoft.com/office/drawing/2014/main" val="10007"/>
                  </a:ext>
                </a:extLst>
              </a:tr>
              <a:tr h="411451">
                <a:tc>
                  <a:txBody>
                    <a:bodyPr/>
                    <a:lstStyle/>
                    <a:p>
                      <a:pPr marL="0" marR="0" lvl="0" indent="0" algn="l" rtl="0">
                        <a:lnSpc>
                          <a:spcPct val="70000"/>
                        </a:lnSpc>
                        <a:spcBef>
                          <a:spcPts val="0"/>
                        </a:spcBef>
                        <a:spcAft>
                          <a:spcPts val="0"/>
                        </a:spcAft>
                        <a:buNone/>
                      </a:pPr>
                      <a:endParaRPr sz="1800" b="1" u="none" strike="noStrike" cap="none">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1" u="none" strike="noStrike" cap="none">
                          <a:latin typeface="+mj-lt"/>
                        </a:rPr>
                        <a:t>HCHO </a:t>
                      </a:r>
                      <a:r>
                        <a:rPr lang="en-US" sz="1800" b="1" u="none" strike="noStrike" cap="none" baseline="30000">
                          <a:solidFill>
                            <a:srgbClr val="00B050"/>
                          </a:solidFill>
                          <a:latin typeface="+mj-lt"/>
                        </a:rPr>
                        <a:t>NRT</a:t>
                      </a:r>
                      <a:endParaRPr sz="1800" b="1" u="none" strike="noStrike" cap="none" baseline="30000">
                        <a:solidFill>
                          <a:srgbClr val="00B050"/>
                        </a:solidFill>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SAO trace gas</a:t>
                      </a:r>
                      <a:endParaRPr sz="16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600" b="0" i="0" u="none" strike="noStrike" cap="none">
                          <a:latin typeface="+mj-lt"/>
                          <a:ea typeface="Arial Narrow"/>
                          <a:cs typeface="Arial Narrow"/>
                          <a:sym typeface="Arial Narrow"/>
                        </a:rPr>
                        <a:t>SCD, VCD, error, shape factor, scattering weights</a:t>
                      </a:r>
                      <a:endParaRPr sz="16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a:latin typeface="+mj-lt"/>
                        </a:rPr>
                        <a:t>GEOS-CF</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2.0 x 4.75</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Clr>
                          <a:schemeClr val="dk1"/>
                        </a:buClr>
                        <a:buSzPts val="1400"/>
                        <a:buFont typeface="Arial Narrow"/>
                        <a:buNone/>
                      </a:pPr>
                      <a:r>
                        <a:rPr lang="en-US" sz="1800" b="0" i="0" u="none" strike="noStrike" cap="none">
                          <a:latin typeface="+mj-lt"/>
                          <a:ea typeface="Arial Narrow"/>
                          <a:cs typeface="Arial Narrow"/>
                          <a:sym typeface="Arial Narrow"/>
                        </a:rPr>
                        <a:t>Hourly, granule</a:t>
                      </a:r>
                      <a:endParaRPr sz="1800">
                        <a:latin typeface="+mj-lt"/>
                      </a:endParaRPr>
                    </a:p>
                  </a:txBody>
                  <a:tcPr marL="18300" marR="18300" marT="45725" marB="45725" anchor="ctr"/>
                </a:tc>
                <a:tc>
                  <a:txBody>
                    <a:bodyPr/>
                    <a:lstStyle/>
                    <a:p>
                      <a:pPr marL="0" marR="0" lvl="0" indent="0" algn="l" defTabSz="609585" rtl="0" eaLnBrk="1" fontAlgn="auto" latinLnBrk="0" hangingPunct="1">
                        <a:lnSpc>
                          <a:spcPct val="70000"/>
                        </a:lnSpc>
                        <a:spcBef>
                          <a:spcPts val="0"/>
                        </a:spcBef>
                        <a:spcAft>
                          <a:spcPts val="0"/>
                        </a:spcAft>
                        <a:buClr>
                          <a:schemeClr val="dk1"/>
                        </a:buClr>
                        <a:buSzPts val="1400"/>
                        <a:buFont typeface="Arial Narrow"/>
                        <a:buNone/>
                        <a:tabLst/>
                        <a:defRPr/>
                      </a:pPr>
                      <a:r>
                        <a:rPr lang="en-US" sz="1800" b="1" kern="1200" dirty="0">
                          <a:solidFill>
                            <a:srgbClr val="0228FF"/>
                          </a:solidFill>
                          <a:latin typeface="+mn-lt"/>
                          <a:ea typeface="+mn-ea"/>
                          <a:cs typeface="+mn-cs"/>
                        </a:rPr>
                        <a:t>Beta</a:t>
                      </a:r>
                    </a:p>
                  </a:txBody>
                  <a:tcPr marL="18300" marR="18300" marT="45725" marB="45725" anchor="ctr"/>
                </a:tc>
                <a:extLst>
                  <a:ext uri="{0D108BD9-81ED-4DB2-BD59-A6C34878D82A}">
                    <a16:rowId xmlns:a16="http://schemas.microsoft.com/office/drawing/2014/main" val="10008"/>
                  </a:ext>
                </a:extLst>
              </a:tr>
              <a:tr h="411451">
                <a:tc>
                  <a:txBody>
                    <a:bodyPr/>
                    <a:lstStyle/>
                    <a:p>
                      <a:pPr marL="0" marR="0" lvl="0" indent="0" algn="l" rtl="0">
                        <a:lnSpc>
                          <a:spcPct val="70000"/>
                        </a:lnSpc>
                        <a:spcBef>
                          <a:spcPts val="0"/>
                        </a:spcBef>
                        <a:spcAft>
                          <a:spcPts val="0"/>
                        </a:spcAft>
                        <a:buNone/>
                      </a:pPr>
                      <a:r>
                        <a:rPr lang="en-US" sz="1800" b="1" u="none" strike="noStrike" cap="none">
                          <a:latin typeface="+mj-lt"/>
                        </a:rPr>
                        <a:t>L3</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1" u="none" strike="noStrike" cap="none">
                          <a:latin typeface="+mj-lt"/>
                        </a:rPr>
                        <a:t>Gridded L2</a:t>
                      </a:r>
                      <a:endParaRPr sz="180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a:latin typeface="+mj-lt"/>
                          <a:ea typeface="Arial Narrow"/>
                          <a:cs typeface="Arial Narrow"/>
                          <a:sym typeface="Arial Narrow"/>
                        </a:rPr>
                        <a:t>SAO L2-3</a:t>
                      </a:r>
                      <a:endParaRPr sz="160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600" b="0" i="0" u="none" strike="noStrike" cap="none" dirty="0">
                          <a:latin typeface="+mj-lt"/>
                          <a:ea typeface="Arial Narrow"/>
                          <a:cs typeface="Arial Narrow"/>
                          <a:sym typeface="Arial Narrow"/>
                        </a:rPr>
                        <a:t>Same as L2</a:t>
                      </a:r>
                      <a:endParaRPr sz="16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endParaRPr sz="18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0" i="0" u="none" strike="noStrike" cap="none" dirty="0">
                          <a:latin typeface="+mj-lt"/>
                          <a:ea typeface="Arial Narrow"/>
                          <a:cs typeface="Arial Narrow"/>
                          <a:sym typeface="Arial Narrow"/>
                        </a:rPr>
                        <a:t>2 x 2 </a:t>
                      </a:r>
                      <a:endParaRPr sz="18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r>
                        <a:rPr lang="en-US" sz="1800" b="0" i="0" u="none" strike="noStrike" cap="none" dirty="0">
                          <a:latin typeface="+mj-lt"/>
                          <a:ea typeface="Arial Narrow"/>
                          <a:cs typeface="Arial Narrow"/>
                          <a:sym typeface="Arial Narrow"/>
                        </a:rPr>
                        <a:t>Hourly, scan</a:t>
                      </a:r>
                      <a:endParaRPr sz="1800" dirty="0">
                        <a:latin typeface="+mj-lt"/>
                      </a:endParaRPr>
                    </a:p>
                  </a:txBody>
                  <a:tcPr marL="18300" marR="18300" marT="45725" marB="45725" anchor="ctr"/>
                </a:tc>
                <a:tc>
                  <a:txBody>
                    <a:bodyPr/>
                    <a:lstStyle/>
                    <a:p>
                      <a:pPr marL="0" marR="0" lvl="0" indent="0" algn="l" rtl="0">
                        <a:lnSpc>
                          <a:spcPct val="70000"/>
                        </a:lnSpc>
                        <a:spcBef>
                          <a:spcPts val="0"/>
                        </a:spcBef>
                        <a:spcAft>
                          <a:spcPts val="0"/>
                        </a:spcAft>
                        <a:buNone/>
                      </a:pPr>
                      <a:endParaRPr sz="1800" dirty="0">
                        <a:latin typeface="+mj-lt"/>
                      </a:endParaRPr>
                    </a:p>
                  </a:txBody>
                  <a:tcPr marL="18300" marR="18300" marT="45725" marB="45725" anchor="ctr"/>
                </a:tc>
                <a:extLst>
                  <a:ext uri="{0D108BD9-81ED-4DB2-BD59-A6C34878D82A}">
                    <a16:rowId xmlns:a16="http://schemas.microsoft.com/office/drawing/2014/main" val="10015"/>
                  </a:ext>
                </a:extLst>
              </a:tr>
            </a:tbl>
          </a:graphicData>
        </a:graphic>
      </p:graphicFrame>
      <p:sp>
        <p:nvSpPr>
          <p:cNvPr id="337" name="Google Shape;337;p8"/>
          <p:cNvSpPr txBox="1"/>
          <p:nvPr/>
        </p:nvSpPr>
        <p:spPr>
          <a:xfrm>
            <a:off x="49778" y="5682845"/>
            <a:ext cx="12092444" cy="120028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 Spatial resolution at center of FOR. </a:t>
            </a:r>
            <a:r>
              <a:rPr kumimoji="0" lang="en-US" sz="1800" b="0" i="0" u="none" strike="noStrike" kern="0" cap="none" spc="0" normalizeH="0" baseline="0" noProof="0" dirty="0">
                <a:ln>
                  <a:noFill/>
                </a:ln>
                <a:solidFill>
                  <a:prstClr val="black"/>
                </a:solidFill>
                <a:effectLst/>
                <a:uLnTx/>
                <a:uFillTx/>
                <a:latin typeface="Calibri"/>
                <a:ea typeface="Times New Roman"/>
                <a:cs typeface="Times New Roman"/>
                <a:sym typeface="Times New Roman"/>
              </a:rPr>
              <a:t>**</a:t>
            </a:r>
            <a:r>
              <a:rPr kumimoji="0" lang="en-US" sz="1800" b="0" i="0" u="none" strike="noStrike" kern="0" cap="none" spc="0" normalizeH="0" baseline="0" noProof="0" dirty="0">
                <a:ln>
                  <a:noFill/>
                </a:ln>
                <a:solidFill>
                  <a:srgbClr val="FF0000"/>
                </a:solidFill>
                <a:effectLst/>
                <a:uLnTx/>
                <a:uFillTx/>
                <a:latin typeface="Calibri"/>
                <a:ea typeface="Times New Roman"/>
                <a:cs typeface="Times New Roman"/>
                <a:sym typeface="Times New Roman"/>
              </a:rPr>
              <a:t> </a:t>
            </a:r>
            <a:r>
              <a:rPr kumimoji="0" lang="en-US" sz="1800" b="0"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Might be at 8 x 9.5 km</a:t>
            </a:r>
            <a:r>
              <a:rPr kumimoji="0" lang="en-US" sz="1800" b="0" i="0" u="none" strike="noStrike" kern="0" cap="none" spc="0" normalizeH="0" baseline="30000" noProof="0" dirty="0">
                <a:ln>
                  <a:noFill/>
                </a:ln>
                <a:solidFill>
                  <a:srgbClr val="000000"/>
                </a:solidFill>
                <a:effectLst/>
                <a:uLnTx/>
                <a:uFillTx/>
                <a:latin typeface="Calibri"/>
                <a:ea typeface="Times New Roman"/>
                <a:cs typeface="Times New Roman"/>
                <a:sym typeface="Times New Roman"/>
              </a:rPr>
              <a:t>2</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Research </a:t>
            </a:r>
            <a:r>
              <a:rPr kumimoji="0" lang="en-US" sz="1800" b="1"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aerosols</a:t>
            </a:r>
            <a:r>
              <a:rPr kumimoji="0" lang="en-US" sz="1800" b="0"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 </a:t>
            </a:r>
            <a:r>
              <a:rPr kumimoji="0" lang="en-US" sz="1800" b="1"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SO</a:t>
            </a:r>
            <a:r>
              <a:rPr kumimoji="0" lang="en-US" sz="1800" b="1" i="0" u="none" strike="noStrike" kern="0" cap="none" spc="0" normalizeH="0" baseline="-25000" noProof="0" dirty="0">
                <a:ln>
                  <a:noFill/>
                </a:ln>
                <a:solidFill>
                  <a:srgbClr val="000000"/>
                </a:solidFill>
                <a:effectLst/>
                <a:uLnTx/>
                <a:uFillTx/>
                <a:latin typeface="Calibri"/>
                <a:ea typeface="Times New Roman"/>
                <a:cs typeface="Times New Roman"/>
                <a:sym typeface="Times New Roman"/>
              </a:rPr>
              <a:t>2</a:t>
            </a:r>
            <a:r>
              <a:rPr kumimoji="0" lang="en-US" sz="1800" b="0"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 </a:t>
            </a:r>
            <a:r>
              <a:rPr kumimoji="0" lang="en-US" sz="1800" b="1"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ocean color </a:t>
            </a:r>
            <a:r>
              <a:rPr kumimoji="0" lang="en-US" sz="1800" b="0"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products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B050"/>
                </a:solidFill>
                <a:effectLst/>
                <a:uLnTx/>
                <a:uFillTx/>
                <a:latin typeface="Calibri"/>
                <a:ea typeface="Times New Roman"/>
                <a:cs typeface="Times New Roman"/>
                <a:sym typeface="Times New Roman"/>
              </a:rPr>
              <a:t>Satellite Needs Working Group (SNWG) funded TEMPO NRT products (L2 products &lt; 3 hours from observation time): 3/26/2024-3/25/2026, NOAA </a:t>
            </a:r>
            <a:r>
              <a:rPr kumimoji="0" lang="en-US" sz="1800" b="0" i="0" u="none" strike="noStrike" kern="0" cap="none" spc="0" normalizeH="0" baseline="0" noProof="0" dirty="0" err="1">
                <a:ln>
                  <a:noFill/>
                </a:ln>
                <a:solidFill>
                  <a:srgbClr val="00B050"/>
                </a:solidFill>
                <a:effectLst/>
                <a:uLnTx/>
                <a:uFillTx/>
                <a:latin typeface="Calibri"/>
                <a:ea typeface="Times New Roman"/>
                <a:cs typeface="Times New Roman"/>
                <a:sym typeface="Times New Roman"/>
              </a:rPr>
              <a:t>GeoXO</a:t>
            </a:r>
            <a:r>
              <a:rPr kumimoji="0" lang="en-US" sz="1800" b="0" i="0" u="none" strike="noStrike" kern="0" cap="none" spc="0" normalizeH="0" baseline="0" noProof="0" dirty="0">
                <a:ln>
                  <a:noFill/>
                </a:ln>
                <a:solidFill>
                  <a:srgbClr val="00B050"/>
                </a:solidFill>
                <a:effectLst/>
                <a:uLnTx/>
                <a:uFillTx/>
                <a:latin typeface="Calibri"/>
                <a:ea typeface="Times New Roman"/>
                <a:cs typeface="Times New Roman"/>
                <a:sym typeface="Times New Roman"/>
              </a:rPr>
              <a:t> team to produce TEMPO/GOES-R NRT aerosol products</a:t>
            </a:r>
          </a:p>
        </p:txBody>
      </p:sp>
      <p:sp>
        <p:nvSpPr>
          <p:cNvPr id="2" name="Slide Number Placeholder 1">
            <a:extLst>
              <a:ext uri="{FF2B5EF4-FFF2-40B4-BE49-F238E27FC236}">
                <a16:creationId xmlns:a16="http://schemas.microsoft.com/office/drawing/2014/main" id="{F65D0B07-468B-E302-258B-A9056932BE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78919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FA5D90F-524B-41BE-9EAB-CE89211F4C72}"/>
              </a:ext>
            </a:extLst>
          </p:cNvPr>
          <p:cNvSpPr>
            <a:spLocks noGrp="1"/>
          </p:cNvSpPr>
          <p:nvPr>
            <p:ph idx="1"/>
          </p:nvPr>
        </p:nvSpPr>
        <p:spPr>
          <a:xfrm>
            <a:off x="0" y="978916"/>
            <a:ext cx="12192000" cy="5879084"/>
          </a:xfrm>
        </p:spPr>
        <p:txBody>
          <a:bodyPr/>
          <a:lstStyle/>
          <a:p>
            <a:pPr>
              <a:spcBef>
                <a:spcPts val="1200"/>
              </a:spcBef>
            </a:pPr>
            <a:r>
              <a:rPr lang="en-US" sz="2400" b="1" dirty="0">
                <a:solidFill>
                  <a:srgbClr val="002060"/>
                </a:solidFill>
                <a:latin typeface="+mj-lt"/>
              </a:rPr>
              <a:t>First Light NO</a:t>
            </a:r>
            <a:r>
              <a:rPr lang="en-US" sz="2400" b="1" baseline="-25000" dirty="0">
                <a:solidFill>
                  <a:srgbClr val="002060"/>
                </a:solidFill>
                <a:latin typeface="+mj-lt"/>
              </a:rPr>
              <a:t>2</a:t>
            </a:r>
            <a:r>
              <a:rPr lang="en-US" sz="2400" b="1" dirty="0">
                <a:solidFill>
                  <a:srgbClr val="002060"/>
                </a:solidFill>
                <a:latin typeface="+mj-lt"/>
              </a:rPr>
              <a:t> Images Release (8/24): updates to pre-launch (SDPC v4.0) (offline/development):</a:t>
            </a:r>
          </a:p>
          <a:p>
            <a:pPr lvl="1">
              <a:spcBef>
                <a:spcPts val="0"/>
              </a:spcBef>
              <a:buFont typeface="Wingdings" pitchFamily="2" charset="2"/>
              <a:buChar char="ü"/>
            </a:pPr>
            <a:r>
              <a:rPr lang="en-US" sz="2000" b="1" dirty="0">
                <a:solidFill>
                  <a:srgbClr val="00B0F0"/>
                </a:solidFill>
                <a:latin typeface="+mj-lt"/>
              </a:rPr>
              <a:t>Use initial wavelength grid for radiance from calibrated first light working solar irradiance</a:t>
            </a:r>
          </a:p>
          <a:p>
            <a:pPr lvl="1">
              <a:spcBef>
                <a:spcPts val="0"/>
              </a:spcBef>
              <a:buFont typeface="Wingdings" pitchFamily="2" charset="2"/>
              <a:buChar char="ü"/>
            </a:pPr>
            <a:r>
              <a:rPr lang="en-US" sz="2000" b="1" dirty="0">
                <a:solidFill>
                  <a:srgbClr val="00B0F0"/>
                </a:solidFill>
                <a:latin typeface="+mj-lt"/>
              </a:rPr>
              <a:t>No straylight correction and polarization correction</a:t>
            </a:r>
          </a:p>
          <a:p>
            <a:pPr lvl="1">
              <a:spcBef>
                <a:spcPts val="0"/>
              </a:spcBef>
              <a:buFont typeface="Wingdings" pitchFamily="2" charset="2"/>
              <a:buChar char="ü"/>
            </a:pPr>
            <a:r>
              <a:rPr lang="en-US" sz="2000" b="1" dirty="0">
                <a:solidFill>
                  <a:srgbClr val="00B050"/>
                </a:solidFill>
                <a:latin typeface="+mj-lt"/>
              </a:rPr>
              <a:t>Optimized Image Navigation and Registration (INR) for first light</a:t>
            </a:r>
          </a:p>
          <a:p>
            <a:pPr lvl="1">
              <a:spcBef>
                <a:spcPts val="0"/>
              </a:spcBef>
              <a:buFont typeface="Wingdings" pitchFamily="2" charset="2"/>
              <a:buChar char="ü"/>
            </a:pPr>
            <a:r>
              <a:rPr lang="en-US" sz="2000" b="1" dirty="0">
                <a:solidFill>
                  <a:srgbClr val="00B050"/>
                </a:solidFill>
                <a:latin typeface="+mj-lt"/>
              </a:rPr>
              <a:t>Optimization to clouds &amp; NO</a:t>
            </a:r>
            <a:r>
              <a:rPr lang="en-US" sz="2000" b="1" baseline="-25000" dirty="0">
                <a:solidFill>
                  <a:srgbClr val="00B050"/>
                </a:solidFill>
                <a:latin typeface="+mj-lt"/>
              </a:rPr>
              <a:t>2</a:t>
            </a:r>
            <a:r>
              <a:rPr lang="en-US" sz="2000" b="1" dirty="0">
                <a:solidFill>
                  <a:srgbClr val="00B050"/>
                </a:solidFill>
                <a:latin typeface="+mj-lt"/>
              </a:rPr>
              <a:t> algorithms</a:t>
            </a:r>
          </a:p>
          <a:p>
            <a:pPr>
              <a:spcBef>
                <a:spcPts val="600"/>
              </a:spcBef>
            </a:pPr>
            <a:r>
              <a:rPr lang="en-US" sz="2400" b="1" dirty="0">
                <a:solidFill>
                  <a:srgbClr val="002060"/>
                </a:solidFill>
                <a:latin typeface="+mj-lt"/>
              </a:rPr>
              <a:t>First official SDPC update: SDPC v4.1 (V1 data products) approved on 10/16, operational on 10/17, L0-1b, cloud, NO</a:t>
            </a:r>
            <a:r>
              <a:rPr lang="en-US" sz="2400" b="1" baseline="-25000" dirty="0">
                <a:solidFill>
                  <a:srgbClr val="002060"/>
                </a:solidFill>
                <a:latin typeface="+mj-lt"/>
              </a:rPr>
              <a:t>2</a:t>
            </a:r>
            <a:r>
              <a:rPr lang="en-US" sz="2400" b="1" dirty="0">
                <a:solidFill>
                  <a:srgbClr val="002060"/>
                </a:solidFill>
                <a:latin typeface="+mj-lt"/>
              </a:rPr>
              <a:t>, HCHO, total O</a:t>
            </a:r>
            <a:r>
              <a:rPr lang="en-US" sz="2400" b="1" baseline="-25000" dirty="0">
                <a:solidFill>
                  <a:srgbClr val="002060"/>
                </a:solidFill>
                <a:latin typeface="+mj-lt"/>
              </a:rPr>
              <a:t>3</a:t>
            </a:r>
            <a:r>
              <a:rPr lang="en-US" sz="2400" b="1" dirty="0">
                <a:solidFill>
                  <a:srgbClr val="002060"/>
                </a:solidFill>
                <a:latin typeface="+mj-lt"/>
              </a:rPr>
              <a:t> produced and sent to ASDC</a:t>
            </a:r>
            <a:endParaRPr lang="en-US" sz="2400" b="1" baseline="-25000" dirty="0">
              <a:solidFill>
                <a:srgbClr val="002060"/>
              </a:solidFill>
              <a:latin typeface="+mj-lt"/>
            </a:endParaRPr>
          </a:p>
          <a:p>
            <a:pPr lvl="1">
              <a:spcBef>
                <a:spcPts val="0"/>
              </a:spcBef>
              <a:buFont typeface="Wingdings" pitchFamily="2" charset="2"/>
              <a:buChar char="ü"/>
            </a:pPr>
            <a:r>
              <a:rPr lang="en-US" sz="2000" b="1" dirty="0">
                <a:solidFill>
                  <a:srgbClr val="00B050"/>
                </a:solidFill>
                <a:latin typeface="+mj-lt"/>
              </a:rPr>
              <a:t>INR: working well meeting science requirements.</a:t>
            </a:r>
          </a:p>
          <a:p>
            <a:pPr lvl="1">
              <a:spcBef>
                <a:spcPts val="0"/>
              </a:spcBef>
              <a:buFont typeface="Wingdings" pitchFamily="2" charset="2"/>
              <a:buChar char="ü"/>
            </a:pPr>
            <a:r>
              <a:rPr lang="en-US" sz="2000" b="1" dirty="0">
                <a:solidFill>
                  <a:srgbClr val="00B0F0"/>
                </a:solidFill>
                <a:latin typeface="+mj-lt"/>
              </a:rPr>
              <a:t>L0-1b: gain/non-linearity, bad pixel map, improved saturation flagging, Octant phase (odd/even)</a:t>
            </a:r>
          </a:p>
          <a:p>
            <a:pPr lvl="1">
              <a:spcBef>
                <a:spcPts val="0"/>
              </a:spcBef>
              <a:buFont typeface="Wingdings" pitchFamily="2" charset="2"/>
              <a:buChar char="ü"/>
            </a:pPr>
            <a:r>
              <a:rPr lang="en-US" sz="2000" b="1" dirty="0">
                <a:solidFill>
                  <a:srgbClr val="00B0F0"/>
                </a:solidFill>
                <a:latin typeface="+mj-lt"/>
              </a:rPr>
              <a:t>Further optimization in cloud and NO</a:t>
            </a:r>
            <a:r>
              <a:rPr lang="en-US" sz="2000" b="1" baseline="-25000" dirty="0">
                <a:solidFill>
                  <a:srgbClr val="00B0F0"/>
                </a:solidFill>
                <a:latin typeface="+mj-lt"/>
              </a:rPr>
              <a:t>2</a:t>
            </a:r>
          </a:p>
          <a:p>
            <a:pPr lvl="1">
              <a:spcBef>
                <a:spcPts val="0"/>
              </a:spcBef>
              <a:buFont typeface="Wingdings" pitchFamily="2" charset="2"/>
              <a:buChar char="ü"/>
            </a:pPr>
            <a:r>
              <a:rPr lang="en-US" sz="2000" b="1" dirty="0">
                <a:solidFill>
                  <a:srgbClr val="00B050"/>
                </a:solidFill>
                <a:latin typeface="+mj-lt"/>
              </a:rPr>
              <a:t>Major changes to HCHO: radiance reference, and background/reference correction</a:t>
            </a:r>
          </a:p>
          <a:p>
            <a:pPr lvl="1">
              <a:spcBef>
                <a:spcPts val="0"/>
              </a:spcBef>
              <a:buFont typeface="Wingdings" pitchFamily="2" charset="2"/>
              <a:buChar char="ü"/>
            </a:pPr>
            <a:r>
              <a:rPr lang="en-US" sz="2000" b="1" dirty="0">
                <a:solidFill>
                  <a:srgbClr val="00B0F0"/>
                </a:solidFill>
                <a:latin typeface="+mj-lt"/>
              </a:rPr>
              <a:t>O</a:t>
            </a:r>
            <a:r>
              <a:rPr lang="en-US" sz="2000" b="1" baseline="-25000" dirty="0">
                <a:solidFill>
                  <a:srgbClr val="00B0F0"/>
                </a:solidFill>
                <a:latin typeface="+mj-lt"/>
              </a:rPr>
              <a:t>3</a:t>
            </a:r>
            <a:r>
              <a:rPr lang="en-US" sz="2000" b="1" dirty="0">
                <a:solidFill>
                  <a:srgbClr val="00B0F0"/>
                </a:solidFill>
                <a:latin typeface="+mj-lt"/>
              </a:rPr>
              <a:t> profile not ready due to absolute radiometric calibration</a:t>
            </a:r>
          </a:p>
          <a:p>
            <a:pPr>
              <a:spcBef>
                <a:spcPts val="600"/>
              </a:spcBef>
            </a:pPr>
            <a:r>
              <a:rPr lang="en-US" sz="2400" b="1" dirty="0">
                <a:solidFill>
                  <a:srgbClr val="002060"/>
                </a:solidFill>
                <a:latin typeface="+mj-lt"/>
              </a:rPr>
              <a:t>SDPC v4.2 (V1): approved on 11/17, operational on 11/18</a:t>
            </a:r>
            <a:endParaRPr lang="en-US" sz="2400" b="1" baseline="-25000" dirty="0">
              <a:solidFill>
                <a:srgbClr val="002060"/>
              </a:solidFill>
              <a:latin typeface="+mj-lt"/>
            </a:endParaRPr>
          </a:p>
          <a:p>
            <a:pPr lvl="1">
              <a:spcBef>
                <a:spcPts val="0"/>
              </a:spcBef>
              <a:buFont typeface="Wingdings" pitchFamily="2" charset="2"/>
              <a:buChar char="ü"/>
            </a:pPr>
            <a:r>
              <a:rPr lang="en-US" sz="2000" b="1" dirty="0">
                <a:solidFill>
                  <a:srgbClr val="00B050"/>
                </a:solidFill>
                <a:latin typeface="+mj-lt"/>
              </a:rPr>
              <a:t>INR: remove UV/Visible biases, accurate at subpixel level, tested to work for special observation</a:t>
            </a:r>
          </a:p>
          <a:p>
            <a:pPr lvl="1">
              <a:spcBef>
                <a:spcPts val="0"/>
              </a:spcBef>
              <a:buFont typeface="Wingdings" pitchFamily="2" charset="2"/>
              <a:buChar char="ü"/>
            </a:pPr>
            <a:r>
              <a:rPr lang="en-US" sz="2000" b="1" dirty="0">
                <a:solidFill>
                  <a:srgbClr val="00B0F0"/>
                </a:solidFill>
                <a:latin typeface="+mj-lt"/>
              </a:rPr>
              <a:t>Data processing pipeline: more robust, automatically recover from INR crash, other minor updates</a:t>
            </a:r>
          </a:p>
          <a:p>
            <a:pPr lvl="1">
              <a:spcBef>
                <a:spcPts val="0"/>
              </a:spcBef>
              <a:buFont typeface="Wingdings" pitchFamily="2" charset="2"/>
              <a:buChar char="ü"/>
            </a:pPr>
            <a:r>
              <a:rPr lang="en-US" sz="2000" b="1" dirty="0">
                <a:solidFill>
                  <a:srgbClr val="00B0F0"/>
                </a:solidFill>
                <a:latin typeface="+mj-lt"/>
              </a:rPr>
              <a:t>Used to reprocess TEMPO commissioning observations</a:t>
            </a:r>
          </a:p>
        </p:txBody>
      </p:sp>
      <p:sp>
        <p:nvSpPr>
          <p:cNvPr id="4" name="Title 3">
            <a:extLst>
              <a:ext uri="{FF2B5EF4-FFF2-40B4-BE49-F238E27FC236}">
                <a16:creationId xmlns:a16="http://schemas.microsoft.com/office/drawing/2014/main" id="{A1C40668-CC3F-42C3-A5F8-8A916571786A}"/>
              </a:ext>
            </a:extLst>
          </p:cNvPr>
          <p:cNvSpPr>
            <a:spLocks noGrp="1"/>
          </p:cNvSpPr>
          <p:nvPr>
            <p:ph type="title"/>
          </p:nvPr>
        </p:nvSpPr>
        <p:spPr>
          <a:xfrm>
            <a:off x="0" y="-16930"/>
            <a:ext cx="12192000" cy="975701"/>
          </a:xfrm>
        </p:spPr>
        <p:txBody>
          <a:bodyPr/>
          <a:lstStyle/>
          <a:p>
            <a:r>
              <a:rPr lang="en-US" dirty="0"/>
              <a:t>Algorithm/Data Products </a:t>
            </a:r>
            <a:br>
              <a:rPr lang="en-US" dirty="0"/>
            </a:br>
            <a:r>
              <a:rPr lang="en-US" dirty="0"/>
              <a:t>Development Timeline</a:t>
            </a:r>
          </a:p>
        </p:txBody>
      </p:sp>
      <p:sp>
        <p:nvSpPr>
          <p:cNvPr id="6" name="Slide Number Placeholder 5">
            <a:extLst>
              <a:ext uri="{FF2B5EF4-FFF2-40B4-BE49-F238E27FC236}">
                <a16:creationId xmlns:a16="http://schemas.microsoft.com/office/drawing/2014/main" id="{2637A79F-17A5-46EC-AB6D-07DA149B89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spTree>
    <p:extLst>
      <p:ext uri="{BB962C8B-B14F-4D97-AF65-F5344CB8AC3E}">
        <p14:creationId xmlns:p14="http://schemas.microsoft.com/office/powerpoint/2010/main" val="3737136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FA5D90F-524B-41BE-9EAB-CE89211F4C72}"/>
              </a:ext>
            </a:extLst>
          </p:cNvPr>
          <p:cNvSpPr>
            <a:spLocks noGrp="1"/>
          </p:cNvSpPr>
          <p:nvPr>
            <p:ph idx="1"/>
          </p:nvPr>
        </p:nvSpPr>
        <p:spPr>
          <a:xfrm>
            <a:off x="0" y="975701"/>
            <a:ext cx="12192000" cy="2050079"/>
          </a:xfrm>
        </p:spPr>
        <p:txBody>
          <a:bodyPr/>
          <a:lstStyle/>
          <a:p>
            <a:pPr>
              <a:spcBef>
                <a:spcPts val="1200"/>
              </a:spcBef>
            </a:pPr>
            <a:r>
              <a:rPr lang="en-US" sz="2400" b="1" dirty="0">
                <a:solidFill>
                  <a:srgbClr val="002060"/>
                </a:solidFill>
                <a:latin typeface="+mj-lt"/>
              </a:rPr>
              <a:t>SDPC v4.3 (V2) &amp; Level 1 release: approved on 2/23/2024, operational 2/26/2024</a:t>
            </a:r>
          </a:p>
          <a:p>
            <a:pPr lvl="1">
              <a:spcBef>
                <a:spcPts val="0"/>
              </a:spcBef>
              <a:buFont typeface="Wingdings" pitchFamily="2" charset="2"/>
              <a:buChar char="ü"/>
            </a:pPr>
            <a:r>
              <a:rPr lang="en-US" sz="2200" b="1" dirty="0">
                <a:solidFill>
                  <a:srgbClr val="00B0F0"/>
                </a:solidFill>
                <a:latin typeface="+mj-lt"/>
              </a:rPr>
              <a:t>Level 1 Beta Public Release: </a:t>
            </a:r>
          </a:p>
          <a:p>
            <a:pPr lvl="2">
              <a:spcBef>
                <a:spcPts val="0"/>
              </a:spcBef>
              <a:buFont typeface="Wingdings" pitchFamily="2" charset="2"/>
              <a:buChar char="v"/>
            </a:pPr>
            <a:r>
              <a:rPr lang="en-US" sz="2000" b="1" dirty="0">
                <a:solidFill>
                  <a:srgbClr val="00B050"/>
                </a:solidFill>
                <a:latin typeface="+mj-lt"/>
              </a:rPr>
              <a:t>Scattering angle dependent BTDF correction, removing time- and across-track dependent biases</a:t>
            </a:r>
          </a:p>
          <a:p>
            <a:pPr lvl="2">
              <a:spcBef>
                <a:spcPts val="0"/>
              </a:spcBef>
              <a:buFont typeface="Wingdings" pitchFamily="2" charset="2"/>
              <a:buChar char="v"/>
            </a:pPr>
            <a:r>
              <a:rPr lang="en-US" sz="2000" b="1" dirty="0">
                <a:solidFill>
                  <a:srgbClr val="00B050"/>
                </a:solidFill>
                <a:latin typeface="+mj-lt"/>
              </a:rPr>
              <a:t>Improved CCD image processing steps (electronic offset correction, smear correction, dark current correction after accounting for temperature dependence) </a:t>
            </a:r>
          </a:p>
          <a:p>
            <a:pPr lvl="2">
              <a:spcBef>
                <a:spcPts val="0"/>
              </a:spcBef>
              <a:buFont typeface="Wingdings" pitchFamily="2" charset="2"/>
              <a:buChar char="v"/>
            </a:pPr>
            <a:r>
              <a:rPr lang="en-US" sz="2000" b="1" dirty="0">
                <a:solidFill>
                  <a:srgbClr val="7030A0"/>
                </a:solidFill>
                <a:latin typeface="+mj-lt"/>
              </a:rPr>
              <a:t>Improved solar wavelength calibration, use latest solar irradiance wavelength for radiance </a:t>
            </a:r>
          </a:p>
        </p:txBody>
      </p:sp>
      <p:sp>
        <p:nvSpPr>
          <p:cNvPr id="6" name="Slide Number Placeholder 5">
            <a:extLst>
              <a:ext uri="{FF2B5EF4-FFF2-40B4-BE49-F238E27FC236}">
                <a16:creationId xmlns:a16="http://schemas.microsoft.com/office/drawing/2014/main" id="{2637A79F-17A5-46EC-AB6D-07DA149B89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sp>
        <p:nvSpPr>
          <p:cNvPr id="7" name="Title 3">
            <a:extLst>
              <a:ext uri="{FF2B5EF4-FFF2-40B4-BE49-F238E27FC236}">
                <a16:creationId xmlns:a16="http://schemas.microsoft.com/office/drawing/2014/main" id="{50E2B7AC-5F3E-A1D9-E487-DCF7E2EFD82C}"/>
              </a:ext>
            </a:extLst>
          </p:cNvPr>
          <p:cNvSpPr txBox="1">
            <a:spLocks/>
          </p:cNvSpPr>
          <p:nvPr/>
        </p:nvSpPr>
        <p:spPr>
          <a:xfrm>
            <a:off x="0" y="0"/>
            <a:ext cx="12192000" cy="975701"/>
          </a:xfrm>
          <a:prstGeom prst="rect">
            <a:avLst/>
          </a:prstGeom>
        </p:spPr>
        <p:txBody>
          <a:bodyPr anchor="ctr"/>
          <a:lstStyle>
            <a:lvl1pPr algn="ctr" defTabSz="609585" rtl="0" eaLnBrk="1" latinLnBrk="0" hangingPunct="1">
              <a:spcBef>
                <a:spcPct val="0"/>
              </a:spcBef>
              <a:buNone/>
              <a:defRPr sz="3600" b="0" kern="1200">
                <a:solidFill>
                  <a:schemeClr val="bg1"/>
                </a:solidFill>
                <a:latin typeface="+mn-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j-ea"/>
                <a:cs typeface="+mj-cs"/>
              </a:rPr>
              <a:t>Algorithm/Data Products </a:t>
            </a:r>
            <a:br>
              <a:rPr kumimoji="0" lang="en-US" sz="3600" b="0" i="0" u="none" strike="noStrike" kern="1200" cap="none" spc="0" normalizeH="0" baseline="0" noProof="0" dirty="0">
                <a:ln>
                  <a:noFill/>
                </a:ln>
                <a:solidFill>
                  <a:prstClr val="white"/>
                </a:solidFill>
                <a:effectLst/>
                <a:uLnTx/>
                <a:uFillTx/>
                <a:latin typeface="Calibri"/>
                <a:ea typeface="+mj-ea"/>
                <a:cs typeface="+mj-cs"/>
              </a:rPr>
            </a:br>
            <a:r>
              <a:rPr kumimoji="0" lang="en-US" sz="3600" b="0" i="0" u="none" strike="noStrike" kern="1200" cap="none" spc="0" normalizeH="0" baseline="0" noProof="0" dirty="0">
                <a:ln>
                  <a:noFill/>
                </a:ln>
                <a:solidFill>
                  <a:prstClr val="white"/>
                </a:solidFill>
                <a:effectLst/>
                <a:uLnTx/>
                <a:uFillTx/>
                <a:latin typeface="Calibri"/>
                <a:ea typeface="+mj-ea"/>
                <a:cs typeface="+mj-cs"/>
              </a:rPr>
              <a:t>Development Timeline</a:t>
            </a:r>
          </a:p>
        </p:txBody>
      </p:sp>
      <p:pic>
        <p:nvPicPr>
          <p:cNvPr id="2" name="Picture 1">
            <a:extLst>
              <a:ext uri="{FF2B5EF4-FFF2-40B4-BE49-F238E27FC236}">
                <a16:creationId xmlns:a16="http://schemas.microsoft.com/office/drawing/2014/main" id="{23AB7D82-523C-DC46-C4DC-89D5747D71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9135" y="3268133"/>
            <a:ext cx="6851475" cy="3017437"/>
          </a:xfrm>
          <a:prstGeom prst="rect">
            <a:avLst/>
          </a:prstGeom>
        </p:spPr>
      </p:pic>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8257477A-A7D0-1F65-C5B2-283700C6C8F7}"/>
                  </a:ext>
                </a:extLst>
              </p:cNvPr>
              <p:cNvSpPr txBox="1"/>
              <p:nvPr/>
            </p:nvSpPr>
            <p:spPr>
              <a:xfrm>
                <a:off x="0" y="2953372"/>
                <a:ext cx="5520267" cy="3139321"/>
              </a:xfrm>
              <a:prstGeom prst="rect">
                <a:avLst/>
              </a:prstGeom>
              <a:noFill/>
            </p:spPr>
            <p:txBody>
              <a:bodyPr wrap="square">
                <a:spAutoFit/>
              </a:bodyPr>
              <a:lstStyle/>
              <a:p>
                <a:pPr marL="990575" marR="0" lvl="1" indent="-380990" algn="l" defTabSz="609585" rtl="0" eaLnBrk="1" fontAlgn="auto" latinLnBrk="0" hangingPunct="1">
                  <a:lnSpc>
                    <a:spcPct val="100000"/>
                  </a:lnSpc>
                  <a:spcBef>
                    <a:spcPts val="0"/>
                  </a:spcBef>
                  <a:spcAft>
                    <a:spcPts val="0"/>
                  </a:spcAft>
                  <a:buClr>
                    <a:prstClr val="black"/>
                  </a:buClr>
                  <a:buSzTx/>
                  <a:buFont typeface="Wingdings" pitchFamily="2" charset="2"/>
                  <a:buChar char="ü"/>
                  <a:tabLst/>
                  <a:defRPr/>
                </a:pPr>
                <a:r>
                  <a:rPr kumimoji="0" lang="en-US" sz="2200" b="1" i="0" u="none" strike="noStrike" kern="1200" cap="none" spc="0" normalizeH="0" baseline="0" noProof="0" dirty="0">
                    <a:ln>
                      <a:noFill/>
                    </a:ln>
                    <a:solidFill>
                      <a:srgbClr val="00B0F0"/>
                    </a:solidFill>
                    <a:effectLst/>
                    <a:uLnTx/>
                    <a:uFillTx/>
                    <a:latin typeface="Calibri"/>
                    <a:ea typeface="+mn-ea"/>
                    <a:cs typeface="+mn-cs"/>
                  </a:rPr>
                  <a:t>Critical updates to NO</a:t>
                </a:r>
                <a:r>
                  <a:rPr kumimoji="0" lang="en-US" sz="2200" b="1" i="0" u="none" strike="noStrike" kern="1200" cap="none" spc="0" normalizeH="0" baseline="-25000" noProof="0" dirty="0">
                    <a:ln>
                      <a:noFill/>
                    </a:ln>
                    <a:solidFill>
                      <a:srgbClr val="00B0F0"/>
                    </a:solidFill>
                    <a:effectLst/>
                    <a:uLnTx/>
                    <a:uFillTx/>
                    <a:latin typeface="Calibri"/>
                    <a:ea typeface="+mn-ea"/>
                    <a:cs typeface="+mn-cs"/>
                  </a:rPr>
                  <a:t>2</a:t>
                </a:r>
                <a:r>
                  <a:rPr kumimoji="0" lang="en-US" sz="2200" b="1" i="0" u="none" strike="noStrike" kern="1200" cap="none" spc="0" normalizeH="0" baseline="0" noProof="0" dirty="0">
                    <a:ln>
                      <a:noFill/>
                    </a:ln>
                    <a:solidFill>
                      <a:srgbClr val="00B0F0"/>
                    </a:solidFill>
                    <a:effectLst/>
                    <a:uLnTx/>
                    <a:uFillTx/>
                    <a:latin typeface="Calibri"/>
                    <a:ea typeface="+mn-ea"/>
                    <a:cs typeface="+mn-cs"/>
                  </a:rPr>
                  <a:t>, HCHO, and cloud algorithms: </a:t>
                </a:r>
                <a:r>
                  <a:rPr kumimoji="0" lang="en-US" sz="2200" b="1" i="0" u="none" strike="noStrike" kern="1200" cap="none" spc="0" normalizeH="0" baseline="0" noProof="0" dirty="0">
                    <a:ln>
                      <a:noFill/>
                    </a:ln>
                    <a:solidFill>
                      <a:srgbClr val="7030A0"/>
                    </a:solidFill>
                    <a:effectLst/>
                    <a:uLnTx/>
                    <a:uFillTx/>
                    <a:latin typeface="Calibri"/>
                    <a:ea typeface="+mn-ea"/>
                    <a:cs typeface="+mn-cs"/>
                  </a:rPr>
                  <a:t>GLER interpolation issues, snow/ice, missing data due to cloud radiance wavelength calibration failure, </a:t>
                </a:r>
                <a:r>
                  <a:rPr kumimoji="0" lang="en-US" sz="2200" b="1" i="0" u="none" strike="noStrike" kern="1200" cap="none" spc="0" normalizeH="0" baseline="0" noProof="0" dirty="0">
                    <a:ln>
                      <a:noFill/>
                    </a:ln>
                    <a:solidFill>
                      <a:srgbClr val="00B050"/>
                    </a:solidFill>
                    <a:effectLst/>
                    <a:uLnTx/>
                    <a:uFillTx/>
                    <a:latin typeface="Calibri"/>
                    <a:ea typeface="+mn-ea"/>
                    <a:cs typeface="+mn-cs"/>
                  </a:rPr>
                  <a:t>NO</a:t>
                </a:r>
                <a:r>
                  <a:rPr kumimoji="0" lang="en-US" sz="2200" b="1" i="0" u="none" strike="noStrike" kern="1200" cap="none" spc="0" normalizeH="0" baseline="-25000" noProof="0" dirty="0">
                    <a:ln>
                      <a:noFill/>
                    </a:ln>
                    <a:solidFill>
                      <a:srgbClr val="00B050"/>
                    </a:solidFill>
                    <a:effectLst/>
                    <a:uLnTx/>
                    <a:uFillTx/>
                    <a:latin typeface="Calibri"/>
                    <a:ea typeface="+mn-ea"/>
                    <a:cs typeface="+mn-cs"/>
                  </a:rPr>
                  <a:t>2</a:t>
                </a:r>
                <a:r>
                  <a:rPr kumimoji="0" lang="en-US" sz="2200" b="1" i="0" u="none" strike="noStrike" kern="1200" cap="none" spc="0" normalizeH="0" baseline="0" noProof="0" dirty="0">
                    <a:ln>
                      <a:noFill/>
                    </a:ln>
                    <a:solidFill>
                      <a:srgbClr val="00B050"/>
                    </a:solidFill>
                    <a:effectLst/>
                    <a:uLnTx/>
                    <a:uFillTx/>
                    <a:latin typeface="Calibri"/>
                    <a:ea typeface="+mn-ea"/>
                    <a:cs typeface="+mn-cs"/>
                  </a:rPr>
                  <a:t> tropopause layer selection bug</a:t>
                </a:r>
                <a:r>
                  <a:rPr kumimoji="0" lang="en-US" sz="2200" b="1" i="0" u="none" strike="noStrike" kern="1200" cap="none" spc="0" normalizeH="0" baseline="0" noProof="0" dirty="0">
                    <a:ln>
                      <a:noFill/>
                    </a:ln>
                    <a:solidFill>
                      <a:srgbClr val="7030A0"/>
                    </a:solidFill>
                    <a:effectLst/>
                    <a:uLnTx/>
                    <a:uFillTx/>
                    <a:latin typeface="Calibri"/>
                    <a:ea typeface="+mn-ea"/>
                    <a:cs typeface="+mn-cs"/>
                  </a:rPr>
                  <a:t>, </a:t>
                </a:r>
                <a:r>
                  <a:rPr kumimoji="0" lang="en-US" sz="2200" b="1" i="0" u="none" strike="noStrike" kern="1200" cap="none" spc="0" normalizeH="0" baseline="0" noProof="0" dirty="0">
                    <a:ln>
                      <a:noFill/>
                    </a:ln>
                    <a:solidFill>
                      <a:srgbClr val="00B050"/>
                    </a:solidFill>
                    <a:effectLst/>
                    <a:uLnTx/>
                    <a:uFillTx/>
                    <a:latin typeface="Calibri"/>
                    <a:ea typeface="+mn-ea"/>
                    <a:cs typeface="+mn-cs"/>
                  </a:rPr>
                  <a:t>temperature correction in total NO</a:t>
                </a:r>
                <a:r>
                  <a:rPr kumimoji="0" lang="en-US" sz="2200" b="1" i="0" u="none" strike="noStrike" kern="1200" cap="none" spc="0" normalizeH="0" baseline="-25000" noProof="0" dirty="0">
                    <a:ln>
                      <a:noFill/>
                    </a:ln>
                    <a:solidFill>
                      <a:srgbClr val="00B050"/>
                    </a:solidFill>
                    <a:effectLst/>
                    <a:uLnTx/>
                    <a:uFillTx/>
                    <a:latin typeface="Calibri"/>
                    <a:ea typeface="+mn-ea"/>
                    <a:cs typeface="+mn-cs"/>
                  </a:rPr>
                  <a:t>2</a:t>
                </a:r>
                <a:r>
                  <a:rPr kumimoji="0" lang="en-US" sz="2200" b="1" i="0" u="none" strike="noStrike" kern="1200" cap="none" spc="0" normalizeH="0" baseline="0" noProof="0" dirty="0">
                    <a:ln>
                      <a:noFill/>
                    </a:ln>
                    <a:solidFill>
                      <a:srgbClr val="00B050"/>
                    </a:solidFill>
                    <a:effectLst/>
                    <a:uLnTx/>
                    <a:uFillTx/>
                    <a:latin typeface="Calibri"/>
                    <a:ea typeface="+mn-ea"/>
                    <a:cs typeface="+mn-cs"/>
                  </a:rPr>
                  <a:t> AMF</a:t>
                </a:r>
              </a:p>
              <a:p>
                <a:pPr marL="990575" marR="0" lvl="1" indent="-380990" algn="l" defTabSz="609585" rtl="0" eaLnBrk="1" fontAlgn="auto" latinLnBrk="0" hangingPunct="1">
                  <a:lnSpc>
                    <a:spcPct val="100000"/>
                  </a:lnSpc>
                  <a:spcBef>
                    <a:spcPts val="0"/>
                  </a:spcBef>
                  <a:spcAft>
                    <a:spcPts val="0"/>
                  </a:spcAft>
                  <a:buClr>
                    <a:prstClr val="black"/>
                  </a:buClr>
                  <a:buSzTx/>
                  <a:buFont typeface="Wingdings" pitchFamily="2" charset="2"/>
                  <a:buChar char="ü"/>
                  <a:tabLst/>
                  <a:defRPr/>
                </a:pPr>
                <a:r>
                  <a:rPr kumimoji="0" lang="en-US" sz="2200" b="1" i="0" u="none" strike="noStrike" kern="1200" cap="none" spc="0" normalizeH="0" baseline="0" noProof="0" dirty="0">
                    <a:ln>
                      <a:noFill/>
                    </a:ln>
                    <a:solidFill>
                      <a:srgbClr val="00B050"/>
                    </a:solidFill>
                    <a:effectLst/>
                    <a:uLnTx/>
                    <a:uFillTx/>
                    <a:latin typeface="Calibri"/>
                    <a:ea typeface="+mn-ea"/>
                    <a:cs typeface="+mn-cs"/>
                  </a:rPr>
                  <a:t>Change L3 resolution from </a:t>
                </a:r>
                <a14:m>
                  <m:oMath xmlns:m="http://schemas.openxmlformats.org/officeDocument/2006/math">
                    <m:r>
                      <a:rPr kumimoji="0" lang="en-US" sz="2200" b="1"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t>𝟎</m:t>
                    </m:r>
                    <m:r>
                      <a:rPr kumimoji="0" lang="en-US" sz="2200" b="1"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t>.</m:t>
                    </m:r>
                    <m:r>
                      <a:rPr kumimoji="0" lang="en-US" sz="2200" b="1"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t>𝟎𝟓</m:t>
                    </m:r>
                    <m:r>
                      <a:rPr kumimoji="0" lang="en-US" sz="2200" b="1" i="1" u="none" strike="noStrike" kern="1200" cap="none" spc="0" normalizeH="0" baseline="0" noProof="0" smtClean="0">
                        <a:ln>
                          <a:noFill/>
                        </a:ln>
                        <a:solidFill>
                          <a:srgbClr val="00B050"/>
                        </a:solidFill>
                        <a:effectLst/>
                        <a:uLnTx/>
                        <a:uFillTx/>
                        <a:latin typeface="Cambria Math" panose="02040503050406030204" pitchFamily="18" charset="0"/>
                        <a:ea typeface="Cambria Math" panose="02040503050406030204" pitchFamily="18" charset="0"/>
                        <a:cs typeface="+mn-cs"/>
                      </a:rPr>
                      <m:t>°×</m:t>
                    </m:r>
                    <m:r>
                      <a:rPr kumimoji="0" lang="en-US" sz="2200" b="1" i="1" u="none" strike="noStrike" kern="1200" cap="none" spc="0" normalizeH="0" baseline="0" noProof="0" smtClean="0">
                        <a:ln>
                          <a:noFill/>
                        </a:ln>
                        <a:solidFill>
                          <a:srgbClr val="00B050"/>
                        </a:solidFill>
                        <a:effectLst/>
                        <a:uLnTx/>
                        <a:uFillTx/>
                        <a:latin typeface="Cambria Math" panose="02040503050406030204" pitchFamily="18" charset="0"/>
                        <a:ea typeface="Cambria Math" panose="02040503050406030204" pitchFamily="18" charset="0"/>
                        <a:cs typeface="+mn-cs"/>
                      </a:rPr>
                      <m:t>𝟎</m:t>
                    </m:r>
                    <m:r>
                      <a:rPr kumimoji="0" lang="en-US" sz="2200" b="1" i="1" u="none" strike="noStrike" kern="1200" cap="none" spc="0" normalizeH="0" baseline="0" noProof="0" smtClean="0">
                        <a:ln>
                          <a:noFill/>
                        </a:ln>
                        <a:solidFill>
                          <a:srgbClr val="00B050"/>
                        </a:solidFill>
                        <a:effectLst/>
                        <a:uLnTx/>
                        <a:uFillTx/>
                        <a:latin typeface="Cambria Math" panose="02040503050406030204" pitchFamily="18" charset="0"/>
                        <a:ea typeface="Cambria Math" panose="02040503050406030204" pitchFamily="18" charset="0"/>
                        <a:cs typeface="+mn-cs"/>
                      </a:rPr>
                      <m:t>.</m:t>
                    </m:r>
                    <m:r>
                      <a:rPr kumimoji="0" lang="en-US" sz="2200" b="1" i="1" u="none" strike="noStrike" kern="1200" cap="none" spc="0" normalizeH="0" baseline="0" noProof="0" smtClean="0">
                        <a:ln>
                          <a:noFill/>
                        </a:ln>
                        <a:solidFill>
                          <a:srgbClr val="00B050"/>
                        </a:solidFill>
                        <a:effectLst/>
                        <a:uLnTx/>
                        <a:uFillTx/>
                        <a:latin typeface="Cambria Math" panose="02040503050406030204" pitchFamily="18" charset="0"/>
                        <a:ea typeface="Cambria Math" panose="02040503050406030204" pitchFamily="18" charset="0"/>
                        <a:cs typeface="+mn-cs"/>
                      </a:rPr>
                      <m:t>𝟎𝟓</m:t>
                    </m:r>
                    <m:r>
                      <a:rPr kumimoji="0" lang="en-US" sz="2200" b="1" i="1" u="none" strike="noStrike" kern="1200" cap="none" spc="0" normalizeH="0" baseline="0" noProof="0" smtClean="0">
                        <a:ln>
                          <a:noFill/>
                        </a:ln>
                        <a:solidFill>
                          <a:srgbClr val="00B050"/>
                        </a:solidFill>
                        <a:effectLst/>
                        <a:uLnTx/>
                        <a:uFillTx/>
                        <a:latin typeface="Cambria Math" panose="02040503050406030204" pitchFamily="18" charset="0"/>
                        <a:ea typeface="Cambria Math" panose="02040503050406030204" pitchFamily="18" charset="0"/>
                        <a:cs typeface="+mn-cs"/>
                      </a:rPr>
                      <m:t>° </m:t>
                    </m:r>
                  </m:oMath>
                </a14:m>
                <a:r>
                  <a:rPr kumimoji="0" lang="en-US" sz="2200" b="1" i="0" u="none" strike="noStrike" kern="1200" cap="none" spc="0" normalizeH="0" baseline="0" noProof="0" dirty="0">
                    <a:ln>
                      <a:noFill/>
                    </a:ln>
                    <a:solidFill>
                      <a:srgbClr val="00B050"/>
                    </a:solidFill>
                    <a:effectLst/>
                    <a:uLnTx/>
                    <a:uFillTx/>
                    <a:latin typeface="Calibri"/>
                    <a:ea typeface="+mn-ea"/>
                    <a:cs typeface="+mn-cs"/>
                  </a:rPr>
                  <a:t>to </a:t>
                </a:r>
                <a14:m>
                  <m:oMath xmlns:m="http://schemas.openxmlformats.org/officeDocument/2006/math">
                    <m:r>
                      <a:rPr kumimoji="0" lang="en-US" sz="2200" b="1" i="1" u="none" strike="noStrike" kern="1200" cap="none" spc="0" normalizeH="0" baseline="0" noProof="0">
                        <a:ln>
                          <a:noFill/>
                        </a:ln>
                        <a:solidFill>
                          <a:srgbClr val="00B050"/>
                        </a:solidFill>
                        <a:effectLst/>
                        <a:uLnTx/>
                        <a:uFillTx/>
                        <a:latin typeface="Cambria Math" panose="02040503050406030204" pitchFamily="18" charset="0"/>
                        <a:ea typeface="+mn-ea"/>
                        <a:cs typeface="+mn-cs"/>
                      </a:rPr>
                      <m:t>𝟎</m:t>
                    </m:r>
                    <m:r>
                      <a:rPr kumimoji="0" lang="en-US" sz="2200" b="1" i="1" u="none" strike="noStrike" kern="1200" cap="none" spc="0" normalizeH="0" baseline="0" noProof="0">
                        <a:ln>
                          <a:noFill/>
                        </a:ln>
                        <a:solidFill>
                          <a:srgbClr val="00B050"/>
                        </a:solidFill>
                        <a:effectLst/>
                        <a:uLnTx/>
                        <a:uFillTx/>
                        <a:latin typeface="Cambria Math" panose="02040503050406030204" pitchFamily="18" charset="0"/>
                        <a:ea typeface="+mn-ea"/>
                        <a:cs typeface="+mn-cs"/>
                      </a:rPr>
                      <m:t>.</m:t>
                    </m:r>
                    <m:r>
                      <a:rPr kumimoji="0" lang="en-US" sz="2200" b="1" i="1" u="none" strike="noStrike" kern="1200" cap="none" spc="0" normalizeH="0" baseline="0" noProof="0">
                        <a:ln>
                          <a:noFill/>
                        </a:ln>
                        <a:solidFill>
                          <a:srgbClr val="00B050"/>
                        </a:solidFill>
                        <a:effectLst/>
                        <a:uLnTx/>
                        <a:uFillTx/>
                        <a:latin typeface="Cambria Math" panose="02040503050406030204" pitchFamily="18" charset="0"/>
                        <a:ea typeface="+mn-ea"/>
                        <a:cs typeface="+mn-cs"/>
                      </a:rPr>
                      <m:t>𝟎𝟐</m:t>
                    </m:r>
                    <m:r>
                      <a:rPr kumimoji="0" lang="en-US" sz="2200" b="1" i="1" u="none" strike="noStrike" kern="1200" cap="none" spc="0" normalizeH="0" baseline="0" noProof="0">
                        <a:ln>
                          <a:noFill/>
                        </a:ln>
                        <a:solidFill>
                          <a:srgbClr val="00B050"/>
                        </a:solidFill>
                        <a:effectLst/>
                        <a:uLnTx/>
                        <a:uFillTx/>
                        <a:latin typeface="Cambria Math" panose="02040503050406030204" pitchFamily="18" charset="0"/>
                        <a:ea typeface="Cambria Math" panose="02040503050406030204" pitchFamily="18" charset="0"/>
                        <a:cs typeface="+mn-cs"/>
                      </a:rPr>
                      <m:t>°×</m:t>
                    </m:r>
                    <m:r>
                      <a:rPr kumimoji="0" lang="en-US" sz="2200" b="1" i="1" u="none" strike="noStrike" kern="1200" cap="none" spc="0" normalizeH="0" baseline="0" noProof="0">
                        <a:ln>
                          <a:noFill/>
                        </a:ln>
                        <a:solidFill>
                          <a:srgbClr val="00B050"/>
                        </a:solidFill>
                        <a:effectLst/>
                        <a:uLnTx/>
                        <a:uFillTx/>
                        <a:latin typeface="Cambria Math" panose="02040503050406030204" pitchFamily="18" charset="0"/>
                        <a:ea typeface="Cambria Math" panose="02040503050406030204" pitchFamily="18" charset="0"/>
                        <a:cs typeface="+mn-cs"/>
                      </a:rPr>
                      <m:t>𝟎</m:t>
                    </m:r>
                    <m:r>
                      <a:rPr kumimoji="0" lang="en-US" sz="2200" b="1" i="1" u="none" strike="noStrike" kern="1200" cap="none" spc="0" normalizeH="0" baseline="0" noProof="0">
                        <a:ln>
                          <a:noFill/>
                        </a:ln>
                        <a:solidFill>
                          <a:srgbClr val="00B050"/>
                        </a:solidFill>
                        <a:effectLst/>
                        <a:uLnTx/>
                        <a:uFillTx/>
                        <a:latin typeface="Cambria Math" panose="02040503050406030204" pitchFamily="18" charset="0"/>
                        <a:ea typeface="Cambria Math" panose="02040503050406030204" pitchFamily="18" charset="0"/>
                        <a:cs typeface="+mn-cs"/>
                      </a:rPr>
                      <m:t>.</m:t>
                    </m:r>
                    <m:r>
                      <a:rPr kumimoji="0" lang="en-US" sz="2200" b="1" i="1" u="none" strike="noStrike" kern="1200" cap="none" spc="0" normalizeH="0" baseline="0" noProof="0">
                        <a:ln>
                          <a:noFill/>
                        </a:ln>
                        <a:solidFill>
                          <a:srgbClr val="00B050"/>
                        </a:solidFill>
                        <a:effectLst/>
                        <a:uLnTx/>
                        <a:uFillTx/>
                        <a:latin typeface="Cambria Math" panose="02040503050406030204" pitchFamily="18" charset="0"/>
                        <a:ea typeface="Cambria Math" panose="02040503050406030204" pitchFamily="18" charset="0"/>
                        <a:cs typeface="+mn-cs"/>
                      </a:rPr>
                      <m:t>𝟎𝟐</m:t>
                    </m:r>
                    <m:r>
                      <a:rPr kumimoji="0" lang="en-US" sz="2200" b="1" i="1" u="none" strike="noStrike" kern="1200" cap="none" spc="0" normalizeH="0" baseline="0" noProof="0">
                        <a:ln>
                          <a:noFill/>
                        </a:ln>
                        <a:solidFill>
                          <a:srgbClr val="00B050"/>
                        </a:solidFill>
                        <a:effectLst/>
                        <a:uLnTx/>
                        <a:uFillTx/>
                        <a:latin typeface="Cambria Math" panose="02040503050406030204" pitchFamily="18" charset="0"/>
                        <a:ea typeface="Cambria Math" panose="02040503050406030204" pitchFamily="18" charset="0"/>
                        <a:cs typeface="+mn-cs"/>
                      </a:rPr>
                      <m:t>°</m:t>
                    </m:r>
                  </m:oMath>
                </a14:m>
                <a:endParaRPr kumimoji="0" lang="en-US" sz="2200" b="1" i="0" u="none" strike="noStrike" kern="1200" cap="none" spc="0" normalizeH="0" baseline="0" noProof="0" dirty="0">
                  <a:ln>
                    <a:noFill/>
                  </a:ln>
                  <a:solidFill>
                    <a:srgbClr val="00B050"/>
                  </a:solidFill>
                  <a:effectLst/>
                  <a:uLnTx/>
                  <a:uFillTx/>
                  <a:latin typeface="Calibri"/>
                  <a:ea typeface="+mn-ea"/>
                  <a:cs typeface="+mn-cs"/>
                </a:endParaRPr>
              </a:p>
            </p:txBody>
          </p:sp>
        </mc:Choice>
        <mc:Fallback>
          <p:sp>
            <p:nvSpPr>
              <p:cNvPr id="9" name="TextBox 8">
                <a:extLst>
                  <a:ext uri="{FF2B5EF4-FFF2-40B4-BE49-F238E27FC236}">
                    <a16:creationId xmlns:a16="http://schemas.microsoft.com/office/drawing/2014/main" id="{8257477A-A7D0-1F65-C5B2-283700C6C8F7}"/>
                  </a:ext>
                </a:extLst>
              </p:cNvPr>
              <p:cNvSpPr txBox="1">
                <a:spLocks noRot="1" noChangeAspect="1" noMove="1" noResize="1" noEditPoints="1" noAdjustHandles="1" noChangeArrowheads="1" noChangeShapeType="1" noTextEdit="1"/>
              </p:cNvSpPr>
              <p:nvPr/>
            </p:nvSpPr>
            <p:spPr>
              <a:xfrm>
                <a:off x="0" y="2953372"/>
                <a:ext cx="5520267" cy="3139321"/>
              </a:xfrm>
              <a:prstGeom prst="rect">
                <a:avLst/>
              </a:prstGeom>
              <a:blipFill>
                <a:blip r:embed="rId3"/>
                <a:stretch>
                  <a:fillRect t="-1210" r="-1609" b="-3226"/>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62A54424-E3E4-D3FE-02A6-AA6B56E979A1}"/>
              </a:ext>
            </a:extLst>
          </p:cNvPr>
          <p:cNvSpPr txBox="1"/>
          <p:nvPr/>
        </p:nvSpPr>
        <p:spPr>
          <a:xfrm>
            <a:off x="7554444" y="6282586"/>
            <a:ext cx="242085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[Credit: David E.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Flittner</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713468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FA5D90F-524B-41BE-9EAB-CE89211F4C72}"/>
              </a:ext>
            </a:extLst>
          </p:cNvPr>
          <p:cNvSpPr>
            <a:spLocks noGrp="1"/>
          </p:cNvSpPr>
          <p:nvPr>
            <p:ph idx="1"/>
          </p:nvPr>
        </p:nvSpPr>
        <p:spPr>
          <a:xfrm>
            <a:off x="0" y="975701"/>
            <a:ext cx="12192000" cy="6058492"/>
          </a:xfrm>
        </p:spPr>
        <p:txBody>
          <a:bodyPr/>
          <a:lstStyle/>
          <a:p>
            <a:pPr>
              <a:spcBef>
                <a:spcPts val="1200"/>
              </a:spcBef>
            </a:pPr>
            <a:r>
              <a:rPr lang="en-US" sz="2400" b="1" dirty="0">
                <a:solidFill>
                  <a:srgbClr val="002060"/>
                </a:solidFill>
                <a:latin typeface="+mj-lt"/>
              </a:rPr>
              <a:t>SDPC v4.4 (V3) &amp; Level 2-3 release: May 20, 2024</a:t>
            </a:r>
          </a:p>
          <a:p>
            <a:pPr lvl="1">
              <a:spcBef>
                <a:spcPts val="0"/>
              </a:spcBef>
              <a:buFont typeface="Wingdings" pitchFamily="2" charset="2"/>
              <a:buChar char="ü"/>
            </a:pPr>
            <a:r>
              <a:rPr lang="en-US" sz="2200" b="1" dirty="0">
                <a:solidFill>
                  <a:srgbClr val="00B0F0"/>
                </a:solidFill>
                <a:latin typeface="+mj-lt"/>
              </a:rPr>
              <a:t>Improved Level 1 &amp; </a:t>
            </a:r>
            <a:r>
              <a:rPr lang="en-US" sz="2200" b="1" dirty="0">
                <a:solidFill>
                  <a:srgbClr val="00B050"/>
                </a:solidFill>
                <a:latin typeface="+mj-lt"/>
              </a:rPr>
              <a:t>new Level 1 city lights </a:t>
            </a:r>
          </a:p>
          <a:p>
            <a:pPr lvl="2">
              <a:spcBef>
                <a:spcPts val="0"/>
              </a:spcBef>
              <a:buFont typeface="Wingdings" pitchFamily="2" charset="2"/>
              <a:buChar char="v"/>
            </a:pPr>
            <a:r>
              <a:rPr lang="en-US" sz="2000" b="1" dirty="0">
                <a:solidFill>
                  <a:srgbClr val="7030A0"/>
                </a:solidFill>
                <a:latin typeface="+mj-lt"/>
              </a:rPr>
              <a:t>Add nominal geolocations for city lights &amp; Improve the robustness for INR</a:t>
            </a:r>
          </a:p>
          <a:p>
            <a:pPr lvl="2">
              <a:spcBef>
                <a:spcPts val="0"/>
              </a:spcBef>
              <a:buFont typeface="Wingdings" pitchFamily="2" charset="2"/>
              <a:buChar char="v"/>
            </a:pPr>
            <a:r>
              <a:rPr lang="en-US" sz="2000" b="1" dirty="0">
                <a:solidFill>
                  <a:srgbClr val="7030A0"/>
                </a:solidFill>
                <a:latin typeface="+mj-lt"/>
              </a:rPr>
              <a:t>Improve FPA temperature sampling and temperature-dependent dark current correction </a:t>
            </a:r>
          </a:p>
          <a:p>
            <a:pPr lvl="2">
              <a:spcBef>
                <a:spcPts val="0"/>
              </a:spcBef>
              <a:buFont typeface="Wingdings" pitchFamily="2" charset="2"/>
              <a:buChar char="v"/>
            </a:pPr>
            <a:r>
              <a:rPr lang="en-US" sz="2000" b="1" dirty="0">
                <a:solidFill>
                  <a:srgbClr val="7030A0"/>
                </a:solidFill>
                <a:latin typeface="+mj-lt"/>
              </a:rPr>
              <a:t>Add straylight correction (1-D PSF) </a:t>
            </a:r>
          </a:p>
          <a:p>
            <a:pPr lvl="2">
              <a:spcBef>
                <a:spcPts val="0"/>
              </a:spcBef>
              <a:buFont typeface="Wingdings" pitchFamily="2" charset="2"/>
              <a:buChar char="v"/>
            </a:pPr>
            <a:r>
              <a:rPr lang="en-US" sz="2000" b="1" dirty="0">
                <a:solidFill>
                  <a:srgbClr val="7030A0"/>
                </a:solidFill>
                <a:latin typeface="+mj-lt"/>
              </a:rPr>
              <a:t>Add radiance wavelength calibration</a:t>
            </a:r>
          </a:p>
          <a:p>
            <a:pPr lvl="1">
              <a:spcBef>
                <a:spcPts val="0"/>
              </a:spcBef>
              <a:buFont typeface="Wingdings" pitchFamily="2" charset="2"/>
              <a:buChar char="ü"/>
            </a:pPr>
            <a:r>
              <a:rPr lang="en-US" sz="2200" b="1" dirty="0">
                <a:solidFill>
                  <a:srgbClr val="00B0F0"/>
                </a:solidFill>
                <a:latin typeface="+mj-lt"/>
              </a:rPr>
              <a:t>Improved Level 2 &amp; 3 and</a:t>
            </a:r>
            <a:r>
              <a:rPr lang="en-US" sz="2200" b="1" dirty="0">
                <a:solidFill>
                  <a:srgbClr val="FF0000"/>
                </a:solidFill>
                <a:latin typeface="+mj-lt"/>
              </a:rPr>
              <a:t> likely </a:t>
            </a:r>
            <a:r>
              <a:rPr lang="en-US" sz="2200" b="1" dirty="0">
                <a:solidFill>
                  <a:srgbClr val="00B050"/>
                </a:solidFill>
                <a:latin typeface="+mj-lt"/>
              </a:rPr>
              <a:t>ozone profile (UV only) product </a:t>
            </a:r>
            <a:r>
              <a:rPr lang="en-US" sz="2200" b="1" dirty="0">
                <a:solidFill>
                  <a:srgbClr val="00B0F0"/>
                </a:solidFill>
                <a:latin typeface="+mj-lt"/>
              </a:rPr>
              <a:t>for public release</a:t>
            </a:r>
          </a:p>
          <a:p>
            <a:pPr lvl="2">
              <a:spcBef>
                <a:spcPts val="0"/>
              </a:spcBef>
              <a:buFont typeface="Wingdings" pitchFamily="2" charset="2"/>
              <a:buChar char="v"/>
              <a:defRPr/>
            </a:pPr>
            <a:r>
              <a:rPr kumimoji="0" lang="en-US" sz="2000" b="1" i="0" u="none" strike="noStrike" kern="1200" cap="none" spc="0" normalizeH="0" baseline="0" noProof="0" dirty="0">
                <a:ln>
                  <a:noFill/>
                </a:ln>
                <a:solidFill>
                  <a:srgbClr val="7030A0"/>
                </a:solidFill>
                <a:effectLst/>
                <a:uLnTx/>
                <a:uFillTx/>
                <a:latin typeface="Calibri"/>
                <a:ea typeface="+mn-ea"/>
                <a:cs typeface="+mn-cs"/>
              </a:rPr>
              <a:t>Update GLER (</a:t>
            </a:r>
            <a:r>
              <a:rPr lang="en-US" sz="2000" b="1" dirty="0">
                <a:solidFill>
                  <a:srgbClr val="7030A0"/>
                </a:solidFill>
              </a:rPr>
              <a:t>v6.0-&gt;v6.1, </a:t>
            </a:r>
            <a:r>
              <a:rPr kumimoji="0" lang="en-US" sz="2000" b="1" i="0" u="none" strike="noStrike" kern="1200" cap="none" spc="0" normalizeH="0" baseline="0" noProof="0" dirty="0">
                <a:ln>
                  <a:noFill/>
                </a:ln>
                <a:solidFill>
                  <a:srgbClr val="7030A0"/>
                </a:solidFill>
                <a:effectLst/>
                <a:uLnTx/>
                <a:uFillTx/>
                <a:latin typeface="Calibri"/>
                <a:ea typeface="+mn-ea"/>
                <a:cs typeface="+mn-cs"/>
              </a:rPr>
              <a:t>snow free + </a:t>
            </a:r>
            <a:r>
              <a:rPr lang="en-US" sz="2000" b="1" dirty="0">
                <a:solidFill>
                  <a:srgbClr val="7030A0"/>
                </a:solidFill>
                <a:latin typeface="Calibri"/>
              </a:rPr>
              <a:t>100% snow, quality flag 2-&gt; 5, fill in gaps via interpolation)</a:t>
            </a:r>
          </a:p>
          <a:p>
            <a:pPr lvl="2">
              <a:spcBef>
                <a:spcPts val="0"/>
              </a:spcBef>
              <a:buFont typeface="Wingdings" pitchFamily="2" charset="2"/>
              <a:buChar char="v"/>
              <a:defRPr/>
            </a:pPr>
            <a:r>
              <a:rPr lang="en-US" sz="2000" b="1" dirty="0">
                <a:solidFill>
                  <a:srgbClr val="7030A0"/>
                </a:solidFill>
              </a:rPr>
              <a:t>Perform retrievals up to SZA 90</a:t>
            </a:r>
          </a:p>
          <a:p>
            <a:pPr lvl="2">
              <a:spcBef>
                <a:spcPts val="0"/>
              </a:spcBef>
              <a:buFont typeface="Wingdings" pitchFamily="2" charset="2"/>
              <a:buChar char="v"/>
              <a:defRPr/>
            </a:pPr>
            <a:r>
              <a:rPr lang="en-US" sz="2000" b="1" dirty="0">
                <a:solidFill>
                  <a:srgbClr val="7030A0"/>
                </a:solidFill>
                <a:latin typeface="Calibri"/>
              </a:rPr>
              <a:t>Update main data quality flag (AMF &gt; 6 as suspect), Revisit convergence flag &amp; AMF diagnostic flag</a:t>
            </a:r>
          </a:p>
          <a:p>
            <a:pPr lvl="2">
              <a:spcBef>
                <a:spcPts val="0"/>
              </a:spcBef>
              <a:buFont typeface="Wingdings" pitchFamily="2" charset="2"/>
              <a:buChar char="v"/>
              <a:defRPr/>
            </a:pPr>
            <a:r>
              <a:rPr lang="en-US" sz="2000" b="1" dirty="0">
                <a:solidFill>
                  <a:srgbClr val="7030A0"/>
                </a:solidFill>
                <a:latin typeface="Calibri"/>
              </a:rPr>
              <a:t>Add temperature profile to output (for AMF)</a:t>
            </a:r>
          </a:p>
          <a:p>
            <a:pPr lvl="2">
              <a:spcBef>
                <a:spcPts val="0"/>
              </a:spcBef>
              <a:buFont typeface="Wingdings" pitchFamily="2" charset="2"/>
              <a:buChar char="v"/>
              <a:defRPr/>
            </a:pPr>
            <a:r>
              <a:rPr lang="en-US" sz="2000" b="1" dirty="0">
                <a:solidFill>
                  <a:srgbClr val="7030A0"/>
                </a:solidFill>
                <a:latin typeface="Calibri"/>
              </a:rPr>
              <a:t>Cloud: SCD fitting optimization, SCD T correction, ECF/OCP iteration, wavelength shifts to ECF</a:t>
            </a:r>
          </a:p>
          <a:p>
            <a:pPr marL="1523962" marR="0" lvl="2" indent="-304792" algn="l" defTabSz="609585" rtl="0" eaLnBrk="1" fontAlgn="auto" latinLnBrk="0" hangingPunct="1">
              <a:lnSpc>
                <a:spcPct val="100000"/>
              </a:lnSpc>
              <a:spcBef>
                <a:spcPts val="0"/>
              </a:spcBef>
              <a:spcAft>
                <a:spcPts val="0"/>
              </a:spcAft>
              <a:buClrTx/>
              <a:buSzTx/>
              <a:buFont typeface="Wingdings" pitchFamily="2" charset="2"/>
              <a:buChar char="v"/>
              <a:tabLst/>
              <a:defRPr/>
            </a:pPr>
            <a:r>
              <a:rPr kumimoji="0" lang="en-US" sz="2000" b="1" i="0" u="none" strike="noStrike" kern="1200" cap="none" spc="0" normalizeH="0" baseline="0" noProof="0" dirty="0">
                <a:ln>
                  <a:noFill/>
                </a:ln>
                <a:solidFill>
                  <a:srgbClr val="00B050"/>
                </a:solidFill>
                <a:effectLst/>
                <a:uLnTx/>
                <a:uFillTx/>
                <a:latin typeface="Calibri"/>
                <a:ea typeface="+mn-ea"/>
                <a:cs typeface="+mn-cs"/>
              </a:rPr>
              <a:t>Ozone profile: Update </a:t>
            </a:r>
            <a:r>
              <a:rPr kumimoji="0" lang="en-US" sz="2000" b="1" i="0" u="none" strike="noStrike" kern="1200" cap="none" spc="0" normalizeH="0" baseline="0" noProof="0" dirty="0" err="1">
                <a:ln>
                  <a:noFill/>
                </a:ln>
                <a:solidFill>
                  <a:srgbClr val="00B050"/>
                </a:solidFill>
                <a:effectLst/>
                <a:uLnTx/>
                <a:uFillTx/>
                <a:latin typeface="Calibri"/>
                <a:ea typeface="+mn-ea"/>
                <a:cs typeface="+mn-cs"/>
              </a:rPr>
              <a:t>th</a:t>
            </a:r>
            <a:r>
              <a:rPr lang="en-US" sz="2000" b="1" dirty="0">
                <a:solidFill>
                  <a:srgbClr val="00B050"/>
                </a:solidFill>
                <a:latin typeface="Calibri"/>
              </a:rPr>
              <a:t>e use of GEOS-CF meteorology and ozone profile + </a:t>
            </a:r>
            <a:r>
              <a:rPr kumimoji="0" lang="en-US" sz="2000" b="1" i="0" u="none" strike="noStrike" kern="1200" cap="none" spc="0" normalizeH="0" baseline="0" noProof="0" dirty="0">
                <a:ln>
                  <a:noFill/>
                </a:ln>
                <a:solidFill>
                  <a:srgbClr val="00B050"/>
                </a:solidFill>
                <a:effectLst/>
                <a:uLnTx/>
                <a:uFillTx/>
                <a:latin typeface="Calibri"/>
                <a:ea typeface="+mn-ea"/>
                <a:cs typeface="+mn-cs"/>
              </a:rPr>
              <a:t>Derive soft calibration</a:t>
            </a:r>
            <a:endParaRPr lang="en-US" sz="2200" b="1" dirty="0">
              <a:solidFill>
                <a:srgbClr val="00B050"/>
              </a:solidFill>
              <a:latin typeface="+mj-lt"/>
            </a:endParaRPr>
          </a:p>
          <a:p>
            <a:pPr>
              <a:spcBef>
                <a:spcPts val="600"/>
              </a:spcBef>
            </a:pPr>
            <a:r>
              <a:rPr lang="en-US" sz="2400" b="1" dirty="0">
                <a:solidFill>
                  <a:srgbClr val="002060"/>
                </a:solidFill>
                <a:latin typeface="+mj-lt"/>
              </a:rPr>
              <a:t>After the May 2024 L2/3 public release --- end of baseline mission:</a:t>
            </a:r>
          </a:p>
          <a:p>
            <a:pPr lvl="1">
              <a:spcBef>
                <a:spcPts val="0"/>
              </a:spcBef>
              <a:buFont typeface="Wingdings" pitchFamily="2" charset="2"/>
              <a:buChar char="ü"/>
            </a:pPr>
            <a:r>
              <a:rPr lang="en-US" sz="2200" b="1" dirty="0">
                <a:solidFill>
                  <a:srgbClr val="00B0F0"/>
                </a:solidFill>
                <a:latin typeface="+mj-lt"/>
              </a:rPr>
              <a:t>Reprocessing for all data products (except for ozone profile product)</a:t>
            </a:r>
          </a:p>
          <a:p>
            <a:pPr lvl="1">
              <a:spcBef>
                <a:spcPts val="0"/>
              </a:spcBef>
              <a:buFont typeface="Wingdings" pitchFamily="2" charset="2"/>
              <a:buChar char="ü"/>
            </a:pPr>
            <a:r>
              <a:rPr lang="en-US" sz="2200" b="1" dirty="0">
                <a:solidFill>
                  <a:srgbClr val="00B0F0"/>
                </a:solidFill>
                <a:latin typeface="+mj-lt"/>
              </a:rPr>
              <a:t>Updates to science algorithms &amp; calibrations as needed based on validations and feedback</a:t>
            </a:r>
          </a:p>
          <a:p>
            <a:pPr lvl="1">
              <a:spcBef>
                <a:spcPts val="0"/>
              </a:spcBef>
              <a:buFont typeface="Wingdings" pitchFamily="2" charset="2"/>
              <a:buChar char="ü"/>
            </a:pPr>
            <a:r>
              <a:rPr lang="en-US" sz="2200" b="1" dirty="0">
                <a:solidFill>
                  <a:srgbClr val="00B0F0"/>
                </a:solidFill>
                <a:latin typeface="+mj-lt"/>
              </a:rPr>
              <a:t>Update O</a:t>
            </a:r>
            <a:r>
              <a:rPr lang="en-US" sz="2200" b="1" baseline="-25000" dirty="0">
                <a:solidFill>
                  <a:srgbClr val="00B0F0"/>
                </a:solidFill>
                <a:latin typeface="+mj-lt"/>
              </a:rPr>
              <a:t>3</a:t>
            </a:r>
            <a:r>
              <a:rPr lang="en-US" sz="2200" b="1" dirty="0">
                <a:solidFill>
                  <a:srgbClr val="00B0F0"/>
                </a:solidFill>
                <a:latin typeface="+mj-lt"/>
              </a:rPr>
              <a:t> profile retrieval with UV only  </a:t>
            </a:r>
          </a:p>
          <a:p>
            <a:pPr lvl="1">
              <a:spcBef>
                <a:spcPts val="0"/>
              </a:spcBef>
              <a:buFont typeface="Wingdings" pitchFamily="2" charset="2"/>
              <a:buChar char="ü"/>
            </a:pPr>
            <a:r>
              <a:rPr lang="en-US" sz="2200" b="1" dirty="0">
                <a:solidFill>
                  <a:srgbClr val="00B0F0"/>
                </a:solidFill>
                <a:latin typeface="+mj-lt"/>
              </a:rPr>
              <a:t>Release UV/Visible to improve retrieval sensitivity to 0-2 km O</a:t>
            </a:r>
            <a:r>
              <a:rPr lang="en-US" sz="2200" b="1" baseline="-25000" dirty="0">
                <a:solidFill>
                  <a:srgbClr val="00B0F0"/>
                </a:solidFill>
                <a:latin typeface="+mj-lt"/>
              </a:rPr>
              <a:t>3</a:t>
            </a:r>
            <a:endParaRPr lang="en-US" sz="2200" b="1" dirty="0">
              <a:solidFill>
                <a:srgbClr val="00B0F0"/>
              </a:solidFill>
              <a:latin typeface="+mj-lt"/>
            </a:endParaRPr>
          </a:p>
        </p:txBody>
      </p:sp>
      <p:sp>
        <p:nvSpPr>
          <p:cNvPr id="6" name="Slide Number Placeholder 5">
            <a:extLst>
              <a:ext uri="{FF2B5EF4-FFF2-40B4-BE49-F238E27FC236}">
                <a16:creationId xmlns:a16="http://schemas.microsoft.com/office/drawing/2014/main" id="{2637A79F-17A5-46EC-AB6D-07DA149B89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smtClean="0">
                <a:ln>
                  <a:noFill/>
                </a:ln>
                <a:solidFill>
                  <a:prstClr val="black">
                    <a:tint val="75000"/>
                  </a:prstClr>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lang="en-US" sz="1600" b="0" i="0" u="none" strike="noStrike" kern="0" cap="none" spc="0" normalizeH="0" baseline="0" noProof="0" dirty="0">
              <a:ln>
                <a:noFill/>
              </a:ln>
              <a:solidFill>
                <a:prstClr val="black">
                  <a:tint val="75000"/>
                </a:prstClr>
              </a:solidFill>
              <a:effectLst/>
              <a:uLnTx/>
              <a:uFillTx/>
              <a:latin typeface="Arial"/>
              <a:ea typeface="+mn-ea"/>
              <a:cs typeface="Arial"/>
              <a:sym typeface="Arial"/>
            </a:endParaRPr>
          </a:p>
        </p:txBody>
      </p:sp>
      <p:sp>
        <p:nvSpPr>
          <p:cNvPr id="7" name="Title 3">
            <a:extLst>
              <a:ext uri="{FF2B5EF4-FFF2-40B4-BE49-F238E27FC236}">
                <a16:creationId xmlns:a16="http://schemas.microsoft.com/office/drawing/2014/main" id="{50E2B7AC-5F3E-A1D9-E487-DCF7E2EFD82C}"/>
              </a:ext>
            </a:extLst>
          </p:cNvPr>
          <p:cNvSpPr txBox="1">
            <a:spLocks/>
          </p:cNvSpPr>
          <p:nvPr/>
        </p:nvSpPr>
        <p:spPr>
          <a:xfrm>
            <a:off x="0" y="0"/>
            <a:ext cx="12192000" cy="975701"/>
          </a:xfrm>
          <a:prstGeom prst="rect">
            <a:avLst/>
          </a:prstGeom>
        </p:spPr>
        <p:txBody>
          <a:bodyPr anchor="ctr"/>
          <a:lstStyle>
            <a:lvl1pPr algn="ctr" defTabSz="609585" rtl="0" eaLnBrk="1" latinLnBrk="0" hangingPunct="1">
              <a:spcBef>
                <a:spcPct val="0"/>
              </a:spcBef>
              <a:buNone/>
              <a:defRPr sz="3600" b="0" kern="1200">
                <a:solidFill>
                  <a:schemeClr val="bg1"/>
                </a:solidFill>
                <a:latin typeface="+mn-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a:ea typeface="+mj-ea"/>
                <a:cs typeface="+mj-cs"/>
              </a:rPr>
              <a:t>Algorithm/Data Products </a:t>
            </a:r>
            <a:br>
              <a:rPr kumimoji="0" lang="en-US" sz="3600" b="0" i="0" u="none" strike="noStrike" kern="1200" cap="none" spc="0" normalizeH="0" baseline="0" noProof="0" dirty="0">
                <a:ln>
                  <a:noFill/>
                </a:ln>
                <a:solidFill>
                  <a:prstClr val="white"/>
                </a:solidFill>
                <a:effectLst/>
                <a:uLnTx/>
                <a:uFillTx/>
                <a:latin typeface="Calibri"/>
                <a:ea typeface="+mj-ea"/>
                <a:cs typeface="+mj-cs"/>
              </a:rPr>
            </a:br>
            <a:r>
              <a:rPr kumimoji="0" lang="en-US" sz="3600" b="0" i="0" u="none" strike="noStrike" kern="1200" cap="none" spc="0" normalizeH="0" baseline="0" noProof="0" dirty="0">
                <a:ln>
                  <a:noFill/>
                </a:ln>
                <a:solidFill>
                  <a:prstClr val="white"/>
                </a:solidFill>
                <a:effectLst/>
                <a:uLnTx/>
                <a:uFillTx/>
                <a:latin typeface="Calibri"/>
                <a:ea typeface="+mj-ea"/>
                <a:cs typeface="+mj-cs"/>
              </a:rPr>
              <a:t>Development Timeline</a:t>
            </a:r>
          </a:p>
        </p:txBody>
      </p:sp>
      <p:sp>
        <p:nvSpPr>
          <p:cNvPr id="2" name="TextBox 1">
            <a:extLst>
              <a:ext uri="{FF2B5EF4-FFF2-40B4-BE49-F238E27FC236}">
                <a16:creationId xmlns:a16="http://schemas.microsoft.com/office/drawing/2014/main" id="{88AF2569-1D39-409C-2D7F-131F8D0F60D7}"/>
              </a:ext>
            </a:extLst>
          </p:cNvPr>
          <p:cNvSpPr txBox="1"/>
          <p:nvPr/>
        </p:nvSpPr>
        <p:spPr>
          <a:xfrm>
            <a:off x="6451042" y="2395974"/>
            <a:ext cx="542611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a:ea typeface="+mn-ea"/>
                <a:cs typeface="+mn-cs"/>
              </a:rPr>
              <a:t>Power/cooling issues at our data center</a:t>
            </a:r>
          </a:p>
        </p:txBody>
      </p:sp>
      <p:cxnSp>
        <p:nvCxnSpPr>
          <p:cNvPr id="4" name="Straight Arrow Connector 3">
            <a:extLst>
              <a:ext uri="{FF2B5EF4-FFF2-40B4-BE49-F238E27FC236}">
                <a16:creationId xmlns:a16="http://schemas.microsoft.com/office/drawing/2014/main" id="{7459656A-148C-D1B7-3783-04686AB53BAE}"/>
              </a:ext>
            </a:extLst>
          </p:cNvPr>
          <p:cNvCxnSpPr>
            <a:cxnSpLocks/>
          </p:cNvCxnSpPr>
          <p:nvPr/>
        </p:nvCxnSpPr>
        <p:spPr>
          <a:xfrm flipH="1">
            <a:off x="4652387" y="2763297"/>
            <a:ext cx="2321169" cy="24116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91617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TEMPO Wide ORR MR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O Wide ORR MRR" id="{3095EFA4-4A62-43F9-994D-2ED38E1FAE00}" vid="{3ACF80F2-EEEA-4067-AD42-EC1E0DEF085D}"/>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E583755-DFDA-4DC7-9855-11E240C735CD}" vid="{B1693466-D641-4694-BAB3-37399BADBB58}"/>
    </a:ext>
  </a:extLst>
</a:theme>
</file>

<file path=ppt/theme/theme4.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74824</TotalTime>
  <Words>3339</Words>
  <Application>Microsoft Macintosh PowerPoint</Application>
  <PresentationFormat>Widescreen</PresentationFormat>
  <Paragraphs>461</Paragraphs>
  <Slides>34</Slides>
  <Notes>14</Notes>
  <HiddenSlides>0</HiddenSlides>
  <MMClips>1</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34</vt:i4>
      </vt:variant>
    </vt:vector>
  </HeadingPairs>
  <TitlesOfParts>
    <vt:vector size="52" baseType="lpstr">
      <vt:lpstr>Arial Rounded</vt:lpstr>
      <vt:lpstr>ＭＳ Ｐゴシック</vt:lpstr>
      <vt:lpstr>Arial</vt:lpstr>
      <vt:lpstr>Arial Black</vt:lpstr>
      <vt:lpstr>Arial Narrow</vt:lpstr>
      <vt:lpstr>Arial Rounded MT Bold</vt:lpstr>
      <vt:lpstr>Calibri</vt:lpstr>
      <vt:lpstr>Cambria</vt:lpstr>
      <vt:lpstr>Cambria Math</vt:lpstr>
      <vt:lpstr>Courier New</vt:lpstr>
      <vt:lpstr>Helvetica</vt:lpstr>
      <vt:lpstr>Monotype Corsiva</vt:lpstr>
      <vt:lpstr>Times New Roman</vt:lpstr>
      <vt:lpstr>Wingdings</vt:lpstr>
      <vt:lpstr>Office Theme</vt:lpstr>
      <vt:lpstr>1_TEMPO Wide ORR MRR</vt:lpstr>
      <vt:lpstr>1_Office Theme</vt:lpstr>
      <vt:lpstr>2_Office Theme</vt:lpstr>
      <vt:lpstr>PowerPoint Presentation</vt:lpstr>
      <vt:lpstr>TEMPO Commissioning and  Early Nominal Operation</vt:lpstr>
      <vt:lpstr>Baseline Line Mission &amp;  Data Products Public Release Timeline</vt:lpstr>
      <vt:lpstr>TEMPO Instrument &amp; First Light (8/1-2/2023)</vt:lpstr>
      <vt:lpstr>Baseline and Threshold  Measurements Requirements</vt:lpstr>
      <vt:lpstr>TEMPO Data Products  Baseline + SNWG TEMPO NRT </vt:lpstr>
      <vt:lpstr>Algorithm/Data Products  Development Timeline</vt:lpstr>
      <vt:lpstr>PowerPoint Presentation</vt:lpstr>
      <vt:lpstr>PowerPoint Presentation</vt:lpstr>
      <vt:lpstr>TROPOMI and TEMPO NO2</vt:lpstr>
      <vt:lpstr>TROPOMI NO2 Comparisons</vt:lpstr>
      <vt:lpstr>Pandora NO2 Comparisons</vt:lpstr>
      <vt:lpstr>TEMPO and TROPOM HCHO (29-30 August 2023)</vt:lpstr>
      <vt:lpstr>Pandora HCHO Comparisons</vt:lpstr>
      <vt:lpstr>NO2 Tropospheric Column &amp;  HCHO Column Uncertainties</vt:lpstr>
      <vt:lpstr>PowerPoint Presentation</vt:lpstr>
      <vt:lpstr>TEMPO O3PROF (3/28/2024 Scan 008)</vt:lpstr>
      <vt:lpstr>TEMPO O3PROF (3/28/2024 Scan 008)</vt:lpstr>
      <vt:lpstr> </vt:lpstr>
      <vt:lpstr>PowerPoint Presentation</vt:lpstr>
      <vt:lpstr>PowerPoint Presentation</vt:lpstr>
      <vt:lpstr>Summary</vt:lpstr>
      <vt:lpstr>PowerPoint Presentation</vt:lpstr>
      <vt:lpstr>PowerPoint Presentation</vt:lpstr>
      <vt:lpstr>Field of Regard</vt:lpstr>
      <vt:lpstr>PowerPoint Presentation</vt:lpstr>
      <vt:lpstr>PowerPoint Presentation</vt:lpstr>
      <vt:lpstr>Introduction to TEMPO</vt:lpstr>
      <vt:lpstr>TEMPO Operation</vt:lpstr>
      <vt:lpstr>TEMPO Software/Algorithm Teams</vt:lpstr>
      <vt:lpstr>Science Algorithms</vt:lpstr>
      <vt:lpstr>First Light NO2 (2 August 2023)</vt:lpstr>
      <vt:lpstr>Including Visible to Improve  Tropospheric Ozone Retrieval Sensitivity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Baseline and Threshold   Products (Variables) &amp; Requirements</dc:title>
  <dc:creator>Liu, Xiong</dc:creator>
  <cp:lastModifiedBy>Liu, Xiong</cp:lastModifiedBy>
  <cp:revision>705</cp:revision>
  <dcterms:created xsi:type="dcterms:W3CDTF">2021-11-05T03:06:55Z</dcterms:created>
  <dcterms:modified xsi:type="dcterms:W3CDTF">2024-05-08T20:47:43Z</dcterms:modified>
</cp:coreProperties>
</file>