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15"/>
  </p:notesMasterIdLst>
  <p:handoutMasterIdLst>
    <p:handoutMasterId r:id="rId16"/>
  </p:handoutMasterIdLst>
  <p:sldIdLst>
    <p:sldId id="267" r:id="rId5"/>
    <p:sldId id="268" r:id="rId6"/>
    <p:sldId id="269" r:id="rId7"/>
    <p:sldId id="275" r:id="rId8"/>
    <p:sldId id="272" r:id="rId9"/>
    <p:sldId id="274" r:id="rId10"/>
    <p:sldId id="270" r:id="rId11"/>
    <p:sldId id="271" r:id="rId12"/>
    <p:sldId id="276" r:id="rId13"/>
    <p:sldId id="273" r:id="rId14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E8E5"/>
    <a:srgbClr val="FEB9B0"/>
    <a:srgbClr val="FC3D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8" d="100"/>
          <a:sy n="98" d="100"/>
        </p:scale>
        <p:origin x="107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4DED02-C180-4821-8761-9956CEBAB428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8A6ED4-F0B7-41AB-9AF5-F5BACA9A0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4240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D57939-2BBC-844E-BA0D-8F809B8ABC49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173C68-DC85-6741-A344-B21118876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931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Going to put SHAP plot with features listed as sensor locations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73C68-DC85-6741-A344-B21118876D5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292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6A90F590-099E-B141-A162-2C158F0BEFA5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9" name="Rectangle 6"/>
          <p:cNvSpPr txBox="1">
            <a:spLocks noChangeArrowheads="1"/>
          </p:cNvSpPr>
          <p:nvPr userDrawn="1"/>
        </p:nvSpPr>
        <p:spPr bwMode="auto">
          <a:xfrm>
            <a:off x="7524128" y="6627191"/>
            <a:ext cx="1597492" cy="230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697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defTabSz="912813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+mj-lt"/>
                <a:ea typeface="MS PGothic" panose="020B0600070205080204" pitchFamily="34" charset="-128"/>
                <a:cs typeface="Arial" charset="0"/>
              </a:defRPr>
            </a:lvl1pPr>
            <a:lvl2pPr marL="4556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28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00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72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fld id="{C4961C3E-E491-4178-9B50-C7E0FC0B8D1C}" type="slidenum">
              <a:rPr lang="en-US" altLang="en-US" sz="120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pPr/>
              <a:t>‹#›</a:t>
            </a:fld>
            <a:endParaRPr lang="en-US" altLang="en-US" sz="120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139972" y="4413084"/>
            <a:ext cx="7004027" cy="869950"/>
          </a:xfrm>
          <a:prstGeom prst="rect">
            <a:avLst/>
          </a:prstGeom>
        </p:spPr>
        <p:txBody>
          <a:bodyPr vert="horz" anchor="ctr"/>
          <a:lstStyle>
            <a:lvl1pPr marL="0" indent="0" algn="l">
              <a:lnSpc>
                <a:spcPct val="100000"/>
              </a:lnSpc>
              <a:buNone/>
              <a:defRPr sz="3500" b="1" i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defRPr>
            </a:lvl1pPr>
            <a:lvl2pPr marL="338018" indent="0">
              <a:buNone/>
              <a:defRPr/>
            </a:lvl2pPr>
            <a:lvl3pPr marL="566534" indent="0">
              <a:buNone/>
              <a:defRPr/>
            </a:lvl3pPr>
            <a:lvl4pPr marL="739512" indent="0">
              <a:buNone/>
              <a:defRPr/>
            </a:lvl4pPr>
            <a:lvl5pPr marL="922009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156034" y="5695167"/>
            <a:ext cx="3987966" cy="599651"/>
          </a:xfrm>
          <a:prstGeom prst="rect">
            <a:avLst/>
          </a:prstGeom>
        </p:spPr>
        <p:txBody>
          <a:bodyPr vert="horz" wrap="square" anchor="b">
            <a:spAutoFit/>
          </a:bodyPr>
          <a:lstStyle>
            <a:lvl1pPr marL="0" indent="0" algn="r">
              <a:buFontTx/>
              <a:buNone/>
              <a:defRPr sz="1800">
                <a:solidFill>
                  <a:schemeClr val="accent1">
                    <a:lumMod val="75000"/>
                  </a:schemeClr>
                </a:solidFill>
                <a:latin typeface="Arial"/>
              </a:defRPr>
            </a:lvl1pPr>
            <a:lvl2pPr marL="338137" indent="0" algn="r">
              <a:buNone/>
              <a:defRPr sz="1400">
                <a:solidFill>
                  <a:schemeClr val="accent1">
                    <a:lumMod val="75000"/>
                  </a:schemeClr>
                </a:solidFill>
                <a:latin typeface="Arial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6309076" y="4001539"/>
            <a:ext cx="2834924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 algn="r">
              <a:buFontTx/>
              <a:buNone/>
              <a:defRPr lang="en-US" sz="1400" kern="1200" smtClean="0">
                <a:solidFill>
                  <a:schemeClr val="accent1">
                    <a:lumMod val="75000"/>
                  </a:schemeClr>
                </a:solidFill>
                <a:latin typeface="Arial"/>
                <a:ea typeface="+mn-ea"/>
                <a:cs typeface="Arial"/>
              </a:defRPr>
            </a:lvl1pPr>
            <a:lvl2pPr>
              <a:defRPr lang="en-US" sz="1800" kern="1200" smtClean="0">
                <a:solidFill>
                  <a:schemeClr val="tx1"/>
                </a:solidFill>
                <a:ea typeface="+mn-ea"/>
                <a:cs typeface="+mn-cs"/>
              </a:defRPr>
            </a:lvl2pPr>
            <a:lvl3pPr>
              <a:defRPr lang="en-US" sz="1800" kern="1200" smtClean="0">
                <a:solidFill>
                  <a:schemeClr val="tx1"/>
                </a:solidFill>
                <a:ea typeface="+mn-ea"/>
                <a:cs typeface="+mn-cs"/>
              </a:defRPr>
            </a:lvl3pPr>
            <a:lvl4pPr>
              <a:defRPr lang="en-US" sz="1800" kern="1200" smtClean="0">
                <a:solidFill>
                  <a:schemeClr val="tx1"/>
                </a:solidFill>
                <a:ea typeface="+mn-ea"/>
                <a:cs typeface="+mn-cs"/>
              </a:defRPr>
            </a:lvl4pPr>
            <a:lvl5pPr>
              <a:defRPr lang="en-US" sz="1800" kern="1200">
                <a:solidFill>
                  <a:schemeClr val="tx1"/>
                </a:solidFill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2837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10"/>
          </p:nvPr>
        </p:nvSpPr>
        <p:spPr>
          <a:xfrm>
            <a:off x="493713" y="1345782"/>
            <a:ext cx="8253412" cy="5147093"/>
          </a:xfrm>
          <a:prstGeom prst="rect">
            <a:avLst/>
          </a:prstGeom>
        </p:spPr>
        <p:txBody>
          <a:bodyPr/>
          <a:lstStyle>
            <a:lvl1pPr marL="173038" indent="-173038">
              <a:lnSpc>
                <a:spcPct val="100000"/>
              </a:lnSpc>
              <a:spcBef>
                <a:spcPts val="0"/>
              </a:spcBef>
              <a:buClr>
                <a:srgbClr val="F1592A"/>
              </a:buClr>
              <a:buFont typeface="Arial" panose="020B0604020202020204" pitchFamily="34" charset="0"/>
              <a:buChar char="•"/>
              <a:defRPr sz="2000" b="1">
                <a:latin typeface="Century Gothic" panose="020B0502020202020204" pitchFamily="34" charset="0"/>
              </a:defRPr>
            </a:lvl1pPr>
            <a:lvl2pPr marL="511175" indent="-173038">
              <a:lnSpc>
                <a:spcPct val="100000"/>
              </a:lnSpc>
              <a:spcBef>
                <a:spcPts val="0"/>
              </a:spcBef>
              <a:buClr>
                <a:srgbClr val="F1592A"/>
              </a:buClr>
              <a:buFont typeface="Century Gothic" panose="020B0502020202020204" pitchFamily="34" charset="0"/>
              <a:buChar char="–"/>
              <a:defRPr sz="1800">
                <a:latin typeface="Century Gothic" panose="020B0502020202020204" pitchFamily="34" charset="0"/>
              </a:defRPr>
            </a:lvl2pPr>
            <a:lvl3pPr marL="679205" indent="-112671">
              <a:lnSpc>
                <a:spcPct val="100000"/>
              </a:lnSpc>
              <a:spcBef>
                <a:spcPts val="0"/>
              </a:spcBef>
              <a:buClr>
                <a:srgbClr val="F1592A"/>
              </a:buClr>
              <a:buFont typeface="Arial" panose="020B0604020202020204" pitchFamily="34" charset="0"/>
              <a:buChar char="•"/>
              <a:defRPr sz="1600">
                <a:latin typeface="Century Gothic" panose="020B0502020202020204" pitchFamily="34" charset="0"/>
              </a:defRPr>
            </a:lvl3pPr>
            <a:lvl4pPr marL="852183" indent="-112671">
              <a:lnSpc>
                <a:spcPct val="100000"/>
              </a:lnSpc>
              <a:spcBef>
                <a:spcPts val="0"/>
              </a:spcBef>
              <a:buClr>
                <a:srgbClr val="F1592A"/>
              </a:buClr>
              <a:buFont typeface="Century Gothic" panose="020B0502020202020204" pitchFamily="34" charset="0"/>
              <a:buChar char="–"/>
              <a:defRPr sz="1400">
                <a:latin typeface="Century Gothic" panose="020B0502020202020204" pitchFamily="34" charset="0"/>
              </a:defRPr>
            </a:lvl4pPr>
            <a:lvl5pPr marL="1039442" indent="-117433">
              <a:lnSpc>
                <a:spcPct val="100000"/>
              </a:lnSpc>
              <a:spcBef>
                <a:spcPts val="0"/>
              </a:spcBef>
              <a:buClr>
                <a:srgbClr val="F1592A"/>
              </a:buClr>
              <a:buFont typeface="Arial" panose="020B0604020202020204" pitchFamily="34" charset="0"/>
              <a:buChar char="•"/>
              <a:defRPr sz="14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6A90F590-099E-B141-A162-2C158F0BEFA5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508A95-F099-0D40-9921-1DF46509AF85}"/>
              </a:ext>
            </a:extLst>
          </p:cNvPr>
          <p:cNvSpPr/>
          <p:nvPr userDrawn="1"/>
        </p:nvSpPr>
        <p:spPr>
          <a:xfrm>
            <a:off x="0" y="13340"/>
            <a:ext cx="9144000" cy="1184894"/>
          </a:xfrm>
          <a:prstGeom prst="rect">
            <a:avLst/>
          </a:prstGeom>
          <a:gradFill>
            <a:gsLst>
              <a:gs pos="0">
                <a:schemeClr val="accent1">
                  <a:lumMod val="39000"/>
                  <a:alpha val="97000"/>
                </a:schemeClr>
              </a:gs>
              <a:gs pos="48000">
                <a:srgbClr val="0A5386"/>
              </a:gs>
              <a:gs pos="99000">
                <a:srgbClr val="57A9D6"/>
              </a:gs>
            </a:gsLst>
            <a:path path="circle">
              <a:fillToRect l="100000" t="100000"/>
            </a:path>
          </a:gradFill>
          <a:ln>
            <a:solidFill>
              <a:schemeClr val="accent1"/>
            </a:solidFill>
          </a:ln>
          <a:effectLst/>
          <a:scene3d>
            <a:camera prst="orthographicFront"/>
            <a:lightRig rig="threePt" dir="t"/>
          </a:scene3d>
          <a:sp3d extrusionH="76200" prstMaterial="matte">
            <a:bevelB/>
            <a:extrusionClr>
              <a:schemeClr val="accent1">
                <a:lumMod val="5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 txBox="1">
            <a:spLocks noChangeArrowheads="1"/>
          </p:cNvSpPr>
          <p:nvPr userDrawn="1"/>
        </p:nvSpPr>
        <p:spPr bwMode="auto">
          <a:xfrm>
            <a:off x="7524128" y="6627191"/>
            <a:ext cx="1597492" cy="230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697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defTabSz="912813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+mj-lt"/>
                <a:ea typeface="MS PGothic" panose="020B0600070205080204" pitchFamily="34" charset="-128"/>
                <a:cs typeface="Arial" charset="0"/>
              </a:defRPr>
            </a:lvl1pPr>
            <a:lvl2pPr marL="4556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28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00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72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fld id="{C4961C3E-E491-4178-9B50-C7E0FC0B8D1C}" type="slidenum">
              <a:rPr lang="en-US" altLang="en-US" sz="120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pPr/>
              <a:t>‹#›</a:t>
            </a:fld>
            <a:endParaRPr lang="en-US" altLang="en-US" sz="120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78929D6-8C2B-2E40-B2A8-3FB6CB302A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374" y="29496"/>
            <a:ext cx="1342103" cy="1143001"/>
          </a:xfrm>
          <a:prstGeom prst="rect">
            <a:avLst/>
          </a:prstGeom>
        </p:spPr>
      </p:pic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64920" y="198120"/>
            <a:ext cx="6624568" cy="65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>
            <a:lvl1pPr>
              <a:defRPr kumimoji="0" lang="en-US" sz="2800" b="1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ＭＳ Ｐゴシック" pitchFamily="-108" charset="-128"/>
                <a:cs typeface="Century Gothic" panose="020B0502020202020204" pitchFamily="34" charset="0"/>
              </a:defRPr>
            </a:lvl1pPr>
          </a:lstStyle>
          <a:p>
            <a:pPr marL="0" marR="0" lvl="0" indent="0" fontAlgn="base">
              <a:spcAft>
                <a:spcPct val="0"/>
              </a:spcAft>
              <a:buClrTx/>
              <a:buSzTx/>
              <a:buFontTx/>
              <a:tabLst/>
            </a:pPr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83027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78929D6-8C2B-2E40-B2A8-3FB6CB302A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374" y="29496"/>
            <a:ext cx="1342103" cy="1143001"/>
          </a:xfrm>
          <a:prstGeom prst="rect">
            <a:avLst/>
          </a:prstGeom>
        </p:spPr>
      </p:pic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6A90F590-099E-B141-A162-2C158F0BEFA5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 bwMode="auto">
          <a:xfrm>
            <a:off x="7524128" y="6627191"/>
            <a:ext cx="1597492" cy="230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697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defTabSz="912813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+mj-lt"/>
                <a:ea typeface="MS PGothic" panose="020B0600070205080204" pitchFamily="34" charset="-128"/>
                <a:cs typeface="Arial" charset="0"/>
              </a:defRPr>
            </a:lvl1pPr>
            <a:lvl2pPr marL="4556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28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00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72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fld id="{C4961C3E-E491-4178-9B50-C7E0FC0B8D1C}" type="slidenum">
              <a:rPr lang="en-US" altLang="en-US" sz="120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pPr/>
              <a:t>‹#›</a:t>
            </a:fld>
            <a:endParaRPr lang="en-US" altLang="en-US" sz="120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36641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archive.org/web/20181128041212/https:/astro.temple.edu/~msobel/courses_files/StochasticBoosting(gradient).pdf" TargetMode="External"/><Relationship Id="rId2" Type="http://schemas.openxmlformats.org/officeDocument/2006/relationships/hyperlink" Target="https://scikit-learn.org/stable/modules/tree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r"/>
            <a:r>
              <a:rPr lang="en-US"/>
              <a:t>Machine Learning for Dynamic Test Sensor Placement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156034" y="5575647"/>
            <a:ext cx="3987966" cy="719171"/>
          </a:xfrm>
        </p:spPr>
        <p:txBody>
          <a:bodyPr/>
          <a:lstStyle/>
          <a:p>
            <a:r>
              <a:rPr lang="en-US"/>
              <a:t>Kelsey Buckles 		EV31</a:t>
            </a:r>
          </a:p>
          <a:p>
            <a:r>
              <a:rPr lang="en-US"/>
              <a:t>Eric C. Stewart, Ph.D. 	EV31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35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76201" y="1273590"/>
            <a:ext cx="6522720" cy="5405538"/>
          </a:xfrm>
        </p:spPr>
        <p:txBody>
          <a:bodyPr/>
          <a:lstStyle/>
          <a:p>
            <a:r>
              <a:rPr lang="en-US"/>
              <a:t>Measurements typically at discrete points during structural tests</a:t>
            </a:r>
          </a:p>
          <a:p>
            <a:pPr lvl="1"/>
            <a:r>
              <a:rPr lang="en-US"/>
              <a:t>Accelerometers and strain gages</a:t>
            </a:r>
          </a:p>
          <a:p>
            <a:pPr lvl="1"/>
            <a:r>
              <a:rPr lang="en-US"/>
              <a:t>Limited by keep-out zones (KOZ) and Data Acquisition Unit (DAU)</a:t>
            </a:r>
          </a:p>
          <a:p>
            <a:pPr lvl="1"/>
            <a:r>
              <a:rPr lang="en-US"/>
              <a:t>Other options include laser vibrometer or fiber optic strain sensor (FOSS)</a:t>
            </a:r>
          </a:p>
          <a:p>
            <a:r>
              <a:rPr lang="en-US"/>
              <a:t>Sensor locations are typically defined using an algorithm like effective independence, residual kinetic energy, or genetic algorithms</a:t>
            </a:r>
          </a:p>
          <a:p>
            <a:pPr lvl="1"/>
            <a:r>
              <a:rPr lang="en-US"/>
              <a:t>For large structures, these algorithms can be computationally expensive to setup and implement</a:t>
            </a:r>
          </a:p>
          <a:p>
            <a:r>
              <a:rPr lang="en-US"/>
              <a:t>The goal of this work is to use machine learning to place sensors on a variety of structures as a proof of concept</a:t>
            </a:r>
          </a:p>
          <a:p>
            <a:r>
              <a:rPr lang="en-US"/>
              <a:t>This is an extension of work that was presented at SciTech 2024 </a:t>
            </a:r>
          </a:p>
          <a:p>
            <a:pPr lvl="1"/>
            <a:r>
              <a:rPr lang="en-US" sz="1400"/>
              <a:t>Kelmar, T. and Chierichetti, M. Machine Learning Based Sensor Selection for Modal Testing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71" t="3626" r="32267"/>
          <a:stretch/>
        </p:blipFill>
        <p:spPr>
          <a:xfrm>
            <a:off x="6453699" y="1193664"/>
            <a:ext cx="2690301" cy="545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658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A5DC5F1-1243-082A-3095-1A05A880200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5098" y="1345782"/>
            <a:ext cx="6499046" cy="5147093"/>
          </a:xfrm>
        </p:spPr>
        <p:txBody>
          <a:bodyPr lIns="91440" tIns="45720" rIns="91440" bIns="45720" anchor="t"/>
          <a:lstStyle/>
          <a:p>
            <a:pPr marL="172720" indent="-172720"/>
            <a:r>
              <a:rPr lang="en-US"/>
              <a:t>To provide the machine learning tool with enough data to train the model, we are supplying it with FRFs </a:t>
            </a:r>
          </a:p>
          <a:p>
            <a:pPr lvl="1" indent="-172720"/>
            <a:r>
              <a:rPr lang="en-US"/>
              <a:t>At each frequency sampled in the FRF, we calculate the response metric: ODS’*ODS</a:t>
            </a:r>
          </a:p>
          <a:p>
            <a:pPr lvl="1" indent="-172720"/>
            <a:r>
              <a:rPr lang="en-US">
                <a:latin typeface="Century Gothic"/>
              </a:rPr>
              <a:t>We train the ML codes to fit a regression that predicts one of our two metrics based on the values within the ODS. This is called the 'Global Parameter'</a:t>
            </a:r>
          </a:p>
          <a:p>
            <a:pPr marL="678815" lvl="2" indent="-112395"/>
            <a:r>
              <a:rPr lang="en-US">
                <a:latin typeface="Century Gothic"/>
              </a:rPr>
              <a:t>We might extend the algorithm to predict both metrics in the future</a:t>
            </a:r>
          </a:p>
          <a:p>
            <a:pPr lvl="1" indent="-172720"/>
            <a:r>
              <a:rPr lang="en-US"/>
              <a:t>Couple of potential pitfalls:</a:t>
            </a:r>
          </a:p>
          <a:p>
            <a:pPr marL="678815" lvl="2" indent="-112395"/>
            <a:r>
              <a:rPr lang="en-US"/>
              <a:t>The high frequency modes are artificially weighted</a:t>
            </a:r>
          </a:p>
          <a:p>
            <a:pPr marL="678815" lvl="2" indent="-112395"/>
            <a:r>
              <a:rPr lang="en-US"/>
              <a:t>Generates a TON of data</a:t>
            </a:r>
          </a:p>
          <a:p>
            <a:pPr marL="678815" lvl="2" indent="-112395"/>
            <a:r>
              <a:rPr lang="en-US"/>
              <a:t>Does not necessary target small values on the off-diagonals</a:t>
            </a:r>
          </a:p>
          <a:p>
            <a:pPr marL="678815" lvl="2" indent="-112395"/>
            <a:r>
              <a:rPr lang="en-US"/>
              <a:t>Trains the model on modes and non-modes </a:t>
            </a:r>
          </a:p>
          <a:p>
            <a:pPr lvl="1" indent="-172720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34FAE53-FB56-64E7-85BF-E6E510588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Training Data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2B06A3-4664-352D-1B5F-07C02B214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5207" y="1569913"/>
            <a:ext cx="2566334" cy="19417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191D8E-F04D-9E99-7034-E0ECB956B4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5207" y="3935393"/>
            <a:ext cx="2390411" cy="214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407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7ED18C5-9325-2A1A-C603-EF682CC447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-330" y="1211804"/>
            <a:ext cx="5632466" cy="5649510"/>
          </a:xfrm>
        </p:spPr>
        <p:txBody>
          <a:bodyPr lIns="91440" tIns="45720" rIns="91440" bIns="45720" anchor="t"/>
          <a:lstStyle/>
          <a:p>
            <a:pPr marL="172720" indent="-172720"/>
            <a:r>
              <a:rPr lang="en-US">
                <a:latin typeface="Century Gothic"/>
              </a:rPr>
              <a:t>We use an </a:t>
            </a:r>
            <a:r>
              <a:rPr lang="en-US" err="1">
                <a:latin typeface="Century Gothic"/>
              </a:rPr>
              <a:t>AdaBoosted</a:t>
            </a:r>
            <a:r>
              <a:rPr lang="en-US">
                <a:latin typeface="Century Gothic"/>
              </a:rPr>
              <a:t> Decision Tree regressor to fit the relationship between the sensor readings and the global parameter</a:t>
            </a:r>
          </a:p>
          <a:p>
            <a:pPr lvl="1" indent="-172720"/>
            <a:r>
              <a:rPr lang="en-US" u="sng">
                <a:latin typeface="Century Gothic"/>
              </a:rPr>
              <a:t>Decision Tree Regressor:</a:t>
            </a:r>
            <a:r>
              <a:rPr lang="en-US">
                <a:latin typeface="Century Gothic"/>
              </a:rPr>
              <a:t> "Creates a model that predicts the value of a target variable by learning simple decision rules inferred from the data features."--</a:t>
            </a:r>
            <a:r>
              <a:rPr lang="en-US">
                <a:latin typeface="Century Gothic"/>
                <a:hlinkClick r:id="rId2"/>
              </a:rPr>
              <a:t>Scikit-Learn Decision Tree documentation</a:t>
            </a:r>
          </a:p>
          <a:p>
            <a:pPr lvl="1" indent="-172720"/>
            <a:r>
              <a:rPr lang="en-US" u="sng">
                <a:latin typeface="Century Gothic"/>
              </a:rPr>
              <a:t>AdaBoost:</a:t>
            </a:r>
            <a:r>
              <a:rPr lang="en-US">
                <a:latin typeface="Century Gothic"/>
              </a:rPr>
              <a:t> Shorthand for Adaptive Boosting, AdaBoost is an ensemble method that incrementally builds a model by training each new data sample to emphasize the training data previously mis-modeled.--</a:t>
            </a:r>
            <a:r>
              <a:rPr lang="en-US">
                <a:latin typeface="Century Gothic"/>
                <a:hlinkClick r:id="rId3"/>
              </a:rPr>
              <a:t> Friedman, J. H. (1999). Stochastic gradient boosting. Stanford University.</a:t>
            </a:r>
          </a:p>
          <a:p>
            <a:pPr lvl="1" indent="-172720"/>
            <a:endParaRPr lang="en-US">
              <a:latin typeface="Century Gothic"/>
            </a:endParaRPr>
          </a:p>
          <a:p>
            <a:pPr lvl="1" indent="-172720"/>
            <a:endParaRPr lang="en-US"/>
          </a:p>
          <a:p>
            <a:pPr lvl="1" indent="-172720"/>
            <a:endParaRPr lang="en-US" b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9538B0-5F82-0CFE-3A77-D426F2A1A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entury Gothic"/>
                <a:ea typeface="ＭＳ Ｐゴシック"/>
              </a:rPr>
              <a:t>Model definitions</a:t>
            </a:r>
            <a:endParaRPr lang="en-US"/>
          </a:p>
        </p:txBody>
      </p:sp>
      <p:pic>
        <p:nvPicPr>
          <p:cNvPr id="4" name="Picture 3" descr="../_images/sphx_glr_plot_tree_regression_001.png">
            <a:extLst>
              <a:ext uri="{FF2B5EF4-FFF2-40B4-BE49-F238E27FC236}">
                <a16:creationId xmlns:a16="http://schemas.microsoft.com/office/drawing/2014/main" id="{F983B313-CC9F-4427-51D9-2F15FCC1AF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2136" y="1626446"/>
            <a:ext cx="3287485" cy="2467707"/>
          </a:xfrm>
          <a:prstGeom prst="rect">
            <a:avLst/>
          </a:prstGeom>
        </p:spPr>
      </p:pic>
      <p:pic>
        <p:nvPicPr>
          <p:cNvPr id="5" name="Picture 4" descr="Mastering The New Generation of Gradient Boosting | Tal-Peretz">
            <a:extLst>
              <a:ext uri="{FF2B5EF4-FFF2-40B4-BE49-F238E27FC236}">
                <a16:creationId xmlns:a16="http://schemas.microsoft.com/office/drawing/2014/main" id="{E291ADDA-C3B6-79CE-5FA9-17FF63B7DE1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56" t="7317" r="1954" b="10976"/>
          <a:stretch/>
        </p:blipFill>
        <p:spPr>
          <a:xfrm>
            <a:off x="5519971" y="4658839"/>
            <a:ext cx="3511815" cy="16878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465485-102D-2EE7-4B2D-D306E5DB9C8F}"/>
              </a:ext>
            </a:extLst>
          </p:cNvPr>
          <p:cNvSpPr txBox="1"/>
          <p:nvPr/>
        </p:nvSpPr>
        <p:spPr>
          <a:xfrm>
            <a:off x="5791308" y="4098624"/>
            <a:ext cx="29691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/>
              <a:t>From: https://scikit-learn.org/stable/auto_examples/tree/plot_tree_regression.html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9D47E8-31AA-E650-4871-C4F3290627C3}"/>
              </a:ext>
            </a:extLst>
          </p:cNvPr>
          <p:cNvSpPr txBox="1"/>
          <p:nvPr/>
        </p:nvSpPr>
        <p:spPr>
          <a:xfrm>
            <a:off x="5519972" y="6304187"/>
            <a:ext cx="362402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/>
              <a:t>From: https://talperetz.github.io/Tal-Peretz/mastering_the_new_generation_of_gradient_boosting/mastering_the_new_generation_of_gradient_boosting.html</a:t>
            </a:r>
          </a:p>
        </p:txBody>
      </p:sp>
    </p:spTree>
    <p:extLst>
      <p:ext uri="{BB962C8B-B14F-4D97-AF65-F5344CB8AC3E}">
        <p14:creationId xmlns:p14="http://schemas.microsoft.com/office/powerpoint/2010/main" val="1609041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6E8FB8-4177-E12B-1A85-D7BB1F00C06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-330" y="1211804"/>
            <a:ext cx="9141015" cy="5281071"/>
          </a:xfrm>
        </p:spPr>
        <p:txBody>
          <a:bodyPr lIns="91440" tIns="45720" rIns="91440" bIns="45720" anchor="t"/>
          <a:lstStyle/>
          <a:p>
            <a:pPr marL="457200" indent="-457200">
              <a:buAutoNum type="arabicPeriod"/>
            </a:pPr>
            <a:r>
              <a:rPr lang="en-US">
                <a:latin typeface="Century Gothic"/>
              </a:rPr>
              <a:t>Choose number of sensors allowed </a:t>
            </a:r>
            <a:endParaRPr lang="en-US" b="0"/>
          </a:p>
          <a:p>
            <a:pPr marL="681355" lvl="1" indent="-342900">
              <a:buAutoNum type="arabicPeriod"/>
            </a:pPr>
            <a:r>
              <a:rPr lang="en-US">
                <a:latin typeface="Century Gothic"/>
              </a:rPr>
              <a:t>In our test case we run the algorithm in a loop to predict on a range of allowable sensors</a:t>
            </a:r>
          </a:p>
          <a:p>
            <a:pPr marL="681355" lvl="1" indent="-342900">
              <a:buAutoNum type="arabicPeriod"/>
            </a:pPr>
            <a:r>
              <a:rPr lang="en-US">
                <a:latin typeface="Century Gothic"/>
              </a:rPr>
              <a:t>For the sake of explanation, let's say we can have 9</a:t>
            </a:r>
          </a:p>
          <a:p>
            <a:pPr marL="627380" indent="-457200">
              <a:buAutoNum type="arabicPeriod"/>
            </a:pPr>
            <a:r>
              <a:rPr lang="en-US">
                <a:latin typeface="Century Gothic"/>
              </a:rPr>
              <a:t>Use Principal Component Analysis (PCA) to determine which 9 sensor locations have the most variance, </a:t>
            </a:r>
            <a:r>
              <a:rPr lang="en-US" err="1">
                <a:latin typeface="Century Gothic"/>
              </a:rPr>
              <a:t>ie</a:t>
            </a:r>
            <a:r>
              <a:rPr lang="en-US">
                <a:latin typeface="Century Gothic"/>
              </a:rPr>
              <a:t> are most relevant to calculating the global parameter </a:t>
            </a:r>
            <a:endParaRPr lang="en-US" b="0">
              <a:latin typeface="Century Gothic"/>
            </a:endParaRPr>
          </a:p>
          <a:p>
            <a:pPr marL="627380" indent="-457200">
              <a:buAutoNum type="arabicPeriod"/>
            </a:pPr>
            <a:r>
              <a:rPr lang="en-US">
                <a:latin typeface="Century Gothic"/>
              </a:rPr>
              <a:t>List</a:t>
            </a:r>
            <a:r>
              <a:rPr lang="en-US" b="1">
                <a:latin typeface="Century Gothic"/>
              </a:rPr>
              <a:t> the principal components for the user</a:t>
            </a:r>
            <a:r>
              <a:rPr lang="en-US">
                <a:latin typeface="Century Gothic"/>
              </a:rPr>
              <a:t>, </a:t>
            </a:r>
            <a:r>
              <a:rPr lang="en-US" b="1">
                <a:latin typeface="Century Gothic"/>
              </a:rPr>
              <a:t>and create a new </a:t>
            </a:r>
            <a:r>
              <a:rPr lang="en-US">
                <a:latin typeface="Century Gothic"/>
              </a:rPr>
              <a:t>matrix with</a:t>
            </a:r>
            <a:r>
              <a:rPr lang="en-US" b="1">
                <a:latin typeface="Century Gothic"/>
              </a:rPr>
              <a:t> only the </a:t>
            </a:r>
            <a:r>
              <a:rPr lang="en-US">
                <a:latin typeface="Century Gothic"/>
              </a:rPr>
              <a:t>9 sensor locations the and</a:t>
            </a:r>
            <a:r>
              <a:rPr lang="en-US" b="1">
                <a:latin typeface="Century Gothic"/>
              </a:rPr>
              <a:t> global parameter</a:t>
            </a:r>
            <a:endParaRPr lang="en-US"/>
          </a:p>
          <a:p>
            <a:pPr marL="627380" indent="-457200">
              <a:buAutoNum type="arabicPeriod"/>
            </a:pPr>
            <a:endParaRPr lang="en-US">
              <a:latin typeface="Century Gothic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BE6775-05CE-E16F-4EB8-0CD8D5EDD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Machine Learning Algorithm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8052D2-52A9-E6F0-DFB2-FF086B073E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1584" b="25581"/>
          <a:stretch/>
        </p:blipFill>
        <p:spPr>
          <a:xfrm>
            <a:off x="3395209" y="4114658"/>
            <a:ext cx="2351607" cy="2376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651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C7C2FBB-0C9E-52A4-FB08-0AF14D5E120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-330" y="1211804"/>
            <a:ext cx="9141015" cy="5281071"/>
          </a:xfrm>
        </p:spPr>
        <p:txBody>
          <a:bodyPr lIns="91440" tIns="45720" rIns="91440" bIns="45720" anchor="t"/>
          <a:lstStyle/>
          <a:p>
            <a:pPr marL="457200" indent="-457200">
              <a:buFont typeface="+mj-lt"/>
              <a:buAutoNum type="arabicPeriod" startAt="4"/>
            </a:pPr>
            <a:r>
              <a:rPr lang="en-US">
                <a:latin typeface="Century Gothic"/>
              </a:rPr>
              <a:t>Randomly split the matrix into 80% training, 20% testing</a:t>
            </a:r>
            <a:endParaRPr lang="en-US"/>
          </a:p>
          <a:p>
            <a:pPr marL="457200" indent="-457200">
              <a:buAutoNum type="arabicPeriod" startAt="4"/>
            </a:pPr>
            <a:r>
              <a:rPr lang="en-US">
                <a:latin typeface="Century Gothic"/>
              </a:rPr>
              <a:t>Fit a model to predict the global parameter (using an Ada Boosted Decision Tree Regressor)</a:t>
            </a:r>
          </a:p>
          <a:p>
            <a:pPr marL="457200" indent="-457200">
              <a:buAutoNum type="arabicPeriod" startAt="4"/>
            </a:pPr>
            <a:r>
              <a:rPr lang="en-US">
                <a:latin typeface="Century Gothic"/>
              </a:rPr>
              <a:t>Use SHAP (</a:t>
            </a:r>
            <a:r>
              <a:rPr lang="en-US" err="1">
                <a:latin typeface="Century Gothic"/>
              </a:rPr>
              <a:t>SHapley</a:t>
            </a:r>
            <a:r>
              <a:rPr lang="en-US">
                <a:latin typeface="Century Gothic"/>
              </a:rPr>
              <a:t> Additive </a:t>
            </a:r>
            <a:r>
              <a:rPr lang="en-US" err="1">
                <a:latin typeface="Century Gothic"/>
              </a:rPr>
              <a:t>exPlanations</a:t>
            </a:r>
            <a:r>
              <a:rPr lang="en-US">
                <a:latin typeface="Century Gothic"/>
              </a:rPr>
              <a:t>) to explain each sensor's contribution to the estimation of the global parameter—lets us see under the hood of the ML model </a:t>
            </a:r>
          </a:p>
          <a:p>
            <a:pPr marL="457200" indent="-457200">
              <a:buAutoNum type="arabicPeriod" startAt="4"/>
            </a:pPr>
            <a:endParaRPr lang="en-US">
              <a:latin typeface="Century Gothic"/>
            </a:endParaRPr>
          </a:p>
          <a:p>
            <a:pPr marL="457200" indent="-457200">
              <a:buAutoNum type="arabicPeriod" startAt="4"/>
            </a:pPr>
            <a:endParaRPr lang="en-US">
              <a:latin typeface="Century Gothic"/>
            </a:endParaRPr>
          </a:p>
          <a:p>
            <a:pPr marL="457200" indent="-457200">
              <a:buAutoNum type="arabicPeriod" startAt="4"/>
            </a:pPr>
            <a:endParaRPr lang="en-US">
              <a:latin typeface="Century Gothic"/>
            </a:endParaRPr>
          </a:p>
          <a:p>
            <a:pPr marL="457200" indent="-457200">
              <a:buAutoNum type="arabicPeriod" startAt="4"/>
            </a:pPr>
            <a:endParaRPr lang="en-US">
              <a:latin typeface="Century Gothic"/>
            </a:endParaRPr>
          </a:p>
          <a:p>
            <a:pPr marL="457200" indent="-457200">
              <a:buAutoNum type="arabicPeriod" startAt="4"/>
            </a:pPr>
            <a:endParaRPr lang="en-US">
              <a:latin typeface="Century Gothic"/>
            </a:endParaRPr>
          </a:p>
          <a:p>
            <a:pPr marL="457200" indent="-457200">
              <a:buAutoNum type="arabicPeriod" startAt="4"/>
            </a:pPr>
            <a:endParaRPr lang="en-US">
              <a:latin typeface="Century Gothic"/>
            </a:endParaRPr>
          </a:p>
          <a:p>
            <a:pPr marL="457200" indent="-457200">
              <a:buAutoNum type="arabicPeriod" startAt="4"/>
            </a:pPr>
            <a:endParaRPr lang="en-US">
              <a:latin typeface="Century Gothic"/>
            </a:endParaRPr>
          </a:p>
          <a:p>
            <a:pPr marL="457200" indent="-457200">
              <a:buAutoNum type="arabicPeriod" startAt="4"/>
            </a:pPr>
            <a:endParaRPr lang="en-US">
              <a:latin typeface="Century Gothic"/>
            </a:endParaRPr>
          </a:p>
          <a:p>
            <a:pPr marL="457200" indent="-457200">
              <a:buAutoNum type="arabicPeriod" startAt="4"/>
            </a:pPr>
            <a:r>
              <a:rPr lang="en-US">
                <a:latin typeface="Century Gothic"/>
              </a:rPr>
              <a:t>Calculate accuracy using a D2 regression score, and R2 score</a:t>
            </a: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F5233CD-3C90-6A35-6C3A-670D1B67E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Century Gothic"/>
              </a:rPr>
              <a:t>Machine Learning Algorithm</a:t>
            </a:r>
            <a:endParaRPr lang="en-US">
              <a:latin typeface="Century Gothic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96BAF7-75A1-70CF-D286-58CE346B0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1242" y="3094980"/>
            <a:ext cx="3543824" cy="24146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291B26-2C04-9A0A-1EEF-FE8854D0D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751" y="6003698"/>
            <a:ext cx="6123214" cy="85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688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CCCB5A-99F2-DF94-62A0-E1F06C6EB1D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4736" y="1296140"/>
            <a:ext cx="8899709" cy="5196735"/>
          </a:xfrm>
        </p:spPr>
        <p:txBody>
          <a:bodyPr lIns="91440" tIns="45720" rIns="91440" bIns="45720" anchor="t"/>
          <a:lstStyle/>
          <a:p>
            <a:pPr marL="172720" indent="-172720"/>
            <a:r>
              <a:rPr lang="en-US" sz="1800"/>
              <a:t>FRF calculated from tip-load of the cantilever beam</a:t>
            </a:r>
          </a:p>
          <a:p>
            <a:pPr marL="172720" indent="-172720"/>
            <a:endParaRPr lang="en-US" sz="1800"/>
          </a:p>
          <a:p>
            <a:pPr marL="172720" indent="-172720"/>
            <a:endParaRPr lang="en-US" sz="1800"/>
          </a:p>
          <a:p>
            <a:pPr marL="172720" indent="-172720"/>
            <a:r>
              <a:rPr lang="en-US" sz="1800" err="1"/>
              <a:t>Downselect</a:t>
            </a:r>
            <a:r>
              <a:rPr lang="en-US" sz="1800"/>
              <a:t> Algorithm</a:t>
            </a:r>
          </a:p>
          <a:p>
            <a:pPr marL="172720" indent="-172720"/>
            <a:endParaRPr lang="en-US" sz="1800"/>
          </a:p>
          <a:p>
            <a:pPr marL="172720" indent="-172720"/>
            <a:endParaRPr lang="en-US" sz="1800"/>
          </a:p>
          <a:p>
            <a:pPr marL="172720" indent="-172720"/>
            <a:endParaRPr lang="en-US" sz="1800"/>
          </a:p>
          <a:p>
            <a:pPr marL="172720" indent="-172720"/>
            <a:endParaRPr lang="en-US" sz="1800"/>
          </a:p>
          <a:p>
            <a:pPr marL="172720" indent="-172720"/>
            <a:endParaRPr lang="en-US" sz="1800"/>
          </a:p>
          <a:p>
            <a:pPr marL="172720" indent="-172720"/>
            <a:endParaRPr lang="en-US" sz="1800"/>
          </a:p>
          <a:p>
            <a:pPr marL="172720" indent="-172720"/>
            <a:r>
              <a:rPr lang="en-US" sz="1800"/>
              <a:t>Machine Learning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CA2EC11-78A6-0A39-F4B7-8AE900689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– Cantilever Beam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22A242-5592-B914-B374-3884549413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377"/>
          <a:stretch/>
        </p:blipFill>
        <p:spPr>
          <a:xfrm>
            <a:off x="2544206" y="4946609"/>
            <a:ext cx="2998247" cy="18531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6F695F-6B66-E387-B60C-669A735B88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043" y="4339103"/>
            <a:ext cx="3505697" cy="227870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5CB98F8-1EAF-8C9B-B24B-2DBFD48A39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56"/>
          <a:stretch/>
        </p:blipFill>
        <p:spPr bwMode="auto">
          <a:xfrm>
            <a:off x="2905484" y="2111137"/>
            <a:ext cx="2998247" cy="185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1BCF5614-86A8-9FF6-23B5-3648F37D3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337" y="1804233"/>
            <a:ext cx="3505698" cy="2278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7508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3E6CFA4-4DDE-7742-03BB-81FE329AB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Century Gothic"/>
                <a:ea typeface="ＭＳ Ｐゴシック"/>
              </a:rPr>
              <a:t>Example – Plate, 50 sensors</a:t>
            </a:r>
            <a:endParaRPr lang="en-US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A28D5F2B-65D5-A3B5-9692-B2CE0A22BFDB}"/>
              </a:ext>
            </a:extLst>
          </p:cNvPr>
          <p:cNvSpPr txBox="1">
            <a:spLocks/>
          </p:cNvSpPr>
          <p:nvPr/>
        </p:nvSpPr>
        <p:spPr>
          <a:xfrm>
            <a:off x="16786" y="1233997"/>
            <a:ext cx="6292148" cy="559759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173038" indent="-173038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1592A"/>
              </a:buClr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11175" indent="-173038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1592A"/>
              </a:buClr>
              <a:buFont typeface="Century Gothic" panose="020B0502020202020204" pitchFamily="34" charset="0"/>
              <a:buChar char="–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679205" indent="-112671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1592A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852183" indent="-112671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1592A"/>
              </a:buClr>
              <a:buFont typeface="Century Gothic" panose="020B0502020202020204" pitchFamily="34" charset="0"/>
              <a:buChar char="–"/>
              <a:defRPr sz="1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039442" indent="-117433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1592A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2720" indent="-172720"/>
            <a:r>
              <a:rPr lang="en-US">
                <a:latin typeface="Century Gothic"/>
              </a:rPr>
              <a:t>FRF calculated from a point loads applied near the edge of the plate, slightly off-center</a:t>
            </a:r>
            <a:endParaRPr lang="en-US"/>
          </a:p>
          <a:p>
            <a:pPr marL="172720" indent="-172720"/>
            <a:r>
              <a:rPr lang="en-US">
                <a:latin typeface="Century Gothic"/>
              </a:rPr>
              <a:t>The </a:t>
            </a:r>
            <a:r>
              <a:rPr lang="en-US" err="1">
                <a:latin typeface="Century Gothic"/>
              </a:rPr>
              <a:t>AdaBoosted</a:t>
            </a:r>
            <a:r>
              <a:rPr lang="en-US">
                <a:latin typeface="Century Gothic"/>
              </a:rPr>
              <a:t> Decision Tree Regressor selected nodal locations in a clump near the FRF point load </a:t>
            </a:r>
          </a:p>
          <a:p>
            <a:pPr marL="172720" indent="-172720"/>
            <a:endParaRPr lang="en-US"/>
          </a:p>
          <a:p>
            <a:pPr marL="172720" indent="-172720"/>
            <a:r>
              <a:rPr lang="en-US" err="1"/>
              <a:t>Downselect</a:t>
            </a:r>
            <a:endParaRPr lang="en-US"/>
          </a:p>
          <a:p>
            <a:pPr marL="172720" indent="-172720"/>
            <a:endParaRPr lang="en-US" b="0"/>
          </a:p>
          <a:p>
            <a:pPr marL="172720" indent="-172720"/>
            <a:endParaRPr lang="en-US"/>
          </a:p>
          <a:p>
            <a:pPr marL="172720" indent="-172720"/>
            <a:endParaRPr lang="en-US"/>
          </a:p>
          <a:p>
            <a:pPr marL="172720" indent="-172720"/>
            <a:endParaRPr lang="en-US"/>
          </a:p>
          <a:p>
            <a:pPr marL="172720" indent="-172720"/>
            <a:r>
              <a:rPr lang="en-US"/>
              <a:t>ML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71CB64-560B-9AC0-5338-770FC5C59A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4428" y="2737883"/>
            <a:ext cx="1405494" cy="38916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3E5D1A6-AC10-0DAF-2C3E-3CF7D88467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072"/>
          <a:stretch/>
        </p:blipFill>
        <p:spPr>
          <a:xfrm>
            <a:off x="6268477" y="1326375"/>
            <a:ext cx="2858737" cy="19776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262A112-5175-DD36-B1F2-B0002644629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08" t="21169" r="6698" b="6642"/>
          <a:stretch/>
        </p:blipFill>
        <p:spPr>
          <a:xfrm>
            <a:off x="1900641" y="3145956"/>
            <a:ext cx="2608112" cy="19279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6557008-0FB2-D6D0-03C2-8A6CFCAA708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701"/>
          <a:stretch/>
        </p:blipFill>
        <p:spPr>
          <a:xfrm>
            <a:off x="4909378" y="2764139"/>
            <a:ext cx="2805050" cy="2112736"/>
          </a:xfrm>
          <a:prstGeom prst="rect">
            <a:avLst/>
          </a:prstGeom>
        </p:spPr>
      </p:pic>
      <p:pic>
        <p:nvPicPr>
          <p:cNvPr id="8" name="Picture 7" descr="Chart, histogram&#10;&#10;Description automatically generated">
            <a:extLst>
              <a:ext uri="{FF2B5EF4-FFF2-40B4-BE49-F238E27FC236}">
                <a16:creationId xmlns:a16="http://schemas.microsoft.com/office/drawing/2014/main" id="{B0FA440C-4DC3-1F5C-BB3F-65DCE8F8ED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9191" y="4836226"/>
            <a:ext cx="2688893" cy="2016670"/>
          </a:xfrm>
          <a:prstGeom prst="rect">
            <a:avLst/>
          </a:prstGeom>
        </p:spPr>
      </p:pic>
      <p:pic>
        <p:nvPicPr>
          <p:cNvPr id="13" name="Picture 12" descr="Shape, arrow&#10;&#10;Description automatically generated">
            <a:extLst>
              <a:ext uri="{FF2B5EF4-FFF2-40B4-BE49-F238E27FC236}">
                <a16:creationId xmlns:a16="http://schemas.microsoft.com/office/drawing/2014/main" id="{0B6A7BB8-9DC9-9DCB-798C-8418B5A2891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123" t="25811" r="8255" b="7241"/>
          <a:stretch/>
        </p:blipFill>
        <p:spPr>
          <a:xfrm>
            <a:off x="1883360" y="5068479"/>
            <a:ext cx="2608112" cy="178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283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5EBE211-8F09-9FE5-26D8-0B7022E18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entury Gothic"/>
                <a:ea typeface="ＭＳ Ｐゴシック"/>
              </a:rPr>
              <a:t>TAURUS structure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D99524-2FAB-7C10-B432-B81F9EDB4A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6650" y="2171420"/>
            <a:ext cx="1657350" cy="461645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695E4F3-B7F8-F709-6CD3-70F90FE3A24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879" y="1345782"/>
            <a:ext cx="9001956" cy="5147093"/>
          </a:xfrm>
        </p:spPr>
        <p:txBody>
          <a:bodyPr lIns="91440" tIns="45720" rIns="91440" bIns="45720" anchor="t"/>
          <a:lstStyle/>
          <a:p>
            <a:pPr marL="172720" indent="-172720"/>
            <a:r>
              <a:rPr lang="en-US" sz="1800">
                <a:latin typeface="Century Gothic"/>
              </a:rPr>
              <a:t>FRF calculated from a point load applied at the top of the T in all three translational DOFs</a:t>
            </a:r>
          </a:p>
          <a:p>
            <a:pPr marL="172720" indent="-172720"/>
            <a:r>
              <a:rPr lang="en-US" sz="1800">
                <a:latin typeface="Century Gothic"/>
              </a:rPr>
              <a:t>We see AdaBoost clumping of sensors near FRF point</a:t>
            </a:r>
            <a:endParaRPr lang="en-US" sz="1800"/>
          </a:p>
          <a:p>
            <a:pPr marL="172720" indent="-172720"/>
            <a:endParaRPr lang="en-US" sz="1800"/>
          </a:p>
          <a:p>
            <a:pPr marL="172720" indent="-172720"/>
            <a:r>
              <a:rPr lang="en-US" sz="1800" err="1"/>
              <a:t>Downselect</a:t>
            </a:r>
            <a:endParaRPr lang="en-US" sz="1800"/>
          </a:p>
          <a:p>
            <a:pPr marL="172720" indent="-172720"/>
            <a:endParaRPr lang="en-US" sz="1800" b="0"/>
          </a:p>
          <a:p>
            <a:pPr marL="172720" indent="-172720"/>
            <a:endParaRPr lang="en-US" sz="1800"/>
          </a:p>
          <a:p>
            <a:pPr marL="172720" indent="-172720"/>
            <a:endParaRPr lang="en-US" sz="1800"/>
          </a:p>
          <a:p>
            <a:pPr marL="172720" indent="-172720"/>
            <a:endParaRPr lang="en-US" sz="1800"/>
          </a:p>
          <a:p>
            <a:pPr marL="172720" indent="-172720"/>
            <a:endParaRPr lang="en-US" sz="1800"/>
          </a:p>
          <a:p>
            <a:pPr marL="172720" indent="-172720"/>
            <a:endParaRPr lang="en-US" sz="1800"/>
          </a:p>
          <a:p>
            <a:pPr marL="172720" indent="-172720"/>
            <a:r>
              <a:rPr lang="en-US" sz="1800"/>
              <a:t>ML</a:t>
            </a:r>
          </a:p>
          <a:p>
            <a:pPr marL="172720" indent="-172720"/>
            <a:endParaRPr lang="en-US" sz="1800"/>
          </a:p>
        </p:txBody>
      </p:sp>
      <p:pic>
        <p:nvPicPr>
          <p:cNvPr id="17" name="Picture 16" descr="A picture containing several&#10;&#10;Description automatically generated">
            <a:extLst>
              <a:ext uri="{FF2B5EF4-FFF2-40B4-BE49-F238E27FC236}">
                <a16:creationId xmlns:a16="http://schemas.microsoft.com/office/drawing/2014/main" id="{5223B469-3091-ACA8-4DE0-7EBC4E6813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607" b="4462"/>
          <a:stretch/>
        </p:blipFill>
        <p:spPr>
          <a:xfrm>
            <a:off x="1560143" y="2285720"/>
            <a:ext cx="2485638" cy="2306723"/>
          </a:xfrm>
          <a:prstGeom prst="rect">
            <a:avLst/>
          </a:prstGeom>
        </p:spPr>
      </p:pic>
      <p:pic>
        <p:nvPicPr>
          <p:cNvPr id="7" name="Picture 6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1F6DDBC3-594E-6B33-E9C2-02D30D53A0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0143" y="4610550"/>
            <a:ext cx="2488882" cy="2209518"/>
          </a:xfrm>
          <a:prstGeom prst="rect">
            <a:avLst/>
          </a:prstGeom>
        </p:spPr>
      </p:pic>
      <p:pic>
        <p:nvPicPr>
          <p:cNvPr id="14" name="Picture 13" descr="Chart&#10;&#10;Description automatically generated">
            <a:extLst>
              <a:ext uri="{FF2B5EF4-FFF2-40B4-BE49-F238E27FC236}">
                <a16:creationId xmlns:a16="http://schemas.microsoft.com/office/drawing/2014/main" id="{CAB56EDD-6D4E-C2F5-132B-855A543F17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2106" y="2360766"/>
            <a:ext cx="3440953" cy="2233179"/>
          </a:xfrm>
          <a:prstGeom prst="rect">
            <a:avLst/>
          </a:prstGeom>
        </p:spPr>
      </p:pic>
      <p:pic>
        <p:nvPicPr>
          <p:cNvPr id="20" name="Picture 19" descr="Chart&#10;&#10;Description automatically generated">
            <a:extLst>
              <a:ext uri="{FF2B5EF4-FFF2-40B4-BE49-F238E27FC236}">
                <a16:creationId xmlns:a16="http://schemas.microsoft.com/office/drawing/2014/main" id="{80887780-AC7F-0716-D162-C07C1D020E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7402" y="4624822"/>
            <a:ext cx="3435658" cy="2233178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160CF6C7-1BAE-357D-F7C5-E42178D913CB}"/>
              </a:ext>
            </a:extLst>
          </p:cNvPr>
          <p:cNvSpPr/>
          <p:nvPr/>
        </p:nvSpPr>
        <p:spPr>
          <a:xfrm>
            <a:off x="2432482" y="2459115"/>
            <a:ext cx="115409" cy="115409"/>
          </a:xfrm>
          <a:prstGeom prst="ellips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BF213B6-5829-69DD-ADFD-D09F7831A07F}"/>
              </a:ext>
            </a:extLst>
          </p:cNvPr>
          <p:cNvSpPr/>
          <p:nvPr/>
        </p:nvSpPr>
        <p:spPr>
          <a:xfrm>
            <a:off x="2286001" y="4841941"/>
            <a:ext cx="115409" cy="115409"/>
          </a:xfrm>
          <a:prstGeom prst="ellips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844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C06A159-71F9-BCE4-42C3-0CCF18471F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7654" y="1164354"/>
            <a:ext cx="9047701" cy="5582520"/>
          </a:xfrm>
        </p:spPr>
        <p:txBody>
          <a:bodyPr lIns="91440" tIns="45720" rIns="91440" bIns="45720" anchor="t"/>
          <a:lstStyle/>
          <a:p>
            <a:pPr marL="172720" indent="-172720"/>
            <a:r>
              <a:rPr lang="en-US">
                <a:latin typeface="Century Gothic"/>
              </a:rPr>
              <a:t>Machine learning shows initial promise as a way of generating modal sensor set</a:t>
            </a:r>
          </a:p>
          <a:p>
            <a:pPr marL="172720" indent="-172720"/>
            <a:r>
              <a:rPr lang="en-US">
                <a:latin typeface="Century Gothic"/>
              </a:rPr>
              <a:t>ML method tends to have high off-diagonal values</a:t>
            </a:r>
          </a:p>
          <a:p>
            <a:pPr marL="172720" indent="-172720"/>
            <a:r>
              <a:rPr lang="en-US">
                <a:latin typeface="Century Gothic"/>
              </a:rPr>
              <a:t>ML method places sensors near the FRF input location</a:t>
            </a:r>
          </a:p>
          <a:p>
            <a:pPr marL="172720" indent="-172720"/>
            <a:r>
              <a:rPr lang="en-US">
                <a:latin typeface="Century Gothic"/>
              </a:rPr>
              <a:t>FRF data, by itself, is not sufficient to generate as a training data set</a:t>
            </a:r>
          </a:p>
          <a:p>
            <a:pPr marL="172720" indent="-172720"/>
            <a:r>
              <a:rPr lang="en-US">
                <a:latin typeface="Century Gothic"/>
              </a:rPr>
              <a:t>ML method accuracy does not seem to be affected by variations in geometry</a:t>
            </a:r>
          </a:p>
          <a:p>
            <a:pPr marL="172720" indent="-172720"/>
            <a:endParaRPr lang="en-US"/>
          </a:p>
          <a:p>
            <a:pPr marL="172720" indent="-172720"/>
            <a:r>
              <a:rPr lang="en-US">
                <a:latin typeface="Century Gothic"/>
              </a:rPr>
              <a:t>Future work:</a:t>
            </a:r>
          </a:p>
          <a:p>
            <a:pPr lvl="1" indent="-172720"/>
            <a:r>
              <a:rPr lang="en-US">
                <a:latin typeface="Century Gothic"/>
              </a:rPr>
              <a:t>Investigate PCA alternatives such as Singular Value Decomposition (SVD)</a:t>
            </a:r>
          </a:p>
          <a:p>
            <a:pPr lvl="1" indent="-172720"/>
            <a:r>
              <a:rPr lang="en-US">
                <a:latin typeface="Century Gothic"/>
              </a:rPr>
              <a:t>Preprocess training data by splitting into subsets and generating a Decision Tree (DT) for each subset</a:t>
            </a:r>
          </a:p>
          <a:p>
            <a:pPr lvl="1" indent="-172720"/>
            <a:r>
              <a:rPr lang="en-US">
                <a:latin typeface="Century Gothic"/>
              </a:rPr>
              <a:t>Dig deeper into SHAP results of this model</a:t>
            </a:r>
          </a:p>
          <a:p>
            <a:pPr lvl="1" indent="-172720"/>
            <a:r>
              <a:rPr lang="en-US">
                <a:latin typeface="Century Gothic"/>
              </a:rPr>
              <a:t>Look into machine learning training data that de-emphasize the locations near the force input</a:t>
            </a:r>
          </a:p>
          <a:p>
            <a:pPr lvl="1" indent="-172720"/>
            <a:r>
              <a:rPr lang="en-US">
                <a:latin typeface="Century Gothic"/>
              </a:rPr>
              <a:t>Investigate weighting the response at the modal frequencies</a:t>
            </a:r>
          </a:p>
          <a:p>
            <a:pPr lvl="1" indent="-172720"/>
            <a:r>
              <a:rPr lang="en-US">
                <a:latin typeface="Century Gothic"/>
              </a:rPr>
              <a:t>Consider multi-input FRF data</a:t>
            </a:r>
          </a:p>
          <a:p>
            <a:pPr lvl="1" indent="-172720"/>
            <a:r>
              <a:rPr lang="en-US">
                <a:latin typeface="Century Gothic"/>
              </a:rPr>
              <a:t>Test method on simple Space Launch System (SLS) model</a:t>
            </a:r>
            <a:endParaRPr lang="en-US"/>
          </a:p>
          <a:p>
            <a:pPr lvl="1" indent="-172720"/>
            <a:endParaRPr lang="en-US"/>
          </a:p>
          <a:p>
            <a:pPr marL="172720" indent="-172720"/>
            <a:endParaRPr lang="en-US"/>
          </a:p>
          <a:p>
            <a:pPr marL="172720" indent="-172720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629495-6DFE-E633-9B93-BBF8CCD40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entury Gothic"/>
                <a:ea typeface="ＭＳ Ｐゴシック"/>
              </a:rPr>
              <a:t>Conclusions/Future work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416661"/>
      </p:ext>
    </p:extLst>
  </p:cSld>
  <p:clrMapOvr>
    <a:masterClrMapping/>
  </p:clrMapOvr>
</p:sld>
</file>

<file path=ppt/theme/theme1.xml><?xml version="1.0" encoding="utf-8"?>
<a:theme xmlns:a="http://schemas.openxmlformats.org/drawingml/2006/main" name="Storyboard Layou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8c3ddc36-ce05-4e51-8e83-43d28e9da8e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578758F853FA48B504A39655AB96D3" ma:contentTypeVersion="13" ma:contentTypeDescription="Create a new document." ma:contentTypeScope="" ma:versionID="76504943319a8926ab8a2fef9fa52b64">
  <xsd:schema xmlns:xsd="http://www.w3.org/2001/XMLSchema" xmlns:xs="http://www.w3.org/2001/XMLSchema" xmlns:p="http://schemas.microsoft.com/office/2006/metadata/properties" xmlns:ns2="8c3ddc36-ce05-4e51-8e83-43d28e9da8eb" xmlns:ns3="d900e117-17a0-4b24-9e47-511ef1d02c43" xmlns:ns4="4d207552-3eef-44ca-afdc-75aec11a57a4" targetNamespace="http://schemas.microsoft.com/office/2006/metadata/properties" ma:root="true" ma:fieldsID="e3a71a2434d1841262fcb2182c018270" ns2:_="" ns3:_="" ns4:_="">
    <xsd:import namespace="8c3ddc36-ce05-4e51-8e83-43d28e9da8eb"/>
    <xsd:import namespace="d900e117-17a0-4b24-9e47-511ef1d02c43"/>
    <xsd:import namespace="4d207552-3eef-44ca-afdc-75aec11a57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4:SharedWithUsers" minOccurs="0"/>
                <xsd:element ref="ns4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3ddc36-ce05-4e51-8e83-43d28e9da8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a0cc9e3-9ff7-4876-84fc-c3f43051ec92}" ma:internalName="TaxCatchAll" ma:showField="CatchAllData" ma:web="4d207552-3eef-44ca-afdc-75aec11a57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207552-3eef-44ca-afdc-75aec11a57a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4DC065D-6764-4FD8-8837-8685C3C15E0D}">
  <ds:schemaRefs>
    <ds:schemaRef ds:uri="4d207552-3eef-44ca-afdc-75aec11a57a4"/>
    <ds:schemaRef ds:uri="8c3ddc36-ce05-4e51-8e83-43d28e9da8eb"/>
    <ds:schemaRef ds:uri="d900e117-17a0-4b24-9e47-511ef1d02c4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22472AB-5E13-4643-96AC-31905DB3C23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8CB8DF-612A-4848-A3C1-077F45FB84F7}">
  <ds:schemaRefs>
    <ds:schemaRef ds:uri="4d207552-3eef-44ca-afdc-75aec11a57a4"/>
    <ds:schemaRef ds:uri="8c3ddc36-ce05-4e51-8e83-43d28e9da8eb"/>
    <ds:schemaRef ds:uri="d900e117-17a0-4b24-9e47-511ef1d02c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828</Words>
  <Application>Microsoft Office PowerPoint</Application>
  <PresentationFormat>Letter Paper (8.5x11 in)</PresentationFormat>
  <Paragraphs>101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Century Gothic</vt:lpstr>
      <vt:lpstr>Storyboard Layouts</vt:lpstr>
      <vt:lpstr>PowerPoint Presentation</vt:lpstr>
      <vt:lpstr>Introduction</vt:lpstr>
      <vt:lpstr>Training Data</vt:lpstr>
      <vt:lpstr>Model definitions</vt:lpstr>
      <vt:lpstr>Machine Learning Algorithm</vt:lpstr>
      <vt:lpstr>Machine Learning Algorithm</vt:lpstr>
      <vt:lpstr>Example – Cantilever Beam</vt:lpstr>
      <vt:lpstr>Example – Plate, 50 sensors</vt:lpstr>
      <vt:lpstr>TAURUS structure</vt:lpstr>
      <vt:lpstr>Conclusions/Future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Stewart, Eric C. (MSFC-EV31)</cp:lastModifiedBy>
  <cp:revision>2</cp:revision>
  <dcterms:created xsi:type="dcterms:W3CDTF">2019-02-19T16:08:52Z</dcterms:created>
  <dcterms:modified xsi:type="dcterms:W3CDTF">2024-05-16T19:16:43Z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0x0101007C578758F853FA48B504A39655AB96D3</vt:lpwstr>
  </property>
  <property fmtid="{D5CDD505-2E9C-101B-9397-08002B2CF9AE}" pid="3" name="MediaServiceImageTags">
    <vt:lpwstr/>
  </property>
</Properties>
</file>