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5143500" type="screen16x9"/>
  <p:notesSz cx="6858000" cy="9144000"/>
  <p:embeddedFontLst>
    <p:embeddedFont>
      <p:font typeface="Palatino Linotype" panose="02040502050505030304" pitchFamily="18" charset="0"/>
      <p:regular r:id="rId34"/>
      <p:bold r:id="rId35"/>
      <p:italic r:id="rId36"/>
      <p:boldItalic r:id="rId37"/>
    </p:embeddedFont>
    <p:embeddedFont>
      <p:font typeface="Roboto" panose="020000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06"/>
    <p:restoredTop sz="94689"/>
  </p:normalViewPr>
  <p:slideViewPr>
    <p:cSldViewPr snapToGrid="0">
      <p:cViewPr varScale="1">
        <p:scale>
          <a:sx n="249" d="100"/>
          <a:sy n="249" d="100"/>
        </p:scale>
        <p:origin x="736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aef1c5820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aef1c5820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afd38b9067_1_1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afd38b9067_1_17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afd38b9067_1_20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afd38b9067_1_20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afd38b9067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afd38b9067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afd38b9067_1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afd38b9067_1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afd38b9067_1_18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afd38b9067_1_18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afd38b9067_1_17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afd38b9067_1_17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afd38b9067_1_175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475" tIns="81475" rIns="81475" bIns="814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/>
          </a:p>
        </p:txBody>
      </p:sp>
      <p:sp>
        <p:nvSpPr>
          <p:cNvPr id="108" name="Google Shape;108;g2afd38b9067_1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496" y="685795"/>
            <a:ext cx="609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afd38b9067_1_6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2afd38b9067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afd38b9067_1_250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2afd38b9067_1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511" y="685795"/>
            <a:ext cx="609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afd38b9067_1_4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afd38b9067_1_4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afd38b9067_1_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afd38b9067_1_5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afd38b9067_1_1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afd38b9067_1_1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afd38b9067_1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afd38b9067_1_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afd38b9067_1_6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afd38b9067_1_6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afd38b9067_1_7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afd38b9067_1_7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afd38b9067_1_7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afd38b9067_1_7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afd38b9067_1_8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afd38b9067_1_8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afd38b9067_1_9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afd38b9067_1_9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afd38b9067_1_19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2afd38b9067_1_19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afd38b9067_1_10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2afd38b9067_1_10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afd38b9067_1_1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2afd38b9067_1_1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afd38b9067_1_1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afd38b9067_1_1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afd38b9067_1_1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2afd38b9067_1_1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afd38b9067_1_1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2afd38b9067_1_1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afd38b9067_1_1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2afd38b9067_1_1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afd38b9067_1_15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afd38b9067_1_15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afd38b9067_1_1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2afd38b9067_1_1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afd38b9067_1_16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afd38b9067_1_16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afd38b9067_1_1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2afd38b9067_1_1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afd38b9067_1_17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2afd38b9067_1_17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sihpKB-4JADKqLAkz8I29as7qg5KA_Ih/view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73" y="0"/>
            <a:ext cx="910828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04500" y="61825"/>
            <a:ext cx="8931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i="1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Heating of coronal X-ray Bright Points</a:t>
            </a:r>
            <a:endParaRPr sz="2800" b="1" i="1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025200" y="380150"/>
            <a:ext cx="4931100" cy="20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82925" rIns="82925" bIns="82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600"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600"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1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1" u="none" strike="noStrike" cap="non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Biswajit Mondal</a:t>
            </a:r>
            <a:endParaRPr sz="1800" b="1" i="1" u="none" strike="noStrike" cap="none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NASA Postdoctoral Program</a:t>
            </a: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NASA Marshall Space Flight Centre </a:t>
            </a: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Huntsville, Alabama, USA</a:t>
            </a: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800"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500" u="sng"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500" u="sng"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600" i="1"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500" i="1" u="none" strike="noStrike" cap="none">
              <a:solidFill>
                <a:srgbClr val="000000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260250" y="4414550"/>
            <a:ext cx="8447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0212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0212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44425" y="4467075"/>
            <a:ext cx="8822400" cy="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May-27-2024</a:t>
            </a:r>
            <a:endParaRPr sz="19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4D5156"/>
              </a:solidFill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7125" y="3159350"/>
            <a:ext cx="1538002" cy="1269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50" y="0"/>
            <a:ext cx="910830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04500" y="61825"/>
            <a:ext cx="8931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i="1">
                <a:solidFill>
                  <a:schemeClr val="lt2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Group and collaborators</a:t>
            </a:r>
            <a:endParaRPr sz="2600" b="1" i="1">
              <a:solidFill>
                <a:schemeClr val="lt2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511400" y="1022600"/>
            <a:ext cx="4011300" cy="31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u="sng" dirty="0">
                <a:solidFill>
                  <a:schemeClr val="lt1"/>
                </a:solidFill>
              </a:rPr>
              <a:t>MSFC </a:t>
            </a:r>
            <a:r>
              <a:rPr lang="en" sz="1800" i="1" u="sng" dirty="0" err="1">
                <a:solidFill>
                  <a:schemeClr val="lt1"/>
                </a:solidFill>
              </a:rPr>
              <a:t>heliophysics</a:t>
            </a:r>
            <a:r>
              <a:rPr lang="en" sz="1800" i="1" u="sng" dirty="0">
                <a:solidFill>
                  <a:schemeClr val="lt1"/>
                </a:solidFill>
              </a:rPr>
              <a:t> team:</a:t>
            </a:r>
            <a:r>
              <a:rPr lang="en" sz="1800" dirty="0">
                <a:solidFill>
                  <a:schemeClr val="lt1"/>
                </a:solidFill>
              </a:rPr>
              <a:t> </a:t>
            </a: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</a:rPr>
              <a:t>Dr. Amy R. </a:t>
            </a:r>
            <a:r>
              <a:rPr lang="en" sz="1800" dirty="0" err="1">
                <a:solidFill>
                  <a:schemeClr val="lt1"/>
                </a:solidFill>
              </a:rPr>
              <a:t>Wineberger</a:t>
            </a:r>
            <a:r>
              <a:rPr lang="en" sz="1800" dirty="0">
                <a:solidFill>
                  <a:schemeClr val="lt1"/>
                </a:solidFill>
              </a:rPr>
              <a:t>,</a:t>
            </a: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</a:rPr>
              <a:t>Dr. P.S. </a:t>
            </a:r>
            <a:r>
              <a:rPr lang="en" sz="1800" dirty="0" err="1">
                <a:solidFill>
                  <a:schemeClr val="lt1"/>
                </a:solidFill>
              </a:rPr>
              <a:t>Athiray</a:t>
            </a:r>
            <a:r>
              <a:rPr lang="en" sz="1800" dirty="0">
                <a:solidFill>
                  <a:schemeClr val="lt1"/>
                </a:solidFill>
              </a:rPr>
              <a:t>,</a:t>
            </a: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</a:rPr>
              <a:t>Dr. Sabrina L. Savage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</a:rPr>
              <a:t> and </a:t>
            </a:r>
            <a:r>
              <a:rPr lang="en" sz="1800" dirty="0" err="1">
                <a:solidFill>
                  <a:schemeClr val="lt1"/>
                </a:solidFill>
              </a:rPr>
              <a:t>MaGIXS</a:t>
            </a:r>
            <a:r>
              <a:rPr lang="en" sz="1800" dirty="0">
                <a:solidFill>
                  <a:schemeClr val="lt1"/>
                </a:solidFill>
              </a:rPr>
              <a:t> team.</a:t>
            </a:r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4522775" y="1027825"/>
            <a:ext cx="4360200" cy="3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u="sng">
                <a:solidFill>
                  <a:schemeClr val="lt1"/>
                </a:solidFill>
              </a:rPr>
              <a:t>Collaborators</a:t>
            </a:r>
            <a:r>
              <a:rPr lang="en" sz="1800">
                <a:solidFill>
                  <a:schemeClr val="lt1"/>
                </a:solidFill>
              </a:rPr>
              <a:t>: </a:t>
            </a:r>
            <a:endParaRPr sz="1800">
              <a:solidFill>
                <a:schemeClr val="lt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Dr. Helen E. Mason (Univ. Cambridge)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Dr. Giulio Del Zanna (Univ. Cambridge)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Dr. J.A. Klimchuk (NASA GSFC)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Dr. Aveek Sarker (PRL)</a:t>
            </a: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Dr. Santosh Vadawale (PRL) and others!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/>
        </p:nvSpPr>
        <p:spPr>
          <a:xfrm>
            <a:off x="0" y="1703500"/>
            <a:ext cx="91440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0000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What are the XBPs?</a:t>
            </a:r>
            <a:endParaRPr sz="3300">
              <a:solidFill>
                <a:srgbClr val="0000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oogle Shape;77;p16"/>
          <p:cNvGrpSpPr/>
          <p:nvPr/>
        </p:nvGrpSpPr>
        <p:grpSpPr>
          <a:xfrm>
            <a:off x="5086646" y="635073"/>
            <a:ext cx="3322708" cy="3242344"/>
            <a:chOff x="6676350" y="2818075"/>
            <a:chExt cx="2336151" cy="2336151"/>
          </a:xfrm>
        </p:grpSpPr>
        <p:pic>
          <p:nvPicPr>
            <p:cNvPr id="78" name="Google Shape;78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676350" y="2818075"/>
              <a:ext cx="2336151" cy="23361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" name="Google Shape;79;p16"/>
            <p:cNvSpPr txBox="1"/>
            <p:nvPr/>
          </p:nvSpPr>
          <p:spPr>
            <a:xfrm>
              <a:off x="7252870" y="4784933"/>
              <a:ext cx="1519200" cy="26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i="1">
                  <a:solidFill>
                    <a:schemeClr val="lt1"/>
                  </a:solidFill>
                </a:rPr>
                <a:t>Solar cycle minimum</a:t>
              </a:r>
              <a:endParaRPr sz="1200" b="1" i="1">
                <a:solidFill>
                  <a:schemeClr val="lt1"/>
                </a:solidFill>
              </a:endParaRPr>
            </a:p>
          </p:txBody>
        </p:sp>
      </p:grpSp>
      <p:grpSp>
        <p:nvGrpSpPr>
          <p:cNvPr id="80" name="Google Shape;80;p16"/>
          <p:cNvGrpSpPr/>
          <p:nvPr/>
        </p:nvGrpSpPr>
        <p:grpSpPr>
          <a:xfrm>
            <a:off x="807419" y="635175"/>
            <a:ext cx="3322697" cy="3242451"/>
            <a:chOff x="6676350" y="334150"/>
            <a:chExt cx="2336143" cy="2331524"/>
          </a:xfrm>
        </p:grpSpPr>
        <p:pic>
          <p:nvPicPr>
            <p:cNvPr id="81" name="Google Shape;81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676350" y="334150"/>
              <a:ext cx="2336143" cy="2331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" name="Google Shape;82;p16"/>
            <p:cNvSpPr txBox="1"/>
            <p:nvPr/>
          </p:nvSpPr>
          <p:spPr>
            <a:xfrm>
              <a:off x="7238893" y="2296381"/>
              <a:ext cx="1458900" cy="26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i="1">
                  <a:solidFill>
                    <a:schemeClr val="lt1"/>
                  </a:solidFill>
                </a:rPr>
                <a:t>Solar cycle maximum</a:t>
              </a:r>
              <a:endParaRPr sz="1200" b="1" i="1">
                <a:solidFill>
                  <a:schemeClr val="lt1"/>
                </a:solidFill>
              </a:endParaRPr>
            </a:p>
          </p:txBody>
        </p:sp>
      </p:grpSp>
      <p:sp>
        <p:nvSpPr>
          <p:cNvPr id="83" name="Google Shape;83;p16"/>
          <p:cNvSpPr txBox="1"/>
          <p:nvPr/>
        </p:nvSpPr>
        <p:spPr>
          <a:xfrm>
            <a:off x="138475" y="3916725"/>
            <a:ext cx="90054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XBPs are located all over the solar disk. (Vaiana et al., 1973; Krieger et al., 1971; Golub et al., 1974)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In the solar maxima, their contribution is hidden behind the huge AR emission.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During the quiet phase XBPs are the primary on-disk X-ray contributors.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/>
        </p:nvSpPr>
        <p:spPr>
          <a:xfrm>
            <a:off x="-100" y="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alatino Linotype"/>
                <a:ea typeface="Palatino Linotype"/>
                <a:cs typeface="Palatino Linotype"/>
                <a:sym typeface="Palatino Linotype"/>
              </a:rPr>
              <a:t>Questions</a:t>
            </a:r>
            <a:endParaRPr sz="2400"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685800" y="1349850"/>
            <a:ext cx="7625700" cy="20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2000"/>
              <a:buChar char="●"/>
            </a:pPr>
            <a:r>
              <a:rPr lang="en" sz="2000">
                <a:solidFill>
                  <a:srgbClr val="980000"/>
                </a:solidFill>
              </a:rPr>
              <a:t>Fraction of the total quiet Sun X-rays contributed by the XBPs</a:t>
            </a:r>
            <a:endParaRPr sz="2000">
              <a:solidFill>
                <a:srgbClr val="980000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980000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9900FF"/>
              </a:buClr>
              <a:buSzPts val="2000"/>
              <a:buChar char="●"/>
            </a:pPr>
            <a:r>
              <a:rPr lang="en" sz="2000">
                <a:solidFill>
                  <a:srgbClr val="9900FF"/>
                </a:solidFill>
              </a:rPr>
              <a:t>Can nanoflares maintain the heating of the XBPs?</a:t>
            </a:r>
            <a:endParaRPr sz="2000">
              <a:solidFill>
                <a:srgbClr val="9900FF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9900FF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Char char="●"/>
            </a:pPr>
            <a:r>
              <a:rPr lang="en" sz="2000">
                <a:solidFill>
                  <a:srgbClr val="0000FF"/>
                </a:solidFill>
              </a:rPr>
              <a:t>If yes, what is the nanoflare frequency?</a:t>
            </a:r>
            <a:endParaRPr sz="20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/>
        </p:nvSpPr>
        <p:spPr>
          <a:xfrm>
            <a:off x="42950" y="0"/>
            <a:ext cx="9101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Differential Emission Measure (DEM) -&gt; Diagnostics of Multi-thermal plasma</a:t>
            </a:r>
            <a:endParaRPr sz="2000" b="1" i="1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50" y="1016450"/>
            <a:ext cx="9040449" cy="3474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/>
        </p:nvSpPr>
        <p:spPr>
          <a:xfrm>
            <a:off x="-100" y="0"/>
            <a:ext cx="9144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DEM reconstructions </a:t>
            </a:r>
            <a:endParaRPr sz="2200" i="1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4975" y="754200"/>
            <a:ext cx="4017750" cy="809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Google Shape;102;p19"/>
          <p:cNvCxnSpPr/>
          <p:nvPr/>
        </p:nvCxnSpPr>
        <p:spPr>
          <a:xfrm>
            <a:off x="4671575" y="1321550"/>
            <a:ext cx="31800" cy="426600"/>
          </a:xfrm>
          <a:prstGeom prst="straightConnector1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stealth" w="med" len="med"/>
            <a:tailEnd type="none" w="med" len="med"/>
          </a:ln>
        </p:spPr>
      </p:cxnSp>
      <p:cxnSp>
        <p:nvCxnSpPr>
          <p:cNvPr id="103" name="Google Shape;103;p19"/>
          <p:cNvCxnSpPr>
            <a:stCxn id="101" idx="1"/>
          </p:cNvCxnSpPr>
          <p:nvPr/>
        </p:nvCxnSpPr>
        <p:spPr>
          <a:xfrm flipH="1">
            <a:off x="1792475" y="1158900"/>
            <a:ext cx="562500" cy="464100"/>
          </a:xfrm>
          <a:prstGeom prst="straightConnector1">
            <a:avLst/>
          </a:prstGeom>
          <a:noFill/>
          <a:ln w="28575" cap="flat" cmpd="sng">
            <a:solidFill>
              <a:srgbClr val="9900FF"/>
            </a:solidFill>
            <a:prstDash val="solid"/>
            <a:round/>
            <a:headEnd type="stealth" w="med" len="med"/>
            <a:tailEnd type="none" w="med" len="med"/>
          </a:ln>
        </p:spPr>
      </p:cxnSp>
      <p:sp>
        <p:nvSpPr>
          <p:cNvPr id="104" name="Google Shape;104;p19"/>
          <p:cNvSpPr txBox="1"/>
          <p:nvPr/>
        </p:nvSpPr>
        <p:spPr>
          <a:xfrm>
            <a:off x="530225" y="1622150"/>
            <a:ext cx="1262400" cy="678300"/>
          </a:xfrm>
          <a:prstGeom prst="rect">
            <a:avLst/>
          </a:prstGeom>
          <a:noFill/>
          <a:ln w="952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900FF"/>
                </a:solidFill>
              </a:rPr>
              <a:t>Observed Intensity</a:t>
            </a:r>
            <a:endParaRPr sz="1800">
              <a:solidFill>
                <a:srgbClr val="9900FF"/>
              </a:solidFill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5025" y="1623000"/>
            <a:ext cx="5330459" cy="336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/>
        </p:nvSpPr>
        <p:spPr>
          <a:xfrm>
            <a:off x="0" y="76731"/>
            <a:ext cx="89784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" sz="2000" b="1" i="1" u="none" strike="noStrike" cap="none">
                <a:solidFill>
                  <a:srgbClr val="85200C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Chandrayaan-2 Solar X-ray Monitor (XSM)</a:t>
            </a:r>
            <a:endParaRPr sz="2000" b="0" i="0" u="none" strike="noStrike" cap="none">
              <a:solidFill>
                <a:srgbClr val="8520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106560" y="4261609"/>
            <a:ext cx="37482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1" u="none" strike="noStrike" cap="none">
                <a:solidFill>
                  <a:srgbClr val="85200C"/>
                </a:solidFill>
              </a:rPr>
              <a:t>XSM website: https://www.prl.res.in/ch2xsm/</a:t>
            </a:r>
            <a:endParaRPr sz="1200" b="1" i="1" u="none" strike="noStrike" cap="none">
              <a:solidFill>
                <a:srgbClr val="85200C"/>
              </a:solidFill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198800" y="1191150"/>
            <a:ext cx="35637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81000" lvl="0" indent="-2667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➢"/>
            </a:pPr>
            <a:r>
              <a:rPr lang="en" sz="1200">
                <a:solidFill>
                  <a:schemeClr val="dk1"/>
                </a:solidFill>
              </a:rPr>
              <a:t>Disk-integrated soft X-ray spectrometer of the Sun</a:t>
            </a:r>
            <a:endParaRPr sz="1200">
              <a:solidFill>
                <a:schemeClr val="dk1"/>
              </a:solidFill>
            </a:endParaRPr>
          </a:p>
          <a:p>
            <a:pPr marL="3810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381000" lvl="0" indent="-2667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➢"/>
            </a:pPr>
            <a:r>
              <a:rPr lang="en" sz="1200">
                <a:solidFill>
                  <a:schemeClr val="dk1"/>
                </a:solidFill>
              </a:rPr>
              <a:t>Energy range: 1-15 keV(&lt; M5 class) or 2-15 keV ( &gt; M5). </a:t>
            </a:r>
            <a:endParaRPr sz="1200">
              <a:solidFill>
                <a:schemeClr val="dk1"/>
              </a:solidFill>
            </a:endParaRPr>
          </a:p>
          <a:p>
            <a:pPr marL="3810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381000" lvl="0" indent="-2667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➢"/>
            </a:pPr>
            <a:r>
              <a:rPr lang="en" sz="1200">
                <a:solidFill>
                  <a:schemeClr val="dk1"/>
                </a:solidFill>
              </a:rPr>
              <a:t>Energy resolution:  of 175 eV @ 5.9 keV.</a:t>
            </a:r>
            <a:endParaRPr sz="1200">
              <a:solidFill>
                <a:schemeClr val="dk1"/>
              </a:solidFill>
            </a:endParaRPr>
          </a:p>
          <a:p>
            <a:pPr marL="3810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381000" lvl="0" indent="-2667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➢"/>
            </a:pPr>
            <a:r>
              <a:rPr lang="en" sz="1200">
                <a:solidFill>
                  <a:schemeClr val="dk1"/>
                </a:solidFill>
              </a:rPr>
              <a:t>Cadence: 1 second</a:t>
            </a:r>
            <a:endParaRPr sz="1200">
              <a:solidFill>
                <a:schemeClr val="dk1"/>
              </a:solidFill>
            </a:endParaRPr>
          </a:p>
          <a:p>
            <a:pPr marL="3810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381000" lvl="0" indent="-2667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➢"/>
            </a:pPr>
            <a:r>
              <a:rPr lang="en" sz="1200">
                <a:solidFill>
                  <a:schemeClr val="dk1"/>
                </a:solidFill>
              </a:rPr>
              <a:t>Dynamic range: Sub-A to X-9 class flux level</a:t>
            </a:r>
            <a:endParaRPr sz="1200"/>
          </a:p>
        </p:txBody>
      </p:sp>
      <p:grpSp>
        <p:nvGrpSpPr>
          <p:cNvPr id="113" name="Google Shape;113;p20"/>
          <p:cNvGrpSpPr/>
          <p:nvPr/>
        </p:nvGrpSpPr>
        <p:grpSpPr>
          <a:xfrm>
            <a:off x="3762432" y="559462"/>
            <a:ext cx="6600413" cy="4311523"/>
            <a:chOff x="3410701" y="2083602"/>
            <a:chExt cx="5657336" cy="3007060"/>
          </a:xfrm>
        </p:grpSpPr>
        <p:sp>
          <p:nvSpPr>
            <p:cNvPr id="114" name="Google Shape;114;p20"/>
            <p:cNvSpPr txBox="1"/>
            <p:nvPr/>
          </p:nvSpPr>
          <p:spPr>
            <a:xfrm>
              <a:off x="7249436" y="3598291"/>
              <a:ext cx="1818600" cy="23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025" tIns="76025" rIns="76025" bIns="760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5" name="Google Shape;115;p20"/>
            <p:cNvGrpSpPr/>
            <p:nvPr/>
          </p:nvGrpSpPr>
          <p:grpSpPr>
            <a:xfrm>
              <a:off x="3410701" y="2083602"/>
              <a:ext cx="4486276" cy="3007060"/>
              <a:chOff x="2514600" y="3601975"/>
              <a:chExt cx="5157825" cy="3957699"/>
            </a:xfrm>
          </p:grpSpPr>
          <p:grpSp>
            <p:nvGrpSpPr>
              <p:cNvPr id="116" name="Google Shape;116;p20"/>
              <p:cNvGrpSpPr/>
              <p:nvPr/>
            </p:nvGrpSpPr>
            <p:grpSpPr>
              <a:xfrm>
                <a:off x="2514600" y="3601975"/>
                <a:ext cx="5157825" cy="3957699"/>
                <a:chOff x="2438400" y="3601975"/>
                <a:chExt cx="5157825" cy="3957699"/>
              </a:xfrm>
            </p:grpSpPr>
            <p:pic>
              <p:nvPicPr>
                <p:cNvPr id="117" name="Google Shape;117;p20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2438400" y="3601975"/>
                  <a:ext cx="5157825" cy="3957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18" name="Google Shape;118;p20"/>
                <p:cNvSpPr txBox="1"/>
                <p:nvPr/>
              </p:nvSpPr>
              <p:spPr>
                <a:xfrm>
                  <a:off x="3217125" y="5357525"/>
                  <a:ext cx="476700" cy="28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76025" tIns="76025" rIns="76025" bIns="76025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en" sz="1000" b="1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Mg</a:t>
                  </a:r>
                  <a:endParaRPr sz="10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" name="Google Shape;119;p20"/>
                <p:cNvSpPr txBox="1"/>
                <p:nvPr/>
              </p:nvSpPr>
              <p:spPr>
                <a:xfrm>
                  <a:off x="3415800" y="5052725"/>
                  <a:ext cx="731400" cy="28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76025" tIns="76025" rIns="76025" bIns="76025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en" sz="1000" b="1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Mg/Al</a:t>
                  </a:r>
                  <a:endParaRPr sz="10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" name="Google Shape;120;p20"/>
                <p:cNvSpPr txBox="1"/>
                <p:nvPr/>
              </p:nvSpPr>
              <p:spPr>
                <a:xfrm>
                  <a:off x="3811800" y="4690925"/>
                  <a:ext cx="476700" cy="28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76025" tIns="76025" rIns="76025" bIns="76025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en" sz="1000" b="1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Si</a:t>
                  </a:r>
                  <a:endParaRPr sz="10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" name="Google Shape;121;p20"/>
                <p:cNvSpPr txBox="1"/>
                <p:nvPr/>
              </p:nvSpPr>
              <p:spPr>
                <a:xfrm>
                  <a:off x="4063800" y="4968000"/>
                  <a:ext cx="476700" cy="28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76025" tIns="76025" rIns="76025" bIns="76025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en" sz="1000" b="1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Si</a:t>
                  </a:r>
                  <a:endParaRPr sz="10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" name="Google Shape;122;p20"/>
                <p:cNvSpPr txBox="1"/>
                <p:nvPr/>
              </p:nvSpPr>
              <p:spPr>
                <a:xfrm>
                  <a:off x="4296975" y="4690925"/>
                  <a:ext cx="476700" cy="28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76025" tIns="76025" rIns="76025" bIns="76025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en" sz="1000" b="1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</a:t>
                  </a:r>
                  <a:endParaRPr sz="10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" name="Google Shape;123;p20"/>
                <p:cNvSpPr txBox="1"/>
                <p:nvPr/>
              </p:nvSpPr>
              <p:spPr>
                <a:xfrm>
                  <a:off x="4664925" y="4519325"/>
                  <a:ext cx="476700" cy="28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76025" tIns="76025" rIns="76025" bIns="76025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en" sz="1000" b="1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Ar</a:t>
                  </a:r>
                  <a:endParaRPr sz="10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" name="Google Shape;124;p20"/>
                <p:cNvSpPr txBox="1"/>
                <p:nvPr/>
              </p:nvSpPr>
              <p:spPr>
                <a:xfrm>
                  <a:off x="5009450" y="4257275"/>
                  <a:ext cx="476700" cy="28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76025" tIns="76025" rIns="76025" bIns="76025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en" sz="1000" b="1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Ca</a:t>
                  </a:r>
                  <a:endParaRPr sz="10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" name="Google Shape;125;p20"/>
                <p:cNvSpPr txBox="1"/>
                <p:nvPr/>
              </p:nvSpPr>
              <p:spPr>
                <a:xfrm>
                  <a:off x="5884125" y="4366925"/>
                  <a:ext cx="476700" cy="28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76025" tIns="76025" rIns="76025" bIns="76025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en" sz="1000" b="1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Fe</a:t>
                  </a:r>
                  <a:endParaRPr sz="10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" name="Google Shape;126;p20"/>
                <p:cNvSpPr txBox="1"/>
                <p:nvPr/>
              </p:nvSpPr>
              <p:spPr>
                <a:xfrm>
                  <a:off x="6188925" y="4824125"/>
                  <a:ext cx="420900" cy="28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76025" tIns="76025" rIns="76025" bIns="76025" anchor="t" anchorCtr="0">
                  <a:sp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en" sz="1000" b="1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Ni</a:t>
                  </a:r>
                  <a:endParaRPr sz="1000" b="1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27" name="Google Shape;127;p20"/>
              <p:cNvCxnSpPr/>
              <p:nvPr/>
            </p:nvCxnSpPr>
            <p:spPr>
              <a:xfrm>
                <a:off x="3521925" y="3800550"/>
                <a:ext cx="13200" cy="3362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8" name="Google Shape;128;p20"/>
              <p:cNvCxnSpPr/>
              <p:nvPr/>
            </p:nvCxnSpPr>
            <p:spPr>
              <a:xfrm>
                <a:off x="3826725" y="3800550"/>
                <a:ext cx="13200" cy="3362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9" name="Google Shape;129;p20"/>
              <p:cNvCxnSpPr/>
              <p:nvPr/>
            </p:nvCxnSpPr>
            <p:spPr>
              <a:xfrm>
                <a:off x="4055325" y="3800550"/>
                <a:ext cx="13200" cy="3362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0" name="Google Shape;130;p20"/>
              <p:cNvCxnSpPr/>
              <p:nvPr/>
            </p:nvCxnSpPr>
            <p:spPr>
              <a:xfrm>
                <a:off x="4320000" y="3800550"/>
                <a:ext cx="13200" cy="3362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1" name="Google Shape;131;p20"/>
              <p:cNvCxnSpPr/>
              <p:nvPr/>
            </p:nvCxnSpPr>
            <p:spPr>
              <a:xfrm>
                <a:off x="4518000" y="3800550"/>
                <a:ext cx="13200" cy="3362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2" name="Google Shape;132;p20"/>
              <p:cNvCxnSpPr/>
              <p:nvPr/>
            </p:nvCxnSpPr>
            <p:spPr>
              <a:xfrm>
                <a:off x="4899000" y="3800550"/>
                <a:ext cx="13200" cy="3362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3" name="Google Shape;133;p20"/>
              <p:cNvCxnSpPr/>
              <p:nvPr/>
            </p:nvCxnSpPr>
            <p:spPr>
              <a:xfrm>
                <a:off x="5280000" y="3800550"/>
                <a:ext cx="13200" cy="3362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4" name="Google Shape;134;p20"/>
              <p:cNvCxnSpPr/>
              <p:nvPr/>
            </p:nvCxnSpPr>
            <p:spPr>
              <a:xfrm>
                <a:off x="6156000" y="3800550"/>
                <a:ext cx="13200" cy="3362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35" name="Google Shape;135;p20"/>
              <p:cNvCxnSpPr/>
              <p:nvPr/>
            </p:nvCxnSpPr>
            <p:spPr>
              <a:xfrm>
                <a:off x="6408000" y="3800550"/>
                <a:ext cx="13200" cy="3362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dash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136" name="Google Shape;136;p20"/>
            <p:cNvSpPr txBox="1"/>
            <p:nvPr/>
          </p:nvSpPr>
          <p:spPr>
            <a:xfrm>
              <a:off x="6920275" y="2320050"/>
              <a:ext cx="769500" cy="880200"/>
            </a:xfrm>
            <a:prstGeom prst="rect">
              <a:avLst/>
            </a:prstGeom>
            <a:noFill/>
            <a:ln w="19050" cap="flat" cmpd="sng">
              <a:solidFill>
                <a:srgbClr val="0B539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6025" tIns="76025" rIns="76025" bIns="760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M2 flare</a:t>
              </a:r>
              <a:endParaRPr sz="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rgbClr val="38761D"/>
                  </a:solidFill>
                  <a:latin typeface="Arial"/>
                  <a:ea typeface="Arial"/>
                  <a:cs typeface="Arial"/>
                  <a:sym typeface="Arial"/>
                </a:rPr>
                <a:t>C3 flare</a:t>
              </a:r>
              <a:endParaRPr sz="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B4 flare</a:t>
              </a:r>
              <a:endParaRPr sz="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rgbClr val="3D85C6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r>
                <a:rPr lang="en" sz="1200" b="1">
                  <a:solidFill>
                    <a:srgbClr val="3D85C6"/>
                  </a:solidFill>
                </a:rPr>
                <a:t>R</a:t>
              </a:r>
              <a:endParaRPr sz="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 i="0" u="none" strike="noStrike" cap="none">
                  <a:solidFill>
                    <a:srgbClr val="FF00FF"/>
                  </a:solidFill>
                  <a:latin typeface="Arial"/>
                  <a:ea typeface="Arial"/>
                  <a:cs typeface="Arial"/>
                  <a:sym typeface="Arial"/>
                </a:rPr>
                <a:t>Q</a:t>
              </a:r>
              <a:r>
                <a:rPr lang="en" sz="1200" b="1">
                  <a:solidFill>
                    <a:srgbClr val="FF00FF"/>
                  </a:solidFill>
                </a:rPr>
                <a:t>S</a:t>
              </a:r>
              <a:endParaRPr sz="800" b="1" i="0" u="none" strike="noStrike" cap="non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" sz="1200" b="1">
                  <a:solidFill>
                    <a:schemeClr val="dk1"/>
                  </a:solidFill>
                </a:rPr>
                <a:t>BKG</a:t>
              </a:r>
              <a:endPara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4800"/>
            <a:ext cx="5712323" cy="435813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1"/>
          <p:cNvSpPr txBox="1"/>
          <p:nvPr/>
        </p:nvSpPr>
        <p:spPr>
          <a:xfrm>
            <a:off x="21750" y="14200"/>
            <a:ext cx="90696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2000" b="1" i="1">
                <a:solidFill>
                  <a:srgbClr val="0000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XSM Observations during the minimum of solar cycle 24</a:t>
            </a:r>
            <a:endParaRPr sz="2000" b="1" i="1" strike="noStrike" cap="none">
              <a:solidFill>
                <a:srgbClr val="0000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43" name="Google Shape;143;p21"/>
          <p:cNvPicPr preferRelativeResize="0"/>
          <p:nvPr/>
        </p:nvPicPr>
        <p:blipFill rotWithShape="1">
          <a:blip r:embed="rId4">
            <a:alphaModFix/>
          </a:blip>
          <a:srcRect t="8132" r="109209" b="71301"/>
          <a:stretch/>
        </p:blipFill>
        <p:spPr>
          <a:xfrm>
            <a:off x="6303091" y="563360"/>
            <a:ext cx="391208" cy="156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1"/>
          <p:cNvPicPr preferRelativeResize="0"/>
          <p:nvPr/>
        </p:nvPicPr>
        <p:blipFill rotWithShape="1">
          <a:blip r:embed="rId4">
            <a:alphaModFix/>
          </a:blip>
          <a:srcRect l="9209" t="107714" r="79949"/>
          <a:stretch/>
        </p:blipFill>
        <p:spPr>
          <a:xfrm>
            <a:off x="6792918" y="2274994"/>
            <a:ext cx="1958328" cy="29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2325" y="484925"/>
            <a:ext cx="3361275" cy="4166524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1"/>
          <p:cNvSpPr txBox="1"/>
          <p:nvPr/>
        </p:nvSpPr>
        <p:spPr>
          <a:xfrm>
            <a:off x="852360" y="633091"/>
            <a:ext cx="944400" cy="3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C78D8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 AR</a:t>
            </a:r>
            <a:endParaRPr sz="1500">
              <a:solidFill>
                <a:srgbClr val="3C78D8"/>
              </a:solidFill>
            </a:endParaRPr>
          </a:p>
        </p:txBody>
      </p:sp>
      <p:sp>
        <p:nvSpPr>
          <p:cNvPr id="147" name="Google Shape;147;p21"/>
          <p:cNvSpPr txBox="1"/>
          <p:nvPr/>
        </p:nvSpPr>
        <p:spPr>
          <a:xfrm>
            <a:off x="1896225" y="656800"/>
            <a:ext cx="1081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FF99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NOAA </a:t>
            </a:r>
            <a:endParaRPr sz="1500" b="1">
              <a:solidFill>
                <a:srgbClr val="FF99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FF99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AR</a:t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148" name="Google Shape;148;p21"/>
          <p:cNvSpPr txBox="1"/>
          <p:nvPr/>
        </p:nvSpPr>
        <p:spPr>
          <a:xfrm>
            <a:off x="2438400" y="60960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C27BA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Undefined </a:t>
            </a:r>
            <a:endParaRPr sz="1500" b="1">
              <a:solidFill>
                <a:srgbClr val="C27BA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C27BA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AR</a:t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-1800" y="4612500"/>
            <a:ext cx="906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81000" lvl="0" indent="-266700" algn="just" rtl="0">
              <a:spcBef>
                <a:spcPts val="0"/>
              </a:spcBef>
              <a:spcAft>
                <a:spcPts val="0"/>
              </a:spcAft>
              <a:buClr>
                <a:srgbClr val="004C7F"/>
              </a:buClr>
              <a:buSzPts val="1200"/>
              <a:buChar char="●"/>
            </a:pPr>
            <a:r>
              <a:rPr lang="en" sz="1200">
                <a:solidFill>
                  <a:srgbClr val="004C7F"/>
                </a:solidFill>
              </a:rPr>
              <a:t>XSM spectra has the informations of  temperature, EM as well as the abundances  of Mg, Al, and Si.</a:t>
            </a:r>
            <a:endParaRPr/>
          </a:p>
        </p:txBody>
      </p:sp>
      <p:sp>
        <p:nvSpPr>
          <p:cNvPr id="150" name="Google Shape;150;p21"/>
          <p:cNvSpPr txBox="1"/>
          <p:nvPr/>
        </p:nvSpPr>
        <p:spPr>
          <a:xfrm>
            <a:off x="5667000" y="4797300"/>
            <a:ext cx="3635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Vadawale, </a:t>
            </a: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et al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, (ApJL 912:L13, 2021</a:t>
            </a: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 &amp; 912:L12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) </a:t>
            </a:r>
            <a:endParaRPr sz="1200" b="0" i="0" u="none" strike="noStrike" cap="non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/>
          <p:nvPr/>
        </p:nvSpPr>
        <p:spPr>
          <a:xfrm>
            <a:off x="129600" y="90400"/>
            <a:ext cx="88176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2000" b="1" i="1">
                <a:solidFill>
                  <a:srgbClr val="0000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Observation used for combined DEM estimation</a:t>
            </a:r>
            <a:endParaRPr sz="2000" b="1" i="1" strike="noStrike" cap="none">
              <a:solidFill>
                <a:srgbClr val="0000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57" name="Google Shape;157;p22"/>
          <p:cNvPicPr preferRelativeResize="0"/>
          <p:nvPr/>
        </p:nvPicPr>
        <p:blipFill rotWithShape="1">
          <a:blip r:embed="rId3">
            <a:alphaModFix/>
          </a:blip>
          <a:srcRect t="8132" r="109209" b="71301"/>
          <a:stretch/>
        </p:blipFill>
        <p:spPr>
          <a:xfrm>
            <a:off x="6303091" y="563360"/>
            <a:ext cx="391208" cy="156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2"/>
          <p:cNvPicPr preferRelativeResize="0"/>
          <p:nvPr/>
        </p:nvPicPr>
        <p:blipFill rotWithShape="1">
          <a:blip r:embed="rId3">
            <a:alphaModFix/>
          </a:blip>
          <a:srcRect l="9209" t="107714" r="79949"/>
          <a:stretch/>
        </p:blipFill>
        <p:spPr>
          <a:xfrm>
            <a:off x="6792918" y="2274994"/>
            <a:ext cx="1958328" cy="29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350" y="1289900"/>
            <a:ext cx="8817451" cy="2985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/>
        </p:nvSpPr>
        <p:spPr>
          <a:xfrm>
            <a:off x="-100" y="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alatino Linotype"/>
                <a:ea typeface="Palatino Linotype"/>
                <a:cs typeface="Palatino Linotype"/>
                <a:sym typeface="Palatino Linotype"/>
              </a:rPr>
              <a:t>Extracting the XER emission from AIA</a:t>
            </a:r>
            <a:endParaRPr sz="2400"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65" name="Google Shape;16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775" y="1228075"/>
            <a:ext cx="8658225" cy="275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3"/>
          <p:cNvSpPr txBox="1"/>
          <p:nvPr/>
        </p:nvSpPr>
        <p:spPr>
          <a:xfrm>
            <a:off x="1027275" y="942825"/>
            <a:ext cx="1317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AIA 193 A</a:t>
            </a:r>
            <a:endParaRPr b="1"/>
          </a:p>
        </p:txBody>
      </p:sp>
      <p:sp>
        <p:nvSpPr>
          <p:cNvPr id="167" name="Google Shape;167;p23"/>
          <p:cNvSpPr txBox="1"/>
          <p:nvPr/>
        </p:nvSpPr>
        <p:spPr>
          <a:xfrm>
            <a:off x="3694275" y="942825"/>
            <a:ext cx="2122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XER on AIA 193 A</a:t>
            </a:r>
            <a:endParaRPr b="1"/>
          </a:p>
        </p:txBody>
      </p:sp>
      <p:sp>
        <p:nvSpPr>
          <p:cNvPr id="168" name="Google Shape;168;p23"/>
          <p:cNvSpPr txBox="1"/>
          <p:nvPr/>
        </p:nvSpPr>
        <p:spPr>
          <a:xfrm>
            <a:off x="6894675" y="942825"/>
            <a:ext cx="1492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XRT Be thin</a:t>
            </a:r>
            <a:endParaRPr b="1"/>
          </a:p>
        </p:txBody>
      </p:sp>
      <p:sp>
        <p:nvSpPr>
          <p:cNvPr id="169" name="Google Shape;169;p23"/>
          <p:cNvSpPr txBox="1"/>
          <p:nvPr/>
        </p:nvSpPr>
        <p:spPr>
          <a:xfrm>
            <a:off x="6738025" y="4797300"/>
            <a:ext cx="2406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Mondal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et al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, (ApJ, 945:37, 202</a:t>
            </a: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) </a:t>
            </a:r>
            <a:endParaRPr sz="1200" b="0" i="0" u="none" strike="noStrike" cap="non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475" y="236075"/>
            <a:ext cx="5470075" cy="490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4"/>
          <p:cNvSpPr txBox="1"/>
          <p:nvPr/>
        </p:nvSpPr>
        <p:spPr>
          <a:xfrm>
            <a:off x="0" y="-75669"/>
            <a:ext cx="89784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" sz="2000" b="1" i="1">
                <a:solidFill>
                  <a:srgbClr val="85200C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DEM of Full sun &amp; XERs</a:t>
            </a:r>
            <a:endParaRPr sz="2000" b="0" i="0" u="none" strike="noStrike" cap="none">
              <a:solidFill>
                <a:srgbClr val="8520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4"/>
          <p:cNvSpPr txBox="1"/>
          <p:nvPr/>
        </p:nvSpPr>
        <p:spPr>
          <a:xfrm>
            <a:off x="1898447" y="2897355"/>
            <a:ext cx="6363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 QS</a:t>
            </a:r>
            <a:endParaRPr sz="1800" b="1">
              <a:solidFill>
                <a:srgbClr val="FF0000"/>
              </a:solidFill>
            </a:endParaRPr>
          </a:p>
        </p:txBody>
      </p:sp>
      <p:cxnSp>
        <p:nvCxnSpPr>
          <p:cNvPr id="177" name="Google Shape;177;p24"/>
          <p:cNvCxnSpPr>
            <a:endCxn id="176" idx="0"/>
          </p:cNvCxnSpPr>
          <p:nvPr/>
        </p:nvCxnSpPr>
        <p:spPr>
          <a:xfrm flipH="1">
            <a:off x="2216597" y="1415955"/>
            <a:ext cx="18000" cy="1481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stealth" w="med" len="med"/>
            <a:tailEnd type="none" w="med" len="med"/>
          </a:ln>
        </p:spPr>
      </p:cxnSp>
      <p:sp>
        <p:nvSpPr>
          <p:cNvPr id="178" name="Google Shape;178;p24"/>
          <p:cNvSpPr txBox="1"/>
          <p:nvPr/>
        </p:nvSpPr>
        <p:spPr>
          <a:xfrm>
            <a:off x="3458722" y="3054930"/>
            <a:ext cx="8517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6AA84F"/>
                </a:solidFill>
              </a:rPr>
              <a:t>XER</a:t>
            </a:r>
            <a:endParaRPr sz="1800" b="1">
              <a:solidFill>
                <a:srgbClr val="6AA84F"/>
              </a:solidFill>
            </a:endParaRPr>
          </a:p>
        </p:txBody>
      </p:sp>
      <p:cxnSp>
        <p:nvCxnSpPr>
          <p:cNvPr id="179" name="Google Shape;179;p24"/>
          <p:cNvCxnSpPr>
            <a:endCxn id="178" idx="0"/>
          </p:cNvCxnSpPr>
          <p:nvPr/>
        </p:nvCxnSpPr>
        <p:spPr>
          <a:xfrm flipH="1">
            <a:off x="3884572" y="2485530"/>
            <a:ext cx="273000" cy="569400"/>
          </a:xfrm>
          <a:prstGeom prst="straightConnector1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stealth" w="med" len="med"/>
            <a:tailEnd type="none" w="med" len="med"/>
          </a:ln>
        </p:spPr>
      </p:cxnSp>
      <p:sp>
        <p:nvSpPr>
          <p:cNvPr id="180" name="Google Shape;180;p24"/>
          <p:cNvSpPr txBox="1"/>
          <p:nvPr/>
        </p:nvSpPr>
        <p:spPr>
          <a:xfrm>
            <a:off x="5982100" y="1309650"/>
            <a:ext cx="3314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Full Sun -&gt; XER +  diffuse corona</a:t>
            </a:r>
            <a:endParaRPr sz="2000">
              <a:solidFill>
                <a:srgbClr val="FF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6AA84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XER -&gt;  XBPs + limb</a:t>
            </a:r>
            <a:endParaRPr sz="2000">
              <a:solidFill>
                <a:srgbClr val="6AA84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81" name="Google Shape;181;p24"/>
          <p:cNvSpPr txBox="1"/>
          <p:nvPr/>
        </p:nvSpPr>
        <p:spPr>
          <a:xfrm>
            <a:off x="6738025" y="4797300"/>
            <a:ext cx="2406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Mondal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et al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, (ApJ, 945:37, 202</a:t>
            </a: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) </a:t>
            </a:r>
            <a:endParaRPr sz="1200" b="0" i="0" u="none" strike="noStrike" cap="non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/>
          <p:nvPr/>
        </p:nvSpPr>
        <p:spPr>
          <a:xfrm>
            <a:off x="-21500" y="3786625"/>
            <a:ext cx="9144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 Linotype"/>
              <a:buChar char="➢"/>
            </a:pPr>
            <a:r>
              <a:rPr lang="en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Lower temperature radiation loss from the diffuse corona is significant whereas at higher temperature it is negligible.</a:t>
            </a:r>
            <a:endParaRPr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 Linotype"/>
              <a:buChar char="➢"/>
            </a:pPr>
            <a:r>
              <a:rPr lang="en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Lower temperature XBPs emission is more than 63%, while at higher temperature it is more than 85%</a:t>
            </a:r>
            <a:endParaRPr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187" name="Google Shape;18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188" y="645500"/>
            <a:ext cx="2004337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1950" y="1250450"/>
            <a:ext cx="5007001" cy="1518017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5"/>
          <p:cNvSpPr txBox="1"/>
          <p:nvPr/>
        </p:nvSpPr>
        <p:spPr>
          <a:xfrm>
            <a:off x="326551" y="14206"/>
            <a:ext cx="86205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2000" b="1" i="1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Separate the different QS component</a:t>
            </a:r>
            <a:endParaRPr sz="2000" b="1" i="1" strike="noStrike" cap="none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pSp>
        <p:nvGrpSpPr>
          <p:cNvPr id="190" name="Google Shape;190;p25"/>
          <p:cNvGrpSpPr/>
          <p:nvPr/>
        </p:nvGrpSpPr>
        <p:grpSpPr>
          <a:xfrm>
            <a:off x="21750" y="544025"/>
            <a:ext cx="4224625" cy="3311274"/>
            <a:chOff x="4236925" y="467825"/>
            <a:chExt cx="4224625" cy="3311274"/>
          </a:xfrm>
        </p:grpSpPr>
        <p:pic>
          <p:nvPicPr>
            <p:cNvPr id="191" name="Google Shape;191;p25"/>
            <p:cNvPicPr preferRelativeResize="0"/>
            <p:nvPr/>
          </p:nvPicPr>
          <p:blipFill rotWithShape="1">
            <a:blip r:embed="rId5">
              <a:alphaModFix/>
            </a:blip>
            <a:srcRect r="49677"/>
            <a:stretch/>
          </p:blipFill>
          <p:spPr>
            <a:xfrm>
              <a:off x="4236925" y="467825"/>
              <a:ext cx="4224625" cy="33112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5"/>
            <p:cNvSpPr txBox="1"/>
            <p:nvPr/>
          </p:nvSpPr>
          <p:spPr>
            <a:xfrm>
              <a:off x="7614325" y="586750"/>
              <a:ext cx="847200" cy="35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</a:rPr>
                <a:t>XER</a:t>
              </a:r>
              <a:endParaRPr sz="1800" b="1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0000FF"/>
                  </a:solidFill>
                </a:rPr>
                <a:t>XBP</a:t>
              </a:r>
              <a:endParaRPr sz="1800" b="1">
                <a:solidFill>
                  <a:srgbClr val="0000FF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F9900"/>
                  </a:solidFill>
                </a:rPr>
                <a:t>Limb</a:t>
              </a:r>
              <a:endParaRPr sz="1800" b="1">
                <a:solidFill>
                  <a:srgbClr val="FF9900"/>
                </a:solidFill>
              </a:endParaRPr>
            </a:p>
          </p:txBody>
        </p:sp>
      </p:grpSp>
      <p:sp>
        <p:nvSpPr>
          <p:cNvPr id="193" name="Google Shape;193;p25"/>
          <p:cNvSpPr txBox="1"/>
          <p:nvPr/>
        </p:nvSpPr>
        <p:spPr>
          <a:xfrm>
            <a:off x="6738025" y="4797300"/>
            <a:ext cx="2406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Mondal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et al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, (ApJ, 945:37, 202</a:t>
            </a: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) </a:t>
            </a:r>
            <a:endParaRPr sz="1200" b="0" i="0" u="none" strike="noStrike" cap="non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 txBox="1"/>
          <p:nvPr/>
        </p:nvSpPr>
        <p:spPr>
          <a:xfrm>
            <a:off x="0" y="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 dirty="0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Can nanoflares be responsible for heating the XBPs?</a:t>
            </a:r>
            <a:endParaRPr sz="2400" b="1" i="1" dirty="0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99" name="Google Shape;199;p26"/>
          <p:cNvSpPr txBox="1"/>
          <p:nvPr/>
        </p:nvSpPr>
        <p:spPr>
          <a:xfrm>
            <a:off x="4084050" y="579025"/>
            <a:ext cx="52908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latino Linotype"/>
              <a:buChar char="➢"/>
            </a:pPr>
            <a:r>
              <a:rPr lang="en" sz="1800">
                <a:latin typeface="Palatino Linotype"/>
                <a:ea typeface="Palatino Linotype"/>
                <a:cs typeface="Palatino Linotype"/>
                <a:sym typeface="Palatino Linotype"/>
              </a:rPr>
              <a:t>Modeled the XBPs assuming nanoflare heating scenario.</a:t>
            </a:r>
            <a:endParaRPr sz="1800"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latino Linotype"/>
              <a:buChar char="➢"/>
            </a:pPr>
            <a:r>
              <a:rPr lang="en" sz="1800">
                <a:latin typeface="Palatino Linotype"/>
                <a:ea typeface="Palatino Linotype"/>
                <a:cs typeface="Palatino Linotype"/>
                <a:sym typeface="Palatino Linotype"/>
              </a:rPr>
              <a:t>Estimate the simulated DEM, which is compared with the observed DEM.</a:t>
            </a:r>
            <a:endParaRPr sz="1800"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Palatino Linotype"/>
              <a:buChar char="➢"/>
            </a:pPr>
            <a:r>
              <a:rPr lang="en" sz="1800">
                <a:latin typeface="Palatino Linotype"/>
                <a:ea typeface="Palatino Linotype"/>
                <a:cs typeface="Palatino Linotype"/>
                <a:sym typeface="Palatino Linotype"/>
              </a:rPr>
              <a:t>We used EBTEL code (Klimchuk et al. 2008; Cargill et al. 2012; Barnes et al. 2016).</a:t>
            </a:r>
            <a:endParaRPr sz="1800"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200" name="Google Shape;20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4054" y="3282052"/>
            <a:ext cx="1221450" cy="1686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1" name="Google Shape;20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623" y="554100"/>
            <a:ext cx="3752776" cy="37527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2" name="Google Shape;202;p26"/>
          <p:cNvGrpSpPr/>
          <p:nvPr/>
        </p:nvGrpSpPr>
        <p:grpSpPr>
          <a:xfrm>
            <a:off x="1463725" y="995113"/>
            <a:ext cx="2049500" cy="2898625"/>
            <a:chOff x="1299100" y="750225"/>
            <a:chExt cx="2049500" cy="2898625"/>
          </a:xfrm>
        </p:grpSpPr>
        <p:pic>
          <p:nvPicPr>
            <p:cNvPr id="203" name="Google Shape;203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477941" y="750225"/>
              <a:ext cx="870650" cy="808450"/>
            </a:xfrm>
            <a:prstGeom prst="rect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04" name="Google Shape;204;p26"/>
            <p:cNvSpPr/>
            <p:nvPr/>
          </p:nvSpPr>
          <p:spPr>
            <a:xfrm>
              <a:off x="1299100" y="2113600"/>
              <a:ext cx="85500" cy="85500"/>
            </a:xfrm>
            <a:prstGeom prst="rect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05" name="Google Shape;205;p26"/>
            <p:cNvCxnSpPr>
              <a:stCxn id="204" idx="3"/>
            </p:cNvCxnSpPr>
            <p:nvPr/>
          </p:nvCxnSpPr>
          <p:spPr>
            <a:xfrm rot="10800000" flipH="1">
              <a:off x="1384600" y="757450"/>
              <a:ext cx="1099500" cy="13989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6" name="Google Shape;206;p26"/>
            <p:cNvCxnSpPr>
              <a:stCxn id="204" idx="3"/>
            </p:cNvCxnSpPr>
            <p:nvPr/>
          </p:nvCxnSpPr>
          <p:spPr>
            <a:xfrm>
              <a:off x="1384600" y="2156350"/>
              <a:ext cx="1110000" cy="14925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207" name="Google Shape;207;p2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477950" y="1711050"/>
              <a:ext cx="870650" cy="870650"/>
            </a:xfrm>
            <a:prstGeom prst="rect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208" name="Google Shape;208;p2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472100" y="2750325"/>
              <a:ext cx="870650" cy="870650"/>
            </a:xfrm>
            <a:prstGeom prst="rect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 txBox="1"/>
          <p:nvPr/>
        </p:nvSpPr>
        <p:spPr>
          <a:xfrm>
            <a:off x="0" y="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Magnetic skeleton of XBPs</a:t>
            </a:r>
            <a:endParaRPr sz="2400" b="1" i="1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214" name="Google Shape;21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0300"/>
            <a:ext cx="6873213" cy="428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7"/>
          <p:cNvPicPr preferRelativeResize="0"/>
          <p:nvPr/>
        </p:nvPicPr>
        <p:blipFill rotWithShape="1">
          <a:blip r:embed="rId4">
            <a:alphaModFix/>
          </a:blip>
          <a:srcRect r="6120"/>
          <a:stretch/>
        </p:blipFill>
        <p:spPr>
          <a:xfrm>
            <a:off x="6873225" y="556875"/>
            <a:ext cx="2281225" cy="23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05838" y="3100957"/>
            <a:ext cx="1295400" cy="65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7"/>
          <p:cNvSpPr txBox="1"/>
          <p:nvPr/>
        </p:nvSpPr>
        <p:spPr>
          <a:xfrm>
            <a:off x="7070250" y="4043625"/>
            <a:ext cx="1673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assume, r = 1 Mm</a:t>
            </a:r>
            <a:endParaRPr/>
          </a:p>
        </p:txBody>
      </p:sp>
      <p:pic>
        <p:nvPicPr>
          <p:cNvPr id="218" name="Google Shape;218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706500"/>
            <a:ext cx="0" cy="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18688" y="3043600"/>
            <a:ext cx="1043539" cy="23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8"/>
          <p:cNvSpPr txBox="1"/>
          <p:nvPr/>
        </p:nvSpPr>
        <p:spPr>
          <a:xfrm>
            <a:off x="0" y="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Heating function</a:t>
            </a:r>
            <a:endParaRPr sz="2400" b="1" i="1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25" name="Google Shape;225;p28"/>
          <p:cNvSpPr txBox="1"/>
          <p:nvPr/>
        </p:nvSpPr>
        <p:spPr>
          <a:xfrm>
            <a:off x="194550" y="598625"/>
            <a:ext cx="88596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Here we consider that nanoflares occur with the release of stored magnetic energy (</a:t>
            </a:r>
            <a:r>
              <a:rPr lang="en">
                <a:solidFill>
                  <a:schemeClr val="dk1"/>
                </a:solidFill>
              </a:rPr>
              <a:t>Parker, 1988</a:t>
            </a:r>
            <a:r>
              <a:rPr lang="en"/>
              <a:t>)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Magnetic stored energy density :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tan(θ) = c –&gt; 0.2 − 0.3, to satisfy observed coronal heating requirement (Parker 1988; Klimchuk 2015).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Consider triangular heating profiles having a duration (τ ) of 100 s.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peak heating rate during an event is randomly chosen between minimum (H</a:t>
            </a:r>
            <a:r>
              <a:rPr lang="en" baseline="-25000"/>
              <a:t>0</a:t>
            </a:r>
            <a:r>
              <a:rPr lang="en" baseline="30000"/>
              <a:t>min</a:t>
            </a:r>
            <a:r>
              <a:rPr lang="en"/>
              <a:t> ) and maximum (</a:t>
            </a:r>
            <a:r>
              <a:rPr lang="en">
                <a:solidFill>
                  <a:schemeClr val="dk1"/>
                </a:solidFill>
              </a:rPr>
              <a:t>H</a:t>
            </a:r>
            <a:r>
              <a:rPr lang="en" baseline="-25000">
                <a:solidFill>
                  <a:schemeClr val="dk1"/>
                </a:solidFill>
              </a:rPr>
              <a:t>0</a:t>
            </a:r>
            <a:r>
              <a:rPr lang="en" baseline="30000">
                <a:solidFill>
                  <a:schemeClr val="dk1"/>
                </a:solidFill>
              </a:rPr>
              <a:t>max</a:t>
            </a:r>
            <a:r>
              <a:rPr lang="en"/>
              <a:t>) values that are loop dependent.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6" name="Google Shape;22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6900" y="3134075"/>
            <a:ext cx="4032475" cy="71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7750" y="906000"/>
            <a:ext cx="3400381" cy="82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8"/>
          <p:cNvSpPr txBox="1"/>
          <p:nvPr/>
        </p:nvSpPr>
        <p:spPr>
          <a:xfrm>
            <a:off x="1508175" y="40619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solidFill>
                  <a:srgbClr val="434343"/>
                </a:solidFill>
              </a:rPr>
              <a:t>H</a:t>
            </a:r>
            <a:r>
              <a:rPr lang="en" sz="1800" i="1" baseline="-25000">
                <a:solidFill>
                  <a:srgbClr val="434343"/>
                </a:solidFill>
              </a:rPr>
              <a:t>0</a:t>
            </a:r>
            <a:r>
              <a:rPr lang="en" sz="1800" i="1" baseline="30000">
                <a:solidFill>
                  <a:srgbClr val="434343"/>
                </a:solidFill>
              </a:rPr>
              <a:t>min  </a:t>
            </a:r>
            <a:r>
              <a:rPr lang="en" sz="1800" i="1">
                <a:solidFill>
                  <a:srgbClr val="434343"/>
                </a:solidFill>
              </a:rPr>
              <a:t>= 0.01 H</a:t>
            </a:r>
            <a:r>
              <a:rPr lang="en" sz="1800" i="1" baseline="-25000">
                <a:solidFill>
                  <a:srgbClr val="434343"/>
                </a:solidFill>
              </a:rPr>
              <a:t>0</a:t>
            </a:r>
            <a:r>
              <a:rPr lang="en" sz="1800" i="1" baseline="30000">
                <a:solidFill>
                  <a:srgbClr val="434343"/>
                </a:solidFill>
              </a:rPr>
              <a:t>max</a:t>
            </a:r>
            <a:r>
              <a:rPr lang="en" sz="1800" i="1">
                <a:solidFill>
                  <a:srgbClr val="434343"/>
                </a:solidFill>
              </a:rPr>
              <a:t> </a:t>
            </a:r>
            <a:endParaRPr sz="1800" i="1">
              <a:solidFill>
                <a:srgbClr val="434343"/>
              </a:solidFill>
            </a:endParaRPr>
          </a:p>
        </p:txBody>
      </p:sp>
      <p:pic>
        <p:nvPicPr>
          <p:cNvPr id="229" name="Google Shape;22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3175" y="3122500"/>
            <a:ext cx="2228850" cy="742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Google Shape;230;p28"/>
          <p:cNvCxnSpPr/>
          <p:nvPr/>
        </p:nvCxnSpPr>
        <p:spPr>
          <a:xfrm>
            <a:off x="5624050" y="2968825"/>
            <a:ext cx="24300" cy="18816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1" name="Google Shape;231;p28"/>
          <p:cNvSpPr txBox="1"/>
          <p:nvPr/>
        </p:nvSpPr>
        <p:spPr>
          <a:xfrm>
            <a:off x="5883375" y="4036800"/>
            <a:ext cx="30000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</a:t>
            </a:r>
            <a:r>
              <a:rPr lang="en" baseline="-25000"/>
              <a:t>0</a:t>
            </a:r>
            <a:r>
              <a:rPr lang="en"/>
              <a:t>  is randomly chosen between minimum (</a:t>
            </a:r>
            <a:r>
              <a:rPr lang="en" sz="1800" i="1">
                <a:solidFill>
                  <a:srgbClr val="434343"/>
                </a:solidFill>
              </a:rPr>
              <a:t>H</a:t>
            </a:r>
            <a:r>
              <a:rPr lang="en" sz="1800" i="1" baseline="-25000">
                <a:solidFill>
                  <a:srgbClr val="434343"/>
                </a:solidFill>
              </a:rPr>
              <a:t>0ij</a:t>
            </a:r>
            <a:r>
              <a:rPr lang="en" sz="1800" i="1" baseline="30000">
                <a:solidFill>
                  <a:srgbClr val="434343"/>
                </a:solidFill>
              </a:rPr>
              <a:t>min</a:t>
            </a:r>
            <a:r>
              <a:rPr lang="en"/>
              <a:t> ) and maximum (</a:t>
            </a:r>
            <a:r>
              <a:rPr lang="en" sz="1800" i="1">
                <a:solidFill>
                  <a:srgbClr val="434343"/>
                </a:solidFill>
              </a:rPr>
              <a:t>H</a:t>
            </a:r>
            <a:r>
              <a:rPr lang="en" sz="1800" i="1" baseline="-25000">
                <a:solidFill>
                  <a:srgbClr val="434343"/>
                </a:solidFill>
              </a:rPr>
              <a:t>0ij</a:t>
            </a:r>
            <a:r>
              <a:rPr lang="en" sz="1800" i="1" baseline="30000">
                <a:solidFill>
                  <a:srgbClr val="434343"/>
                </a:solidFill>
              </a:rPr>
              <a:t>max</a:t>
            </a:r>
            <a:r>
              <a:rPr lang="en"/>
              <a:t>) for a loop.</a:t>
            </a:r>
            <a:endParaRPr/>
          </a:p>
        </p:txBody>
      </p:sp>
      <p:sp>
        <p:nvSpPr>
          <p:cNvPr id="232" name="Google Shape;232;p28"/>
          <p:cNvSpPr txBox="1"/>
          <p:nvPr/>
        </p:nvSpPr>
        <p:spPr>
          <a:xfrm>
            <a:off x="236825" y="4654800"/>
            <a:ext cx="4361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Model parameters → </a:t>
            </a:r>
            <a:r>
              <a:rPr lang="en" i="1"/>
              <a:t>c</a:t>
            </a:r>
            <a:r>
              <a:rPr lang="en"/>
              <a:t> and </a:t>
            </a:r>
            <a:r>
              <a:rPr lang="en" i="1"/>
              <a:t>F</a:t>
            </a:r>
            <a:endParaRPr i="1"/>
          </a:p>
        </p:txBody>
      </p:sp>
      <p:sp>
        <p:nvSpPr>
          <p:cNvPr id="233" name="Google Shape;233;p28"/>
          <p:cNvSpPr txBox="1"/>
          <p:nvPr/>
        </p:nvSpPr>
        <p:spPr>
          <a:xfrm>
            <a:off x="6738025" y="4797300"/>
            <a:ext cx="2406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Mondal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et al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, (ApJ, 945:37, 202</a:t>
            </a: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) </a:t>
            </a:r>
            <a:endParaRPr sz="1200" b="0" i="0" u="none" strike="noStrike" cap="non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9000" y="1794200"/>
            <a:ext cx="6462398" cy="32820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9"/>
          <p:cNvSpPr txBox="1"/>
          <p:nvPr/>
        </p:nvSpPr>
        <p:spPr>
          <a:xfrm>
            <a:off x="0" y="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Heating function</a:t>
            </a:r>
            <a:endParaRPr sz="2400" b="1" i="1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40" name="Google Shape;240;p29"/>
          <p:cNvSpPr txBox="1"/>
          <p:nvPr/>
        </p:nvSpPr>
        <p:spPr>
          <a:xfrm>
            <a:off x="76200" y="609600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Constant </a:t>
            </a:r>
            <a:r>
              <a:rPr lang="en" i="1"/>
              <a:t>F:</a:t>
            </a:r>
            <a:r>
              <a:rPr lang="en"/>
              <a:t>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Variable </a:t>
            </a:r>
            <a:r>
              <a:rPr lang="en" i="1"/>
              <a:t>F: </a:t>
            </a:r>
            <a:endParaRPr i="1"/>
          </a:p>
        </p:txBody>
      </p:sp>
      <p:pic>
        <p:nvPicPr>
          <p:cNvPr id="241" name="Google Shape;24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3550" y="602230"/>
            <a:ext cx="4186800" cy="47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8200" y="1068251"/>
            <a:ext cx="4372150" cy="722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9"/>
          <p:cNvSpPr txBox="1"/>
          <p:nvPr/>
        </p:nvSpPr>
        <p:spPr>
          <a:xfrm>
            <a:off x="5920350" y="611050"/>
            <a:ext cx="322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solidFill>
                  <a:srgbClr val="434343"/>
                </a:solidFill>
              </a:rPr>
              <a:t>; g </a:t>
            </a:r>
            <a:r>
              <a:rPr lang="en" sz="1800">
                <a:solidFill>
                  <a:srgbClr val="434343"/>
                </a:solidFill>
              </a:rPr>
              <a:t>—&gt; 2 to 3 </a:t>
            </a:r>
            <a:r>
              <a:rPr lang="en" sz="1200">
                <a:solidFill>
                  <a:srgbClr val="434343"/>
                </a:solidFill>
              </a:rPr>
              <a:t>(Klimchuk et al. 2008)</a:t>
            </a:r>
            <a:endParaRPr sz="1200">
              <a:solidFill>
                <a:srgbClr val="434343"/>
              </a:solidFill>
            </a:endParaRPr>
          </a:p>
        </p:txBody>
      </p:sp>
      <p:sp>
        <p:nvSpPr>
          <p:cNvPr id="244" name="Google Shape;244;p29"/>
          <p:cNvSpPr txBox="1"/>
          <p:nvPr/>
        </p:nvSpPr>
        <p:spPr>
          <a:xfrm>
            <a:off x="5920350" y="1207025"/>
            <a:ext cx="322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solidFill>
                  <a:srgbClr val="434343"/>
                </a:solidFill>
              </a:rPr>
              <a:t>; V</a:t>
            </a:r>
            <a:r>
              <a:rPr lang="en" sz="1800" i="1" baseline="-25000">
                <a:solidFill>
                  <a:srgbClr val="434343"/>
                </a:solidFill>
              </a:rPr>
              <a:t>h</a:t>
            </a:r>
            <a:r>
              <a:rPr lang="en" sz="1800" i="1">
                <a:solidFill>
                  <a:srgbClr val="434343"/>
                </a:solidFill>
              </a:rPr>
              <a:t> </a:t>
            </a:r>
            <a:r>
              <a:rPr lang="en" sz="1800">
                <a:solidFill>
                  <a:srgbClr val="434343"/>
                </a:solidFill>
              </a:rPr>
              <a:t>—&gt; 0.5 to 2 km/s </a:t>
            </a:r>
            <a:endParaRPr sz="1200">
              <a:solidFill>
                <a:srgbClr val="434343"/>
              </a:solidFill>
            </a:endParaRPr>
          </a:p>
        </p:txBody>
      </p:sp>
      <p:sp>
        <p:nvSpPr>
          <p:cNvPr id="245" name="Google Shape;245;p29"/>
          <p:cNvSpPr txBox="1"/>
          <p:nvPr/>
        </p:nvSpPr>
        <p:spPr>
          <a:xfrm>
            <a:off x="7391400" y="1803000"/>
            <a:ext cx="17403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L =30 Mm</a:t>
            </a:r>
            <a:endParaRPr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&lt; B &gt;=10 G </a:t>
            </a:r>
            <a:endParaRPr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c = 0.25</a:t>
            </a:r>
            <a:endParaRPr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FF"/>
                </a:solidFill>
              </a:rPr>
              <a:t>g = 2.0</a:t>
            </a:r>
            <a:endParaRPr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V</a:t>
            </a:r>
            <a:r>
              <a:rPr lang="en" baseline="-25000">
                <a:solidFill>
                  <a:srgbClr val="0000FF"/>
                </a:solidFill>
              </a:rPr>
              <a:t>h</a:t>
            </a:r>
            <a:r>
              <a:rPr lang="en">
                <a:solidFill>
                  <a:srgbClr val="0000FF"/>
                </a:solidFill>
              </a:rPr>
              <a:t>=1 km/s</a:t>
            </a:r>
            <a:endParaRPr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B</a:t>
            </a:r>
            <a:r>
              <a:rPr lang="en" baseline="-25000">
                <a:solidFill>
                  <a:srgbClr val="0000FF"/>
                </a:solidFill>
              </a:rPr>
              <a:t>base</a:t>
            </a:r>
            <a:r>
              <a:rPr lang="en">
                <a:solidFill>
                  <a:srgbClr val="0000FF"/>
                </a:solidFill>
              </a:rPr>
              <a:t> = 15 G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46" name="Google Shape;246;p29"/>
          <p:cNvSpPr/>
          <p:nvPr/>
        </p:nvSpPr>
        <p:spPr>
          <a:xfrm>
            <a:off x="2774600" y="691325"/>
            <a:ext cx="3128100" cy="366600"/>
          </a:xfrm>
          <a:prstGeom prst="wedgeRoundRectCallout">
            <a:avLst>
              <a:gd name="adj1" fmla="val 64222"/>
              <a:gd name="adj2" fmla="val -92840"/>
              <a:gd name="adj3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9"/>
          <p:cNvSpPr txBox="1"/>
          <p:nvPr/>
        </p:nvSpPr>
        <p:spPr>
          <a:xfrm>
            <a:off x="6299875" y="303350"/>
            <a:ext cx="2565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Coronal radiation loss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 txBox="1"/>
          <p:nvPr/>
        </p:nvSpPr>
        <p:spPr>
          <a:xfrm>
            <a:off x="-97650" y="-76200"/>
            <a:ext cx="9220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Simulated DEM convolved with instrument responses </a:t>
            </a:r>
            <a:endParaRPr sz="2400" b="1" i="1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253" name="Google Shape;25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400" y="474938"/>
            <a:ext cx="5572200" cy="415582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0"/>
          <p:cNvSpPr txBox="1"/>
          <p:nvPr/>
        </p:nvSpPr>
        <p:spPr>
          <a:xfrm>
            <a:off x="1910476" y="2827202"/>
            <a:ext cx="1732500" cy="3693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Observed DEM</a:t>
            </a:r>
            <a:endParaRPr sz="1200"/>
          </a:p>
        </p:txBody>
      </p:sp>
      <p:cxnSp>
        <p:nvCxnSpPr>
          <p:cNvPr id="255" name="Google Shape;255;p30"/>
          <p:cNvCxnSpPr>
            <a:endCxn id="254" idx="0"/>
          </p:cNvCxnSpPr>
          <p:nvPr/>
        </p:nvCxnSpPr>
        <p:spPr>
          <a:xfrm flipH="1">
            <a:off x="2776726" y="2278502"/>
            <a:ext cx="150600" cy="5487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stealth" w="med" len="med"/>
            <a:tailEnd type="none" w="med" len="med"/>
          </a:ln>
        </p:spPr>
      </p:cxnSp>
      <p:sp>
        <p:nvSpPr>
          <p:cNvPr id="256" name="Google Shape;256;p30"/>
          <p:cNvSpPr txBox="1"/>
          <p:nvPr/>
        </p:nvSpPr>
        <p:spPr>
          <a:xfrm>
            <a:off x="2642138" y="720841"/>
            <a:ext cx="1858500" cy="3693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Simulated DEMs</a:t>
            </a:r>
            <a:endParaRPr sz="1200"/>
          </a:p>
        </p:txBody>
      </p:sp>
      <p:cxnSp>
        <p:nvCxnSpPr>
          <p:cNvPr id="257" name="Google Shape;257;p30"/>
          <p:cNvCxnSpPr>
            <a:endCxn id="256" idx="2"/>
          </p:cNvCxnSpPr>
          <p:nvPr/>
        </p:nvCxnSpPr>
        <p:spPr>
          <a:xfrm rot="10800000" flipH="1">
            <a:off x="3112388" y="1090141"/>
            <a:ext cx="459000" cy="2643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stealth" w="med" len="med"/>
            <a:tailEnd type="none" w="med" len="med"/>
          </a:ln>
        </p:spPr>
      </p:cxnSp>
      <p:sp>
        <p:nvSpPr>
          <p:cNvPr id="258" name="Google Shape;258;p30"/>
          <p:cNvSpPr txBox="1"/>
          <p:nvPr/>
        </p:nvSpPr>
        <p:spPr>
          <a:xfrm>
            <a:off x="5610200" y="553800"/>
            <a:ext cx="35124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Still, model DEM predicts 2-3 times higher emission at lower T.</a:t>
            </a:r>
            <a:endParaRPr sz="16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Simulated TR predicts a larger emission than the observed one —&gt; common (e.g., Warren et al. 2008) in loop simulations.</a:t>
            </a:r>
            <a:endParaRPr sz="16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Possibility –  absorption TR emission by frequent chromospheric jets, such as spicules (De Pontieu et al. 2009)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30"/>
          <p:cNvSpPr txBox="1"/>
          <p:nvPr/>
        </p:nvSpPr>
        <p:spPr>
          <a:xfrm>
            <a:off x="122400" y="4466400"/>
            <a:ext cx="8899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600"/>
              <a:buFont typeface="Palatino Linotype"/>
              <a:buChar char="➢"/>
            </a:pPr>
            <a:r>
              <a:rPr lang="en" sz="1600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Agreement for the coronal portion of the loops suggest nanoflare can maintain the heating of XBPs.</a:t>
            </a:r>
            <a:endParaRPr sz="1600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60" name="Google Shape;260;p30"/>
          <p:cNvSpPr txBox="1"/>
          <p:nvPr/>
        </p:nvSpPr>
        <p:spPr>
          <a:xfrm>
            <a:off x="2338925" y="3614400"/>
            <a:ext cx="3598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c = 0.21, g = 2.47, V = 1.5 km/s</a:t>
            </a:r>
            <a:endParaRPr sz="1100"/>
          </a:p>
        </p:txBody>
      </p:sp>
      <p:sp>
        <p:nvSpPr>
          <p:cNvPr id="261" name="Google Shape;261;p30"/>
          <p:cNvSpPr txBox="1"/>
          <p:nvPr/>
        </p:nvSpPr>
        <p:spPr>
          <a:xfrm>
            <a:off x="6738025" y="4797300"/>
            <a:ext cx="2406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Mondal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et al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, (ApJ, 945:37, 202</a:t>
            </a:r>
            <a:r>
              <a:rPr lang="en" sz="120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r>
              <a:rPr lang="en" sz="1200" b="0" i="0" u="none" strike="noStrike" cap="none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) </a:t>
            </a:r>
            <a:endParaRPr sz="1200" b="0" i="0" u="none" strike="noStrike" cap="none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1"/>
          <p:cNvPicPr preferRelativeResize="0"/>
          <p:nvPr/>
        </p:nvPicPr>
        <p:blipFill rotWithShape="1">
          <a:blip r:embed="rId3">
            <a:alphaModFix/>
          </a:blip>
          <a:srcRect l="49497"/>
          <a:stretch/>
        </p:blipFill>
        <p:spPr>
          <a:xfrm>
            <a:off x="1595525" y="477900"/>
            <a:ext cx="5528074" cy="388740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1"/>
          <p:cNvSpPr txBox="1"/>
          <p:nvPr/>
        </p:nvSpPr>
        <p:spPr>
          <a:xfrm>
            <a:off x="-97650" y="-76200"/>
            <a:ext cx="9220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 dirty="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Frequency distribution with nanoflare’s energy</a:t>
            </a:r>
            <a:endParaRPr sz="2400" b="1" i="1" dirty="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68" name="Google Shape;268;p31"/>
          <p:cNvSpPr txBox="1"/>
          <p:nvPr/>
        </p:nvSpPr>
        <p:spPr>
          <a:xfrm>
            <a:off x="3328800" y="2263950"/>
            <a:ext cx="1243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∝ </a:t>
            </a:r>
            <a:r>
              <a:rPr lang="en" sz="2400" i="1"/>
              <a:t>E </a:t>
            </a:r>
            <a:r>
              <a:rPr lang="en" sz="2800" baseline="30000"/>
              <a:t>-𝛼</a:t>
            </a:r>
            <a:endParaRPr sz="2800" baseline="30000"/>
          </a:p>
        </p:txBody>
      </p:sp>
      <p:sp>
        <p:nvSpPr>
          <p:cNvPr id="269" name="Google Shape;269;p31"/>
          <p:cNvSpPr txBox="1"/>
          <p:nvPr/>
        </p:nvSpPr>
        <p:spPr>
          <a:xfrm>
            <a:off x="92850" y="4222700"/>
            <a:ext cx="8976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Power-law slope -2.5 :</a:t>
            </a:r>
            <a:r>
              <a:rPr lang="en" sz="20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Nanoflare’s energy &gt; larger flares or microflares.</a:t>
            </a:r>
            <a:endParaRPr sz="2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2"/>
          <p:cNvSpPr txBox="1">
            <a:spLocks noGrp="1"/>
          </p:cNvSpPr>
          <p:nvPr>
            <p:ph type="subTitle" idx="1"/>
          </p:nvPr>
        </p:nvSpPr>
        <p:spPr>
          <a:xfrm>
            <a:off x="311700" y="17791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Detailed study for a single XBP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3"/>
          <p:cNvSpPr txBox="1"/>
          <p:nvPr/>
        </p:nvSpPr>
        <p:spPr>
          <a:xfrm>
            <a:off x="21100" y="0"/>
            <a:ext cx="9144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800" b="1" i="1">
                <a:solidFill>
                  <a:srgbClr val="5C2D9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Marshall Grazing Incident X-ray Spectrometer (MaGIXS) </a:t>
            </a:r>
            <a:endParaRPr sz="1800" b="1" i="1">
              <a:solidFill>
                <a:srgbClr val="5C2D91"/>
              </a:solidFill>
            </a:endParaRPr>
          </a:p>
        </p:txBody>
      </p:sp>
      <p:pic>
        <p:nvPicPr>
          <p:cNvPr id="280" name="Google Shape;28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25875"/>
            <a:ext cx="6133362" cy="17320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3"/>
          <p:cNvSpPr txBox="1"/>
          <p:nvPr/>
        </p:nvSpPr>
        <p:spPr>
          <a:xfrm>
            <a:off x="4028223" y="2759863"/>
            <a:ext cx="2101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Champey et al. 2022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282" name="Google Shape;282;p33"/>
          <p:cNvSpPr txBox="1"/>
          <p:nvPr/>
        </p:nvSpPr>
        <p:spPr>
          <a:xfrm>
            <a:off x="3223400" y="323175"/>
            <a:ext cx="594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3" name="Google Shape;28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6894" y="690300"/>
            <a:ext cx="2478758" cy="372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3"/>
          <p:cNvSpPr txBox="1"/>
          <p:nvPr/>
        </p:nvSpPr>
        <p:spPr>
          <a:xfrm>
            <a:off x="7190650" y="4513975"/>
            <a:ext cx="1566600" cy="2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</p:txBody>
      </p:sp>
      <p:sp>
        <p:nvSpPr>
          <p:cNvPr id="285" name="Google Shape;285;p33"/>
          <p:cNvSpPr txBox="1"/>
          <p:nvPr/>
        </p:nvSpPr>
        <p:spPr>
          <a:xfrm>
            <a:off x="6866050" y="4357375"/>
            <a:ext cx="2929500" cy="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July-30-2021, 18:20 UT</a:t>
            </a:r>
            <a:endParaRPr sz="1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4"/>
          <p:cNvSpPr txBox="1"/>
          <p:nvPr/>
        </p:nvSpPr>
        <p:spPr>
          <a:xfrm>
            <a:off x="21100" y="76200"/>
            <a:ext cx="9144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800" b="1" i="1">
                <a:solidFill>
                  <a:srgbClr val="5C2D9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First flight of MaGIXS </a:t>
            </a:r>
            <a:endParaRPr sz="1800" b="1" i="1">
              <a:solidFill>
                <a:srgbClr val="5C2D91"/>
              </a:solidFill>
            </a:endParaRPr>
          </a:p>
        </p:txBody>
      </p:sp>
      <p:pic>
        <p:nvPicPr>
          <p:cNvPr id="291" name="Google Shape;291;p34" title="magixs1_movie_observation_withoutsum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0250" y="461700"/>
            <a:ext cx="7491625" cy="43597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4"/>
          <p:cNvSpPr txBox="1"/>
          <p:nvPr/>
        </p:nvSpPr>
        <p:spPr>
          <a:xfrm>
            <a:off x="115000" y="4725175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Credit: Athiray, MaGIXS team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6350" y="421650"/>
            <a:ext cx="5949351" cy="2613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5"/>
          <p:cNvSpPr txBox="1"/>
          <p:nvPr/>
        </p:nvSpPr>
        <p:spPr>
          <a:xfrm>
            <a:off x="21100" y="0"/>
            <a:ext cx="9144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800" b="1" i="1">
                <a:solidFill>
                  <a:srgbClr val="5C2D9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Overlapping spectral images observed by MaGIXS </a:t>
            </a:r>
            <a:endParaRPr sz="1800" b="1" i="1">
              <a:solidFill>
                <a:srgbClr val="5C2D91"/>
              </a:solidFill>
            </a:endParaRPr>
          </a:p>
        </p:txBody>
      </p:sp>
      <p:sp>
        <p:nvSpPr>
          <p:cNvPr id="299" name="Google Shape;299;p35"/>
          <p:cNvSpPr txBox="1"/>
          <p:nvPr/>
        </p:nvSpPr>
        <p:spPr>
          <a:xfrm>
            <a:off x="6309925" y="4864450"/>
            <a:ext cx="28299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Savage et al (ApJ 945:105,  2023)</a:t>
            </a:r>
            <a:endParaRPr sz="1300"/>
          </a:p>
        </p:txBody>
      </p:sp>
      <p:pic>
        <p:nvPicPr>
          <p:cNvPr id="300" name="Google Shape;30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450" y="534475"/>
            <a:ext cx="2829800" cy="308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0225" y="3035650"/>
            <a:ext cx="4780950" cy="191475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5"/>
          <p:cNvSpPr txBox="1"/>
          <p:nvPr/>
        </p:nvSpPr>
        <p:spPr>
          <a:xfrm>
            <a:off x="3223600" y="4467925"/>
            <a:ext cx="10551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XBP-1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03" name="Google Shape;303;p35"/>
          <p:cNvSpPr txBox="1"/>
          <p:nvPr/>
        </p:nvSpPr>
        <p:spPr>
          <a:xfrm>
            <a:off x="6271600" y="4467925"/>
            <a:ext cx="10551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XBP-1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6"/>
          <p:cNvSpPr txBox="1"/>
          <p:nvPr/>
        </p:nvSpPr>
        <p:spPr>
          <a:xfrm>
            <a:off x="109650" y="-93767"/>
            <a:ext cx="89247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Hydrodynamic simulation of XBP-1</a:t>
            </a:r>
            <a:endParaRPr sz="2000" b="0" i="0" u="none" strike="noStrike" cap="none" dirty="0">
              <a:solidFill>
                <a:srgbClr val="98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916" y="502800"/>
            <a:ext cx="6344561" cy="464069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6"/>
          <p:cNvSpPr txBox="1"/>
          <p:nvPr/>
        </p:nvSpPr>
        <p:spPr>
          <a:xfrm>
            <a:off x="6785325" y="1943275"/>
            <a:ext cx="2110200" cy="9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Used 1D hydrodynamic code, HYDRAD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7"/>
          <p:cNvSpPr txBox="1"/>
          <p:nvPr/>
        </p:nvSpPr>
        <p:spPr>
          <a:xfrm>
            <a:off x="-76200" y="-7620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Nanoflare heating sequence</a:t>
            </a:r>
            <a:endParaRPr sz="2400" i="1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16" name="Google Shape;316;p37"/>
          <p:cNvSpPr txBox="1"/>
          <p:nvPr/>
        </p:nvSpPr>
        <p:spPr>
          <a:xfrm>
            <a:off x="194550" y="522425"/>
            <a:ext cx="50253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Consider triangular heating profiles having a duration, 𝜏 = 100 s.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peak heating rate during an event is randomly chosen between minimum (H</a:t>
            </a:r>
            <a:r>
              <a:rPr lang="en" baseline="-25000"/>
              <a:t>0</a:t>
            </a:r>
            <a:r>
              <a:rPr lang="en" baseline="30000"/>
              <a:t>min</a:t>
            </a:r>
            <a:r>
              <a:rPr lang="en"/>
              <a:t> ) and maximum (</a:t>
            </a:r>
            <a:r>
              <a:rPr lang="en">
                <a:solidFill>
                  <a:schemeClr val="dk1"/>
                </a:solidFill>
              </a:rPr>
              <a:t>H</a:t>
            </a:r>
            <a:r>
              <a:rPr lang="en" baseline="-25000">
                <a:solidFill>
                  <a:schemeClr val="dk1"/>
                </a:solidFill>
              </a:rPr>
              <a:t>0</a:t>
            </a:r>
            <a:r>
              <a:rPr lang="en" baseline="30000">
                <a:solidFill>
                  <a:schemeClr val="dk1"/>
                </a:solidFill>
              </a:rPr>
              <a:t>max</a:t>
            </a:r>
            <a:r>
              <a:rPr lang="en"/>
              <a:t>) values that are loop dependent.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7" name="Google Shape;31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8150" y="2394525"/>
            <a:ext cx="3400375" cy="623557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18" name="Google Shape;31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8150" y="3166748"/>
            <a:ext cx="1729539" cy="62355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19" name="Google Shape;31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8150" y="3947600"/>
            <a:ext cx="2966875" cy="600171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0" name="Google Shape;32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90800" y="937584"/>
            <a:ext cx="3257726" cy="2171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67000" y="2997400"/>
            <a:ext cx="3181524" cy="2069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7"/>
          <p:cNvSpPr txBox="1"/>
          <p:nvPr/>
        </p:nvSpPr>
        <p:spPr>
          <a:xfrm>
            <a:off x="7167275" y="956900"/>
            <a:ext cx="1463400" cy="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tan(θ) = 0.2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</a:t>
            </a:r>
            <a:r>
              <a:rPr lang="en" sz="1200" baseline="-25000"/>
              <a:t>h</a:t>
            </a:r>
            <a:r>
              <a:rPr lang="en" sz="1200"/>
              <a:t> = 1.5 km/s</a:t>
            </a:r>
            <a:endParaRPr sz="1200"/>
          </a:p>
        </p:txBody>
      </p:sp>
      <p:sp>
        <p:nvSpPr>
          <p:cNvPr id="323" name="Google Shape;323;p37"/>
          <p:cNvSpPr txBox="1"/>
          <p:nvPr/>
        </p:nvSpPr>
        <p:spPr>
          <a:xfrm>
            <a:off x="5643275" y="3014300"/>
            <a:ext cx="1463400" cy="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tan(θ)</a:t>
            </a:r>
            <a:r>
              <a:rPr lang="en" sz="1200"/>
              <a:t>= 0.2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V</a:t>
            </a:r>
            <a:r>
              <a:rPr lang="en" sz="1200" baseline="-25000"/>
              <a:t>h</a:t>
            </a:r>
            <a:r>
              <a:rPr lang="en" sz="1200"/>
              <a:t> = 0.5 km/s</a:t>
            </a:r>
            <a:endParaRPr sz="1200"/>
          </a:p>
        </p:txBody>
      </p:sp>
      <p:sp>
        <p:nvSpPr>
          <p:cNvPr id="324" name="Google Shape;324;p37"/>
          <p:cNvSpPr txBox="1"/>
          <p:nvPr/>
        </p:nvSpPr>
        <p:spPr>
          <a:xfrm>
            <a:off x="1754750" y="4575225"/>
            <a:ext cx="3589800" cy="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 Mondal, Klimchuk et al 2023</a:t>
            </a:r>
            <a:endParaRPr sz="1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4800" y="395825"/>
            <a:ext cx="5934600" cy="4747676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8"/>
          <p:cNvSpPr txBox="1"/>
          <p:nvPr/>
        </p:nvSpPr>
        <p:spPr>
          <a:xfrm>
            <a:off x="-76200" y="159075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Distribution of nanoflare events for different heating parameters</a:t>
            </a:r>
            <a:endParaRPr sz="2400" i="1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175" y="384900"/>
            <a:ext cx="7017723" cy="432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39"/>
          <p:cNvPicPr preferRelativeResize="0"/>
          <p:nvPr/>
        </p:nvPicPr>
        <p:blipFill rotWithShape="1">
          <a:blip r:embed="rId4">
            <a:alphaModFix/>
          </a:blip>
          <a:srcRect t="86299"/>
          <a:stretch/>
        </p:blipFill>
        <p:spPr>
          <a:xfrm>
            <a:off x="605600" y="4022575"/>
            <a:ext cx="7228501" cy="103007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9"/>
          <p:cNvSpPr txBox="1"/>
          <p:nvPr/>
        </p:nvSpPr>
        <p:spPr>
          <a:xfrm>
            <a:off x="0" y="-76200"/>
            <a:ext cx="8556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Comparison between simulations and observations</a:t>
            </a:r>
            <a:endParaRPr sz="2400" i="1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38" name="Google Shape;338;p39"/>
          <p:cNvSpPr/>
          <p:nvPr/>
        </p:nvSpPr>
        <p:spPr>
          <a:xfrm>
            <a:off x="1475500" y="4143741"/>
            <a:ext cx="2817000" cy="9087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9"/>
          <p:cNvSpPr txBox="1"/>
          <p:nvPr/>
        </p:nvSpPr>
        <p:spPr>
          <a:xfrm>
            <a:off x="2442100" y="4706936"/>
            <a:ext cx="1219500" cy="1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MaGIXS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340" name="Google Shape;340;p39"/>
          <p:cNvSpPr/>
          <p:nvPr/>
        </p:nvSpPr>
        <p:spPr>
          <a:xfrm>
            <a:off x="4349700" y="474125"/>
            <a:ext cx="1978800" cy="43221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9"/>
          <p:cNvSpPr txBox="1"/>
          <p:nvPr/>
        </p:nvSpPr>
        <p:spPr>
          <a:xfrm>
            <a:off x="5032900" y="4424944"/>
            <a:ext cx="1219500" cy="1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AIA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342" name="Google Shape;342;p39"/>
          <p:cNvSpPr/>
          <p:nvPr/>
        </p:nvSpPr>
        <p:spPr>
          <a:xfrm>
            <a:off x="6385700" y="384900"/>
            <a:ext cx="1263300" cy="4466700"/>
          </a:xfrm>
          <a:prstGeom prst="rect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85200C"/>
              </a:solidFill>
            </a:endParaRPr>
          </a:p>
        </p:txBody>
      </p:sp>
      <p:sp>
        <p:nvSpPr>
          <p:cNvPr id="343" name="Google Shape;343;p39"/>
          <p:cNvSpPr txBox="1"/>
          <p:nvPr/>
        </p:nvSpPr>
        <p:spPr>
          <a:xfrm>
            <a:off x="6652011" y="4450783"/>
            <a:ext cx="1077900" cy="12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XRT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/>
          <p:nvPr/>
        </p:nvSpPr>
        <p:spPr>
          <a:xfrm>
            <a:off x="0" y="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Results &amp; Discussions</a:t>
            </a:r>
            <a:endParaRPr sz="2400" b="1" i="1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349" name="Google Shape;34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459900"/>
            <a:ext cx="4391702" cy="4669938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40"/>
          <p:cNvSpPr txBox="1"/>
          <p:nvPr/>
        </p:nvSpPr>
        <p:spPr>
          <a:xfrm>
            <a:off x="4204775" y="1360725"/>
            <a:ext cx="4785000" cy="21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 Linotype"/>
              <a:buChar char="➢"/>
            </a:pPr>
            <a:r>
              <a:rPr lang="en" sz="16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HF nanoflare -&gt; average delay = 1500 - 3000 s (Which is smaller than the cooling time of the loops derived from the formula by Cargill et al 2014).</a:t>
            </a:r>
            <a:endParaRPr sz="16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 Linotype"/>
              <a:buChar char="➢"/>
            </a:pPr>
            <a:r>
              <a:rPr lang="en" sz="16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Average Poynting flux = ~5e5 erg/cm2/s</a:t>
            </a:r>
            <a:endParaRPr sz="16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latino Linotype"/>
              <a:buChar char="➢"/>
            </a:pPr>
            <a:r>
              <a:rPr lang="en" sz="16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MaGIXS and XRT are more sensitive.</a:t>
            </a:r>
            <a:endParaRPr sz="16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" name="Google Shape;373;p42">
            <a:extLst>
              <a:ext uri="{FF2B5EF4-FFF2-40B4-BE49-F238E27FC236}">
                <a16:creationId xmlns:a16="http://schemas.microsoft.com/office/drawing/2014/main" id="{B59D934A-50D6-0AD5-93BE-B6181C53718D}"/>
              </a:ext>
            </a:extLst>
          </p:cNvPr>
          <p:cNvSpPr txBox="1"/>
          <p:nvPr/>
        </p:nvSpPr>
        <p:spPr>
          <a:xfrm>
            <a:off x="6647291" y="4789349"/>
            <a:ext cx="336518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dirty="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Mondal</a:t>
            </a:r>
            <a:r>
              <a:rPr lang="en" sz="1200" b="0" i="0" u="none" strike="noStrike" cap="none" dirty="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 dirty="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et al</a:t>
            </a:r>
            <a:r>
              <a:rPr lang="en" sz="1200" b="0" i="0" u="none" strike="noStrike" cap="none" dirty="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, (</a:t>
            </a:r>
            <a:r>
              <a:rPr lang="en" sz="1200" dirty="0" err="1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ApJ</a:t>
            </a:r>
            <a:r>
              <a:rPr lang="en" sz="1200" dirty="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, 967, 23, 2024 </a:t>
            </a:r>
            <a:r>
              <a:rPr lang="en" sz="1200" b="0" i="0" u="none" strike="noStrike" cap="none" dirty="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) </a:t>
            </a:r>
            <a:endParaRPr sz="1200" b="0" i="0" u="none" strike="noStrike" cap="none" dirty="0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0100" y="909701"/>
            <a:ext cx="4085301" cy="3492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950" y="401689"/>
            <a:ext cx="3319777" cy="1753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1825" y="1930625"/>
            <a:ext cx="3319758" cy="17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41"/>
          <p:cNvSpPr txBox="1"/>
          <p:nvPr/>
        </p:nvSpPr>
        <p:spPr>
          <a:xfrm>
            <a:off x="76200" y="-7620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Observed and Predicted images of XBP-1 </a:t>
            </a:r>
            <a:endParaRPr sz="2400" i="1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360" name="Google Shape;360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1525" y="3477533"/>
            <a:ext cx="3239200" cy="1589767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41"/>
          <p:cNvSpPr txBox="1"/>
          <p:nvPr/>
        </p:nvSpPr>
        <p:spPr>
          <a:xfrm rot="-5400000">
            <a:off x="-805600" y="2546800"/>
            <a:ext cx="27045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0000FF"/>
                </a:solidFill>
              </a:rPr>
              <a:t>Observed by AIA &amp; XRT</a:t>
            </a:r>
            <a:endParaRPr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62" name="Google Shape;362;p41"/>
          <p:cNvSpPr txBox="1"/>
          <p:nvPr/>
        </p:nvSpPr>
        <p:spPr>
          <a:xfrm rot="-5400000">
            <a:off x="3498350" y="2466100"/>
            <a:ext cx="23262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FF"/>
                </a:solidFill>
              </a:rPr>
              <a:t>Derived from MaGIXS</a:t>
            </a:r>
            <a:endParaRPr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63" name="Google Shape;363;p41"/>
          <p:cNvSpPr/>
          <p:nvPr/>
        </p:nvSpPr>
        <p:spPr>
          <a:xfrm>
            <a:off x="733100" y="483600"/>
            <a:ext cx="1680900" cy="46599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41"/>
          <p:cNvSpPr/>
          <p:nvPr/>
        </p:nvSpPr>
        <p:spPr>
          <a:xfrm>
            <a:off x="4830100" y="864600"/>
            <a:ext cx="1953300" cy="36717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41"/>
          <p:cNvSpPr/>
          <p:nvPr/>
        </p:nvSpPr>
        <p:spPr>
          <a:xfrm>
            <a:off x="2485700" y="483600"/>
            <a:ext cx="1680900" cy="46599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FF"/>
              </a:solidFill>
            </a:endParaRPr>
          </a:p>
        </p:txBody>
      </p:sp>
      <p:sp>
        <p:nvSpPr>
          <p:cNvPr id="366" name="Google Shape;366;p41"/>
          <p:cNvSpPr txBox="1"/>
          <p:nvPr/>
        </p:nvSpPr>
        <p:spPr>
          <a:xfrm rot="5400000">
            <a:off x="3615200" y="2774200"/>
            <a:ext cx="14829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FF0000"/>
                </a:solidFill>
              </a:rPr>
              <a:t>Simulated</a:t>
            </a:r>
            <a:endParaRPr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67" name="Google Shape;367;p41"/>
          <p:cNvSpPr/>
          <p:nvPr/>
        </p:nvSpPr>
        <p:spPr>
          <a:xfrm>
            <a:off x="6887500" y="864600"/>
            <a:ext cx="2028000" cy="36717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41"/>
          <p:cNvSpPr txBox="1"/>
          <p:nvPr/>
        </p:nvSpPr>
        <p:spPr>
          <a:xfrm rot="5400000">
            <a:off x="8555150" y="2539300"/>
            <a:ext cx="10518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</a:rPr>
              <a:t>Simulated</a:t>
            </a:r>
            <a:endParaRPr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369" name="Google Shape;369;p41"/>
          <p:cNvSpPr txBox="1"/>
          <p:nvPr/>
        </p:nvSpPr>
        <p:spPr>
          <a:xfrm rot="-5400000">
            <a:off x="1652600" y="1444725"/>
            <a:ext cx="955500" cy="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DN/s</a:t>
            </a:r>
            <a:endParaRPr sz="1200"/>
          </a:p>
        </p:txBody>
      </p:sp>
      <p:sp>
        <p:nvSpPr>
          <p:cNvPr id="370" name="Google Shape;370;p41"/>
          <p:cNvSpPr txBox="1"/>
          <p:nvPr/>
        </p:nvSpPr>
        <p:spPr>
          <a:xfrm rot="-5400000">
            <a:off x="3329000" y="1444725"/>
            <a:ext cx="955500" cy="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DN/s</a:t>
            </a:r>
            <a:endParaRPr sz="1200"/>
          </a:p>
        </p:txBody>
      </p:sp>
      <p:sp>
        <p:nvSpPr>
          <p:cNvPr id="2" name="Google Shape;373;p42">
            <a:extLst>
              <a:ext uri="{FF2B5EF4-FFF2-40B4-BE49-F238E27FC236}">
                <a16:creationId xmlns:a16="http://schemas.microsoft.com/office/drawing/2014/main" id="{A0B35C58-7AFC-6F61-EA53-48573D76F288}"/>
              </a:ext>
            </a:extLst>
          </p:cNvPr>
          <p:cNvSpPr txBox="1"/>
          <p:nvPr/>
        </p:nvSpPr>
        <p:spPr>
          <a:xfrm>
            <a:off x="6647291" y="4789349"/>
            <a:ext cx="336518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dirty="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Mondal</a:t>
            </a:r>
            <a:r>
              <a:rPr lang="en" sz="1200" b="0" i="0" u="none" strike="noStrike" cap="none" dirty="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 dirty="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et al</a:t>
            </a:r>
            <a:r>
              <a:rPr lang="en" sz="1200" b="0" i="0" u="none" strike="noStrike" cap="none" dirty="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, (</a:t>
            </a:r>
            <a:r>
              <a:rPr lang="en" sz="1200" dirty="0" err="1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ApJ</a:t>
            </a:r>
            <a:r>
              <a:rPr lang="en" sz="1200" dirty="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, 967, 23, 2024 </a:t>
            </a:r>
            <a:r>
              <a:rPr lang="en" sz="1200" b="0" i="0" u="none" strike="noStrike" cap="none" dirty="0">
                <a:solidFill>
                  <a:srgbClr val="B45F06"/>
                </a:solidFill>
                <a:latin typeface="Roboto"/>
                <a:ea typeface="Roboto"/>
                <a:cs typeface="Roboto"/>
                <a:sym typeface="Roboto"/>
              </a:rPr>
              <a:t>) </a:t>
            </a:r>
            <a:endParaRPr sz="1200" b="0" i="0" u="none" strike="noStrike" cap="none" dirty="0">
              <a:solidFill>
                <a:srgbClr val="B45F0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2"/>
          <p:cNvSpPr txBox="1"/>
          <p:nvPr/>
        </p:nvSpPr>
        <p:spPr>
          <a:xfrm>
            <a:off x="2868900" y="4336600"/>
            <a:ext cx="319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i="1">
              <a:solidFill>
                <a:srgbClr val="980000"/>
              </a:solidFill>
            </a:endParaRPr>
          </a:p>
        </p:txBody>
      </p:sp>
      <p:sp>
        <p:nvSpPr>
          <p:cNvPr id="377" name="Google Shape;377;p42"/>
          <p:cNvSpPr txBox="1"/>
          <p:nvPr/>
        </p:nvSpPr>
        <p:spPr>
          <a:xfrm>
            <a:off x="0" y="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Summary</a:t>
            </a:r>
            <a:endParaRPr sz="2400" i="1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78" name="Google Shape;378;p42"/>
          <p:cNvSpPr txBox="1"/>
          <p:nvPr/>
        </p:nvSpPr>
        <p:spPr>
          <a:xfrm>
            <a:off x="76200" y="766275"/>
            <a:ext cx="88938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alatino Linotype"/>
              <a:buChar char="➢"/>
            </a:pPr>
            <a:r>
              <a:rPr lang="en" sz="19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Most of the high temperature emission of the Sun in the absence of ARs comes from XBPs</a:t>
            </a:r>
            <a:endParaRPr sz="19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alatino Linotype"/>
              <a:buChar char="➢"/>
            </a:pPr>
            <a:r>
              <a:rPr lang="en" sz="19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Nanoflares can maintain the heating of XBPs (average temperature of 2MK).</a:t>
            </a:r>
            <a:endParaRPr sz="19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alatino Linotype"/>
              <a:buChar char="➢"/>
            </a:pPr>
            <a:r>
              <a:rPr lang="en" sz="19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Nanoflares delay time is in the range of 1500 s to 3000 s.   </a:t>
            </a:r>
            <a:endParaRPr sz="19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 i="1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alatino Linotype"/>
              <a:buChar char="➢"/>
            </a:pPr>
            <a:r>
              <a:rPr lang="en" sz="19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The average poynting flux of XBPs is found to be around 5 ✕ 10</a:t>
            </a:r>
            <a:r>
              <a:rPr lang="en" sz="1900" baseline="300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5 </a:t>
            </a:r>
            <a:r>
              <a:rPr lang="en" sz="19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erg cm</a:t>
            </a:r>
            <a:r>
              <a:rPr lang="en" sz="1900" baseline="300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-2</a:t>
            </a:r>
            <a:r>
              <a:rPr lang="en" sz="19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s</a:t>
            </a:r>
            <a:r>
              <a:rPr lang="en" sz="1900" baseline="300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-1</a:t>
            </a:r>
            <a:r>
              <a:rPr lang="en" sz="19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</a:t>
            </a:r>
            <a:endParaRPr sz="19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alatino Linotype"/>
              <a:buChar char="➢"/>
            </a:pPr>
            <a:r>
              <a:rPr lang="en" sz="19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MaGIXS and XRT are more sensitive to diagnosing the heating frequency, whereas only AIA channels are less sensitive.</a:t>
            </a:r>
            <a:endParaRPr sz="19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3"/>
          <p:cNvSpPr txBox="1"/>
          <p:nvPr/>
        </p:nvSpPr>
        <p:spPr>
          <a:xfrm>
            <a:off x="2868900" y="4336600"/>
            <a:ext cx="319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i="1">
              <a:solidFill>
                <a:srgbClr val="980000"/>
              </a:solidFill>
            </a:endParaRPr>
          </a:p>
        </p:txBody>
      </p:sp>
      <p:sp>
        <p:nvSpPr>
          <p:cNvPr id="384" name="Google Shape;384;p43"/>
          <p:cNvSpPr txBox="1"/>
          <p:nvPr/>
        </p:nvSpPr>
        <p:spPr>
          <a:xfrm>
            <a:off x="0" y="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MaGIXS-2 (This year)</a:t>
            </a:r>
            <a:endParaRPr sz="2400" i="1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85" name="Google Shape;385;p43"/>
          <p:cNvSpPr txBox="1"/>
          <p:nvPr/>
        </p:nvSpPr>
        <p:spPr>
          <a:xfrm>
            <a:off x="3021300" y="4489000"/>
            <a:ext cx="319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solidFill>
                  <a:srgbClr val="980000"/>
                </a:solidFill>
              </a:rPr>
              <a:t>Thank You for your attention! </a:t>
            </a:r>
            <a:endParaRPr sz="1800" i="1">
              <a:solidFill>
                <a:srgbClr val="980000"/>
              </a:solidFill>
            </a:endParaRPr>
          </a:p>
        </p:txBody>
      </p:sp>
      <p:sp>
        <p:nvSpPr>
          <p:cNvPr id="386" name="Google Shape;386;p43"/>
          <p:cNvSpPr txBox="1"/>
          <p:nvPr/>
        </p:nvSpPr>
        <p:spPr>
          <a:xfrm>
            <a:off x="5465775" y="4180300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</a:rPr>
              <a:t>Credit: MaGIXS team</a:t>
            </a:r>
            <a:endParaRPr sz="1300">
              <a:solidFill>
                <a:schemeClr val="lt1"/>
              </a:solidFill>
            </a:endParaRPr>
          </a:p>
        </p:txBody>
      </p:sp>
      <p:pic>
        <p:nvPicPr>
          <p:cNvPr id="387" name="Google Shape;38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2927" y="494475"/>
            <a:ext cx="5877459" cy="3918325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43"/>
          <p:cNvSpPr txBox="1"/>
          <p:nvPr/>
        </p:nvSpPr>
        <p:spPr>
          <a:xfrm>
            <a:off x="5850100" y="4027900"/>
            <a:ext cx="2092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</a:rPr>
              <a:t>Credit: MaGIXS team</a:t>
            </a:r>
            <a:endParaRPr sz="13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1216</Words>
  <Application>Microsoft Macintosh PowerPoint</Application>
  <PresentationFormat>On-screen Show (16:9)</PresentationFormat>
  <Paragraphs>215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Palatino Linotype</vt:lpstr>
      <vt:lpstr>Roboto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Mondal, Biswajit (MSFC-ST13)[NPP POST-DOC CONTRACT]</cp:lastModifiedBy>
  <cp:revision>4</cp:revision>
  <dcterms:modified xsi:type="dcterms:W3CDTF">2024-05-16T14:46:48Z</dcterms:modified>
</cp:coreProperties>
</file>