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4"/>
    <p:sldMasterId id="2147483788" r:id="rId5"/>
  </p:sldMasterIdLst>
  <p:notesMasterIdLst>
    <p:notesMasterId r:id="rId16"/>
  </p:notesMasterIdLst>
  <p:handoutMasterIdLst>
    <p:handoutMasterId r:id="rId17"/>
  </p:handoutMasterIdLst>
  <p:sldIdLst>
    <p:sldId id="256" r:id="rId6"/>
    <p:sldId id="1528" r:id="rId7"/>
    <p:sldId id="1534" r:id="rId8"/>
    <p:sldId id="1535" r:id="rId9"/>
    <p:sldId id="1521" r:id="rId10"/>
    <p:sldId id="1522" r:id="rId11"/>
    <p:sldId id="1523" r:id="rId12"/>
    <p:sldId id="1524" r:id="rId13"/>
    <p:sldId id="1525" r:id="rId14"/>
    <p:sldId id="152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E3AA12-B449-6B42-D604-5B9B8D581D95}" name="Miller, Ruth A. (ARC-TSS)" initials="MRA(T" userId="S::ramille7@ndc.nasa.gov::03ad1a02-8b22-4a31-8420-ddedb37aba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B40"/>
    <a:srgbClr val="002C73"/>
    <a:srgbClr val="FFFFEA"/>
    <a:srgbClr val="FFFFF9"/>
    <a:srgbClr val="0432FF"/>
    <a:srgbClr val="FFFFFF"/>
    <a:srgbClr val="EBEBEB"/>
    <a:srgbClr val="EAF3FF"/>
    <a:srgbClr val="E6EEF8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451E8-6857-4254-B4CF-2B0B402E310B}" v="45" dt="2024-05-17T19:28:04.615"/>
    <p1510:client id="{29D34DE2-AFC4-4880-8EFC-C8641CA77CA5}" v="4" dt="2024-05-17T20:50:40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9" autoAdjust="0"/>
    <p:restoredTop sz="96301" autoAdjust="0"/>
  </p:normalViewPr>
  <p:slideViewPr>
    <p:cSldViewPr snapToObjects="1">
      <p:cViewPr varScale="1">
        <p:scale>
          <a:sx n="82" d="100"/>
          <a:sy n="82" d="100"/>
        </p:scale>
        <p:origin x="77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Objects="1">
      <p:cViewPr varScale="1">
        <p:scale>
          <a:sx n="105" d="100"/>
          <a:sy n="105" d="100"/>
        </p:scale>
        <p:origin x="3232" y="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, Ruth A. (ARC-TSS)" userId="03ad1a02-8b22-4a31-8420-ddedb37aba04" providerId="ADAL" clId="{010451E8-6857-4254-B4CF-2B0B402E310B}"/>
    <pc:docChg chg="undo redo custSel modSld">
      <pc:chgData name="Miller, Ruth A. (ARC-TSS)" userId="03ad1a02-8b22-4a31-8420-ddedb37aba04" providerId="ADAL" clId="{010451E8-6857-4254-B4CF-2B0B402E310B}" dt="2024-05-17T20:00:49.445" v="564" actId="20577"/>
      <pc:docMkLst>
        <pc:docMk/>
      </pc:docMkLst>
      <pc:sldChg chg="addSp delSp modSp mod delAnim modAnim">
        <pc:chgData name="Miller, Ruth A. (ARC-TSS)" userId="03ad1a02-8b22-4a31-8420-ddedb37aba04" providerId="ADAL" clId="{010451E8-6857-4254-B4CF-2B0B402E310B}" dt="2024-05-17T19:26:10.771" v="123" actId="6549"/>
        <pc:sldMkLst>
          <pc:docMk/>
          <pc:sldMk cId="4183139036" sldId="1522"/>
        </pc:sldMkLst>
        <pc:spChg chg="mod">
          <ac:chgData name="Miller, Ruth A. (ARC-TSS)" userId="03ad1a02-8b22-4a31-8420-ddedb37aba04" providerId="ADAL" clId="{010451E8-6857-4254-B4CF-2B0B402E310B}" dt="2024-05-17T19:23:08.137" v="57" actId="164"/>
          <ac:spMkLst>
            <pc:docMk/>
            <pc:sldMk cId="4183139036" sldId="1522"/>
            <ac:spMk id="7" creationId="{43C6FFAE-223D-9F8C-D027-01169A682212}"/>
          </ac:spMkLst>
        </pc:spChg>
        <pc:spChg chg="mod">
          <ac:chgData name="Miller, Ruth A. (ARC-TSS)" userId="03ad1a02-8b22-4a31-8420-ddedb37aba04" providerId="ADAL" clId="{010451E8-6857-4254-B4CF-2B0B402E310B}" dt="2024-05-17T19:23:16.834" v="58" actId="164"/>
          <ac:spMkLst>
            <pc:docMk/>
            <pc:sldMk cId="4183139036" sldId="1522"/>
            <ac:spMk id="8" creationId="{17DBAF5A-7C1E-7F55-6F7F-699D77B5DCD7}"/>
          </ac:spMkLst>
        </pc:spChg>
        <pc:spChg chg="mod">
          <ac:chgData name="Miller, Ruth A. (ARC-TSS)" userId="03ad1a02-8b22-4a31-8420-ddedb37aba04" providerId="ADAL" clId="{010451E8-6857-4254-B4CF-2B0B402E310B}" dt="2024-05-17T19:26:10.771" v="123" actId="6549"/>
          <ac:spMkLst>
            <pc:docMk/>
            <pc:sldMk cId="4183139036" sldId="1522"/>
            <ac:spMk id="9" creationId="{8592C8FC-0CD9-3151-E180-03FD345A0B1B}"/>
          </ac:spMkLst>
        </pc:spChg>
        <pc:spChg chg="mod">
          <ac:chgData name="Miller, Ruth A. (ARC-TSS)" userId="03ad1a02-8b22-4a31-8420-ddedb37aba04" providerId="ADAL" clId="{010451E8-6857-4254-B4CF-2B0B402E310B}" dt="2024-05-17T19:23:08.137" v="57" actId="164"/>
          <ac:spMkLst>
            <pc:docMk/>
            <pc:sldMk cId="4183139036" sldId="1522"/>
            <ac:spMk id="11" creationId="{128F2AE6-C449-D076-4900-0CC9A4102DC7}"/>
          </ac:spMkLst>
        </pc:spChg>
        <pc:spChg chg="mod">
          <ac:chgData name="Miller, Ruth A. (ARC-TSS)" userId="03ad1a02-8b22-4a31-8420-ddedb37aba04" providerId="ADAL" clId="{010451E8-6857-4254-B4CF-2B0B402E310B}" dt="2024-05-17T19:23:08.137" v="57" actId="164"/>
          <ac:spMkLst>
            <pc:docMk/>
            <pc:sldMk cId="4183139036" sldId="1522"/>
            <ac:spMk id="12" creationId="{F9562399-9E00-EB54-F662-72C4545A0C45}"/>
          </ac:spMkLst>
        </pc:spChg>
        <pc:spChg chg="mod">
          <ac:chgData name="Miller, Ruth A. (ARC-TSS)" userId="03ad1a02-8b22-4a31-8420-ddedb37aba04" providerId="ADAL" clId="{010451E8-6857-4254-B4CF-2B0B402E310B}" dt="2024-05-17T19:23:08.137" v="57" actId="164"/>
          <ac:spMkLst>
            <pc:docMk/>
            <pc:sldMk cId="4183139036" sldId="1522"/>
            <ac:spMk id="16" creationId="{08AA3867-C565-D914-5B2F-E80C45EE66C7}"/>
          </ac:spMkLst>
        </pc:spChg>
        <pc:spChg chg="mod">
          <ac:chgData name="Miller, Ruth A. (ARC-TSS)" userId="03ad1a02-8b22-4a31-8420-ddedb37aba04" providerId="ADAL" clId="{010451E8-6857-4254-B4CF-2B0B402E310B}" dt="2024-05-17T19:23:16.834" v="58" actId="164"/>
          <ac:spMkLst>
            <pc:docMk/>
            <pc:sldMk cId="4183139036" sldId="1522"/>
            <ac:spMk id="17" creationId="{CB5F0CD9-54A7-F264-6B54-DD1BB0D8241F}"/>
          </ac:spMkLst>
        </pc:spChg>
        <pc:spChg chg="mod">
          <ac:chgData name="Miller, Ruth A. (ARC-TSS)" userId="03ad1a02-8b22-4a31-8420-ddedb37aba04" providerId="ADAL" clId="{010451E8-6857-4254-B4CF-2B0B402E310B}" dt="2024-05-17T19:23:16.834" v="58" actId="164"/>
          <ac:spMkLst>
            <pc:docMk/>
            <pc:sldMk cId="4183139036" sldId="1522"/>
            <ac:spMk id="20" creationId="{6AAD6670-CB85-A9EF-317A-83C85EEB3000}"/>
          </ac:spMkLst>
        </pc:spChg>
        <pc:spChg chg="mod">
          <ac:chgData name="Miller, Ruth A. (ARC-TSS)" userId="03ad1a02-8b22-4a31-8420-ddedb37aba04" providerId="ADAL" clId="{010451E8-6857-4254-B4CF-2B0B402E310B}" dt="2024-05-17T19:25:29.263" v="75" actId="1038"/>
          <ac:spMkLst>
            <pc:docMk/>
            <pc:sldMk cId="4183139036" sldId="1522"/>
            <ac:spMk id="26" creationId="{B1DC55C5-E278-6491-1233-4A63AF0A4A7F}"/>
          </ac:spMkLst>
        </pc:spChg>
        <pc:spChg chg="mod">
          <ac:chgData name="Miller, Ruth A. (ARC-TSS)" userId="03ad1a02-8b22-4a31-8420-ddedb37aba04" providerId="ADAL" clId="{010451E8-6857-4254-B4CF-2B0B402E310B}" dt="2024-05-17T19:23:16.834" v="58" actId="164"/>
          <ac:spMkLst>
            <pc:docMk/>
            <pc:sldMk cId="4183139036" sldId="1522"/>
            <ac:spMk id="27" creationId="{A75F5EB8-FBF6-1E36-781B-0C4BF19B8D1F}"/>
          </ac:spMkLst>
        </pc:spChg>
        <pc:spChg chg="mod">
          <ac:chgData name="Miller, Ruth A. (ARC-TSS)" userId="03ad1a02-8b22-4a31-8420-ddedb37aba04" providerId="ADAL" clId="{010451E8-6857-4254-B4CF-2B0B402E310B}" dt="2024-05-17T19:25:29.263" v="75" actId="1038"/>
          <ac:spMkLst>
            <pc:docMk/>
            <pc:sldMk cId="4183139036" sldId="1522"/>
            <ac:spMk id="35" creationId="{D3C8665C-F1A6-5631-A9B1-ADE3B5A5C6D4}"/>
          </ac:spMkLst>
        </pc:spChg>
        <pc:grpChg chg="add mod">
          <ac:chgData name="Miller, Ruth A. (ARC-TSS)" userId="03ad1a02-8b22-4a31-8420-ddedb37aba04" providerId="ADAL" clId="{010451E8-6857-4254-B4CF-2B0B402E310B}" dt="2024-05-17T19:23:27.574" v="61" actId="1038"/>
          <ac:grpSpMkLst>
            <pc:docMk/>
            <pc:sldMk cId="4183139036" sldId="1522"/>
            <ac:grpSpMk id="37" creationId="{A94A48E6-2C5A-0CD2-4036-AFDB868B7688}"/>
          </ac:grpSpMkLst>
        </pc:grpChg>
        <pc:grpChg chg="add mod">
          <ac:chgData name="Miller, Ruth A. (ARC-TSS)" userId="03ad1a02-8b22-4a31-8420-ddedb37aba04" providerId="ADAL" clId="{010451E8-6857-4254-B4CF-2B0B402E310B}" dt="2024-05-17T19:23:31.714" v="65" actId="1037"/>
          <ac:grpSpMkLst>
            <pc:docMk/>
            <pc:sldMk cId="4183139036" sldId="1522"/>
            <ac:grpSpMk id="38" creationId="{0B1DBB33-A879-5440-66EA-17D622931517}"/>
          </ac:grpSpMkLst>
        </pc:grpChg>
        <pc:graphicFrameChg chg="mod">
          <ac:chgData name="Miller, Ruth A. (ARC-TSS)" userId="03ad1a02-8b22-4a31-8420-ddedb37aba04" providerId="ADAL" clId="{010451E8-6857-4254-B4CF-2B0B402E310B}" dt="2024-05-17T19:25:29.263" v="75" actId="1038"/>
          <ac:graphicFrameMkLst>
            <pc:docMk/>
            <pc:sldMk cId="4183139036" sldId="1522"/>
            <ac:graphicFrameMk id="10" creationId="{5DD596CF-5B0B-D373-1B91-D0355207E255}"/>
          </ac:graphicFrameMkLst>
        </pc:graphicFrameChg>
        <pc:picChg chg="del">
          <ac:chgData name="Miller, Ruth A. (ARC-TSS)" userId="03ad1a02-8b22-4a31-8420-ddedb37aba04" providerId="ADAL" clId="{010451E8-6857-4254-B4CF-2B0B402E310B}" dt="2024-05-17T19:17:12.072" v="2" actId="478"/>
          <ac:picMkLst>
            <pc:docMk/>
            <pc:sldMk cId="4183139036" sldId="1522"/>
            <ac:picMk id="5" creationId="{09B96F8F-2813-D968-EA5A-A40252EFAE9E}"/>
          </ac:picMkLst>
        </pc:picChg>
        <pc:picChg chg="del">
          <ac:chgData name="Miller, Ruth A. (ARC-TSS)" userId="03ad1a02-8b22-4a31-8420-ddedb37aba04" providerId="ADAL" clId="{010451E8-6857-4254-B4CF-2B0B402E310B}" dt="2024-05-17T19:17:15.908" v="3" actId="478"/>
          <ac:picMkLst>
            <pc:docMk/>
            <pc:sldMk cId="4183139036" sldId="1522"/>
            <ac:picMk id="6" creationId="{06A6020C-65D3-4468-FF15-FBE974E2A18B}"/>
          </ac:picMkLst>
        </pc:picChg>
        <pc:picChg chg="add mod ord">
          <ac:chgData name="Miller, Ruth A. (ARC-TSS)" userId="03ad1a02-8b22-4a31-8420-ddedb37aba04" providerId="ADAL" clId="{010451E8-6857-4254-B4CF-2B0B402E310B}" dt="2024-05-17T19:23:08.137" v="57" actId="164"/>
          <ac:picMkLst>
            <pc:docMk/>
            <pc:sldMk cId="4183139036" sldId="1522"/>
            <ac:picMk id="21" creationId="{76F668CC-1CBF-EBCB-3285-8F9F41DF9037}"/>
          </ac:picMkLst>
        </pc:picChg>
        <pc:picChg chg="mod">
          <ac:chgData name="Miller, Ruth A. (ARC-TSS)" userId="03ad1a02-8b22-4a31-8420-ddedb37aba04" providerId="ADAL" clId="{010451E8-6857-4254-B4CF-2B0B402E310B}" dt="2024-05-17T19:25:29.263" v="75" actId="1038"/>
          <ac:picMkLst>
            <pc:docMk/>
            <pc:sldMk cId="4183139036" sldId="1522"/>
            <ac:picMk id="23" creationId="{D5967D4E-65CE-72FA-80FF-508E8BB9FE35}"/>
          </ac:picMkLst>
        </pc:picChg>
        <pc:picChg chg="add mod ord">
          <ac:chgData name="Miller, Ruth A. (ARC-TSS)" userId="03ad1a02-8b22-4a31-8420-ddedb37aba04" providerId="ADAL" clId="{010451E8-6857-4254-B4CF-2B0B402E310B}" dt="2024-05-17T19:23:16.834" v="58" actId="164"/>
          <ac:picMkLst>
            <pc:docMk/>
            <pc:sldMk cId="4183139036" sldId="1522"/>
            <ac:picMk id="30" creationId="{35CE110D-BA81-C62D-8B5A-3E83DA9EB271}"/>
          </ac:picMkLst>
        </pc:picChg>
        <pc:cxnChg chg="mod">
          <ac:chgData name="Miller, Ruth A. (ARC-TSS)" userId="03ad1a02-8b22-4a31-8420-ddedb37aba04" providerId="ADAL" clId="{010451E8-6857-4254-B4CF-2B0B402E310B}" dt="2024-05-17T19:23:08.137" v="57" actId="164"/>
          <ac:cxnSpMkLst>
            <pc:docMk/>
            <pc:sldMk cId="4183139036" sldId="1522"/>
            <ac:cxnSpMk id="13" creationId="{34E089B7-7009-B001-B478-9792609DAE7B}"/>
          </ac:cxnSpMkLst>
        </pc:cxnChg>
        <pc:cxnChg chg="mod">
          <ac:chgData name="Miller, Ruth A. (ARC-TSS)" userId="03ad1a02-8b22-4a31-8420-ddedb37aba04" providerId="ADAL" clId="{010451E8-6857-4254-B4CF-2B0B402E310B}" dt="2024-05-17T19:23:08.137" v="57" actId="164"/>
          <ac:cxnSpMkLst>
            <pc:docMk/>
            <pc:sldMk cId="4183139036" sldId="1522"/>
            <ac:cxnSpMk id="14" creationId="{D261768B-DE39-EB18-6B3A-B5AF3714DE7B}"/>
          </ac:cxnSpMkLst>
        </pc:cxnChg>
        <pc:cxnChg chg="mod">
          <ac:chgData name="Miller, Ruth A. (ARC-TSS)" userId="03ad1a02-8b22-4a31-8420-ddedb37aba04" providerId="ADAL" clId="{010451E8-6857-4254-B4CF-2B0B402E310B}" dt="2024-05-17T19:23:08.137" v="57" actId="164"/>
          <ac:cxnSpMkLst>
            <pc:docMk/>
            <pc:sldMk cId="4183139036" sldId="1522"/>
            <ac:cxnSpMk id="15" creationId="{8917EFC1-6175-B20D-6B8C-79FAC9DBD6F8}"/>
          </ac:cxnSpMkLst>
        </pc:cxnChg>
        <pc:cxnChg chg="mod">
          <ac:chgData name="Miller, Ruth A. (ARC-TSS)" userId="03ad1a02-8b22-4a31-8420-ddedb37aba04" providerId="ADAL" clId="{010451E8-6857-4254-B4CF-2B0B402E310B}" dt="2024-05-17T19:23:16.834" v="58" actId="164"/>
          <ac:cxnSpMkLst>
            <pc:docMk/>
            <pc:sldMk cId="4183139036" sldId="1522"/>
            <ac:cxnSpMk id="18" creationId="{B3090DBB-E43E-274C-A8A2-2E303C0F7C74}"/>
          </ac:cxnSpMkLst>
        </pc:cxnChg>
        <pc:cxnChg chg="mod">
          <ac:chgData name="Miller, Ruth A. (ARC-TSS)" userId="03ad1a02-8b22-4a31-8420-ddedb37aba04" providerId="ADAL" clId="{010451E8-6857-4254-B4CF-2B0B402E310B}" dt="2024-05-17T19:23:16.834" v="58" actId="164"/>
          <ac:cxnSpMkLst>
            <pc:docMk/>
            <pc:sldMk cId="4183139036" sldId="1522"/>
            <ac:cxnSpMk id="19" creationId="{EC49A130-2CE5-2FCA-24D0-0582AD4D5C7D}"/>
          </ac:cxnSpMkLst>
        </pc:cxnChg>
        <pc:cxnChg chg="mod">
          <ac:chgData name="Miller, Ruth A. (ARC-TSS)" userId="03ad1a02-8b22-4a31-8420-ddedb37aba04" providerId="ADAL" clId="{010451E8-6857-4254-B4CF-2B0B402E310B}" dt="2024-05-17T19:23:16.834" v="58" actId="164"/>
          <ac:cxnSpMkLst>
            <pc:docMk/>
            <pc:sldMk cId="4183139036" sldId="1522"/>
            <ac:cxnSpMk id="28" creationId="{31564A7C-7A51-ACC5-A022-D1C82E7D7D87}"/>
          </ac:cxnSpMkLst>
        </pc:cxnChg>
      </pc:sldChg>
      <pc:sldChg chg="addSp delSp modSp mod">
        <pc:chgData name="Miller, Ruth A. (ARC-TSS)" userId="03ad1a02-8b22-4a31-8420-ddedb37aba04" providerId="ADAL" clId="{010451E8-6857-4254-B4CF-2B0B402E310B}" dt="2024-05-17T20:00:49.445" v="564" actId="20577"/>
        <pc:sldMkLst>
          <pc:docMk/>
          <pc:sldMk cId="3195257699" sldId="1525"/>
        </pc:sldMkLst>
        <pc:spChg chg="mod">
          <ac:chgData name="Miller, Ruth A. (ARC-TSS)" userId="03ad1a02-8b22-4a31-8420-ddedb37aba04" providerId="ADAL" clId="{010451E8-6857-4254-B4CF-2B0B402E310B}" dt="2024-05-17T20:00:49.445" v="564" actId="20577"/>
          <ac:spMkLst>
            <pc:docMk/>
            <pc:sldMk cId="3195257699" sldId="1525"/>
            <ac:spMk id="2" creationId="{8DEABB2B-D745-2F2B-0063-29AE391D3183}"/>
          </ac:spMkLst>
        </pc:spChg>
        <pc:spChg chg="add del mod">
          <ac:chgData name="Miller, Ruth A. (ARC-TSS)" userId="03ad1a02-8b22-4a31-8420-ddedb37aba04" providerId="ADAL" clId="{010451E8-6857-4254-B4CF-2B0B402E310B}" dt="2024-05-17T19:38:48.590" v="448" actId="478"/>
          <ac:spMkLst>
            <pc:docMk/>
            <pc:sldMk cId="3195257699" sldId="1525"/>
            <ac:spMk id="6" creationId="{D202A405-F661-2976-BDB8-81CAEC398B67}"/>
          </ac:spMkLst>
        </pc:spChg>
        <pc:spChg chg="mod">
          <ac:chgData name="Miller, Ruth A. (ARC-TSS)" userId="03ad1a02-8b22-4a31-8420-ddedb37aba04" providerId="ADAL" clId="{010451E8-6857-4254-B4CF-2B0B402E310B}" dt="2024-05-17T20:00:40.755" v="550" actId="1076"/>
          <ac:spMkLst>
            <pc:docMk/>
            <pc:sldMk cId="3195257699" sldId="1525"/>
            <ac:spMk id="7" creationId="{981C8659-3BCD-19E0-73D8-43B17537BE37}"/>
          </ac:spMkLst>
        </pc:spChg>
        <pc:graphicFrameChg chg="del">
          <ac:chgData name="Miller, Ruth A. (ARC-TSS)" userId="03ad1a02-8b22-4a31-8420-ddedb37aba04" providerId="ADAL" clId="{010451E8-6857-4254-B4CF-2B0B402E310B}" dt="2024-05-17T19:35:53.093" v="136" actId="478"/>
          <ac:graphicFrameMkLst>
            <pc:docMk/>
            <pc:sldMk cId="3195257699" sldId="1525"/>
            <ac:graphicFrameMk id="5" creationId="{BA40C3A8-A82E-8D1E-803F-CF9F49A53217}"/>
          </ac:graphicFrameMkLst>
        </pc:graphicFrameChg>
      </pc:sldChg>
      <pc:sldChg chg="modSp mod">
        <pc:chgData name="Miller, Ruth A. (ARC-TSS)" userId="03ad1a02-8b22-4a31-8420-ddedb37aba04" providerId="ADAL" clId="{010451E8-6857-4254-B4CF-2B0B402E310B}" dt="2024-05-17T19:57:12.300" v="544" actId="20577"/>
        <pc:sldMkLst>
          <pc:docMk/>
          <pc:sldMk cId="3382757339" sldId="1534"/>
        </pc:sldMkLst>
        <pc:spChg chg="mod">
          <ac:chgData name="Miller, Ruth A. (ARC-TSS)" userId="03ad1a02-8b22-4a31-8420-ddedb37aba04" providerId="ADAL" clId="{010451E8-6857-4254-B4CF-2B0B402E310B}" dt="2024-05-17T19:57:12.300" v="544" actId="20577"/>
          <ac:spMkLst>
            <pc:docMk/>
            <pc:sldMk cId="3382757339" sldId="1534"/>
            <ac:spMk id="7" creationId="{125D6391-99C4-D02E-65A5-380806FC79E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82169-967B-5F44-B3C1-8435946D6413}" type="datetimeFigureOut">
              <a:rPr lang="en-US">
                <a:latin typeface="Arial Regular"/>
              </a:rPr>
              <a:t>5/17/2024</a:t>
            </a:fld>
            <a:endParaRPr lang="en-US" dirty="0">
              <a:latin typeface="Arial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897BE-DFA9-AE4B-A5BD-F0BDBFFBCA84}" type="slidenum">
              <a:rPr>
                <a:latin typeface="Arial Regular"/>
              </a:rPr>
              <a:t>‹#›</a:t>
            </a:fld>
            <a:endParaRPr lang="en-US" dirty="0">
              <a:latin typeface="Arial Regular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49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B42874F4-29F4-C64D-97CD-55487E475ADC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666D9F43-5C19-D34D-BD2C-C156CCDF2A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55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472ACD-DE85-4DD3-AD2E-195528833FD8}"/>
              </a:ext>
            </a:extLst>
          </p:cNvPr>
          <p:cNvSpPr/>
          <p:nvPr userDrawn="1"/>
        </p:nvSpPr>
        <p:spPr>
          <a:xfrm>
            <a:off x="8458200" y="0"/>
            <a:ext cx="37338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8BF0F-A29B-489B-BF07-D9BA6A287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777240"/>
            <a:ext cx="8115300" cy="20421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54B05E2-46A3-4340-A20D-4C6BFBE29A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3009900"/>
            <a:ext cx="8115300" cy="838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000" b="1">
                <a:solidFill>
                  <a:srgbClr val="A92B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80B49DB-091F-411C-A5ED-A2808F606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290" y="4038600"/>
            <a:ext cx="8105910" cy="79439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Name, Role</a:t>
            </a:r>
          </a:p>
          <a:p>
            <a:pPr lvl="0"/>
            <a:r>
              <a:rPr lang="en-US" dirty="0"/>
              <a:t>Affiliation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9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219200"/>
            <a:ext cx="11506200" cy="5192178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0716412D-DB00-4C93-9063-A918E475D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129948"/>
            <a:ext cx="1214901" cy="8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84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472ACD-DE85-4DD3-AD2E-195528833FD8}"/>
              </a:ext>
            </a:extLst>
          </p:cNvPr>
          <p:cNvSpPr/>
          <p:nvPr userDrawn="1"/>
        </p:nvSpPr>
        <p:spPr>
          <a:xfrm>
            <a:off x="8458200" y="0"/>
            <a:ext cx="37338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8BF0F-A29B-489B-BF07-D9BA6A287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777240"/>
            <a:ext cx="8115300" cy="20421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54B05E2-46A3-4340-A20D-4C6BFBE29A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3009900"/>
            <a:ext cx="8115300" cy="838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000" b="1">
                <a:solidFill>
                  <a:srgbClr val="A92B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80B49DB-091F-411C-A5ED-A2808F606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290" y="4038600"/>
            <a:ext cx="8105910" cy="79439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Name, Role</a:t>
            </a:r>
          </a:p>
          <a:p>
            <a:pPr lvl="0"/>
            <a:r>
              <a:rPr lang="en-US" dirty="0"/>
              <a:t>Affiliation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219200"/>
            <a:ext cx="11506200" cy="5192178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0716412D-DB00-4C93-9063-A918E475D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129948"/>
            <a:ext cx="1214901" cy="8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21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>
            <a:cxnSpLocks/>
          </p:cNvCxnSpPr>
          <p:nvPr/>
        </p:nvCxnSpPr>
        <p:spPr>
          <a:xfrm>
            <a:off x="449451" y="6448560"/>
            <a:ext cx="1139964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46069"/>
            <a:ext cx="11506200" cy="5137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A92B40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504240" y="6580768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5FDE96B-53ED-514C-AF51-BCC132A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94410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CB341-02A9-5148-BAE8-DAA82A093A8C}"/>
              </a:ext>
            </a:extLst>
          </p:cNvPr>
          <p:cNvSpPr/>
          <p:nvPr/>
        </p:nvSpPr>
        <p:spPr>
          <a:xfrm>
            <a:off x="346389" y="6326372"/>
            <a:ext cx="812560" cy="22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/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69129C-8A1E-504A-B21D-3A098BEE3044}"/>
              </a:ext>
            </a:extLst>
          </p:cNvPr>
          <p:cNvSpPr txBox="1"/>
          <p:nvPr/>
        </p:nvSpPr>
        <p:spPr>
          <a:xfrm>
            <a:off x="1361583" y="6576428"/>
            <a:ext cx="2749437" cy="164438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D028C-D5F1-C643-99AC-4DB0B4C35FB7}"/>
              </a:ext>
            </a:extLst>
          </p:cNvPr>
          <p:cNvCxnSpPr>
            <a:cxnSpLocks/>
          </p:cNvCxnSpPr>
          <p:nvPr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0A9C8ACC-EC7F-41DF-898D-65C7984DA1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129948"/>
            <a:ext cx="1214901" cy="89616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B8B1B7-5FBE-4DC8-B224-CBA4F53299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4" y="6176827"/>
            <a:ext cx="1066783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cap="none" spc="0" baseline="0">
          <a:ln>
            <a:noFill/>
          </a:ln>
          <a:solidFill>
            <a:srgbClr val="A92B40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14000"/>
        </a:lnSpc>
        <a:spcBef>
          <a:spcPts val="1000"/>
        </a:spcBef>
        <a:buClr>
          <a:srgbClr val="A92B40"/>
        </a:buClr>
        <a:buSzPct val="110000"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14000"/>
        </a:lnSpc>
        <a:spcBef>
          <a:spcPts val="400"/>
        </a:spcBef>
        <a:buClr>
          <a:srgbClr val="A92B40"/>
        </a:buClr>
        <a:buSzPct val="110000"/>
        <a:buFont typeface=".AppleSystemUIFont" charset="-120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14000"/>
        </a:lnSpc>
        <a:spcBef>
          <a:spcPts val="400"/>
        </a:spcBef>
        <a:buClr>
          <a:srgbClr val="A92B40"/>
        </a:buClr>
        <a:buSzPct val="110000"/>
        <a:buFont typeface="Wingdings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14000"/>
        </a:lnSpc>
        <a:spcBef>
          <a:spcPts val="400"/>
        </a:spcBef>
        <a:buClr>
          <a:srgbClr val="A92B40"/>
        </a:buClr>
        <a:buSzPct val="110000"/>
        <a:buFont typeface="Courier New" charset="0"/>
        <a:buChar char="o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92B40"/>
        </a:buClr>
        <a:buSzPct val="110000"/>
        <a:buFont typeface="Arial"/>
        <a:buChar char="•"/>
        <a:tabLst/>
        <a:defRPr sz="1600" kern="1200" baseline="0">
          <a:solidFill>
            <a:srgbClr val="745C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7680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216" userDrawn="1">
          <p15:clr>
            <a:srgbClr val="F26B43"/>
          </p15:clr>
        </p15:guide>
        <p15:guide id="18" pos="7464" userDrawn="1">
          <p15:clr>
            <a:srgbClr val="F26B43"/>
          </p15:clr>
        </p15:guide>
        <p15:guide id="19" pos="6480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  <p15:guide id="23" orient="horz" pos="4200" userDrawn="1">
          <p15:clr>
            <a:srgbClr val="F26B43"/>
          </p15:clr>
        </p15:guide>
        <p15:guide id="25" pos="3840" userDrawn="1">
          <p15:clr>
            <a:srgbClr val="F26B43"/>
          </p15:clr>
        </p15:guide>
        <p15:guide id="26" pos="3768" userDrawn="1">
          <p15:clr>
            <a:srgbClr val="F26B43"/>
          </p15:clr>
        </p15:guide>
        <p15:guide id="27" pos="3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>
            <a:cxnSpLocks/>
          </p:cNvCxnSpPr>
          <p:nvPr/>
        </p:nvCxnSpPr>
        <p:spPr>
          <a:xfrm>
            <a:off x="449451" y="6448560"/>
            <a:ext cx="1139964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46069"/>
            <a:ext cx="11506200" cy="5137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A92B40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504240" y="6580768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5FDE96B-53ED-514C-AF51-BCC132A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0040"/>
            <a:ext cx="994410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CB341-02A9-5148-BAE8-DAA82A093A8C}"/>
              </a:ext>
            </a:extLst>
          </p:cNvPr>
          <p:cNvSpPr/>
          <p:nvPr/>
        </p:nvSpPr>
        <p:spPr>
          <a:xfrm>
            <a:off x="346389" y="6326372"/>
            <a:ext cx="812560" cy="22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/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69129C-8A1E-504A-B21D-3A098BEE3044}"/>
              </a:ext>
            </a:extLst>
          </p:cNvPr>
          <p:cNvSpPr txBox="1"/>
          <p:nvPr/>
        </p:nvSpPr>
        <p:spPr>
          <a:xfrm>
            <a:off x="1361583" y="6576428"/>
            <a:ext cx="2749437" cy="164438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D028C-D5F1-C643-99AC-4DB0B4C35FB7}"/>
              </a:ext>
            </a:extLst>
          </p:cNvPr>
          <p:cNvCxnSpPr>
            <a:cxnSpLocks/>
          </p:cNvCxnSpPr>
          <p:nvPr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0A9C8ACC-EC7F-41DF-898D-65C7984DA1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129948"/>
            <a:ext cx="1214901" cy="89616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B8B1B7-5FBE-4DC8-B224-CBA4F53299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4" y="6176827"/>
            <a:ext cx="1066783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cap="none" spc="0" baseline="0">
          <a:ln>
            <a:noFill/>
          </a:ln>
          <a:solidFill>
            <a:srgbClr val="A92B40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14000"/>
        </a:lnSpc>
        <a:spcBef>
          <a:spcPts val="1000"/>
        </a:spcBef>
        <a:buClr>
          <a:srgbClr val="A92B40"/>
        </a:buClr>
        <a:buSzPct val="110000"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14000"/>
        </a:lnSpc>
        <a:spcBef>
          <a:spcPts val="400"/>
        </a:spcBef>
        <a:buClr>
          <a:srgbClr val="A92B40"/>
        </a:buClr>
        <a:buSzPct val="110000"/>
        <a:buFont typeface=".AppleSystemUIFont" charset="-120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14000"/>
        </a:lnSpc>
        <a:spcBef>
          <a:spcPts val="400"/>
        </a:spcBef>
        <a:buClr>
          <a:srgbClr val="A92B40"/>
        </a:buClr>
        <a:buSzPct val="110000"/>
        <a:buFont typeface="Wingdings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14000"/>
        </a:lnSpc>
        <a:spcBef>
          <a:spcPts val="400"/>
        </a:spcBef>
        <a:buClr>
          <a:srgbClr val="A92B40"/>
        </a:buClr>
        <a:buSzPct val="110000"/>
        <a:buFont typeface="Courier New" charset="0"/>
        <a:buChar char="o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92B40"/>
        </a:buClr>
        <a:buSzPct val="110000"/>
        <a:buFont typeface="Arial"/>
        <a:buChar char="•"/>
        <a:tabLst/>
        <a:defRPr sz="1600" kern="1200" baseline="0">
          <a:solidFill>
            <a:srgbClr val="745C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>
          <p15:clr>
            <a:srgbClr val="F26B43"/>
          </p15:clr>
        </p15:guide>
        <p15:guide id="11">
          <p15:clr>
            <a:srgbClr val="F26B43"/>
          </p15:clr>
        </p15:guide>
        <p15:guide id="12" pos="7680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216">
          <p15:clr>
            <a:srgbClr val="F26B43"/>
          </p15:clr>
        </p15:guide>
        <p15:guide id="18" pos="7464">
          <p15:clr>
            <a:srgbClr val="F26B43"/>
          </p15:clr>
        </p15:guide>
        <p15:guide id="19" pos="6480">
          <p15:clr>
            <a:srgbClr val="F26B43"/>
          </p15:clr>
        </p15:guide>
        <p15:guide id="22" orient="horz" pos="744">
          <p15:clr>
            <a:srgbClr val="F26B43"/>
          </p15:clr>
        </p15:guide>
        <p15:guide id="23" orient="horz" pos="4200">
          <p15:clr>
            <a:srgbClr val="F26B43"/>
          </p15:clr>
        </p15:guide>
        <p15:guide id="25" pos="3840">
          <p15:clr>
            <a:srgbClr val="F26B43"/>
          </p15:clr>
        </p15:guide>
        <p15:guide id="26" pos="3768">
          <p15:clr>
            <a:srgbClr val="F26B43"/>
          </p15:clr>
        </p15:guide>
        <p15:guide id="27" pos="3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48AA266-7FAF-3C3D-6192-941C7E83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5800"/>
            <a:ext cx="7886700" cy="2042160"/>
          </a:xfrm>
        </p:spPr>
        <p:txBody>
          <a:bodyPr>
            <a:normAutofit fontScale="90000"/>
          </a:bodyPr>
          <a:lstStyle/>
          <a:p>
            <a:r>
              <a:rPr lang="en-US" dirty="0"/>
              <a:t>Dragonfly Entry Aerosciences Measurements (DrEAM)</a:t>
            </a:r>
            <a:br>
              <a:rPr lang="en-US" dirty="0"/>
            </a:br>
            <a:r>
              <a:rPr lang="en-US" dirty="0"/>
              <a:t>Do-No-Harm Testing</a:t>
            </a:r>
            <a:endParaRPr lang="en-US" sz="27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7B8E8AE-6C89-C77D-C803-EC51024B9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715000"/>
            <a:ext cx="8115300" cy="419100"/>
          </a:xfrm>
        </p:spPr>
        <p:txBody>
          <a:bodyPr/>
          <a:lstStyle/>
          <a:p>
            <a:r>
              <a:rPr lang="en-US" dirty="0"/>
              <a:t>International Planetary Probe Workshop (IPPW), June 10-14, 2024</a:t>
            </a:r>
            <a:endParaRPr lang="en-US" sz="1400" dirty="0"/>
          </a:p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F303EBD-202A-F960-092E-FB56B6B37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290" y="3505200"/>
            <a:ext cx="7648710" cy="1752600"/>
          </a:xfrm>
        </p:spPr>
        <p:txBody>
          <a:bodyPr>
            <a:normAutofit/>
          </a:bodyPr>
          <a:lstStyle/>
          <a:p>
            <a:r>
              <a:rPr lang="en-US" sz="1800" dirty="0"/>
              <a:t>Ruth Miller</a:t>
            </a:r>
          </a:p>
          <a:p>
            <a:r>
              <a:rPr lang="en-US" dirty="0"/>
              <a:t>NASA Ames Research Center</a:t>
            </a:r>
          </a:p>
          <a:p>
            <a:endParaRPr lang="en-US" dirty="0"/>
          </a:p>
          <a:p>
            <a:pPr algn="l"/>
            <a:r>
              <a:rPr lang="en-US" sz="1600" dirty="0"/>
              <a:t>Jose Santos</a:t>
            </a:r>
            <a:r>
              <a:rPr lang="en-US" sz="1600" baseline="30000" dirty="0"/>
              <a:t>1</a:t>
            </a:r>
            <a:r>
              <a:rPr lang="en-US" sz="1600" dirty="0"/>
              <a:t>, Hali Shaw</a:t>
            </a:r>
            <a:r>
              <a:rPr lang="en-US" sz="1600" baseline="30000" dirty="0"/>
              <a:t>1</a:t>
            </a:r>
            <a:r>
              <a:rPr lang="en-US" sz="1600" dirty="0"/>
              <a:t>, Kristina Skokova</a:t>
            </a:r>
            <a:r>
              <a:rPr lang="en-US" sz="1600" baseline="30000" dirty="0"/>
              <a:t>2</a:t>
            </a:r>
            <a:r>
              <a:rPr lang="en-US" sz="1600" dirty="0"/>
              <a:t>, Aaron Brandis</a:t>
            </a:r>
            <a:r>
              <a:rPr lang="en-US" sz="1600" baseline="30000" dirty="0"/>
              <a:t>1</a:t>
            </a:r>
            <a:r>
              <a:rPr lang="en-US" sz="1600" dirty="0"/>
              <a:t>, Chris Naughton</a:t>
            </a:r>
            <a:r>
              <a:rPr lang="en-US" sz="1600" baseline="30000" dirty="0"/>
              <a:t>1</a:t>
            </a:r>
            <a:r>
              <a:rPr lang="en-US" sz="1600" dirty="0"/>
              <a:t>, Helen Hwang</a:t>
            </a:r>
            <a:r>
              <a:rPr lang="en-US" sz="1600" baseline="30000" dirty="0"/>
              <a:t>1</a:t>
            </a:r>
            <a:r>
              <a:rPr lang="en-US" sz="1600" dirty="0"/>
              <a:t>, Thomas Thiele</a:t>
            </a:r>
            <a:r>
              <a:rPr lang="en-US" sz="1600" baseline="30000" dirty="0"/>
              <a:t>3</a:t>
            </a:r>
            <a:r>
              <a:rPr lang="en-US" sz="1600" dirty="0"/>
              <a:t>, </a:t>
            </a:r>
            <a:r>
              <a:rPr lang="en-US" sz="1600" dirty="0" err="1"/>
              <a:t>Niklas</a:t>
            </a:r>
            <a:r>
              <a:rPr lang="en-US" sz="1600" dirty="0"/>
              <a:t> Wendel</a:t>
            </a:r>
            <a:r>
              <a:rPr lang="en-US" sz="1600" baseline="30000" dirty="0"/>
              <a:t>3</a:t>
            </a:r>
            <a:r>
              <a:rPr lang="en-US" sz="1600" dirty="0"/>
              <a:t>, Frank Siebe</a:t>
            </a:r>
            <a:r>
              <a:rPr lang="en-US" sz="1600" baseline="30000" dirty="0"/>
              <a:t>3</a:t>
            </a:r>
            <a:r>
              <a:rPr lang="en-US" sz="1600" dirty="0"/>
              <a:t>, Pascal Marquardt</a:t>
            </a:r>
            <a:r>
              <a:rPr lang="en-US" sz="1600" baseline="30000" dirty="0"/>
              <a:t>3</a:t>
            </a:r>
            <a:r>
              <a:rPr lang="en-US" sz="1600" dirty="0"/>
              <a:t>, and Ali G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ü</a:t>
            </a:r>
            <a:r>
              <a:rPr lang="en-US" sz="1600" dirty="0"/>
              <a:t>lhan</a:t>
            </a:r>
            <a:r>
              <a:rPr lang="en-US" sz="1600" baseline="30000" dirty="0"/>
              <a:t>3</a:t>
            </a:r>
            <a:endParaRPr lang="en-US" sz="1600" dirty="0"/>
          </a:p>
          <a:p>
            <a:r>
              <a:rPr lang="en-US" sz="1400" baseline="30000" dirty="0"/>
              <a:t>1</a:t>
            </a:r>
            <a:r>
              <a:rPr lang="en-US" dirty="0"/>
              <a:t>NASA Ames, </a:t>
            </a:r>
            <a:r>
              <a:rPr lang="en-US" sz="1400" baseline="30000" dirty="0"/>
              <a:t>2</a:t>
            </a:r>
            <a:r>
              <a:rPr lang="en-US" dirty="0"/>
              <a:t>AMA Inc. at NASA Ames, </a:t>
            </a:r>
            <a:r>
              <a:rPr lang="en-US" sz="1400" baseline="30000" dirty="0"/>
              <a:t>3</a:t>
            </a:r>
            <a:r>
              <a:rPr lang="en-US" dirty="0"/>
              <a:t>German Aerospace Center (DLR)</a:t>
            </a:r>
          </a:p>
        </p:txBody>
      </p:sp>
    </p:spTree>
    <p:extLst>
      <p:ext uri="{BB962C8B-B14F-4D97-AF65-F5344CB8AC3E}">
        <p14:creationId xmlns:p14="http://schemas.microsoft.com/office/powerpoint/2010/main" val="429171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A76C1-E95C-1632-7806-200D4C127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DAEF56-6E82-6BC9-2E90-B6E449DC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9544"/>
            <a:ext cx="12192000" cy="541022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Thank you!</a:t>
            </a:r>
            <a:br>
              <a:rPr lang="en-US" sz="6000" dirty="0"/>
            </a:br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3765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28DD4B-3D3A-E53E-BC3D-C087521F309C}"/>
              </a:ext>
            </a:extLst>
          </p:cNvPr>
          <p:cNvCxnSpPr>
            <a:cxnSpLocks/>
          </p:cNvCxnSpPr>
          <p:nvPr/>
        </p:nvCxnSpPr>
        <p:spPr>
          <a:xfrm>
            <a:off x="91440" y="3822192"/>
            <a:ext cx="12006072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20616E-C580-08F4-AFB4-5916FDC74673}"/>
              </a:ext>
            </a:extLst>
          </p:cNvPr>
          <p:cNvCxnSpPr/>
          <p:nvPr/>
        </p:nvCxnSpPr>
        <p:spPr>
          <a:xfrm>
            <a:off x="6099048" y="1188720"/>
            <a:ext cx="0" cy="52578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C2728B7-299A-FB11-4CF3-277FD8B20728}"/>
              </a:ext>
            </a:extLst>
          </p:cNvPr>
          <p:cNvSpPr/>
          <p:nvPr/>
        </p:nvSpPr>
        <p:spPr>
          <a:xfrm>
            <a:off x="182880" y="1280160"/>
            <a:ext cx="5806440" cy="2468880"/>
          </a:xfrm>
          <a:prstGeom prst="rect">
            <a:avLst/>
          </a:prstGeom>
          <a:solidFill>
            <a:srgbClr val="A92B4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D90819-DDCF-55CD-8188-95712BF4F171}"/>
              </a:ext>
            </a:extLst>
          </p:cNvPr>
          <p:cNvSpPr/>
          <p:nvPr/>
        </p:nvSpPr>
        <p:spPr>
          <a:xfrm>
            <a:off x="182880" y="3886200"/>
            <a:ext cx="5806440" cy="2468880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39F128-1566-1A75-AD75-BA5CB3B72128}"/>
              </a:ext>
            </a:extLst>
          </p:cNvPr>
          <p:cNvSpPr/>
          <p:nvPr/>
        </p:nvSpPr>
        <p:spPr>
          <a:xfrm>
            <a:off x="6217920" y="3886200"/>
            <a:ext cx="5806440" cy="246888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B9F5B1-C949-4B6F-21F0-BDBB228F7102}"/>
              </a:ext>
            </a:extLst>
          </p:cNvPr>
          <p:cNvSpPr/>
          <p:nvPr/>
        </p:nvSpPr>
        <p:spPr>
          <a:xfrm>
            <a:off x="6217920" y="1280160"/>
            <a:ext cx="5806440" cy="2468880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79CA46-CE55-1834-F15C-FFFDF86D3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8" y="1600200"/>
            <a:ext cx="4646669" cy="716222"/>
          </a:xfrm>
        </p:spPr>
        <p:txBody>
          <a:bodyPr wrap="square">
            <a:spAutoFit/>
          </a:bodyPr>
          <a:lstStyle/>
          <a:p>
            <a:pPr lvl="1"/>
            <a:r>
              <a:rPr lang="en-US" sz="1400" b="0" i="0" u="none" strike="noStrike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(NASA) In-depth thermocouples to infer the aerothermal environment and understand the Thermal Protection System (TPS) material response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87A3E-555B-2226-9727-2C3AD75598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54DAB8-671E-F59C-F49C-FC8B6FB1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DrEAM Instrumentation Suite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9B4331D-C365-E349-6D3E-8D43F6EEB1F9}"/>
              </a:ext>
            </a:extLst>
          </p:cNvPr>
          <p:cNvSpPr txBox="1">
            <a:spLocks/>
          </p:cNvSpPr>
          <p:nvPr/>
        </p:nvSpPr>
        <p:spPr>
          <a:xfrm>
            <a:off x="190507" y="4206240"/>
            <a:ext cx="4753359" cy="716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(NASA) Hypersonic pressure transducers on the forebody for atmospheric and aerodynamic reconstruction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AB271FE-96E3-81AF-ABEC-FEF98222C06F}"/>
              </a:ext>
            </a:extLst>
          </p:cNvPr>
          <p:cNvSpPr txBox="1">
            <a:spLocks/>
          </p:cNvSpPr>
          <p:nvPr/>
        </p:nvSpPr>
        <p:spPr>
          <a:xfrm>
            <a:off x="7261856" y="1600200"/>
            <a:ext cx="4733986" cy="716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(DLR) Radiometers, total heat flux sensors, and pressure transducers on the </a:t>
            </a:r>
            <a:r>
              <a:rPr lang="en-US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backshell</a:t>
            </a:r>
            <a:r>
              <a:rPr lang="en-US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to quantify radiative heating from CN and vehicle dynamics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AC22E4A-D666-EB70-AE63-FE1EE3ACFD1A}"/>
              </a:ext>
            </a:extLst>
          </p:cNvPr>
          <p:cNvSpPr txBox="1">
            <a:spLocks/>
          </p:cNvSpPr>
          <p:nvPr/>
        </p:nvSpPr>
        <p:spPr>
          <a:xfrm>
            <a:off x="7261856" y="4206240"/>
            <a:ext cx="4747262" cy="716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(DLR) Two boxes (1) Digital Processing Unit and (2) Multiplexing Signal Conditioner which collect DrEAM instrumentation data for transmission back to Earth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EDDA7-66A7-71EE-7EAE-115A57122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57" y="2375158"/>
            <a:ext cx="1755705" cy="1280160"/>
          </a:xfrm>
          <a:prstGeom prst="rect">
            <a:avLst/>
          </a:prstGeom>
        </p:spPr>
      </p:pic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7D72D07A-76CC-4DAF-90A0-30E8CA4E9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8467" y="2377440"/>
            <a:ext cx="106680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2">
            <a:extLst>
              <a:ext uri="{FF2B5EF4-FFF2-40B4-BE49-F238E27FC236}">
                <a16:creationId xmlns:a16="http://schemas.microsoft.com/office/drawing/2014/main" id="{8D51CEF2-5C6B-2532-1E6D-963BDE37F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4983480"/>
            <a:ext cx="2436354" cy="1280160"/>
          </a:xfrm>
          <a:prstGeom prst="rect">
            <a:avLst/>
          </a:prstGeom>
        </p:spPr>
      </p:pic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373DB09D-663A-F218-3182-D8974B6E2B8F}"/>
              </a:ext>
            </a:extLst>
          </p:cNvPr>
          <p:cNvSpPr txBox="1">
            <a:spLocks/>
          </p:cNvSpPr>
          <p:nvPr/>
        </p:nvSpPr>
        <p:spPr>
          <a:xfrm>
            <a:off x="182880" y="1282805"/>
            <a:ext cx="5797297" cy="3173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Dragonfly Sensors for Thermal Reconstruction (DragSTR)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BDCE23BA-B380-9318-F008-693A272BEA36}"/>
              </a:ext>
            </a:extLst>
          </p:cNvPr>
          <p:cNvSpPr txBox="1">
            <a:spLocks/>
          </p:cNvSpPr>
          <p:nvPr/>
        </p:nvSpPr>
        <p:spPr>
          <a:xfrm>
            <a:off x="6227063" y="1280974"/>
            <a:ext cx="5797297" cy="3173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COmbined Sensor System for Titan Atmosphere (COSSTA)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282F680C-434F-C574-0B71-F7973C9943B1}"/>
              </a:ext>
            </a:extLst>
          </p:cNvPr>
          <p:cNvSpPr txBox="1">
            <a:spLocks/>
          </p:cNvSpPr>
          <p:nvPr/>
        </p:nvSpPr>
        <p:spPr>
          <a:xfrm>
            <a:off x="182881" y="3884369"/>
            <a:ext cx="4753359" cy="3173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Dragonfly Atmospheric Flight Transducers (DrAFT)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8112632-B8A5-17D0-62F7-46FA786DE49A}"/>
              </a:ext>
            </a:extLst>
          </p:cNvPr>
          <p:cNvSpPr txBox="1">
            <a:spLocks/>
          </p:cNvSpPr>
          <p:nvPr/>
        </p:nvSpPr>
        <p:spPr>
          <a:xfrm>
            <a:off x="7254230" y="3883816"/>
            <a:ext cx="4754888" cy="3173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Data Acquisition System (DAS)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ABF1F53-E27C-BD47-8C0F-04748ECA54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80" y="2380838"/>
            <a:ext cx="1504589" cy="1280160"/>
          </a:xfrm>
          <a:prstGeom prst="rect">
            <a:avLst/>
          </a:prstGeom>
        </p:spPr>
      </p:pic>
      <p:pic>
        <p:nvPicPr>
          <p:cNvPr id="35" name="Picture 34" descr="A picture containing disk brake, wheel&#10;&#10;Description automatically generated">
            <a:extLst>
              <a:ext uri="{FF2B5EF4-FFF2-40B4-BE49-F238E27FC236}">
                <a16:creationId xmlns:a16="http://schemas.microsoft.com/office/drawing/2014/main" id="{30B13143-4572-E7C1-0E19-D19671729A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82493" y="2377441"/>
            <a:ext cx="1272053" cy="1280160"/>
          </a:xfrm>
          <a:prstGeom prst="rect">
            <a:avLst/>
          </a:prstGeom>
        </p:spPr>
      </p:pic>
      <p:pic>
        <p:nvPicPr>
          <p:cNvPr id="41" name="Picture 40" descr="A picture containing indoor&#10;&#10;Description automatically generated">
            <a:extLst>
              <a:ext uri="{FF2B5EF4-FFF2-40B4-BE49-F238E27FC236}">
                <a16:creationId xmlns:a16="http://schemas.microsoft.com/office/drawing/2014/main" id="{43365688-EC19-F522-E510-8C4492D2F7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08627" y="2377440"/>
            <a:ext cx="1256453" cy="12801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D3A1BD-E405-9E36-EA11-CEF25590F4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4983480"/>
            <a:ext cx="2073295" cy="128016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3A50CA0-A506-F015-800A-787FB033EAF3}"/>
              </a:ext>
            </a:extLst>
          </p:cNvPr>
          <p:cNvSpPr/>
          <p:nvPr/>
        </p:nvSpPr>
        <p:spPr>
          <a:xfrm>
            <a:off x="4956048" y="1612911"/>
            <a:ext cx="2286000" cy="462992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55AB3C-759D-4887-C3AC-A126CE5B412F}"/>
              </a:ext>
            </a:extLst>
          </p:cNvPr>
          <p:cNvGrpSpPr/>
          <p:nvPr/>
        </p:nvGrpSpPr>
        <p:grpSpPr>
          <a:xfrm>
            <a:off x="5257800" y="5541264"/>
            <a:ext cx="1850288" cy="707886"/>
            <a:chOff x="5288608" y="6092577"/>
            <a:chExt cx="1850288" cy="70788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01A3E77-6F40-61F2-E518-D44114376D9B}"/>
                </a:ext>
              </a:extLst>
            </p:cNvPr>
            <p:cNvSpPr txBox="1"/>
            <p:nvPr/>
          </p:nvSpPr>
          <p:spPr>
            <a:xfrm>
              <a:off x="5349240" y="6092577"/>
              <a:ext cx="1789656" cy="70788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dirty="0"/>
                <a:t>DragSTR (T)</a:t>
              </a:r>
            </a:p>
            <a:p>
              <a:r>
                <a:rPr lang="en-US" sz="1000" dirty="0">
                  <a:solidFill>
                    <a:schemeClr val="tx1"/>
                  </a:solidFill>
                </a:rPr>
                <a:t>DrAFT (P)</a:t>
              </a:r>
            </a:p>
            <a:p>
              <a:pPr algn="l"/>
              <a:r>
                <a:rPr lang="en-US" sz="1000" dirty="0">
                  <a:solidFill>
                    <a:schemeClr val="tx1"/>
                  </a:solidFill>
                </a:rPr>
                <a:t>COSSTA Aerothermal </a:t>
              </a:r>
              <a:r>
                <a:rPr lang="en-US" sz="1000" dirty="0"/>
                <a:t>(C) &amp; Broadband Radiometer (R)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6EBC20-519F-CCCE-4DCA-FFDD0B3A2B81}"/>
                </a:ext>
              </a:extLst>
            </p:cNvPr>
            <p:cNvSpPr/>
            <p:nvPr/>
          </p:nvSpPr>
          <p:spPr>
            <a:xfrm>
              <a:off x="5288608" y="6172200"/>
              <a:ext cx="91440" cy="91440"/>
            </a:xfrm>
            <a:prstGeom prst="ellipse">
              <a:avLst/>
            </a:prstGeom>
            <a:solidFill>
              <a:srgbClr val="A92B40"/>
            </a:solidFill>
            <a:ln>
              <a:solidFill>
                <a:srgbClr val="A92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8ECF288-0034-7832-BC94-B66EB984FD30}"/>
                </a:ext>
              </a:extLst>
            </p:cNvPr>
            <p:cNvSpPr/>
            <p:nvPr/>
          </p:nvSpPr>
          <p:spPr>
            <a:xfrm>
              <a:off x="5288608" y="6324600"/>
              <a:ext cx="91440" cy="9144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107AD0-2A7F-5212-277A-F2F4CF476C0F}"/>
                </a:ext>
              </a:extLst>
            </p:cNvPr>
            <p:cNvSpPr/>
            <p:nvPr/>
          </p:nvSpPr>
          <p:spPr>
            <a:xfrm>
              <a:off x="5288608" y="6472506"/>
              <a:ext cx="91440" cy="9144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51FE632-41F5-E283-E683-0BA503C0A15D}"/>
              </a:ext>
            </a:extLst>
          </p:cNvPr>
          <p:cNvSpPr txBox="1"/>
          <p:nvPr/>
        </p:nvSpPr>
        <p:spPr>
          <a:xfrm>
            <a:off x="4975856" y="1600200"/>
            <a:ext cx="2240290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/>
              <a:t>Forebody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C5C3CA-4FA5-F17B-FF59-490A7676A9C9}"/>
              </a:ext>
            </a:extLst>
          </p:cNvPr>
          <p:cNvSpPr txBox="1"/>
          <p:nvPr/>
        </p:nvSpPr>
        <p:spPr>
          <a:xfrm>
            <a:off x="4983480" y="3505200"/>
            <a:ext cx="2225041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/>
              <a:t>Backshell</a:t>
            </a:r>
            <a:endParaRPr lang="en-US" sz="1400" u="sng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6C90A42-813B-3E38-F8FB-9B5C84327929}"/>
              </a:ext>
            </a:extLst>
          </p:cNvPr>
          <p:cNvGrpSpPr/>
          <p:nvPr/>
        </p:nvGrpSpPr>
        <p:grpSpPr>
          <a:xfrm>
            <a:off x="5185562" y="1770888"/>
            <a:ext cx="1797744" cy="1828800"/>
            <a:chOff x="5185562" y="1847088"/>
            <a:chExt cx="1797744" cy="18288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255A58D-88C0-B42A-E4EF-D583B92B5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5562" y="1847088"/>
              <a:ext cx="1797744" cy="1828800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50C7D66-A654-12F3-A4E4-37B40B83D2A4}"/>
                </a:ext>
              </a:extLst>
            </p:cNvPr>
            <p:cNvSpPr/>
            <p:nvPr/>
          </p:nvSpPr>
          <p:spPr>
            <a:xfrm>
              <a:off x="6053328" y="2724912"/>
              <a:ext cx="73152" cy="73152"/>
            </a:xfrm>
            <a:prstGeom prst="ellipse">
              <a:avLst/>
            </a:prstGeom>
            <a:solidFill>
              <a:srgbClr val="A92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0CDC785-B8F0-8D76-DEA1-462754143C83}"/>
                </a:ext>
              </a:extLst>
            </p:cNvPr>
            <p:cNvSpPr/>
            <p:nvPr/>
          </p:nvSpPr>
          <p:spPr>
            <a:xfrm>
              <a:off x="6053328" y="1965960"/>
              <a:ext cx="73152" cy="73152"/>
            </a:xfrm>
            <a:prstGeom prst="ellipse">
              <a:avLst/>
            </a:prstGeom>
            <a:solidFill>
              <a:srgbClr val="A92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1945701-28C2-0972-164F-8B65670ED3A7}"/>
                </a:ext>
              </a:extLst>
            </p:cNvPr>
            <p:cNvSpPr/>
            <p:nvPr/>
          </p:nvSpPr>
          <p:spPr>
            <a:xfrm>
              <a:off x="6053328" y="2203704"/>
              <a:ext cx="73152" cy="73152"/>
            </a:xfrm>
            <a:prstGeom prst="ellipse">
              <a:avLst/>
            </a:prstGeom>
            <a:solidFill>
              <a:srgbClr val="A92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B01D900-6467-B2D1-5DE5-C83F43B86587}"/>
                </a:ext>
              </a:extLst>
            </p:cNvPr>
            <p:cNvSpPr/>
            <p:nvPr/>
          </p:nvSpPr>
          <p:spPr>
            <a:xfrm>
              <a:off x="6053328" y="2397644"/>
              <a:ext cx="73152" cy="73152"/>
            </a:xfrm>
            <a:prstGeom prst="ellipse">
              <a:avLst/>
            </a:prstGeom>
            <a:solidFill>
              <a:srgbClr val="A92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28759BA-A85C-3313-5B36-8D915E634597}"/>
                </a:ext>
              </a:extLst>
            </p:cNvPr>
            <p:cNvSpPr/>
            <p:nvPr/>
          </p:nvSpPr>
          <p:spPr>
            <a:xfrm>
              <a:off x="6053328" y="3474720"/>
              <a:ext cx="73152" cy="73152"/>
            </a:xfrm>
            <a:prstGeom prst="ellipse">
              <a:avLst/>
            </a:prstGeom>
            <a:solidFill>
              <a:srgbClr val="A92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3E3EB24-93F4-A0A7-2EDB-EFF99708F202}"/>
                </a:ext>
              </a:extLst>
            </p:cNvPr>
            <p:cNvSpPr/>
            <p:nvPr/>
          </p:nvSpPr>
          <p:spPr>
            <a:xfrm>
              <a:off x="5742432" y="2978662"/>
              <a:ext cx="73152" cy="731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4CF9149-A7AE-B9D4-027B-C34E13D5E0D4}"/>
                </a:ext>
              </a:extLst>
            </p:cNvPr>
            <p:cNvSpPr/>
            <p:nvPr/>
          </p:nvSpPr>
          <p:spPr>
            <a:xfrm>
              <a:off x="6053328" y="2814756"/>
              <a:ext cx="73152" cy="731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89E4CE4-0FFB-3F5B-DD2F-837E23C5CA34}"/>
                </a:ext>
              </a:extLst>
            </p:cNvPr>
            <p:cNvSpPr/>
            <p:nvPr/>
          </p:nvSpPr>
          <p:spPr>
            <a:xfrm>
              <a:off x="6328563" y="2978662"/>
              <a:ext cx="73152" cy="731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99A1266-B295-11C3-3B34-A91DC567F782}"/>
                </a:ext>
              </a:extLst>
            </p:cNvPr>
            <p:cNvSpPr/>
            <p:nvPr/>
          </p:nvSpPr>
          <p:spPr>
            <a:xfrm>
              <a:off x="6053328" y="2322576"/>
              <a:ext cx="73152" cy="731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4B0FEE-F665-D1D5-DCC2-53B84DBCF044}"/>
                </a:ext>
              </a:extLst>
            </p:cNvPr>
            <p:cNvSpPr txBox="1"/>
            <p:nvPr/>
          </p:nvSpPr>
          <p:spPr>
            <a:xfrm>
              <a:off x="5843016" y="2679192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T1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DCB5FFA-8AD7-FE5F-1E4C-5C084854C02F}"/>
                </a:ext>
              </a:extLst>
            </p:cNvPr>
            <p:cNvSpPr txBox="1"/>
            <p:nvPr/>
          </p:nvSpPr>
          <p:spPr>
            <a:xfrm>
              <a:off x="6126480" y="2352321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T5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BC4A2A8-7D5C-AFC8-0444-872960E76A02}"/>
                </a:ext>
              </a:extLst>
            </p:cNvPr>
            <p:cNvSpPr txBox="1"/>
            <p:nvPr/>
          </p:nvSpPr>
          <p:spPr>
            <a:xfrm>
              <a:off x="6126480" y="2157984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T4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33FAF55-4B77-EE59-2AF4-CC104F820AC2}"/>
                </a:ext>
              </a:extLst>
            </p:cNvPr>
            <p:cNvSpPr txBox="1"/>
            <p:nvPr/>
          </p:nvSpPr>
          <p:spPr>
            <a:xfrm>
              <a:off x="6126480" y="1920240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T2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BF6E7FB-B5B3-FEE4-14EE-BEF2001AA5E0}"/>
                </a:ext>
              </a:extLst>
            </p:cNvPr>
            <p:cNvSpPr txBox="1"/>
            <p:nvPr/>
          </p:nvSpPr>
          <p:spPr>
            <a:xfrm>
              <a:off x="5843016" y="2276856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P2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CDEBA4E-7727-B9F5-C144-C5135B912E64}"/>
                </a:ext>
              </a:extLst>
            </p:cNvPr>
            <p:cNvSpPr txBox="1"/>
            <p:nvPr/>
          </p:nvSpPr>
          <p:spPr>
            <a:xfrm>
              <a:off x="6126480" y="2768734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P1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D1CB4B-B709-4A3A-E74B-3708BB6CE54F}"/>
                </a:ext>
              </a:extLst>
            </p:cNvPr>
            <p:cNvSpPr txBox="1"/>
            <p:nvPr/>
          </p:nvSpPr>
          <p:spPr>
            <a:xfrm>
              <a:off x="5527502" y="2937732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P3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72F83AB-A8B5-0628-90B1-6844534313AD}"/>
                </a:ext>
              </a:extLst>
            </p:cNvPr>
            <p:cNvSpPr txBox="1"/>
            <p:nvPr/>
          </p:nvSpPr>
          <p:spPr>
            <a:xfrm>
              <a:off x="6401715" y="2933393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P4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827075-0F35-10AC-8E22-180C71BC2AFF}"/>
                </a:ext>
              </a:extLst>
            </p:cNvPr>
            <p:cNvSpPr txBox="1"/>
            <p:nvPr/>
          </p:nvSpPr>
          <p:spPr>
            <a:xfrm>
              <a:off x="6126480" y="3429000"/>
              <a:ext cx="214331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T3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2BDA2BF-3284-839A-BDDE-48D5E8C16309}"/>
              </a:ext>
            </a:extLst>
          </p:cNvPr>
          <p:cNvGrpSpPr/>
          <p:nvPr/>
        </p:nvGrpSpPr>
        <p:grpSpPr>
          <a:xfrm>
            <a:off x="5181600" y="3685032"/>
            <a:ext cx="1797701" cy="1918680"/>
            <a:chOff x="5181600" y="3677448"/>
            <a:chExt cx="1797701" cy="191868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2953DE1-015F-7EF7-03BA-DB9BEE907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06" t="6792" r="27667" b="7205"/>
            <a:stretch/>
          </p:blipFill>
          <p:spPr>
            <a:xfrm>
              <a:off x="5181600" y="3767328"/>
              <a:ext cx="1797701" cy="1828800"/>
            </a:xfrm>
            <a:prstGeom prst="rect">
              <a:avLst/>
            </a:prstGeom>
          </p:spPr>
        </p:pic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C5A83D-0DBD-9D09-EDB3-A70F03CB0DFD}"/>
                </a:ext>
              </a:extLst>
            </p:cNvPr>
            <p:cNvSpPr/>
            <p:nvPr/>
          </p:nvSpPr>
          <p:spPr>
            <a:xfrm>
              <a:off x="5951300" y="3822192"/>
              <a:ext cx="73152" cy="73152"/>
            </a:xfrm>
            <a:prstGeom prst="ellipse">
              <a:avLst/>
            </a:prstGeom>
            <a:solidFill>
              <a:srgbClr val="A92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A4C93F-B7F9-0EEB-7D24-000F64A3C3CC}"/>
                </a:ext>
              </a:extLst>
            </p:cNvPr>
            <p:cNvSpPr/>
            <p:nvPr/>
          </p:nvSpPr>
          <p:spPr>
            <a:xfrm>
              <a:off x="6163056" y="3822192"/>
              <a:ext cx="73152" cy="731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0AF7D9E-D53A-2019-428C-CA6C15EDC3D8}"/>
                </a:ext>
              </a:extLst>
            </p:cNvPr>
            <p:cNvSpPr/>
            <p:nvPr/>
          </p:nvSpPr>
          <p:spPr>
            <a:xfrm>
              <a:off x="6053328" y="3811124"/>
              <a:ext cx="73152" cy="731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75604DA-B322-EA9F-E2A7-1E08270184E0}"/>
                </a:ext>
              </a:extLst>
            </p:cNvPr>
            <p:cNvSpPr/>
            <p:nvPr/>
          </p:nvSpPr>
          <p:spPr>
            <a:xfrm>
              <a:off x="6053328" y="3916536"/>
              <a:ext cx="73152" cy="731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B9F6664-A668-81AB-A2E7-481E3C4EE5CD}"/>
                </a:ext>
              </a:extLst>
            </p:cNvPr>
            <p:cNvSpPr/>
            <p:nvPr/>
          </p:nvSpPr>
          <p:spPr>
            <a:xfrm>
              <a:off x="6053328" y="4133088"/>
              <a:ext cx="73152" cy="731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2E18CB7-1DC2-C2A4-EB82-AEE4BCEFEE33}"/>
                </a:ext>
              </a:extLst>
            </p:cNvPr>
            <p:cNvSpPr txBox="1"/>
            <p:nvPr/>
          </p:nvSpPr>
          <p:spPr>
            <a:xfrm>
              <a:off x="5852160" y="4096512"/>
              <a:ext cx="188057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C1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B569E84-F411-9C91-41D0-652B6A1C7608}"/>
                </a:ext>
              </a:extLst>
            </p:cNvPr>
            <p:cNvSpPr txBox="1"/>
            <p:nvPr/>
          </p:nvSpPr>
          <p:spPr>
            <a:xfrm>
              <a:off x="5852160" y="3880435"/>
              <a:ext cx="188057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C2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CAFF8B6-41EA-1AF3-5352-D28515CD3D6C}"/>
                </a:ext>
              </a:extLst>
            </p:cNvPr>
            <p:cNvSpPr txBox="1"/>
            <p:nvPr/>
          </p:nvSpPr>
          <p:spPr>
            <a:xfrm>
              <a:off x="5998464" y="3677448"/>
              <a:ext cx="188057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C3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05A7A6E-94C7-686F-308E-CB7FCDB7DCCE}"/>
                </a:ext>
              </a:extLst>
            </p:cNvPr>
            <p:cNvSpPr txBox="1"/>
            <p:nvPr/>
          </p:nvSpPr>
          <p:spPr>
            <a:xfrm>
              <a:off x="5782975" y="3714154"/>
              <a:ext cx="188057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T6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B1B8355-4949-9C4A-EE79-F624870E90B7}"/>
                </a:ext>
              </a:extLst>
            </p:cNvPr>
            <p:cNvSpPr txBox="1"/>
            <p:nvPr/>
          </p:nvSpPr>
          <p:spPr>
            <a:xfrm>
              <a:off x="6198703" y="3712464"/>
              <a:ext cx="188057" cy="1538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602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A7A2A-5B82-0D67-87EE-A123EE3E13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76AF16-EA70-487C-038D-EBB86512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Do-No-Harm Testing Overview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5D6391-99C4-D02E-65A5-380806FC79E4}"/>
              </a:ext>
            </a:extLst>
          </p:cNvPr>
          <p:cNvSpPr txBox="1">
            <a:spLocks/>
          </p:cNvSpPr>
          <p:nvPr/>
        </p:nvSpPr>
        <p:spPr>
          <a:xfrm>
            <a:off x="274320" y="1219200"/>
            <a:ext cx="11612880" cy="27432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DrEAM is following a Do-No-Harm (DNH) philosophy, meaning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rgbClr val="A92B40"/>
                </a:solidFill>
              </a:rPr>
              <a:t>DrEAM</a:t>
            </a:r>
            <a:r>
              <a:rPr lang="en-US" sz="1800" b="1" dirty="0">
                <a:solidFill>
                  <a:srgbClr val="A92B40"/>
                </a:solidFill>
              </a:rPr>
              <a:t> cannot negatively impact nor degrade the performance of Dragonfly and only minimally impact </a:t>
            </a:r>
            <a:r>
              <a:rPr lang="en-US" sz="1800" b="1" dirty="0" err="1">
                <a:solidFill>
                  <a:srgbClr val="A92B40"/>
                </a:solidFill>
              </a:rPr>
              <a:t>ConOps</a:t>
            </a:r>
            <a:r>
              <a:rPr lang="en-US" sz="1800" b="1" dirty="0">
                <a:solidFill>
                  <a:srgbClr val="A92B40"/>
                </a:solidFill>
              </a:rPr>
              <a:t>.</a:t>
            </a:r>
            <a:endParaRPr lang="en-US" sz="1800" dirty="0">
              <a:solidFill>
                <a:srgbClr val="A92B40"/>
              </a:solidFill>
            </a:endParaRPr>
          </a:p>
          <a:p>
            <a:pPr lvl="1"/>
            <a:r>
              <a:rPr lang="en-US" sz="1600" dirty="0"/>
              <a:t>DNH requirements (test types, levels, durations, tolerances, etc.) are flowed to </a:t>
            </a:r>
            <a:r>
              <a:rPr lang="en-US" sz="1600" dirty="0" err="1"/>
              <a:t>DrEAM</a:t>
            </a:r>
            <a:r>
              <a:rPr lang="en-US" sz="1600" dirty="0"/>
              <a:t> from Dragonfly.</a:t>
            </a:r>
          </a:p>
          <a:p>
            <a:pPr lvl="1"/>
            <a:r>
              <a:rPr lang="en-US" sz="1600" dirty="0"/>
              <a:t>Primary objective is to demonstrate DNH; secondary objective is to obtain meaningful sensor measurements during testing.</a:t>
            </a:r>
          </a:p>
          <a:p>
            <a:r>
              <a:rPr lang="en-US" sz="1800" dirty="0"/>
              <a:t>Inheritance Review of NASA sensors was conducted in May 2022 </a:t>
            </a:r>
          </a:p>
          <a:p>
            <a:pPr lvl="1"/>
            <a:r>
              <a:rPr lang="en-US" sz="1600" dirty="0" err="1"/>
              <a:t>DragSTR</a:t>
            </a:r>
            <a:r>
              <a:rPr lang="en-US" sz="1600" dirty="0"/>
              <a:t> subsystem meets all DNH requirements through heritage testing performed by MEDLI/MEDLI2</a:t>
            </a:r>
          </a:p>
          <a:p>
            <a:pPr lvl="1"/>
            <a:r>
              <a:rPr lang="en-US" sz="1600" dirty="0" err="1"/>
              <a:t>DrAFT</a:t>
            </a:r>
            <a:r>
              <a:rPr lang="en-US" sz="1600" dirty="0"/>
              <a:t> subsystem requires additional testing since MEDLI/MEDLI2 testing is not bounding of heat flux and temperatures</a:t>
            </a:r>
          </a:p>
          <a:p>
            <a:r>
              <a:rPr lang="en-US" sz="1800" dirty="0"/>
              <a:t>COSSTA sensors and DAS have traceability to ESA’s Schiaparelli mission. However, testing is necessary to demonstrate DNH to Dragonfly due to the more extreme entry environments and different TPS.</a:t>
            </a:r>
          </a:p>
          <a:p>
            <a:endParaRPr lang="en-US" sz="1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BCF77A8-FB15-31CE-4819-DFF3C92573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304666"/>
              </p:ext>
            </p:extLst>
          </p:nvPr>
        </p:nvGraphicFramePr>
        <p:xfrm>
          <a:off x="2057400" y="3962400"/>
          <a:ext cx="770001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243">
                  <a:extLst>
                    <a:ext uri="{9D8B030D-6E8A-4147-A177-3AD203B41FA5}">
                      <a16:colId xmlns:a16="http://schemas.microsoft.com/office/drawing/2014/main" val="396550693"/>
                    </a:ext>
                  </a:extLst>
                </a:gridCol>
                <a:gridCol w="4005263">
                  <a:extLst>
                    <a:ext uri="{9D8B030D-6E8A-4147-A177-3AD203B41FA5}">
                      <a16:colId xmlns:a16="http://schemas.microsoft.com/office/drawing/2014/main" val="2076216163"/>
                    </a:ext>
                  </a:extLst>
                </a:gridCol>
                <a:gridCol w="2516505">
                  <a:extLst>
                    <a:ext uri="{9D8B030D-6E8A-4147-A177-3AD203B41FA5}">
                      <a16:colId xmlns:a16="http://schemas.microsoft.com/office/drawing/2014/main" val="2850457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Subsystem.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DNH Testing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67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DragSTR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No testing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Completed as part of MEDLIs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3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DrAFT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Arc jet testing of pressure ports in PICA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TVAC cycling of the pressure transducers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EMI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Complete!</a:t>
                      </a:r>
                    </a:p>
                    <a:p>
                      <a:pPr marL="0" lvl="1"/>
                      <a:r>
                        <a:rPr lang="en-US" sz="1400" dirty="0">
                          <a:solidFill>
                            <a:srgbClr val="A92B40"/>
                          </a:solidFill>
                        </a:rPr>
                        <a:t>Planned for Oct.-Nov. 2024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A92B40"/>
                          </a:solidFill>
                        </a:rPr>
                        <a:t>Planned for Oct.-Nov.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0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COSSTA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Shock, random vibration, and TVAC cycling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Arc jet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Complete!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Complete!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818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Shock, random vibration, and TVAC cycling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EMI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A92B40"/>
                          </a:solidFill>
                        </a:rPr>
                        <a:t>Planned for March-May 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A92B40"/>
                          </a:solidFill>
                        </a:rPr>
                        <a:t>Planned for March-May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65258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AA01903-DE66-0455-956D-EE75F86E2260}"/>
              </a:ext>
            </a:extLst>
          </p:cNvPr>
          <p:cNvSpPr txBox="1"/>
          <p:nvPr/>
        </p:nvSpPr>
        <p:spPr>
          <a:xfrm>
            <a:off x="9675488" y="5297942"/>
            <a:ext cx="1754512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Covered in this 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361F50-BE71-AA6F-AC01-B6BE739C93E0}"/>
              </a:ext>
            </a:extLst>
          </p:cNvPr>
          <p:cNvSpPr/>
          <p:nvPr/>
        </p:nvSpPr>
        <p:spPr>
          <a:xfrm>
            <a:off x="2057400" y="5312664"/>
            <a:ext cx="9372600" cy="49377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338275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CAA8D0A-7C49-B2E6-4FFC-E906E0D97B81}"/>
              </a:ext>
            </a:extLst>
          </p:cNvPr>
          <p:cNvSpPr/>
          <p:nvPr/>
        </p:nvSpPr>
        <p:spPr>
          <a:xfrm>
            <a:off x="9729447" y="1222562"/>
            <a:ext cx="2252517" cy="2967857"/>
          </a:xfrm>
          <a:prstGeom prst="roundRect">
            <a:avLst>
              <a:gd name="adj" fmla="val 11442"/>
            </a:avLst>
          </a:prstGeom>
          <a:solidFill>
            <a:schemeClr val="accent2">
              <a:alpha val="2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C3E3D70-822D-6538-1ECC-41FAEC2139FC}"/>
              </a:ext>
            </a:extLst>
          </p:cNvPr>
          <p:cNvSpPr/>
          <p:nvPr/>
        </p:nvSpPr>
        <p:spPr>
          <a:xfrm>
            <a:off x="80728" y="3337152"/>
            <a:ext cx="9368072" cy="2990347"/>
          </a:xfrm>
          <a:prstGeom prst="roundRect">
            <a:avLst>
              <a:gd name="adj" fmla="val 10727"/>
            </a:avLst>
          </a:prstGeom>
          <a:solidFill>
            <a:schemeClr val="accent2">
              <a:alpha val="2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D5C48A9-67D5-D668-7413-7608791DD07A}"/>
              </a:ext>
            </a:extLst>
          </p:cNvPr>
          <p:cNvSpPr/>
          <p:nvPr/>
        </p:nvSpPr>
        <p:spPr>
          <a:xfrm>
            <a:off x="9532382" y="4493636"/>
            <a:ext cx="2583418" cy="1833863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9E96327-4960-6C96-C3F9-2C74F6623533}"/>
              </a:ext>
            </a:extLst>
          </p:cNvPr>
          <p:cNvSpPr/>
          <p:nvPr/>
        </p:nvSpPr>
        <p:spPr>
          <a:xfrm>
            <a:off x="6323051" y="1219200"/>
            <a:ext cx="2744749" cy="1832622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746DC76-2B15-B289-306C-D1FCF0D25ED0}"/>
              </a:ext>
            </a:extLst>
          </p:cNvPr>
          <p:cNvSpPr/>
          <p:nvPr/>
        </p:nvSpPr>
        <p:spPr>
          <a:xfrm>
            <a:off x="3064560" y="1220708"/>
            <a:ext cx="2857004" cy="1832487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8B2B492-5FED-9B6A-F433-F23642028027}"/>
              </a:ext>
            </a:extLst>
          </p:cNvPr>
          <p:cNvSpPr/>
          <p:nvPr/>
        </p:nvSpPr>
        <p:spPr>
          <a:xfrm>
            <a:off x="77633" y="1222218"/>
            <a:ext cx="2490078" cy="1807158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FDF90C-55F4-414C-FC21-6F550C6F5E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90E94A-AD8A-BEC2-7E63-3F9907FE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COSSTA Do-No-Harm Testing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C364C7-BC44-6D54-BC34-312CE5AB99E9}"/>
              </a:ext>
            </a:extLst>
          </p:cNvPr>
          <p:cNvGrpSpPr/>
          <p:nvPr/>
        </p:nvGrpSpPr>
        <p:grpSpPr>
          <a:xfrm>
            <a:off x="178883" y="3651258"/>
            <a:ext cx="3017520" cy="2565704"/>
            <a:chOff x="0" y="3695956"/>
            <a:chExt cx="3017520" cy="2565704"/>
          </a:xfrm>
        </p:grpSpPr>
        <p:pic>
          <p:nvPicPr>
            <p:cNvPr id="8" name="Picture 7" descr="A picture containing indoor, miller&#10;&#10;Description automatically generated">
              <a:extLst>
                <a:ext uri="{FF2B5EF4-FFF2-40B4-BE49-F238E27FC236}">
                  <a16:creationId xmlns:a16="http://schemas.microsoft.com/office/drawing/2014/main" id="{7E9F3DF2-D7FF-0437-ECA7-5E082AD10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003733"/>
              <a:ext cx="3017520" cy="22522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AEFFBC-143C-E102-1C6B-5E3433B4F830}"/>
                </a:ext>
              </a:extLst>
            </p:cNvPr>
            <p:cNvSpPr txBox="1"/>
            <p:nvPr/>
          </p:nvSpPr>
          <p:spPr>
            <a:xfrm>
              <a:off x="1631497" y="4229248"/>
              <a:ext cx="1219334" cy="307777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Test Article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3916D07-84B6-2797-F424-8D1E94ACFA60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2070063" y="4537025"/>
              <a:ext cx="171101" cy="28155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061F32-EE12-0C19-D540-F1629E48DA91}"/>
                </a:ext>
              </a:extLst>
            </p:cNvPr>
            <p:cNvSpPr txBox="1"/>
            <p:nvPr/>
          </p:nvSpPr>
          <p:spPr>
            <a:xfrm>
              <a:off x="898319" y="5910621"/>
              <a:ext cx="1564861" cy="307777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Pneumatic Cannon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FC8D3B8-E4E8-54F4-B30A-2CC25DA14F38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1680750" y="5555823"/>
              <a:ext cx="340876" cy="35479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CABD39-1D27-1175-12D6-954C670FE02C}"/>
                </a:ext>
              </a:extLst>
            </p:cNvPr>
            <p:cNvSpPr txBox="1"/>
            <p:nvPr/>
          </p:nvSpPr>
          <p:spPr>
            <a:xfrm>
              <a:off x="0" y="3695956"/>
              <a:ext cx="301752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Shock Testing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2FEB0C-E16E-5ECB-2F9E-3A58BE92FA98}"/>
                </a:ext>
              </a:extLst>
            </p:cNvPr>
            <p:cNvSpPr/>
            <p:nvPr/>
          </p:nvSpPr>
          <p:spPr>
            <a:xfrm>
              <a:off x="0" y="3701340"/>
              <a:ext cx="3017520" cy="256032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BCECE1D-28AC-56F1-6B64-095583112CD8}"/>
              </a:ext>
            </a:extLst>
          </p:cNvPr>
          <p:cNvGrpSpPr/>
          <p:nvPr/>
        </p:nvGrpSpPr>
        <p:grpSpPr>
          <a:xfrm>
            <a:off x="3248219" y="3654882"/>
            <a:ext cx="3026652" cy="2561761"/>
            <a:chOff x="3060102" y="3699580"/>
            <a:chExt cx="3026652" cy="256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F768DC-EF60-94B2-080B-4A27E4B9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9234" y="4009117"/>
              <a:ext cx="3017520" cy="22522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FA923F-EA4C-2823-1BFE-CB608D7C3398}"/>
                </a:ext>
              </a:extLst>
            </p:cNvPr>
            <p:cNvSpPr txBox="1"/>
            <p:nvPr/>
          </p:nvSpPr>
          <p:spPr>
            <a:xfrm>
              <a:off x="3111000" y="4213366"/>
              <a:ext cx="892343" cy="307777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Slip Table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6C7912-EE5A-A565-AAAB-4D6F855EDB37}"/>
                </a:ext>
              </a:extLst>
            </p:cNvPr>
            <p:cNvSpPr txBox="1"/>
            <p:nvPr/>
          </p:nvSpPr>
          <p:spPr>
            <a:xfrm>
              <a:off x="4046450" y="4412387"/>
              <a:ext cx="1006966" cy="307777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Test Article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41C2ABD-B661-6CC2-9F08-05557EC216AC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3430856" y="4521143"/>
              <a:ext cx="126316" cy="76670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3FFC40A-33DB-70F5-F8DF-E7143DB9ACAE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4207883" y="4720164"/>
              <a:ext cx="342050" cy="45435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2B73494-C271-7E83-1C44-18A2D97650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4907" y="5358446"/>
              <a:ext cx="1383793" cy="53935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headEnd type="triangle" w="lg" len="med"/>
              <a:tailEnd type="triangle" w="lg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76D237-9DC8-E826-0E7D-599AD5ED9BDB}"/>
                </a:ext>
              </a:extLst>
            </p:cNvPr>
            <p:cNvSpPr txBox="1"/>
            <p:nvPr/>
          </p:nvSpPr>
          <p:spPr>
            <a:xfrm rot="20242715">
              <a:off x="3793553" y="5679103"/>
              <a:ext cx="1512759" cy="307777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19050">
              <a:noFill/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Direction of Motion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55BF84-0D1B-FBB5-04D5-8C684C810555}"/>
                </a:ext>
              </a:extLst>
            </p:cNvPr>
            <p:cNvSpPr txBox="1"/>
            <p:nvPr/>
          </p:nvSpPr>
          <p:spPr>
            <a:xfrm>
              <a:off x="4952422" y="4775484"/>
              <a:ext cx="804989" cy="52322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Adapter Plate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F65DFAD-75F3-D001-5284-A675B1FEA25E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4500953" y="5037094"/>
              <a:ext cx="451469" cy="27734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C77767-AD89-ACC4-DCE7-31086CDA207D}"/>
                </a:ext>
              </a:extLst>
            </p:cNvPr>
            <p:cNvSpPr txBox="1"/>
            <p:nvPr/>
          </p:nvSpPr>
          <p:spPr>
            <a:xfrm>
              <a:off x="3060102" y="3699580"/>
              <a:ext cx="301752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Vibration Testing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FFDCA3-2FA9-C9E6-2596-43B40334398A}"/>
                </a:ext>
              </a:extLst>
            </p:cNvPr>
            <p:cNvSpPr/>
            <p:nvPr/>
          </p:nvSpPr>
          <p:spPr>
            <a:xfrm>
              <a:off x="3060206" y="3699580"/>
              <a:ext cx="3017520" cy="2556376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E12BF4-32E6-1932-4D68-DD72BCB4DA81}"/>
              </a:ext>
            </a:extLst>
          </p:cNvPr>
          <p:cNvGrpSpPr/>
          <p:nvPr/>
        </p:nvGrpSpPr>
        <p:grpSpPr>
          <a:xfrm>
            <a:off x="6311459" y="3654882"/>
            <a:ext cx="3019559" cy="2553266"/>
            <a:chOff x="6137471" y="3702690"/>
            <a:chExt cx="3019559" cy="2553266"/>
          </a:xfrm>
        </p:grpSpPr>
        <p:pic>
          <p:nvPicPr>
            <p:cNvPr id="22" name="Picture 2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2D02F87-DA87-342B-A066-AD3E516CB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7471" y="4003732"/>
              <a:ext cx="3017520" cy="22522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2DAC93-6C08-DBE3-BE36-129854E9DB5B}"/>
                </a:ext>
              </a:extLst>
            </p:cNvPr>
            <p:cNvSpPr txBox="1"/>
            <p:nvPr/>
          </p:nvSpPr>
          <p:spPr>
            <a:xfrm>
              <a:off x="6218564" y="5604512"/>
              <a:ext cx="1322291" cy="52322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Test Articles in TVAC Chamber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EAFB7C-06EA-91FE-54B7-3A0F1BAD8F92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6879710" y="5304421"/>
              <a:ext cx="388175" cy="30009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9A9B3A-568F-7D95-2E9E-7111F8A8C190}"/>
                </a:ext>
              </a:extLst>
            </p:cNvPr>
            <p:cNvSpPr txBox="1"/>
            <p:nvPr/>
          </p:nvSpPr>
          <p:spPr>
            <a:xfrm>
              <a:off x="6139510" y="3704450"/>
              <a:ext cx="301752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TVAC Testing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51E86F-45D3-2D58-D6B5-CFAE9833AA52}"/>
                </a:ext>
              </a:extLst>
            </p:cNvPr>
            <p:cNvSpPr/>
            <p:nvPr/>
          </p:nvSpPr>
          <p:spPr>
            <a:xfrm>
              <a:off x="6139510" y="3702690"/>
              <a:ext cx="3017520" cy="2553266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A08C896-8399-7610-4490-4EDB92120901}"/>
              </a:ext>
            </a:extLst>
          </p:cNvPr>
          <p:cNvGrpSpPr/>
          <p:nvPr/>
        </p:nvGrpSpPr>
        <p:grpSpPr>
          <a:xfrm>
            <a:off x="9933020" y="1523420"/>
            <a:ext cx="1820344" cy="2556890"/>
            <a:chOff x="9762056" y="3701281"/>
            <a:chExt cx="1820344" cy="25568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E53245-808E-06D5-3BFB-2AD9DA6BA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2056" y="3999190"/>
              <a:ext cx="1820344" cy="224942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171D23-456B-BE9F-CE90-00CEE54DCBAD}"/>
                </a:ext>
              </a:extLst>
            </p:cNvPr>
            <p:cNvSpPr/>
            <p:nvPr/>
          </p:nvSpPr>
          <p:spPr>
            <a:xfrm>
              <a:off x="9768913" y="3701281"/>
              <a:ext cx="1813487" cy="255689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1A3D254-B2C8-1D8E-056C-DE6179C87359}"/>
                </a:ext>
              </a:extLst>
            </p:cNvPr>
            <p:cNvCxnSpPr>
              <a:cxnSpLocks/>
            </p:cNvCxnSpPr>
            <p:nvPr/>
          </p:nvCxnSpPr>
          <p:spPr>
            <a:xfrm>
              <a:off x="9890834" y="5259304"/>
              <a:ext cx="62620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  <a:tailEnd type="triangle" w="lg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826B1A-1DB3-3DCA-CBD0-34FCDF32D192}"/>
                </a:ext>
              </a:extLst>
            </p:cNvPr>
            <p:cNvSpPr txBox="1"/>
            <p:nvPr/>
          </p:nvSpPr>
          <p:spPr>
            <a:xfrm>
              <a:off x="9793979" y="5412200"/>
              <a:ext cx="856756" cy="523220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Flow Direction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3006A1-904E-F95D-AA89-77D38C81F972}"/>
                </a:ext>
              </a:extLst>
            </p:cNvPr>
            <p:cNvSpPr txBox="1"/>
            <p:nvPr/>
          </p:nvSpPr>
          <p:spPr>
            <a:xfrm>
              <a:off x="9768914" y="3701281"/>
              <a:ext cx="1813486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Arc Jet Testing</a:t>
              </a:r>
            </a:p>
          </p:txBody>
        </p:sp>
      </p:grpSp>
      <p:pic>
        <p:nvPicPr>
          <p:cNvPr id="47" name="Picture 46" descr="Image">
            <a:extLst>
              <a:ext uri="{FF2B5EF4-FFF2-40B4-BE49-F238E27FC236}">
                <a16:creationId xmlns:a16="http://schemas.microsoft.com/office/drawing/2014/main" id="{910FD61F-9C5C-B545-485A-3518E599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1309027"/>
            <a:ext cx="135819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97F1B06-585B-D03A-01BB-CE47E96B18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250" y="1311492"/>
            <a:ext cx="1673903" cy="1645920"/>
          </a:xfrm>
          <a:prstGeom prst="rect">
            <a:avLst/>
          </a:prstGeom>
        </p:spPr>
      </p:pic>
      <p:pic>
        <p:nvPicPr>
          <p:cNvPr id="6" name="Picture 5" descr="A close-up of a wheel&#10;&#10;Description automatically generated">
            <a:extLst>
              <a:ext uri="{FF2B5EF4-FFF2-40B4-BE49-F238E27FC236}">
                <a16:creationId xmlns:a16="http://schemas.microsoft.com/office/drawing/2014/main" id="{20DC3446-44F6-8969-E0D2-8B56D6CD29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453" y="1310640"/>
            <a:ext cx="1658071" cy="1645920"/>
          </a:xfrm>
          <a:prstGeom prst="rect">
            <a:avLst/>
          </a:prstGeom>
        </p:spPr>
      </p:pic>
      <p:pic>
        <p:nvPicPr>
          <p:cNvPr id="7" name="Picture 6" descr="A close-up of a round object&#10;&#10;Description automatically generated">
            <a:extLst>
              <a:ext uri="{FF2B5EF4-FFF2-40B4-BE49-F238E27FC236}">
                <a16:creationId xmlns:a16="http://schemas.microsoft.com/office/drawing/2014/main" id="{9C87C053-D4AD-F8D6-9444-298F5AF64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5614" y="4585075"/>
            <a:ext cx="1645724" cy="16459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D10F18-88CB-EB71-A815-C8CC746A7856}"/>
              </a:ext>
            </a:extLst>
          </p:cNvPr>
          <p:cNvSpPr txBox="1"/>
          <p:nvPr/>
        </p:nvSpPr>
        <p:spPr>
          <a:xfrm>
            <a:off x="7237451" y="1305255"/>
            <a:ext cx="799691" cy="307777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1905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Pre-Test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E1488A-F180-1CB9-4EAF-CC7F608E1CD0}"/>
              </a:ext>
            </a:extLst>
          </p:cNvPr>
          <p:cNvSpPr txBox="1"/>
          <p:nvPr/>
        </p:nvSpPr>
        <p:spPr>
          <a:xfrm>
            <a:off x="10361418" y="4585075"/>
            <a:ext cx="866669" cy="307777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1905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Post-Test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CF72CACA-EF3F-E6B0-9E88-BE6A0689444E}"/>
              </a:ext>
            </a:extLst>
          </p:cNvPr>
          <p:cNvSpPr/>
          <p:nvPr/>
        </p:nvSpPr>
        <p:spPr>
          <a:xfrm rot="5400000">
            <a:off x="4321866" y="2998532"/>
            <a:ext cx="272711" cy="382042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A8A33E1B-4910-AE58-AA7F-21225668F1EA}"/>
              </a:ext>
            </a:extLst>
          </p:cNvPr>
          <p:cNvSpPr/>
          <p:nvPr/>
        </p:nvSpPr>
        <p:spPr>
          <a:xfrm rot="18999464">
            <a:off x="6015786" y="2906809"/>
            <a:ext cx="432091" cy="382042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4FC23-4618-8817-0159-5F58F0C55A8F}"/>
              </a:ext>
            </a:extLst>
          </p:cNvPr>
          <p:cNvSpPr txBox="1"/>
          <p:nvPr/>
        </p:nvSpPr>
        <p:spPr>
          <a:xfrm>
            <a:off x="3048000" y="1447800"/>
            <a:ext cx="1069755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Step 2.</a:t>
            </a:r>
            <a:r>
              <a:rPr lang="en-US" sz="1200" dirty="0">
                <a:solidFill>
                  <a:schemeClr val="tx1"/>
                </a:solidFill>
              </a:rPr>
              <a:t> Ship 5 COSSTA sensors to LM for installation in 12”x12” SLA test panels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F0E28F-A1F8-D1E1-A064-76312EC819CA}"/>
              </a:ext>
            </a:extLst>
          </p:cNvPr>
          <p:cNvSpPr txBox="1"/>
          <p:nvPr/>
        </p:nvSpPr>
        <p:spPr>
          <a:xfrm>
            <a:off x="76200" y="1325940"/>
            <a:ext cx="1025115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Step 1.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tx1"/>
                </a:solidFill>
              </a:rPr>
              <a:t>Receive </a:t>
            </a:r>
            <a:r>
              <a:rPr lang="en-US" sz="1200" dirty="0"/>
              <a:t>5</a:t>
            </a:r>
            <a:r>
              <a:rPr lang="en-US" sz="1200" dirty="0">
                <a:solidFill>
                  <a:schemeClr val="tx1"/>
                </a:solidFill>
              </a:rPr>
              <a:t> COSSTA sensors from DLR and perform functional checks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00A88A-A4A3-47B3-5880-95CF8DD0BCCB}"/>
              </a:ext>
            </a:extLst>
          </p:cNvPr>
          <p:cNvSpPr txBox="1"/>
          <p:nvPr/>
        </p:nvSpPr>
        <p:spPr>
          <a:xfrm>
            <a:off x="6323051" y="1371600"/>
            <a:ext cx="957618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Step 4.</a:t>
            </a:r>
            <a:r>
              <a:rPr lang="en-US" sz="1200" dirty="0">
                <a:solidFill>
                  <a:schemeClr val="tx1"/>
                </a:solidFill>
              </a:rPr>
              <a:t> Machine test panels and assemble 6” dia. flat face arc jet models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FDC6EF-E449-60E8-0275-EC6108CF15F0}"/>
              </a:ext>
            </a:extLst>
          </p:cNvPr>
          <p:cNvSpPr txBox="1"/>
          <p:nvPr/>
        </p:nvSpPr>
        <p:spPr>
          <a:xfrm>
            <a:off x="9462730" y="4722235"/>
            <a:ext cx="981197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Step 6.</a:t>
            </a:r>
            <a:r>
              <a:rPr lang="en-US" sz="1200" dirty="0">
                <a:solidFill>
                  <a:schemeClr val="tx1"/>
                </a:solidFill>
              </a:rPr>
              <a:t> Perform post-test inspections and functional checks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867A9D23-16CC-54E4-F476-6F2BBFA3FFD6}"/>
              </a:ext>
            </a:extLst>
          </p:cNvPr>
          <p:cNvSpPr/>
          <p:nvPr/>
        </p:nvSpPr>
        <p:spPr>
          <a:xfrm rot="5400000">
            <a:off x="10684155" y="4144391"/>
            <a:ext cx="289986" cy="382042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A9748C-311B-A7F3-937E-2DF6051CCF0D}"/>
              </a:ext>
            </a:extLst>
          </p:cNvPr>
          <p:cNvSpPr txBox="1"/>
          <p:nvPr/>
        </p:nvSpPr>
        <p:spPr>
          <a:xfrm>
            <a:off x="76200" y="3359642"/>
            <a:ext cx="9372599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Step 3.</a:t>
            </a:r>
            <a:r>
              <a:rPr lang="en-US" sz="1200" dirty="0">
                <a:solidFill>
                  <a:schemeClr val="tx1"/>
                </a:solidFill>
              </a:rPr>
              <a:t> Receive 7 test panels </a:t>
            </a:r>
            <a:r>
              <a:rPr lang="en-US" sz="1200" dirty="0"/>
              <a:t>(5 with COSSTA sensors, 2 blank) </a:t>
            </a:r>
            <a:r>
              <a:rPr lang="en-US" sz="1200" dirty="0">
                <a:solidFill>
                  <a:schemeClr val="tx1"/>
                </a:solidFill>
              </a:rPr>
              <a:t>from LM and perform DNH environmental testing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F220650-14FE-4E35-F98B-2D40A9C834E0}"/>
              </a:ext>
            </a:extLst>
          </p:cNvPr>
          <p:cNvSpPr txBox="1"/>
          <p:nvPr/>
        </p:nvSpPr>
        <p:spPr>
          <a:xfrm>
            <a:off x="9729447" y="1237179"/>
            <a:ext cx="225251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Step 5.</a:t>
            </a:r>
            <a:r>
              <a:rPr lang="en-US" sz="1200" dirty="0">
                <a:solidFill>
                  <a:schemeClr val="tx1"/>
                </a:solidFill>
              </a:rPr>
              <a:t> Perform arc jet testing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6A24062C-4FDC-DD1F-A49A-48C88903216B}"/>
              </a:ext>
            </a:extLst>
          </p:cNvPr>
          <p:cNvSpPr/>
          <p:nvPr/>
        </p:nvSpPr>
        <p:spPr>
          <a:xfrm>
            <a:off x="2567711" y="1905000"/>
            <a:ext cx="480289" cy="382042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854FABF-81D0-52A6-1CD9-EA0A5BE74324}"/>
              </a:ext>
            </a:extLst>
          </p:cNvPr>
          <p:cNvSpPr/>
          <p:nvPr/>
        </p:nvSpPr>
        <p:spPr>
          <a:xfrm>
            <a:off x="9067800" y="1965409"/>
            <a:ext cx="661646" cy="382042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33443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C2964A84-38A7-B3A1-56EA-EA7807F3F4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3834154"/>
            <a:ext cx="3349978" cy="256032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C0036E1-1A8C-C500-1433-0E915D38E4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3837590"/>
            <a:ext cx="3505986" cy="2560320"/>
          </a:xfrm>
          <a:prstGeom prst="rect">
            <a:avLst/>
          </a:prstGeom>
        </p:spPr>
      </p:pic>
      <p:pic>
        <p:nvPicPr>
          <p:cNvPr id="21" name="DSC_6427">
            <a:hlinkClick r:id="" action="ppaction://media"/>
            <a:extLst>
              <a:ext uri="{FF2B5EF4-FFF2-40B4-BE49-F238E27FC236}">
                <a16:creationId xmlns:a16="http://schemas.microsoft.com/office/drawing/2014/main" id="{C0C19BF4-1D21-8F16-EF9D-0D2B11D98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644" r="1"/>
          <a:stretch>
            <a:fillRect/>
          </a:stretch>
        </p:blipFill>
        <p:spPr>
          <a:xfrm>
            <a:off x="7162800" y="1219200"/>
            <a:ext cx="3930628" cy="256032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DF0D86-6A97-93CA-C034-4099CD0AF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219200"/>
            <a:ext cx="7337551" cy="1821272"/>
          </a:xfrm>
        </p:spPr>
        <p:txBody>
          <a:bodyPr lIns="91440" rIns="91440">
            <a:normAutofit/>
          </a:bodyPr>
          <a:lstStyle/>
          <a:p>
            <a:r>
              <a:rPr lang="en-US" sz="1800" b="1" dirty="0"/>
              <a:t>Test Facility: </a:t>
            </a:r>
            <a:r>
              <a:rPr lang="en-US" sz="1600" dirty="0"/>
              <a:t>MGA Research Corporation (Hughson, CA)</a:t>
            </a:r>
          </a:p>
          <a:p>
            <a:r>
              <a:rPr lang="en-US" sz="1800" b="1" dirty="0"/>
              <a:t>Test Apparatus: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Pneumatic cannon that impacts an aluminum beam</a:t>
            </a:r>
          </a:p>
          <a:p>
            <a:r>
              <a:rPr lang="en-US" sz="1800" b="1" dirty="0"/>
              <a:t>Shock Response Spectrum (SRS):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38618-BF09-F306-0179-F8CAB8FEE1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B3352-294D-0512-9B10-0340E5B6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COSSTA Do-No-Harm Shock Testing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47C6FC-A9D2-3A88-F7B3-2E8BADF3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67078"/>
              </p:ext>
            </p:extLst>
          </p:nvPr>
        </p:nvGraphicFramePr>
        <p:xfrm>
          <a:off x="1734621" y="2514600"/>
          <a:ext cx="3562032" cy="872744"/>
        </p:xfrm>
        <a:graphic>
          <a:graphicData uri="http://schemas.openxmlformats.org/drawingml/2006/table">
            <a:tbl>
              <a:tblPr firstRow="1" firstCol="1" bandRow="1"/>
              <a:tblGrid>
                <a:gridCol w="1276604">
                  <a:extLst>
                    <a:ext uri="{9D8B030D-6E8A-4147-A177-3AD203B41FA5}">
                      <a16:colId xmlns:a16="http://schemas.microsoft.com/office/drawing/2014/main" val="3318459352"/>
                    </a:ext>
                  </a:extLst>
                </a:gridCol>
                <a:gridCol w="2285428">
                  <a:extLst>
                    <a:ext uri="{9D8B030D-6E8A-4147-A177-3AD203B41FA5}">
                      <a16:colId xmlns:a16="http://schemas.microsoft.com/office/drawing/2014/main" val="3781846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(Hz)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Peak Acceleration (g), Q = 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603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415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042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5698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3E738A5-FA8D-7366-F972-34A802FE5A89}"/>
              </a:ext>
            </a:extLst>
          </p:cNvPr>
          <p:cNvSpPr txBox="1"/>
          <p:nvPr/>
        </p:nvSpPr>
        <p:spPr>
          <a:xfrm>
            <a:off x="7644083" y="1292361"/>
            <a:ext cx="1077013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Test Article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EA8565-97B2-3DA0-B91E-F1A393E14C2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182590" y="1600138"/>
            <a:ext cx="538506" cy="533462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58611F-90F8-4BC2-46CD-51173B2E6E0F}"/>
              </a:ext>
            </a:extLst>
          </p:cNvPr>
          <p:cNvSpPr txBox="1"/>
          <p:nvPr/>
        </p:nvSpPr>
        <p:spPr>
          <a:xfrm>
            <a:off x="7189883" y="3226826"/>
            <a:ext cx="1060535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Pneumatic Cannon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457BD9-4F44-8169-58A2-19E2650EB90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250418" y="3488436"/>
            <a:ext cx="654691" cy="245364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228D60-EB08-5E61-A60E-2403F94444B0}"/>
              </a:ext>
            </a:extLst>
          </p:cNvPr>
          <p:cNvSpPr txBox="1"/>
          <p:nvPr/>
        </p:nvSpPr>
        <p:spPr>
          <a:xfrm>
            <a:off x="9546598" y="1273834"/>
            <a:ext cx="1480804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Control Accelerometers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7C2DA1-AA21-5EFE-34B3-48A5596C2CD0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417049" y="1797054"/>
            <a:ext cx="869951" cy="34272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E9ABE402-CA72-A822-12D9-4D6CD4E7A4CF}"/>
              </a:ext>
            </a:extLst>
          </p:cNvPr>
          <p:cNvSpPr txBox="1">
            <a:spLocks/>
          </p:cNvSpPr>
          <p:nvPr/>
        </p:nvSpPr>
        <p:spPr>
          <a:xfrm>
            <a:off x="274320" y="3581400"/>
            <a:ext cx="5022333" cy="2590801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lIns="91440" tIns="0" rIns="91440" bIns="0" rtlCol="0">
            <a:normAutofit lnSpcReduction="10000"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Results: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þ"/>
              <a:defRPr/>
            </a:pPr>
            <a:r>
              <a:rPr lang="en-US" sz="1600" dirty="0"/>
              <a:t>Each DNH panel was subjected to one shock per axis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þ"/>
              <a:defRPr/>
            </a:pPr>
            <a:r>
              <a:rPr lang="en-US" sz="1600" dirty="0" err="1"/>
              <a:t>Overtest</a:t>
            </a:r>
            <a:r>
              <a:rPr lang="en-US" sz="1600" dirty="0"/>
              <a:t> at the knee of the SRS curve was accepted</a:t>
            </a:r>
          </a:p>
          <a:p>
            <a:pPr marL="457200" marR="0" lvl="1" indent="-225425" algn="l" defTabSz="914400" rtl="0" eaLnBrk="1" fontAlgn="auto" latinLnBrk="0" hangingPunct="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rgbClr val="00B050"/>
              </a:buClr>
              <a:buSzPct val="110000"/>
              <a:buFont typeface="Wingdings" panose="05000000000000000000" pitchFamily="2" charset="2"/>
              <a:buChar char=""/>
              <a:tabLst/>
              <a:defRPr/>
            </a:pPr>
            <a:r>
              <a:rPr lang="en-US" sz="1600" dirty="0"/>
              <a:t>Time history was oscillatory with duration less than 30 </a:t>
            </a:r>
            <a:r>
              <a:rPr lang="en-US" sz="1600" dirty="0" err="1"/>
              <a:t>ms</a:t>
            </a:r>
            <a:endParaRPr lang="en-US" sz="1600" dirty="0"/>
          </a:p>
          <a:p>
            <a:pPr marL="457200" marR="0" lvl="1" indent="-225425" algn="l" defTabSz="914400" rtl="0" eaLnBrk="1" fontAlgn="auto" latinLnBrk="0" hangingPunct="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rgbClr val="00B050"/>
              </a:buClr>
              <a:buSzPct val="110000"/>
              <a:buFont typeface="Wingdings" panose="05000000000000000000" pitchFamily="2" charset="2"/>
              <a:buChar char=""/>
              <a:tabLst/>
              <a:defRPr/>
            </a:pPr>
            <a:r>
              <a:rPr lang="en-US" sz="1600" dirty="0"/>
              <a:t>Pre- and post-test visual and functional checks were passed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EFA7F-7E95-C2EF-D7B6-FD74A589C9BF}"/>
              </a:ext>
            </a:extLst>
          </p:cNvPr>
          <p:cNvSpPr txBox="1"/>
          <p:nvPr/>
        </p:nvSpPr>
        <p:spPr>
          <a:xfrm>
            <a:off x="5823323" y="3936400"/>
            <a:ext cx="1820760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Aerothermal 1</a:t>
            </a:r>
          </a:p>
        </p:txBody>
      </p:sp>
    </p:spTree>
    <p:extLst>
      <p:ext uri="{BB962C8B-B14F-4D97-AF65-F5344CB8AC3E}">
        <p14:creationId xmlns:p14="http://schemas.microsoft.com/office/powerpoint/2010/main" val="11819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D5967D4E-65CE-72FA-80FF-508E8BB9F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4114800"/>
            <a:ext cx="3167745" cy="2286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BBDE4-7988-F710-F542-32DEC68E88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BF300-BE32-D89D-5B67-8565F547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COSSTA Do-No-Harm Vibration Testing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592C8FC-0CD9-3151-E180-03FD345A0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219201"/>
            <a:ext cx="4624410" cy="2979224"/>
          </a:xfrm>
        </p:spPr>
        <p:txBody>
          <a:bodyPr lIns="91440" rIns="91440">
            <a:normAutofit fontScale="92500" lnSpcReduction="20000"/>
          </a:bodyPr>
          <a:lstStyle/>
          <a:p>
            <a:r>
              <a:rPr lang="en-US" sz="1800" b="1" dirty="0"/>
              <a:t>Test Facility: </a:t>
            </a:r>
            <a:r>
              <a:rPr lang="en-US" sz="1600" dirty="0"/>
              <a:t>NTS (now: Element US Space &amp; Defense) (Fremont, CA)</a:t>
            </a:r>
          </a:p>
          <a:p>
            <a:r>
              <a:rPr lang="en-US" sz="1800" b="1" dirty="0"/>
              <a:t>Test Apparatus: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Slip table and shaker head</a:t>
            </a:r>
          </a:p>
          <a:p>
            <a:r>
              <a:rPr lang="en-US" sz="1800" b="1" dirty="0"/>
              <a:t>Results: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Required ASD achieved within tolerances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Pre- and post-test visual and functional checks were passed</a:t>
            </a:r>
          </a:p>
          <a:p>
            <a:pPr marR="0" lvl="1" algn="l" defTabSz="914400" rtl="0" eaLnBrk="1" fontAlgn="auto" latinLnBrk="0" hangingPunct="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10000"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Fastener staking issue considered a ground-test artifact, not a DNH failure</a:t>
            </a:r>
          </a:p>
          <a:p>
            <a:pPr lvl="2"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panel was used as a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dummy mass for shock testing and experienced 69 shocks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DD596CF-5B0B-D373-1B91-D0355207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849547"/>
              </p:ext>
            </p:extLst>
          </p:nvPr>
        </p:nvGraphicFramePr>
        <p:xfrm>
          <a:off x="5525197" y="1904619"/>
          <a:ext cx="2456688" cy="2057781"/>
        </p:xfrm>
        <a:graphic>
          <a:graphicData uri="http://schemas.openxmlformats.org/drawingml/2006/table">
            <a:tbl>
              <a:tblPr firstRow="1" firstCol="1" bandRow="1"/>
              <a:tblGrid>
                <a:gridCol w="1276604">
                  <a:extLst>
                    <a:ext uri="{9D8B030D-6E8A-4147-A177-3AD203B41FA5}">
                      <a16:colId xmlns:a16="http://schemas.microsoft.com/office/drawing/2014/main" val="3112180828"/>
                    </a:ext>
                  </a:extLst>
                </a:gridCol>
                <a:gridCol w="1180084">
                  <a:extLst>
                    <a:ext uri="{9D8B030D-6E8A-4147-A177-3AD203B41FA5}">
                      <a16:colId xmlns:a16="http://schemas.microsoft.com/office/drawing/2014/main" val="3533736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(Hz)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(g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/Hz)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55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191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427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737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642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226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338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253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286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2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193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min per axis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439956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A94A48E6-2C5A-0CD2-4036-AFDB868B7688}"/>
              </a:ext>
            </a:extLst>
          </p:cNvPr>
          <p:cNvGrpSpPr/>
          <p:nvPr/>
        </p:nvGrpSpPr>
        <p:grpSpPr>
          <a:xfrm>
            <a:off x="8432896" y="1219200"/>
            <a:ext cx="3454304" cy="2560320"/>
            <a:chOff x="8454852" y="1254595"/>
            <a:chExt cx="3454304" cy="256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F668CC-1CBF-EBCB-3285-8F9F41DF9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4852" y="1254595"/>
              <a:ext cx="3454304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8F2AE6-C449-D076-4900-0CC9A4102DC7}"/>
                </a:ext>
              </a:extLst>
            </p:cNvPr>
            <p:cNvSpPr txBox="1"/>
            <p:nvPr/>
          </p:nvSpPr>
          <p:spPr>
            <a:xfrm>
              <a:off x="8523305" y="1958664"/>
              <a:ext cx="961355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Slip Table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562399-9E00-EB54-F662-72C4545A0C45}"/>
                </a:ext>
              </a:extLst>
            </p:cNvPr>
            <p:cNvSpPr txBox="1"/>
            <p:nvPr/>
          </p:nvSpPr>
          <p:spPr>
            <a:xfrm>
              <a:off x="9562853" y="1967298"/>
              <a:ext cx="1118857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Test Article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4E089B7-7009-B001-B478-9792609DAE7B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8937273" y="2266441"/>
              <a:ext cx="66710" cy="43433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261768B-DE39-EB18-6B3A-B5AF3714DE7B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9829800" y="2275075"/>
              <a:ext cx="292482" cy="27856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917EFC1-6175-B20D-6B8C-79FAC9DBD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06139" y="2927459"/>
              <a:ext cx="1296710" cy="533069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AA3867-C565-D914-5B2F-E80C45EE66C7}"/>
                </a:ext>
              </a:extLst>
            </p:cNvPr>
            <p:cNvSpPr txBox="1"/>
            <p:nvPr/>
          </p:nvSpPr>
          <p:spPr>
            <a:xfrm rot="20233330">
              <a:off x="9303908" y="3261166"/>
              <a:ext cx="1691631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Direction of Motion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C6FFAE-223D-9F8C-D027-01169A682212}"/>
                </a:ext>
              </a:extLst>
            </p:cNvPr>
            <p:cNvSpPr txBox="1"/>
            <p:nvPr/>
          </p:nvSpPr>
          <p:spPr>
            <a:xfrm>
              <a:off x="8491519" y="1296500"/>
              <a:ext cx="2600290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Test Setup for X and Y-Axes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1DBB33-A879-5440-66EA-17D622931517}"/>
              </a:ext>
            </a:extLst>
          </p:cNvPr>
          <p:cNvGrpSpPr/>
          <p:nvPr/>
        </p:nvGrpSpPr>
        <p:grpSpPr>
          <a:xfrm>
            <a:off x="8534400" y="3868218"/>
            <a:ext cx="3279555" cy="2560320"/>
            <a:chOff x="8419700" y="3868218"/>
            <a:chExt cx="3279555" cy="25603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CE110D-BA81-C62D-8B5A-3E83DA9EB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9700" y="3868218"/>
              <a:ext cx="3279555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DBAF5A-7C1E-7F55-6F7F-699D77B5DCD7}"/>
                </a:ext>
              </a:extLst>
            </p:cNvPr>
            <p:cNvSpPr txBox="1"/>
            <p:nvPr/>
          </p:nvSpPr>
          <p:spPr>
            <a:xfrm>
              <a:off x="8454852" y="3910317"/>
              <a:ext cx="2097157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Test Setup for Z-Axis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5F0CD9-54A7-F264-6B54-DD1BB0D8241F}"/>
                </a:ext>
              </a:extLst>
            </p:cNvPr>
            <p:cNvSpPr txBox="1"/>
            <p:nvPr/>
          </p:nvSpPr>
          <p:spPr>
            <a:xfrm>
              <a:off x="8476146" y="6076125"/>
              <a:ext cx="1228554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Shaker Head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3090DBB-E43E-274C-A8A2-2E303C0F7C74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9090423" y="5486400"/>
              <a:ext cx="328481" cy="58972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C49A130-2CE5-2FCA-24D0-0582AD4D5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9156" y="4666093"/>
              <a:ext cx="0" cy="1115169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AD6670-CB85-A9EF-317A-83C85EEB3000}"/>
                </a:ext>
              </a:extLst>
            </p:cNvPr>
            <p:cNvSpPr txBox="1"/>
            <p:nvPr/>
          </p:nvSpPr>
          <p:spPr>
            <a:xfrm rot="16200000">
              <a:off x="10399882" y="5116056"/>
              <a:ext cx="1691631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Direction of Motion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5F5EB8-FBF6-1E36-781B-0C4BF19B8D1F}"/>
                </a:ext>
              </a:extLst>
            </p:cNvPr>
            <p:cNvSpPr txBox="1"/>
            <p:nvPr/>
          </p:nvSpPr>
          <p:spPr>
            <a:xfrm>
              <a:off x="8491519" y="4310688"/>
              <a:ext cx="1118857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Test Article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564A7C-7A51-ACC5-A022-D1C82E7D7D87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9050948" y="4618465"/>
              <a:ext cx="433712" cy="10593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D3C8665C-F1A6-5631-A9B1-ADE3B5A5C6D4}"/>
              </a:ext>
            </a:extLst>
          </p:cNvPr>
          <p:cNvSpPr txBox="1">
            <a:spLocks/>
          </p:cNvSpPr>
          <p:nvPr/>
        </p:nvSpPr>
        <p:spPr>
          <a:xfrm>
            <a:off x="5110009" y="1219200"/>
            <a:ext cx="3010736" cy="7209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Acceleration Spectral Density (ASD):</a:t>
            </a:r>
            <a:endParaRPr lang="en-US" sz="17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8F05DC-0B27-9B1E-721C-D04FB04EDE97}"/>
              </a:ext>
            </a:extLst>
          </p:cNvPr>
          <p:cNvSpPr/>
          <p:nvPr/>
        </p:nvSpPr>
        <p:spPr>
          <a:xfrm>
            <a:off x="274320" y="2135177"/>
            <a:ext cx="4624410" cy="199464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40" name="Picture 39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D248380-9351-E6FB-B323-C8871BF36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07" y="4464577"/>
            <a:ext cx="1676402" cy="1828800"/>
          </a:xfrm>
          <a:prstGeom prst="rect">
            <a:avLst/>
          </a:prstGeom>
          <a:ln w="25400">
            <a:noFill/>
            <a:prstDash val="lgDash"/>
          </a:ln>
        </p:spPr>
      </p:pic>
      <p:pic>
        <p:nvPicPr>
          <p:cNvPr id="41" name="Picture 40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20CE6B7-E58B-EB7D-60A2-A84D4E8701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725" y="4464577"/>
            <a:ext cx="1652475" cy="1828800"/>
          </a:xfrm>
          <a:prstGeom prst="rect">
            <a:avLst/>
          </a:prstGeom>
          <a:ln w="25400">
            <a:noFill/>
            <a:prstDash val="lgDash"/>
          </a:ln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7F1CE71-1085-7209-7ABA-4FA337248EF5}"/>
              </a:ext>
            </a:extLst>
          </p:cNvPr>
          <p:cNvSpPr/>
          <p:nvPr/>
        </p:nvSpPr>
        <p:spPr>
          <a:xfrm>
            <a:off x="3205769" y="5658560"/>
            <a:ext cx="457200" cy="457200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F3A2C1-4ED4-B13B-9E60-DAE5005F644E}"/>
              </a:ext>
            </a:extLst>
          </p:cNvPr>
          <p:cNvSpPr txBox="1"/>
          <p:nvPr/>
        </p:nvSpPr>
        <p:spPr>
          <a:xfrm>
            <a:off x="839307" y="4269505"/>
            <a:ext cx="1676401" cy="338554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Pre-x-axis vibe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890D38-5B68-913F-C9ED-37E1815ADB81}"/>
              </a:ext>
            </a:extLst>
          </p:cNvPr>
          <p:cNvSpPr txBox="1"/>
          <p:nvPr/>
        </p:nvSpPr>
        <p:spPr>
          <a:xfrm>
            <a:off x="2614726" y="4267200"/>
            <a:ext cx="1652474" cy="338554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Post-x-axis vibe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79E9707-22D2-3839-EB83-64B2588A58CC}"/>
              </a:ext>
            </a:extLst>
          </p:cNvPr>
          <p:cNvSpPr/>
          <p:nvPr/>
        </p:nvSpPr>
        <p:spPr>
          <a:xfrm>
            <a:off x="1448907" y="5658560"/>
            <a:ext cx="457200" cy="4572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2EB9EB-577C-8F89-7A04-320C17CB8F7C}"/>
              </a:ext>
            </a:extLst>
          </p:cNvPr>
          <p:cNvSpPr txBox="1"/>
          <p:nvPr/>
        </p:nvSpPr>
        <p:spPr>
          <a:xfrm>
            <a:off x="1783654" y="6184536"/>
            <a:ext cx="1594144" cy="246221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Fastener staking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9C1C84-6B5A-4252-D1C2-772ECAB8ABA2}"/>
              </a:ext>
            </a:extLst>
          </p:cNvPr>
          <p:cNvCxnSpPr>
            <a:stCxn id="47" idx="0"/>
            <a:endCxn id="46" idx="6"/>
          </p:cNvCxnSpPr>
          <p:nvPr/>
        </p:nvCxnSpPr>
        <p:spPr>
          <a:xfrm flipH="1" flipV="1">
            <a:off x="1906107" y="5887160"/>
            <a:ext cx="674619" cy="297376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3A7386B-4692-5642-4C54-3CF25592AAB0}"/>
              </a:ext>
            </a:extLst>
          </p:cNvPr>
          <p:cNvCxnSpPr>
            <a:cxnSpLocks/>
            <a:stCxn id="47" idx="0"/>
            <a:endCxn id="43" idx="2"/>
          </p:cNvCxnSpPr>
          <p:nvPr/>
        </p:nvCxnSpPr>
        <p:spPr>
          <a:xfrm flipV="1">
            <a:off x="2580726" y="5887160"/>
            <a:ext cx="625043" cy="297376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DC55C5-E278-6491-1233-4A63AF0A4A7F}"/>
              </a:ext>
            </a:extLst>
          </p:cNvPr>
          <p:cNvSpPr txBox="1"/>
          <p:nvPr/>
        </p:nvSpPr>
        <p:spPr>
          <a:xfrm>
            <a:off x="6722642" y="5688294"/>
            <a:ext cx="143075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Aerothermal 1</a:t>
            </a:r>
          </a:p>
        </p:txBody>
      </p:sp>
    </p:spTree>
    <p:extLst>
      <p:ext uri="{BB962C8B-B14F-4D97-AF65-F5344CB8AC3E}">
        <p14:creationId xmlns:p14="http://schemas.microsoft.com/office/powerpoint/2010/main" val="418313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B519B-5B3F-BCA7-4288-7F0A91F04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4C3BA6-334A-26A0-2B26-E26F2400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COSSTA Do-No-Harm TVAC Cycling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C1686D4-3BC9-96F6-F722-B033DFC6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219200"/>
            <a:ext cx="6964680" cy="1219200"/>
          </a:xfrm>
        </p:spPr>
        <p:txBody>
          <a:bodyPr lIns="91440" rIns="91440">
            <a:normAutofit/>
          </a:bodyPr>
          <a:lstStyle/>
          <a:p>
            <a:r>
              <a:rPr lang="en-US" sz="1800" b="1" dirty="0"/>
              <a:t>Test Facility: </a:t>
            </a:r>
            <a:r>
              <a:rPr lang="en-US" sz="1600" dirty="0"/>
              <a:t>NTS (Los Angeles, CA)</a:t>
            </a:r>
          </a:p>
          <a:p>
            <a:r>
              <a:rPr lang="en-US" sz="1800" b="1" dirty="0"/>
              <a:t>Test Apparatus: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2x TVAC chambers</a:t>
            </a:r>
          </a:p>
          <a:p>
            <a:r>
              <a:rPr lang="en-US" sz="1800" b="1" dirty="0"/>
              <a:t>TVAC Test Temperatures and Requirements: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9C8B60-C2A4-9D78-DF59-5788426BA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2566"/>
              </p:ext>
            </p:extLst>
          </p:nvPr>
        </p:nvGraphicFramePr>
        <p:xfrm>
          <a:off x="248919" y="2537462"/>
          <a:ext cx="6685281" cy="882841"/>
        </p:xfrm>
        <a:graphic>
          <a:graphicData uri="http://schemas.openxmlformats.org/drawingml/2006/table">
            <a:tbl>
              <a:tblPr firstRow="1" firstCol="1" bandRow="1"/>
              <a:tblGrid>
                <a:gridCol w="1390777">
                  <a:extLst>
                    <a:ext uri="{9D8B030D-6E8A-4147-A177-3AD203B41FA5}">
                      <a16:colId xmlns:a16="http://schemas.microsoft.com/office/drawing/2014/main" val="921001143"/>
                    </a:ext>
                  </a:extLst>
                </a:gridCol>
                <a:gridCol w="847662">
                  <a:extLst>
                    <a:ext uri="{9D8B030D-6E8A-4147-A177-3AD203B41FA5}">
                      <a16:colId xmlns:a16="http://schemas.microsoft.com/office/drawing/2014/main" val="3556149929"/>
                    </a:ext>
                  </a:extLst>
                </a:gridCol>
                <a:gridCol w="773605">
                  <a:extLst>
                    <a:ext uri="{9D8B030D-6E8A-4147-A177-3AD203B41FA5}">
                      <a16:colId xmlns:a16="http://schemas.microsoft.com/office/drawing/2014/main" val="2753049835"/>
                    </a:ext>
                  </a:extLst>
                </a:gridCol>
                <a:gridCol w="839613">
                  <a:extLst>
                    <a:ext uri="{9D8B030D-6E8A-4147-A177-3AD203B41FA5}">
                      <a16:colId xmlns:a16="http://schemas.microsoft.com/office/drawing/2014/main" val="1450337326"/>
                    </a:ext>
                  </a:extLst>
                </a:gridCol>
                <a:gridCol w="1105916">
                  <a:extLst>
                    <a:ext uri="{9D8B030D-6E8A-4147-A177-3AD203B41FA5}">
                      <a16:colId xmlns:a16="http://schemas.microsoft.com/office/drawing/2014/main" val="1116202538"/>
                    </a:ext>
                  </a:extLst>
                </a:gridCol>
                <a:gridCol w="811086">
                  <a:extLst>
                    <a:ext uri="{9D8B030D-6E8A-4147-A177-3AD203B41FA5}">
                      <a16:colId xmlns:a16="http://schemas.microsoft.com/office/drawing/2014/main" val="2260224004"/>
                    </a:ext>
                  </a:extLst>
                </a:gridCol>
                <a:gridCol w="916622">
                  <a:extLst>
                    <a:ext uri="{9D8B030D-6E8A-4147-A177-3AD203B41FA5}">
                      <a16:colId xmlns:a16="http://schemas.microsoft.com/office/drawing/2014/main" val="244753283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 Cycles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Temperature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Target Temperature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Tolerance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Pressure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(torr)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Soak Time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(hours)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2914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901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Non-Operational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-150</a:t>
                      </a: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±4°C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 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514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-145</a:t>
                      </a: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±4°C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 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197771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indoor, pan&#10;&#10;Description automatically generated">
            <a:extLst>
              <a:ext uri="{FF2B5EF4-FFF2-40B4-BE49-F238E27FC236}">
                <a16:creationId xmlns:a16="http://schemas.microsoft.com/office/drawing/2014/main" id="{40F954B4-0E65-555D-2B96-408F19996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7726" y="1219200"/>
            <a:ext cx="3997074" cy="24383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071898-532E-0916-ECDB-FD51CDBD0805}"/>
              </a:ext>
            </a:extLst>
          </p:cNvPr>
          <p:cNvSpPr txBox="1"/>
          <p:nvPr/>
        </p:nvSpPr>
        <p:spPr>
          <a:xfrm>
            <a:off x="8001000" y="1295400"/>
            <a:ext cx="3458329" cy="307777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 Test articles inside the “TV2” chamber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094917AE-85F1-830D-33B6-F6B26A860CE5}"/>
              </a:ext>
            </a:extLst>
          </p:cNvPr>
          <p:cNvSpPr txBox="1">
            <a:spLocks/>
          </p:cNvSpPr>
          <p:nvPr/>
        </p:nvSpPr>
        <p:spPr>
          <a:xfrm>
            <a:off x="274320" y="3657600"/>
            <a:ext cx="6646182" cy="2313667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lIns="91440" tIns="0" rIns="91440" bIns="0" rtlCol="0">
            <a:norm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Results: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Test temperatures and requirements were achieved</a:t>
            </a:r>
          </a:p>
          <a:p>
            <a:pPr lvl="2">
              <a:buClr>
                <a:schemeClr val="accent5"/>
              </a:buClr>
              <a:buFont typeface="Wingdings" panose="05000000000000000000" pitchFamily="2" charset="2"/>
              <a:buChar char="þ"/>
            </a:pPr>
            <a:r>
              <a:rPr lang="en-US" sz="1400" dirty="0"/>
              <a:t>TC1 in Blank SN2 displayed anomalous measurements</a:t>
            </a:r>
          </a:p>
          <a:p>
            <a:pPr lvl="2">
              <a:buClr>
                <a:schemeClr val="accent5"/>
              </a:buClr>
              <a:buFont typeface="Wingdings" panose="05000000000000000000" pitchFamily="2" charset="2"/>
              <a:buChar char="þ"/>
            </a:pPr>
            <a:r>
              <a:rPr lang="en-US" sz="1400" dirty="0"/>
              <a:t>Power outage at facility resulted in loss of vacuum for ~90 minutes</a:t>
            </a:r>
          </a:p>
          <a:p>
            <a:pPr lvl="2">
              <a:buClr>
                <a:schemeClr val="accent5"/>
              </a:buClr>
              <a:buFont typeface="Wingdings" panose="05000000000000000000" pitchFamily="2" charset="2"/>
              <a:buChar char="þ"/>
            </a:pPr>
            <a:r>
              <a:rPr lang="en-US" sz="1400" dirty="0"/>
              <a:t>Temperature tolerance exceedance (i.e., </a:t>
            </a:r>
            <a:r>
              <a:rPr lang="en-US" sz="1400" dirty="0" err="1"/>
              <a:t>overtest</a:t>
            </a:r>
            <a:r>
              <a:rPr lang="en-US" sz="1400" dirty="0"/>
              <a:t>) by ~1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/>
              <a:t>C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In situ measurements of COSSTA sensors performed as expected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Pre- and post-test visual and functional checks were passed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1D6CCCDC-F1DA-8762-CC92-480E8E971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657600"/>
            <a:ext cx="47926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7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EABB2B-D745-2F2B-0063-29AE391D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219201"/>
            <a:ext cx="6736080" cy="2068026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Test Facility: </a:t>
            </a:r>
            <a:r>
              <a:rPr lang="en-US" sz="1600" dirty="0"/>
              <a:t>Aerodynamic Heating Facility (AHF, NASA Ames)</a:t>
            </a:r>
            <a:endParaRPr lang="en-US" dirty="0"/>
          </a:p>
          <a:p>
            <a:r>
              <a:rPr lang="en-US" sz="1800" b="1" dirty="0"/>
              <a:t>Test Setup</a:t>
            </a:r>
            <a:r>
              <a:rPr lang="en-US" sz="1800" dirty="0"/>
              <a:t>: </a:t>
            </a:r>
            <a:r>
              <a:rPr lang="en-US" sz="1600" dirty="0"/>
              <a:t>AHF366, nitrogen test gas, 18” nozzle</a:t>
            </a:r>
          </a:p>
          <a:p>
            <a:pPr lvl="1"/>
            <a:r>
              <a:rPr lang="en-US" sz="1600" dirty="0"/>
              <a:t>Prior to testing, models were cold soaked in liquid nitrogen to &lt;-150</a:t>
            </a:r>
            <a:r>
              <a:rPr lang="en-US" sz="1600" dirty="0">
                <a:cs typeface="Calibri" panose="020F0502020204030204" pitchFamily="34" charset="0"/>
              </a:rPr>
              <a:t>°</a:t>
            </a:r>
            <a:r>
              <a:rPr lang="en-US" sz="1600" dirty="0"/>
              <a:t>C</a:t>
            </a:r>
          </a:p>
          <a:p>
            <a:r>
              <a:rPr lang="en-US" sz="1800" b="1" dirty="0"/>
              <a:t>Calibrated Test Conditions: </a:t>
            </a:r>
          </a:p>
          <a:p>
            <a:pPr lvl="1"/>
            <a:r>
              <a:rPr lang="en-US" sz="1600" dirty="0"/>
              <a:t>Target test conditions chosen based on margined predicted flight environments at the COSSTA sensor locations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B519B-5B3F-BCA7-4288-7F0A91F04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4C3BA6-334A-26A0-2B26-E26F2400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COSSTA Do-No-Harm Arc Jet Testing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39BA6FB-BD8D-B80D-9992-D7BA8D5EB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76998"/>
              </p:ext>
            </p:extLst>
          </p:nvPr>
        </p:nvGraphicFramePr>
        <p:xfrm>
          <a:off x="152400" y="3276600"/>
          <a:ext cx="6874004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717">
                  <a:extLst>
                    <a:ext uri="{9D8B030D-6E8A-4147-A177-3AD203B41FA5}">
                      <a16:colId xmlns:a16="http://schemas.microsoft.com/office/drawing/2014/main" val="426144073"/>
                    </a:ext>
                  </a:extLst>
                </a:gridCol>
                <a:gridCol w="2762187">
                  <a:extLst>
                    <a:ext uri="{9D8B030D-6E8A-4147-A177-3AD203B41FA5}">
                      <a16:colId xmlns:a16="http://schemas.microsoft.com/office/drawing/2014/main" val="539328602"/>
                    </a:ext>
                  </a:extLst>
                </a:gridCol>
                <a:gridCol w="1653477">
                  <a:extLst>
                    <a:ext uri="{9D8B030D-6E8A-4147-A177-3AD203B41FA5}">
                      <a16:colId xmlns:a16="http://schemas.microsoft.com/office/drawing/2014/main" val="1247050898"/>
                    </a:ext>
                  </a:extLst>
                </a:gridCol>
                <a:gridCol w="1551623">
                  <a:extLst>
                    <a:ext uri="{9D8B030D-6E8A-4147-A177-3AD203B41FA5}">
                      <a16:colId xmlns:a16="http://schemas.microsoft.com/office/drawing/2014/main" val="325318424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Condition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Cold-Wall Heat Flux on 6” Flat-Face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(W/cm</a:t>
                      </a:r>
                      <a:r>
                        <a:rPr lang="en-US" sz="14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3152" marR="73152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Stagnation Pressure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(kPa)</a:t>
                      </a:r>
                    </a:p>
                  </a:txBody>
                  <a:tcPr marL="73152" marR="73152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Exposure Duration</a:t>
                      </a:r>
                    </a:p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(sec)</a:t>
                      </a:r>
                    </a:p>
                  </a:txBody>
                  <a:tcPr marL="73152" marR="73152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917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marL="73152" marR="731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</a:p>
                  </a:txBody>
                  <a:tcPr marL="73152" marR="731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</a:t>
                      </a:r>
                    </a:p>
                  </a:txBody>
                  <a:tcPr marL="73152" marR="731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73152" marR="73152" marT="0" marB="0" anchor="ctr"/>
                </a:tc>
                <a:extLst>
                  <a:ext uri="{0D108BD9-81ED-4DB2-BD59-A6C34878D82A}">
                    <a16:rowId xmlns:a16="http://schemas.microsoft.com/office/drawing/2014/main" val="2451831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marL="73152" marR="731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(Facility Minimum)</a:t>
                      </a:r>
                    </a:p>
                  </a:txBody>
                  <a:tcPr marL="73152" marR="731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</a:p>
                  </a:txBody>
                  <a:tcPr marL="73152" marR="731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</a:txBody>
                  <a:tcPr marL="73152" marR="73152" marT="0" marB="0" anchor="ctr"/>
                </a:tc>
                <a:extLst>
                  <a:ext uri="{0D108BD9-81ED-4DB2-BD59-A6C34878D82A}">
                    <a16:rowId xmlns:a16="http://schemas.microsoft.com/office/drawing/2014/main" val="1733963112"/>
                  </a:ext>
                </a:extLst>
              </a:tr>
            </a:tbl>
          </a:graphicData>
        </a:graphic>
      </p:graphicFrame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C70B1DB0-6F7A-FFD5-FBA0-134063B14F6F}"/>
              </a:ext>
            </a:extLst>
          </p:cNvPr>
          <p:cNvSpPr txBox="1">
            <a:spLocks/>
          </p:cNvSpPr>
          <p:nvPr/>
        </p:nvSpPr>
        <p:spPr>
          <a:xfrm>
            <a:off x="274320" y="4267200"/>
            <a:ext cx="6736080" cy="1996439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lIns="91440" tIns="0" rIns="91440" bIns="0" rtlCol="0">
            <a:normAutofit lnSpcReduction="10000"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Results: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No additional degradation of SLA for models with COSSTA sensors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In situ measurements of COSSTA sensors successfully taken (data analysis is on-going)</a:t>
            </a:r>
          </a:p>
          <a:p>
            <a:pPr lvl="2">
              <a:buClr>
                <a:schemeClr val="accent5"/>
              </a:buClr>
              <a:buFont typeface="Wingdings" panose="05000000000000000000" pitchFamily="2" charset="2"/>
              <a:buChar char="þ"/>
            </a:pPr>
            <a:r>
              <a:rPr lang="en-US" sz="1400" dirty="0"/>
              <a:t>RTD (for COSSTA body temperature) output anomaly due to facility wiring issue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"/>
            </a:pPr>
            <a:r>
              <a:rPr lang="en-US" sz="1600" dirty="0"/>
              <a:t>Post-test COSSTA sensor functional checks were passed</a:t>
            </a:r>
          </a:p>
        </p:txBody>
      </p:sp>
      <p:pic>
        <p:nvPicPr>
          <p:cNvPr id="5" name="CUI_AHF366Run002_WestMirrorView_S2">
            <a:hlinkClick r:id="" action="ppaction://media"/>
            <a:extLst>
              <a:ext uri="{FF2B5EF4-FFF2-40B4-BE49-F238E27FC236}">
                <a16:creationId xmlns:a16="http://schemas.microsoft.com/office/drawing/2014/main" id="{4902FBE2-AE1A-772C-557B-EDBF52A8F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499" r="36875"/>
          <a:stretch>
            <a:fillRect/>
          </a:stretch>
        </p:blipFill>
        <p:spPr>
          <a:xfrm>
            <a:off x="8077200" y="1578351"/>
            <a:ext cx="3169920" cy="43891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46E8CD-10C5-3190-CD6C-F605D169612D}"/>
              </a:ext>
            </a:extLst>
          </p:cNvPr>
          <p:cNvCxnSpPr>
            <a:cxnSpLocks/>
          </p:cNvCxnSpPr>
          <p:nvPr/>
        </p:nvCxnSpPr>
        <p:spPr>
          <a:xfrm>
            <a:off x="8263514" y="3643935"/>
            <a:ext cx="626204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7CA04E-EE4E-A990-C847-CD36A56F6C24}"/>
              </a:ext>
            </a:extLst>
          </p:cNvPr>
          <p:cNvSpPr txBox="1"/>
          <p:nvPr/>
        </p:nvSpPr>
        <p:spPr>
          <a:xfrm>
            <a:off x="8166659" y="3796831"/>
            <a:ext cx="856756" cy="523220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Flow Direction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8ADA29-6103-B4AC-3643-C0E1E6CC83E6}"/>
              </a:ext>
            </a:extLst>
          </p:cNvPr>
          <p:cNvGrpSpPr/>
          <p:nvPr/>
        </p:nvGrpSpPr>
        <p:grpSpPr>
          <a:xfrm>
            <a:off x="7099860" y="1368773"/>
            <a:ext cx="5022472" cy="4727674"/>
            <a:chOff x="7099860" y="1368773"/>
            <a:chExt cx="5022472" cy="47276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16DEF9-8DA5-3A09-AFBF-907479DD23FC}"/>
                </a:ext>
              </a:extLst>
            </p:cNvPr>
            <p:cNvSpPr/>
            <p:nvPr/>
          </p:nvSpPr>
          <p:spPr>
            <a:xfrm>
              <a:off x="7099860" y="1368773"/>
              <a:ext cx="5022472" cy="4727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pic>
          <p:nvPicPr>
            <p:cNvPr id="21" name="Picture 20" descr="A close-up of a wheel&#10;&#10;Description automatically generated">
              <a:extLst>
                <a:ext uri="{FF2B5EF4-FFF2-40B4-BE49-F238E27FC236}">
                  <a16:creationId xmlns:a16="http://schemas.microsoft.com/office/drawing/2014/main" id="{ED56DF6F-FF30-1339-C552-710296B4F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0145" y="1707327"/>
              <a:ext cx="2384855" cy="210312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2" name="Picture 21" descr="A close-up of a round object&#10;&#10;Description automatically generated">
              <a:extLst>
                <a:ext uri="{FF2B5EF4-FFF2-40B4-BE49-F238E27FC236}">
                  <a16:creationId xmlns:a16="http://schemas.microsoft.com/office/drawing/2014/main" id="{8FB35FE9-6DAE-B43D-1C50-C8624C014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0145" y="3912241"/>
              <a:ext cx="2384855" cy="21031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74100D-E273-8196-E496-D698A980004C}"/>
                </a:ext>
              </a:extLst>
            </p:cNvPr>
            <p:cNvSpPr txBox="1"/>
            <p:nvPr/>
          </p:nvSpPr>
          <p:spPr>
            <a:xfrm>
              <a:off x="8308960" y="3287227"/>
              <a:ext cx="121603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45720" rIns="45720" bIns="45720" rtlCol="0">
              <a:spAutoFit/>
            </a:bodyPr>
            <a:lstStyle/>
            <a:p>
              <a:r>
                <a:rPr lang="en-US" sz="1400" dirty="0"/>
                <a:t>Aerothermal 1</a:t>
              </a:r>
            </a:p>
            <a:p>
              <a:r>
                <a:rPr lang="en-US" sz="1400" dirty="0"/>
                <a:t>Pre-Test</a:t>
              </a:r>
            </a:p>
          </p:txBody>
        </p:sp>
        <p:pic>
          <p:nvPicPr>
            <p:cNvPr id="24" name="Picture 23" descr="A close-up of a white and brown circular object&#10;&#10;Description automatically generated">
              <a:extLst>
                <a:ext uri="{FF2B5EF4-FFF2-40B4-BE49-F238E27FC236}">
                  <a16:creationId xmlns:a16="http://schemas.microsoft.com/office/drawing/2014/main" id="{B85608E8-61C4-3CF1-779F-EE03A0AE1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4745" y="1707327"/>
              <a:ext cx="2384855" cy="210312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Picture 24" descr="A close-up of a round object&#10;&#10;Description automatically generated">
              <a:extLst>
                <a:ext uri="{FF2B5EF4-FFF2-40B4-BE49-F238E27FC236}">
                  <a16:creationId xmlns:a16="http://schemas.microsoft.com/office/drawing/2014/main" id="{310AFD5A-839E-628D-F556-3CC23775F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4745" y="3916680"/>
              <a:ext cx="2384855" cy="21031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C96269-A56F-1912-3DE4-E6390089215E}"/>
                </a:ext>
              </a:extLst>
            </p:cNvPr>
            <p:cNvSpPr txBox="1"/>
            <p:nvPr/>
          </p:nvSpPr>
          <p:spPr>
            <a:xfrm>
              <a:off x="11108577" y="3287227"/>
              <a:ext cx="93102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Blank</a:t>
              </a:r>
            </a:p>
            <a:p>
              <a:r>
                <a:rPr lang="en-US" sz="1400" dirty="0"/>
                <a:t>Pre-Test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8F0C09-5535-4FDD-5B0F-D37A5D449C6B}"/>
                </a:ext>
              </a:extLst>
            </p:cNvPr>
            <p:cNvSpPr txBox="1"/>
            <p:nvPr/>
          </p:nvSpPr>
          <p:spPr>
            <a:xfrm>
              <a:off x="8308961" y="5488416"/>
              <a:ext cx="121603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45720" rIns="45720" bIns="45720" rtlCol="0">
              <a:spAutoFit/>
            </a:bodyPr>
            <a:lstStyle/>
            <a:p>
              <a:r>
                <a:rPr lang="en-US" sz="1400" dirty="0"/>
                <a:t>Aerothermal 1</a:t>
              </a:r>
            </a:p>
            <a:p>
              <a:r>
                <a:rPr lang="en-US" sz="1400" dirty="0"/>
                <a:t>Post-Test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4F1C6E-5868-F0DF-1CDD-B2A154DC63BC}"/>
                </a:ext>
              </a:extLst>
            </p:cNvPr>
            <p:cNvSpPr txBox="1"/>
            <p:nvPr/>
          </p:nvSpPr>
          <p:spPr>
            <a:xfrm>
              <a:off x="11108576" y="5496580"/>
              <a:ext cx="93102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Blank</a:t>
              </a:r>
            </a:p>
            <a:p>
              <a:r>
                <a:rPr lang="en-US" sz="1400" dirty="0"/>
                <a:t>Post-Test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64F36B-3B83-A371-C0F5-02C847F8193C}"/>
                </a:ext>
              </a:extLst>
            </p:cNvPr>
            <p:cNvSpPr txBox="1"/>
            <p:nvPr/>
          </p:nvSpPr>
          <p:spPr>
            <a:xfrm>
              <a:off x="7140145" y="1368773"/>
              <a:ext cx="4865304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Models tested at high condition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8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9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EABB2B-D745-2F2B-0063-29AE391D3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COSSTA DNH testing is complete!</a:t>
            </a:r>
          </a:p>
          <a:p>
            <a:r>
              <a:rPr lang="en-US" dirty="0" err="1"/>
              <a:t>DrEAM</a:t>
            </a:r>
            <a:r>
              <a:rPr lang="en-US" dirty="0"/>
              <a:t> DNH results review with Dragonfly is planned for ~mid-2025… then on to flight hardware!</a:t>
            </a:r>
          </a:p>
          <a:p>
            <a:r>
              <a:rPr lang="en-US" b="1" dirty="0"/>
              <a:t>Lesson learned: </a:t>
            </a:r>
            <a:r>
              <a:rPr lang="en-US" dirty="0"/>
              <a:t>Despite best efforts and planning, things will go wrong. Allow time in schedule to respond to issues.</a:t>
            </a:r>
          </a:p>
          <a:p>
            <a:pPr lvl="1">
              <a:buFont typeface="Wingdings" panose="05000000000000000000" pitchFamily="2" charset="2"/>
              <a:buChar char="ý"/>
            </a:pPr>
            <a:r>
              <a:rPr lang="en-US" sz="1700" dirty="0"/>
              <a:t>Stripped fastener heads</a:t>
            </a:r>
          </a:p>
          <a:p>
            <a:pPr lvl="1">
              <a:buFont typeface="Wingdings" panose="05000000000000000000" pitchFamily="2" charset="2"/>
              <a:buChar char="ý"/>
            </a:pPr>
            <a:r>
              <a:rPr lang="en-US" sz="1700" dirty="0"/>
              <a:t>Original vibe facility was not able to meet test levels</a:t>
            </a:r>
          </a:p>
          <a:p>
            <a:pPr lvl="1">
              <a:buFont typeface="Wingdings" panose="05000000000000000000" pitchFamily="2" charset="2"/>
              <a:buChar char="ý"/>
            </a:pPr>
            <a:r>
              <a:rPr lang="en-US" sz="1700" dirty="0"/>
              <a:t>Define plan of action for levels of </a:t>
            </a:r>
            <a:r>
              <a:rPr lang="en-US" sz="1700" dirty="0" err="1"/>
              <a:t>overtesting</a:t>
            </a:r>
            <a:endParaRPr lang="en-US" sz="1700" dirty="0"/>
          </a:p>
          <a:p>
            <a:r>
              <a:rPr lang="en-US" b="1" dirty="0"/>
              <a:t>Broader take-away: </a:t>
            </a:r>
            <a:r>
              <a:rPr lang="en-US" dirty="0"/>
              <a:t>Future flight instrumentation projects should consider leveraging heritage testing to meet DNH requirements and thus minimize environmental test campaigns. An inheritance review provides a forum to identify the bounding heritage tests and receive concurrence from stakeholders.</a:t>
            </a:r>
          </a:p>
          <a:p>
            <a:r>
              <a:rPr lang="en-US" b="1" dirty="0"/>
              <a:t>Check out these posters on Thursday!</a:t>
            </a:r>
          </a:p>
          <a:p>
            <a:pPr lvl="1"/>
            <a:r>
              <a:rPr lang="en-US" dirty="0"/>
              <a:t>Mike Wilson, “</a:t>
            </a:r>
            <a:r>
              <a:rPr lang="en-US" dirty="0" err="1"/>
              <a:t>DrEAM</a:t>
            </a:r>
            <a:r>
              <a:rPr lang="en-US" dirty="0"/>
              <a:t> NASA Sensor Simulator to DLR Data Acquisition System Test”</a:t>
            </a:r>
          </a:p>
          <a:p>
            <a:pPr lvl="1"/>
            <a:r>
              <a:rPr lang="en-US" dirty="0"/>
              <a:t>Alyssa Vellucci, “Dragonfly Entry </a:t>
            </a:r>
            <a:r>
              <a:rPr lang="en-US" dirty="0" err="1"/>
              <a:t>Aerosciences</a:t>
            </a:r>
            <a:r>
              <a:rPr lang="en-US" dirty="0"/>
              <a:t> Measurements (</a:t>
            </a:r>
            <a:r>
              <a:rPr lang="en-US" dirty="0" err="1"/>
              <a:t>DrEAM</a:t>
            </a:r>
            <a:r>
              <a:rPr lang="en-US" dirty="0"/>
              <a:t>) Suite Data Volume Estimates and Sensor Drift Characterization”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B519B-5B3F-BCA7-4288-7F0A91F04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4C3BA6-334A-26A0-2B26-E26F2400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81C8659-3BCD-19E0-73D8-43B17537BE37}"/>
              </a:ext>
            </a:extLst>
          </p:cNvPr>
          <p:cNvSpPr txBox="1">
            <a:spLocks/>
          </p:cNvSpPr>
          <p:nvPr/>
        </p:nvSpPr>
        <p:spPr>
          <a:xfrm>
            <a:off x="5370487" y="2849034"/>
            <a:ext cx="6336761" cy="9677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1775" indent="-231775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ý"/>
            </a:pPr>
            <a:r>
              <a:rPr lang="en-US" sz="1600" dirty="0"/>
              <a:t>Dropped torque wrench</a:t>
            </a:r>
          </a:p>
          <a:p>
            <a:pPr lvl="1">
              <a:buFont typeface="Wingdings" panose="05000000000000000000" pitchFamily="2" charset="2"/>
              <a:buChar char="ý"/>
            </a:pPr>
            <a:r>
              <a:rPr lang="en-US" sz="1600" dirty="0"/>
              <a:t>Tripped shock indicators during shipping of calibrated equipment</a:t>
            </a:r>
          </a:p>
          <a:p>
            <a:pPr lvl="1">
              <a:buFont typeface="Wingdings" panose="05000000000000000000" pitchFamily="2" charset="2"/>
              <a:buChar char="ý"/>
            </a:pPr>
            <a:r>
              <a:rPr lang="en-US" sz="1600" dirty="0"/>
              <a:t>Power outage</a:t>
            </a:r>
          </a:p>
        </p:txBody>
      </p:sp>
    </p:spTree>
    <p:extLst>
      <p:ext uri="{BB962C8B-B14F-4D97-AF65-F5344CB8AC3E}">
        <p14:creationId xmlns:p14="http://schemas.microsoft.com/office/powerpoint/2010/main" val="3195257699"/>
      </p:ext>
    </p:extLst>
  </p:cSld>
  <p:clrMapOvr>
    <a:masterClrMapping/>
  </p:clrMapOvr>
</p:sld>
</file>

<file path=ppt/theme/theme1.xml><?xml version="1.0" encoding="utf-8"?>
<a:theme xmlns:a="http://schemas.openxmlformats.org/drawingml/2006/main" name="Dragonfly Widescreen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 algn="l"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2.xml><?xml version="1.0" encoding="utf-8"?>
<a:theme xmlns:a="http://schemas.openxmlformats.org/drawingml/2006/main" name="1_Dragonfly Widescreen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 algn="l"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3506C47679C4A9BB528CB82F2510F" ma:contentTypeVersion="2" ma:contentTypeDescription="Create a new document." ma:contentTypeScope="" ma:versionID="752bf1fce0ca82c700af7af8db30cf85">
  <xsd:schema xmlns:xsd="http://www.w3.org/2001/XMLSchema" xmlns:xs="http://www.w3.org/2001/XMLSchema" xmlns:p="http://schemas.microsoft.com/office/2006/metadata/properties" xmlns:ns2="801e989f-4110-494b-89c2-885f5974aed5" targetNamespace="http://schemas.microsoft.com/office/2006/metadata/properties" ma:root="true" ma:fieldsID="1affe5db0533eabc425a6ab1e1f55a9a" ns2:_="">
    <xsd:import namespace="801e989f-4110-494b-89c2-885f5974aed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e989f-4110-494b-89c2-885f5974ae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0D51F4-2AB2-47C1-801F-22625ABF3DD5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801e989f-4110-494b-89c2-885f5974aed5"/>
  </ds:schemaRefs>
</ds:datastoreItem>
</file>

<file path=customXml/itemProps2.xml><?xml version="1.0" encoding="utf-8"?>
<ds:datastoreItem xmlns:ds="http://schemas.openxmlformats.org/officeDocument/2006/customXml" ds:itemID="{B4F2A88C-3892-426F-A92D-0F8F46CC1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1e989f-4110-494b-89c2-885f5974ae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0D34C6-8E03-4014-96BE-B35972D7C8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47162</TotalTime>
  <Words>1316</Words>
  <Application>Microsoft Office PowerPoint</Application>
  <PresentationFormat>Widescreen</PresentationFormat>
  <Paragraphs>250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.AppleSystemUIFont</vt:lpstr>
      <vt:lpstr>Arial</vt:lpstr>
      <vt:lpstr>Arial Regular</vt:lpstr>
      <vt:lpstr>Calibri</vt:lpstr>
      <vt:lpstr>Courier New</vt:lpstr>
      <vt:lpstr>Wingdings</vt:lpstr>
      <vt:lpstr>Dragonfly Widescreen</vt:lpstr>
      <vt:lpstr>1_Dragonfly Widescreen</vt:lpstr>
      <vt:lpstr>Dragonfly Entry Aerosciences Measurements (DrEAM) Do-No-Harm Testing</vt:lpstr>
      <vt:lpstr>DrEAM Instrumentation Suite</vt:lpstr>
      <vt:lpstr>Do-No-Harm Testing Overview</vt:lpstr>
      <vt:lpstr>COSSTA Do-No-Harm Testing</vt:lpstr>
      <vt:lpstr>COSSTA Do-No-Harm Shock Testing</vt:lpstr>
      <vt:lpstr>COSSTA Do-No-Harm Vibration Testing</vt:lpstr>
      <vt:lpstr>COSSTA Do-No-Harm TVAC Cycling</vt:lpstr>
      <vt:lpstr>COSSTA Do-No-Harm Arc Jet Testing</vt:lpstr>
      <vt:lpstr>Conclusions</vt:lpstr>
      <vt:lpstr>Thank you! Questions?</vt:lpstr>
    </vt:vector>
  </TitlesOfParts>
  <Company>JHU/APL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Turtle</dc:creator>
  <cp:lastModifiedBy>Miller, Ruth A. (ARC-TSS)</cp:lastModifiedBy>
  <cp:revision>1510</cp:revision>
  <cp:lastPrinted>2018-02-21T14:56:29Z</cp:lastPrinted>
  <dcterms:created xsi:type="dcterms:W3CDTF">2015-04-12T19:30:02Z</dcterms:created>
  <dcterms:modified xsi:type="dcterms:W3CDTF">2024-05-17T20:50:45Z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0x0101005033506C47679C4A9BB528CB82F2510F</vt:lpwstr>
  </property>
</Properties>
</file>