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Lst>
  <p:notesMasterIdLst>
    <p:notesMasterId r:id="rId19"/>
  </p:notesMasterIdLst>
  <p:sldIdLst>
    <p:sldId id="29421" r:id="rId5"/>
    <p:sldId id="29422" r:id="rId6"/>
    <p:sldId id="29424" r:id="rId7"/>
    <p:sldId id="285" r:id="rId8"/>
    <p:sldId id="29403" r:id="rId9"/>
    <p:sldId id="29434" r:id="rId10"/>
    <p:sldId id="29433" r:id="rId11"/>
    <p:sldId id="29435" r:id="rId12"/>
    <p:sldId id="29417" r:id="rId13"/>
    <p:sldId id="29428" r:id="rId14"/>
    <p:sldId id="29431" r:id="rId15"/>
    <p:sldId id="29404" r:id="rId16"/>
    <p:sldId id="29420" r:id="rId17"/>
    <p:sldId id="29430"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7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p:restoredTop sz="94643"/>
  </p:normalViewPr>
  <p:slideViewPr>
    <p:cSldViewPr snapToGrid="0">
      <p:cViewPr>
        <p:scale>
          <a:sx n="105" d="100"/>
          <a:sy n="105" d="100"/>
        </p:scale>
        <p:origin x="1704"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10E289B-EFF0-47AF-AD60-64DFCDD5479F}" type="datetimeFigureOut">
              <a:rPr lang="en-US" smtClean="0"/>
              <a:t>5/17/24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97E42D1-D17C-43E2-A5B1-15E17E23F821}" type="slidenum">
              <a:rPr lang="en-US" smtClean="0"/>
              <a:t>‹#›</a:t>
            </a:fld>
            <a:endParaRPr lang="en-US"/>
          </a:p>
        </p:txBody>
      </p:sp>
    </p:spTree>
    <p:extLst>
      <p:ext uri="{BB962C8B-B14F-4D97-AF65-F5344CB8AC3E}">
        <p14:creationId xmlns:p14="http://schemas.microsoft.com/office/powerpoint/2010/main" val="132088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FDB18C-304D-4287-9AE7-FB79844C3AB8}" type="slidenum">
              <a:rPr lang="en-US" smtClean="0"/>
              <a:t>2</a:t>
            </a:fld>
            <a:endParaRPr lang="en-US"/>
          </a:p>
        </p:txBody>
      </p:sp>
    </p:spTree>
    <p:extLst>
      <p:ext uri="{BB962C8B-B14F-4D97-AF65-F5344CB8AC3E}">
        <p14:creationId xmlns:p14="http://schemas.microsoft.com/office/powerpoint/2010/main" val="59880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Note, the Nose FTPS Layup is one less layer of ½KFA5.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It’s really ½KFA-5 layers, but this detail may not matter for this presentation</a:t>
            </a:r>
          </a:p>
          <a:p>
            <a:endParaRPr lang="en-US" dirty="0"/>
          </a:p>
        </p:txBody>
      </p:sp>
      <p:sp>
        <p:nvSpPr>
          <p:cNvPr id="4" name="Slide Number Placeholder 3"/>
          <p:cNvSpPr>
            <a:spLocks noGrp="1"/>
          </p:cNvSpPr>
          <p:nvPr>
            <p:ph type="sldNum" sz="quarter" idx="5"/>
          </p:nvPr>
        </p:nvSpPr>
        <p:spPr/>
        <p:txBody>
          <a:bodyPr/>
          <a:lstStyle/>
          <a:p>
            <a:fld id="{997E42D1-D17C-43E2-A5B1-15E17E23F821}" type="slidenum">
              <a:rPr lang="en-US" smtClean="0"/>
              <a:t>3</a:t>
            </a:fld>
            <a:endParaRPr lang="en-US"/>
          </a:p>
        </p:txBody>
      </p:sp>
    </p:spTree>
    <p:extLst>
      <p:ext uri="{BB962C8B-B14F-4D97-AF65-F5344CB8AC3E}">
        <p14:creationId xmlns:p14="http://schemas.microsoft.com/office/powerpoint/2010/main" val="104856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Nice anticipation of questions regarding this result. In addition, the dimpled surface could have cause local heating augmentations that the TCs would pick up (to explain difference between heat flux at the same radials for an aeroshell rotating at 2RPM)</a:t>
            </a:r>
          </a:p>
          <a:p>
            <a:endParaRPr lang="en-US" dirty="0"/>
          </a:p>
        </p:txBody>
      </p:sp>
      <p:sp>
        <p:nvSpPr>
          <p:cNvPr id="4" name="Slide Number Placeholder 3"/>
          <p:cNvSpPr>
            <a:spLocks noGrp="1"/>
          </p:cNvSpPr>
          <p:nvPr>
            <p:ph type="sldNum" sz="quarter" idx="5"/>
          </p:nvPr>
        </p:nvSpPr>
        <p:spPr/>
        <p:txBody>
          <a:bodyPr/>
          <a:lstStyle/>
          <a:p>
            <a:fld id="{997E42D1-D17C-43E2-A5B1-15E17E23F821}" type="slidenum">
              <a:rPr lang="en-US" smtClean="0"/>
              <a:t>6</a:t>
            </a:fld>
            <a:endParaRPr lang="en-US"/>
          </a:p>
        </p:txBody>
      </p:sp>
    </p:spTree>
    <p:extLst>
      <p:ext uri="{BB962C8B-B14F-4D97-AF65-F5344CB8AC3E}">
        <p14:creationId xmlns:p14="http://schemas.microsoft.com/office/powerpoint/2010/main" val="112857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E42D1-D17C-43E2-A5B1-15E17E23F821}" type="slidenum">
              <a:rPr lang="en-US" smtClean="0"/>
              <a:t>7</a:t>
            </a:fld>
            <a:endParaRPr lang="en-US"/>
          </a:p>
        </p:txBody>
      </p:sp>
    </p:spTree>
    <p:extLst>
      <p:ext uri="{BB962C8B-B14F-4D97-AF65-F5344CB8AC3E}">
        <p14:creationId xmlns:p14="http://schemas.microsoft.com/office/powerpoint/2010/main" val="360279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E42D1-D17C-43E2-A5B1-15E17E23F821}" type="slidenum">
              <a:rPr lang="en-US" smtClean="0"/>
              <a:t>8</a:t>
            </a:fld>
            <a:endParaRPr lang="en-US"/>
          </a:p>
        </p:txBody>
      </p:sp>
    </p:spTree>
    <p:extLst>
      <p:ext uri="{BB962C8B-B14F-4D97-AF65-F5344CB8AC3E}">
        <p14:creationId xmlns:p14="http://schemas.microsoft.com/office/powerpoint/2010/main" val="171369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CW heat flux as calculated through inverse reconstruction to the HFG data</a:t>
            </a:r>
          </a:p>
        </p:txBody>
      </p:sp>
      <p:sp>
        <p:nvSpPr>
          <p:cNvPr id="4" name="Slide Number Placeholder 3"/>
          <p:cNvSpPr>
            <a:spLocks noGrp="1"/>
          </p:cNvSpPr>
          <p:nvPr>
            <p:ph type="sldNum" sz="quarter" idx="5"/>
          </p:nvPr>
        </p:nvSpPr>
        <p:spPr/>
        <p:txBody>
          <a:bodyPr/>
          <a:lstStyle/>
          <a:p>
            <a:fld id="{33915809-DF38-FA49-B273-6C6E55AEF416}" type="slidenum">
              <a:rPr lang="en-US" smtClean="0"/>
              <a:t>9</a:t>
            </a:fld>
            <a:endParaRPr lang="en-US"/>
          </a:p>
        </p:txBody>
      </p:sp>
    </p:spTree>
    <p:extLst>
      <p:ext uri="{BB962C8B-B14F-4D97-AF65-F5344CB8AC3E}">
        <p14:creationId xmlns:p14="http://schemas.microsoft.com/office/powerpoint/2010/main" val="2406108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descr="Logo, schematic&#10;&#10;Description automatically generated">
            <a:extLst>
              <a:ext uri="{FF2B5EF4-FFF2-40B4-BE49-F238E27FC236}">
                <a16:creationId xmlns:a16="http://schemas.microsoft.com/office/drawing/2014/main" id="{D7E3C3D2-89B2-46B8-8AE1-0FFAC9FAA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0" y="65372"/>
            <a:ext cx="1220341" cy="852621"/>
          </a:xfrm>
          <a:prstGeom prst="rect">
            <a:avLst/>
          </a:prstGeom>
        </p:spPr>
      </p:pic>
      <p:pic>
        <p:nvPicPr>
          <p:cNvPr id="9" name="Picture 8">
            <a:extLst>
              <a:ext uri="{FF2B5EF4-FFF2-40B4-BE49-F238E27FC236}">
                <a16:creationId xmlns:a16="http://schemas.microsoft.com/office/drawing/2014/main" id="{3EC7E89C-C753-406A-A798-0A0C6653E7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550" y="67734"/>
            <a:ext cx="1220340" cy="852621"/>
          </a:xfrm>
          <a:prstGeom prst="rect">
            <a:avLst/>
          </a:prstGeom>
        </p:spPr>
      </p:pic>
      <p:pic>
        <p:nvPicPr>
          <p:cNvPr id="10" name="Picture 9">
            <a:extLst>
              <a:ext uri="{FF2B5EF4-FFF2-40B4-BE49-F238E27FC236}">
                <a16:creationId xmlns:a16="http://schemas.microsoft.com/office/drawing/2014/main" id="{35A1C3CE-CA64-4EFD-B30F-BF20085ECB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1206642" y="67735"/>
            <a:ext cx="860037" cy="807112"/>
          </a:xfrm>
          <a:prstGeom prst="rect">
            <a:avLst/>
          </a:prstGeom>
          <a:noFill/>
          <a:ln w="9525">
            <a:noFill/>
            <a:miter lim="800000"/>
            <a:headEnd/>
            <a:tailEnd/>
          </a:ln>
        </p:spPr>
      </p:pic>
      <p:sp>
        <p:nvSpPr>
          <p:cNvPr id="11" name="Shape 43">
            <a:extLst>
              <a:ext uri="{FF2B5EF4-FFF2-40B4-BE49-F238E27FC236}">
                <a16:creationId xmlns:a16="http://schemas.microsoft.com/office/drawing/2014/main" id="{B7B3D040-CED5-4168-8976-E206CC55C643}"/>
              </a:ext>
            </a:extLst>
          </p:cNvPr>
          <p:cNvSpPr/>
          <p:nvPr/>
        </p:nvSpPr>
        <p:spPr>
          <a:xfrm>
            <a:off x="8749532" y="306398"/>
            <a:ext cx="2144385" cy="33855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algn="r">
              <a:defRPr sz="1800"/>
            </a:pPr>
            <a:r>
              <a:rPr sz="800">
                <a:solidFill>
                  <a:prstClr val="white"/>
                </a:solidFill>
                <a:ea typeface="Arial"/>
                <a:cs typeface="Arial"/>
                <a:sym typeface="Arial"/>
              </a:rPr>
              <a:t>National Aeronautics and</a:t>
            </a:r>
          </a:p>
          <a:p>
            <a:pPr algn="r">
              <a:defRPr sz="1800"/>
            </a:pPr>
            <a:r>
              <a:rPr sz="800">
                <a:solidFill>
                  <a:prstClr val="white"/>
                </a:solidFill>
                <a:ea typeface="Arial"/>
                <a:cs typeface="Arial"/>
                <a:sym typeface="Arial"/>
              </a:rPr>
              <a:t>Space Administration</a:t>
            </a:r>
          </a:p>
        </p:txBody>
      </p:sp>
      <p:sp>
        <p:nvSpPr>
          <p:cNvPr id="12" name="Shape 44">
            <a:extLst>
              <a:ext uri="{FF2B5EF4-FFF2-40B4-BE49-F238E27FC236}">
                <a16:creationId xmlns:a16="http://schemas.microsoft.com/office/drawing/2014/main" id="{10D0E7D5-403C-4D70-BC36-11B930B15486}"/>
              </a:ext>
            </a:extLst>
          </p:cNvPr>
          <p:cNvSpPr/>
          <p:nvPr/>
        </p:nvSpPr>
        <p:spPr>
          <a:xfrm>
            <a:off x="11023600" y="306396"/>
            <a:ext cx="0" cy="430887"/>
          </a:xfrm>
          <a:prstGeom prst="line">
            <a:avLst/>
          </a:prstGeom>
          <a:ln>
            <a:solidFill>
              <a:schemeClr val="bg1"/>
            </a:solidFill>
            <a:round/>
          </a:ln>
        </p:spPr>
        <p:txBody>
          <a:bodyPr lIns="34289" rIns="34289"/>
          <a:lstStyle/>
          <a:p>
            <a:pPr defTabSz="342900">
              <a:defRPr sz="1200">
                <a:latin typeface="Helvetica"/>
                <a:ea typeface="Helvetica"/>
                <a:cs typeface="Helvetica"/>
                <a:sym typeface="Helvetica"/>
              </a:defRPr>
            </a:pPr>
            <a:endParaRPr sz="900">
              <a:solidFill>
                <a:srgbClr val="FFFF99"/>
              </a:solidFill>
              <a:latin typeface="Helvetica"/>
              <a:ea typeface="Helvetica"/>
              <a:cs typeface="Helvetica"/>
              <a:sym typeface="Helvetica"/>
            </a:endParaRPr>
          </a:p>
        </p:txBody>
      </p:sp>
      <p:sp>
        <p:nvSpPr>
          <p:cNvPr id="13" name="Shape 43">
            <a:extLst>
              <a:ext uri="{FF2B5EF4-FFF2-40B4-BE49-F238E27FC236}">
                <a16:creationId xmlns:a16="http://schemas.microsoft.com/office/drawing/2014/main" id="{6EE14186-494C-4D6A-AC9F-33170FBA3E43}"/>
              </a:ext>
            </a:extLst>
          </p:cNvPr>
          <p:cNvSpPr/>
          <p:nvPr/>
        </p:nvSpPr>
        <p:spPr>
          <a:xfrm>
            <a:off x="1568638" y="349444"/>
            <a:ext cx="2144385" cy="33855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a:defRPr sz="1800"/>
            </a:pPr>
            <a:r>
              <a:rPr lang="en-US" sz="800">
                <a:solidFill>
                  <a:schemeClr val="bg1"/>
                </a:solidFill>
                <a:ea typeface="Arial"/>
                <a:cs typeface="Arial"/>
                <a:sym typeface="Arial"/>
              </a:rPr>
              <a:t>Low-Earth Orbit Flight Test</a:t>
            </a:r>
            <a:br>
              <a:rPr lang="en-US" sz="800">
                <a:solidFill>
                  <a:schemeClr val="bg1"/>
                </a:solidFill>
                <a:ea typeface="Arial"/>
                <a:cs typeface="Arial"/>
                <a:sym typeface="Arial"/>
              </a:rPr>
            </a:br>
            <a:r>
              <a:rPr lang="en-US" sz="800">
                <a:solidFill>
                  <a:schemeClr val="bg1"/>
                </a:solidFill>
                <a:ea typeface="Arial"/>
                <a:cs typeface="Arial"/>
                <a:sym typeface="Arial"/>
              </a:rPr>
              <a:t>of an Inflatable Decelerator</a:t>
            </a:r>
            <a:endParaRPr sz="800">
              <a:solidFill>
                <a:schemeClr val="bg1"/>
              </a:solidFill>
              <a:ea typeface="Arial"/>
              <a:cs typeface="Arial"/>
              <a:sym typeface="Arial"/>
            </a:endParaRPr>
          </a:p>
        </p:txBody>
      </p:sp>
      <p:sp>
        <p:nvSpPr>
          <p:cNvPr id="14" name="Shape 44">
            <a:extLst>
              <a:ext uri="{FF2B5EF4-FFF2-40B4-BE49-F238E27FC236}">
                <a16:creationId xmlns:a16="http://schemas.microsoft.com/office/drawing/2014/main" id="{981BF807-A6F7-4F1B-8851-E9950160E92E}"/>
              </a:ext>
            </a:extLst>
          </p:cNvPr>
          <p:cNvSpPr/>
          <p:nvPr/>
        </p:nvSpPr>
        <p:spPr>
          <a:xfrm>
            <a:off x="1438949" y="349446"/>
            <a:ext cx="0" cy="430887"/>
          </a:xfrm>
          <a:prstGeom prst="line">
            <a:avLst/>
          </a:prstGeom>
          <a:ln>
            <a:solidFill>
              <a:schemeClr val="bg1"/>
            </a:solidFill>
            <a:round/>
          </a:ln>
        </p:spPr>
        <p:txBody>
          <a:bodyPr lIns="34289" rIns="34289"/>
          <a:lstStyle/>
          <a:p>
            <a:pPr defTabSz="342900">
              <a:defRPr sz="1200">
                <a:latin typeface="Helvetica"/>
                <a:ea typeface="Helvetica"/>
                <a:cs typeface="Helvetica"/>
                <a:sym typeface="Helvetica"/>
              </a:defRPr>
            </a:pPr>
            <a:endParaRPr sz="900">
              <a:solidFill>
                <a:srgbClr val="FFFF99"/>
              </a:solidFill>
              <a:latin typeface="Helvetica"/>
              <a:ea typeface="Helvetica"/>
              <a:cs typeface="Helvetica"/>
              <a:sym typeface="Helvetica"/>
            </a:endParaRPr>
          </a:p>
        </p:txBody>
      </p:sp>
      <p:sp>
        <p:nvSpPr>
          <p:cNvPr id="19" name="Shape 43">
            <a:extLst>
              <a:ext uri="{FF2B5EF4-FFF2-40B4-BE49-F238E27FC236}">
                <a16:creationId xmlns:a16="http://schemas.microsoft.com/office/drawing/2014/main" id="{6E86FAF0-E36A-414A-8BBC-961317A18FC4}"/>
              </a:ext>
            </a:extLst>
          </p:cNvPr>
          <p:cNvSpPr/>
          <p:nvPr/>
        </p:nvSpPr>
        <p:spPr>
          <a:xfrm>
            <a:off x="8749532" y="306398"/>
            <a:ext cx="2144385" cy="33855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algn="r">
              <a:defRPr sz="1800"/>
            </a:pPr>
            <a:r>
              <a:rPr sz="800">
                <a:solidFill>
                  <a:prstClr val="white"/>
                </a:solidFill>
                <a:ea typeface="Arial"/>
                <a:cs typeface="Arial"/>
                <a:sym typeface="Arial"/>
              </a:rPr>
              <a:t>National Aeronautics and</a:t>
            </a:r>
          </a:p>
          <a:p>
            <a:pPr algn="r">
              <a:defRPr sz="1800"/>
            </a:pPr>
            <a:r>
              <a:rPr sz="800">
                <a:solidFill>
                  <a:prstClr val="white"/>
                </a:solidFill>
                <a:ea typeface="Arial"/>
                <a:cs typeface="Arial"/>
                <a:sym typeface="Arial"/>
              </a:rPr>
              <a:t>Space Administration</a:t>
            </a:r>
          </a:p>
        </p:txBody>
      </p:sp>
      <p:sp>
        <p:nvSpPr>
          <p:cNvPr id="20" name="Shape 44">
            <a:extLst>
              <a:ext uri="{FF2B5EF4-FFF2-40B4-BE49-F238E27FC236}">
                <a16:creationId xmlns:a16="http://schemas.microsoft.com/office/drawing/2014/main" id="{41EDCC26-BC00-4603-B31C-6AA3EF0F4F8A}"/>
              </a:ext>
            </a:extLst>
          </p:cNvPr>
          <p:cNvSpPr/>
          <p:nvPr/>
        </p:nvSpPr>
        <p:spPr>
          <a:xfrm>
            <a:off x="11023600" y="306396"/>
            <a:ext cx="0" cy="430887"/>
          </a:xfrm>
          <a:prstGeom prst="line">
            <a:avLst/>
          </a:prstGeom>
          <a:ln>
            <a:solidFill>
              <a:schemeClr val="bg1"/>
            </a:solidFill>
            <a:round/>
          </a:ln>
        </p:spPr>
        <p:txBody>
          <a:bodyPr lIns="34289" rIns="34289"/>
          <a:lstStyle/>
          <a:p>
            <a:pPr defTabSz="342900">
              <a:defRPr sz="1200">
                <a:latin typeface="Helvetica"/>
                <a:ea typeface="Helvetica"/>
                <a:cs typeface="Helvetica"/>
                <a:sym typeface="Helvetica"/>
              </a:defRPr>
            </a:pPr>
            <a:endParaRPr sz="900">
              <a:solidFill>
                <a:srgbClr val="FFFF99"/>
              </a:solidFill>
              <a:latin typeface="Helvetica"/>
              <a:ea typeface="Helvetica"/>
              <a:cs typeface="Helvetica"/>
              <a:sym typeface="Helvetica"/>
            </a:endParaRPr>
          </a:p>
        </p:txBody>
      </p:sp>
      <p:sp>
        <p:nvSpPr>
          <p:cNvPr id="21" name="Shape 43">
            <a:extLst>
              <a:ext uri="{FF2B5EF4-FFF2-40B4-BE49-F238E27FC236}">
                <a16:creationId xmlns:a16="http://schemas.microsoft.com/office/drawing/2014/main" id="{987F19F9-E57E-4895-A5C4-27D20CD51696}"/>
              </a:ext>
            </a:extLst>
          </p:cNvPr>
          <p:cNvSpPr/>
          <p:nvPr/>
        </p:nvSpPr>
        <p:spPr>
          <a:xfrm>
            <a:off x="1568638" y="349444"/>
            <a:ext cx="2144385" cy="33855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a:defRPr sz="1800"/>
            </a:pPr>
            <a:r>
              <a:rPr lang="en-US" sz="800">
                <a:solidFill>
                  <a:schemeClr val="bg1"/>
                </a:solidFill>
                <a:ea typeface="Arial"/>
                <a:cs typeface="Arial"/>
                <a:sym typeface="Arial"/>
              </a:rPr>
              <a:t>Low-Earth Orbit Flight Test</a:t>
            </a:r>
            <a:br>
              <a:rPr lang="en-US" sz="800">
                <a:solidFill>
                  <a:schemeClr val="bg1"/>
                </a:solidFill>
                <a:ea typeface="Arial"/>
                <a:cs typeface="Arial"/>
                <a:sym typeface="Arial"/>
              </a:rPr>
            </a:br>
            <a:r>
              <a:rPr lang="en-US" sz="800">
                <a:solidFill>
                  <a:schemeClr val="bg1"/>
                </a:solidFill>
                <a:ea typeface="Arial"/>
                <a:cs typeface="Arial"/>
                <a:sym typeface="Arial"/>
              </a:rPr>
              <a:t>of an Inflatable Decelerator</a:t>
            </a:r>
            <a:endParaRPr sz="800">
              <a:solidFill>
                <a:schemeClr val="bg1"/>
              </a:solidFill>
              <a:ea typeface="Arial"/>
              <a:cs typeface="Arial"/>
              <a:sym typeface="Arial"/>
            </a:endParaRPr>
          </a:p>
        </p:txBody>
      </p:sp>
      <p:sp>
        <p:nvSpPr>
          <p:cNvPr id="22" name="Shape 44">
            <a:extLst>
              <a:ext uri="{FF2B5EF4-FFF2-40B4-BE49-F238E27FC236}">
                <a16:creationId xmlns:a16="http://schemas.microsoft.com/office/drawing/2014/main" id="{C73B65EE-E844-4C24-BD9F-C57786C89C72}"/>
              </a:ext>
            </a:extLst>
          </p:cNvPr>
          <p:cNvSpPr/>
          <p:nvPr/>
        </p:nvSpPr>
        <p:spPr>
          <a:xfrm>
            <a:off x="1438949" y="349446"/>
            <a:ext cx="0" cy="430887"/>
          </a:xfrm>
          <a:prstGeom prst="line">
            <a:avLst/>
          </a:prstGeom>
          <a:ln>
            <a:solidFill>
              <a:schemeClr val="bg1"/>
            </a:solidFill>
            <a:round/>
          </a:ln>
        </p:spPr>
        <p:txBody>
          <a:bodyPr lIns="34289" rIns="34289"/>
          <a:lstStyle/>
          <a:p>
            <a:pPr defTabSz="342900">
              <a:defRPr sz="1200">
                <a:latin typeface="Helvetica"/>
                <a:ea typeface="Helvetica"/>
                <a:cs typeface="Helvetica"/>
                <a:sym typeface="Helvetica"/>
              </a:defRPr>
            </a:pPr>
            <a:endParaRPr sz="900">
              <a:solidFill>
                <a:srgbClr val="FFFF99"/>
              </a:solidFill>
              <a:latin typeface="Helvetica"/>
              <a:ea typeface="Helvetica"/>
              <a:cs typeface="Helvetica"/>
              <a:sym typeface="Helvetica"/>
            </a:endParaRPr>
          </a:p>
        </p:txBody>
      </p:sp>
      <p:sp>
        <p:nvSpPr>
          <p:cNvPr id="23" name="Subtitle 2">
            <a:extLst>
              <a:ext uri="{FF2B5EF4-FFF2-40B4-BE49-F238E27FC236}">
                <a16:creationId xmlns:a16="http://schemas.microsoft.com/office/drawing/2014/main" id="{B328FB9E-02B1-4326-BFF6-5D869BE1EAEA}"/>
              </a:ext>
            </a:extLst>
          </p:cNvPr>
          <p:cNvSpPr>
            <a:spLocks noGrp="1"/>
          </p:cNvSpPr>
          <p:nvPr>
            <p:ph type="subTitle" idx="1"/>
          </p:nvPr>
        </p:nvSpPr>
        <p:spPr>
          <a:xfrm>
            <a:off x="257604" y="4685534"/>
            <a:ext cx="7157883" cy="975997"/>
          </a:xfrm>
          <a:effectLst>
            <a:outerShdw blurRad="50800" dist="38100" dir="2700000" algn="tl" rotWithShape="0">
              <a:prstClr val="black">
                <a:alpha val="40000"/>
              </a:prstClr>
            </a:outerShdw>
          </a:effectLst>
        </p:spPr>
        <p:txBody>
          <a:bodyPr/>
          <a:lstStyle>
            <a:lvl1pPr marL="0" indent="0" algn="l">
              <a:buNone/>
              <a:defRPr sz="2400">
                <a:solidFill>
                  <a:schemeClr val="bg1"/>
                </a:solidFill>
                <a:effectLst>
                  <a:outerShdw blurRad="38100" dist="38100" dir="2700000" algn="tl">
                    <a:srgbClr val="000000">
                      <a:alpha val="43137"/>
                    </a:srgbClr>
                  </a:outerShdw>
                </a:effectLst>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25" name="Title 16">
            <a:extLst>
              <a:ext uri="{FF2B5EF4-FFF2-40B4-BE49-F238E27FC236}">
                <a16:creationId xmlns:a16="http://schemas.microsoft.com/office/drawing/2014/main" id="{64F47992-B035-49A6-903F-3EDA6455C483}"/>
              </a:ext>
            </a:extLst>
          </p:cNvPr>
          <p:cNvSpPr>
            <a:spLocks noGrp="1"/>
          </p:cNvSpPr>
          <p:nvPr>
            <p:ph type="title" hasCustomPrompt="1"/>
          </p:nvPr>
        </p:nvSpPr>
        <p:spPr>
          <a:xfrm>
            <a:off x="257604" y="3280164"/>
            <a:ext cx="6272749" cy="891592"/>
          </a:xfrm>
        </p:spPr>
        <p:txBody>
          <a:bodyPr/>
          <a:lstStyle>
            <a:lvl1pPr marL="0" algn="l" defTabSz="914400" rtl="0" eaLnBrk="0" fontAlgn="base" latinLnBrk="0" hangingPunct="0">
              <a:spcBef>
                <a:spcPct val="0"/>
              </a:spcBef>
              <a:spcAft>
                <a:spcPct val="0"/>
              </a:spcAft>
              <a:defRPr lang="en-US" sz="2800" b="1" kern="1200" dirty="0">
                <a:solidFill>
                  <a:schemeClr val="bg1"/>
                </a:solidFill>
                <a:effectLst>
                  <a:outerShdw blurRad="50800" dist="38100" dir="2700000" algn="tl" rotWithShape="0">
                    <a:prstClr val="black">
                      <a:alpha val="40000"/>
                    </a:prstClr>
                  </a:outerShdw>
                </a:effectLst>
                <a:latin typeface="+mj-lt"/>
                <a:ea typeface="ヒラギノ角ゴ Pro W3" pitchFamily="-109" charset="-128"/>
                <a:cs typeface="ヒラギノ角ゴ Pro W3" pitchFamily="-109" charset="-128"/>
              </a:defRPr>
            </a:lvl1pPr>
          </a:lstStyle>
          <a:p>
            <a:r>
              <a:rPr lang="en-US"/>
              <a:t>Title</a:t>
            </a:r>
          </a:p>
        </p:txBody>
      </p:sp>
    </p:spTree>
    <p:extLst>
      <p:ext uri="{BB962C8B-B14F-4D97-AF65-F5344CB8AC3E}">
        <p14:creationId xmlns:p14="http://schemas.microsoft.com/office/powerpoint/2010/main" val="150485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txBox="1">
            <a:spLocks/>
          </p:cNvSpPr>
          <p:nvPr/>
        </p:nvSpPr>
        <p:spPr>
          <a:xfrm>
            <a:off x="99484" y="6627813"/>
            <a:ext cx="2844800" cy="228600"/>
          </a:xfrm>
          <a:prstGeom prst="rect">
            <a:avLst/>
          </a:prstGeom>
        </p:spPr>
        <p:txBody>
          <a:bodyPr anchor="ctr"/>
          <a:lstStyle/>
          <a:p>
            <a:pPr>
              <a:defRPr/>
            </a:pPr>
            <a:endParaRPr lang="en-US" sz="1000">
              <a:solidFill>
                <a:schemeClr val="bg1">
                  <a:lumMod val="50000"/>
                </a:schemeClr>
              </a:solidFill>
              <a:latin typeface="Calibri" pitchFamily="28" charset="0"/>
              <a:ea typeface="ヒラギノ角ゴ Pro W3" pitchFamily="28" charset="-128"/>
              <a:cs typeface="+mn-cs"/>
            </a:endParaRPr>
          </a:p>
        </p:txBody>
      </p:sp>
      <p:sp>
        <p:nvSpPr>
          <p:cNvPr id="3" name="Content Placeholder 2"/>
          <p:cNvSpPr>
            <a:spLocks noGrp="1"/>
          </p:cNvSpPr>
          <p:nvPr>
            <p:ph idx="1" hasCustomPrompt="1"/>
          </p:nvPr>
        </p:nvSpPr>
        <p:spPr>
          <a:xfrm>
            <a:off x="122620" y="1143000"/>
            <a:ext cx="11988800" cy="5410200"/>
          </a:xfrm>
          <a:prstGeom prst="rect">
            <a:avLst/>
          </a:prstGeom>
        </p:spPr>
        <p:txBody>
          <a:bodyPr>
            <a:normAutofit/>
          </a:bodyPr>
          <a:lstStyle>
            <a:lvl1pPr>
              <a:buClr>
                <a:srgbClr val="000099"/>
              </a:buClr>
              <a:defRPr/>
            </a:lvl1pPr>
            <a:lvl2pPr>
              <a:buClr>
                <a:schemeClr val="accent1"/>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txBox="1">
            <a:spLocks/>
          </p:cNvSpPr>
          <p:nvPr/>
        </p:nvSpPr>
        <p:spPr>
          <a:xfrm>
            <a:off x="4659535" y="6624523"/>
            <a:ext cx="2844800" cy="228600"/>
          </a:xfrm>
          <a:prstGeom prst="rect">
            <a:avLst/>
          </a:prstGeom>
        </p:spPr>
        <p:txBody>
          <a:bodyPr anchor="ctr"/>
          <a:lstStyle/>
          <a:p>
            <a:pPr algn="ctr">
              <a:defRPr/>
            </a:pPr>
            <a:endParaRPr lang="en-US" sz="1000">
              <a:solidFill>
                <a:schemeClr val="bg1">
                  <a:lumMod val="50000"/>
                </a:schemeClr>
              </a:solidFill>
              <a:latin typeface="Calibri" pitchFamily="28" charset="0"/>
              <a:ea typeface="ヒラギノ角ゴ Pro W3" pitchFamily="28" charset="-128"/>
              <a:cs typeface="+mn-cs"/>
            </a:endParaRPr>
          </a:p>
        </p:txBody>
      </p:sp>
      <p:sp>
        <p:nvSpPr>
          <p:cNvPr id="5" name="Title 4">
            <a:extLst>
              <a:ext uri="{FF2B5EF4-FFF2-40B4-BE49-F238E27FC236}">
                <a16:creationId xmlns:a16="http://schemas.microsoft.com/office/drawing/2014/main" id="{15D43F4F-AF3C-4261-A08A-F048804FCCEF}"/>
              </a:ext>
            </a:extLst>
          </p:cNvPr>
          <p:cNvSpPr>
            <a:spLocks noGrp="1"/>
          </p:cNvSpPr>
          <p:nvPr>
            <p:ph type="title"/>
          </p:nvPr>
        </p:nvSpPr>
        <p:spPr>
          <a:xfrm>
            <a:off x="1630016" y="304800"/>
            <a:ext cx="9040634" cy="615951"/>
          </a:xfrm>
        </p:spPr>
        <p:txBody>
          <a:bodyPr/>
          <a:lstStyle/>
          <a:p>
            <a:r>
              <a:rPr lang="en-US"/>
              <a:t>Click to edit Master title style</a:t>
            </a:r>
          </a:p>
        </p:txBody>
      </p:sp>
      <p:sp>
        <p:nvSpPr>
          <p:cNvPr id="14" name="Slide Number Placeholder 13">
            <a:extLst>
              <a:ext uri="{FF2B5EF4-FFF2-40B4-BE49-F238E27FC236}">
                <a16:creationId xmlns:a16="http://schemas.microsoft.com/office/drawing/2014/main" id="{5506FD3A-5D60-459A-A544-8AEBCE21BB20}"/>
              </a:ext>
            </a:extLst>
          </p:cNvPr>
          <p:cNvSpPr>
            <a:spLocks noGrp="1"/>
          </p:cNvSpPr>
          <p:nvPr>
            <p:ph type="sldNum" sz="quarter" idx="12"/>
          </p:nvPr>
        </p:nvSpPr>
        <p:spPr/>
        <p:txBody>
          <a:bodyPr/>
          <a:lstStyle/>
          <a:p>
            <a:pPr>
              <a:defRPr/>
            </a:pPr>
            <a:fld id="{2DCE6D5B-4AB6-3147-B0D9-B784D301F899}" type="slidenum">
              <a:rPr lang="en-US" smtClean="0">
                <a:solidFill>
                  <a:prstClr val="white">
                    <a:lumMod val="50000"/>
                  </a:prstClr>
                </a:solidFill>
              </a:rPr>
              <a:pPr>
                <a:defRPr/>
              </a:pPr>
              <a:t>‹#›</a:t>
            </a:fld>
            <a:endParaRPr lang="en-US">
              <a:solidFill>
                <a:prstClr val="white">
                  <a:lumMod val="50000"/>
                </a:prstClr>
              </a:solidFill>
            </a:endParaRPr>
          </a:p>
        </p:txBody>
      </p:sp>
      <p:sp>
        <p:nvSpPr>
          <p:cNvPr id="10" name="Date Placeholder 3">
            <a:extLst>
              <a:ext uri="{FF2B5EF4-FFF2-40B4-BE49-F238E27FC236}">
                <a16:creationId xmlns:a16="http://schemas.microsoft.com/office/drawing/2014/main" id="{2F875313-C826-48C4-BB77-B55B9E223310}"/>
              </a:ext>
            </a:extLst>
          </p:cNvPr>
          <p:cNvSpPr txBox="1">
            <a:spLocks/>
          </p:cNvSpPr>
          <p:nvPr/>
        </p:nvSpPr>
        <p:spPr>
          <a:xfrm>
            <a:off x="4659535" y="6624523"/>
            <a:ext cx="2844800" cy="228600"/>
          </a:xfrm>
          <a:prstGeom prst="rect">
            <a:avLst/>
          </a:prstGeom>
        </p:spPr>
        <p:txBody>
          <a:bodyPr anchor="ctr"/>
          <a:lstStyle/>
          <a:p>
            <a:pPr algn="ctr">
              <a:defRPr/>
            </a:pPr>
            <a:endParaRPr lang="en-US" sz="1000">
              <a:solidFill>
                <a:schemeClr val="bg1">
                  <a:lumMod val="50000"/>
                </a:schemeClr>
              </a:solidFill>
              <a:latin typeface="Calibri" pitchFamily="28" charset="0"/>
              <a:ea typeface="ヒラギノ角ゴ Pro W3" pitchFamily="28" charset="-128"/>
              <a:cs typeface="+mn-cs"/>
            </a:endParaRPr>
          </a:p>
        </p:txBody>
      </p:sp>
      <p:sp>
        <p:nvSpPr>
          <p:cNvPr id="12" name="Date Placeholder 3">
            <a:extLst>
              <a:ext uri="{FF2B5EF4-FFF2-40B4-BE49-F238E27FC236}">
                <a16:creationId xmlns:a16="http://schemas.microsoft.com/office/drawing/2014/main" id="{CFE98A03-1864-4051-BE43-1A44632E3059}"/>
              </a:ext>
            </a:extLst>
          </p:cNvPr>
          <p:cNvSpPr txBox="1">
            <a:spLocks/>
          </p:cNvSpPr>
          <p:nvPr/>
        </p:nvSpPr>
        <p:spPr>
          <a:xfrm>
            <a:off x="4659535" y="6624523"/>
            <a:ext cx="2844800" cy="228600"/>
          </a:xfrm>
          <a:prstGeom prst="rect">
            <a:avLst/>
          </a:prstGeom>
        </p:spPr>
        <p:txBody>
          <a:bodyPr anchor="ctr"/>
          <a:lstStyle/>
          <a:p>
            <a:pPr algn="ctr">
              <a:defRPr/>
            </a:pPr>
            <a:endParaRPr lang="en-US" sz="750">
              <a:solidFill>
                <a:prstClr val="white">
                  <a:lumMod val="50000"/>
                </a:prstClr>
              </a:solidFill>
              <a:latin typeface="Calibri" pitchFamily="28" charset="0"/>
              <a:ea typeface="ヒラギノ角ゴ Pro W3" pitchFamily="28" charset="-128"/>
            </a:endParaRPr>
          </a:p>
        </p:txBody>
      </p:sp>
    </p:spTree>
    <p:extLst>
      <p:ext uri="{BB962C8B-B14F-4D97-AF65-F5344CB8AC3E}">
        <p14:creationId xmlns:p14="http://schemas.microsoft.com/office/powerpoint/2010/main" val="278117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4" name="Date Placeholder 3"/>
          <p:cNvSpPr txBox="1">
            <a:spLocks/>
          </p:cNvSpPr>
          <p:nvPr/>
        </p:nvSpPr>
        <p:spPr>
          <a:xfrm>
            <a:off x="99484" y="6627813"/>
            <a:ext cx="2844800" cy="228600"/>
          </a:xfrm>
          <a:prstGeom prst="rect">
            <a:avLst/>
          </a:prstGeom>
        </p:spPr>
        <p:txBody>
          <a:bodyPr anchor="ctr"/>
          <a:lstStyle/>
          <a:p>
            <a:pPr>
              <a:defRPr/>
            </a:pPr>
            <a:endParaRPr lang="en-US" sz="1000">
              <a:solidFill>
                <a:schemeClr val="bg1">
                  <a:lumMod val="50000"/>
                </a:schemeClr>
              </a:solidFill>
              <a:latin typeface="Calibri" pitchFamily="28" charset="0"/>
              <a:ea typeface="ヒラギノ角ゴ Pro W3" pitchFamily="28" charset="-128"/>
              <a:cs typeface="+mn-cs"/>
            </a:endParaRPr>
          </a:p>
        </p:txBody>
      </p:sp>
      <p:sp>
        <p:nvSpPr>
          <p:cNvPr id="6" name="Date Placeholder 3"/>
          <p:cNvSpPr txBox="1">
            <a:spLocks/>
          </p:cNvSpPr>
          <p:nvPr/>
        </p:nvSpPr>
        <p:spPr>
          <a:xfrm>
            <a:off x="4659535" y="6624523"/>
            <a:ext cx="2844800" cy="228600"/>
          </a:xfrm>
          <a:prstGeom prst="rect">
            <a:avLst/>
          </a:prstGeom>
        </p:spPr>
        <p:txBody>
          <a:bodyPr anchor="ctr"/>
          <a:lstStyle/>
          <a:p>
            <a:pPr algn="ctr">
              <a:defRPr/>
            </a:pPr>
            <a:endParaRPr lang="en-US" sz="1000">
              <a:solidFill>
                <a:schemeClr val="bg1">
                  <a:lumMod val="50000"/>
                </a:schemeClr>
              </a:solidFill>
              <a:latin typeface="Calibri" pitchFamily="28" charset="0"/>
              <a:ea typeface="ヒラギノ角ゴ Pro W3" pitchFamily="28" charset="-128"/>
              <a:cs typeface="+mn-cs"/>
            </a:endParaRPr>
          </a:p>
        </p:txBody>
      </p:sp>
      <p:sp>
        <p:nvSpPr>
          <p:cNvPr id="18" name="Slide Number Placeholder 17">
            <a:extLst>
              <a:ext uri="{FF2B5EF4-FFF2-40B4-BE49-F238E27FC236}">
                <a16:creationId xmlns:a16="http://schemas.microsoft.com/office/drawing/2014/main" id="{E85C0F97-94C4-4FC0-B86A-6876196DBD0D}"/>
              </a:ext>
            </a:extLst>
          </p:cNvPr>
          <p:cNvSpPr>
            <a:spLocks noGrp="1"/>
          </p:cNvSpPr>
          <p:nvPr>
            <p:ph type="sldNum" sz="quarter" idx="12"/>
          </p:nvPr>
        </p:nvSpPr>
        <p:spPr/>
        <p:txBody>
          <a:bodyPr/>
          <a:lstStyle/>
          <a:p>
            <a:pPr>
              <a:defRPr/>
            </a:pPr>
            <a:fld id="{2DCE6D5B-4AB6-3147-B0D9-B784D301F899}" type="slidenum">
              <a:rPr lang="en-US" smtClean="0">
                <a:solidFill>
                  <a:prstClr val="white">
                    <a:lumMod val="50000"/>
                  </a:prstClr>
                </a:solidFill>
              </a:rPr>
              <a:pPr>
                <a:defRPr/>
              </a:pPr>
              <a:t>‹#›</a:t>
            </a:fld>
            <a:endParaRPr lang="en-US">
              <a:solidFill>
                <a:prstClr val="white">
                  <a:lumMod val="50000"/>
                </a:prstClr>
              </a:solidFill>
            </a:endParaRPr>
          </a:p>
        </p:txBody>
      </p:sp>
      <p:sp>
        <p:nvSpPr>
          <p:cNvPr id="9" name="Date Placeholder 3">
            <a:extLst>
              <a:ext uri="{FF2B5EF4-FFF2-40B4-BE49-F238E27FC236}">
                <a16:creationId xmlns:a16="http://schemas.microsoft.com/office/drawing/2014/main" id="{0469F839-92C1-4244-86B2-9ACEC7F9F509}"/>
              </a:ext>
            </a:extLst>
          </p:cNvPr>
          <p:cNvSpPr txBox="1">
            <a:spLocks/>
          </p:cNvSpPr>
          <p:nvPr/>
        </p:nvSpPr>
        <p:spPr>
          <a:xfrm>
            <a:off x="4659535" y="6624523"/>
            <a:ext cx="2844800" cy="228600"/>
          </a:xfrm>
          <a:prstGeom prst="rect">
            <a:avLst/>
          </a:prstGeom>
        </p:spPr>
        <p:txBody>
          <a:bodyPr anchor="ctr"/>
          <a:lstStyle/>
          <a:p>
            <a:pPr algn="ctr">
              <a:defRPr/>
            </a:pPr>
            <a:endParaRPr lang="en-US" sz="1000">
              <a:solidFill>
                <a:schemeClr val="bg1">
                  <a:lumMod val="50000"/>
                </a:schemeClr>
              </a:solidFill>
              <a:latin typeface="Calibri" pitchFamily="28" charset="0"/>
              <a:ea typeface="ヒラギノ角ゴ Pro W3" pitchFamily="28" charset="-128"/>
              <a:cs typeface="+mn-cs"/>
            </a:endParaRPr>
          </a:p>
        </p:txBody>
      </p:sp>
      <p:sp>
        <p:nvSpPr>
          <p:cNvPr id="10" name="Title 4">
            <a:extLst>
              <a:ext uri="{FF2B5EF4-FFF2-40B4-BE49-F238E27FC236}">
                <a16:creationId xmlns:a16="http://schemas.microsoft.com/office/drawing/2014/main" id="{508C0E0A-0FDA-4620-96DD-4DC26FB17BAC}"/>
              </a:ext>
            </a:extLst>
          </p:cNvPr>
          <p:cNvSpPr>
            <a:spLocks noGrp="1"/>
          </p:cNvSpPr>
          <p:nvPr>
            <p:ph type="title"/>
          </p:nvPr>
        </p:nvSpPr>
        <p:spPr>
          <a:xfrm>
            <a:off x="1630016" y="304800"/>
            <a:ext cx="9040634" cy="615951"/>
          </a:xfrm>
        </p:spPr>
        <p:txBody>
          <a:bodyPr/>
          <a:lstStyle/>
          <a:p>
            <a:r>
              <a:rPr lang="en-US"/>
              <a:t>Click to edit Master title style</a:t>
            </a:r>
          </a:p>
        </p:txBody>
      </p:sp>
    </p:spTree>
    <p:extLst>
      <p:ext uri="{BB962C8B-B14F-4D97-AF65-F5344CB8AC3E}">
        <p14:creationId xmlns:p14="http://schemas.microsoft.com/office/powerpoint/2010/main" val="327191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ank without Titl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93C6307-B952-4784-BDD0-8DBE2E5FA9C2}"/>
              </a:ext>
            </a:extLst>
          </p:cNvPr>
          <p:cNvSpPr>
            <a:spLocks noGrp="1"/>
          </p:cNvSpPr>
          <p:nvPr>
            <p:ph type="sldNum" sz="quarter" idx="12"/>
          </p:nvPr>
        </p:nvSpPr>
        <p:spPr/>
        <p:txBody>
          <a:bodyPr/>
          <a:lstStyle/>
          <a:p>
            <a:pPr>
              <a:defRPr/>
            </a:pPr>
            <a:fld id="{2DCE6D5B-4AB6-3147-B0D9-B784D301F899}" type="slidenum">
              <a:rPr lang="en-US" smtClean="0">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425819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Blank No Title">
    <p:spTree>
      <p:nvGrpSpPr>
        <p:cNvPr id="1" name=""/>
        <p:cNvGrpSpPr/>
        <p:nvPr/>
      </p:nvGrpSpPr>
      <p:grpSpPr>
        <a:xfrm>
          <a:off x="0" y="0"/>
          <a:ext cx="0" cy="0"/>
          <a:chOff x="0" y="0"/>
          <a:chExt cx="0" cy="0"/>
        </a:xfrm>
      </p:grpSpPr>
      <p:pic>
        <p:nvPicPr>
          <p:cNvPr id="21" name="Picture 9">
            <a:extLst>
              <a:ext uri="{FF2B5EF4-FFF2-40B4-BE49-F238E27FC236}">
                <a16:creationId xmlns:a16="http://schemas.microsoft.com/office/drawing/2014/main" id="{07C3ACA8-77D3-4366-8EDB-463569628F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1206642" y="67735"/>
            <a:ext cx="860037" cy="807112"/>
          </a:xfrm>
          <a:prstGeom prst="rect">
            <a:avLst/>
          </a:prstGeom>
          <a:noFill/>
          <a:ln w="9525">
            <a:noFill/>
            <a:miter lim="800000"/>
            <a:headEnd/>
            <a:tailEnd/>
          </a:ln>
        </p:spPr>
      </p:pic>
      <p:sp>
        <p:nvSpPr>
          <p:cNvPr id="4" name="Date Placeholder 3"/>
          <p:cNvSpPr txBox="1">
            <a:spLocks/>
          </p:cNvSpPr>
          <p:nvPr/>
        </p:nvSpPr>
        <p:spPr>
          <a:xfrm>
            <a:off x="99484" y="6627813"/>
            <a:ext cx="2844800" cy="228600"/>
          </a:xfrm>
          <a:prstGeom prst="rect">
            <a:avLst/>
          </a:prstGeom>
        </p:spPr>
        <p:txBody>
          <a:bodyPr anchor="ctr"/>
          <a:lstStyle/>
          <a:p>
            <a:pPr>
              <a:defRPr/>
            </a:pPr>
            <a:endParaRPr lang="en-US" sz="1000">
              <a:solidFill>
                <a:schemeClr val="bg1">
                  <a:lumMod val="50000"/>
                </a:schemeClr>
              </a:solidFill>
              <a:latin typeface="Calibri" pitchFamily="28" charset="0"/>
              <a:ea typeface="ヒラギノ角ゴ Pro W3" pitchFamily="28" charset="-128"/>
              <a:cs typeface="+mn-cs"/>
            </a:endParaRPr>
          </a:p>
        </p:txBody>
      </p:sp>
      <p:sp>
        <p:nvSpPr>
          <p:cNvPr id="6" name="Date Placeholder 3"/>
          <p:cNvSpPr txBox="1">
            <a:spLocks/>
          </p:cNvSpPr>
          <p:nvPr/>
        </p:nvSpPr>
        <p:spPr>
          <a:xfrm>
            <a:off x="4659535" y="6624523"/>
            <a:ext cx="2844800" cy="228600"/>
          </a:xfrm>
          <a:prstGeom prst="rect">
            <a:avLst/>
          </a:prstGeom>
        </p:spPr>
        <p:txBody>
          <a:bodyPr anchor="ctr"/>
          <a:lstStyle/>
          <a:p>
            <a:pPr algn="ctr">
              <a:defRPr/>
            </a:pPr>
            <a:endParaRPr lang="en-US" sz="1000">
              <a:solidFill>
                <a:schemeClr val="bg1">
                  <a:lumMod val="50000"/>
                </a:schemeClr>
              </a:solidFill>
              <a:latin typeface="Calibri" pitchFamily="28" charset="0"/>
              <a:ea typeface="ヒラギノ角ゴ Pro W3" pitchFamily="28" charset="-128"/>
              <a:cs typeface="+mn-cs"/>
            </a:endParaRPr>
          </a:p>
        </p:txBody>
      </p:sp>
      <p:sp>
        <p:nvSpPr>
          <p:cNvPr id="9" name="Slide Number Placeholder 8"/>
          <p:cNvSpPr>
            <a:spLocks noGrp="1"/>
          </p:cNvSpPr>
          <p:nvPr>
            <p:ph type="sldNum" sz="quarter" idx="12"/>
          </p:nvPr>
        </p:nvSpPr>
        <p:spPr/>
        <p:txBody>
          <a:bodyPr/>
          <a:lstStyle/>
          <a:p>
            <a:pPr>
              <a:defRPr/>
            </a:pPr>
            <a:fld id="{2DCE6D5B-4AB6-3147-B0D9-B784D301F899}" type="slidenum">
              <a:rPr lang="en-US" smtClean="0">
                <a:solidFill>
                  <a:prstClr val="white">
                    <a:lumMod val="50000"/>
                  </a:prstClr>
                </a:solidFill>
              </a:rPr>
              <a:pPr>
                <a:defRPr/>
              </a:pPr>
              <a:t>‹#›</a:t>
            </a:fld>
            <a:endParaRPr lang="en-US">
              <a:solidFill>
                <a:prstClr val="white">
                  <a:lumMod val="50000"/>
                </a:prstClr>
              </a:solidFill>
            </a:endParaRPr>
          </a:p>
        </p:txBody>
      </p:sp>
      <p:sp>
        <p:nvSpPr>
          <p:cNvPr id="12" name="Date Placeholder 3">
            <a:extLst>
              <a:ext uri="{FF2B5EF4-FFF2-40B4-BE49-F238E27FC236}">
                <a16:creationId xmlns:a16="http://schemas.microsoft.com/office/drawing/2014/main" id="{B6D190CB-1207-406B-A4B5-651F2C031C2B}"/>
              </a:ext>
            </a:extLst>
          </p:cNvPr>
          <p:cNvSpPr txBox="1">
            <a:spLocks/>
          </p:cNvSpPr>
          <p:nvPr/>
        </p:nvSpPr>
        <p:spPr>
          <a:xfrm>
            <a:off x="99484" y="6627813"/>
            <a:ext cx="2844800" cy="228600"/>
          </a:xfrm>
          <a:prstGeom prst="rect">
            <a:avLst/>
          </a:prstGeom>
        </p:spPr>
        <p:txBody>
          <a:bodyPr anchor="ctr"/>
          <a:lstStyle/>
          <a:p>
            <a:pPr>
              <a:defRPr/>
            </a:pPr>
            <a:endParaRPr lang="en-US" sz="1000">
              <a:solidFill>
                <a:schemeClr val="bg1">
                  <a:lumMod val="50000"/>
                </a:schemeClr>
              </a:solidFill>
              <a:latin typeface="Calibri" pitchFamily="28" charset="0"/>
              <a:ea typeface="ヒラギノ角ゴ Pro W3" pitchFamily="28" charset="-128"/>
              <a:cs typeface="+mn-cs"/>
            </a:endParaRPr>
          </a:p>
        </p:txBody>
      </p:sp>
      <p:sp>
        <p:nvSpPr>
          <p:cNvPr id="13" name="Date Placeholder 3">
            <a:extLst>
              <a:ext uri="{FF2B5EF4-FFF2-40B4-BE49-F238E27FC236}">
                <a16:creationId xmlns:a16="http://schemas.microsoft.com/office/drawing/2014/main" id="{325A9BF0-B286-4951-A828-00F3739FE4B3}"/>
              </a:ext>
            </a:extLst>
          </p:cNvPr>
          <p:cNvSpPr txBox="1">
            <a:spLocks/>
          </p:cNvSpPr>
          <p:nvPr/>
        </p:nvSpPr>
        <p:spPr>
          <a:xfrm>
            <a:off x="4659535" y="6624523"/>
            <a:ext cx="2844800" cy="228600"/>
          </a:xfrm>
          <a:prstGeom prst="rect">
            <a:avLst/>
          </a:prstGeom>
        </p:spPr>
        <p:txBody>
          <a:bodyPr anchor="ctr"/>
          <a:lstStyle/>
          <a:p>
            <a:pPr algn="ctr">
              <a:defRPr/>
            </a:pPr>
            <a:endParaRPr lang="en-US" sz="1000">
              <a:solidFill>
                <a:schemeClr val="bg1">
                  <a:lumMod val="50000"/>
                </a:schemeClr>
              </a:solidFill>
              <a:latin typeface="Calibri" pitchFamily="28" charset="0"/>
              <a:ea typeface="ヒラギノ角ゴ Pro W3" pitchFamily="28" charset="-128"/>
              <a:cs typeface="+mn-cs"/>
            </a:endParaRPr>
          </a:p>
        </p:txBody>
      </p:sp>
      <p:sp>
        <p:nvSpPr>
          <p:cNvPr id="19" name="Date Placeholder 3">
            <a:extLst>
              <a:ext uri="{FF2B5EF4-FFF2-40B4-BE49-F238E27FC236}">
                <a16:creationId xmlns:a16="http://schemas.microsoft.com/office/drawing/2014/main" id="{89A4487B-5213-4728-99D7-8EAFD4760588}"/>
              </a:ext>
            </a:extLst>
          </p:cNvPr>
          <p:cNvSpPr txBox="1">
            <a:spLocks/>
          </p:cNvSpPr>
          <p:nvPr/>
        </p:nvSpPr>
        <p:spPr>
          <a:xfrm>
            <a:off x="4659535" y="6624523"/>
            <a:ext cx="2844800" cy="228600"/>
          </a:xfrm>
          <a:prstGeom prst="rect">
            <a:avLst/>
          </a:prstGeom>
        </p:spPr>
        <p:txBody>
          <a:bodyPr anchor="ctr"/>
          <a:lstStyle/>
          <a:p>
            <a:pPr algn="ctr">
              <a:defRPr/>
            </a:pPr>
            <a:endParaRPr lang="en-US" sz="750">
              <a:solidFill>
                <a:prstClr val="white">
                  <a:lumMod val="50000"/>
                </a:prstClr>
              </a:solidFill>
              <a:latin typeface="Calibri" pitchFamily="28" charset="0"/>
              <a:ea typeface="ヒラギノ角ゴ Pro W3" pitchFamily="28" charset="-128"/>
            </a:endParaRPr>
          </a:p>
        </p:txBody>
      </p:sp>
      <p:pic>
        <p:nvPicPr>
          <p:cNvPr id="22" name="Picture 21">
            <a:extLst>
              <a:ext uri="{FF2B5EF4-FFF2-40B4-BE49-F238E27FC236}">
                <a16:creationId xmlns:a16="http://schemas.microsoft.com/office/drawing/2014/main" id="{87CE2FF8-5332-4F79-943C-8957B3DF9D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550" y="67734"/>
            <a:ext cx="1220340" cy="852621"/>
          </a:xfrm>
          <a:prstGeom prst="rect">
            <a:avLst/>
          </a:prstGeom>
        </p:spPr>
      </p:pic>
    </p:spTree>
    <p:extLst>
      <p:ext uri="{BB962C8B-B14F-4D97-AF65-F5344CB8AC3E}">
        <p14:creationId xmlns:p14="http://schemas.microsoft.com/office/powerpoint/2010/main" val="228404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668" y="1709741"/>
            <a:ext cx="11503377" cy="2852737"/>
          </a:xfrm>
        </p:spPr>
        <p:txBody>
          <a:bodyPr anchor="b"/>
          <a:lstStyle>
            <a:lvl1pPr algn="l">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338668" y="4589465"/>
            <a:ext cx="11503377" cy="1500187"/>
          </a:xfrm>
          <a:prstGeom prst="rect">
            <a:avLst/>
          </a:prstGeo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C91D04B4-5FDF-4C17-9E6E-F8E8CF82B68A}"/>
              </a:ext>
            </a:extLst>
          </p:cNvPr>
          <p:cNvSpPr>
            <a:spLocks noGrp="1"/>
          </p:cNvSpPr>
          <p:nvPr>
            <p:ph type="sldNum" sz="quarter" idx="12"/>
          </p:nvPr>
        </p:nvSpPr>
        <p:spPr>
          <a:xfrm>
            <a:off x="10849232" y="6654800"/>
            <a:ext cx="1342768" cy="203200"/>
          </a:xfrm>
        </p:spPr>
        <p:txBody>
          <a:bodyPr/>
          <a:lstStyle/>
          <a:p>
            <a:pPr>
              <a:defRPr/>
            </a:pPr>
            <a:fld id="{2DCE6D5B-4AB6-3147-B0D9-B784D301F899}" type="slidenum">
              <a:rPr lang="en-US" smtClean="0">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48764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1568450" y="304030"/>
            <a:ext cx="9055100" cy="615951"/>
          </a:xfrm>
        </p:spPr>
        <p:txBody>
          <a:bodyPr/>
          <a:lstStyle>
            <a:lvl1pPr>
              <a:defRPr sz="2400"/>
            </a:lvl1pPr>
          </a:lstStyle>
          <a:p>
            <a:r>
              <a:rPr lang="en-US"/>
              <a:t>Click to edit title</a:t>
            </a:r>
          </a:p>
        </p:txBody>
      </p:sp>
      <p:sp>
        <p:nvSpPr>
          <p:cNvPr id="4" name="Date Placeholder 3"/>
          <p:cNvSpPr txBox="1">
            <a:spLocks/>
          </p:cNvSpPr>
          <p:nvPr/>
        </p:nvSpPr>
        <p:spPr>
          <a:xfrm>
            <a:off x="99484" y="6627813"/>
            <a:ext cx="2844800" cy="228600"/>
          </a:xfrm>
          <a:prstGeom prst="rect">
            <a:avLst/>
          </a:prstGeom>
        </p:spPr>
        <p:txBody>
          <a:bodyPr anchor="ctr"/>
          <a:lstStyle/>
          <a:p>
            <a:pPr>
              <a:defRPr/>
            </a:pPr>
            <a:endParaRPr lang="en-US" sz="750">
              <a:solidFill>
                <a:prstClr val="white">
                  <a:lumMod val="50000"/>
                </a:prstClr>
              </a:solidFill>
              <a:latin typeface="Calibri" pitchFamily="28" charset="0"/>
              <a:ea typeface="ヒラギノ角ゴ Pro W3" pitchFamily="28" charset="-128"/>
            </a:endParaRPr>
          </a:p>
        </p:txBody>
      </p:sp>
      <p:sp>
        <p:nvSpPr>
          <p:cNvPr id="6" name="Date Placeholder 3"/>
          <p:cNvSpPr txBox="1">
            <a:spLocks/>
          </p:cNvSpPr>
          <p:nvPr/>
        </p:nvSpPr>
        <p:spPr>
          <a:xfrm>
            <a:off x="4659535" y="6624523"/>
            <a:ext cx="2844800" cy="228600"/>
          </a:xfrm>
          <a:prstGeom prst="rect">
            <a:avLst/>
          </a:prstGeom>
        </p:spPr>
        <p:txBody>
          <a:bodyPr anchor="ctr"/>
          <a:lstStyle/>
          <a:p>
            <a:pPr algn="ctr">
              <a:defRPr/>
            </a:pPr>
            <a:endParaRPr lang="en-US" sz="750">
              <a:solidFill>
                <a:prstClr val="white">
                  <a:lumMod val="50000"/>
                </a:prstClr>
              </a:solidFill>
              <a:latin typeface="Calibri" pitchFamily="28" charset="0"/>
              <a:ea typeface="ヒラギノ角ゴ Pro W3" pitchFamily="28" charset="-128"/>
            </a:endParaRPr>
          </a:p>
        </p:txBody>
      </p:sp>
      <p:sp>
        <p:nvSpPr>
          <p:cNvPr id="9" name="Slide Number Placeholder 8"/>
          <p:cNvSpPr>
            <a:spLocks noGrp="1"/>
          </p:cNvSpPr>
          <p:nvPr>
            <p:ph type="sldNum" sz="quarter" idx="12"/>
          </p:nvPr>
        </p:nvSpPr>
        <p:spPr/>
        <p:txBody>
          <a:bodyPr/>
          <a:lstStyle/>
          <a:p>
            <a:pPr>
              <a:defRPr/>
            </a:pPr>
            <a:fld id="{2DCE6D5B-4AB6-3147-B0D9-B784D301F899}" type="slidenum">
              <a:rPr lang="en-US" smtClean="0">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85056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80F1E9-C50A-CA90-CCEE-A17655023AB3}"/>
              </a:ext>
            </a:extLst>
          </p:cNvPr>
          <p:cNvSpPr>
            <a:spLocks noGrp="1"/>
          </p:cNvSpPr>
          <p:nvPr>
            <p:ph type="sldNum" sz="quarter" idx="12"/>
          </p:nvPr>
        </p:nvSpPr>
        <p:spPr/>
        <p:txBody>
          <a:bodyPr/>
          <a:lstStyle/>
          <a:p>
            <a:fld id="{ABEEA84D-3F8F-0148-9D16-7AC0C9F08D6C}" type="slidenum">
              <a:rPr lang="en-US" smtClean="0"/>
              <a:t>‹#›</a:t>
            </a:fld>
            <a:endParaRPr lang="en-US"/>
          </a:p>
        </p:txBody>
      </p:sp>
    </p:spTree>
    <p:extLst>
      <p:ext uri="{BB962C8B-B14F-4D97-AF65-F5344CB8AC3E}">
        <p14:creationId xmlns:p14="http://schemas.microsoft.com/office/powerpoint/2010/main" val="101584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Top">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40019627-5DEE-488F-AAD2-8DB7A939C408}"/>
              </a:ext>
            </a:extLst>
          </p:cNvPr>
          <p:cNvSpPr>
            <a:spLocks noGrp="1"/>
          </p:cNvSpPr>
          <p:nvPr>
            <p:ph type="title"/>
          </p:nvPr>
        </p:nvSpPr>
        <p:spPr>
          <a:xfrm>
            <a:off x="1630016" y="304800"/>
            <a:ext cx="9040634" cy="615951"/>
          </a:xfrm>
        </p:spPr>
        <p:txBody>
          <a:bodyPr/>
          <a:lstStyle/>
          <a:p>
            <a:r>
              <a:rPr lang="en-US"/>
              <a:t>Click to edit Master title style</a:t>
            </a:r>
          </a:p>
        </p:txBody>
      </p:sp>
    </p:spTree>
    <p:extLst>
      <p:ext uri="{BB962C8B-B14F-4D97-AF65-F5344CB8AC3E}">
        <p14:creationId xmlns:p14="http://schemas.microsoft.com/office/powerpoint/2010/main" val="377568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849232" y="6654800"/>
            <a:ext cx="1342768" cy="2032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lumMod val="50000"/>
                  </a:schemeClr>
                </a:solidFill>
                <a:latin typeface="Calibri" charset="0"/>
                <a:ea typeface="ヒラギノ角ゴ Pro W3" charset="-128"/>
                <a:cs typeface="ヒラギノ角ゴ Pro W3" charset="-128"/>
              </a:defRPr>
            </a:lvl1pPr>
          </a:lstStyle>
          <a:p>
            <a:pPr>
              <a:defRPr/>
            </a:pPr>
            <a:fld id="{2DCE6D5B-4AB6-3147-B0D9-B784D301F899}" type="slidenum">
              <a:rPr lang="en-US" smtClean="0">
                <a:solidFill>
                  <a:prstClr val="white">
                    <a:lumMod val="50000"/>
                  </a:prstClr>
                </a:solidFill>
              </a:rPr>
              <a:pPr>
                <a:defRPr/>
              </a:pPr>
              <a:t>‹#›</a:t>
            </a:fld>
            <a:endParaRPr lang="en-US">
              <a:solidFill>
                <a:prstClr val="white">
                  <a:lumMod val="50000"/>
                </a:prstClr>
              </a:solidFill>
            </a:endParaRPr>
          </a:p>
        </p:txBody>
      </p:sp>
      <p:sp>
        <p:nvSpPr>
          <p:cNvPr id="1028" name="Title Placeholder 8"/>
          <p:cNvSpPr>
            <a:spLocks noGrp="1"/>
          </p:cNvSpPr>
          <p:nvPr>
            <p:ph type="title"/>
          </p:nvPr>
        </p:nvSpPr>
        <p:spPr bwMode="auto">
          <a:xfrm>
            <a:off x="1612902" y="287330"/>
            <a:ext cx="9055100" cy="6159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cxnSp>
        <p:nvCxnSpPr>
          <p:cNvPr id="12" name="Straight Connector 11"/>
          <p:cNvCxnSpPr>
            <a:cxnSpLocks noChangeShapeType="1"/>
          </p:cNvCxnSpPr>
          <p:nvPr/>
        </p:nvCxnSpPr>
        <p:spPr bwMode="auto">
          <a:xfrm>
            <a:off x="1612902" y="979489"/>
            <a:ext cx="9055100" cy="1587"/>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a:extLst>
              <a:ext uri="{FF2B5EF4-FFF2-40B4-BE49-F238E27FC236}">
                <a16:creationId xmlns:a16="http://schemas.microsoft.com/office/drawing/2014/main" id="{6C7AD36D-A9A8-CC4F-BE5F-00AB1673F25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3550" y="67734"/>
            <a:ext cx="1220340" cy="852621"/>
          </a:xfrm>
          <a:prstGeom prst="rect">
            <a:avLst/>
          </a:prstGeom>
        </p:spPr>
      </p:pic>
      <p:pic>
        <p:nvPicPr>
          <p:cNvPr id="11" name="Picture 9">
            <a:extLst>
              <a:ext uri="{FF2B5EF4-FFF2-40B4-BE49-F238E27FC236}">
                <a16:creationId xmlns:a16="http://schemas.microsoft.com/office/drawing/2014/main" id="{DC92638E-558F-494A-8747-C4D1E9B15BD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bwMode="auto">
          <a:xfrm>
            <a:off x="11206642" y="67735"/>
            <a:ext cx="860037" cy="807112"/>
          </a:xfrm>
          <a:prstGeom prst="rect">
            <a:avLst/>
          </a:prstGeom>
          <a:noFill/>
          <a:ln w="9525">
            <a:noFill/>
            <a:miter lim="800000"/>
            <a:headEnd/>
            <a:tailEnd/>
          </a:ln>
        </p:spPr>
      </p:pic>
      <p:cxnSp>
        <p:nvCxnSpPr>
          <p:cNvPr id="9" name="Straight Connector 8">
            <a:extLst>
              <a:ext uri="{FF2B5EF4-FFF2-40B4-BE49-F238E27FC236}">
                <a16:creationId xmlns:a16="http://schemas.microsoft.com/office/drawing/2014/main" id="{1286CF2F-6D3D-49D8-B059-55C234A3BFC9}"/>
              </a:ext>
            </a:extLst>
          </p:cNvPr>
          <p:cNvCxnSpPr>
            <a:cxnSpLocks noChangeShapeType="1"/>
          </p:cNvCxnSpPr>
          <p:nvPr/>
        </p:nvCxnSpPr>
        <p:spPr bwMode="auto">
          <a:xfrm>
            <a:off x="1612902" y="979489"/>
            <a:ext cx="9055100" cy="1587"/>
          </a:xfrm>
          <a:prstGeom prst="line">
            <a:avLst/>
          </a:prstGeom>
          <a:noFill/>
          <a:ln w="25400">
            <a:solidFill>
              <a:schemeClr val="accent1"/>
            </a:solidFill>
            <a:round/>
            <a:headEnd/>
            <a:tailEnd/>
          </a:ln>
          <a:effectLst>
            <a:outerShdw dist="20000" dir="5400000" rotWithShape="0">
              <a:srgbClr val="808080">
                <a:alpha val="37999"/>
              </a:srgbClr>
            </a:outerShdw>
          </a:effectLst>
        </p:spPr>
      </p:cxnSp>
      <p:cxnSp>
        <p:nvCxnSpPr>
          <p:cNvPr id="16" name="Straight Connector 15">
            <a:extLst>
              <a:ext uri="{FF2B5EF4-FFF2-40B4-BE49-F238E27FC236}">
                <a16:creationId xmlns:a16="http://schemas.microsoft.com/office/drawing/2014/main" id="{11CF7BEE-8BD4-4236-B402-42F3E48D0CAA}"/>
              </a:ext>
            </a:extLst>
          </p:cNvPr>
          <p:cNvCxnSpPr>
            <a:cxnSpLocks noChangeShapeType="1"/>
          </p:cNvCxnSpPr>
          <p:nvPr/>
        </p:nvCxnSpPr>
        <p:spPr bwMode="auto">
          <a:xfrm>
            <a:off x="1612903" y="979489"/>
            <a:ext cx="9055100" cy="1587"/>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extLst>
      <p:ext uri="{BB962C8B-B14F-4D97-AF65-F5344CB8AC3E}">
        <p14:creationId xmlns:p14="http://schemas.microsoft.com/office/powerpoint/2010/main" val="207272145"/>
      </p:ext>
    </p:extLst>
  </p:cSld>
  <p:clrMap bg1="lt1" tx1="dk1" bg2="lt2" tx2="dk2" accent1="accent1" accent2="accent2" accent3="accent3" accent4="accent4" accent5="accent5" accent6="accent6" hlink="hlink" folHlink="folHlink"/>
  <p:sldLayoutIdLst>
    <p:sldLayoutId id="2147483747" r:id="rId1"/>
    <p:sldLayoutId id="2147483738" r:id="rId2"/>
    <p:sldLayoutId id="2147483739" r:id="rId3"/>
    <p:sldLayoutId id="2147483740" r:id="rId4"/>
    <p:sldLayoutId id="2147483741" r:id="rId5"/>
    <p:sldLayoutId id="2147483743" r:id="rId6"/>
    <p:sldLayoutId id="2147483744" r:id="rId7"/>
    <p:sldLayoutId id="2147483745" r:id="rId8"/>
    <p:sldLayoutId id="2147483746" r:id="rId9"/>
  </p:sldLayoutIdLst>
  <p:hf hdr="0"/>
  <p:txStyles>
    <p:titleStyle>
      <a:lvl1pPr algn="ctr" rtl="0" eaLnBrk="1" fontAlgn="base" hangingPunct="1">
        <a:spcBef>
          <a:spcPct val="0"/>
        </a:spcBef>
        <a:spcAft>
          <a:spcPct val="0"/>
        </a:spcAft>
        <a:defRPr sz="2800" b="1" kern="1200">
          <a:solidFill>
            <a:srgbClr val="000090"/>
          </a:solidFill>
          <a:latin typeface="+mj-lt"/>
          <a:ea typeface="ヒラギノ角ゴ Pro W3" pitchFamily="-109" charset="-128"/>
          <a:cs typeface="ヒラギノ角ゴ Pro W3" pitchFamily="-109" charset="-128"/>
        </a:defRPr>
      </a:lvl1pPr>
      <a:lvl2pPr algn="ctr" rtl="0" eaLnBrk="1" fontAlgn="base" hangingPunct="1">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2pPr>
      <a:lvl3pPr algn="ctr" rtl="0" eaLnBrk="1" fontAlgn="base" hangingPunct="1">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3pPr>
      <a:lvl4pPr algn="ctr" rtl="0" eaLnBrk="1" fontAlgn="base" hangingPunct="1">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4pPr>
      <a:lvl5pPr algn="ctr" rtl="0" eaLnBrk="1" fontAlgn="base" hangingPunct="1">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5pPr>
      <a:lvl6pPr marL="457189" algn="ctr" rtl="0" eaLnBrk="1" fontAlgn="base" hangingPunct="1">
        <a:spcBef>
          <a:spcPct val="0"/>
        </a:spcBef>
        <a:spcAft>
          <a:spcPct val="0"/>
        </a:spcAft>
        <a:defRPr sz="3600" b="1">
          <a:solidFill>
            <a:schemeClr val="bg1"/>
          </a:solidFill>
          <a:latin typeface="Calibri" pitchFamily="34" charset="0"/>
        </a:defRPr>
      </a:lvl6pPr>
      <a:lvl7pPr marL="914377" algn="ctr" rtl="0" eaLnBrk="1" fontAlgn="base" hangingPunct="1">
        <a:spcBef>
          <a:spcPct val="0"/>
        </a:spcBef>
        <a:spcAft>
          <a:spcPct val="0"/>
        </a:spcAft>
        <a:defRPr sz="3600" b="1">
          <a:solidFill>
            <a:schemeClr val="bg1"/>
          </a:solidFill>
          <a:latin typeface="Calibri" pitchFamily="34" charset="0"/>
        </a:defRPr>
      </a:lvl7pPr>
      <a:lvl8pPr marL="1371566" algn="ctr" rtl="0" eaLnBrk="1" fontAlgn="base" hangingPunct="1">
        <a:spcBef>
          <a:spcPct val="0"/>
        </a:spcBef>
        <a:spcAft>
          <a:spcPct val="0"/>
        </a:spcAft>
        <a:defRPr sz="3600" b="1">
          <a:solidFill>
            <a:schemeClr val="bg1"/>
          </a:solidFill>
          <a:latin typeface="Calibri" pitchFamily="34" charset="0"/>
        </a:defRPr>
      </a:lvl8pPr>
      <a:lvl9pPr marL="1828754" algn="ctr" rtl="0" eaLnBrk="1" fontAlgn="base" hangingPunct="1">
        <a:spcBef>
          <a:spcPct val="0"/>
        </a:spcBef>
        <a:spcAft>
          <a:spcPct val="0"/>
        </a:spcAft>
        <a:defRPr sz="3600" b="1">
          <a:solidFill>
            <a:schemeClr val="bg1"/>
          </a:solidFill>
          <a:latin typeface="Calibri" pitchFamily="34" charset="0"/>
        </a:defRPr>
      </a:lvl9pPr>
    </p:titleStyle>
    <p:bodyStyle>
      <a:lvl1pPr marL="342891" indent="-342891" algn="l" rtl="0" eaLnBrk="1" fontAlgn="base" hangingPunct="1">
        <a:spcBef>
          <a:spcPct val="20000"/>
        </a:spcBef>
        <a:spcAft>
          <a:spcPct val="0"/>
        </a:spcAft>
        <a:buClr>
          <a:srgbClr val="C00000"/>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32" indent="-285744" algn="l" rtl="0" eaLnBrk="1" fontAlgn="base" hangingPunct="1">
        <a:spcBef>
          <a:spcPct val="20000"/>
        </a:spcBef>
        <a:spcAft>
          <a:spcPct val="0"/>
        </a:spcAft>
        <a:buClr>
          <a:srgbClr val="0000CC"/>
        </a:buClr>
        <a:buFont typeface="Arial" pitchFamily="29" charset="0"/>
        <a:buChar char="•"/>
        <a:defRPr sz="2400" kern="1200">
          <a:solidFill>
            <a:schemeClr val="tx1"/>
          </a:solidFill>
          <a:latin typeface="+mn-lt"/>
          <a:ea typeface="ヒラギノ角ゴ Pro W3" pitchFamily="-109" charset="-128"/>
          <a:cs typeface="+mn-cs"/>
        </a:defRPr>
      </a:lvl2pPr>
      <a:lvl3pPr marL="1142971" indent="-228594" algn="l" rtl="0" eaLnBrk="1" fontAlgn="base" hangingPunct="1">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160" indent="-228594" algn="l" rtl="0" eaLnBrk="1" fontAlgn="base" hangingPunct="1">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349" indent="-228594" algn="l" rtl="0" eaLnBrk="1" fontAlgn="base" hangingPunct="1">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80463AD-0C0C-4D26-AAC9-AC4D97626881}"/>
              </a:ext>
            </a:extLst>
          </p:cNvPr>
          <p:cNvSpPr>
            <a:spLocks noGrp="1"/>
          </p:cNvSpPr>
          <p:nvPr>
            <p:ph type="subTitle" idx="1"/>
          </p:nvPr>
        </p:nvSpPr>
        <p:spPr>
          <a:xfrm>
            <a:off x="546368" y="4888527"/>
            <a:ext cx="5439541" cy="1827583"/>
          </a:xfrm>
        </p:spPr>
        <p:txBody>
          <a:bodyPr/>
          <a:lstStyle/>
          <a:p>
            <a:pPr algn="ctr"/>
            <a:r>
              <a:rPr lang="en-US" dirty="0"/>
              <a:t>Hannah Alpert</a:t>
            </a:r>
            <a:r>
              <a:rPr lang="en-US" baseline="30000" dirty="0"/>
              <a:t>1</a:t>
            </a:r>
            <a:r>
              <a:rPr lang="en-US" dirty="0"/>
              <a:t>, Steven Tobin</a:t>
            </a:r>
            <a:r>
              <a:rPr lang="en-US" baseline="30000" dirty="0"/>
              <a:t>2</a:t>
            </a:r>
          </a:p>
          <a:p>
            <a:pPr algn="ctr"/>
            <a:r>
              <a:rPr lang="en-US" sz="2000" baseline="30000" dirty="0"/>
              <a:t>1</a:t>
            </a:r>
            <a:r>
              <a:rPr lang="en-US" sz="2000" dirty="0"/>
              <a:t>NASA Ames Research Center</a:t>
            </a:r>
          </a:p>
          <a:p>
            <a:pPr algn="ctr"/>
            <a:r>
              <a:rPr lang="en-US" sz="2000" baseline="30000" dirty="0"/>
              <a:t>2</a:t>
            </a:r>
            <a:r>
              <a:rPr lang="en-US" sz="2000" dirty="0"/>
              <a:t>NASA Langley Research Center</a:t>
            </a:r>
          </a:p>
        </p:txBody>
      </p:sp>
      <p:sp>
        <p:nvSpPr>
          <p:cNvPr id="3" name="Title 2">
            <a:extLst>
              <a:ext uri="{FF2B5EF4-FFF2-40B4-BE49-F238E27FC236}">
                <a16:creationId xmlns:a16="http://schemas.microsoft.com/office/drawing/2014/main" id="{35C771F5-F7CD-4933-ABD4-2504FE4EC178}"/>
              </a:ext>
            </a:extLst>
          </p:cNvPr>
          <p:cNvSpPr>
            <a:spLocks noGrp="1"/>
          </p:cNvSpPr>
          <p:nvPr>
            <p:ph type="title"/>
          </p:nvPr>
        </p:nvSpPr>
        <p:spPr>
          <a:xfrm>
            <a:off x="546368" y="1211133"/>
            <a:ext cx="6206259" cy="1827584"/>
          </a:xfrm>
        </p:spPr>
        <p:txBody>
          <a:bodyPr/>
          <a:lstStyle/>
          <a:p>
            <a:pPr algn="ctr"/>
            <a:r>
              <a:rPr lang="en-US" sz="3600" dirty="0"/>
              <a:t>LOFTID Surface Heating Reconstruction</a:t>
            </a:r>
            <a:br>
              <a:rPr lang="en-US" sz="3600" dirty="0"/>
            </a:br>
            <a:r>
              <a:rPr lang="en-US" sz="2400" dirty="0"/>
              <a:t>June 12, 2024</a:t>
            </a:r>
            <a:endParaRPr lang="en-US" sz="3600" dirty="0"/>
          </a:p>
        </p:txBody>
      </p:sp>
      <p:sp>
        <p:nvSpPr>
          <p:cNvPr id="6" name="Subtitle 1">
            <a:extLst>
              <a:ext uri="{FF2B5EF4-FFF2-40B4-BE49-F238E27FC236}">
                <a16:creationId xmlns:a16="http://schemas.microsoft.com/office/drawing/2014/main" id="{18130676-510F-B8EE-EEA2-2EE85C4D8CD4}"/>
              </a:ext>
            </a:extLst>
          </p:cNvPr>
          <p:cNvSpPr txBox="1">
            <a:spLocks/>
          </p:cNvSpPr>
          <p:nvPr/>
        </p:nvSpPr>
        <p:spPr>
          <a:xfrm>
            <a:off x="4691864" y="6094288"/>
            <a:ext cx="7417942" cy="621822"/>
          </a:xfrm>
          <a:effectLst>
            <a:outerShdw blurRad="50800" dist="38100" dir="2700000" algn="tl" rotWithShape="0">
              <a:prstClr val="black">
                <a:alpha val="40000"/>
              </a:prstClr>
            </a:outerShdw>
          </a:effectLst>
        </p:spPr>
        <p:txBody>
          <a:bodyPr/>
          <a:lstStyle>
            <a:lvl1pPr marL="0" indent="0" algn="l" rtl="0" eaLnBrk="1" fontAlgn="base" hangingPunct="1">
              <a:spcBef>
                <a:spcPct val="20000"/>
              </a:spcBef>
              <a:spcAft>
                <a:spcPct val="0"/>
              </a:spcAft>
              <a:buClr>
                <a:srgbClr val="C00000"/>
              </a:buClr>
              <a:buFont typeface="Wingdings" pitchFamily="29" charset="2"/>
              <a:buNone/>
              <a:defRPr sz="2400" b="1" kern="1200">
                <a:solidFill>
                  <a:schemeClr val="bg1"/>
                </a:solidFill>
                <a:effectLst>
                  <a:outerShdw blurRad="38100" dist="38100" dir="2700000" algn="tl">
                    <a:srgbClr val="000000">
                      <a:alpha val="43137"/>
                    </a:srgbClr>
                  </a:outerShdw>
                </a:effectLst>
                <a:latin typeface="+mj-lt"/>
                <a:ea typeface="ヒラギノ角ゴ Pro W3" pitchFamily="-109" charset="-128"/>
                <a:cs typeface="ヒラギノ角ゴ Pro W3" pitchFamily="-109" charset="-128"/>
              </a:defRPr>
            </a:lvl1pPr>
            <a:lvl2pPr marL="457189" indent="0" algn="ctr" rtl="0" eaLnBrk="1" fontAlgn="base" hangingPunct="1">
              <a:spcBef>
                <a:spcPct val="20000"/>
              </a:spcBef>
              <a:spcAft>
                <a:spcPct val="0"/>
              </a:spcAft>
              <a:buClr>
                <a:srgbClr val="0000CC"/>
              </a:buClr>
              <a:buFont typeface="Arial" pitchFamily="29" charset="0"/>
              <a:buNone/>
              <a:defRPr sz="2000" kern="1200">
                <a:solidFill>
                  <a:schemeClr val="tx1"/>
                </a:solidFill>
                <a:latin typeface="+mn-lt"/>
                <a:ea typeface="ヒラギノ角ゴ Pro W3" pitchFamily="-109" charset="-128"/>
                <a:cs typeface="+mn-cs"/>
              </a:defRPr>
            </a:lvl2pPr>
            <a:lvl3pPr marL="914377" indent="0" algn="ctr" rtl="0" eaLnBrk="1" fontAlgn="base" hangingPunct="1">
              <a:spcBef>
                <a:spcPct val="20000"/>
              </a:spcBef>
              <a:spcAft>
                <a:spcPct val="0"/>
              </a:spcAft>
              <a:buFont typeface="Wingdings" pitchFamily="29" charset="2"/>
              <a:buNone/>
              <a:defRPr sz="1800" kern="1200">
                <a:solidFill>
                  <a:schemeClr val="tx1"/>
                </a:solidFill>
                <a:latin typeface="+mn-lt"/>
                <a:ea typeface="ＭＳ Ｐゴシック" pitchFamily="-105" charset="-128"/>
                <a:cs typeface="ＭＳ Ｐゴシック" pitchFamily="-105" charset="-128"/>
              </a:defRPr>
            </a:lvl3pPr>
            <a:lvl4pPr marL="1371566" indent="0" algn="ctr" rtl="0" eaLnBrk="1" fontAlgn="base" hangingPunct="1">
              <a:spcBef>
                <a:spcPct val="20000"/>
              </a:spcBef>
              <a:spcAft>
                <a:spcPct val="0"/>
              </a:spcAft>
              <a:buFont typeface="Courier New" pitchFamily="29" charset="0"/>
              <a:buNone/>
              <a:defRPr sz="1600" kern="1200">
                <a:solidFill>
                  <a:schemeClr val="tx1"/>
                </a:solidFill>
                <a:latin typeface="+mn-lt"/>
                <a:ea typeface="ＭＳ Ｐゴシック" pitchFamily="-105" charset="-128"/>
                <a:cs typeface="+mn-cs"/>
              </a:defRPr>
            </a:lvl4pPr>
            <a:lvl5pPr marL="1828754" indent="0" algn="ctr" rtl="0" eaLnBrk="1" fontAlgn="base" hangingPunct="1">
              <a:spcBef>
                <a:spcPct val="20000"/>
              </a:spcBef>
              <a:spcAft>
                <a:spcPct val="0"/>
              </a:spcAft>
              <a:buFont typeface="Arial" pitchFamily="29" charset="0"/>
              <a:buNone/>
              <a:defRPr sz="1600" kern="1200">
                <a:solidFill>
                  <a:schemeClr val="tx1"/>
                </a:solidFill>
                <a:latin typeface="+mn-lt"/>
                <a:ea typeface="ヒラギノ角ゴ Pro W3" charset="-128"/>
                <a:cs typeface="ヒラギノ角ゴ Pro W3" charset="-128"/>
              </a:defRPr>
            </a:lvl5pPr>
            <a:lvl6pPr marL="2285943" indent="0" algn="ctr" defTabSz="914377" rtl="0" eaLnBrk="1" latinLnBrk="0" hangingPunct="1">
              <a:spcBef>
                <a:spcPct val="20000"/>
              </a:spcBef>
              <a:buFont typeface="Arial" pitchFamily="34" charset="0"/>
              <a:buNone/>
              <a:defRPr sz="1600" kern="1200">
                <a:solidFill>
                  <a:schemeClr val="tx1"/>
                </a:solidFill>
                <a:latin typeface="+mn-lt"/>
                <a:ea typeface="+mn-ea"/>
                <a:cs typeface="+mn-cs"/>
              </a:defRPr>
            </a:lvl6pPr>
            <a:lvl7pPr marL="2743131" indent="0" algn="ctr" defTabSz="914377" rtl="0" eaLnBrk="1" latinLnBrk="0" hangingPunct="1">
              <a:spcBef>
                <a:spcPct val="20000"/>
              </a:spcBef>
              <a:buFont typeface="Arial" pitchFamily="34" charset="0"/>
              <a:buNone/>
              <a:defRPr sz="1600" kern="1200">
                <a:solidFill>
                  <a:schemeClr val="tx1"/>
                </a:solidFill>
                <a:latin typeface="+mn-lt"/>
                <a:ea typeface="+mn-ea"/>
                <a:cs typeface="+mn-cs"/>
              </a:defRPr>
            </a:lvl7pPr>
            <a:lvl8pPr marL="3200320" indent="0" algn="ctr" defTabSz="914377" rtl="0" eaLnBrk="1" latinLnBrk="0" hangingPunct="1">
              <a:spcBef>
                <a:spcPct val="20000"/>
              </a:spcBef>
              <a:buFont typeface="Arial" pitchFamily="34" charset="0"/>
              <a:buNone/>
              <a:defRPr sz="1600" kern="1200">
                <a:solidFill>
                  <a:schemeClr val="tx1"/>
                </a:solidFill>
                <a:latin typeface="+mn-lt"/>
                <a:ea typeface="+mn-ea"/>
                <a:cs typeface="+mn-cs"/>
              </a:defRPr>
            </a:lvl8pPr>
            <a:lvl9pPr marL="3657509" indent="0" algn="ctr" defTabSz="914377"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algn="r"/>
            <a:r>
              <a:rPr lang="en-US" sz="1800" dirty="0"/>
              <a:t>21</a:t>
            </a:r>
            <a:r>
              <a:rPr lang="en-US" sz="1800" baseline="30000" dirty="0"/>
              <a:t>st</a:t>
            </a:r>
            <a:r>
              <a:rPr lang="en-US" sz="1800" dirty="0"/>
              <a:t> International Planetary Probe Workshop</a:t>
            </a:r>
          </a:p>
          <a:p>
            <a:pPr algn="r"/>
            <a:r>
              <a:rPr lang="en-US" sz="1800" dirty="0"/>
              <a:t>Williamsburg, VA </a:t>
            </a:r>
            <a:endParaRPr lang="en-US" sz="1600" dirty="0"/>
          </a:p>
        </p:txBody>
      </p:sp>
    </p:spTree>
    <p:extLst>
      <p:ext uri="{BB962C8B-B14F-4D97-AF65-F5344CB8AC3E}">
        <p14:creationId xmlns:p14="http://schemas.microsoft.com/office/powerpoint/2010/main" val="5846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4FD4156-CAE3-AC20-A899-61A395CEFC66}"/>
              </a:ext>
            </a:extLst>
          </p:cNvPr>
          <p:cNvSpPr txBox="1"/>
          <p:nvPr/>
        </p:nvSpPr>
        <p:spPr>
          <a:xfrm>
            <a:off x="7759689" y="2866207"/>
            <a:ext cx="872868" cy="369332"/>
          </a:xfrm>
          <a:prstGeom prst="rect">
            <a:avLst/>
          </a:prstGeom>
          <a:noFill/>
        </p:spPr>
        <p:txBody>
          <a:bodyPr wrap="none" rtlCol="0">
            <a:spAutoFit/>
          </a:bodyPr>
          <a:lstStyle/>
          <a:p>
            <a:r>
              <a:rPr lang="en-US" b="1" dirty="0"/>
              <a:t>LTH21</a:t>
            </a:r>
          </a:p>
        </p:txBody>
      </p:sp>
      <p:pic>
        <p:nvPicPr>
          <p:cNvPr id="5134" name="Picture 14">
            <a:extLst>
              <a:ext uri="{FF2B5EF4-FFF2-40B4-BE49-F238E27FC236}">
                <a16:creationId xmlns:a16="http://schemas.microsoft.com/office/drawing/2014/main" id="{BCC789AA-7DB6-E5AB-FDE4-CE397A08A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373" y="1336797"/>
            <a:ext cx="3582303" cy="264909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a:extLst>
              <a:ext uri="{FF2B5EF4-FFF2-40B4-BE49-F238E27FC236}">
                <a16:creationId xmlns:a16="http://schemas.microsoft.com/office/drawing/2014/main" id="{18AF2F23-84FB-47FF-EF53-ECE979F7C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192" y="3996782"/>
            <a:ext cx="3594365" cy="2658018"/>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a:extLst>
              <a:ext uri="{FF2B5EF4-FFF2-40B4-BE49-F238E27FC236}">
                <a16:creationId xmlns:a16="http://schemas.microsoft.com/office/drawing/2014/main" id="{64D26CE9-5887-520D-3B00-24D785730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3676" y="1333787"/>
            <a:ext cx="3588324" cy="26551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AD7D8F10-D01B-03DE-9969-D8F481B42671}"/>
              </a:ext>
            </a:extLst>
          </p:cNvPr>
          <p:cNvPicPr>
            <a:picLocks noChangeAspect="1"/>
          </p:cNvPicPr>
          <p:nvPr/>
        </p:nvPicPr>
        <p:blipFill>
          <a:blip r:embed="rId5"/>
          <a:stretch>
            <a:fillRect/>
          </a:stretch>
        </p:blipFill>
        <p:spPr>
          <a:xfrm>
            <a:off x="8603676" y="4002525"/>
            <a:ext cx="3588324" cy="2658018"/>
          </a:xfrm>
          <a:prstGeom prst="rect">
            <a:avLst/>
          </a:prstGeom>
        </p:spPr>
      </p:pic>
      <p:grpSp>
        <p:nvGrpSpPr>
          <p:cNvPr id="2" name="Group 1">
            <a:extLst>
              <a:ext uri="{FF2B5EF4-FFF2-40B4-BE49-F238E27FC236}">
                <a16:creationId xmlns:a16="http://schemas.microsoft.com/office/drawing/2014/main" id="{F485A32C-0BFA-375A-A82C-ABDCD05290A2}"/>
              </a:ext>
            </a:extLst>
          </p:cNvPr>
          <p:cNvGrpSpPr/>
          <p:nvPr/>
        </p:nvGrpSpPr>
        <p:grpSpPr>
          <a:xfrm>
            <a:off x="51642" y="4322300"/>
            <a:ext cx="4834724" cy="2230900"/>
            <a:chOff x="6613058" y="3328975"/>
            <a:chExt cx="5351585" cy="2469396"/>
          </a:xfrm>
        </p:grpSpPr>
        <p:pic>
          <p:nvPicPr>
            <p:cNvPr id="5" name="Picture 4">
              <a:extLst>
                <a:ext uri="{FF2B5EF4-FFF2-40B4-BE49-F238E27FC236}">
                  <a16:creationId xmlns:a16="http://schemas.microsoft.com/office/drawing/2014/main" id="{F9DCD487-7122-211C-83C1-98847FEFE6B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613058" y="3328975"/>
              <a:ext cx="5351585" cy="2469396"/>
            </a:xfrm>
            <a:prstGeom prst="rect">
              <a:avLst/>
            </a:prstGeom>
          </p:spPr>
        </p:pic>
        <p:sp>
          <p:nvSpPr>
            <p:cNvPr id="6" name="Oval 5">
              <a:extLst>
                <a:ext uri="{FF2B5EF4-FFF2-40B4-BE49-F238E27FC236}">
                  <a16:creationId xmlns:a16="http://schemas.microsoft.com/office/drawing/2014/main" id="{F5A2491A-1F94-9387-0158-89D3741107FC}"/>
                </a:ext>
              </a:extLst>
            </p:cNvPr>
            <p:cNvSpPr/>
            <p:nvPr/>
          </p:nvSpPr>
          <p:spPr>
            <a:xfrm>
              <a:off x="9784365" y="5026691"/>
              <a:ext cx="258881" cy="2530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DDF0211-4C47-DD03-DC82-E4FB60998ECD}"/>
                </a:ext>
              </a:extLst>
            </p:cNvPr>
            <p:cNvSpPr/>
            <p:nvPr/>
          </p:nvSpPr>
          <p:spPr>
            <a:xfrm>
              <a:off x="8836858" y="4682667"/>
              <a:ext cx="258881" cy="2530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1">
            <a:extLst>
              <a:ext uri="{FF2B5EF4-FFF2-40B4-BE49-F238E27FC236}">
                <a16:creationId xmlns:a16="http://schemas.microsoft.com/office/drawing/2014/main" id="{DBEFA001-B760-9EB3-9C0C-3E6A40D6A1EA}"/>
              </a:ext>
            </a:extLst>
          </p:cNvPr>
          <p:cNvSpPr txBox="1">
            <a:spLocks/>
          </p:cNvSpPr>
          <p:nvPr/>
        </p:nvSpPr>
        <p:spPr>
          <a:xfrm>
            <a:off x="107403" y="1108906"/>
            <a:ext cx="4930789" cy="3105741"/>
          </a:xfrm>
          <a:prstGeom prst="rect">
            <a:avLst/>
          </a:prstGeom>
        </p:spPr>
        <p:txBody>
          <a:bodyPr>
            <a:normAutofit/>
          </a:bodyPr>
          <a:lstStyle>
            <a:lvl1pPr marL="342891" indent="-342891" algn="l" rtl="0" eaLnBrk="1" fontAlgn="base" hangingPunct="1">
              <a:spcBef>
                <a:spcPct val="20000"/>
              </a:spcBef>
              <a:spcAft>
                <a:spcPct val="0"/>
              </a:spcAft>
              <a:buClr>
                <a:srgbClr val="000099"/>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32" indent="-285744" algn="l" rtl="0" eaLnBrk="1" fontAlgn="base" hangingPunct="1">
              <a:spcBef>
                <a:spcPct val="20000"/>
              </a:spcBef>
              <a:spcAft>
                <a:spcPct val="0"/>
              </a:spcAft>
              <a:buClr>
                <a:schemeClr val="accent1"/>
              </a:buClr>
              <a:buFont typeface="Arial" pitchFamily="29" charset="0"/>
              <a:buChar char="•"/>
              <a:defRPr sz="2400" kern="1200">
                <a:solidFill>
                  <a:schemeClr val="tx1"/>
                </a:solidFill>
                <a:latin typeface="+mn-lt"/>
                <a:ea typeface="ヒラギノ角ゴ Pro W3" pitchFamily="-109" charset="-128"/>
                <a:cs typeface="+mn-cs"/>
              </a:defRPr>
            </a:lvl2pPr>
            <a:lvl3pPr marL="1142971" indent="-228594" algn="l" rtl="0" eaLnBrk="1" fontAlgn="base" hangingPunct="1">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160" indent="-228594" algn="l" rtl="0" eaLnBrk="1" fontAlgn="base" hangingPunct="1">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349" indent="-228594" algn="l" rtl="0" eaLnBrk="1" fontAlgn="base" hangingPunct="1">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Reduction in heating from T2 to T3-T4 valley across ~0.5 meters is not exhibited in the predictions for fully turbulent flow</a:t>
            </a:r>
          </a:p>
          <a:p>
            <a:pPr lvl="1"/>
            <a:r>
              <a:rPr lang="en-US" sz="2000" dirty="0"/>
              <a:t>May indicate that the flow was more laminar (less turbulent) than assumed at mid-flank</a:t>
            </a:r>
            <a:endParaRPr lang="en-US" sz="1600" dirty="0"/>
          </a:p>
          <a:p>
            <a:pPr marL="0" indent="0">
              <a:buNone/>
            </a:pPr>
            <a:endParaRPr lang="en-US" sz="2400" dirty="0"/>
          </a:p>
        </p:txBody>
      </p:sp>
      <p:sp>
        <p:nvSpPr>
          <p:cNvPr id="3" name="Title 2">
            <a:extLst>
              <a:ext uri="{FF2B5EF4-FFF2-40B4-BE49-F238E27FC236}">
                <a16:creationId xmlns:a16="http://schemas.microsoft.com/office/drawing/2014/main" id="{508B28F8-4C8C-FBFD-E2D0-F7631A113CBF}"/>
              </a:ext>
            </a:extLst>
          </p:cNvPr>
          <p:cNvSpPr>
            <a:spLocks noGrp="1"/>
          </p:cNvSpPr>
          <p:nvPr>
            <p:ph type="title"/>
          </p:nvPr>
        </p:nvSpPr>
        <p:spPr/>
        <p:txBody>
          <a:bodyPr/>
          <a:lstStyle/>
          <a:p>
            <a:r>
              <a:rPr lang="en-US" dirty="0"/>
              <a:t>Preliminary Results: T2 and Valley</a:t>
            </a:r>
          </a:p>
        </p:txBody>
      </p:sp>
      <p:sp>
        <p:nvSpPr>
          <p:cNvPr id="4" name="Slide Number Placeholder 3">
            <a:extLst>
              <a:ext uri="{FF2B5EF4-FFF2-40B4-BE49-F238E27FC236}">
                <a16:creationId xmlns:a16="http://schemas.microsoft.com/office/drawing/2014/main" id="{9D35CE75-5DA8-F16E-C838-C317169BD5D0}"/>
              </a:ext>
            </a:extLst>
          </p:cNvPr>
          <p:cNvSpPr>
            <a:spLocks noGrp="1"/>
          </p:cNvSpPr>
          <p:nvPr>
            <p:ph type="sldNum" sz="quarter" idx="12"/>
          </p:nvPr>
        </p:nvSpPr>
        <p:spPr/>
        <p:txBody>
          <a:bodyPr/>
          <a:lstStyle/>
          <a:p>
            <a:pPr>
              <a:defRPr/>
            </a:pPr>
            <a:fld id="{2DCE6D5B-4AB6-3147-B0D9-B784D301F899}" type="slidenum">
              <a:rPr lang="en-US" smtClean="0"/>
              <a:pPr>
                <a:defRPr/>
              </a:pPr>
              <a:t>10</a:t>
            </a:fld>
            <a:endParaRPr lang="en-US"/>
          </a:p>
        </p:txBody>
      </p:sp>
      <p:sp>
        <p:nvSpPr>
          <p:cNvPr id="11" name="TextBox 10">
            <a:extLst>
              <a:ext uri="{FF2B5EF4-FFF2-40B4-BE49-F238E27FC236}">
                <a16:creationId xmlns:a16="http://schemas.microsoft.com/office/drawing/2014/main" id="{C2743825-C6C6-B263-6891-AFADE671B789}"/>
              </a:ext>
            </a:extLst>
          </p:cNvPr>
          <p:cNvSpPr txBox="1"/>
          <p:nvPr/>
        </p:nvSpPr>
        <p:spPr>
          <a:xfrm>
            <a:off x="5436191" y="1365316"/>
            <a:ext cx="872868" cy="369332"/>
          </a:xfrm>
          <a:prstGeom prst="rect">
            <a:avLst/>
          </a:prstGeom>
          <a:noFill/>
        </p:spPr>
        <p:txBody>
          <a:bodyPr wrap="none" rtlCol="0">
            <a:spAutoFit/>
          </a:bodyPr>
          <a:lstStyle/>
          <a:p>
            <a:r>
              <a:rPr lang="en-US" b="1" dirty="0"/>
              <a:t>LTH18</a:t>
            </a:r>
          </a:p>
        </p:txBody>
      </p:sp>
      <p:sp>
        <p:nvSpPr>
          <p:cNvPr id="24" name="TextBox 23">
            <a:extLst>
              <a:ext uri="{FF2B5EF4-FFF2-40B4-BE49-F238E27FC236}">
                <a16:creationId xmlns:a16="http://schemas.microsoft.com/office/drawing/2014/main" id="{BF007243-F54D-A225-56A4-9E947B8A9458}"/>
              </a:ext>
            </a:extLst>
          </p:cNvPr>
          <p:cNvSpPr txBox="1"/>
          <p:nvPr/>
        </p:nvSpPr>
        <p:spPr>
          <a:xfrm>
            <a:off x="9030786" y="1365316"/>
            <a:ext cx="872868" cy="369332"/>
          </a:xfrm>
          <a:prstGeom prst="rect">
            <a:avLst/>
          </a:prstGeom>
          <a:noFill/>
        </p:spPr>
        <p:txBody>
          <a:bodyPr wrap="none" rtlCol="0">
            <a:spAutoFit/>
          </a:bodyPr>
          <a:lstStyle/>
          <a:p>
            <a:r>
              <a:rPr lang="en-US" b="1" dirty="0"/>
              <a:t>LTH21</a:t>
            </a:r>
          </a:p>
        </p:txBody>
      </p:sp>
      <p:sp>
        <p:nvSpPr>
          <p:cNvPr id="9" name="TextBox 8">
            <a:extLst>
              <a:ext uri="{FF2B5EF4-FFF2-40B4-BE49-F238E27FC236}">
                <a16:creationId xmlns:a16="http://schemas.microsoft.com/office/drawing/2014/main" id="{8510D0F9-48C8-FE9B-97FF-9CBEA49017EF}"/>
              </a:ext>
            </a:extLst>
          </p:cNvPr>
          <p:cNvSpPr txBox="1"/>
          <p:nvPr/>
        </p:nvSpPr>
        <p:spPr>
          <a:xfrm rot="16200000">
            <a:off x="4610009" y="2401837"/>
            <a:ext cx="768159" cy="215444"/>
          </a:xfrm>
          <a:prstGeom prst="rect">
            <a:avLst/>
          </a:prstGeom>
          <a:noFill/>
        </p:spPr>
        <p:txBody>
          <a:bodyPr wrap="none" rtlCol="0">
            <a:spAutoFit/>
          </a:bodyPr>
          <a:lstStyle/>
          <a:p>
            <a:r>
              <a:rPr lang="en-US" sz="800" dirty="0">
                <a:solidFill>
                  <a:schemeClr val="tx1">
                    <a:lumMod val="85000"/>
                    <a:lumOff val="15000"/>
                  </a:schemeClr>
                </a:solidFill>
                <a:latin typeface="DEJAVU SANS" panose="020B0603030804020204" pitchFamily="34" charset="0"/>
                <a:ea typeface="DEJAVU SANS" panose="020B0603030804020204" pitchFamily="34" charset="0"/>
                <a:cs typeface="DEJAVU SANS" panose="020B0603030804020204" pitchFamily="34" charset="0"/>
              </a:rPr>
              <a:t>Normalized</a:t>
            </a:r>
          </a:p>
        </p:txBody>
      </p:sp>
      <p:sp>
        <p:nvSpPr>
          <p:cNvPr id="10" name="TextBox 9">
            <a:extLst>
              <a:ext uri="{FF2B5EF4-FFF2-40B4-BE49-F238E27FC236}">
                <a16:creationId xmlns:a16="http://schemas.microsoft.com/office/drawing/2014/main" id="{9489CFB4-752F-3D04-A1CA-9AD210E770D3}"/>
              </a:ext>
            </a:extLst>
          </p:cNvPr>
          <p:cNvSpPr txBox="1"/>
          <p:nvPr/>
        </p:nvSpPr>
        <p:spPr>
          <a:xfrm rot="16200000">
            <a:off x="4637294" y="5056316"/>
            <a:ext cx="768159" cy="215444"/>
          </a:xfrm>
          <a:prstGeom prst="rect">
            <a:avLst/>
          </a:prstGeom>
          <a:noFill/>
        </p:spPr>
        <p:txBody>
          <a:bodyPr wrap="none" rtlCol="0">
            <a:spAutoFit/>
          </a:bodyPr>
          <a:lstStyle/>
          <a:p>
            <a:r>
              <a:rPr lang="en-US" sz="800" dirty="0">
                <a:solidFill>
                  <a:schemeClr val="tx1">
                    <a:lumMod val="85000"/>
                    <a:lumOff val="15000"/>
                  </a:schemeClr>
                </a:solidFill>
                <a:latin typeface="DEJAVU SANS" panose="020B0603030804020204" pitchFamily="34" charset="0"/>
                <a:ea typeface="DEJAVU SANS" panose="020B0603030804020204" pitchFamily="34" charset="0"/>
                <a:cs typeface="DEJAVU SANS" panose="020B0603030804020204" pitchFamily="34" charset="0"/>
              </a:rPr>
              <a:t>Normalized</a:t>
            </a:r>
          </a:p>
        </p:txBody>
      </p:sp>
      <p:sp>
        <p:nvSpPr>
          <p:cNvPr id="12" name="TextBox 11">
            <a:extLst>
              <a:ext uri="{FF2B5EF4-FFF2-40B4-BE49-F238E27FC236}">
                <a16:creationId xmlns:a16="http://schemas.microsoft.com/office/drawing/2014/main" id="{3E0AA7FB-8A11-1B2B-8AF9-D7485D961645}"/>
              </a:ext>
            </a:extLst>
          </p:cNvPr>
          <p:cNvSpPr txBox="1"/>
          <p:nvPr/>
        </p:nvSpPr>
        <p:spPr>
          <a:xfrm rot="16200000">
            <a:off x="8155090" y="2394142"/>
            <a:ext cx="841897" cy="230832"/>
          </a:xfrm>
          <a:prstGeom prst="rect">
            <a:avLst/>
          </a:prstGeom>
          <a:noFill/>
        </p:spPr>
        <p:txBody>
          <a:bodyPr wrap="none" rtlCol="0">
            <a:spAutoFit/>
          </a:bodyPr>
          <a:lstStyle/>
          <a:p>
            <a:r>
              <a:rPr lang="en-US" sz="900" dirty="0">
                <a:solidFill>
                  <a:schemeClr val="tx1">
                    <a:lumMod val="85000"/>
                    <a:lumOff val="15000"/>
                  </a:schemeClr>
                </a:solidFill>
                <a:latin typeface="DEJAVU SANS" panose="020B0603030804020204" pitchFamily="34" charset="0"/>
                <a:ea typeface="DEJAVU SANS" panose="020B0603030804020204" pitchFamily="34" charset="0"/>
                <a:cs typeface="DEJAVU SANS" panose="020B0603030804020204" pitchFamily="34" charset="0"/>
              </a:rPr>
              <a:t>Normalized</a:t>
            </a:r>
          </a:p>
        </p:txBody>
      </p:sp>
      <p:sp>
        <p:nvSpPr>
          <p:cNvPr id="13" name="TextBox 12">
            <a:extLst>
              <a:ext uri="{FF2B5EF4-FFF2-40B4-BE49-F238E27FC236}">
                <a16:creationId xmlns:a16="http://schemas.microsoft.com/office/drawing/2014/main" id="{0C398DBD-1DE9-1378-DEC3-DFB84C245461}"/>
              </a:ext>
            </a:extLst>
          </p:cNvPr>
          <p:cNvSpPr txBox="1"/>
          <p:nvPr/>
        </p:nvSpPr>
        <p:spPr>
          <a:xfrm rot="16200000">
            <a:off x="8200361" y="5052468"/>
            <a:ext cx="806631" cy="223138"/>
          </a:xfrm>
          <a:prstGeom prst="rect">
            <a:avLst/>
          </a:prstGeom>
          <a:noFill/>
        </p:spPr>
        <p:txBody>
          <a:bodyPr wrap="none" rtlCol="0">
            <a:spAutoFit/>
          </a:bodyPr>
          <a:lstStyle/>
          <a:p>
            <a:r>
              <a:rPr lang="en-US" sz="850" dirty="0">
                <a:solidFill>
                  <a:schemeClr val="tx1">
                    <a:lumMod val="85000"/>
                    <a:lumOff val="15000"/>
                  </a:schemeClr>
                </a:solidFill>
                <a:latin typeface="DEJAVU SANS" panose="020B0603030804020204" pitchFamily="34" charset="0"/>
                <a:ea typeface="DEJAVU SANS" panose="020B0603030804020204" pitchFamily="34" charset="0"/>
                <a:cs typeface="DEJAVU SANS" panose="020B0603030804020204" pitchFamily="34" charset="0"/>
              </a:rPr>
              <a:t>Normalized</a:t>
            </a:r>
          </a:p>
        </p:txBody>
      </p:sp>
    </p:spTree>
    <p:extLst>
      <p:ext uri="{BB962C8B-B14F-4D97-AF65-F5344CB8AC3E}">
        <p14:creationId xmlns:p14="http://schemas.microsoft.com/office/powerpoint/2010/main" val="306610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59C60-A3DC-674E-1A6A-66A7E90E242D}"/>
              </a:ext>
            </a:extLst>
          </p:cNvPr>
          <p:cNvSpPr>
            <a:spLocks noGrp="1"/>
          </p:cNvSpPr>
          <p:nvPr>
            <p:ph type="title"/>
          </p:nvPr>
        </p:nvSpPr>
        <p:spPr/>
        <p:txBody>
          <a:bodyPr/>
          <a:lstStyle/>
          <a:p>
            <a:r>
              <a:rPr lang="en-US" dirty="0"/>
              <a:t>Results Summary</a:t>
            </a:r>
          </a:p>
        </p:txBody>
      </p:sp>
      <p:sp>
        <p:nvSpPr>
          <p:cNvPr id="4" name="Slide Number Placeholder 3">
            <a:extLst>
              <a:ext uri="{FF2B5EF4-FFF2-40B4-BE49-F238E27FC236}">
                <a16:creationId xmlns:a16="http://schemas.microsoft.com/office/drawing/2014/main" id="{38CBE365-FA94-022E-4628-8C4AA2C2C35E}"/>
              </a:ext>
            </a:extLst>
          </p:cNvPr>
          <p:cNvSpPr>
            <a:spLocks noGrp="1"/>
          </p:cNvSpPr>
          <p:nvPr>
            <p:ph type="sldNum" sz="quarter" idx="12"/>
          </p:nvPr>
        </p:nvSpPr>
        <p:spPr/>
        <p:txBody>
          <a:bodyPr/>
          <a:lstStyle/>
          <a:p>
            <a:pPr>
              <a:defRPr/>
            </a:pPr>
            <a:fld id="{2DCE6D5B-4AB6-3147-B0D9-B784D301F899}" type="slidenum">
              <a:rPr lang="en-US" smtClean="0"/>
              <a:pPr>
                <a:defRPr/>
              </a:pPr>
              <a:t>11</a:t>
            </a:fld>
            <a:endParaRPr lang="en-US"/>
          </a:p>
        </p:txBody>
      </p:sp>
      <p:graphicFrame>
        <p:nvGraphicFramePr>
          <p:cNvPr id="5" name="Table 4">
            <a:extLst>
              <a:ext uri="{FF2B5EF4-FFF2-40B4-BE49-F238E27FC236}">
                <a16:creationId xmlns:a16="http://schemas.microsoft.com/office/drawing/2014/main" id="{BD6EA9B8-4432-4093-C14A-AC9CB9AEFACA}"/>
              </a:ext>
            </a:extLst>
          </p:cNvPr>
          <p:cNvGraphicFramePr>
            <a:graphicFrameLocks noGrp="1"/>
          </p:cNvGraphicFramePr>
          <p:nvPr>
            <p:extLst>
              <p:ext uri="{D42A27DB-BD31-4B8C-83A1-F6EECF244321}">
                <p14:modId xmlns:p14="http://schemas.microsoft.com/office/powerpoint/2010/main" val="412928083"/>
              </p:ext>
            </p:extLst>
          </p:nvPr>
        </p:nvGraphicFramePr>
        <p:xfrm>
          <a:off x="1298638" y="1288848"/>
          <a:ext cx="9594724"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53721565"/>
                    </a:ext>
                  </a:extLst>
                </a:gridCol>
                <a:gridCol w="2189480">
                  <a:extLst>
                    <a:ext uri="{9D8B030D-6E8A-4147-A177-3AD203B41FA5}">
                      <a16:colId xmlns:a16="http://schemas.microsoft.com/office/drawing/2014/main" val="3556469231"/>
                    </a:ext>
                  </a:extLst>
                </a:gridCol>
                <a:gridCol w="2591626">
                  <a:extLst>
                    <a:ext uri="{9D8B030D-6E8A-4147-A177-3AD203B41FA5}">
                      <a16:colId xmlns:a16="http://schemas.microsoft.com/office/drawing/2014/main" val="1461261750"/>
                    </a:ext>
                  </a:extLst>
                </a:gridCol>
                <a:gridCol w="2781618">
                  <a:extLst>
                    <a:ext uri="{9D8B030D-6E8A-4147-A177-3AD203B41FA5}">
                      <a16:colId xmlns:a16="http://schemas.microsoft.com/office/drawing/2014/main" val="490932990"/>
                    </a:ext>
                  </a:extLst>
                </a:gridCol>
              </a:tblGrid>
              <a:tr h="370840">
                <a:tc>
                  <a:txBody>
                    <a:bodyPr/>
                    <a:lstStyle/>
                    <a:p>
                      <a:r>
                        <a:rPr lang="en-US" dirty="0"/>
                        <a:t>TC Name</a:t>
                      </a:r>
                    </a:p>
                  </a:txBody>
                  <a:tcPr/>
                </a:tc>
                <a:tc>
                  <a:txBody>
                    <a:bodyPr/>
                    <a:lstStyle/>
                    <a:p>
                      <a:r>
                        <a:rPr lang="en-US" dirty="0"/>
                        <a:t>Location</a:t>
                      </a:r>
                    </a:p>
                  </a:txBody>
                  <a:tcPr/>
                </a:tc>
                <a:tc>
                  <a:txBody>
                    <a:bodyPr/>
                    <a:lstStyle/>
                    <a:p>
                      <a:r>
                        <a:rPr lang="en-US" dirty="0"/>
                        <a:t>Peak Temperature </a:t>
                      </a:r>
                    </a:p>
                  </a:txBody>
                  <a:tcPr/>
                </a:tc>
                <a:tc>
                  <a:txBody>
                    <a:bodyPr/>
                    <a:lstStyle/>
                    <a:p>
                      <a:r>
                        <a:rPr lang="en-US" dirty="0"/>
                        <a:t>Peak Heat Flux</a:t>
                      </a:r>
                    </a:p>
                  </a:txBody>
                  <a:tcPr/>
                </a:tc>
                <a:extLst>
                  <a:ext uri="{0D108BD9-81ED-4DB2-BD59-A6C34878D82A}">
                    <a16:rowId xmlns:a16="http://schemas.microsoft.com/office/drawing/2014/main" val="3738594192"/>
                  </a:ext>
                </a:extLst>
              </a:tr>
              <a:tr h="370840">
                <a:tc>
                  <a:txBody>
                    <a:bodyPr/>
                    <a:lstStyle/>
                    <a:p>
                      <a:r>
                        <a:rPr lang="en-US" dirty="0"/>
                        <a:t>LTH01</a:t>
                      </a:r>
                    </a:p>
                  </a:txBody>
                  <a:tcPr/>
                </a:tc>
                <a:tc>
                  <a:txBody>
                    <a:bodyPr/>
                    <a:lstStyle/>
                    <a:p>
                      <a:r>
                        <a:rPr lang="en-US" dirty="0"/>
                        <a:t>Nose</a:t>
                      </a:r>
                    </a:p>
                  </a:txBody>
                  <a:tcPr/>
                </a:tc>
                <a:tc>
                  <a:txBody>
                    <a:bodyPr/>
                    <a:lstStyle/>
                    <a:p>
                      <a:r>
                        <a:rPr lang="en-US" dirty="0"/>
                        <a:t>0.978</a:t>
                      </a:r>
                    </a:p>
                  </a:txBody>
                  <a:tcPr/>
                </a:tc>
                <a:tc>
                  <a:txBody>
                    <a:bodyPr/>
                    <a:lstStyle/>
                    <a:p>
                      <a:r>
                        <a:rPr lang="en-US" dirty="0"/>
                        <a:t>0.874</a:t>
                      </a:r>
                    </a:p>
                  </a:txBody>
                  <a:tcPr/>
                </a:tc>
                <a:extLst>
                  <a:ext uri="{0D108BD9-81ED-4DB2-BD59-A6C34878D82A}">
                    <a16:rowId xmlns:a16="http://schemas.microsoft.com/office/drawing/2014/main" val="311588388"/>
                  </a:ext>
                </a:extLst>
              </a:tr>
              <a:tr h="370840">
                <a:tc>
                  <a:txBody>
                    <a:bodyPr/>
                    <a:lstStyle/>
                    <a:p>
                      <a:r>
                        <a:rPr lang="en-US" dirty="0"/>
                        <a:t>LTH02</a:t>
                      </a:r>
                    </a:p>
                  </a:txBody>
                  <a:tcPr/>
                </a:tc>
                <a:tc>
                  <a:txBody>
                    <a:bodyPr/>
                    <a:lstStyle/>
                    <a:p>
                      <a:r>
                        <a:rPr lang="en-US" dirty="0"/>
                        <a:t>Nose</a:t>
                      </a:r>
                    </a:p>
                  </a:txBody>
                  <a:tcPr/>
                </a:tc>
                <a:tc>
                  <a:txBody>
                    <a:bodyPr/>
                    <a:lstStyle/>
                    <a:p>
                      <a:r>
                        <a:rPr lang="en-US" dirty="0"/>
                        <a:t>1.0</a:t>
                      </a:r>
                    </a:p>
                  </a:txBody>
                  <a:tcPr/>
                </a:tc>
                <a:tc>
                  <a:txBody>
                    <a:bodyPr/>
                    <a:lstStyle/>
                    <a:p>
                      <a:r>
                        <a:rPr lang="en-US" dirty="0"/>
                        <a:t>1.0</a:t>
                      </a:r>
                    </a:p>
                  </a:txBody>
                  <a:tcPr/>
                </a:tc>
                <a:extLst>
                  <a:ext uri="{0D108BD9-81ED-4DB2-BD59-A6C34878D82A}">
                    <a16:rowId xmlns:a16="http://schemas.microsoft.com/office/drawing/2014/main" val="2727074514"/>
                  </a:ext>
                </a:extLst>
              </a:tr>
              <a:tr h="370840">
                <a:tc>
                  <a:txBody>
                    <a:bodyPr/>
                    <a:lstStyle/>
                    <a:p>
                      <a:r>
                        <a:rPr lang="en-US" dirty="0"/>
                        <a:t>LTH08</a:t>
                      </a:r>
                    </a:p>
                  </a:txBody>
                  <a:tcPr/>
                </a:tc>
                <a:tc>
                  <a:txBody>
                    <a:bodyPr/>
                    <a:lstStyle/>
                    <a:p>
                      <a:r>
                        <a:rPr lang="en-US" dirty="0"/>
                        <a:t>Nose (HFG Radial)</a:t>
                      </a:r>
                    </a:p>
                  </a:txBody>
                  <a:tcPr/>
                </a:tc>
                <a:tc>
                  <a:txBody>
                    <a:bodyPr/>
                    <a:lstStyle/>
                    <a:p>
                      <a:r>
                        <a:rPr lang="en-US" dirty="0"/>
                        <a:t>0.955</a:t>
                      </a:r>
                    </a:p>
                  </a:txBody>
                  <a:tcPr/>
                </a:tc>
                <a:tc>
                  <a:txBody>
                    <a:bodyPr/>
                    <a:lstStyle/>
                    <a:p>
                      <a:r>
                        <a:rPr lang="en-US" dirty="0"/>
                        <a:t>0.822</a:t>
                      </a:r>
                    </a:p>
                  </a:txBody>
                  <a:tcPr/>
                </a:tc>
                <a:extLst>
                  <a:ext uri="{0D108BD9-81ED-4DB2-BD59-A6C34878D82A}">
                    <a16:rowId xmlns:a16="http://schemas.microsoft.com/office/drawing/2014/main" val="223418777"/>
                  </a:ext>
                </a:extLst>
              </a:tr>
              <a:tr h="370840">
                <a:tc>
                  <a:txBody>
                    <a:bodyPr/>
                    <a:lstStyle/>
                    <a:p>
                      <a:r>
                        <a:rPr lang="en-US" dirty="0"/>
                        <a:t>LTH18</a:t>
                      </a:r>
                    </a:p>
                  </a:txBody>
                  <a:tcPr/>
                </a:tc>
                <a:tc>
                  <a:txBody>
                    <a:bodyPr/>
                    <a:lstStyle/>
                    <a:p>
                      <a:r>
                        <a:rPr lang="en-US" dirty="0"/>
                        <a:t>T2</a:t>
                      </a:r>
                    </a:p>
                  </a:txBody>
                  <a:tcPr/>
                </a:tc>
                <a:tc>
                  <a:txBody>
                    <a:bodyPr/>
                    <a:lstStyle/>
                    <a:p>
                      <a:r>
                        <a:rPr lang="en-US" dirty="0"/>
                        <a:t>0.843</a:t>
                      </a:r>
                    </a:p>
                  </a:txBody>
                  <a:tcPr/>
                </a:tc>
                <a:tc>
                  <a:txBody>
                    <a:bodyPr/>
                    <a:lstStyle/>
                    <a:p>
                      <a:r>
                        <a:rPr lang="en-US" dirty="0"/>
                        <a:t>0.541</a:t>
                      </a:r>
                    </a:p>
                  </a:txBody>
                  <a:tcPr/>
                </a:tc>
                <a:extLst>
                  <a:ext uri="{0D108BD9-81ED-4DB2-BD59-A6C34878D82A}">
                    <a16:rowId xmlns:a16="http://schemas.microsoft.com/office/drawing/2014/main" val="2682062977"/>
                  </a:ext>
                </a:extLst>
              </a:tr>
              <a:tr h="370840">
                <a:tc>
                  <a:txBody>
                    <a:bodyPr/>
                    <a:lstStyle/>
                    <a:p>
                      <a:r>
                        <a:rPr lang="en-US" dirty="0"/>
                        <a:t>LTH21</a:t>
                      </a:r>
                    </a:p>
                  </a:txBody>
                  <a:tcPr/>
                </a:tc>
                <a:tc>
                  <a:txBody>
                    <a:bodyPr/>
                    <a:lstStyle/>
                    <a:p>
                      <a:r>
                        <a:rPr lang="en-US" dirty="0"/>
                        <a:t>T3-T4 Valley</a:t>
                      </a:r>
                    </a:p>
                  </a:txBody>
                  <a:tcPr/>
                </a:tc>
                <a:tc>
                  <a:txBody>
                    <a:bodyPr/>
                    <a:lstStyle/>
                    <a:p>
                      <a:r>
                        <a:rPr lang="en-US" dirty="0"/>
                        <a:t>0.822</a:t>
                      </a:r>
                    </a:p>
                  </a:txBody>
                  <a:tcPr/>
                </a:tc>
                <a:tc>
                  <a:txBody>
                    <a:bodyPr/>
                    <a:lstStyle/>
                    <a:p>
                      <a:r>
                        <a:rPr lang="en-US" dirty="0"/>
                        <a:t>0.474</a:t>
                      </a:r>
                    </a:p>
                  </a:txBody>
                  <a:tcPr/>
                </a:tc>
                <a:extLst>
                  <a:ext uri="{0D108BD9-81ED-4DB2-BD59-A6C34878D82A}">
                    <a16:rowId xmlns:a16="http://schemas.microsoft.com/office/drawing/2014/main" val="2667110417"/>
                  </a:ext>
                </a:extLst>
              </a:tr>
            </a:tbl>
          </a:graphicData>
        </a:graphic>
      </p:graphicFrame>
      <p:grpSp>
        <p:nvGrpSpPr>
          <p:cNvPr id="30" name="Group 29">
            <a:extLst>
              <a:ext uri="{FF2B5EF4-FFF2-40B4-BE49-F238E27FC236}">
                <a16:creationId xmlns:a16="http://schemas.microsoft.com/office/drawing/2014/main" id="{48F7A587-5D26-3647-E127-F27DCC1FF5E6}"/>
              </a:ext>
            </a:extLst>
          </p:cNvPr>
          <p:cNvGrpSpPr/>
          <p:nvPr/>
        </p:nvGrpSpPr>
        <p:grpSpPr>
          <a:xfrm>
            <a:off x="5232862" y="3901982"/>
            <a:ext cx="5597910" cy="2583059"/>
            <a:chOff x="6613058" y="3328975"/>
            <a:chExt cx="5351585" cy="2469396"/>
          </a:xfrm>
        </p:grpSpPr>
        <p:pic>
          <p:nvPicPr>
            <p:cNvPr id="6" name="Picture 5">
              <a:extLst>
                <a:ext uri="{FF2B5EF4-FFF2-40B4-BE49-F238E27FC236}">
                  <a16:creationId xmlns:a16="http://schemas.microsoft.com/office/drawing/2014/main" id="{868CABB4-4B47-4D07-96F1-A52AB8C550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13058" y="3328975"/>
              <a:ext cx="5351585" cy="2469396"/>
            </a:xfrm>
            <a:prstGeom prst="rect">
              <a:avLst/>
            </a:prstGeom>
          </p:spPr>
        </p:pic>
        <p:sp>
          <p:nvSpPr>
            <p:cNvPr id="26" name="Oval 25">
              <a:extLst>
                <a:ext uri="{FF2B5EF4-FFF2-40B4-BE49-F238E27FC236}">
                  <a16:creationId xmlns:a16="http://schemas.microsoft.com/office/drawing/2014/main" id="{454A5F7B-4046-15EB-84B1-46408BFDBCBC}"/>
                </a:ext>
              </a:extLst>
            </p:cNvPr>
            <p:cNvSpPr/>
            <p:nvPr/>
          </p:nvSpPr>
          <p:spPr>
            <a:xfrm>
              <a:off x="9784365" y="5026691"/>
              <a:ext cx="258881" cy="2530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424E979-DFC6-2060-258F-B8F10D8987BD}"/>
                </a:ext>
              </a:extLst>
            </p:cNvPr>
            <p:cNvSpPr/>
            <p:nvPr/>
          </p:nvSpPr>
          <p:spPr>
            <a:xfrm>
              <a:off x="8836858" y="4682667"/>
              <a:ext cx="258881" cy="2530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688D99AB-0687-4FC8-FBA6-FC582B38BE12}"/>
              </a:ext>
            </a:extLst>
          </p:cNvPr>
          <p:cNvGrpSpPr/>
          <p:nvPr/>
        </p:nvGrpSpPr>
        <p:grpSpPr>
          <a:xfrm>
            <a:off x="1612902" y="3655578"/>
            <a:ext cx="3202395" cy="2999222"/>
            <a:chOff x="479698" y="3326466"/>
            <a:chExt cx="3627180" cy="3397057"/>
          </a:xfrm>
        </p:grpSpPr>
        <p:grpSp>
          <p:nvGrpSpPr>
            <p:cNvPr id="8" name="Group 7">
              <a:extLst>
                <a:ext uri="{FF2B5EF4-FFF2-40B4-BE49-F238E27FC236}">
                  <a16:creationId xmlns:a16="http://schemas.microsoft.com/office/drawing/2014/main" id="{978BB913-3B46-3D72-68AD-2C5000D5B830}"/>
                </a:ext>
              </a:extLst>
            </p:cNvPr>
            <p:cNvGrpSpPr>
              <a:grpSpLocks noChangeAspect="1"/>
            </p:cNvGrpSpPr>
            <p:nvPr/>
          </p:nvGrpSpPr>
          <p:grpSpPr>
            <a:xfrm>
              <a:off x="479698" y="3326466"/>
              <a:ext cx="3627180" cy="3397057"/>
              <a:chOff x="6263255" y="1069283"/>
              <a:chExt cx="3716700" cy="3480897"/>
            </a:xfrm>
          </p:grpSpPr>
          <p:pic>
            <p:nvPicPr>
              <p:cNvPr id="15" name="Picture 14">
                <a:extLst>
                  <a:ext uri="{FF2B5EF4-FFF2-40B4-BE49-F238E27FC236}">
                    <a16:creationId xmlns:a16="http://schemas.microsoft.com/office/drawing/2014/main" id="{D6CEA82F-111E-F3DF-4F92-E35358974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255" y="1069283"/>
                <a:ext cx="3716700" cy="3480897"/>
              </a:xfrm>
              <a:prstGeom prst="rect">
                <a:avLst/>
              </a:prstGeom>
            </p:spPr>
          </p:pic>
          <p:sp>
            <p:nvSpPr>
              <p:cNvPr id="16" name="Oval 15">
                <a:extLst>
                  <a:ext uri="{FF2B5EF4-FFF2-40B4-BE49-F238E27FC236}">
                    <a16:creationId xmlns:a16="http://schemas.microsoft.com/office/drawing/2014/main" id="{9BB40351-CEBA-1EBE-5BDF-892F3681FDB4}"/>
                  </a:ext>
                </a:extLst>
              </p:cNvPr>
              <p:cNvSpPr/>
              <p:nvPr/>
            </p:nvSpPr>
            <p:spPr>
              <a:xfrm>
                <a:off x="8046513" y="1777724"/>
                <a:ext cx="109728" cy="109728"/>
              </a:xfrm>
              <a:prstGeom prst="ellipse">
                <a:avLst/>
              </a:prstGeom>
              <a:solidFill>
                <a:schemeClr val="accent1"/>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Oval 16">
                <a:extLst>
                  <a:ext uri="{FF2B5EF4-FFF2-40B4-BE49-F238E27FC236}">
                    <a16:creationId xmlns:a16="http://schemas.microsoft.com/office/drawing/2014/main" id="{A36E8C68-6766-FDC2-877D-7E0B4C5D4C1B}"/>
                  </a:ext>
                </a:extLst>
              </p:cNvPr>
              <p:cNvSpPr/>
              <p:nvPr/>
            </p:nvSpPr>
            <p:spPr>
              <a:xfrm>
                <a:off x="9036245" y="2747286"/>
                <a:ext cx="109728" cy="109728"/>
              </a:xfrm>
              <a:prstGeom prst="ellipse">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8" name="Oval 17">
                <a:extLst>
                  <a:ext uri="{FF2B5EF4-FFF2-40B4-BE49-F238E27FC236}">
                    <a16:creationId xmlns:a16="http://schemas.microsoft.com/office/drawing/2014/main" id="{FADC0776-8222-9E7B-3732-83E80277CA49}"/>
                  </a:ext>
                </a:extLst>
              </p:cNvPr>
              <p:cNvSpPr/>
              <p:nvPr/>
            </p:nvSpPr>
            <p:spPr>
              <a:xfrm>
                <a:off x="8052121" y="3731066"/>
                <a:ext cx="109728" cy="109728"/>
              </a:xfrm>
              <a:prstGeom prst="ellipse">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9" name="Oval 18">
                <a:extLst>
                  <a:ext uri="{FF2B5EF4-FFF2-40B4-BE49-F238E27FC236}">
                    <a16:creationId xmlns:a16="http://schemas.microsoft.com/office/drawing/2014/main" id="{130D9F89-55BB-A85E-77AF-05A7EA47816B}"/>
                  </a:ext>
                </a:extLst>
              </p:cNvPr>
              <p:cNvSpPr/>
              <p:nvPr/>
            </p:nvSpPr>
            <p:spPr>
              <a:xfrm>
                <a:off x="7068250" y="2753157"/>
                <a:ext cx="109728" cy="109728"/>
              </a:xfrm>
              <a:prstGeom prst="ellipse">
                <a:avLst/>
              </a:prstGeom>
              <a:solidFill>
                <a:srgbClr val="7030A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0" name="TextBox 19">
                <a:extLst>
                  <a:ext uri="{FF2B5EF4-FFF2-40B4-BE49-F238E27FC236}">
                    <a16:creationId xmlns:a16="http://schemas.microsoft.com/office/drawing/2014/main" id="{8F9860AF-5ABA-C605-A6E9-A5BE28869EF7}"/>
                  </a:ext>
                </a:extLst>
              </p:cNvPr>
              <p:cNvSpPr txBox="1"/>
              <p:nvPr/>
            </p:nvSpPr>
            <p:spPr>
              <a:xfrm>
                <a:off x="7540523" y="1729424"/>
                <a:ext cx="482732" cy="168932"/>
              </a:xfrm>
              <a:prstGeom prst="rect">
                <a:avLst/>
              </a:prstGeom>
              <a:solidFill>
                <a:srgbClr val="2E2E2E"/>
              </a:solidFill>
            </p:spPr>
            <p:txBody>
              <a:bodyPr wrap="square" lIns="0" tIns="0" rIns="0" bIns="0" rtlCol="0">
                <a:spAutoFit/>
              </a:bodyPr>
              <a:lstStyle/>
              <a:p>
                <a:r>
                  <a:rPr lang="en-US" sz="900" dirty="0">
                    <a:solidFill>
                      <a:schemeClr val="bg1"/>
                    </a:solidFill>
                  </a:rPr>
                  <a:t>LTH71</a:t>
                </a:r>
              </a:p>
            </p:txBody>
          </p:sp>
          <p:sp>
            <p:nvSpPr>
              <p:cNvPr id="21" name="TextBox 20">
                <a:extLst>
                  <a:ext uri="{FF2B5EF4-FFF2-40B4-BE49-F238E27FC236}">
                    <a16:creationId xmlns:a16="http://schemas.microsoft.com/office/drawing/2014/main" id="{E2D599FC-EEB3-2D6C-060F-20A4E1F23E8B}"/>
                  </a:ext>
                </a:extLst>
              </p:cNvPr>
              <p:cNvSpPr txBox="1"/>
              <p:nvPr/>
            </p:nvSpPr>
            <p:spPr>
              <a:xfrm>
                <a:off x="8168511" y="3807716"/>
                <a:ext cx="506187" cy="168932"/>
              </a:xfrm>
              <a:prstGeom prst="rect">
                <a:avLst/>
              </a:prstGeom>
              <a:solidFill>
                <a:srgbClr val="222222"/>
              </a:solidFill>
            </p:spPr>
            <p:txBody>
              <a:bodyPr wrap="square" lIns="0" tIns="0" rIns="0" bIns="0" rtlCol="0">
                <a:spAutoFit/>
              </a:bodyPr>
              <a:lstStyle/>
              <a:p>
                <a:r>
                  <a:rPr lang="en-US" sz="900" dirty="0">
                    <a:solidFill>
                      <a:schemeClr val="bg1"/>
                    </a:solidFill>
                  </a:rPr>
                  <a:t>LTH73</a:t>
                </a:r>
              </a:p>
            </p:txBody>
          </p:sp>
          <p:sp>
            <p:nvSpPr>
              <p:cNvPr id="22" name="TextBox 21">
                <a:extLst>
                  <a:ext uri="{FF2B5EF4-FFF2-40B4-BE49-F238E27FC236}">
                    <a16:creationId xmlns:a16="http://schemas.microsoft.com/office/drawing/2014/main" id="{EC1CCD7F-3838-BFAA-17AB-9E9E46AEE65D}"/>
                  </a:ext>
                </a:extLst>
              </p:cNvPr>
              <p:cNvSpPr txBox="1"/>
              <p:nvPr/>
            </p:nvSpPr>
            <p:spPr>
              <a:xfrm>
                <a:off x="9071906" y="2541173"/>
                <a:ext cx="517391" cy="168932"/>
              </a:xfrm>
              <a:prstGeom prst="rect">
                <a:avLst/>
              </a:prstGeom>
              <a:solidFill>
                <a:srgbClr val="212121"/>
              </a:solidFill>
            </p:spPr>
            <p:txBody>
              <a:bodyPr wrap="square" lIns="0" tIns="0" rIns="0" bIns="0" rtlCol="0">
                <a:spAutoFit/>
              </a:bodyPr>
              <a:lstStyle/>
              <a:p>
                <a:r>
                  <a:rPr lang="en-US" sz="900" dirty="0">
                    <a:solidFill>
                      <a:schemeClr val="bg1"/>
                    </a:solidFill>
                  </a:rPr>
                  <a:t>LTH72</a:t>
                </a:r>
              </a:p>
            </p:txBody>
          </p:sp>
          <p:sp>
            <p:nvSpPr>
              <p:cNvPr id="23" name="TextBox 22">
                <a:extLst>
                  <a:ext uri="{FF2B5EF4-FFF2-40B4-BE49-F238E27FC236}">
                    <a16:creationId xmlns:a16="http://schemas.microsoft.com/office/drawing/2014/main" id="{87919508-5319-B8FD-2FD6-3A2F0EF9887A}"/>
                  </a:ext>
                </a:extLst>
              </p:cNvPr>
              <p:cNvSpPr txBox="1"/>
              <p:nvPr/>
            </p:nvSpPr>
            <p:spPr>
              <a:xfrm>
                <a:off x="6879563" y="2891859"/>
                <a:ext cx="527150" cy="168932"/>
              </a:xfrm>
              <a:prstGeom prst="rect">
                <a:avLst/>
              </a:prstGeom>
              <a:solidFill>
                <a:srgbClr val="353535"/>
              </a:solidFill>
            </p:spPr>
            <p:txBody>
              <a:bodyPr wrap="square" lIns="0" tIns="0" rIns="0" bIns="0" rtlCol="0">
                <a:spAutoFit/>
              </a:bodyPr>
              <a:lstStyle/>
              <a:p>
                <a:r>
                  <a:rPr lang="en-US" sz="900" dirty="0">
                    <a:solidFill>
                      <a:schemeClr val="bg1"/>
                    </a:solidFill>
                  </a:rPr>
                  <a:t>LTH74</a:t>
                </a:r>
              </a:p>
            </p:txBody>
          </p:sp>
        </p:grpSp>
        <p:sp>
          <p:nvSpPr>
            <p:cNvPr id="24" name="Oval 23">
              <a:extLst>
                <a:ext uri="{FF2B5EF4-FFF2-40B4-BE49-F238E27FC236}">
                  <a16:creationId xmlns:a16="http://schemas.microsoft.com/office/drawing/2014/main" id="{8C768A05-6C8C-6D2C-A353-E4125C3EFA25}"/>
                </a:ext>
              </a:extLst>
            </p:cNvPr>
            <p:cNvSpPr/>
            <p:nvPr/>
          </p:nvSpPr>
          <p:spPr>
            <a:xfrm>
              <a:off x="2306411" y="4403227"/>
              <a:ext cx="258881" cy="2530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006B73A-9EF4-41F7-CAF9-2E01F4662407}"/>
                </a:ext>
              </a:extLst>
            </p:cNvPr>
            <p:cNvSpPr/>
            <p:nvPr/>
          </p:nvSpPr>
          <p:spPr>
            <a:xfrm>
              <a:off x="2643254" y="5071138"/>
              <a:ext cx="258881" cy="2530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6B3D169-2BC1-C98B-8DC1-A93F40858757}"/>
                </a:ext>
              </a:extLst>
            </p:cNvPr>
            <p:cNvSpPr/>
            <p:nvPr/>
          </p:nvSpPr>
          <p:spPr>
            <a:xfrm>
              <a:off x="1265305" y="4484489"/>
              <a:ext cx="258881" cy="25309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201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AC71FF-1784-FDC5-0D50-3C188DD86853}"/>
              </a:ext>
            </a:extLst>
          </p:cNvPr>
          <p:cNvPicPr>
            <a:picLocks noChangeAspect="1"/>
          </p:cNvPicPr>
          <p:nvPr/>
        </p:nvPicPr>
        <p:blipFill>
          <a:blip r:embed="rId2"/>
          <a:stretch>
            <a:fillRect/>
          </a:stretch>
        </p:blipFill>
        <p:spPr>
          <a:xfrm>
            <a:off x="218509" y="4529138"/>
            <a:ext cx="2878666" cy="2184400"/>
          </a:xfrm>
          <a:prstGeom prst="rect">
            <a:avLst/>
          </a:prstGeom>
        </p:spPr>
      </p:pic>
      <p:sp>
        <p:nvSpPr>
          <p:cNvPr id="2" name="Content Placeholder 1">
            <a:extLst>
              <a:ext uri="{FF2B5EF4-FFF2-40B4-BE49-F238E27FC236}">
                <a16:creationId xmlns:a16="http://schemas.microsoft.com/office/drawing/2014/main" id="{75B9FF5D-2D6C-EE29-4F97-B573DE1D882D}"/>
              </a:ext>
            </a:extLst>
          </p:cNvPr>
          <p:cNvSpPr>
            <a:spLocks noGrp="1"/>
          </p:cNvSpPr>
          <p:nvPr>
            <p:ph idx="1"/>
          </p:nvPr>
        </p:nvSpPr>
        <p:spPr>
          <a:xfrm>
            <a:off x="122620" y="1143000"/>
            <a:ext cx="11754306" cy="3529584"/>
          </a:xfrm>
        </p:spPr>
        <p:txBody>
          <a:bodyPr/>
          <a:lstStyle/>
          <a:p>
            <a:r>
              <a:rPr lang="en-US" dirty="0"/>
              <a:t>Conduct the same inverse heating reconstruction process for more flank and shoulder TC locations</a:t>
            </a:r>
          </a:p>
          <a:p>
            <a:r>
              <a:rPr lang="en-US" dirty="0"/>
              <a:t>Investigate causes of HFG behavior and mitigations for future missions</a:t>
            </a:r>
          </a:p>
          <a:p>
            <a:r>
              <a:rPr lang="en-US" dirty="0"/>
              <a:t>Results will contribute to FTPS/aeroshell thermal response model correlation</a:t>
            </a:r>
          </a:p>
          <a:p>
            <a:pPr lvl="1"/>
            <a:r>
              <a:rPr lang="en-US" dirty="0"/>
              <a:t>Improve pre-flight predictions for future missions such as VERA</a:t>
            </a:r>
          </a:p>
        </p:txBody>
      </p:sp>
      <p:sp>
        <p:nvSpPr>
          <p:cNvPr id="3" name="Title 2">
            <a:extLst>
              <a:ext uri="{FF2B5EF4-FFF2-40B4-BE49-F238E27FC236}">
                <a16:creationId xmlns:a16="http://schemas.microsoft.com/office/drawing/2014/main" id="{7DFF4E7E-E210-57FF-85FA-0483717EC223}"/>
              </a:ext>
            </a:extLst>
          </p:cNvPr>
          <p:cNvSpPr>
            <a:spLocks noGrp="1"/>
          </p:cNvSpPr>
          <p:nvPr>
            <p:ph type="title"/>
          </p:nvPr>
        </p:nvSpPr>
        <p:spPr/>
        <p:txBody>
          <a:bodyPr/>
          <a:lstStyle/>
          <a:p>
            <a:r>
              <a:rPr lang="en-US"/>
              <a:t>Future Work</a:t>
            </a:r>
          </a:p>
        </p:txBody>
      </p:sp>
      <p:sp>
        <p:nvSpPr>
          <p:cNvPr id="4" name="Slide Number Placeholder 3">
            <a:extLst>
              <a:ext uri="{FF2B5EF4-FFF2-40B4-BE49-F238E27FC236}">
                <a16:creationId xmlns:a16="http://schemas.microsoft.com/office/drawing/2014/main" id="{59DB874E-E632-6D3E-D642-F0BD46BAC66C}"/>
              </a:ext>
            </a:extLst>
          </p:cNvPr>
          <p:cNvSpPr>
            <a:spLocks noGrp="1"/>
          </p:cNvSpPr>
          <p:nvPr>
            <p:ph type="sldNum" sz="quarter" idx="12"/>
          </p:nvPr>
        </p:nvSpPr>
        <p:spPr/>
        <p:txBody>
          <a:bodyPr/>
          <a:lstStyle/>
          <a:p>
            <a:pPr>
              <a:defRPr/>
            </a:pPr>
            <a:fld id="{2DCE6D5B-4AB6-3147-B0D9-B784D301F899}" type="slidenum">
              <a:rPr lang="en-US" smtClean="0"/>
              <a:pPr>
                <a:defRPr/>
              </a:pPr>
              <a:t>12</a:t>
            </a:fld>
            <a:endParaRPr lang="en-US"/>
          </a:p>
        </p:txBody>
      </p:sp>
    </p:spTree>
    <p:extLst>
      <p:ext uri="{BB962C8B-B14F-4D97-AF65-F5344CB8AC3E}">
        <p14:creationId xmlns:p14="http://schemas.microsoft.com/office/powerpoint/2010/main" val="28981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DBFB1-428A-9DFC-C599-5B3CA6D8857A}"/>
              </a:ext>
            </a:extLst>
          </p:cNvPr>
          <p:cNvSpPr>
            <a:spLocks noGrp="1"/>
          </p:cNvSpPr>
          <p:nvPr>
            <p:ph type="title"/>
          </p:nvPr>
        </p:nvSpPr>
        <p:spPr/>
        <p:txBody>
          <a:bodyPr/>
          <a:lstStyle/>
          <a:p>
            <a:r>
              <a:rPr lang="en-US"/>
              <a:t>Backup</a:t>
            </a:r>
          </a:p>
        </p:txBody>
      </p:sp>
      <p:sp>
        <p:nvSpPr>
          <p:cNvPr id="3" name="Text Placeholder 2">
            <a:extLst>
              <a:ext uri="{FF2B5EF4-FFF2-40B4-BE49-F238E27FC236}">
                <a16:creationId xmlns:a16="http://schemas.microsoft.com/office/drawing/2014/main" id="{886E7B32-16C9-4981-D7E1-EB9E554250AE}"/>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6744C118-9EE7-0C48-46CA-F4E3EAF685BA}"/>
              </a:ext>
            </a:extLst>
          </p:cNvPr>
          <p:cNvSpPr>
            <a:spLocks noGrp="1"/>
          </p:cNvSpPr>
          <p:nvPr>
            <p:ph type="sldNum" sz="quarter" idx="12"/>
          </p:nvPr>
        </p:nvSpPr>
        <p:spPr/>
        <p:txBody>
          <a:bodyPr/>
          <a:lstStyle/>
          <a:p>
            <a:pPr>
              <a:defRPr/>
            </a:pPr>
            <a:fld id="{2DCE6D5B-4AB6-3147-B0D9-B784D301F899}" type="slidenum">
              <a:rPr lang="en-US" smtClean="0">
                <a:solidFill>
                  <a:prstClr val="white">
                    <a:lumMod val="50000"/>
                  </a:prstClr>
                </a:solidFill>
              </a:rPr>
              <a:pPr>
                <a:defRPr/>
              </a:pPr>
              <a:t>13</a:t>
            </a:fld>
            <a:endParaRPr lang="en-US">
              <a:solidFill>
                <a:prstClr val="white">
                  <a:lumMod val="50000"/>
                </a:prstClr>
              </a:solidFill>
            </a:endParaRPr>
          </a:p>
        </p:txBody>
      </p:sp>
    </p:spTree>
    <p:extLst>
      <p:ext uri="{BB962C8B-B14F-4D97-AF65-F5344CB8AC3E}">
        <p14:creationId xmlns:p14="http://schemas.microsoft.com/office/powerpoint/2010/main" val="2180626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B8B956-663B-B663-6C17-3FB8668C0859}"/>
              </a:ext>
            </a:extLst>
          </p:cNvPr>
          <p:cNvSpPr>
            <a:spLocks noGrp="1"/>
          </p:cNvSpPr>
          <p:nvPr>
            <p:ph idx="1"/>
          </p:nvPr>
        </p:nvSpPr>
        <p:spPr>
          <a:xfrm>
            <a:off x="122620" y="1143000"/>
            <a:ext cx="7271161" cy="2590340"/>
          </a:xfrm>
        </p:spPr>
        <p:txBody>
          <a:bodyPr>
            <a:normAutofit fontScale="92500" lnSpcReduction="20000"/>
          </a:bodyPr>
          <a:lstStyle/>
          <a:p>
            <a:r>
              <a:rPr lang="en-US" dirty="0"/>
              <a:t>The optimized function that is multiplied by the “initial guess” is called a Bernstein polynomial of order n=20</a:t>
            </a:r>
          </a:p>
          <a:p>
            <a:r>
              <a:rPr lang="en-US" dirty="0"/>
              <a:t>COMSOL provides the coefficients for each term in the polynomial summation</a:t>
            </a:r>
          </a:p>
          <a:p>
            <a:r>
              <a:rPr lang="en-US" dirty="0"/>
              <a:t>Adding up all the polynomials gives the final function</a:t>
            </a:r>
          </a:p>
        </p:txBody>
      </p:sp>
      <p:sp>
        <p:nvSpPr>
          <p:cNvPr id="3" name="Title 2">
            <a:extLst>
              <a:ext uri="{FF2B5EF4-FFF2-40B4-BE49-F238E27FC236}">
                <a16:creationId xmlns:a16="http://schemas.microsoft.com/office/drawing/2014/main" id="{AF319F71-C67D-1673-D3C4-8F61B0F92CDA}"/>
              </a:ext>
            </a:extLst>
          </p:cNvPr>
          <p:cNvSpPr>
            <a:spLocks noGrp="1"/>
          </p:cNvSpPr>
          <p:nvPr>
            <p:ph type="title"/>
          </p:nvPr>
        </p:nvSpPr>
        <p:spPr/>
        <p:txBody>
          <a:bodyPr/>
          <a:lstStyle/>
          <a:p>
            <a:r>
              <a:rPr lang="en-US" dirty="0"/>
              <a:t>Bernstein Polynomials</a:t>
            </a:r>
          </a:p>
        </p:txBody>
      </p:sp>
      <p:sp>
        <p:nvSpPr>
          <p:cNvPr id="6" name="Slide Number Placeholder 5">
            <a:extLst>
              <a:ext uri="{FF2B5EF4-FFF2-40B4-BE49-F238E27FC236}">
                <a16:creationId xmlns:a16="http://schemas.microsoft.com/office/drawing/2014/main" id="{01A960D5-CCD3-939A-4695-AC69132B9AA9}"/>
              </a:ext>
            </a:extLst>
          </p:cNvPr>
          <p:cNvSpPr>
            <a:spLocks noGrp="1"/>
          </p:cNvSpPr>
          <p:nvPr>
            <p:ph type="sldNum" sz="quarter" idx="12"/>
          </p:nvPr>
        </p:nvSpPr>
        <p:spPr/>
        <p:txBody>
          <a:bodyPr/>
          <a:lstStyle/>
          <a:p>
            <a:pPr>
              <a:defRPr/>
            </a:pPr>
            <a:fld id="{2DCE6D5B-4AB6-3147-B0D9-B784D301F899}" type="slidenum">
              <a:rPr lang="en-US" smtClean="0">
                <a:solidFill>
                  <a:prstClr val="white">
                    <a:lumMod val="50000"/>
                  </a:prstClr>
                </a:solidFill>
              </a:rPr>
              <a:pPr>
                <a:defRPr/>
              </a:pPr>
              <a:t>14</a:t>
            </a:fld>
            <a:endParaRPr lang="en-US">
              <a:solidFill>
                <a:prstClr val="white">
                  <a:lumMod val="50000"/>
                </a:prstClr>
              </a:solidFill>
            </a:endParaRPr>
          </a:p>
        </p:txBody>
      </p:sp>
      <p:pic>
        <p:nvPicPr>
          <p:cNvPr id="3074" name="Picture 2">
            <a:extLst>
              <a:ext uri="{FF2B5EF4-FFF2-40B4-BE49-F238E27FC236}">
                <a16:creationId xmlns:a16="http://schemas.microsoft.com/office/drawing/2014/main" id="{35B366FE-60F7-F858-8D09-AD275DE9F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216" y="1142999"/>
            <a:ext cx="3791916" cy="28890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2EF55D8-3B4A-D578-3AB5-0B28773A0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216" y="3968920"/>
            <a:ext cx="3791917" cy="2889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962AC8C-992A-FAED-2097-F11680917945}"/>
              </a:ext>
            </a:extLst>
          </p:cNvPr>
          <p:cNvPicPr>
            <a:picLocks noChangeAspect="1"/>
          </p:cNvPicPr>
          <p:nvPr/>
        </p:nvPicPr>
        <p:blipFill>
          <a:blip r:embed="rId4"/>
          <a:stretch>
            <a:fillRect/>
          </a:stretch>
        </p:blipFill>
        <p:spPr>
          <a:xfrm>
            <a:off x="230981" y="3738639"/>
            <a:ext cx="6184106" cy="2814561"/>
          </a:xfrm>
          <a:prstGeom prst="rect">
            <a:avLst/>
          </a:prstGeom>
        </p:spPr>
      </p:pic>
    </p:spTree>
    <p:extLst>
      <p:ext uri="{BB962C8B-B14F-4D97-AF65-F5344CB8AC3E}">
        <p14:creationId xmlns:p14="http://schemas.microsoft.com/office/powerpoint/2010/main" val="119883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C4F9942-270F-2396-EAFE-8B61427F1A4D}"/>
              </a:ext>
            </a:extLst>
          </p:cNvPr>
          <p:cNvSpPr>
            <a:spLocks noGrp="1"/>
          </p:cNvSpPr>
          <p:nvPr>
            <p:ph idx="1"/>
          </p:nvPr>
        </p:nvSpPr>
        <p:spPr>
          <a:xfrm>
            <a:off x="154550" y="1135093"/>
            <a:ext cx="6551050" cy="3357853"/>
          </a:xfrm>
        </p:spPr>
        <p:txBody>
          <a:bodyPr>
            <a:normAutofit/>
          </a:bodyPr>
          <a:lstStyle/>
          <a:p>
            <a:r>
              <a:rPr lang="en-US" sz="1800" dirty="0">
                <a:solidFill>
                  <a:srgbClr val="0070C0"/>
                </a:solidFill>
              </a:rPr>
              <a:t>Hypersonic Inflatable Aerodynamic Decelerator </a:t>
            </a:r>
            <a:br>
              <a:rPr lang="en-US" sz="1800" dirty="0">
                <a:solidFill>
                  <a:srgbClr val="0070C0"/>
                </a:solidFill>
              </a:rPr>
            </a:br>
            <a:r>
              <a:rPr lang="en-US" sz="1800" dirty="0"/>
              <a:t>(HIAD): </a:t>
            </a:r>
            <a:r>
              <a:rPr lang="en-US" sz="1800" dirty="0" err="1"/>
              <a:t>softgoods</a:t>
            </a:r>
            <a:r>
              <a:rPr lang="en-US" sz="1800" dirty="0"/>
              <a:t> aeroshell that can be packed and stowed for launch and cruise, then deployed prior to atmospheric entry to decelerate payloads</a:t>
            </a:r>
          </a:p>
          <a:p>
            <a:r>
              <a:rPr lang="en-US" sz="1800" dirty="0">
                <a:solidFill>
                  <a:srgbClr val="0070C0"/>
                </a:solidFill>
              </a:rPr>
              <a:t>Low-Earth Orbit Flight Test of an Inflatable Decelerator </a:t>
            </a:r>
            <a:r>
              <a:rPr lang="en-US" sz="1800" dirty="0">
                <a:solidFill>
                  <a:srgbClr val="2670C1"/>
                </a:solidFill>
              </a:rPr>
              <a:t>(LOFTID)</a:t>
            </a:r>
            <a:r>
              <a:rPr lang="en-US" sz="1800" dirty="0"/>
              <a:t>: orbital entry of a Reentry Vehicle with an inflatable aeroshell, demonstrating HIAD technology at scale and entry conditions relevant for Earth and Mars</a:t>
            </a:r>
          </a:p>
          <a:p>
            <a:r>
              <a:rPr lang="en-US" sz="1800" dirty="0"/>
              <a:t>LOFTID launched on a United Launch Alliance (ULA) Atlas V rocket as a ride-share payload out of Vandenberg Space Force Base in November 2022</a:t>
            </a:r>
          </a:p>
          <a:p>
            <a:endParaRPr lang="en-US" sz="1800" dirty="0"/>
          </a:p>
          <a:p>
            <a:endParaRPr lang="en-US" sz="1800" dirty="0"/>
          </a:p>
        </p:txBody>
      </p:sp>
      <p:sp>
        <p:nvSpPr>
          <p:cNvPr id="3" name="Title 2"/>
          <p:cNvSpPr>
            <a:spLocks noGrp="1"/>
          </p:cNvSpPr>
          <p:nvPr>
            <p:ph type="title"/>
          </p:nvPr>
        </p:nvSpPr>
        <p:spPr/>
        <p:txBody>
          <a:bodyPr/>
          <a:lstStyle/>
          <a:p>
            <a:r>
              <a:rPr lang="en-US" dirty="0"/>
              <a:t>LOFTID Background</a:t>
            </a:r>
          </a:p>
        </p:txBody>
      </p:sp>
      <p:pic>
        <p:nvPicPr>
          <p:cNvPr id="10" name="Picture 9">
            <a:extLst>
              <a:ext uri="{FF2B5EF4-FFF2-40B4-BE49-F238E27FC236}">
                <a16:creationId xmlns:a16="http://schemas.microsoft.com/office/drawing/2014/main" id="{4E1C32DA-5EC1-4CAC-98CF-419EA19BF94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069567" y="1385075"/>
            <a:ext cx="2885336" cy="2825458"/>
          </a:xfrm>
          <a:prstGeom prst="ellipse">
            <a:avLst/>
          </a:prstGeom>
          <a:effectLst>
            <a:outerShdw blurRad="50800" dist="38100" dir="2700000" algn="tl" rotWithShape="0">
              <a:prstClr val="black">
                <a:alpha val="40000"/>
              </a:prstClr>
            </a:outerShdw>
          </a:effectLst>
        </p:spPr>
      </p:pic>
      <p:pic>
        <p:nvPicPr>
          <p:cNvPr id="9" name="Picture 8" descr="Logo, company name&#10;&#10;Description automatically generated">
            <a:extLst>
              <a:ext uri="{FF2B5EF4-FFF2-40B4-BE49-F238E27FC236}">
                <a16:creationId xmlns:a16="http://schemas.microsoft.com/office/drawing/2014/main" id="{417BA66C-2D91-411A-96F6-302372E953B0}"/>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rot="16200000">
            <a:off x="6405559" y="1435136"/>
            <a:ext cx="3075439" cy="2475354"/>
          </a:xfrm>
          <a:prstGeom prst="rect">
            <a:avLst/>
          </a:prstGeom>
        </p:spPr>
      </p:pic>
      <p:grpSp>
        <p:nvGrpSpPr>
          <p:cNvPr id="41" name="Group 40">
            <a:extLst>
              <a:ext uri="{FF2B5EF4-FFF2-40B4-BE49-F238E27FC236}">
                <a16:creationId xmlns:a16="http://schemas.microsoft.com/office/drawing/2014/main" id="{AD88AAA7-E58B-46B9-9F99-B9CE5067D287}"/>
              </a:ext>
            </a:extLst>
          </p:cNvPr>
          <p:cNvGrpSpPr/>
          <p:nvPr/>
        </p:nvGrpSpPr>
        <p:grpSpPr>
          <a:xfrm>
            <a:off x="154550" y="4540469"/>
            <a:ext cx="8800770" cy="2294231"/>
            <a:chOff x="159151" y="1029782"/>
            <a:chExt cx="11873698" cy="3095297"/>
          </a:xfrm>
        </p:grpSpPr>
        <p:pic>
          <p:nvPicPr>
            <p:cNvPr id="42" name="Picture 41">
              <a:extLst>
                <a:ext uri="{FF2B5EF4-FFF2-40B4-BE49-F238E27FC236}">
                  <a16:creationId xmlns:a16="http://schemas.microsoft.com/office/drawing/2014/main" id="{F4F6D581-5286-4BD4-8C54-7815A1F506D9}"/>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159151" y="1760732"/>
              <a:ext cx="11873698" cy="2364347"/>
            </a:xfrm>
            <a:prstGeom prst="rect">
              <a:avLst/>
            </a:prstGeom>
          </p:spPr>
        </p:pic>
        <p:grpSp>
          <p:nvGrpSpPr>
            <p:cNvPr id="43" name="Group 42">
              <a:extLst>
                <a:ext uri="{FF2B5EF4-FFF2-40B4-BE49-F238E27FC236}">
                  <a16:creationId xmlns:a16="http://schemas.microsoft.com/office/drawing/2014/main" id="{542E56FF-6E06-4B05-AC48-F91918A5C348}"/>
                </a:ext>
              </a:extLst>
            </p:cNvPr>
            <p:cNvGrpSpPr/>
            <p:nvPr/>
          </p:nvGrpSpPr>
          <p:grpSpPr>
            <a:xfrm>
              <a:off x="2032498" y="1029782"/>
              <a:ext cx="8282341" cy="1598319"/>
              <a:chOff x="1926036" y="1191568"/>
              <a:chExt cx="8282341" cy="1598319"/>
            </a:xfrm>
          </p:grpSpPr>
          <p:cxnSp>
            <p:nvCxnSpPr>
              <p:cNvPr id="47" name="Straight Arrow Connector 46">
                <a:extLst>
                  <a:ext uri="{FF2B5EF4-FFF2-40B4-BE49-F238E27FC236}">
                    <a16:creationId xmlns:a16="http://schemas.microsoft.com/office/drawing/2014/main" id="{6946C367-B3AA-4FB1-A13B-4CF528DA09F7}"/>
                  </a:ext>
                </a:extLst>
              </p:cNvPr>
              <p:cNvCxnSpPr>
                <a:cxnSpLocks/>
                <a:stCxn id="48" idx="2"/>
              </p:cNvCxnSpPr>
              <p:nvPr/>
            </p:nvCxnSpPr>
            <p:spPr>
              <a:xfrm>
                <a:off x="2987109" y="1854361"/>
                <a:ext cx="318218" cy="674316"/>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520BBE6-1110-4DE3-B8AA-3D7543F3CD98}"/>
                  </a:ext>
                </a:extLst>
              </p:cNvPr>
              <p:cNvSpPr txBox="1"/>
              <p:nvPr/>
            </p:nvSpPr>
            <p:spPr>
              <a:xfrm>
                <a:off x="1926036" y="1243938"/>
                <a:ext cx="2122146" cy="610423"/>
              </a:xfrm>
              <a:prstGeom prst="rect">
                <a:avLst/>
              </a:prstGeom>
              <a:noFill/>
            </p:spPr>
            <p:txBody>
              <a:bodyPr wrap="square" rtlCol="0">
                <a:spAutoFit/>
              </a:bodyPr>
              <a:lstStyle/>
              <a:p>
                <a:pPr algn="ctr"/>
                <a:r>
                  <a:rPr lang="en-US" sz="1200" b="1"/>
                  <a:t>JPSS-2</a:t>
                </a:r>
              </a:p>
              <a:p>
                <a:pPr algn="ctr"/>
                <a:r>
                  <a:rPr lang="en-US" sz="1200" b="1"/>
                  <a:t>Primary Payload</a:t>
                </a:r>
              </a:p>
            </p:txBody>
          </p:sp>
          <p:cxnSp>
            <p:nvCxnSpPr>
              <p:cNvPr id="49" name="Straight Arrow Connector 48">
                <a:extLst>
                  <a:ext uri="{FF2B5EF4-FFF2-40B4-BE49-F238E27FC236}">
                    <a16:creationId xmlns:a16="http://schemas.microsoft.com/office/drawing/2014/main" id="{DB424F62-4022-4F28-81EA-03AD21CBF9AE}"/>
                  </a:ext>
                </a:extLst>
              </p:cNvPr>
              <p:cNvCxnSpPr>
                <a:cxnSpLocks/>
                <a:stCxn id="50" idx="2"/>
              </p:cNvCxnSpPr>
              <p:nvPr/>
            </p:nvCxnSpPr>
            <p:spPr>
              <a:xfrm flipH="1">
                <a:off x="5204553" y="1844842"/>
                <a:ext cx="630165" cy="94504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C781F0A-86F2-47CE-B235-CC9E3CE867BD}"/>
                  </a:ext>
                </a:extLst>
              </p:cNvPr>
              <p:cNvSpPr txBox="1"/>
              <p:nvPr/>
            </p:nvSpPr>
            <p:spPr>
              <a:xfrm>
                <a:off x="4397469" y="1234420"/>
                <a:ext cx="2874498" cy="610423"/>
              </a:xfrm>
              <a:prstGeom prst="rect">
                <a:avLst/>
              </a:prstGeom>
              <a:noFill/>
            </p:spPr>
            <p:txBody>
              <a:bodyPr wrap="square" rtlCol="0">
                <a:spAutoFit/>
              </a:bodyPr>
              <a:lstStyle/>
              <a:p>
                <a:pPr algn="ctr"/>
                <a:r>
                  <a:rPr lang="en-US" sz="1200" b="1"/>
                  <a:t>Payload Adapter Canister</a:t>
                </a:r>
              </a:p>
              <a:p>
                <a:pPr algn="ctr"/>
                <a:r>
                  <a:rPr lang="en-US" sz="1200" b="1"/>
                  <a:t>(LOFTID Stowed Within)</a:t>
                </a:r>
              </a:p>
            </p:txBody>
          </p:sp>
          <p:cxnSp>
            <p:nvCxnSpPr>
              <p:cNvPr id="51" name="Straight Arrow Connector 50">
                <a:extLst>
                  <a:ext uri="{FF2B5EF4-FFF2-40B4-BE49-F238E27FC236}">
                    <a16:creationId xmlns:a16="http://schemas.microsoft.com/office/drawing/2014/main" id="{61D1B0C2-96FB-4A37-97E3-F057486A964A}"/>
                  </a:ext>
                </a:extLst>
              </p:cNvPr>
              <p:cNvCxnSpPr/>
              <p:nvPr/>
            </p:nvCxnSpPr>
            <p:spPr>
              <a:xfrm flipH="1">
                <a:off x="8539798" y="1836864"/>
                <a:ext cx="168179" cy="55932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C37F4C7-6686-4DC8-8BE3-C636F67C7851}"/>
                  </a:ext>
                </a:extLst>
              </p:cNvPr>
              <p:cNvSpPr txBox="1"/>
              <p:nvPr/>
            </p:nvSpPr>
            <p:spPr>
              <a:xfrm>
                <a:off x="7066415" y="1191568"/>
                <a:ext cx="3141962" cy="610423"/>
              </a:xfrm>
              <a:prstGeom prst="rect">
                <a:avLst/>
              </a:prstGeom>
              <a:noFill/>
            </p:spPr>
            <p:txBody>
              <a:bodyPr wrap="square" rtlCol="0">
                <a:spAutoFit/>
              </a:bodyPr>
              <a:lstStyle/>
              <a:p>
                <a:pPr algn="ctr"/>
                <a:r>
                  <a:rPr lang="en-US" sz="1200" b="1"/>
                  <a:t>Centaur</a:t>
                </a:r>
                <a:br>
                  <a:rPr lang="en-US" sz="1200" b="1"/>
                </a:br>
                <a:r>
                  <a:rPr lang="en-US" sz="1200" b="1"/>
                  <a:t>(Atlas V Second Stage)</a:t>
                </a:r>
              </a:p>
            </p:txBody>
          </p:sp>
        </p:grpSp>
        <p:cxnSp>
          <p:nvCxnSpPr>
            <p:cNvPr id="45" name="Straight Arrow Connector 44">
              <a:extLst>
                <a:ext uri="{FF2B5EF4-FFF2-40B4-BE49-F238E27FC236}">
                  <a16:creationId xmlns:a16="http://schemas.microsoft.com/office/drawing/2014/main" id="{809B297E-5167-4918-8A1E-E8C8AE45C1AE}"/>
                </a:ext>
              </a:extLst>
            </p:cNvPr>
            <p:cNvCxnSpPr>
              <a:cxnSpLocks/>
              <a:stCxn id="46" idx="2"/>
            </p:cNvCxnSpPr>
            <p:nvPr/>
          </p:nvCxnSpPr>
          <p:spPr>
            <a:xfrm>
              <a:off x="1204874" y="1731713"/>
              <a:ext cx="251121" cy="770303"/>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82F8954-9C13-4BCA-87B4-CEC2676F4E91}"/>
                </a:ext>
              </a:extLst>
            </p:cNvPr>
            <p:cNvSpPr txBox="1"/>
            <p:nvPr/>
          </p:nvSpPr>
          <p:spPr>
            <a:xfrm>
              <a:off x="265791" y="1121290"/>
              <a:ext cx="1878167" cy="610423"/>
            </a:xfrm>
            <a:prstGeom prst="rect">
              <a:avLst/>
            </a:prstGeom>
            <a:noFill/>
          </p:spPr>
          <p:txBody>
            <a:bodyPr wrap="square" rtlCol="0">
              <a:spAutoFit/>
            </a:bodyPr>
            <a:lstStyle/>
            <a:p>
              <a:pPr algn="ctr"/>
              <a:r>
                <a:rPr lang="en-US" sz="1200" b="1" dirty="0"/>
                <a:t>Extended Payload Fairing</a:t>
              </a:r>
            </a:p>
          </p:txBody>
        </p:sp>
      </p:grpSp>
      <p:sp>
        <p:nvSpPr>
          <p:cNvPr id="5" name="Rectangle: Rounded Corners 4">
            <a:extLst>
              <a:ext uri="{FF2B5EF4-FFF2-40B4-BE49-F238E27FC236}">
                <a16:creationId xmlns:a16="http://schemas.microsoft.com/office/drawing/2014/main" id="{88DB543A-FBFB-41DD-8B05-CD98BA2DC383}"/>
              </a:ext>
            </a:extLst>
          </p:cNvPr>
          <p:cNvSpPr/>
          <p:nvPr/>
        </p:nvSpPr>
        <p:spPr>
          <a:xfrm>
            <a:off x="9205046" y="4877512"/>
            <a:ext cx="2614378" cy="1497446"/>
          </a:xfrm>
          <a:prstGeom prst="roundRect">
            <a:avLst>
              <a:gd name="adj" fmla="val 10009"/>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20000"/>
                    <a:lumOff val="80000"/>
                  </a:schemeClr>
                </a:solidFill>
                <a:effectLst>
                  <a:outerShdw blurRad="38100" dist="38100" dir="2700000" algn="tl">
                    <a:srgbClr val="000000">
                      <a:alpha val="43137"/>
                    </a:srgbClr>
                  </a:outerShdw>
                </a:effectLst>
              </a:rPr>
              <a:t>Largest blunt-body aeroshell ever</a:t>
            </a:r>
            <a:br>
              <a:rPr lang="en-US" b="1" dirty="0">
                <a:solidFill>
                  <a:schemeClr val="accent4">
                    <a:lumMod val="20000"/>
                    <a:lumOff val="80000"/>
                  </a:schemeClr>
                </a:solidFill>
                <a:effectLst>
                  <a:outerShdw blurRad="38100" dist="38100" dir="2700000" algn="tl">
                    <a:srgbClr val="000000">
                      <a:alpha val="43137"/>
                    </a:srgbClr>
                  </a:outerShdw>
                </a:effectLst>
              </a:rPr>
            </a:br>
            <a:r>
              <a:rPr lang="en-US" sz="1000" b="1" dirty="0">
                <a:solidFill>
                  <a:schemeClr val="accent4">
                    <a:lumMod val="20000"/>
                    <a:lumOff val="80000"/>
                  </a:schemeClr>
                </a:solidFill>
                <a:effectLst>
                  <a:outerShdw blurRad="38100" dist="38100" dir="2700000" algn="tl">
                    <a:srgbClr val="000000">
                      <a:alpha val="43137"/>
                    </a:srgbClr>
                  </a:outerShdw>
                </a:effectLst>
              </a:rPr>
              <a:t> </a:t>
            </a:r>
            <a:br>
              <a:rPr lang="en-US" b="1" dirty="0">
                <a:solidFill>
                  <a:schemeClr val="accent4">
                    <a:lumMod val="20000"/>
                    <a:lumOff val="80000"/>
                  </a:schemeClr>
                </a:solidFill>
                <a:effectLst>
                  <a:outerShdw blurRad="38100" dist="38100" dir="2700000" algn="tl">
                    <a:srgbClr val="000000">
                      <a:alpha val="43137"/>
                    </a:srgbClr>
                  </a:outerShdw>
                </a:effectLst>
              </a:rPr>
            </a:br>
            <a:r>
              <a:rPr lang="en-US" b="1" dirty="0">
                <a:solidFill>
                  <a:schemeClr val="accent4">
                    <a:lumMod val="20000"/>
                    <a:lumOff val="80000"/>
                  </a:schemeClr>
                </a:solidFill>
                <a:effectLst>
                  <a:outerShdw blurRad="38100" dist="38100" dir="2700000" algn="tl">
                    <a:srgbClr val="000000">
                      <a:alpha val="43137"/>
                    </a:srgbClr>
                  </a:outerShdw>
                </a:effectLst>
              </a:rPr>
              <a:t>Entered at 8 km/s, and reached Mach 30</a:t>
            </a:r>
          </a:p>
        </p:txBody>
      </p:sp>
      <p:sp>
        <p:nvSpPr>
          <p:cNvPr id="7" name="Slide Number Placeholder 6">
            <a:extLst>
              <a:ext uri="{FF2B5EF4-FFF2-40B4-BE49-F238E27FC236}">
                <a16:creationId xmlns:a16="http://schemas.microsoft.com/office/drawing/2014/main" id="{0A9CCC87-02EA-0148-48F7-37A10E06A0B2}"/>
              </a:ext>
            </a:extLst>
          </p:cNvPr>
          <p:cNvSpPr>
            <a:spLocks noGrp="1"/>
          </p:cNvSpPr>
          <p:nvPr>
            <p:ph type="sldNum" sz="quarter" idx="12"/>
          </p:nvPr>
        </p:nvSpPr>
        <p:spPr/>
        <p:txBody>
          <a:bodyPr/>
          <a:lstStyle/>
          <a:p>
            <a:pPr>
              <a:defRPr/>
            </a:pPr>
            <a:fld id="{2DCE6D5B-4AB6-3147-B0D9-B784D301F899}" type="slidenum">
              <a:rPr lang="en-US" smtClean="0"/>
              <a:pPr>
                <a:defRPr/>
              </a:pPr>
              <a:t>2</a:t>
            </a:fld>
            <a:endParaRPr lang="en-US"/>
          </a:p>
        </p:txBody>
      </p:sp>
    </p:spTree>
    <p:extLst>
      <p:ext uri="{BB962C8B-B14F-4D97-AF65-F5344CB8AC3E}">
        <p14:creationId xmlns:p14="http://schemas.microsoft.com/office/powerpoint/2010/main" val="118503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A17F-FDC4-9C33-1B45-0CF1B524F31F}"/>
              </a:ext>
            </a:extLst>
          </p:cNvPr>
          <p:cNvSpPr>
            <a:spLocks noGrp="1"/>
          </p:cNvSpPr>
          <p:nvPr>
            <p:ph type="title"/>
          </p:nvPr>
        </p:nvSpPr>
        <p:spPr>
          <a:xfrm>
            <a:off x="1355430" y="313969"/>
            <a:ext cx="9493802" cy="615951"/>
          </a:xfrm>
        </p:spPr>
        <p:txBody>
          <a:bodyPr/>
          <a:lstStyle/>
          <a:p>
            <a:r>
              <a:rPr lang="en-US" dirty="0"/>
              <a:t>LOFTID Instrumentation: Heat Flux Gauges &amp; Thermocouples</a:t>
            </a:r>
          </a:p>
        </p:txBody>
      </p:sp>
      <p:sp>
        <p:nvSpPr>
          <p:cNvPr id="5" name="Slide Number Placeholder 4">
            <a:extLst>
              <a:ext uri="{FF2B5EF4-FFF2-40B4-BE49-F238E27FC236}">
                <a16:creationId xmlns:a16="http://schemas.microsoft.com/office/drawing/2014/main" id="{E8F2A706-35F8-AA5D-5FFA-501BED3FEBF8}"/>
              </a:ext>
            </a:extLst>
          </p:cNvPr>
          <p:cNvSpPr>
            <a:spLocks noGrp="1"/>
          </p:cNvSpPr>
          <p:nvPr>
            <p:ph type="sldNum" sz="quarter" idx="12"/>
          </p:nvPr>
        </p:nvSpPr>
        <p:spPr/>
        <p:txBody>
          <a:bodyPr/>
          <a:lstStyle/>
          <a:p>
            <a:pPr>
              <a:defRPr/>
            </a:pPr>
            <a:fld id="{2DCE6D5B-4AB6-3147-B0D9-B784D301F899}" type="slidenum">
              <a:rPr lang="en-US" smtClean="0">
                <a:solidFill>
                  <a:prstClr val="white">
                    <a:lumMod val="50000"/>
                  </a:prstClr>
                </a:solidFill>
              </a:rPr>
              <a:pPr>
                <a:defRPr/>
              </a:pPr>
              <a:t>3</a:t>
            </a:fld>
            <a:endParaRPr lang="en-US">
              <a:solidFill>
                <a:prstClr val="white">
                  <a:lumMod val="50000"/>
                </a:prstClr>
              </a:solidFill>
            </a:endParaRPr>
          </a:p>
        </p:txBody>
      </p:sp>
      <p:pic>
        <p:nvPicPr>
          <p:cNvPr id="6" name="Picture 5">
            <a:extLst>
              <a:ext uri="{FF2B5EF4-FFF2-40B4-BE49-F238E27FC236}">
                <a16:creationId xmlns:a16="http://schemas.microsoft.com/office/drawing/2014/main" id="{F95B667A-53DE-CE30-39DF-2194EE8E7F1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73504" y="2310902"/>
            <a:ext cx="3926786" cy="4104077"/>
          </a:xfrm>
          <a:prstGeom prst="rect">
            <a:avLst/>
          </a:prstGeom>
        </p:spPr>
      </p:pic>
      <p:pic>
        <p:nvPicPr>
          <p:cNvPr id="7" name="Picture 6">
            <a:extLst>
              <a:ext uri="{FF2B5EF4-FFF2-40B4-BE49-F238E27FC236}">
                <a16:creationId xmlns:a16="http://schemas.microsoft.com/office/drawing/2014/main" id="{CFAD55A1-9CBF-2A20-5CEC-52BBE440EBA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57693" y="2089175"/>
            <a:ext cx="4927623" cy="2273766"/>
          </a:xfrm>
          <a:prstGeom prst="rect">
            <a:avLst/>
          </a:prstGeom>
        </p:spPr>
      </p:pic>
      <p:grpSp>
        <p:nvGrpSpPr>
          <p:cNvPr id="27" name="Group 26">
            <a:extLst>
              <a:ext uri="{FF2B5EF4-FFF2-40B4-BE49-F238E27FC236}">
                <a16:creationId xmlns:a16="http://schemas.microsoft.com/office/drawing/2014/main" id="{E1B3550F-C289-F4DD-3E6F-8A6043BC6E46}"/>
              </a:ext>
            </a:extLst>
          </p:cNvPr>
          <p:cNvGrpSpPr/>
          <p:nvPr/>
        </p:nvGrpSpPr>
        <p:grpSpPr>
          <a:xfrm>
            <a:off x="7676021" y="3873725"/>
            <a:ext cx="3661649" cy="2853808"/>
            <a:chOff x="7885893" y="3411696"/>
            <a:chExt cx="4180379" cy="3258095"/>
          </a:xfrm>
        </p:grpSpPr>
        <p:grpSp>
          <p:nvGrpSpPr>
            <p:cNvPr id="11" name="Group 10">
              <a:extLst>
                <a:ext uri="{FF2B5EF4-FFF2-40B4-BE49-F238E27FC236}">
                  <a16:creationId xmlns:a16="http://schemas.microsoft.com/office/drawing/2014/main" id="{E4F1C825-B6B2-3B94-E2CC-1342463AC290}"/>
                </a:ext>
              </a:extLst>
            </p:cNvPr>
            <p:cNvGrpSpPr>
              <a:grpSpLocks noChangeAspect="1"/>
            </p:cNvGrpSpPr>
            <p:nvPr/>
          </p:nvGrpSpPr>
          <p:grpSpPr>
            <a:xfrm>
              <a:off x="7885893" y="3411696"/>
              <a:ext cx="3478805" cy="3258095"/>
              <a:chOff x="6263255" y="1069284"/>
              <a:chExt cx="3716700" cy="3480897"/>
            </a:xfrm>
          </p:grpSpPr>
          <p:pic>
            <p:nvPicPr>
              <p:cNvPr id="12" name="Picture 11">
                <a:extLst>
                  <a:ext uri="{FF2B5EF4-FFF2-40B4-BE49-F238E27FC236}">
                    <a16:creationId xmlns:a16="http://schemas.microsoft.com/office/drawing/2014/main" id="{C47816EC-8211-BAD3-8248-78C759EA5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3255" y="1069284"/>
                <a:ext cx="3716700" cy="3480897"/>
              </a:xfrm>
              <a:prstGeom prst="rect">
                <a:avLst/>
              </a:prstGeom>
            </p:spPr>
          </p:pic>
          <p:sp>
            <p:nvSpPr>
              <p:cNvPr id="13" name="Oval 12">
                <a:extLst>
                  <a:ext uri="{FF2B5EF4-FFF2-40B4-BE49-F238E27FC236}">
                    <a16:creationId xmlns:a16="http://schemas.microsoft.com/office/drawing/2014/main" id="{B988D8C0-471D-DCCB-1E74-63F05F69101A}"/>
                  </a:ext>
                </a:extLst>
              </p:cNvPr>
              <p:cNvSpPr/>
              <p:nvPr/>
            </p:nvSpPr>
            <p:spPr>
              <a:xfrm>
                <a:off x="8046513" y="1777724"/>
                <a:ext cx="109728" cy="109728"/>
              </a:xfrm>
              <a:prstGeom prst="ellipse">
                <a:avLst/>
              </a:prstGeom>
              <a:solidFill>
                <a:schemeClr val="accent1"/>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 name="Oval 13">
                <a:extLst>
                  <a:ext uri="{FF2B5EF4-FFF2-40B4-BE49-F238E27FC236}">
                    <a16:creationId xmlns:a16="http://schemas.microsoft.com/office/drawing/2014/main" id="{FFF2044F-7204-FBD7-2E18-EBAAC72B1C7B}"/>
                  </a:ext>
                </a:extLst>
              </p:cNvPr>
              <p:cNvSpPr/>
              <p:nvPr/>
            </p:nvSpPr>
            <p:spPr>
              <a:xfrm>
                <a:off x="9036245" y="2747286"/>
                <a:ext cx="109728" cy="109728"/>
              </a:xfrm>
              <a:prstGeom prst="ellipse">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Oval 14">
                <a:extLst>
                  <a:ext uri="{FF2B5EF4-FFF2-40B4-BE49-F238E27FC236}">
                    <a16:creationId xmlns:a16="http://schemas.microsoft.com/office/drawing/2014/main" id="{D513E4DA-BE82-F9AF-6734-A1BC3F70BB3B}"/>
                  </a:ext>
                </a:extLst>
              </p:cNvPr>
              <p:cNvSpPr/>
              <p:nvPr/>
            </p:nvSpPr>
            <p:spPr>
              <a:xfrm>
                <a:off x="8052121" y="3731066"/>
                <a:ext cx="109728" cy="109728"/>
              </a:xfrm>
              <a:prstGeom prst="ellipse">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Oval 15">
                <a:extLst>
                  <a:ext uri="{FF2B5EF4-FFF2-40B4-BE49-F238E27FC236}">
                    <a16:creationId xmlns:a16="http://schemas.microsoft.com/office/drawing/2014/main" id="{AEE96207-C393-92CF-B3B7-84380CEFFC3E}"/>
                  </a:ext>
                </a:extLst>
              </p:cNvPr>
              <p:cNvSpPr/>
              <p:nvPr/>
            </p:nvSpPr>
            <p:spPr>
              <a:xfrm>
                <a:off x="7068250" y="2753157"/>
                <a:ext cx="109728" cy="109728"/>
              </a:xfrm>
              <a:prstGeom prst="ellipse">
                <a:avLst/>
              </a:prstGeom>
              <a:solidFill>
                <a:srgbClr val="7030A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TextBox 16">
                <a:extLst>
                  <a:ext uri="{FF2B5EF4-FFF2-40B4-BE49-F238E27FC236}">
                    <a16:creationId xmlns:a16="http://schemas.microsoft.com/office/drawing/2014/main" id="{55BA3366-3FEF-FB1F-BB8C-B65DD204BA64}"/>
                  </a:ext>
                </a:extLst>
              </p:cNvPr>
              <p:cNvSpPr txBox="1"/>
              <p:nvPr/>
            </p:nvSpPr>
            <p:spPr>
              <a:xfrm>
                <a:off x="7540523" y="1729424"/>
                <a:ext cx="482732" cy="168932"/>
              </a:xfrm>
              <a:prstGeom prst="rect">
                <a:avLst/>
              </a:prstGeom>
              <a:solidFill>
                <a:srgbClr val="2E2E2E"/>
              </a:solidFill>
            </p:spPr>
            <p:txBody>
              <a:bodyPr wrap="square" lIns="0" tIns="0" rIns="0" bIns="0" rtlCol="0">
                <a:spAutoFit/>
              </a:bodyPr>
              <a:lstStyle/>
              <a:p>
                <a:r>
                  <a:rPr lang="en-US" sz="900" dirty="0">
                    <a:solidFill>
                      <a:schemeClr val="bg1"/>
                    </a:solidFill>
                  </a:rPr>
                  <a:t>LTH71</a:t>
                </a:r>
              </a:p>
            </p:txBody>
          </p:sp>
          <p:sp>
            <p:nvSpPr>
              <p:cNvPr id="18" name="TextBox 17">
                <a:extLst>
                  <a:ext uri="{FF2B5EF4-FFF2-40B4-BE49-F238E27FC236}">
                    <a16:creationId xmlns:a16="http://schemas.microsoft.com/office/drawing/2014/main" id="{323FE30F-5DD4-FC13-2BD7-A3218B8B0D51}"/>
                  </a:ext>
                </a:extLst>
              </p:cNvPr>
              <p:cNvSpPr txBox="1"/>
              <p:nvPr/>
            </p:nvSpPr>
            <p:spPr>
              <a:xfrm>
                <a:off x="8168511" y="3807716"/>
                <a:ext cx="506187" cy="168932"/>
              </a:xfrm>
              <a:prstGeom prst="rect">
                <a:avLst/>
              </a:prstGeom>
              <a:solidFill>
                <a:srgbClr val="222222"/>
              </a:solidFill>
            </p:spPr>
            <p:txBody>
              <a:bodyPr wrap="square" lIns="0" tIns="0" rIns="0" bIns="0" rtlCol="0">
                <a:spAutoFit/>
              </a:bodyPr>
              <a:lstStyle/>
              <a:p>
                <a:r>
                  <a:rPr lang="en-US" sz="900" dirty="0">
                    <a:solidFill>
                      <a:schemeClr val="bg1"/>
                    </a:solidFill>
                  </a:rPr>
                  <a:t>LTH73</a:t>
                </a:r>
              </a:p>
            </p:txBody>
          </p:sp>
          <p:sp>
            <p:nvSpPr>
              <p:cNvPr id="19" name="TextBox 18">
                <a:extLst>
                  <a:ext uri="{FF2B5EF4-FFF2-40B4-BE49-F238E27FC236}">
                    <a16:creationId xmlns:a16="http://schemas.microsoft.com/office/drawing/2014/main" id="{6C99D1A5-2313-1045-5149-B04EC2910F1C}"/>
                  </a:ext>
                </a:extLst>
              </p:cNvPr>
              <p:cNvSpPr txBox="1"/>
              <p:nvPr/>
            </p:nvSpPr>
            <p:spPr>
              <a:xfrm>
                <a:off x="9071906" y="2541173"/>
                <a:ext cx="517391" cy="168932"/>
              </a:xfrm>
              <a:prstGeom prst="rect">
                <a:avLst/>
              </a:prstGeom>
              <a:solidFill>
                <a:srgbClr val="212121"/>
              </a:solidFill>
            </p:spPr>
            <p:txBody>
              <a:bodyPr wrap="square" lIns="0" tIns="0" rIns="0" bIns="0" rtlCol="0">
                <a:spAutoFit/>
              </a:bodyPr>
              <a:lstStyle/>
              <a:p>
                <a:r>
                  <a:rPr lang="en-US" sz="900" dirty="0">
                    <a:solidFill>
                      <a:schemeClr val="bg1"/>
                    </a:solidFill>
                  </a:rPr>
                  <a:t>LTH72</a:t>
                </a:r>
              </a:p>
            </p:txBody>
          </p:sp>
          <p:sp>
            <p:nvSpPr>
              <p:cNvPr id="20" name="TextBox 19">
                <a:extLst>
                  <a:ext uri="{FF2B5EF4-FFF2-40B4-BE49-F238E27FC236}">
                    <a16:creationId xmlns:a16="http://schemas.microsoft.com/office/drawing/2014/main" id="{B542966C-9064-B3F8-2558-D050BBCDBE43}"/>
                  </a:ext>
                </a:extLst>
              </p:cNvPr>
              <p:cNvSpPr txBox="1"/>
              <p:nvPr/>
            </p:nvSpPr>
            <p:spPr>
              <a:xfrm>
                <a:off x="6879563" y="2891859"/>
                <a:ext cx="527150" cy="168932"/>
              </a:xfrm>
              <a:prstGeom prst="rect">
                <a:avLst/>
              </a:prstGeom>
              <a:solidFill>
                <a:srgbClr val="353535"/>
              </a:solidFill>
            </p:spPr>
            <p:txBody>
              <a:bodyPr wrap="square" lIns="0" tIns="0" rIns="0" bIns="0" rtlCol="0">
                <a:spAutoFit/>
              </a:bodyPr>
              <a:lstStyle/>
              <a:p>
                <a:r>
                  <a:rPr lang="en-US" sz="900" dirty="0">
                    <a:solidFill>
                      <a:schemeClr val="bg1"/>
                    </a:solidFill>
                  </a:rPr>
                  <a:t>LTH74</a:t>
                </a:r>
              </a:p>
            </p:txBody>
          </p:sp>
        </p:grpSp>
        <p:grpSp>
          <p:nvGrpSpPr>
            <p:cNvPr id="21" name="Group 20">
              <a:extLst>
                <a:ext uri="{FF2B5EF4-FFF2-40B4-BE49-F238E27FC236}">
                  <a16:creationId xmlns:a16="http://schemas.microsoft.com/office/drawing/2014/main" id="{7ACBA461-AD5C-C7BD-9D82-482CAB24210A}"/>
                </a:ext>
              </a:extLst>
            </p:cNvPr>
            <p:cNvGrpSpPr/>
            <p:nvPr/>
          </p:nvGrpSpPr>
          <p:grpSpPr>
            <a:xfrm>
              <a:off x="10608384" y="5804534"/>
              <a:ext cx="1457888" cy="737894"/>
              <a:chOff x="8809059" y="5080046"/>
              <a:chExt cx="1457888" cy="737894"/>
            </a:xfrm>
          </p:grpSpPr>
          <p:sp>
            <p:nvSpPr>
              <p:cNvPr id="22" name="Rectangle 21">
                <a:extLst>
                  <a:ext uri="{FF2B5EF4-FFF2-40B4-BE49-F238E27FC236}">
                    <a16:creationId xmlns:a16="http://schemas.microsoft.com/office/drawing/2014/main" id="{C79ADA28-21AD-2015-035C-E322A44BC453}"/>
                  </a:ext>
                </a:extLst>
              </p:cNvPr>
              <p:cNvSpPr/>
              <p:nvPr/>
            </p:nvSpPr>
            <p:spPr>
              <a:xfrm>
                <a:off x="8809059" y="5080046"/>
                <a:ext cx="1457888" cy="737894"/>
              </a:xfrm>
              <a:prstGeom prst="rect">
                <a:avLst/>
              </a:prstGeom>
            </p:spPr>
            <p:txBody>
              <a:bodyPr wrap="square">
                <a:spAutoFit/>
              </a:bodyPr>
              <a:lstStyle/>
              <a:p>
                <a:r>
                  <a:rPr lang="en-US" sz="900" dirty="0">
                    <a:ea typeface="Times New Roman" panose="02020603050405020304" pitchFamily="18" charset="0"/>
                    <a:cs typeface="Times New Roman" panose="02020603050405020304" pitchFamily="18" charset="0"/>
                  </a:rPr>
                  <a:t>   LTH71 - THFS</a:t>
                </a:r>
              </a:p>
              <a:p>
                <a:r>
                  <a:rPr lang="en-US" sz="900" dirty="0">
                    <a:ea typeface="Times New Roman" panose="02020603050405020304" pitchFamily="18" charset="0"/>
                    <a:cs typeface="Times New Roman" panose="02020603050405020304" pitchFamily="18" charset="0"/>
                  </a:rPr>
                  <a:t>   LTH72 - THFS</a:t>
                </a:r>
                <a:endParaRPr lang="en-US" sz="900" dirty="0"/>
              </a:p>
              <a:p>
                <a:r>
                  <a:rPr lang="en-US" sz="900" dirty="0">
                    <a:ea typeface="Times New Roman" panose="02020603050405020304" pitchFamily="18" charset="0"/>
                    <a:cs typeface="Times New Roman" panose="02020603050405020304" pitchFamily="18" charset="0"/>
                  </a:rPr>
                  <a:t>   LTH73 - THFS</a:t>
                </a:r>
                <a:endParaRPr lang="en-US" sz="900" dirty="0"/>
              </a:p>
              <a:p>
                <a:r>
                  <a:rPr lang="en-US" sz="900" dirty="0">
                    <a:ea typeface="Times New Roman" panose="02020603050405020304" pitchFamily="18" charset="0"/>
                    <a:cs typeface="Times New Roman" panose="02020603050405020304" pitchFamily="18" charset="0"/>
                  </a:rPr>
                  <a:t>   LTH74 - THFS</a:t>
                </a:r>
                <a:endParaRPr lang="en-US" sz="900" dirty="0"/>
              </a:p>
            </p:txBody>
          </p:sp>
          <p:sp>
            <p:nvSpPr>
              <p:cNvPr id="23" name="Oval 22">
                <a:extLst>
                  <a:ext uri="{FF2B5EF4-FFF2-40B4-BE49-F238E27FC236}">
                    <a16:creationId xmlns:a16="http://schemas.microsoft.com/office/drawing/2014/main" id="{DCEDE990-B1F6-5140-256A-EDCA42BF4854}"/>
                  </a:ext>
                </a:extLst>
              </p:cNvPr>
              <p:cNvSpPr/>
              <p:nvPr/>
            </p:nvSpPr>
            <p:spPr>
              <a:xfrm>
                <a:off x="8856113" y="5295667"/>
                <a:ext cx="137160" cy="137160"/>
              </a:xfrm>
              <a:prstGeom prst="ellipse">
                <a:avLst/>
              </a:prstGeom>
              <a:solidFill>
                <a:schemeClr val="accent2"/>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4" name="Oval 23">
                <a:extLst>
                  <a:ext uri="{FF2B5EF4-FFF2-40B4-BE49-F238E27FC236}">
                    <a16:creationId xmlns:a16="http://schemas.microsoft.com/office/drawing/2014/main" id="{4498FF8A-E433-17E7-D139-706953D1B515}"/>
                  </a:ext>
                </a:extLst>
              </p:cNvPr>
              <p:cNvSpPr/>
              <p:nvPr/>
            </p:nvSpPr>
            <p:spPr>
              <a:xfrm>
                <a:off x="8856113" y="5449222"/>
                <a:ext cx="137160" cy="137160"/>
              </a:xfrm>
              <a:prstGeom prst="ellipse">
                <a:avLst/>
              </a:prstGeom>
              <a:solidFill>
                <a:schemeClr val="accent4"/>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5" name="Oval 24">
                <a:extLst>
                  <a:ext uri="{FF2B5EF4-FFF2-40B4-BE49-F238E27FC236}">
                    <a16:creationId xmlns:a16="http://schemas.microsoft.com/office/drawing/2014/main" id="{2B2BF603-430E-378B-A08D-74486DEAA996}"/>
                  </a:ext>
                </a:extLst>
              </p:cNvPr>
              <p:cNvSpPr/>
              <p:nvPr/>
            </p:nvSpPr>
            <p:spPr>
              <a:xfrm>
                <a:off x="8856113" y="5606085"/>
                <a:ext cx="137160" cy="137160"/>
              </a:xfrm>
              <a:prstGeom prst="ellipse">
                <a:avLst/>
              </a:prstGeom>
              <a:solidFill>
                <a:srgbClr val="7030A0"/>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6" name="Oval 25">
                <a:extLst>
                  <a:ext uri="{FF2B5EF4-FFF2-40B4-BE49-F238E27FC236}">
                    <a16:creationId xmlns:a16="http://schemas.microsoft.com/office/drawing/2014/main" id="{3859BE2A-79A6-A045-8836-097772365C98}"/>
                  </a:ext>
                </a:extLst>
              </p:cNvPr>
              <p:cNvSpPr/>
              <p:nvPr/>
            </p:nvSpPr>
            <p:spPr>
              <a:xfrm>
                <a:off x="8856113" y="5139422"/>
                <a:ext cx="137160" cy="137160"/>
              </a:xfrm>
              <a:prstGeom prst="ellipse">
                <a:avLst/>
              </a:prstGeom>
              <a:solidFill>
                <a:schemeClr val="accent1"/>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sp>
        <p:nvSpPr>
          <p:cNvPr id="28" name="Content Placeholder 1">
            <a:extLst>
              <a:ext uri="{FF2B5EF4-FFF2-40B4-BE49-F238E27FC236}">
                <a16:creationId xmlns:a16="http://schemas.microsoft.com/office/drawing/2014/main" id="{E95BEAAA-D182-C955-9FBE-124787E49B11}"/>
              </a:ext>
            </a:extLst>
          </p:cNvPr>
          <p:cNvSpPr txBox="1">
            <a:spLocks/>
          </p:cNvSpPr>
          <p:nvPr/>
        </p:nvSpPr>
        <p:spPr>
          <a:xfrm>
            <a:off x="170878" y="1107054"/>
            <a:ext cx="11651008" cy="3052202"/>
          </a:xfrm>
          <a:prstGeom prst="rect">
            <a:avLst/>
          </a:prstGeom>
        </p:spPr>
        <p:txBody>
          <a:bodyPr>
            <a:normAutofit/>
          </a:bodyPr>
          <a:lstStyle>
            <a:lvl1pPr marL="342891" indent="-342891" algn="l" rtl="0" eaLnBrk="1" fontAlgn="base" hangingPunct="1">
              <a:spcBef>
                <a:spcPct val="20000"/>
              </a:spcBef>
              <a:spcAft>
                <a:spcPct val="0"/>
              </a:spcAft>
              <a:buClr>
                <a:srgbClr val="000099"/>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32" indent="-285744" algn="l" rtl="0" eaLnBrk="1" fontAlgn="base" hangingPunct="1">
              <a:spcBef>
                <a:spcPct val="20000"/>
              </a:spcBef>
              <a:spcAft>
                <a:spcPct val="0"/>
              </a:spcAft>
              <a:buClr>
                <a:schemeClr val="accent1"/>
              </a:buClr>
              <a:buFont typeface="Arial" pitchFamily="29" charset="0"/>
              <a:buChar char="•"/>
              <a:defRPr sz="2400" kern="1200">
                <a:solidFill>
                  <a:schemeClr val="tx1"/>
                </a:solidFill>
                <a:latin typeface="+mn-lt"/>
                <a:ea typeface="ヒラギノ角ゴ Pro W3" pitchFamily="-109" charset="-128"/>
                <a:cs typeface="+mn-cs"/>
              </a:defRPr>
            </a:lvl2pPr>
            <a:lvl3pPr marL="1142971" indent="-228594" algn="l" rtl="0" eaLnBrk="1" fontAlgn="base" hangingPunct="1">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160" indent="-228594" algn="l" rtl="0" eaLnBrk="1" fontAlgn="base" hangingPunct="1">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349" indent="-228594" algn="l" rtl="0" eaLnBrk="1" fontAlgn="base" hangingPunct="1">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82 thermocouples at various depths distributed across the aeroshell</a:t>
            </a:r>
          </a:p>
          <a:p>
            <a:pPr lvl="1"/>
            <a:r>
              <a:rPr lang="en-US" sz="1600" dirty="0"/>
              <a:t>22 integrated into the FTPS on the rigid nose, 26 in the FTPS on the deployable structure, 24 on the inflatable structure</a:t>
            </a:r>
          </a:p>
          <a:p>
            <a:r>
              <a:rPr lang="en-US" sz="2000" dirty="0"/>
              <a:t>1 radiometer in the center of the nose surrounded by 4 total heat flux gauges</a:t>
            </a:r>
          </a:p>
        </p:txBody>
      </p:sp>
      <p:pic>
        <p:nvPicPr>
          <p:cNvPr id="29" name="Picture 28">
            <a:extLst>
              <a:ext uri="{FF2B5EF4-FFF2-40B4-BE49-F238E27FC236}">
                <a16:creationId xmlns:a16="http://schemas.microsoft.com/office/drawing/2014/main" id="{74165E84-9C5C-8C57-2CD6-DBA866C43B2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831" y="2599785"/>
            <a:ext cx="2853673" cy="1978592"/>
          </a:xfrm>
          <a:prstGeom prst="rect">
            <a:avLst/>
          </a:prstGeom>
          <a:noFill/>
        </p:spPr>
      </p:pic>
      <p:graphicFrame>
        <p:nvGraphicFramePr>
          <p:cNvPr id="31" name="Table 30">
            <a:extLst>
              <a:ext uri="{FF2B5EF4-FFF2-40B4-BE49-F238E27FC236}">
                <a16:creationId xmlns:a16="http://schemas.microsoft.com/office/drawing/2014/main" id="{999F6891-D2D2-0250-7F68-06C05E7DAF25}"/>
              </a:ext>
            </a:extLst>
          </p:cNvPr>
          <p:cNvGraphicFramePr>
            <a:graphicFrameLocks noGrp="1"/>
          </p:cNvGraphicFramePr>
          <p:nvPr>
            <p:extLst>
              <p:ext uri="{D42A27DB-BD31-4B8C-83A1-F6EECF244321}">
                <p14:modId xmlns:p14="http://schemas.microsoft.com/office/powerpoint/2010/main" val="1344128242"/>
              </p:ext>
            </p:extLst>
          </p:nvPr>
        </p:nvGraphicFramePr>
        <p:xfrm>
          <a:off x="320751" y="4964329"/>
          <a:ext cx="2745105" cy="1742181"/>
        </p:xfrm>
        <a:graphic>
          <a:graphicData uri="http://schemas.openxmlformats.org/drawingml/2006/table">
            <a:tbl>
              <a:tblPr firstRow="1" bandRow="1">
                <a:tableStyleId>{5C22544A-7EE6-4342-B048-85BDC9FD1C3A}</a:tableStyleId>
              </a:tblPr>
              <a:tblGrid>
                <a:gridCol w="697548">
                  <a:extLst>
                    <a:ext uri="{9D8B030D-6E8A-4147-A177-3AD203B41FA5}">
                      <a16:colId xmlns:a16="http://schemas.microsoft.com/office/drawing/2014/main" val="755228240"/>
                    </a:ext>
                  </a:extLst>
                </a:gridCol>
                <a:gridCol w="668972">
                  <a:extLst>
                    <a:ext uri="{9D8B030D-6E8A-4147-A177-3AD203B41FA5}">
                      <a16:colId xmlns:a16="http://schemas.microsoft.com/office/drawing/2014/main" val="12946585"/>
                    </a:ext>
                  </a:extLst>
                </a:gridCol>
                <a:gridCol w="1378585">
                  <a:extLst>
                    <a:ext uri="{9D8B030D-6E8A-4147-A177-3AD203B41FA5}">
                      <a16:colId xmlns:a16="http://schemas.microsoft.com/office/drawing/2014/main" val="3840804604"/>
                    </a:ext>
                  </a:extLst>
                </a:gridCol>
              </a:tblGrid>
              <a:tr h="248883">
                <a:tc>
                  <a:txBody>
                    <a:bodyPr/>
                    <a:lstStyle/>
                    <a:p>
                      <a:pPr marL="0" marR="0" algn="ctr">
                        <a:spcBef>
                          <a:spcPts val="0"/>
                        </a:spcBef>
                        <a:spcAft>
                          <a:spcPts val="0"/>
                        </a:spcAft>
                      </a:pPr>
                      <a:r>
                        <a:rPr lang="en-US" sz="1000" dirty="0">
                          <a:effectLst/>
                        </a:rPr>
                        <a:t>Location</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TC Type</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TC Insulation</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767464660"/>
                  </a:ext>
                </a:extLst>
              </a:tr>
              <a:tr h="248883">
                <a:tc>
                  <a:txBody>
                    <a:bodyPr/>
                    <a:lstStyle/>
                    <a:p>
                      <a:pPr marL="0" marR="0" algn="ctr">
                        <a:spcBef>
                          <a:spcPts val="0"/>
                        </a:spcBef>
                        <a:spcAft>
                          <a:spcPts val="0"/>
                        </a:spcAft>
                      </a:pPr>
                      <a:r>
                        <a:rPr lang="en-US" sz="1000" dirty="0">
                          <a:effectLst/>
                        </a:rPr>
                        <a:t>Nose, -1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Type R</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Flame Spray Alumina</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99885837"/>
                  </a:ext>
                </a:extLst>
              </a:tr>
              <a:tr h="248883">
                <a:tc>
                  <a:txBody>
                    <a:bodyPr/>
                    <a:lstStyle/>
                    <a:p>
                      <a:pPr marL="0" marR="0" algn="ctr">
                        <a:spcBef>
                          <a:spcPts val="0"/>
                        </a:spcBef>
                        <a:spcAft>
                          <a:spcPts val="0"/>
                        </a:spcAft>
                      </a:pPr>
                      <a:r>
                        <a:rPr lang="en-US" sz="1000">
                          <a:effectLst/>
                        </a:rPr>
                        <a:t>Nose, -2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Type N</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Mica/Ceramic</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49560794"/>
                  </a:ext>
                </a:extLst>
              </a:tr>
              <a:tr h="248883">
                <a:tc>
                  <a:txBody>
                    <a:bodyPr/>
                    <a:lstStyle/>
                    <a:p>
                      <a:pPr marL="0" marR="0" algn="ctr">
                        <a:spcBef>
                          <a:spcPts val="0"/>
                        </a:spcBef>
                        <a:spcAft>
                          <a:spcPts val="0"/>
                        </a:spcAft>
                      </a:pPr>
                      <a:r>
                        <a:rPr lang="en-US" sz="1000">
                          <a:effectLst/>
                        </a:rPr>
                        <a:t>Nose, -3</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Type K</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Mica/Glass</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69277748"/>
                  </a:ext>
                </a:extLst>
              </a:tr>
              <a:tr h="248883">
                <a:tc>
                  <a:txBody>
                    <a:bodyPr/>
                    <a:lstStyle/>
                    <a:p>
                      <a:pPr marL="0" marR="0" algn="ctr">
                        <a:spcBef>
                          <a:spcPts val="0"/>
                        </a:spcBef>
                        <a:spcAft>
                          <a:spcPts val="0"/>
                        </a:spcAft>
                      </a:pPr>
                      <a:r>
                        <a:rPr lang="en-US" sz="1000">
                          <a:effectLst/>
                        </a:rPr>
                        <a:t>Flank, -1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Type N</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Mica/Ceramic</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0126874"/>
                  </a:ext>
                </a:extLst>
              </a:tr>
              <a:tr h="248883">
                <a:tc>
                  <a:txBody>
                    <a:bodyPr/>
                    <a:lstStyle/>
                    <a:p>
                      <a:pPr marL="0" marR="0" algn="ctr">
                        <a:spcBef>
                          <a:spcPts val="0"/>
                        </a:spcBef>
                        <a:spcAft>
                          <a:spcPts val="0"/>
                        </a:spcAft>
                      </a:pPr>
                      <a:r>
                        <a:rPr lang="en-US" sz="1000">
                          <a:effectLst/>
                        </a:rPr>
                        <a:t>Flank, -2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Type K</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Mica/Glass</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8737640"/>
                  </a:ext>
                </a:extLst>
              </a:tr>
              <a:tr h="248883">
                <a:tc>
                  <a:txBody>
                    <a:bodyPr/>
                    <a:lstStyle/>
                    <a:p>
                      <a:pPr marL="0" marR="0" algn="ctr">
                        <a:spcBef>
                          <a:spcPts val="0"/>
                        </a:spcBef>
                        <a:spcAft>
                          <a:spcPts val="0"/>
                        </a:spcAft>
                      </a:pPr>
                      <a:r>
                        <a:rPr lang="en-US" sz="1000">
                          <a:effectLst/>
                        </a:rPr>
                        <a:t>Flank, -3</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Type K</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Mica/Glass</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09611667"/>
                  </a:ext>
                </a:extLst>
              </a:tr>
            </a:tbl>
          </a:graphicData>
        </a:graphic>
      </p:graphicFrame>
      <p:sp>
        <p:nvSpPr>
          <p:cNvPr id="8" name="TextBox 7">
            <a:extLst>
              <a:ext uri="{FF2B5EF4-FFF2-40B4-BE49-F238E27FC236}">
                <a16:creationId xmlns:a16="http://schemas.microsoft.com/office/drawing/2014/main" id="{5144E0F4-E981-29A3-FEBE-304CAD3AB4EB}"/>
              </a:ext>
            </a:extLst>
          </p:cNvPr>
          <p:cNvSpPr txBox="1"/>
          <p:nvPr/>
        </p:nvSpPr>
        <p:spPr>
          <a:xfrm>
            <a:off x="287381" y="4712869"/>
            <a:ext cx="2538235" cy="276999"/>
          </a:xfrm>
          <a:prstGeom prst="rect">
            <a:avLst/>
          </a:prstGeom>
          <a:noFill/>
        </p:spPr>
        <p:txBody>
          <a:bodyPr wrap="square" rtlCol="0">
            <a:spAutoFit/>
          </a:bodyPr>
          <a:lstStyle/>
          <a:p>
            <a:r>
              <a:rPr lang="en-US" sz="1200" b="1" dirty="0"/>
              <a:t>Nose and Flank FTPS TC Types </a:t>
            </a:r>
          </a:p>
        </p:txBody>
      </p:sp>
      <p:sp>
        <p:nvSpPr>
          <p:cNvPr id="9" name="TextBox 8">
            <a:extLst>
              <a:ext uri="{FF2B5EF4-FFF2-40B4-BE49-F238E27FC236}">
                <a16:creationId xmlns:a16="http://schemas.microsoft.com/office/drawing/2014/main" id="{CE0A62E2-16B6-DE54-B62E-AFF935ACB9F0}"/>
              </a:ext>
            </a:extLst>
          </p:cNvPr>
          <p:cNvSpPr txBox="1"/>
          <p:nvPr/>
        </p:nvSpPr>
        <p:spPr>
          <a:xfrm>
            <a:off x="320751" y="2336239"/>
            <a:ext cx="2712602" cy="276999"/>
          </a:xfrm>
          <a:prstGeom prst="rect">
            <a:avLst/>
          </a:prstGeom>
          <a:noFill/>
        </p:spPr>
        <p:txBody>
          <a:bodyPr wrap="none" rtlCol="0">
            <a:spAutoFit/>
          </a:bodyPr>
          <a:lstStyle/>
          <a:p>
            <a:r>
              <a:rPr lang="en-US" sz="1200" b="1" dirty="0"/>
              <a:t>Flank FTPS In-Depth TC Locations</a:t>
            </a:r>
          </a:p>
        </p:txBody>
      </p:sp>
    </p:spTree>
    <p:extLst>
      <p:ext uri="{BB962C8B-B14F-4D97-AF65-F5344CB8AC3E}">
        <p14:creationId xmlns:p14="http://schemas.microsoft.com/office/powerpoint/2010/main" val="210304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ECCD2-F1D5-F55D-F4C2-34F795D6516A}"/>
              </a:ext>
            </a:extLst>
          </p:cNvPr>
          <p:cNvSpPr>
            <a:spLocks noGrp="1"/>
          </p:cNvSpPr>
          <p:nvPr>
            <p:ph idx="1"/>
          </p:nvPr>
        </p:nvSpPr>
        <p:spPr>
          <a:xfrm>
            <a:off x="180571" y="4140484"/>
            <a:ext cx="11891564" cy="2514316"/>
          </a:xfrm>
        </p:spPr>
        <p:txBody>
          <a:bodyPr>
            <a:normAutofit/>
          </a:bodyPr>
          <a:lstStyle/>
          <a:p>
            <a:r>
              <a:rPr lang="en-US" sz="2400" dirty="0"/>
              <a:t>Method: Incorporate COMSOL’s Optimization Module into FTPS thermal model </a:t>
            </a:r>
          </a:p>
          <a:p>
            <a:pPr lvl="1"/>
            <a:r>
              <a:rPr lang="en-US" sz="2000" dirty="0"/>
              <a:t>A detailed COMSOL thermal model of the LOFTID FTPS was used to generate pre-flight heating predictions through the depth of the FTPS</a:t>
            </a:r>
          </a:p>
          <a:p>
            <a:pPr lvl="1"/>
            <a:r>
              <a:rPr lang="en-US" sz="2000" dirty="0"/>
              <a:t>Input near-surface TC data from flight as the target output temperature, type of function for the surface heat flux fit, and optimization solver parameters</a:t>
            </a:r>
          </a:p>
          <a:p>
            <a:pPr lvl="1"/>
            <a:r>
              <a:rPr lang="en-US" sz="2000" dirty="0"/>
              <a:t>Output estimate of calculated surface heat flux, temperature at TC depth, and surface temperature</a:t>
            </a:r>
          </a:p>
        </p:txBody>
      </p:sp>
      <p:sp>
        <p:nvSpPr>
          <p:cNvPr id="3" name="Title 2">
            <a:extLst>
              <a:ext uri="{FF2B5EF4-FFF2-40B4-BE49-F238E27FC236}">
                <a16:creationId xmlns:a16="http://schemas.microsoft.com/office/drawing/2014/main" id="{B0CB30F9-046C-B9AA-113E-E8F3DF24C675}"/>
              </a:ext>
            </a:extLst>
          </p:cNvPr>
          <p:cNvSpPr>
            <a:spLocks noGrp="1"/>
          </p:cNvSpPr>
          <p:nvPr>
            <p:ph type="title"/>
          </p:nvPr>
        </p:nvSpPr>
        <p:spPr/>
        <p:txBody>
          <a:bodyPr/>
          <a:lstStyle/>
          <a:p>
            <a:r>
              <a:rPr lang="en-US" dirty="0"/>
              <a:t>Inverse Surface Heating Background</a:t>
            </a:r>
          </a:p>
        </p:txBody>
      </p:sp>
      <p:sp>
        <p:nvSpPr>
          <p:cNvPr id="4" name="Slide Number Placeholder 3">
            <a:extLst>
              <a:ext uri="{FF2B5EF4-FFF2-40B4-BE49-F238E27FC236}">
                <a16:creationId xmlns:a16="http://schemas.microsoft.com/office/drawing/2014/main" id="{61111B3A-7349-D0D9-C202-8034C608E3A7}"/>
              </a:ext>
            </a:extLst>
          </p:cNvPr>
          <p:cNvSpPr>
            <a:spLocks noGrp="1"/>
          </p:cNvSpPr>
          <p:nvPr>
            <p:ph type="sldNum" sz="quarter" idx="12"/>
          </p:nvPr>
        </p:nvSpPr>
        <p:spPr/>
        <p:txBody>
          <a:bodyPr/>
          <a:lstStyle/>
          <a:p>
            <a:pPr>
              <a:defRPr/>
            </a:pPr>
            <a:fld id="{2DCE6D5B-4AB6-3147-B0D9-B784D301F899}" type="slidenum">
              <a:rPr lang="en-US" smtClean="0"/>
              <a:pPr>
                <a:defRPr/>
              </a:pPr>
              <a:t>4</a:t>
            </a:fld>
            <a:endParaRPr lang="en-US"/>
          </a:p>
        </p:txBody>
      </p:sp>
      <p:pic>
        <p:nvPicPr>
          <p:cNvPr id="7" name="Picture 6">
            <a:extLst>
              <a:ext uri="{FF2B5EF4-FFF2-40B4-BE49-F238E27FC236}">
                <a16:creationId xmlns:a16="http://schemas.microsoft.com/office/drawing/2014/main" id="{3DCE1880-4121-F018-EE35-5A229B2AD9BE}"/>
              </a:ext>
            </a:extLst>
          </p:cNvPr>
          <p:cNvPicPr>
            <a:picLocks noChangeAspect="1"/>
          </p:cNvPicPr>
          <p:nvPr/>
        </p:nvPicPr>
        <p:blipFill rotWithShape="1">
          <a:blip r:embed="rId2"/>
          <a:srcRect t="8092"/>
          <a:stretch/>
        </p:blipFill>
        <p:spPr>
          <a:xfrm>
            <a:off x="8291849" y="1155850"/>
            <a:ext cx="3190867" cy="2725901"/>
          </a:xfrm>
          <a:prstGeom prst="rect">
            <a:avLst/>
          </a:prstGeom>
        </p:spPr>
      </p:pic>
      <p:sp>
        <p:nvSpPr>
          <p:cNvPr id="8" name="Content Placeholder 1">
            <a:extLst>
              <a:ext uri="{FF2B5EF4-FFF2-40B4-BE49-F238E27FC236}">
                <a16:creationId xmlns:a16="http://schemas.microsoft.com/office/drawing/2014/main" id="{55E32409-42B3-10BF-9678-29B1F2B628FA}"/>
              </a:ext>
            </a:extLst>
          </p:cNvPr>
          <p:cNvSpPr txBox="1">
            <a:spLocks/>
          </p:cNvSpPr>
          <p:nvPr/>
        </p:nvSpPr>
        <p:spPr>
          <a:xfrm>
            <a:off x="180571" y="1285217"/>
            <a:ext cx="7644644" cy="2855267"/>
          </a:xfrm>
          <a:prstGeom prst="rect">
            <a:avLst/>
          </a:prstGeom>
        </p:spPr>
        <p:txBody>
          <a:bodyPr>
            <a:normAutofit fontScale="92500" lnSpcReduction="10000"/>
          </a:bodyPr>
          <a:lstStyle>
            <a:lvl1pPr marL="342891" indent="-342891" algn="l" rtl="0" eaLnBrk="1" fontAlgn="base" hangingPunct="1">
              <a:spcBef>
                <a:spcPct val="20000"/>
              </a:spcBef>
              <a:spcAft>
                <a:spcPct val="0"/>
              </a:spcAft>
              <a:buClr>
                <a:srgbClr val="000099"/>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32" indent="-285744" algn="l" rtl="0" eaLnBrk="1" fontAlgn="base" hangingPunct="1">
              <a:spcBef>
                <a:spcPct val="20000"/>
              </a:spcBef>
              <a:spcAft>
                <a:spcPct val="0"/>
              </a:spcAft>
              <a:buClr>
                <a:schemeClr val="accent1"/>
              </a:buClr>
              <a:buFont typeface="Arial" pitchFamily="29" charset="0"/>
              <a:buChar char="•"/>
              <a:defRPr sz="2400" kern="1200">
                <a:solidFill>
                  <a:schemeClr val="tx1"/>
                </a:solidFill>
                <a:latin typeface="+mn-lt"/>
                <a:ea typeface="ヒラギノ角ゴ Pro W3" pitchFamily="-109" charset="-128"/>
                <a:cs typeface="+mn-cs"/>
              </a:defRPr>
            </a:lvl2pPr>
            <a:lvl3pPr marL="1142971" indent="-228594" algn="l" rtl="0" eaLnBrk="1" fontAlgn="base" hangingPunct="1">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160" indent="-228594" algn="l" rtl="0" eaLnBrk="1" fontAlgn="base" hangingPunct="1">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349" indent="-228594" algn="l" rtl="0" eaLnBrk="1" fontAlgn="base" hangingPunct="1">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Objective: Use flight TC data to estimate surface heat rate across the aeroshell during re-entry into Earth’s atmosphere</a:t>
            </a:r>
          </a:p>
          <a:p>
            <a:pPr lvl="1"/>
            <a:r>
              <a:rPr lang="en-US" sz="2000" dirty="0"/>
              <a:t>Evaluate fidelity of measurements from HFGs on the nose</a:t>
            </a:r>
          </a:p>
          <a:p>
            <a:pPr lvl="1"/>
            <a:r>
              <a:rPr lang="en-US" sz="2000" dirty="0"/>
              <a:t>Determine surface heat flux at aeroshell locations where heat flux gauges were not present</a:t>
            </a:r>
            <a:endParaRPr lang="en-US" dirty="0"/>
          </a:p>
          <a:p>
            <a:pPr lvl="1"/>
            <a:r>
              <a:rPr lang="en-US" sz="2000" dirty="0"/>
              <a:t>Estimate surface temperature across the aeroshell</a:t>
            </a:r>
          </a:p>
          <a:p>
            <a:pPr lvl="1"/>
            <a:r>
              <a:rPr lang="en-US" sz="2000" dirty="0"/>
              <a:t>Provide reliable heat flux boundary conditions to drive in-depth FTPS thermal model correlation to flight data</a:t>
            </a:r>
          </a:p>
        </p:txBody>
      </p:sp>
    </p:spTree>
    <p:extLst>
      <p:ext uri="{BB962C8B-B14F-4D97-AF65-F5344CB8AC3E}">
        <p14:creationId xmlns:p14="http://schemas.microsoft.com/office/powerpoint/2010/main" val="265457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3843E5-3846-1DAA-A0DB-60CA4F4C96EA}"/>
              </a:ext>
            </a:extLst>
          </p:cNvPr>
          <p:cNvSpPr>
            <a:spLocks noGrp="1"/>
          </p:cNvSpPr>
          <p:nvPr>
            <p:ph type="title"/>
          </p:nvPr>
        </p:nvSpPr>
        <p:spPr/>
        <p:txBody>
          <a:bodyPr/>
          <a:lstStyle/>
          <a:p>
            <a:r>
              <a:rPr lang="en-US"/>
              <a:t>Optimization Parameters</a:t>
            </a:r>
          </a:p>
        </p:txBody>
      </p:sp>
      <p:sp>
        <p:nvSpPr>
          <p:cNvPr id="4" name="Slide Number Placeholder 3">
            <a:extLst>
              <a:ext uri="{FF2B5EF4-FFF2-40B4-BE49-F238E27FC236}">
                <a16:creationId xmlns:a16="http://schemas.microsoft.com/office/drawing/2014/main" id="{03C2E7F1-5F44-F46F-A80A-512F84176E54}"/>
              </a:ext>
            </a:extLst>
          </p:cNvPr>
          <p:cNvSpPr>
            <a:spLocks noGrp="1"/>
          </p:cNvSpPr>
          <p:nvPr>
            <p:ph type="sldNum" sz="quarter" idx="12"/>
          </p:nvPr>
        </p:nvSpPr>
        <p:spPr/>
        <p:txBody>
          <a:bodyPr/>
          <a:lstStyle/>
          <a:p>
            <a:pPr>
              <a:defRPr/>
            </a:pPr>
            <a:fld id="{2DCE6D5B-4AB6-3147-B0D9-B784D301F899}" type="slidenum">
              <a:rPr lang="en-US" smtClean="0"/>
              <a:pPr>
                <a:defRPr/>
              </a:pPr>
              <a:t>5</a:t>
            </a:fld>
            <a:endParaRPr lang="en-US"/>
          </a:p>
        </p:txBody>
      </p:sp>
      <p:grpSp>
        <p:nvGrpSpPr>
          <p:cNvPr id="8" name="Group 7">
            <a:extLst>
              <a:ext uri="{FF2B5EF4-FFF2-40B4-BE49-F238E27FC236}">
                <a16:creationId xmlns:a16="http://schemas.microsoft.com/office/drawing/2014/main" id="{207D8782-ABCC-96C1-CFF9-A87B23AD74A0}"/>
              </a:ext>
            </a:extLst>
          </p:cNvPr>
          <p:cNvGrpSpPr/>
          <p:nvPr/>
        </p:nvGrpSpPr>
        <p:grpSpPr>
          <a:xfrm>
            <a:off x="7301400" y="2920976"/>
            <a:ext cx="4523859" cy="3737101"/>
            <a:chOff x="7393577" y="3019299"/>
            <a:chExt cx="4523859" cy="3737101"/>
          </a:xfrm>
        </p:grpSpPr>
        <p:pic>
          <p:nvPicPr>
            <p:cNvPr id="5" name="Picture 4">
              <a:extLst>
                <a:ext uri="{FF2B5EF4-FFF2-40B4-BE49-F238E27FC236}">
                  <a16:creationId xmlns:a16="http://schemas.microsoft.com/office/drawing/2014/main" id="{89608038-34E1-6D7B-AD42-662B78E29BE1}"/>
                </a:ext>
              </a:extLst>
            </p:cNvPr>
            <p:cNvPicPr>
              <a:picLocks noChangeAspect="1"/>
            </p:cNvPicPr>
            <p:nvPr/>
          </p:nvPicPr>
          <p:blipFill>
            <a:blip r:embed="rId2"/>
            <a:stretch>
              <a:fillRect/>
            </a:stretch>
          </p:blipFill>
          <p:spPr>
            <a:xfrm>
              <a:off x="7393577" y="3019299"/>
              <a:ext cx="4523859" cy="3737101"/>
            </a:xfrm>
            <a:prstGeom prst="rect">
              <a:avLst/>
            </a:prstGeom>
          </p:spPr>
        </p:pic>
        <p:sp>
          <p:nvSpPr>
            <p:cNvPr id="7" name="TextBox 6">
              <a:extLst>
                <a:ext uri="{FF2B5EF4-FFF2-40B4-BE49-F238E27FC236}">
                  <a16:creationId xmlns:a16="http://schemas.microsoft.com/office/drawing/2014/main" id="{E43CAA4C-49F3-1414-4D39-1CFCD28CC026}"/>
                </a:ext>
              </a:extLst>
            </p:cNvPr>
            <p:cNvSpPr txBox="1"/>
            <p:nvPr/>
          </p:nvSpPr>
          <p:spPr>
            <a:xfrm>
              <a:off x="10211520" y="6245423"/>
              <a:ext cx="1705916" cy="307777"/>
            </a:xfrm>
            <a:prstGeom prst="rect">
              <a:avLst/>
            </a:prstGeom>
            <a:noFill/>
          </p:spPr>
          <p:txBody>
            <a:bodyPr wrap="none" rtlCol="0">
              <a:spAutoFit/>
            </a:bodyPr>
            <a:lstStyle/>
            <a:p>
              <a:r>
                <a:rPr lang="en-US" sz="1400" b="1"/>
                <a:t>Convergence Plot</a:t>
              </a:r>
            </a:p>
          </p:txBody>
        </p:sp>
      </p:grpSp>
      <p:sp>
        <p:nvSpPr>
          <p:cNvPr id="9" name="Content Placeholder 1">
            <a:extLst>
              <a:ext uri="{FF2B5EF4-FFF2-40B4-BE49-F238E27FC236}">
                <a16:creationId xmlns:a16="http://schemas.microsoft.com/office/drawing/2014/main" id="{1C7BC11E-8943-C291-CFDA-8DC10F680E70}"/>
              </a:ext>
            </a:extLst>
          </p:cNvPr>
          <p:cNvSpPr txBox="1">
            <a:spLocks/>
          </p:cNvSpPr>
          <p:nvPr/>
        </p:nvSpPr>
        <p:spPr>
          <a:xfrm>
            <a:off x="122620" y="1218170"/>
            <a:ext cx="11773458" cy="1845070"/>
          </a:xfrm>
          <a:prstGeom prst="rect">
            <a:avLst/>
          </a:prstGeom>
        </p:spPr>
        <p:txBody>
          <a:bodyPr>
            <a:normAutofit lnSpcReduction="10000"/>
          </a:bodyPr>
          <a:lstStyle>
            <a:lvl1pPr marL="342891" indent="-342891" algn="l" rtl="0" eaLnBrk="1" fontAlgn="base" hangingPunct="1">
              <a:spcBef>
                <a:spcPct val="20000"/>
              </a:spcBef>
              <a:spcAft>
                <a:spcPct val="0"/>
              </a:spcAft>
              <a:buClr>
                <a:srgbClr val="000099"/>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32" indent="-285744" algn="l" rtl="0" eaLnBrk="1" fontAlgn="base" hangingPunct="1">
              <a:spcBef>
                <a:spcPct val="20000"/>
              </a:spcBef>
              <a:spcAft>
                <a:spcPct val="0"/>
              </a:spcAft>
              <a:buClr>
                <a:schemeClr val="accent1"/>
              </a:buClr>
              <a:buFont typeface="Arial" pitchFamily="29" charset="0"/>
              <a:buChar char="•"/>
              <a:defRPr sz="2400" kern="1200">
                <a:solidFill>
                  <a:schemeClr val="tx1"/>
                </a:solidFill>
                <a:latin typeface="+mn-lt"/>
                <a:ea typeface="ヒラギノ角ゴ Pro W3" pitchFamily="-109" charset="-128"/>
                <a:cs typeface="+mn-cs"/>
              </a:defRPr>
            </a:lvl2pPr>
            <a:lvl3pPr marL="1142971" indent="-228594" algn="l" rtl="0" eaLnBrk="1" fontAlgn="base" hangingPunct="1">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160" indent="-228594" algn="l" rtl="0" eaLnBrk="1" fontAlgn="base" hangingPunct="1">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349" indent="-228594" algn="l" rtl="0" eaLnBrk="1" fontAlgn="base" hangingPunct="1">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Objective function: least squares difference between model temperature at TC depth and flight TC data</a:t>
            </a:r>
            <a:endParaRPr lang="en-US" sz="2000" dirty="0"/>
          </a:p>
          <a:p>
            <a:r>
              <a:rPr lang="en-US" sz="2400" dirty="0"/>
              <a:t>Control function: Bernstein polynomial (order n = 12 to 20)</a:t>
            </a:r>
          </a:p>
          <a:p>
            <a:pPr lvl="1"/>
            <a:r>
              <a:rPr lang="en-US" sz="2000" dirty="0"/>
              <a:t>Heat flux is optimized by multiplying the polynomial by the convective shock layer heat transfer coefficient C</a:t>
            </a:r>
            <a:r>
              <a:rPr lang="en-US" sz="2000" baseline="-25000" dirty="0"/>
              <a:t>H</a:t>
            </a:r>
            <a:endParaRPr lang="en-US" sz="2000" dirty="0"/>
          </a:p>
          <a:p>
            <a:pPr marL="0" indent="0">
              <a:buNone/>
            </a:pPr>
            <a:endParaRPr lang="en-US" sz="2400" dirty="0"/>
          </a:p>
        </p:txBody>
      </p:sp>
      <p:sp>
        <p:nvSpPr>
          <p:cNvPr id="16" name="Content Placeholder 1">
            <a:extLst>
              <a:ext uri="{FF2B5EF4-FFF2-40B4-BE49-F238E27FC236}">
                <a16:creationId xmlns:a16="http://schemas.microsoft.com/office/drawing/2014/main" id="{305FECEA-EA32-8DBA-D315-B435391781CC}"/>
              </a:ext>
            </a:extLst>
          </p:cNvPr>
          <p:cNvSpPr txBox="1">
            <a:spLocks/>
          </p:cNvSpPr>
          <p:nvPr/>
        </p:nvSpPr>
        <p:spPr>
          <a:xfrm>
            <a:off x="122618" y="2953483"/>
            <a:ext cx="7178782" cy="3501394"/>
          </a:xfrm>
          <a:prstGeom prst="rect">
            <a:avLst/>
          </a:prstGeom>
        </p:spPr>
        <p:txBody>
          <a:bodyPr>
            <a:normAutofit/>
          </a:bodyPr>
          <a:lstStyle>
            <a:lvl1pPr marL="342891" indent="-342891" algn="l" rtl="0" eaLnBrk="1" fontAlgn="base" hangingPunct="1">
              <a:spcBef>
                <a:spcPct val="20000"/>
              </a:spcBef>
              <a:spcAft>
                <a:spcPct val="0"/>
              </a:spcAft>
              <a:buClr>
                <a:srgbClr val="000099"/>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32" indent="-285744" algn="l" rtl="0" eaLnBrk="1" fontAlgn="base" hangingPunct="1">
              <a:spcBef>
                <a:spcPct val="20000"/>
              </a:spcBef>
              <a:spcAft>
                <a:spcPct val="0"/>
              </a:spcAft>
              <a:buClr>
                <a:schemeClr val="accent1"/>
              </a:buClr>
              <a:buFont typeface="Arial" pitchFamily="29" charset="0"/>
              <a:buChar char="•"/>
              <a:defRPr sz="2400" kern="1200">
                <a:solidFill>
                  <a:schemeClr val="tx1"/>
                </a:solidFill>
                <a:latin typeface="+mn-lt"/>
                <a:ea typeface="ヒラギノ角ゴ Pro W3" pitchFamily="-109" charset="-128"/>
                <a:cs typeface="+mn-cs"/>
              </a:defRPr>
            </a:lvl2pPr>
            <a:lvl3pPr marL="1142971" indent="-228594" algn="l" rtl="0" eaLnBrk="1" fontAlgn="base" hangingPunct="1">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160" indent="-228594" algn="l" rtl="0" eaLnBrk="1" fontAlgn="base" hangingPunct="1">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349" indent="-228594" algn="l" rtl="0" eaLnBrk="1" fontAlgn="base" hangingPunct="1">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Optimization Solver: Bound Optimization By Quadratic Approximation (BOBYQA)</a:t>
            </a:r>
          </a:p>
          <a:p>
            <a:pPr lvl="1"/>
            <a:r>
              <a:rPr lang="en-US" sz="2000" dirty="0"/>
              <a:t>Gradient-free method (explores region around current point by function evaluations only and uses that information to determine convergence)</a:t>
            </a:r>
          </a:p>
          <a:p>
            <a:pPr lvl="1"/>
            <a:r>
              <a:rPr lang="en-US" sz="2000" dirty="0"/>
              <a:t>Maximum number of model evaluations: 80-120</a:t>
            </a:r>
          </a:p>
          <a:p>
            <a:pPr lvl="2"/>
            <a:r>
              <a:rPr lang="en-US" sz="1600" dirty="0"/>
              <a:t>Number of iterations to convergence depends on order of polynomial but is ~60</a:t>
            </a:r>
          </a:p>
          <a:p>
            <a:pPr lvl="1"/>
            <a:r>
              <a:rPr lang="en-US" sz="2000" dirty="0"/>
              <a:t>Tried gradient-based solvers but did not get meaningful results</a:t>
            </a:r>
          </a:p>
          <a:p>
            <a:pPr marL="0" indent="0">
              <a:buNone/>
            </a:pPr>
            <a:endParaRPr lang="en-US" sz="2400" dirty="0"/>
          </a:p>
        </p:txBody>
      </p:sp>
    </p:spTree>
    <p:extLst>
      <p:ext uri="{BB962C8B-B14F-4D97-AF65-F5344CB8AC3E}">
        <p14:creationId xmlns:p14="http://schemas.microsoft.com/office/powerpoint/2010/main" val="365303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52DDB0-C67B-965F-B7AC-830870679ED9}"/>
              </a:ext>
            </a:extLst>
          </p:cNvPr>
          <p:cNvPicPr>
            <a:picLocks noChangeAspect="1"/>
          </p:cNvPicPr>
          <p:nvPr/>
        </p:nvPicPr>
        <p:blipFill>
          <a:blip r:embed="rId3"/>
          <a:stretch>
            <a:fillRect/>
          </a:stretch>
        </p:blipFill>
        <p:spPr>
          <a:xfrm>
            <a:off x="702633" y="2777406"/>
            <a:ext cx="5179989" cy="4050125"/>
          </a:xfrm>
          <a:prstGeom prst="rect">
            <a:avLst/>
          </a:prstGeom>
        </p:spPr>
      </p:pic>
      <p:sp>
        <p:nvSpPr>
          <p:cNvPr id="27" name="Rectangle 26">
            <a:extLst>
              <a:ext uri="{FF2B5EF4-FFF2-40B4-BE49-F238E27FC236}">
                <a16:creationId xmlns:a16="http://schemas.microsoft.com/office/drawing/2014/main" id="{78E79DD2-988A-26DF-F134-C06D7AA757B3}"/>
              </a:ext>
            </a:extLst>
          </p:cNvPr>
          <p:cNvSpPr/>
          <p:nvPr/>
        </p:nvSpPr>
        <p:spPr>
          <a:xfrm>
            <a:off x="11121390" y="74211"/>
            <a:ext cx="971550" cy="793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08B28F8-4C8C-FBFD-E2D0-F7631A113CBF}"/>
              </a:ext>
            </a:extLst>
          </p:cNvPr>
          <p:cNvSpPr>
            <a:spLocks noGrp="1"/>
          </p:cNvSpPr>
          <p:nvPr>
            <p:ph type="title"/>
          </p:nvPr>
        </p:nvSpPr>
        <p:spPr>
          <a:xfrm>
            <a:off x="1644309" y="309934"/>
            <a:ext cx="9040634" cy="615951"/>
          </a:xfrm>
        </p:spPr>
        <p:txBody>
          <a:bodyPr/>
          <a:lstStyle/>
          <a:p>
            <a:r>
              <a:rPr lang="en-US" dirty="0"/>
              <a:t>LTH02 Results (Highest Heating)</a:t>
            </a:r>
          </a:p>
        </p:txBody>
      </p:sp>
      <p:sp>
        <p:nvSpPr>
          <p:cNvPr id="4" name="Slide Number Placeholder 3">
            <a:extLst>
              <a:ext uri="{FF2B5EF4-FFF2-40B4-BE49-F238E27FC236}">
                <a16:creationId xmlns:a16="http://schemas.microsoft.com/office/drawing/2014/main" id="{9D35CE75-5DA8-F16E-C838-C317169BD5D0}"/>
              </a:ext>
            </a:extLst>
          </p:cNvPr>
          <p:cNvSpPr>
            <a:spLocks noGrp="1"/>
          </p:cNvSpPr>
          <p:nvPr>
            <p:ph type="sldNum" sz="quarter" idx="12"/>
          </p:nvPr>
        </p:nvSpPr>
        <p:spPr/>
        <p:txBody>
          <a:bodyPr/>
          <a:lstStyle/>
          <a:p>
            <a:pPr>
              <a:defRPr/>
            </a:pPr>
            <a:fld id="{2DCE6D5B-4AB6-3147-B0D9-B784D301F899}" type="slidenum">
              <a:rPr lang="en-US" smtClean="0"/>
              <a:pPr>
                <a:defRPr/>
              </a:pPr>
              <a:t>6</a:t>
            </a:fld>
            <a:endParaRPr lang="en-US"/>
          </a:p>
        </p:txBody>
      </p:sp>
      <p:grpSp>
        <p:nvGrpSpPr>
          <p:cNvPr id="22" name="Group 21">
            <a:extLst>
              <a:ext uri="{FF2B5EF4-FFF2-40B4-BE49-F238E27FC236}">
                <a16:creationId xmlns:a16="http://schemas.microsoft.com/office/drawing/2014/main" id="{555684DE-C85B-8DA9-FECD-6A7E6FA80029}"/>
              </a:ext>
            </a:extLst>
          </p:cNvPr>
          <p:cNvGrpSpPr/>
          <p:nvPr/>
        </p:nvGrpSpPr>
        <p:grpSpPr>
          <a:xfrm>
            <a:off x="9331637" y="25269"/>
            <a:ext cx="2761303" cy="2462067"/>
            <a:chOff x="-1" y="3459853"/>
            <a:chExt cx="3473848" cy="3097395"/>
          </a:xfrm>
        </p:grpSpPr>
        <p:grpSp>
          <p:nvGrpSpPr>
            <p:cNvPr id="16" name="Group 15">
              <a:extLst>
                <a:ext uri="{FF2B5EF4-FFF2-40B4-BE49-F238E27FC236}">
                  <a16:creationId xmlns:a16="http://schemas.microsoft.com/office/drawing/2014/main" id="{625A2ED4-1F6C-F19F-D71F-4A93D32977C4}"/>
                </a:ext>
              </a:extLst>
            </p:cNvPr>
            <p:cNvGrpSpPr/>
            <p:nvPr/>
          </p:nvGrpSpPr>
          <p:grpSpPr>
            <a:xfrm>
              <a:off x="-1" y="3459853"/>
              <a:ext cx="3473848" cy="3097395"/>
              <a:chOff x="322440" y="3695863"/>
              <a:chExt cx="2813994" cy="2509048"/>
            </a:xfrm>
          </p:grpSpPr>
          <p:pic>
            <p:nvPicPr>
              <p:cNvPr id="11" name="Picture 10">
                <a:extLst>
                  <a:ext uri="{FF2B5EF4-FFF2-40B4-BE49-F238E27FC236}">
                    <a16:creationId xmlns:a16="http://schemas.microsoft.com/office/drawing/2014/main" id="{4EBF3805-402A-5D01-10CD-A79D014C0B5A}"/>
                  </a:ext>
                </a:extLst>
              </p:cNvPr>
              <p:cNvPicPr>
                <a:picLocks noChangeAspect="1"/>
              </p:cNvPicPr>
              <p:nvPr/>
            </p:nvPicPr>
            <p:blipFill rotWithShape="1">
              <a:blip r:embed="rId4"/>
              <a:srcRect l="1830" t="8092"/>
              <a:stretch/>
            </p:blipFill>
            <p:spPr>
              <a:xfrm>
                <a:off x="322440" y="3701162"/>
                <a:ext cx="2813994" cy="2448747"/>
              </a:xfrm>
              <a:prstGeom prst="rect">
                <a:avLst/>
              </a:prstGeom>
            </p:spPr>
          </p:pic>
          <p:sp>
            <p:nvSpPr>
              <p:cNvPr id="12" name="Rectangle 11">
                <a:extLst>
                  <a:ext uri="{FF2B5EF4-FFF2-40B4-BE49-F238E27FC236}">
                    <a16:creationId xmlns:a16="http://schemas.microsoft.com/office/drawing/2014/main" id="{83D0C3FC-484D-9EB2-A31C-ABBFC16D1F60}"/>
                  </a:ext>
                </a:extLst>
              </p:cNvPr>
              <p:cNvSpPr/>
              <p:nvPr/>
            </p:nvSpPr>
            <p:spPr>
              <a:xfrm>
                <a:off x="2763826" y="4853883"/>
                <a:ext cx="372608"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278FC48-E7A4-197A-C509-02A19B39657E}"/>
                  </a:ext>
                </a:extLst>
              </p:cNvPr>
              <p:cNvSpPr/>
              <p:nvPr/>
            </p:nvSpPr>
            <p:spPr>
              <a:xfrm>
                <a:off x="1516911" y="3695863"/>
                <a:ext cx="372608"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5B96E9-BA7F-9FE6-6F51-0A07A5EC76EC}"/>
                  </a:ext>
                </a:extLst>
              </p:cNvPr>
              <p:cNvSpPr/>
              <p:nvPr/>
            </p:nvSpPr>
            <p:spPr>
              <a:xfrm>
                <a:off x="322440" y="4853883"/>
                <a:ext cx="257130"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6FAAB8-04F9-D46B-0698-7017A7C94092}"/>
                  </a:ext>
                </a:extLst>
              </p:cNvPr>
              <p:cNvSpPr/>
              <p:nvPr/>
            </p:nvSpPr>
            <p:spPr>
              <a:xfrm>
                <a:off x="1443711" y="6053657"/>
                <a:ext cx="515717"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5-Point Star 16">
              <a:extLst>
                <a:ext uri="{FF2B5EF4-FFF2-40B4-BE49-F238E27FC236}">
                  <a16:creationId xmlns:a16="http://schemas.microsoft.com/office/drawing/2014/main" id="{EC7914C3-0DEB-4E4C-078E-F55B66975CE8}"/>
                </a:ext>
              </a:extLst>
            </p:cNvPr>
            <p:cNvSpPr/>
            <p:nvPr/>
          </p:nvSpPr>
          <p:spPr>
            <a:xfrm>
              <a:off x="2117190" y="4864300"/>
              <a:ext cx="233680" cy="244705"/>
            </a:xfrm>
            <a:prstGeom prst="star5">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ontent Placeholder 1">
            <a:extLst>
              <a:ext uri="{FF2B5EF4-FFF2-40B4-BE49-F238E27FC236}">
                <a16:creationId xmlns:a16="http://schemas.microsoft.com/office/drawing/2014/main" id="{ECDC037E-7E94-56B0-3825-6CADCF16BF95}"/>
              </a:ext>
            </a:extLst>
          </p:cNvPr>
          <p:cNvSpPr txBox="1">
            <a:spLocks/>
          </p:cNvSpPr>
          <p:nvPr/>
        </p:nvSpPr>
        <p:spPr>
          <a:xfrm>
            <a:off x="107402" y="1108907"/>
            <a:ext cx="9320377" cy="1603922"/>
          </a:xfrm>
          <a:prstGeom prst="rect">
            <a:avLst/>
          </a:prstGeom>
        </p:spPr>
        <p:txBody>
          <a:bodyPr>
            <a:normAutofit/>
          </a:bodyPr>
          <a:lstStyle>
            <a:lvl1pPr marL="342891" indent="-342891" algn="l" rtl="0" eaLnBrk="1" fontAlgn="base" hangingPunct="1">
              <a:spcBef>
                <a:spcPct val="20000"/>
              </a:spcBef>
              <a:spcAft>
                <a:spcPct val="0"/>
              </a:spcAft>
              <a:buClr>
                <a:srgbClr val="000099"/>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32" indent="-285744" algn="l" rtl="0" eaLnBrk="1" fontAlgn="base" hangingPunct="1">
              <a:spcBef>
                <a:spcPct val="20000"/>
              </a:spcBef>
              <a:spcAft>
                <a:spcPct val="0"/>
              </a:spcAft>
              <a:buClr>
                <a:schemeClr val="accent1"/>
              </a:buClr>
              <a:buFont typeface="Arial" pitchFamily="29" charset="0"/>
              <a:buChar char="•"/>
              <a:defRPr sz="2400" kern="1200">
                <a:solidFill>
                  <a:schemeClr val="tx1"/>
                </a:solidFill>
                <a:latin typeface="+mn-lt"/>
                <a:ea typeface="ヒラギノ角ゴ Pro W3" pitchFamily="-109" charset="-128"/>
                <a:cs typeface="+mn-cs"/>
              </a:defRPr>
            </a:lvl2pPr>
            <a:lvl3pPr marL="1142971" indent="-228594" algn="l" rtl="0" eaLnBrk="1" fontAlgn="base" hangingPunct="1">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160" indent="-228594" algn="l" rtl="0" eaLnBrk="1" fontAlgn="base" hangingPunct="1">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349" indent="-228594" algn="l" rtl="0" eaLnBrk="1" fontAlgn="base" hangingPunct="1">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Reconstructed hot wall heat flux at LTH02 was greater than predicted stagnation point heating at the center of the nose</a:t>
            </a:r>
          </a:p>
          <a:p>
            <a:pPr lvl="1"/>
            <a:r>
              <a:rPr lang="en-US" sz="2000" dirty="0"/>
              <a:t>Vehicle was at an angle of attack (small effect)</a:t>
            </a:r>
          </a:p>
          <a:p>
            <a:pPr lvl="1"/>
            <a:r>
              <a:rPr lang="en-US" sz="2000" dirty="0"/>
              <a:t>Dimpled surface could have caused local heating augmentation</a:t>
            </a:r>
          </a:p>
        </p:txBody>
      </p:sp>
      <p:pic>
        <p:nvPicPr>
          <p:cNvPr id="1028" name="Picture 4">
            <a:extLst>
              <a:ext uri="{FF2B5EF4-FFF2-40B4-BE49-F238E27FC236}">
                <a16:creationId xmlns:a16="http://schemas.microsoft.com/office/drawing/2014/main" id="{502D43AF-4A40-2C98-C995-6EC2577F4E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807875"/>
            <a:ext cx="5138618" cy="40196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7322153-C75C-A71D-9190-18B427FBBC3E}"/>
              </a:ext>
            </a:extLst>
          </p:cNvPr>
          <p:cNvSpPr txBox="1"/>
          <p:nvPr/>
        </p:nvSpPr>
        <p:spPr>
          <a:xfrm rot="16200000">
            <a:off x="41023" y="4536465"/>
            <a:ext cx="1204240" cy="307777"/>
          </a:xfrm>
          <a:prstGeom prst="rect">
            <a:avLst/>
          </a:prstGeom>
          <a:noFill/>
        </p:spPr>
        <p:txBody>
          <a:bodyPr wrap="none" rtlCol="0">
            <a:spAutoFit/>
          </a:bodyPr>
          <a:lstStyle/>
          <a:p>
            <a:r>
              <a:rPr lang="en-US" sz="1400" dirty="0">
                <a:solidFill>
                  <a:schemeClr val="tx1">
                    <a:lumMod val="85000"/>
                    <a:lumOff val="15000"/>
                  </a:schemeClr>
                </a:solidFill>
                <a:latin typeface="DEJAVU SANS" panose="020B0603030804020204" pitchFamily="34" charset="0"/>
                <a:ea typeface="DEJAVU SANS" panose="020B0603030804020204" pitchFamily="34" charset="0"/>
                <a:cs typeface="DEJAVU SANS" panose="020B0603030804020204" pitchFamily="34" charset="0"/>
              </a:rPr>
              <a:t>Normalized</a:t>
            </a:r>
          </a:p>
        </p:txBody>
      </p:sp>
      <p:sp>
        <p:nvSpPr>
          <p:cNvPr id="2" name="TextBox 1">
            <a:extLst>
              <a:ext uri="{FF2B5EF4-FFF2-40B4-BE49-F238E27FC236}">
                <a16:creationId xmlns:a16="http://schemas.microsoft.com/office/drawing/2014/main" id="{2E864E39-6181-6AA9-A408-0EDB52CFBF5B}"/>
              </a:ext>
            </a:extLst>
          </p:cNvPr>
          <p:cNvSpPr txBox="1"/>
          <p:nvPr/>
        </p:nvSpPr>
        <p:spPr>
          <a:xfrm rot="16200000">
            <a:off x="5451416" y="4536466"/>
            <a:ext cx="1204240" cy="307777"/>
          </a:xfrm>
          <a:prstGeom prst="rect">
            <a:avLst/>
          </a:prstGeom>
          <a:noFill/>
        </p:spPr>
        <p:txBody>
          <a:bodyPr wrap="none" rtlCol="0">
            <a:spAutoFit/>
          </a:bodyPr>
          <a:lstStyle/>
          <a:p>
            <a:r>
              <a:rPr lang="en-US" sz="1400" dirty="0">
                <a:solidFill>
                  <a:schemeClr val="tx1">
                    <a:lumMod val="85000"/>
                    <a:lumOff val="15000"/>
                  </a:schemeClr>
                </a:solidFill>
                <a:latin typeface="DEJAVU SANS" panose="020B0603030804020204" pitchFamily="34" charset="0"/>
                <a:ea typeface="DEJAVU SANS" panose="020B0603030804020204" pitchFamily="34" charset="0"/>
                <a:cs typeface="DEJAVU SANS" panose="020B0603030804020204" pitchFamily="34" charset="0"/>
              </a:rPr>
              <a:t>Normalized</a:t>
            </a:r>
          </a:p>
        </p:txBody>
      </p:sp>
    </p:spTree>
    <p:extLst>
      <p:ext uri="{BB962C8B-B14F-4D97-AF65-F5344CB8AC3E}">
        <p14:creationId xmlns:p14="http://schemas.microsoft.com/office/powerpoint/2010/main" val="277038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8E79DD2-988A-26DF-F134-C06D7AA757B3}"/>
              </a:ext>
            </a:extLst>
          </p:cNvPr>
          <p:cNvSpPr/>
          <p:nvPr/>
        </p:nvSpPr>
        <p:spPr>
          <a:xfrm>
            <a:off x="11121390" y="74211"/>
            <a:ext cx="971550" cy="793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08B28F8-4C8C-FBFD-E2D0-F7631A113CBF}"/>
              </a:ext>
            </a:extLst>
          </p:cNvPr>
          <p:cNvSpPr>
            <a:spLocks noGrp="1"/>
          </p:cNvSpPr>
          <p:nvPr>
            <p:ph type="title"/>
          </p:nvPr>
        </p:nvSpPr>
        <p:spPr/>
        <p:txBody>
          <a:bodyPr/>
          <a:lstStyle/>
          <a:p>
            <a:r>
              <a:rPr lang="en-US" dirty="0"/>
              <a:t>LTH01 Results</a:t>
            </a:r>
          </a:p>
        </p:txBody>
      </p:sp>
      <p:sp>
        <p:nvSpPr>
          <p:cNvPr id="4" name="Slide Number Placeholder 3">
            <a:extLst>
              <a:ext uri="{FF2B5EF4-FFF2-40B4-BE49-F238E27FC236}">
                <a16:creationId xmlns:a16="http://schemas.microsoft.com/office/drawing/2014/main" id="{9D35CE75-5DA8-F16E-C838-C317169BD5D0}"/>
              </a:ext>
            </a:extLst>
          </p:cNvPr>
          <p:cNvSpPr>
            <a:spLocks noGrp="1"/>
          </p:cNvSpPr>
          <p:nvPr>
            <p:ph type="sldNum" sz="quarter" idx="12"/>
          </p:nvPr>
        </p:nvSpPr>
        <p:spPr/>
        <p:txBody>
          <a:bodyPr/>
          <a:lstStyle/>
          <a:p>
            <a:pPr>
              <a:defRPr/>
            </a:pPr>
            <a:fld id="{2DCE6D5B-4AB6-3147-B0D9-B784D301F899}" type="slidenum">
              <a:rPr lang="en-US" smtClean="0"/>
              <a:pPr>
                <a:defRPr/>
              </a:pPr>
              <a:t>7</a:t>
            </a:fld>
            <a:endParaRPr lang="en-US"/>
          </a:p>
        </p:txBody>
      </p:sp>
      <p:grpSp>
        <p:nvGrpSpPr>
          <p:cNvPr id="22" name="Group 21">
            <a:extLst>
              <a:ext uri="{FF2B5EF4-FFF2-40B4-BE49-F238E27FC236}">
                <a16:creationId xmlns:a16="http://schemas.microsoft.com/office/drawing/2014/main" id="{555684DE-C85B-8DA9-FECD-6A7E6FA80029}"/>
              </a:ext>
            </a:extLst>
          </p:cNvPr>
          <p:cNvGrpSpPr/>
          <p:nvPr/>
        </p:nvGrpSpPr>
        <p:grpSpPr>
          <a:xfrm>
            <a:off x="9331637" y="25269"/>
            <a:ext cx="2761303" cy="2462067"/>
            <a:chOff x="-1" y="3459853"/>
            <a:chExt cx="3473848" cy="3097395"/>
          </a:xfrm>
        </p:grpSpPr>
        <p:grpSp>
          <p:nvGrpSpPr>
            <p:cNvPr id="16" name="Group 15">
              <a:extLst>
                <a:ext uri="{FF2B5EF4-FFF2-40B4-BE49-F238E27FC236}">
                  <a16:creationId xmlns:a16="http://schemas.microsoft.com/office/drawing/2014/main" id="{625A2ED4-1F6C-F19F-D71F-4A93D32977C4}"/>
                </a:ext>
              </a:extLst>
            </p:cNvPr>
            <p:cNvGrpSpPr/>
            <p:nvPr/>
          </p:nvGrpSpPr>
          <p:grpSpPr>
            <a:xfrm>
              <a:off x="-1" y="3459853"/>
              <a:ext cx="3473848" cy="3097395"/>
              <a:chOff x="322440" y="3695863"/>
              <a:chExt cx="2813994" cy="2509048"/>
            </a:xfrm>
          </p:grpSpPr>
          <p:pic>
            <p:nvPicPr>
              <p:cNvPr id="11" name="Picture 10">
                <a:extLst>
                  <a:ext uri="{FF2B5EF4-FFF2-40B4-BE49-F238E27FC236}">
                    <a16:creationId xmlns:a16="http://schemas.microsoft.com/office/drawing/2014/main" id="{4EBF3805-402A-5D01-10CD-A79D014C0B5A}"/>
                  </a:ext>
                </a:extLst>
              </p:cNvPr>
              <p:cNvPicPr>
                <a:picLocks noChangeAspect="1"/>
              </p:cNvPicPr>
              <p:nvPr/>
            </p:nvPicPr>
            <p:blipFill rotWithShape="1">
              <a:blip r:embed="rId3"/>
              <a:srcRect l="1830" t="8092"/>
              <a:stretch/>
            </p:blipFill>
            <p:spPr>
              <a:xfrm>
                <a:off x="322440" y="3701162"/>
                <a:ext cx="2813994" cy="2448747"/>
              </a:xfrm>
              <a:prstGeom prst="rect">
                <a:avLst/>
              </a:prstGeom>
            </p:spPr>
          </p:pic>
          <p:sp>
            <p:nvSpPr>
              <p:cNvPr id="12" name="Rectangle 11">
                <a:extLst>
                  <a:ext uri="{FF2B5EF4-FFF2-40B4-BE49-F238E27FC236}">
                    <a16:creationId xmlns:a16="http://schemas.microsoft.com/office/drawing/2014/main" id="{83D0C3FC-484D-9EB2-A31C-ABBFC16D1F60}"/>
                  </a:ext>
                </a:extLst>
              </p:cNvPr>
              <p:cNvSpPr/>
              <p:nvPr/>
            </p:nvSpPr>
            <p:spPr>
              <a:xfrm>
                <a:off x="2763826" y="4853883"/>
                <a:ext cx="372608"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278FC48-E7A4-197A-C509-02A19B39657E}"/>
                  </a:ext>
                </a:extLst>
              </p:cNvPr>
              <p:cNvSpPr/>
              <p:nvPr/>
            </p:nvSpPr>
            <p:spPr>
              <a:xfrm>
                <a:off x="1516911" y="3695863"/>
                <a:ext cx="372608"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5B96E9-BA7F-9FE6-6F51-0A07A5EC76EC}"/>
                  </a:ext>
                </a:extLst>
              </p:cNvPr>
              <p:cNvSpPr/>
              <p:nvPr/>
            </p:nvSpPr>
            <p:spPr>
              <a:xfrm>
                <a:off x="322440" y="4853883"/>
                <a:ext cx="257130"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6FAAB8-04F9-D46B-0698-7017A7C94092}"/>
                  </a:ext>
                </a:extLst>
              </p:cNvPr>
              <p:cNvSpPr/>
              <p:nvPr/>
            </p:nvSpPr>
            <p:spPr>
              <a:xfrm>
                <a:off x="1443711" y="6053657"/>
                <a:ext cx="515717"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5-Point Star 16">
              <a:extLst>
                <a:ext uri="{FF2B5EF4-FFF2-40B4-BE49-F238E27FC236}">
                  <a16:creationId xmlns:a16="http://schemas.microsoft.com/office/drawing/2014/main" id="{EC7914C3-0DEB-4E4C-078E-F55B66975CE8}"/>
                </a:ext>
              </a:extLst>
            </p:cNvPr>
            <p:cNvSpPr/>
            <p:nvPr/>
          </p:nvSpPr>
          <p:spPr>
            <a:xfrm>
              <a:off x="1544365" y="4306975"/>
              <a:ext cx="233680" cy="244705"/>
            </a:xfrm>
            <a:prstGeom prst="star5">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a:extLst>
              <a:ext uri="{FF2B5EF4-FFF2-40B4-BE49-F238E27FC236}">
                <a16:creationId xmlns:a16="http://schemas.microsoft.com/office/drawing/2014/main" id="{05721DAE-D576-7E01-0504-178E515F3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648" y="2438564"/>
            <a:ext cx="5661800" cy="44289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A891C5F-4537-5A8C-4247-1D7DD3332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69" y="2413125"/>
            <a:ext cx="5661800" cy="442891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889ABC5E-AF00-3880-4A89-2F11B6A7E3E5}"/>
              </a:ext>
            </a:extLst>
          </p:cNvPr>
          <p:cNvSpPr txBox="1">
            <a:spLocks/>
          </p:cNvSpPr>
          <p:nvPr/>
        </p:nvSpPr>
        <p:spPr>
          <a:xfrm>
            <a:off x="107402" y="1108907"/>
            <a:ext cx="9320377" cy="1603922"/>
          </a:xfrm>
          <a:prstGeom prst="rect">
            <a:avLst/>
          </a:prstGeom>
        </p:spPr>
        <p:txBody>
          <a:bodyPr>
            <a:normAutofit/>
          </a:bodyPr>
          <a:lstStyle>
            <a:lvl1pPr marL="342891" indent="-342891" algn="l" rtl="0" eaLnBrk="1" fontAlgn="base" hangingPunct="1">
              <a:spcBef>
                <a:spcPct val="20000"/>
              </a:spcBef>
              <a:spcAft>
                <a:spcPct val="0"/>
              </a:spcAft>
              <a:buClr>
                <a:srgbClr val="000099"/>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32" indent="-285744" algn="l" rtl="0" eaLnBrk="1" fontAlgn="base" hangingPunct="1">
              <a:spcBef>
                <a:spcPct val="20000"/>
              </a:spcBef>
              <a:spcAft>
                <a:spcPct val="0"/>
              </a:spcAft>
              <a:buClr>
                <a:schemeClr val="accent1"/>
              </a:buClr>
              <a:buFont typeface="Arial" pitchFamily="29" charset="0"/>
              <a:buChar char="•"/>
              <a:defRPr sz="2400" kern="1200">
                <a:solidFill>
                  <a:schemeClr val="tx1"/>
                </a:solidFill>
                <a:latin typeface="+mn-lt"/>
                <a:ea typeface="ヒラギノ角ゴ Pro W3" pitchFamily="-109" charset="-128"/>
                <a:cs typeface="+mn-cs"/>
              </a:defRPr>
            </a:lvl2pPr>
            <a:lvl3pPr marL="1142971" indent="-228594" algn="l" rtl="0" eaLnBrk="1" fontAlgn="base" hangingPunct="1">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160" indent="-228594" algn="l" rtl="0" eaLnBrk="1" fontAlgn="base" hangingPunct="1">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349" indent="-228594" algn="l" rtl="0" eaLnBrk="1" fontAlgn="base" hangingPunct="1">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Reconstructed hot wall heat flux at LTH01 closely matches predicted stagnation point heating at the nose</a:t>
            </a:r>
            <a:endParaRPr lang="en-US" sz="2000" dirty="0"/>
          </a:p>
        </p:txBody>
      </p:sp>
      <p:sp>
        <p:nvSpPr>
          <p:cNvPr id="5" name="TextBox 4">
            <a:extLst>
              <a:ext uri="{FF2B5EF4-FFF2-40B4-BE49-F238E27FC236}">
                <a16:creationId xmlns:a16="http://schemas.microsoft.com/office/drawing/2014/main" id="{3C4FCBD7-DE33-FE4B-CEB4-249823E2D438}"/>
              </a:ext>
            </a:extLst>
          </p:cNvPr>
          <p:cNvSpPr txBox="1"/>
          <p:nvPr/>
        </p:nvSpPr>
        <p:spPr>
          <a:xfrm rot="16200000">
            <a:off x="-457702" y="4319910"/>
            <a:ext cx="1349665" cy="338554"/>
          </a:xfrm>
          <a:prstGeom prst="rect">
            <a:avLst/>
          </a:prstGeom>
          <a:noFill/>
        </p:spPr>
        <p:txBody>
          <a:bodyPr wrap="none" rtlCol="0">
            <a:spAutoFit/>
          </a:bodyPr>
          <a:lstStyle/>
          <a:p>
            <a:r>
              <a:rPr lang="en-US" sz="1600" dirty="0">
                <a:solidFill>
                  <a:schemeClr val="tx1">
                    <a:lumMod val="85000"/>
                    <a:lumOff val="15000"/>
                  </a:schemeClr>
                </a:solidFill>
                <a:latin typeface="DEJAVU SANS" panose="020B0603030804020204" pitchFamily="34" charset="0"/>
                <a:ea typeface="DEJAVU SANS" panose="020B0603030804020204" pitchFamily="34" charset="0"/>
                <a:cs typeface="DEJAVU SANS" panose="020B0603030804020204" pitchFamily="34" charset="0"/>
              </a:rPr>
              <a:t>Normalized</a:t>
            </a:r>
          </a:p>
        </p:txBody>
      </p:sp>
      <p:sp>
        <p:nvSpPr>
          <p:cNvPr id="6" name="TextBox 5">
            <a:extLst>
              <a:ext uri="{FF2B5EF4-FFF2-40B4-BE49-F238E27FC236}">
                <a16:creationId xmlns:a16="http://schemas.microsoft.com/office/drawing/2014/main" id="{AE9A62CC-EE62-8256-672B-4D502FC216E9}"/>
              </a:ext>
            </a:extLst>
          </p:cNvPr>
          <p:cNvSpPr txBox="1"/>
          <p:nvPr/>
        </p:nvSpPr>
        <p:spPr>
          <a:xfrm rot="16200000">
            <a:off x="5352777" y="4346921"/>
            <a:ext cx="1349665" cy="338554"/>
          </a:xfrm>
          <a:prstGeom prst="rect">
            <a:avLst/>
          </a:prstGeom>
          <a:noFill/>
        </p:spPr>
        <p:txBody>
          <a:bodyPr wrap="none" rtlCol="0">
            <a:spAutoFit/>
          </a:bodyPr>
          <a:lstStyle/>
          <a:p>
            <a:r>
              <a:rPr lang="en-US" sz="1600" dirty="0">
                <a:solidFill>
                  <a:schemeClr val="tx1">
                    <a:lumMod val="85000"/>
                    <a:lumOff val="15000"/>
                  </a:schemeClr>
                </a:solidFill>
                <a:latin typeface="DEJAVU SANS" panose="020B0603030804020204" pitchFamily="34" charset="0"/>
                <a:ea typeface="DEJAVU SANS" panose="020B0603030804020204" pitchFamily="34" charset="0"/>
                <a:cs typeface="DEJAVU SANS" panose="020B0603030804020204" pitchFamily="34" charset="0"/>
              </a:rPr>
              <a:t>Normalized</a:t>
            </a:r>
          </a:p>
        </p:txBody>
      </p:sp>
    </p:spTree>
    <p:extLst>
      <p:ext uri="{BB962C8B-B14F-4D97-AF65-F5344CB8AC3E}">
        <p14:creationId xmlns:p14="http://schemas.microsoft.com/office/powerpoint/2010/main" val="171392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8E79DD2-988A-26DF-F134-C06D7AA757B3}"/>
              </a:ext>
            </a:extLst>
          </p:cNvPr>
          <p:cNvSpPr/>
          <p:nvPr/>
        </p:nvSpPr>
        <p:spPr>
          <a:xfrm>
            <a:off x="11121390" y="74211"/>
            <a:ext cx="971550" cy="7936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08B28F8-4C8C-FBFD-E2D0-F7631A113CBF}"/>
              </a:ext>
            </a:extLst>
          </p:cNvPr>
          <p:cNvSpPr>
            <a:spLocks noGrp="1"/>
          </p:cNvSpPr>
          <p:nvPr>
            <p:ph type="title"/>
          </p:nvPr>
        </p:nvSpPr>
        <p:spPr>
          <a:xfrm>
            <a:off x="1644309" y="309934"/>
            <a:ext cx="9040634" cy="615951"/>
          </a:xfrm>
        </p:spPr>
        <p:txBody>
          <a:bodyPr/>
          <a:lstStyle/>
          <a:p>
            <a:r>
              <a:rPr lang="en-US" dirty="0"/>
              <a:t>LTH08 Results (HFG Location)</a:t>
            </a:r>
          </a:p>
        </p:txBody>
      </p:sp>
      <p:sp>
        <p:nvSpPr>
          <p:cNvPr id="4" name="Slide Number Placeholder 3">
            <a:extLst>
              <a:ext uri="{FF2B5EF4-FFF2-40B4-BE49-F238E27FC236}">
                <a16:creationId xmlns:a16="http://schemas.microsoft.com/office/drawing/2014/main" id="{9D35CE75-5DA8-F16E-C838-C317169BD5D0}"/>
              </a:ext>
            </a:extLst>
          </p:cNvPr>
          <p:cNvSpPr>
            <a:spLocks noGrp="1"/>
          </p:cNvSpPr>
          <p:nvPr>
            <p:ph type="sldNum" sz="quarter" idx="12"/>
          </p:nvPr>
        </p:nvSpPr>
        <p:spPr/>
        <p:txBody>
          <a:bodyPr/>
          <a:lstStyle/>
          <a:p>
            <a:pPr>
              <a:defRPr/>
            </a:pPr>
            <a:fld id="{2DCE6D5B-4AB6-3147-B0D9-B784D301F899}" type="slidenum">
              <a:rPr lang="en-US" smtClean="0"/>
              <a:pPr>
                <a:defRPr/>
              </a:pPr>
              <a:t>8</a:t>
            </a:fld>
            <a:endParaRPr lang="en-US"/>
          </a:p>
        </p:txBody>
      </p:sp>
      <p:grpSp>
        <p:nvGrpSpPr>
          <p:cNvPr id="22" name="Group 21">
            <a:extLst>
              <a:ext uri="{FF2B5EF4-FFF2-40B4-BE49-F238E27FC236}">
                <a16:creationId xmlns:a16="http://schemas.microsoft.com/office/drawing/2014/main" id="{555684DE-C85B-8DA9-FECD-6A7E6FA80029}"/>
              </a:ext>
            </a:extLst>
          </p:cNvPr>
          <p:cNvGrpSpPr/>
          <p:nvPr/>
        </p:nvGrpSpPr>
        <p:grpSpPr>
          <a:xfrm>
            <a:off x="9331637" y="25269"/>
            <a:ext cx="2761303" cy="2462067"/>
            <a:chOff x="-1" y="3459853"/>
            <a:chExt cx="3473848" cy="3097395"/>
          </a:xfrm>
        </p:grpSpPr>
        <p:grpSp>
          <p:nvGrpSpPr>
            <p:cNvPr id="16" name="Group 15">
              <a:extLst>
                <a:ext uri="{FF2B5EF4-FFF2-40B4-BE49-F238E27FC236}">
                  <a16:creationId xmlns:a16="http://schemas.microsoft.com/office/drawing/2014/main" id="{625A2ED4-1F6C-F19F-D71F-4A93D32977C4}"/>
                </a:ext>
              </a:extLst>
            </p:cNvPr>
            <p:cNvGrpSpPr/>
            <p:nvPr/>
          </p:nvGrpSpPr>
          <p:grpSpPr>
            <a:xfrm>
              <a:off x="-1" y="3459853"/>
              <a:ext cx="3473848" cy="3097395"/>
              <a:chOff x="322440" y="3695863"/>
              <a:chExt cx="2813994" cy="2509048"/>
            </a:xfrm>
          </p:grpSpPr>
          <p:pic>
            <p:nvPicPr>
              <p:cNvPr id="11" name="Picture 10">
                <a:extLst>
                  <a:ext uri="{FF2B5EF4-FFF2-40B4-BE49-F238E27FC236}">
                    <a16:creationId xmlns:a16="http://schemas.microsoft.com/office/drawing/2014/main" id="{4EBF3805-402A-5D01-10CD-A79D014C0B5A}"/>
                  </a:ext>
                </a:extLst>
              </p:cNvPr>
              <p:cNvPicPr>
                <a:picLocks noChangeAspect="1"/>
              </p:cNvPicPr>
              <p:nvPr/>
            </p:nvPicPr>
            <p:blipFill rotWithShape="1">
              <a:blip r:embed="rId3"/>
              <a:srcRect l="1830" t="8092"/>
              <a:stretch/>
            </p:blipFill>
            <p:spPr>
              <a:xfrm>
                <a:off x="322440" y="3701162"/>
                <a:ext cx="2813994" cy="2448747"/>
              </a:xfrm>
              <a:prstGeom prst="rect">
                <a:avLst/>
              </a:prstGeom>
            </p:spPr>
          </p:pic>
          <p:sp>
            <p:nvSpPr>
              <p:cNvPr id="12" name="Rectangle 11">
                <a:extLst>
                  <a:ext uri="{FF2B5EF4-FFF2-40B4-BE49-F238E27FC236}">
                    <a16:creationId xmlns:a16="http://schemas.microsoft.com/office/drawing/2014/main" id="{83D0C3FC-484D-9EB2-A31C-ABBFC16D1F60}"/>
                  </a:ext>
                </a:extLst>
              </p:cNvPr>
              <p:cNvSpPr/>
              <p:nvPr/>
            </p:nvSpPr>
            <p:spPr>
              <a:xfrm>
                <a:off x="2763826" y="4853883"/>
                <a:ext cx="372608"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278FC48-E7A4-197A-C509-02A19B39657E}"/>
                  </a:ext>
                </a:extLst>
              </p:cNvPr>
              <p:cNvSpPr/>
              <p:nvPr/>
            </p:nvSpPr>
            <p:spPr>
              <a:xfrm>
                <a:off x="1516911" y="3695863"/>
                <a:ext cx="372608"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5B96E9-BA7F-9FE6-6F51-0A07A5EC76EC}"/>
                  </a:ext>
                </a:extLst>
              </p:cNvPr>
              <p:cNvSpPr/>
              <p:nvPr/>
            </p:nvSpPr>
            <p:spPr>
              <a:xfrm>
                <a:off x="322440" y="4853883"/>
                <a:ext cx="257130"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6FAAB8-04F9-D46B-0698-7017A7C94092}"/>
                  </a:ext>
                </a:extLst>
              </p:cNvPr>
              <p:cNvSpPr/>
              <p:nvPr/>
            </p:nvSpPr>
            <p:spPr>
              <a:xfrm>
                <a:off x="1443711" y="6053657"/>
                <a:ext cx="515717"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5-Point Star 16">
              <a:extLst>
                <a:ext uri="{FF2B5EF4-FFF2-40B4-BE49-F238E27FC236}">
                  <a16:creationId xmlns:a16="http://schemas.microsoft.com/office/drawing/2014/main" id="{EC7914C3-0DEB-4E4C-078E-F55B66975CE8}"/>
                </a:ext>
              </a:extLst>
            </p:cNvPr>
            <p:cNvSpPr/>
            <p:nvPr/>
          </p:nvSpPr>
          <p:spPr>
            <a:xfrm>
              <a:off x="595000" y="4855519"/>
              <a:ext cx="233680" cy="244705"/>
            </a:xfrm>
            <a:prstGeom prst="star5">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ontent Placeholder 1">
            <a:extLst>
              <a:ext uri="{FF2B5EF4-FFF2-40B4-BE49-F238E27FC236}">
                <a16:creationId xmlns:a16="http://schemas.microsoft.com/office/drawing/2014/main" id="{ECDC037E-7E94-56B0-3825-6CADCF16BF95}"/>
              </a:ext>
            </a:extLst>
          </p:cNvPr>
          <p:cNvSpPr txBox="1">
            <a:spLocks/>
          </p:cNvSpPr>
          <p:nvPr/>
        </p:nvSpPr>
        <p:spPr>
          <a:xfrm>
            <a:off x="107403" y="1108907"/>
            <a:ext cx="9351908" cy="1491101"/>
          </a:xfrm>
          <a:prstGeom prst="rect">
            <a:avLst/>
          </a:prstGeom>
        </p:spPr>
        <p:txBody>
          <a:bodyPr>
            <a:normAutofit/>
          </a:bodyPr>
          <a:lstStyle>
            <a:lvl1pPr marL="342891" indent="-342891" algn="l" rtl="0" eaLnBrk="1" fontAlgn="base" hangingPunct="1">
              <a:spcBef>
                <a:spcPct val="20000"/>
              </a:spcBef>
              <a:spcAft>
                <a:spcPct val="0"/>
              </a:spcAft>
              <a:buClr>
                <a:srgbClr val="000099"/>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32" indent="-285744" algn="l" rtl="0" eaLnBrk="1" fontAlgn="base" hangingPunct="1">
              <a:spcBef>
                <a:spcPct val="20000"/>
              </a:spcBef>
              <a:spcAft>
                <a:spcPct val="0"/>
              </a:spcAft>
              <a:buClr>
                <a:schemeClr val="accent1"/>
              </a:buClr>
              <a:buFont typeface="Arial" pitchFamily="29" charset="0"/>
              <a:buChar char="•"/>
              <a:defRPr sz="2400" kern="1200">
                <a:solidFill>
                  <a:schemeClr val="tx1"/>
                </a:solidFill>
                <a:latin typeface="+mn-lt"/>
                <a:ea typeface="ヒラギノ角ゴ Pro W3" pitchFamily="-109" charset="-128"/>
                <a:cs typeface="+mn-cs"/>
              </a:defRPr>
            </a:lvl2pPr>
            <a:lvl3pPr marL="1142971" indent="-228594" algn="l" rtl="0" eaLnBrk="1" fontAlgn="base" hangingPunct="1">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160" indent="-228594" algn="l" rtl="0" eaLnBrk="1" fontAlgn="base" hangingPunct="1">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349" indent="-228594" algn="l" rtl="0" eaLnBrk="1" fontAlgn="base" hangingPunct="1">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Reconstructed hot wall heat flux at LTH08 slightly higher than that predicted at the LTH08 radial </a:t>
            </a:r>
            <a:endParaRPr lang="en-US" sz="2000" dirty="0"/>
          </a:p>
          <a:p>
            <a:pPr marL="0" indent="0">
              <a:buNone/>
            </a:pPr>
            <a:endParaRPr lang="en-US" sz="2400" dirty="0"/>
          </a:p>
        </p:txBody>
      </p:sp>
      <p:pic>
        <p:nvPicPr>
          <p:cNvPr id="3074" name="Picture 2">
            <a:extLst>
              <a:ext uri="{FF2B5EF4-FFF2-40B4-BE49-F238E27FC236}">
                <a16:creationId xmlns:a16="http://schemas.microsoft.com/office/drawing/2014/main" id="{6A9980D3-B91D-F54F-615C-60029A6FF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83" y="2386249"/>
            <a:ext cx="5719831" cy="44297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CFC1559-3A5B-D60C-6BDA-D8EC6925C9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810" y="2376402"/>
            <a:ext cx="5675505" cy="44396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C0E90E5-0098-A134-826D-AB8C1684B3AD}"/>
              </a:ext>
            </a:extLst>
          </p:cNvPr>
          <p:cNvSpPr/>
          <p:nvPr/>
        </p:nvSpPr>
        <p:spPr>
          <a:xfrm>
            <a:off x="219456" y="3447288"/>
            <a:ext cx="301682" cy="20190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14E3EC26-F319-12DE-AAAC-B8AD18BB3A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5" t="45695" r="93483" b="31599"/>
          <a:stretch/>
        </p:blipFill>
        <p:spPr bwMode="auto">
          <a:xfrm>
            <a:off x="221670" y="3953908"/>
            <a:ext cx="355877" cy="1005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0282F2-B575-42BD-51D1-DDAC9CFD8F3C}"/>
              </a:ext>
            </a:extLst>
          </p:cNvPr>
          <p:cNvSpPr txBox="1"/>
          <p:nvPr/>
        </p:nvSpPr>
        <p:spPr>
          <a:xfrm rot="16200000">
            <a:off x="-473812" y="4287551"/>
            <a:ext cx="1349665" cy="338554"/>
          </a:xfrm>
          <a:prstGeom prst="rect">
            <a:avLst/>
          </a:prstGeom>
          <a:noFill/>
        </p:spPr>
        <p:txBody>
          <a:bodyPr wrap="none" rtlCol="0">
            <a:spAutoFit/>
          </a:bodyPr>
          <a:lstStyle/>
          <a:p>
            <a:r>
              <a:rPr lang="en-US" sz="1600" dirty="0">
                <a:solidFill>
                  <a:schemeClr val="tx1">
                    <a:lumMod val="85000"/>
                    <a:lumOff val="15000"/>
                  </a:schemeClr>
                </a:solidFill>
                <a:latin typeface="DEJAVU SANS" panose="020B0603030804020204" pitchFamily="34" charset="0"/>
                <a:ea typeface="DEJAVU SANS" panose="020B0603030804020204" pitchFamily="34" charset="0"/>
                <a:cs typeface="DEJAVU SANS" panose="020B0603030804020204" pitchFamily="34" charset="0"/>
              </a:rPr>
              <a:t>Normalized</a:t>
            </a:r>
          </a:p>
        </p:txBody>
      </p:sp>
      <p:sp>
        <p:nvSpPr>
          <p:cNvPr id="8" name="TextBox 7">
            <a:extLst>
              <a:ext uri="{FF2B5EF4-FFF2-40B4-BE49-F238E27FC236}">
                <a16:creationId xmlns:a16="http://schemas.microsoft.com/office/drawing/2014/main" id="{527A10D3-E2BF-EF58-5A0D-95E05CFC1E4C}"/>
              </a:ext>
            </a:extLst>
          </p:cNvPr>
          <p:cNvSpPr txBox="1"/>
          <p:nvPr/>
        </p:nvSpPr>
        <p:spPr>
          <a:xfrm rot="16200000">
            <a:off x="5338731" y="4287550"/>
            <a:ext cx="1349665" cy="338554"/>
          </a:xfrm>
          <a:prstGeom prst="rect">
            <a:avLst/>
          </a:prstGeom>
          <a:noFill/>
        </p:spPr>
        <p:txBody>
          <a:bodyPr wrap="none" rtlCol="0">
            <a:spAutoFit/>
          </a:bodyPr>
          <a:lstStyle/>
          <a:p>
            <a:r>
              <a:rPr lang="en-US" sz="1600" dirty="0">
                <a:solidFill>
                  <a:schemeClr val="tx1">
                    <a:lumMod val="85000"/>
                    <a:lumOff val="15000"/>
                  </a:schemeClr>
                </a:solidFill>
                <a:latin typeface="DEJAVU SANS" panose="020B0603030804020204" pitchFamily="34" charset="0"/>
                <a:ea typeface="DEJAVU SANS" panose="020B0603030804020204" pitchFamily="34" charset="0"/>
                <a:cs typeface="DEJAVU SANS" panose="020B0603030804020204" pitchFamily="34" charset="0"/>
              </a:rPr>
              <a:t>Normalized</a:t>
            </a:r>
          </a:p>
        </p:txBody>
      </p:sp>
    </p:spTree>
    <p:extLst>
      <p:ext uri="{BB962C8B-B14F-4D97-AF65-F5344CB8AC3E}">
        <p14:creationId xmlns:p14="http://schemas.microsoft.com/office/powerpoint/2010/main" val="52783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75B26-98E4-F17B-B8A8-EE8C3F9CC5CF}"/>
              </a:ext>
            </a:extLst>
          </p:cNvPr>
          <p:cNvSpPr>
            <a:spLocks noGrp="1"/>
          </p:cNvSpPr>
          <p:nvPr>
            <p:ph type="title"/>
          </p:nvPr>
        </p:nvSpPr>
        <p:spPr/>
        <p:txBody>
          <a:bodyPr/>
          <a:lstStyle/>
          <a:p>
            <a:r>
              <a:rPr lang="en-US"/>
              <a:t>Comparison to Pre-Flight Predictions and HFG Data</a:t>
            </a:r>
          </a:p>
        </p:txBody>
      </p:sp>
      <p:sp>
        <p:nvSpPr>
          <p:cNvPr id="4" name="Slide Number Placeholder 3">
            <a:extLst>
              <a:ext uri="{FF2B5EF4-FFF2-40B4-BE49-F238E27FC236}">
                <a16:creationId xmlns:a16="http://schemas.microsoft.com/office/drawing/2014/main" id="{C996DF26-B02A-3D06-404C-B83A5B712517}"/>
              </a:ext>
            </a:extLst>
          </p:cNvPr>
          <p:cNvSpPr>
            <a:spLocks noGrp="1"/>
          </p:cNvSpPr>
          <p:nvPr>
            <p:ph type="sldNum" sz="quarter" idx="12"/>
          </p:nvPr>
        </p:nvSpPr>
        <p:spPr/>
        <p:txBody>
          <a:bodyPr/>
          <a:lstStyle/>
          <a:p>
            <a:pPr>
              <a:defRPr/>
            </a:pPr>
            <a:fld id="{2DCE6D5B-4AB6-3147-B0D9-B784D301F899}" type="slidenum">
              <a:rPr lang="en-US" smtClean="0"/>
              <a:pPr>
                <a:defRPr/>
              </a:pPr>
              <a:t>9</a:t>
            </a:fld>
            <a:endParaRPr lang="en-US"/>
          </a:p>
        </p:txBody>
      </p:sp>
      <p:grpSp>
        <p:nvGrpSpPr>
          <p:cNvPr id="18" name="Group 17">
            <a:extLst>
              <a:ext uri="{FF2B5EF4-FFF2-40B4-BE49-F238E27FC236}">
                <a16:creationId xmlns:a16="http://schemas.microsoft.com/office/drawing/2014/main" id="{1A54DE55-FCDC-2ADC-DD4C-CE9DCFEBBAA1}"/>
              </a:ext>
            </a:extLst>
          </p:cNvPr>
          <p:cNvGrpSpPr/>
          <p:nvPr/>
        </p:nvGrpSpPr>
        <p:grpSpPr>
          <a:xfrm>
            <a:off x="508023" y="3295762"/>
            <a:ext cx="3952857" cy="3524495"/>
            <a:chOff x="634658" y="3387041"/>
            <a:chExt cx="3589158" cy="3200209"/>
          </a:xfrm>
        </p:grpSpPr>
        <p:grpSp>
          <p:nvGrpSpPr>
            <p:cNvPr id="7" name="Group 6">
              <a:extLst>
                <a:ext uri="{FF2B5EF4-FFF2-40B4-BE49-F238E27FC236}">
                  <a16:creationId xmlns:a16="http://schemas.microsoft.com/office/drawing/2014/main" id="{741755A8-22E7-7BAC-5A40-A763BAADFF79}"/>
                </a:ext>
              </a:extLst>
            </p:cNvPr>
            <p:cNvGrpSpPr/>
            <p:nvPr/>
          </p:nvGrpSpPr>
          <p:grpSpPr>
            <a:xfrm>
              <a:off x="634658" y="3387041"/>
              <a:ext cx="3589158" cy="3200209"/>
              <a:chOff x="-1" y="3459853"/>
              <a:chExt cx="3473848" cy="3097395"/>
            </a:xfrm>
          </p:grpSpPr>
          <p:grpSp>
            <p:nvGrpSpPr>
              <p:cNvPr id="8" name="Group 7">
                <a:extLst>
                  <a:ext uri="{FF2B5EF4-FFF2-40B4-BE49-F238E27FC236}">
                    <a16:creationId xmlns:a16="http://schemas.microsoft.com/office/drawing/2014/main" id="{58FB959F-52E7-DF2A-3767-7D31E7B0EAE9}"/>
                  </a:ext>
                </a:extLst>
              </p:cNvPr>
              <p:cNvGrpSpPr/>
              <p:nvPr/>
            </p:nvGrpSpPr>
            <p:grpSpPr>
              <a:xfrm>
                <a:off x="-1" y="3459853"/>
                <a:ext cx="3473848" cy="3097395"/>
                <a:chOff x="322440" y="3695863"/>
                <a:chExt cx="2813994" cy="2509048"/>
              </a:xfrm>
            </p:grpSpPr>
            <p:pic>
              <p:nvPicPr>
                <p:cNvPr id="10" name="Picture 9">
                  <a:extLst>
                    <a:ext uri="{FF2B5EF4-FFF2-40B4-BE49-F238E27FC236}">
                      <a16:creationId xmlns:a16="http://schemas.microsoft.com/office/drawing/2014/main" id="{5EBE4212-4254-4A83-461D-3BADF40E17E7}"/>
                    </a:ext>
                  </a:extLst>
                </p:cNvPr>
                <p:cNvPicPr>
                  <a:picLocks noChangeAspect="1"/>
                </p:cNvPicPr>
                <p:nvPr/>
              </p:nvPicPr>
              <p:blipFill rotWithShape="1">
                <a:blip r:embed="rId3"/>
                <a:srcRect l="1830" t="8092"/>
                <a:stretch/>
              </p:blipFill>
              <p:spPr>
                <a:xfrm>
                  <a:off x="322440" y="3701162"/>
                  <a:ext cx="2813994" cy="2448747"/>
                </a:xfrm>
                <a:prstGeom prst="rect">
                  <a:avLst/>
                </a:prstGeom>
              </p:spPr>
            </p:pic>
            <p:sp>
              <p:nvSpPr>
                <p:cNvPr id="11" name="Rectangle 10">
                  <a:extLst>
                    <a:ext uri="{FF2B5EF4-FFF2-40B4-BE49-F238E27FC236}">
                      <a16:creationId xmlns:a16="http://schemas.microsoft.com/office/drawing/2014/main" id="{1955B3A7-E7AA-DD82-9B2D-772289661A34}"/>
                    </a:ext>
                  </a:extLst>
                </p:cNvPr>
                <p:cNvSpPr/>
                <p:nvPr/>
              </p:nvSpPr>
              <p:spPr>
                <a:xfrm>
                  <a:off x="2763826" y="4853883"/>
                  <a:ext cx="372608"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5C5D44-36F9-13EE-25DA-44EEF25CF26C}"/>
                    </a:ext>
                  </a:extLst>
                </p:cNvPr>
                <p:cNvSpPr/>
                <p:nvPr/>
              </p:nvSpPr>
              <p:spPr>
                <a:xfrm>
                  <a:off x="1516911" y="3695863"/>
                  <a:ext cx="372608"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38A853-7FA8-9A62-C29E-FD992BD13A6E}"/>
                    </a:ext>
                  </a:extLst>
                </p:cNvPr>
                <p:cNvSpPr/>
                <p:nvPr/>
              </p:nvSpPr>
              <p:spPr>
                <a:xfrm>
                  <a:off x="322440" y="4853883"/>
                  <a:ext cx="257130"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93CD0C-4AD5-678C-FA59-FE0DD3DA17E8}"/>
                    </a:ext>
                  </a:extLst>
                </p:cNvPr>
                <p:cNvSpPr/>
                <p:nvPr/>
              </p:nvSpPr>
              <p:spPr>
                <a:xfrm>
                  <a:off x="1443711" y="6053657"/>
                  <a:ext cx="515717" cy="151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5-Point Star 8">
                <a:extLst>
                  <a:ext uri="{FF2B5EF4-FFF2-40B4-BE49-F238E27FC236}">
                    <a16:creationId xmlns:a16="http://schemas.microsoft.com/office/drawing/2014/main" id="{C2986909-C13A-CD40-97A8-B9008C82BDE4}"/>
                  </a:ext>
                </a:extLst>
              </p:cNvPr>
              <p:cNvSpPr/>
              <p:nvPr/>
            </p:nvSpPr>
            <p:spPr>
              <a:xfrm>
                <a:off x="604936" y="4809447"/>
                <a:ext cx="247806" cy="244705"/>
              </a:xfrm>
              <a:prstGeom prst="star5">
                <a:avLst/>
              </a:prstGeom>
              <a:solidFill>
                <a:schemeClr val="tx1"/>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5-Point Star 14">
              <a:extLst>
                <a:ext uri="{FF2B5EF4-FFF2-40B4-BE49-F238E27FC236}">
                  <a16:creationId xmlns:a16="http://schemas.microsoft.com/office/drawing/2014/main" id="{3B47E9AA-D18F-4051-89BC-52C0D03BBC39}"/>
                </a:ext>
              </a:extLst>
            </p:cNvPr>
            <p:cNvSpPr/>
            <p:nvPr/>
          </p:nvSpPr>
          <p:spPr>
            <a:xfrm>
              <a:off x="1774591" y="3981135"/>
              <a:ext cx="256032" cy="252828"/>
            </a:xfrm>
            <a:prstGeom prst="star5">
              <a:avLst/>
            </a:prstGeom>
            <a:solidFill>
              <a:schemeClr val="accent5">
                <a:lumMod val="75000"/>
              </a:schemeClr>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a:extLst>
                <a:ext uri="{FF2B5EF4-FFF2-40B4-BE49-F238E27FC236}">
                  <a16:creationId xmlns:a16="http://schemas.microsoft.com/office/drawing/2014/main" id="{B49595B3-8EA9-B845-F030-A24C12F414C3}"/>
                </a:ext>
              </a:extLst>
            </p:cNvPr>
            <p:cNvSpPr/>
            <p:nvPr/>
          </p:nvSpPr>
          <p:spPr>
            <a:xfrm>
              <a:off x="3089152" y="4387836"/>
              <a:ext cx="256032" cy="252828"/>
            </a:xfrm>
            <a:prstGeom prst="star5">
              <a:avLst/>
            </a:prstGeom>
            <a:solidFill>
              <a:schemeClr val="accent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a:extLst>
                <a:ext uri="{FF2B5EF4-FFF2-40B4-BE49-F238E27FC236}">
                  <a16:creationId xmlns:a16="http://schemas.microsoft.com/office/drawing/2014/main" id="{C253CB86-F21C-95CE-8FC5-519DD40D51B2}"/>
                </a:ext>
              </a:extLst>
            </p:cNvPr>
            <p:cNvSpPr/>
            <p:nvPr/>
          </p:nvSpPr>
          <p:spPr>
            <a:xfrm>
              <a:off x="2658816" y="5680839"/>
              <a:ext cx="256032" cy="252828"/>
            </a:xfrm>
            <a:prstGeom prst="star5">
              <a:avLst/>
            </a:prstGeom>
            <a:solidFill>
              <a:schemeClr val="accent6"/>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F703C101-C46D-52E4-57C9-8B4833459C06}"/>
              </a:ext>
            </a:extLst>
          </p:cNvPr>
          <p:cNvSpPr>
            <a:spLocks noGrp="1"/>
          </p:cNvSpPr>
          <p:nvPr>
            <p:ph idx="1"/>
          </p:nvPr>
        </p:nvSpPr>
        <p:spPr>
          <a:xfrm>
            <a:off x="122620" y="1143000"/>
            <a:ext cx="11988800" cy="2180647"/>
          </a:xfrm>
        </p:spPr>
        <p:txBody>
          <a:bodyPr>
            <a:normAutofit fontScale="62500" lnSpcReduction="20000"/>
          </a:bodyPr>
          <a:lstStyle/>
          <a:p>
            <a:r>
              <a:rPr lang="en-US" dirty="0"/>
              <a:t>Converted optimized heat fluxes from “hot wall” to “cold wall” to account for difference in surface temperature between hot FTPS and cooler HFG</a:t>
            </a:r>
          </a:p>
          <a:p>
            <a:pPr lvl="1"/>
            <a:r>
              <a:rPr lang="en-US" dirty="0"/>
              <a:t>Replaced wall enthalpy term in the heat flux calculation using the temperature from the HFG instead of the FTPS</a:t>
            </a:r>
          </a:p>
          <a:p>
            <a:pPr lvl="1"/>
            <a:r>
              <a:rPr lang="en-US" dirty="0"/>
              <a:t>Cold wall heat flux is ~6% higher than hot wall heat flux</a:t>
            </a:r>
          </a:p>
          <a:p>
            <a:r>
              <a:rPr lang="en-US" dirty="0"/>
              <a:t>HFG data is outside the uncertainty bounds in the reconstructed heat flux, suggesting that the measurement may not accurately represent the heat flux on the FTPS</a:t>
            </a:r>
          </a:p>
          <a:p>
            <a:pPr lvl="1"/>
            <a:r>
              <a:rPr lang="en-US" dirty="0"/>
              <a:t>Ring of RTV between the heat sink and the FTPS (burning off may have affected aerothermal environment)</a:t>
            </a:r>
          </a:p>
          <a:p>
            <a:pPr lvl="1"/>
            <a:r>
              <a:rPr lang="en-US" dirty="0"/>
              <a:t>Large copper sensor housing and heat sink are flat and sit slightly recessed compared to the FTPS</a:t>
            </a:r>
          </a:p>
          <a:p>
            <a:pPr lvl="1"/>
            <a:r>
              <a:rPr lang="en-US" dirty="0"/>
              <a:t>TC data does not show the “messy” behavior that the HFG exhibits, further suggesting it is not representative of heat flux on FTPS</a:t>
            </a:r>
          </a:p>
        </p:txBody>
      </p:sp>
      <p:pic>
        <p:nvPicPr>
          <p:cNvPr id="4098" name="Picture 2">
            <a:extLst>
              <a:ext uri="{FF2B5EF4-FFF2-40B4-BE49-F238E27FC236}">
                <a16:creationId xmlns:a16="http://schemas.microsoft.com/office/drawing/2014/main" id="{ADB28098-D10C-6AFD-B37A-29CF80DB6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230" y="3387192"/>
            <a:ext cx="7563612" cy="33632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3C79E8-B627-C393-38CE-A26BBF36F84C}"/>
              </a:ext>
            </a:extLst>
          </p:cNvPr>
          <p:cNvSpPr txBox="1"/>
          <p:nvPr/>
        </p:nvSpPr>
        <p:spPr>
          <a:xfrm rot="16200000">
            <a:off x="3761491" y="4791643"/>
            <a:ext cx="986167" cy="261610"/>
          </a:xfrm>
          <a:prstGeom prst="rect">
            <a:avLst/>
          </a:prstGeom>
          <a:noFill/>
        </p:spPr>
        <p:txBody>
          <a:bodyPr wrap="none" rtlCol="0">
            <a:spAutoFit/>
          </a:bodyPr>
          <a:lstStyle/>
          <a:p>
            <a:r>
              <a:rPr lang="en-US" sz="1100" dirty="0">
                <a:solidFill>
                  <a:schemeClr val="tx1">
                    <a:lumMod val="85000"/>
                    <a:lumOff val="15000"/>
                  </a:schemeClr>
                </a:solidFill>
                <a:latin typeface="DEJAVU SANS" panose="020B0603030804020204" pitchFamily="34" charset="0"/>
                <a:ea typeface="DEJAVU SANS" panose="020B0603030804020204" pitchFamily="34" charset="0"/>
                <a:cs typeface="DEJAVU SANS" panose="020B0603030804020204" pitchFamily="34" charset="0"/>
              </a:rPr>
              <a:t>Normalized</a:t>
            </a:r>
          </a:p>
        </p:txBody>
      </p:sp>
    </p:spTree>
    <p:extLst>
      <p:ext uri="{BB962C8B-B14F-4D97-AF65-F5344CB8AC3E}">
        <p14:creationId xmlns:p14="http://schemas.microsoft.com/office/powerpoint/2010/main" val="3920071506"/>
      </p:ext>
    </p:extLst>
  </p:cSld>
  <p:clrMapOvr>
    <a:masterClrMapping/>
  </p:clrMapOvr>
</p:sld>
</file>

<file path=ppt/theme/theme1.xml><?xml version="1.0" encoding="utf-8"?>
<a:theme xmlns:a="http://schemas.openxmlformats.org/drawingml/2006/main" name="LOFTID 20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OFTID 2023" id="{09D7CB94-AEF1-4686-AC78-10BDB95F7B6C}" vid="{246EA7CD-5737-44C4-9255-68F486A30C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30A3F5630C664AABEF1181102123BB" ma:contentTypeVersion="21" ma:contentTypeDescription="Create a new document." ma:contentTypeScope="" ma:versionID="32be60ac74b409e0c0807027288cc52e">
  <xsd:schema xmlns:xsd="http://www.w3.org/2001/XMLSchema" xmlns:xs="http://www.w3.org/2001/XMLSchema" xmlns:p="http://schemas.microsoft.com/office/2006/metadata/properties" xmlns:ns2="7d583c83-7f40-41e3-9f74-efc4f9579d08" xmlns:ns3="05ab1cb2-2f46-4b4d-bd7e-a3e5765c0cac" xmlns:ns4="d900e117-17a0-4b24-9e47-511ef1d02c43" targetNamespace="http://schemas.microsoft.com/office/2006/metadata/properties" ma:root="true" ma:fieldsID="70930301f69cdca904b234e8cb19c1b2" ns2:_="" ns3:_="" ns4:_="">
    <xsd:import namespace="7d583c83-7f40-41e3-9f74-efc4f9579d08"/>
    <xsd:import namespace="05ab1cb2-2f46-4b4d-bd7e-a3e5765c0cac"/>
    <xsd:import namespace="d900e117-17a0-4b24-9e47-511ef1d02c43"/>
    <xsd:element name="properties">
      <xsd:complexType>
        <xsd:sequence>
          <xsd:element name="documentManagement">
            <xsd:complexType>
              <xsd:all>
                <xsd:element ref="ns2:Owner" minOccurs="0"/>
                <xsd:element ref="ns2:Data_x0020_Classification" minOccurs="0"/>
                <xsd:element ref="ns2:Handle" minOccurs="0"/>
                <xsd:element ref="ns2:Original_x0020_Filename" minOccurs="0"/>
                <xsd:element ref="ns2:Corporate_x0020_Author" minOccurs="0"/>
                <xsd:element ref="ns2:Creation_x0020_Date" minOccurs="0"/>
                <xsd:element ref="ns2:Summary"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lcf76f155ced4ddcb4097134ff3c332f" minOccurs="0"/>
                <xsd:element ref="ns4: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583c83-7f40-41e3-9f74-efc4f9579d08" elementFormDefault="qualified">
    <xsd:import namespace="http://schemas.microsoft.com/office/2006/documentManagement/types"/>
    <xsd:import namespace="http://schemas.microsoft.com/office/infopath/2007/PartnerControls"/>
    <xsd:element name="Owner" ma:index="8" nillable="true" ma:displayName="Owner" ma:internalName="Owner">
      <xsd:simpleType>
        <xsd:restriction base="dms:Text">
          <xsd:maxLength value="255"/>
        </xsd:restriction>
      </xsd:simpleType>
    </xsd:element>
    <xsd:element name="Data_x0020_Classification" ma:index="9" nillable="true" ma:displayName="Data Classification" ma:internalName="Data_x0020_Classification">
      <xsd:simpleType>
        <xsd:restriction base="dms:Text">
          <xsd:maxLength value="255"/>
        </xsd:restriction>
      </xsd:simpleType>
    </xsd:element>
    <xsd:element name="Handle" ma:index="10" nillable="true" ma:displayName="Handle" ma:internalName="Handle">
      <xsd:simpleType>
        <xsd:restriction base="dms:Text">
          <xsd:maxLength value="255"/>
        </xsd:restriction>
      </xsd:simpleType>
    </xsd:element>
    <xsd:element name="Original_x0020_Filename" ma:index="11" nillable="true" ma:displayName="Original Filename" ma:internalName="Original_x0020_Filename">
      <xsd:simpleType>
        <xsd:restriction base="dms:Text">
          <xsd:maxLength value="255"/>
        </xsd:restriction>
      </xsd:simpleType>
    </xsd:element>
    <xsd:element name="Corporate_x0020_Author" ma:index="12" nillable="true" ma:displayName="Corporate Author" ma:internalName="Corporate_x0020_Author">
      <xsd:simpleType>
        <xsd:restriction base="dms:Text">
          <xsd:maxLength value="255"/>
        </xsd:restriction>
      </xsd:simpleType>
    </xsd:element>
    <xsd:element name="Creation_x0020_Date" ma:index="13" nillable="true" ma:displayName="Creation Date" ma:format="DateOnly" ma:internalName="Creation_x0020_Date">
      <xsd:simpleType>
        <xsd:restriction base="dms:DateTime"/>
      </xsd:simpleType>
    </xsd:element>
    <xsd:element name="Summary" ma:index="15" nillable="true" ma:displayName="Summary" ma:internalName="Summa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ab1cb2-2f46-4b4d-bd7e-a3e5765c0cac"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eb9181c2-88af-4506-b8b1-ae7119edf5df}" ma:internalName="TaxCatchAll" ma:showField="CatchAllData" ma:web="0677275b-f6ef-4cde-9136-f0ba6d77c1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900e117-17a0-4b24-9e47-511ef1d02c43" xsi:nil="true"/>
    <Owner xmlns="7d583c83-7f40-41e3-9f74-efc4f9579d08" xsi:nil="true"/>
    <lcf76f155ced4ddcb4097134ff3c332f xmlns="05ab1cb2-2f46-4b4d-bd7e-a3e5765c0cac">
      <Terms xmlns="http://schemas.microsoft.com/office/infopath/2007/PartnerControls"/>
    </lcf76f155ced4ddcb4097134ff3c332f>
    <Summary xmlns="7d583c83-7f40-41e3-9f74-efc4f9579d08" xsi:nil="true"/>
    <Handle xmlns="7d583c83-7f40-41e3-9f74-efc4f9579d08" xsi:nil="true"/>
    <Data_x0020_Classification xmlns="7d583c83-7f40-41e3-9f74-efc4f9579d08">CUI//SP-EXPT</Data_x0020_Classification>
    <Original_x0020_Filename xmlns="7d583c83-7f40-41e3-9f74-efc4f9579d08" xsi:nil="true"/>
    <Creation_x0020_Date xmlns="7d583c83-7f40-41e3-9f74-efc4f9579d08" xsi:nil="true"/>
    <Corporate_x0020_Author xmlns="7d583c83-7f40-41e3-9f74-efc4f9579d0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05CFED-6894-4B12-8091-8EC9CC851C5E}">
  <ds:schemaRefs>
    <ds:schemaRef ds:uri="05ab1cb2-2f46-4b4d-bd7e-a3e5765c0cac"/>
    <ds:schemaRef ds:uri="7d583c83-7f40-41e3-9f74-efc4f9579d08"/>
    <ds:schemaRef ds:uri="d900e117-17a0-4b24-9e47-511ef1d02c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A47F33-9D99-4BD1-9C59-56192B233231}">
  <ds:schemaRefs>
    <ds:schemaRef ds:uri="http://purl.org/dc/dcmitype/"/>
    <ds:schemaRef ds:uri="7d583c83-7f40-41e3-9f74-efc4f9579d08"/>
    <ds:schemaRef ds:uri="http://schemas.microsoft.com/office/2006/documentManagement/types"/>
    <ds:schemaRef ds:uri="http://schemas.microsoft.com/office/infopath/2007/PartnerControls"/>
    <ds:schemaRef ds:uri="http://purl.org/dc/elements/1.1/"/>
    <ds:schemaRef ds:uri="http://www.w3.org/XML/1998/namespace"/>
    <ds:schemaRef ds:uri="05ab1cb2-2f46-4b4d-bd7e-a3e5765c0cac"/>
    <ds:schemaRef ds:uri="http://purl.org/dc/terms/"/>
    <ds:schemaRef ds:uri="http://schemas.openxmlformats.org/package/2006/metadata/core-properties"/>
    <ds:schemaRef ds:uri="d900e117-17a0-4b24-9e47-511ef1d02c43"/>
    <ds:schemaRef ds:uri="http://schemas.microsoft.com/office/2006/metadata/properties"/>
  </ds:schemaRefs>
</ds:datastoreItem>
</file>

<file path=customXml/itemProps3.xml><?xml version="1.0" encoding="utf-8"?>
<ds:datastoreItem xmlns:ds="http://schemas.openxmlformats.org/officeDocument/2006/customXml" ds:itemID="{2E33122C-DB5D-4136-BABC-54C866AE4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LOFTID 2023</Template>
  <TotalTime>39826</TotalTime>
  <Words>1096</Words>
  <Application>Microsoft Macintosh PowerPoint</Application>
  <PresentationFormat>Widescreen</PresentationFormat>
  <Paragraphs>167</Paragraphs>
  <Slides>14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Courier New</vt:lpstr>
      <vt:lpstr>DEJAVU SANS</vt:lpstr>
      <vt:lpstr>Helvetica</vt:lpstr>
      <vt:lpstr>Times New Roman</vt:lpstr>
      <vt:lpstr>Wingdings</vt:lpstr>
      <vt:lpstr>LOFTID 2023</vt:lpstr>
      <vt:lpstr>LOFTID Surface Heating Reconstruction June 12, 2024</vt:lpstr>
      <vt:lpstr>LOFTID Background</vt:lpstr>
      <vt:lpstr>LOFTID Instrumentation: Heat Flux Gauges &amp; Thermocouples</vt:lpstr>
      <vt:lpstr>Inverse Surface Heating Background</vt:lpstr>
      <vt:lpstr>Optimization Parameters</vt:lpstr>
      <vt:lpstr>LTH02 Results (Highest Heating)</vt:lpstr>
      <vt:lpstr>LTH01 Results</vt:lpstr>
      <vt:lpstr>LTH08 Results (HFG Location)</vt:lpstr>
      <vt:lpstr>Comparison to Pre-Flight Predictions and HFG Data</vt:lpstr>
      <vt:lpstr>Preliminary Results: T2 and Valley</vt:lpstr>
      <vt:lpstr>Results Summary</vt:lpstr>
      <vt:lpstr>Future Work</vt:lpstr>
      <vt:lpstr>Backup</vt:lpstr>
      <vt:lpstr>Bernstein Polynomials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LOFTID  Post-Flight Analysis Assessment</dc:title>
  <dc:creator>DiNonno, John M (LARC-D202)</dc:creator>
  <cp:lastModifiedBy>Alpert, Hannah S. (ARC-TSS)</cp:lastModifiedBy>
  <cp:revision>48</cp:revision>
  <dcterms:created xsi:type="dcterms:W3CDTF">2023-05-31T14:55:46Z</dcterms:created>
  <dcterms:modified xsi:type="dcterms:W3CDTF">2024-05-18T00:48:14Z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0x010100CA30A3F5630C664AABEF1181102123BB</vt:lpwstr>
  </property>
  <property fmtid="{D5CDD505-2E9C-101B-9397-08002B2CF9AE}" pid="3" name="MediaServiceImageTags">
    <vt:lpwstr/>
  </property>
</Properties>
</file>