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51"/>
  </p:notesMasterIdLst>
  <p:sldIdLst>
    <p:sldId id="295" r:id="rId5"/>
    <p:sldId id="38692" r:id="rId6"/>
    <p:sldId id="38714" r:id="rId7"/>
    <p:sldId id="38745" r:id="rId8"/>
    <p:sldId id="38746" r:id="rId9"/>
    <p:sldId id="38766" r:id="rId10"/>
    <p:sldId id="38747" r:id="rId11"/>
    <p:sldId id="38712" r:id="rId12"/>
    <p:sldId id="38748" r:id="rId13"/>
    <p:sldId id="38749" r:id="rId14"/>
    <p:sldId id="38750" r:id="rId15"/>
    <p:sldId id="38751" r:id="rId16"/>
    <p:sldId id="38713" r:id="rId17"/>
    <p:sldId id="38772" r:id="rId18"/>
    <p:sldId id="38774" r:id="rId19"/>
    <p:sldId id="38776" r:id="rId20"/>
    <p:sldId id="38777" r:id="rId21"/>
    <p:sldId id="38778" r:id="rId22"/>
    <p:sldId id="38695" r:id="rId23"/>
    <p:sldId id="38722" r:id="rId24"/>
    <p:sldId id="38753" r:id="rId25"/>
    <p:sldId id="38768" r:id="rId26"/>
    <p:sldId id="38723" r:id="rId27"/>
    <p:sldId id="38754" r:id="rId28"/>
    <p:sldId id="38724" r:id="rId29"/>
    <p:sldId id="38755" r:id="rId30"/>
    <p:sldId id="38725" r:id="rId31"/>
    <p:sldId id="38756" r:id="rId32"/>
    <p:sldId id="38726" r:id="rId33"/>
    <p:sldId id="38769" r:id="rId34"/>
    <p:sldId id="38759" r:id="rId35"/>
    <p:sldId id="38760" r:id="rId36"/>
    <p:sldId id="38770" r:id="rId37"/>
    <p:sldId id="38761" r:id="rId38"/>
    <p:sldId id="38762" r:id="rId39"/>
    <p:sldId id="38763" r:id="rId40"/>
    <p:sldId id="38727" r:id="rId41"/>
    <p:sldId id="38757" r:id="rId42"/>
    <p:sldId id="38771" r:id="rId43"/>
    <p:sldId id="38765" r:id="rId44"/>
    <p:sldId id="38779" r:id="rId45"/>
    <p:sldId id="38780" r:id="rId46"/>
    <p:sldId id="38782" r:id="rId47"/>
    <p:sldId id="38783" r:id="rId48"/>
    <p:sldId id="38781" r:id="rId49"/>
    <p:sldId id="38640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ACB92F-7540-B9BB-D539-9ED0238B6E6C}" name="Blake, Elexis S. (JSC-XA111)[Intern]" initials="BES(X" userId="S::esblake@ndc.nasa.gov::f5b31862-5b4a-4e90-a348-bf608610c95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371"/>
    <a:srgbClr val="7DA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3" autoAdjust="0"/>
    <p:restoredTop sz="95482" autoAdjust="0"/>
  </p:normalViewPr>
  <p:slideViewPr>
    <p:cSldViewPr snapToGrid="0">
      <p:cViewPr varScale="1">
        <p:scale>
          <a:sx n="38" d="100"/>
          <a:sy n="38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microsoft.com/office/2018/10/relationships/authors" Target="authors.xml"/><Relationship Id="rId8" Type="http://schemas.openxmlformats.org/officeDocument/2006/relationships/slide" Target="slides/slide4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752CF-25A7-430F-A378-DFE7751CADE7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576FF-E075-436C-9C63-48EF198A8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1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03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Glove Sizing – To accommodate crew members of various sizes</a:t>
            </a:r>
          </a:p>
          <a:p>
            <a:r>
              <a:rPr lang="en-US" dirty="0"/>
              <a:t>Decontamination – To protect the crew (could be accomplished by UV lights, cleaning procedures, etc.)</a:t>
            </a:r>
          </a:p>
          <a:p>
            <a:r>
              <a:rPr lang="en-US" dirty="0"/>
              <a:t>Illumination – Current ISS capability, meet or exceed</a:t>
            </a:r>
          </a:p>
          <a:p>
            <a:r>
              <a:rPr lang="en-US" dirty="0"/>
              <a:t>Accessibility – Capability for an entry point from more than 1 angles (above, below, in front, on side, etc.)</a:t>
            </a:r>
          </a:p>
          <a:p>
            <a:r>
              <a:rPr lang="en-US" dirty="0"/>
              <a:t>Multi-Crew – At least 2 crew should be able to work in glovebox together</a:t>
            </a:r>
          </a:p>
          <a:p>
            <a:r>
              <a:rPr lang="en-US" dirty="0"/>
              <a:t>Reachability – ISS lessons learned where crew member with any size gloves should be able to reach every part of the internal work volume</a:t>
            </a:r>
          </a:p>
          <a:p>
            <a:r>
              <a:rPr lang="en-US" dirty="0"/>
              <a:t>Workbench Access – For setup and breakdown of payloads (i.e. detachable front panel)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02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Need to update to reflect biological science microscope vs physical science microscope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29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Containment of samples will be work into the sample modules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cs typeface="Calibri"/>
              </a:rPr>
              <a:t>Berek</a:t>
            </a:r>
            <a:r>
              <a:rPr lang="en-US" dirty="0">
                <a:cs typeface="Calibri"/>
              </a:rPr>
              <a:t> Compensator – too much detail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39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Optical Tweezers</a:t>
            </a:r>
          </a:p>
          <a:p>
            <a:pPr marL="171450" indent="-171450">
              <a:buFontTx/>
              <a:buChar char="-"/>
            </a:pPr>
            <a:r>
              <a:rPr lang="en-US" dirty="0"/>
              <a:t>Utilized for much of the current soft matter research</a:t>
            </a:r>
          </a:p>
          <a:p>
            <a:pPr marL="171450" indent="-171450">
              <a:buFontTx/>
              <a:buChar char="-"/>
            </a:pPr>
            <a:r>
              <a:rPr lang="en-US" dirty="0"/>
              <a:t>Would provide the capability to enhance crystal growth experiments in LEO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250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Photon flux = measure of light intensity </a:t>
            </a:r>
          </a:p>
          <a:p>
            <a:r>
              <a:rPr lang="en-US" dirty="0"/>
              <a:t>PAR = Photosynthetic Active Radiation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88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724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current EXPRESS accommodation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725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current standard JEM-EF accommodations</a:t>
            </a:r>
          </a:p>
          <a:p>
            <a:endParaRPr lang="en-US" dirty="0"/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85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ctr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Data Acquisition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ctr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Video and digital data acquisition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35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package contains the draft utilization requirements </a:t>
            </a:r>
          </a:p>
          <a:p>
            <a:r>
              <a:rPr lang="en-US" dirty="0"/>
              <a:t>Text in orange block will replace the CUI banner at the bottom of each chart in the package.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622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 of a joint board between Utilization, SE&amp;I, and CCP, it was noted that a microgravity requirement to accomplish microgravity science was missing.</a:t>
            </a:r>
          </a:p>
          <a:p>
            <a:r>
              <a:rPr lang="en-US" dirty="0"/>
              <a:t>--- It is the recommendation of the UZ office to adopt the microgravity requirement from SSP 41000. This is the requirement for ISS microgravity.</a:t>
            </a:r>
          </a:p>
          <a:p>
            <a:r>
              <a:rPr lang="en-US" dirty="0"/>
              <a:t>--- This allows maximum support for a wide-range of microgravity science</a:t>
            </a:r>
          </a:p>
          <a:p>
            <a:r>
              <a:rPr lang="en-US" dirty="0"/>
              <a:t>--- We wanted to bring this requirement to this group to see if anyone has any issues, concerns, or comments to adding this requirement as stated</a:t>
            </a:r>
          </a:p>
          <a:p>
            <a:endParaRPr lang="en-US" dirty="0"/>
          </a:p>
          <a:p>
            <a:r>
              <a:rPr lang="en-US" dirty="0"/>
              <a:t>RMS = root mean square </a:t>
            </a:r>
          </a:p>
          <a:p>
            <a:endParaRPr lang="en-US" dirty="0"/>
          </a:p>
          <a:p>
            <a:r>
              <a:rPr lang="en-US" dirty="0"/>
              <a:t>Octave = unit of frequency level when the base of the logarithm is 2</a:t>
            </a:r>
          </a:p>
          <a:p>
            <a:r>
              <a:rPr lang="en-US" dirty="0"/>
              <a:t>--- Octave band is a frequency band where the highest frequency is twice the lowest frequency</a:t>
            </a:r>
          </a:p>
          <a:p>
            <a:r>
              <a:rPr lang="en-US" dirty="0"/>
              <a:t>--- 1/3 octave band is a frequency band whose upper band-edge is the lower band time the cube root of two</a:t>
            </a:r>
          </a:p>
          <a:p>
            <a:endParaRPr lang="en-US" dirty="0"/>
          </a:p>
          <a:p>
            <a:r>
              <a:rPr lang="en-US" dirty="0"/>
              <a:t>R.CLDS.534 is the Microgravity Monitoring requirement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63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Freeze = current ISS capability</a:t>
            </a:r>
          </a:p>
          <a:p>
            <a:r>
              <a:rPr lang="en-US" dirty="0"/>
              <a:t>Failure Tolerance = could be designed into systems or keep available spares</a:t>
            </a:r>
          </a:p>
          <a:p>
            <a:r>
              <a:rPr lang="en-US" dirty="0"/>
              <a:t>Configurable Setpoints = allows use of multiple temperatures simultaneously within the given ranges</a:t>
            </a:r>
          </a:p>
          <a:p>
            <a:r>
              <a:rPr lang="en-US" dirty="0"/>
              <a:t>Temperature Stability = JSC engineering states +/- 3C as the current fluctuation we see in sample temp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44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Freeze = current ISS capability</a:t>
            </a:r>
          </a:p>
          <a:p>
            <a:r>
              <a:rPr lang="en-US" dirty="0"/>
              <a:t>Failure Tolerance = could be designed into systems or keep available spares</a:t>
            </a:r>
          </a:p>
          <a:p>
            <a:r>
              <a:rPr lang="en-US" dirty="0"/>
              <a:t>Configurable Setpoints = allows use of multiple temperatures simultaneously within the given ranges</a:t>
            </a:r>
          </a:p>
          <a:p>
            <a:r>
              <a:rPr lang="en-US" dirty="0"/>
              <a:t>Temperature Stability = JSC engineering states +/- 3C as the current fluctuation we see in sample temp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58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Freeze = current ISS capability</a:t>
            </a:r>
          </a:p>
          <a:p>
            <a:r>
              <a:rPr lang="en-US" dirty="0"/>
              <a:t>Failure Tolerance = could be designed into systems or keep available spares</a:t>
            </a:r>
          </a:p>
          <a:p>
            <a:r>
              <a:rPr lang="en-US" dirty="0"/>
              <a:t>Configurable Setpoints = allows use of multiple temperatures simultaneously within the given ranges</a:t>
            </a:r>
          </a:p>
          <a:p>
            <a:r>
              <a:rPr lang="en-US" dirty="0"/>
              <a:t>Temperature Stability = JSC engineering states +/- 3C as the current fluctuation we see in sample temp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072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Freeze = current ISS capability</a:t>
            </a:r>
          </a:p>
          <a:p>
            <a:r>
              <a:rPr lang="en-US" dirty="0"/>
              <a:t>Failure Tolerance = could be designed into systems or keep available spares</a:t>
            </a:r>
          </a:p>
          <a:p>
            <a:r>
              <a:rPr lang="en-US" dirty="0"/>
              <a:t>Configurable Setpoints = allows use of multiple temperatures simultaneously within the given ranges</a:t>
            </a:r>
          </a:p>
          <a:p>
            <a:r>
              <a:rPr lang="en-US" dirty="0"/>
              <a:t>Temperature Stability = JSC engineering states +/- 3C as the current fluctuation we see in sample temp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656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Freeze = current ISS capability</a:t>
            </a:r>
          </a:p>
          <a:p>
            <a:r>
              <a:rPr lang="en-US" dirty="0"/>
              <a:t>Failure Tolerance = could be designed into systems or keep available spares</a:t>
            </a:r>
          </a:p>
          <a:p>
            <a:r>
              <a:rPr lang="en-US" dirty="0"/>
              <a:t>Configurable Setpoints = allows use of multiple temperatures simultaneously within the given ranges</a:t>
            </a:r>
          </a:p>
          <a:p>
            <a:r>
              <a:rPr lang="en-US" dirty="0"/>
              <a:t>Temperature Stability = JSC engineering states +/- 3C as the current fluctuation we see in sample temp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18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 Capabilities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Glacier (8.38L) = -95C to +4C (transportation) and -160C to +4C (ISS)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Iceberg (18.9L) = -95C to +4C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Polar (10.99L) = -95C to +10C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MERLIN (12.45L) = +4C to +40C (transportation) and -20C to +49C (ISS)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MELFI (approx. 300L per unit) = +2C, -35C, -95C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Rapid Freeze (</a:t>
            </a:r>
            <a:r>
              <a:rPr lang="en-US" dirty="0" err="1"/>
              <a:t>CryoChiller</a:t>
            </a:r>
            <a:r>
              <a:rPr lang="en-US" dirty="0"/>
              <a:t>) = </a:t>
            </a:r>
            <a:r>
              <a:rPr lang="en-US" sz="1200" dirty="0"/>
              <a:t>25ml from +22C to -40C in 5 minutes and to -120C in 10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We have not included Passive CS Hardware in the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Why +/-3C?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allow for temperature stability range around the phase change region of 0 deg 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Volumes (data from last 15 flights in backup)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Cryogenic = 5L accommodates anticipated BPS needs and is less than current Glacier capability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Frozen = Largest use on ISS with average of 625L in the past 15 flights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Refrigerated = Second largest use on ISS with average of 250L in the past 15 flights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Transportation allows for 2-3 Polar equivalents and 2-3 Merlin equivalents [currently average 7ish units in travel]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/>
              <a:t>Discuss cryogenic as an option or not available on ISS but would open additional opportunity for plasma science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8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ISS Capabilities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MERLIN (12.45L) = +4C to +40C (transportation) and -20C to +49C (ISS)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SABL (23L) = -5C to +43C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77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provided by JSC Cold Stowage as the most flown form factors for the current units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10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Rapid Freeze = current ISS capability</a:t>
            </a:r>
          </a:p>
          <a:p>
            <a:r>
              <a:rPr lang="en-US" dirty="0"/>
              <a:t>Failure Tolerance = could be designed into systems or keep available spares</a:t>
            </a:r>
          </a:p>
          <a:p>
            <a:r>
              <a:rPr lang="en-US" dirty="0"/>
              <a:t>Configurable Setpoints = allows use of multiple temperatures simultaneously within the given ranges</a:t>
            </a:r>
          </a:p>
          <a:p>
            <a:r>
              <a:rPr lang="en-US" dirty="0"/>
              <a:t>Temperature Stability = JSC engineering states +/- 3C as the current fluctuation we see in sample temp 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5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NASA anticipates pursing enough science throughput to utilize potentially two gloveboxes</a:t>
            </a:r>
          </a:p>
          <a:p>
            <a:endParaRPr lang="en-US" dirty="0"/>
          </a:p>
          <a:p>
            <a:r>
              <a:rPr lang="en-US" dirty="0"/>
              <a:t>LSG = 450L = 16ft^3</a:t>
            </a:r>
          </a:p>
          <a:p>
            <a:r>
              <a:rPr lang="en-US" dirty="0"/>
              <a:t>MSG = 255L = 9ft^3</a:t>
            </a:r>
          </a:p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03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Current ISS glovebox capabilities: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Cleanliness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Class 100K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Containment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Two levels (1 is fully seal physical barrier and 2 is the list below)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Differential Pressure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at least 1.3 </a:t>
            </a:r>
            <a:r>
              <a:rPr lang="en-US" sz="2000" dirty="0" err="1"/>
              <a:t>mB</a:t>
            </a:r>
            <a:r>
              <a:rPr lang="en-US" sz="2000" dirty="0"/>
              <a:t> to 7mB relative to the ambient destination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Air Circulation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Max airflow rate of 1200 l/min and max velocity of 0.44 m/s at the center line of the glovebox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C00000"/>
                </a:solidFill>
              </a:rPr>
              <a:t>Air Filtration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Filter biological and chemical particulates of at least 0.3 microns – HEPA filters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02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/>
              <a:t>MSG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120VDC, 28VDC, +/-12VDC, and 5VDC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800W </a:t>
            </a:r>
            <a:r>
              <a:rPr lang="en-US" dirty="0" err="1"/>
              <a:t>coldplate</a:t>
            </a:r>
            <a:r>
              <a:rPr lang="en-US" dirty="0"/>
              <a:t> + 200W air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Nitrogen, VES, and VRS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LSG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120VAC, 28VDC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350W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576FF-E075-436C-9C63-48EF198A8B7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9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1C590F-6B53-4588-9F45-FD8B17442F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6667" y="0"/>
            <a:ext cx="558759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FD87DB-1B64-49B2-91F4-DD83FD3EB4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570922" y="0"/>
            <a:ext cx="6621076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65E5-643C-4098-AB96-126BB5AADC49}" type="datetime1">
              <a:rPr lang="en-US" smtClean="0"/>
              <a:t>5/21/2024</a:t>
            </a:fld>
            <a:endParaRPr lang="en-US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BF14FB6-636B-4D70-88B7-60F76A6AF4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6727" y="1527469"/>
            <a:ext cx="6997700" cy="32205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presenter name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ED0A203-50B6-4677-9D77-B00961D2F871}"/>
              </a:ext>
            </a:extLst>
          </p:cNvPr>
          <p:cNvSpPr/>
          <p:nvPr userDrawn="1"/>
        </p:nvSpPr>
        <p:spPr>
          <a:xfrm>
            <a:off x="0" y="3762300"/>
            <a:ext cx="11444599" cy="2718449"/>
          </a:xfrm>
          <a:custGeom>
            <a:avLst/>
            <a:gdLst>
              <a:gd name="connsiteX0" fmla="*/ 6477000 w 11444599"/>
              <a:gd name="connsiteY0" fmla="*/ 0 h 2718449"/>
              <a:gd name="connsiteX1" fmla="*/ 11267487 w 11444599"/>
              <a:gd name="connsiteY1" fmla="*/ 743976 h 2718449"/>
              <a:gd name="connsiteX2" fmla="*/ 11444599 w 11444599"/>
              <a:gd name="connsiteY2" fmla="*/ 811851 h 2718449"/>
              <a:gd name="connsiteX3" fmla="*/ 11288558 w 11444599"/>
              <a:gd name="connsiteY3" fmla="*/ 772103 h 2718449"/>
              <a:gd name="connsiteX4" fmla="*/ 5922913 w 11444599"/>
              <a:gd name="connsiteY4" fmla="*/ 650382 h 2718449"/>
              <a:gd name="connsiteX5" fmla="*/ 131607 w 11444599"/>
              <a:gd name="connsiteY5" fmla="*/ 2621489 h 2718449"/>
              <a:gd name="connsiteX6" fmla="*/ 0 w 11444599"/>
              <a:gd name="connsiteY6" fmla="*/ 2718449 h 2718449"/>
              <a:gd name="connsiteX7" fmla="*/ 0 w 11444599"/>
              <a:gd name="connsiteY7" fmla="*/ 1671041 h 2718449"/>
              <a:gd name="connsiteX8" fmla="*/ 54873 w 11444599"/>
              <a:gd name="connsiteY8" fmla="*/ 1622252 h 2718449"/>
              <a:gd name="connsiteX9" fmla="*/ 6477000 w 11444599"/>
              <a:gd name="connsiteY9" fmla="*/ 0 h 2718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44599" h="2718449">
                <a:moveTo>
                  <a:pt x="6477000" y="0"/>
                </a:moveTo>
                <a:cubicBezTo>
                  <a:pt x="8321467" y="0"/>
                  <a:pt x="10002232" y="281731"/>
                  <a:pt x="11267487" y="743976"/>
                </a:cubicBezTo>
                <a:lnTo>
                  <a:pt x="11444599" y="811851"/>
                </a:lnTo>
                <a:lnTo>
                  <a:pt x="11288558" y="772103"/>
                </a:lnTo>
                <a:cubicBezTo>
                  <a:pt x="9873556" y="436194"/>
                  <a:pt x="7973211" y="369081"/>
                  <a:pt x="5922913" y="650382"/>
                </a:cubicBezTo>
                <a:cubicBezTo>
                  <a:pt x="3488184" y="984428"/>
                  <a:pt x="1389425" y="1734685"/>
                  <a:pt x="131607" y="2621489"/>
                </a:cubicBezTo>
                <a:lnTo>
                  <a:pt x="0" y="2718449"/>
                </a:lnTo>
                <a:lnTo>
                  <a:pt x="0" y="1671041"/>
                </a:lnTo>
                <a:lnTo>
                  <a:pt x="54873" y="1622252"/>
                </a:lnTo>
                <a:cubicBezTo>
                  <a:pt x="1205516" y="662381"/>
                  <a:pt x="3648817" y="0"/>
                  <a:pt x="6477000" y="0"/>
                </a:cubicBezTo>
                <a:close/>
              </a:path>
            </a:pathLst>
          </a:custGeom>
          <a:gradFill>
            <a:gsLst>
              <a:gs pos="0">
                <a:srgbClr val="0070C0"/>
              </a:gs>
              <a:gs pos="32000">
                <a:srgbClr val="223879"/>
              </a:gs>
              <a:gs pos="71000">
                <a:srgbClr val="0E1A4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3594250-5DCE-4DC4-8B77-D86490450C96}"/>
              </a:ext>
            </a:extLst>
          </p:cNvPr>
          <p:cNvSpPr/>
          <p:nvPr userDrawn="1"/>
        </p:nvSpPr>
        <p:spPr>
          <a:xfrm>
            <a:off x="2861815" y="4386226"/>
            <a:ext cx="9330185" cy="1064505"/>
          </a:xfrm>
          <a:custGeom>
            <a:avLst/>
            <a:gdLst>
              <a:gd name="connsiteX0" fmla="*/ 5370578 w 9330185"/>
              <a:gd name="connsiteY0" fmla="*/ 0 h 1064505"/>
              <a:gd name="connsiteX1" fmla="*/ 9060929 w 9330185"/>
              <a:gd name="connsiteY1" fmla="*/ 434765 h 1064505"/>
              <a:gd name="connsiteX2" fmla="*/ 9330185 w 9330185"/>
              <a:gd name="connsiteY2" fmla="*/ 507604 h 1064505"/>
              <a:gd name="connsiteX3" fmla="*/ 9330185 w 9330185"/>
              <a:gd name="connsiteY3" fmla="*/ 1064505 h 1064505"/>
              <a:gd name="connsiteX4" fmla="*/ 9199924 w 9330185"/>
              <a:gd name="connsiteY4" fmla="*/ 1032800 h 1064505"/>
              <a:gd name="connsiteX5" fmla="*/ 4602077 w 9330185"/>
              <a:gd name="connsiteY5" fmla="*/ 545430 h 1064505"/>
              <a:gd name="connsiteX6" fmla="*/ 4230 w 9330185"/>
              <a:gd name="connsiteY6" fmla="*/ 1032800 h 1064505"/>
              <a:gd name="connsiteX7" fmla="*/ 0 w 9330185"/>
              <a:gd name="connsiteY7" fmla="*/ 1033830 h 1064505"/>
              <a:gd name="connsiteX8" fmla="*/ 102548 w 9330185"/>
              <a:gd name="connsiteY8" fmla="*/ 983875 h 1064505"/>
              <a:gd name="connsiteX9" fmla="*/ 5370578 w 9330185"/>
              <a:gd name="connsiteY9" fmla="*/ 0 h 1064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0185" h="1064505">
                <a:moveTo>
                  <a:pt x="5370578" y="0"/>
                </a:moveTo>
                <a:cubicBezTo>
                  <a:pt x="6721699" y="0"/>
                  <a:pt x="7984882" y="158874"/>
                  <a:pt x="9060929" y="434765"/>
                </a:cubicBezTo>
                <a:lnTo>
                  <a:pt x="9330185" y="507604"/>
                </a:lnTo>
                <a:lnTo>
                  <a:pt x="9330185" y="1064505"/>
                </a:lnTo>
                <a:lnTo>
                  <a:pt x="9199924" y="1032800"/>
                </a:lnTo>
                <a:cubicBezTo>
                  <a:pt x="7859265" y="723527"/>
                  <a:pt x="6285453" y="545430"/>
                  <a:pt x="4602077" y="545430"/>
                </a:cubicBezTo>
                <a:cubicBezTo>
                  <a:pt x="2918701" y="545430"/>
                  <a:pt x="1344889" y="723527"/>
                  <a:pt x="4230" y="1032800"/>
                </a:cubicBezTo>
                <a:lnTo>
                  <a:pt x="0" y="1033830"/>
                </a:lnTo>
                <a:lnTo>
                  <a:pt x="102548" y="983875"/>
                </a:lnTo>
                <a:cubicBezTo>
                  <a:pt x="1404420" y="379460"/>
                  <a:pt x="3282482" y="0"/>
                  <a:pt x="5370578" y="0"/>
                </a:cubicBezTo>
                <a:close/>
              </a:path>
            </a:pathLst>
          </a:custGeom>
          <a:gradFill>
            <a:gsLst>
              <a:gs pos="27000">
                <a:srgbClr val="EF2525"/>
              </a:gs>
              <a:gs pos="0">
                <a:schemeClr val="accent5">
                  <a:lumMod val="75000"/>
                </a:schemeClr>
              </a:gs>
              <a:gs pos="48000">
                <a:srgbClr val="C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66CF5D-01B5-4819-988C-52665AC99B98}"/>
              </a:ext>
            </a:extLst>
          </p:cNvPr>
          <p:cNvSpPr txBox="1"/>
          <p:nvPr userDrawn="1"/>
        </p:nvSpPr>
        <p:spPr>
          <a:xfrm>
            <a:off x="4427947" y="5488923"/>
            <a:ext cx="370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spc="300" baseline="0" dirty="0"/>
              <a:t>COMMERCIAL LEO</a:t>
            </a:r>
          </a:p>
          <a:p>
            <a:pPr algn="l"/>
            <a:r>
              <a:rPr lang="en-US" sz="2400" spc="800" baseline="0" dirty="0"/>
              <a:t>DEVELOPMENT</a:t>
            </a:r>
          </a:p>
          <a:p>
            <a:pPr algn="l"/>
            <a:r>
              <a:rPr lang="en-US" sz="2400" spc="2100" baseline="0" dirty="0"/>
              <a:t>PROGRAM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51163C2-82F8-4265-855C-53B8F5F602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6727" y="726100"/>
            <a:ext cx="6997700" cy="769441"/>
          </a:xfrm>
        </p:spPr>
        <p:txBody>
          <a:bodyPr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22" name="Picture 21" descr="Logo, icon&#10;&#10;Description automatically generated">
            <a:extLst>
              <a:ext uri="{FF2B5EF4-FFF2-40B4-BE49-F238E27FC236}">
                <a16:creationId xmlns:a16="http://schemas.microsoft.com/office/drawing/2014/main" id="{CD16A209-22A1-4CFC-8C86-4CFDE9F01AA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16" y="1829083"/>
            <a:ext cx="4395336" cy="39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7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80444"/>
            <a:ext cx="3932237" cy="14769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60B7-F8D0-430C-9C2C-7FAB72EEDAA1}" type="datetime1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0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3E41-9D18-4570-A2FF-848A10DDF37E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82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4500" y="365125"/>
            <a:ext cx="734799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40DC-007B-4A6F-AD2E-C4014AF7E22D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6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arly Schedule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EF22B2-AABF-4785-8DF0-975A0DF809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586964" y="0"/>
            <a:ext cx="6621076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53C16EC-AD62-47A0-BF4F-C3476BDA03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540"/>
            <a:ext cx="5587590" cy="6858000"/>
          </a:xfrm>
          <a:prstGeom prst="rect">
            <a:avLst/>
          </a:prstGeom>
        </p:spPr>
      </p:pic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0951CCA-F0F0-43E2-B9DF-835A93FAD4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81173455"/>
              </p:ext>
            </p:extLst>
          </p:nvPr>
        </p:nvGraphicFramePr>
        <p:xfrm>
          <a:off x="254000" y="1628776"/>
          <a:ext cx="11675892" cy="4812672"/>
        </p:xfrm>
        <a:graphic>
          <a:graphicData uri="http://schemas.openxmlformats.org/drawingml/2006/table">
            <a:tbl>
              <a:tblPr firstRow="1" bandRow="1"/>
              <a:tblGrid>
                <a:gridCol w="9729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299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126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Helvetica"/>
                        <a:ea typeface="Helvetica"/>
                        <a:cs typeface="Helvetica"/>
                      </a:endParaRPr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CC94D04-C9B2-41A3-97EF-6A83FBA1A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4543"/>
            <a:ext cx="10515600" cy="74743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20B40C-B2CB-449F-A329-EAA304560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C8FAA-F5C8-4C59-A015-6BA09866FF7F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53431D-D3CE-46D4-B96B-3E71DFD6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7DD75E-FAB8-42D2-82EA-0A86F3794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5CBCDCE-834D-43F9-B10C-DC85EF167B4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168893" y="1320347"/>
            <a:ext cx="3862348" cy="310896"/>
          </a:xfrm>
          <a:ln>
            <a:solidFill>
              <a:schemeClr val="accent3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F090464-1481-4366-9F7A-4CA47DC2C55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54001" y="1320347"/>
            <a:ext cx="3898633" cy="308429"/>
          </a:xfrm>
          <a:solidFill>
            <a:schemeClr val="accent3">
              <a:lumMod val="20000"/>
              <a:lumOff val="80000"/>
              <a:alpha val="30000"/>
            </a:schemeClr>
          </a:solidFill>
          <a:ln w="9525">
            <a:solidFill>
              <a:srgbClr val="41556B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AC50C64-37F9-4106-B3D4-C551AE6A4C7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50976" y="1320345"/>
            <a:ext cx="3864864" cy="308430"/>
          </a:xfrm>
          <a:solidFill>
            <a:schemeClr val="accent3">
              <a:lumMod val="20000"/>
              <a:lumOff val="80000"/>
              <a:alpha val="30000"/>
            </a:schemeClr>
          </a:solidFill>
          <a:ln w="9525">
            <a:solidFill>
              <a:srgbClr val="41556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Year</a:t>
            </a:r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E2C0EC53-CF0A-4AA3-907D-BDEE5647702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14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arterly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8817F86-5567-4286-9300-0A47C96E13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586964" y="0"/>
            <a:ext cx="6621076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6FA8BD5-5B76-4D97-A685-0EDBDC2BBA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540"/>
            <a:ext cx="558759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3E33A8-A962-4183-BE30-E5AB8115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0A7F9-D49B-4B16-9390-120BD44AFFA4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80EA7-85CF-4104-AA10-D334898D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E1CE3-AD05-4644-94CA-88EDDD7A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235EDED-C414-413B-972C-7E91AAF3FAD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76557567"/>
              </p:ext>
            </p:extLst>
          </p:nvPr>
        </p:nvGraphicFramePr>
        <p:xfrm>
          <a:off x="262128" y="1582906"/>
          <a:ext cx="11667756" cy="4807510"/>
        </p:xfrm>
        <a:graphic>
          <a:graphicData uri="http://schemas.openxmlformats.org/drawingml/2006/table">
            <a:tbl>
              <a:tblPr firstRow="1" bandRow="1"/>
              <a:tblGrid>
                <a:gridCol w="972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23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807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556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556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556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556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556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Helvetica"/>
                          <a:ea typeface="Helvetica"/>
                          <a:cs typeface="Helvetica"/>
                        </a:defRPr>
                      </a:lvl9pPr>
                    </a:lstStyle>
                    <a:p>
                      <a:endParaRPr lang="en-US" sz="1800" dirty="0"/>
                    </a:p>
                  </a:txBody>
                  <a:tcPr marL="121920" marR="121920">
                    <a:lnL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556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EBFD194-C637-4956-A1B0-3EAB59ED04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173794" y="1259953"/>
            <a:ext cx="2902857" cy="313312"/>
          </a:xfrm>
          <a:ln>
            <a:solidFill>
              <a:schemeClr val="accent3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Quarter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021BBB5-6774-405C-A9CB-9E1D4D73550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096002" y="1259953"/>
            <a:ext cx="2922209" cy="313312"/>
          </a:xfrm>
          <a:solidFill>
            <a:schemeClr val="accent3">
              <a:lumMod val="20000"/>
              <a:lumOff val="80000"/>
              <a:alpha val="30000"/>
            </a:schemeClr>
          </a:solidFill>
          <a:ln w="9525">
            <a:solidFill>
              <a:srgbClr val="41556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Quarter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9E8AF2-F0B7-4BF6-BE82-7B5433961CBD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242778" y="1259953"/>
            <a:ext cx="2931017" cy="313312"/>
          </a:xfrm>
          <a:solidFill>
            <a:schemeClr val="accent3">
              <a:lumMod val="20000"/>
              <a:lumOff val="80000"/>
              <a:alpha val="30000"/>
            </a:schemeClr>
          </a:solidFill>
          <a:ln w="9525">
            <a:solidFill>
              <a:srgbClr val="41556B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Quarter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C5A6C3C0-7049-4D28-96CF-87986BCBA06A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9012986" y="1259953"/>
            <a:ext cx="2902857" cy="313312"/>
          </a:xfrm>
          <a:ln>
            <a:solidFill>
              <a:schemeClr val="accent3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Quarter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4EEA899-E08A-40F4-A3A7-F24C7CAEC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494"/>
            <a:ext cx="10515600" cy="67781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 descr="Logo&#10;&#10;Description automatically generated">
            <a:extLst>
              <a:ext uri="{FF2B5EF4-FFF2-40B4-BE49-F238E27FC236}">
                <a16:creationId xmlns:a16="http://schemas.microsoft.com/office/drawing/2014/main" id="{FF5A2D6F-2F06-48B4-AB12-9C283D0809E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89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arth Side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D8E1C83-7F99-49C8-8081-46D0282A71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8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5"/>
          <a:stretch/>
        </p:blipFill>
        <p:spPr>
          <a:xfrm>
            <a:off x="-10274" y="0"/>
            <a:ext cx="1512810" cy="65275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142BAD-E1CA-4534-9C3C-EAE37440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97" y="579498"/>
            <a:ext cx="10121347" cy="11111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DBF0F2-B31B-4160-92F9-99F0A0D9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1AB1F-40CD-42B6-98C0-095CC9F432EF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26685-0230-4371-BDF1-37C12524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B394D-2477-42CE-BD47-BA5FC6EC8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96B6361-A646-492D-9394-54412BE3E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31A829C1-032D-4617-90BF-47DB6E20EA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888" y="74614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60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arth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tar, outdoor object, night sky&#10;&#10;Description automatically generated">
            <a:extLst>
              <a:ext uri="{FF2B5EF4-FFF2-40B4-BE49-F238E27FC236}">
                <a16:creationId xmlns:a16="http://schemas.microsoft.com/office/drawing/2014/main" id="{86242BF9-7180-4752-A633-543FD78B51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3478621" y="1589995"/>
            <a:ext cx="8700663" cy="52609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C1FD0A-5914-4044-A3A7-1AF26C03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8F3AF-CF50-4BE7-A903-A23646FD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E272D-6DDE-4E1E-97F1-2E81F681383A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D447F4-81B0-45AF-A0DC-7AA2CFD8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AC61B-CFC3-4453-A492-18B62820F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10828D0-F81C-4DCE-B104-A6BE1B43A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3ECD46F2-C96E-40FB-B002-8C884C0B42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01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y night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2BDE895-5913-44A7-A1ED-44038A1E274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F24121-6C61-4F9D-99B5-6D63F0062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F031E6-2A86-43E8-85FE-9ACB563B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AA0F-9569-46DA-B1F4-B2DF7FCE3B16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99DBD-BCD9-45DE-89E3-AD4D33F74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1C2A3-88EC-4F87-9BA5-4C87D3637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2FCD67-5DFA-4803-9715-D0CCCEB1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380CF828-C97A-4F0B-8D96-AC2C94F5D8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257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arth sunrise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27BC40-E8DD-4DBE-9BF3-1EDB242686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19154" y="1455354"/>
            <a:ext cx="10269578" cy="54225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5E1A06-3A28-4603-A6B3-88BE79E5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E4AD6-519D-4C83-8232-01C344B0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3E97-1C66-4E14-B6C1-024BF2A2499E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C4FD1-0740-4933-A128-D35F97CCD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F1B1BE-CC5A-4129-849C-85081B6D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61C71B-8F8B-4346-9E10-FAE21C264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2D476D10-51D5-4885-B565-2AC4206580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01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Earth sunrise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827BC40-E8DD-4DBE-9BF3-1EDB2426861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19154" y="1445415"/>
            <a:ext cx="10269578" cy="542252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E4AD6-519D-4C83-8232-01C344B00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01C65-D308-4BA3-915B-629CF9B42E36}" type="datetime1">
              <a:rPr lang="en-US" smtClean="0"/>
              <a:t>5/21/2024</a:t>
            </a:fld>
            <a:endParaRPr lang="en-US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9E619D1-61D0-429D-B3AA-70DEECA5CF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86727" y="1110019"/>
            <a:ext cx="6997700" cy="322054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presenter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9B1315-9E8A-4021-B71B-1758BB9155FD}"/>
              </a:ext>
            </a:extLst>
          </p:cNvPr>
          <p:cNvSpPr txBox="1"/>
          <p:nvPr userDrawn="1"/>
        </p:nvSpPr>
        <p:spPr>
          <a:xfrm>
            <a:off x="4427947" y="5071473"/>
            <a:ext cx="3703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spc="300" baseline="0" dirty="0"/>
              <a:t>COMMERCIAL LEO</a:t>
            </a:r>
          </a:p>
          <a:p>
            <a:pPr algn="l"/>
            <a:r>
              <a:rPr lang="en-US" sz="2400" spc="800" baseline="0" dirty="0"/>
              <a:t>DEVELOPMENT</a:t>
            </a:r>
          </a:p>
          <a:p>
            <a:pPr algn="l"/>
            <a:r>
              <a:rPr lang="en-US" sz="2400" spc="2100" baseline="0" dirty="0"/>
              <a:t>PROGRAM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BE437FD0-B5EC-46A5-B1CA-CBA87C1852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886727" y="308650"/>
            <a:ext cx="6997700" cy="769441"/>
          </a:xfrm>
        </p:spPr>
        <p:txBody>
          <a:bodyPr/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A4EA80B1-70E9-4783-BD0E-87EA5283E1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716" y="1411633"/>
            <a:ext cx="4395336" cy="39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9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F1BA9-E12A-4E60-A2B7-578778E2BE3B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AD03B64-AE6A-453D-AEC1-67917FE42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0" y="579498"/>
            <a:ext cx="10121349" cy="1111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015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0ECC414-6946-4CD7-8331-29B6E01CA5C1}"/>
              </a:ext>
            </a:extLst>
          </p:cNvPr>
          <p:cNvSpPr/>
          <p:nvPr userDrawn="1"/>
        </p:nvSpPr>
        <p:spPr>
          <a:xfrm>
            <a:off x="8691897" y="-7540"/>
            <a:ext cx="2805538" cy="6889897"/>
          </a:xfrm>
          <a:custGeom>
            <a:avLst/>
            <a:gdLst>
              <a:gd name="connsiteX0" fmla="*/ 0 w 3287091"/>
              <a:gd name="connsiteY0" fmla="*/ 0 h 6835175"/>
              <a:gd name="connsiteX1" fmla="*/ 2105625 w 3287091"/>
              <a:gd name="connsiteY1" fmla="*/ 0 h 6835175"/>
              <a:gd name="connsiteX2" fmla="*/ 2163829 w 3287091"/>
              <a:gd name="connsiteY2" fmla="*/ 103710 h 6835175"/>
              <a:gd name="connsiteX3" fmla="*/ 3183286 w 3287091"/>
              <a:gd name="connsiteY3" fmla="*/ 3251408 h 6835175"/>
              <a:gd name="connsiteX4" fmla="*/ 3073634 w 3287091"/>
              <a:gd name="connsiteY4" fmla="*/ 6700488 h 6835175"/>
              <a:gd name="connsiteX5" fmla="*/ 3041603 w 3287091"/>
              <a:gd name="connsiteY5" fmla="*/ 6835175 h 6835175"/>
              <a:gd name="connsiteX6" fmla="*/ 2520264 w 3287091"/>
              <a:gd name="connsiteY6" fmla="*/ 6835175 h 6835175"/>
              <a:gd name="connsiteX7" fmla="*/ 2527845 w 3287091"/>
              <a:gd name="connsiteY7" fmla="*/ 6398553 h 6835175"/>
              <a:gd name="connsiteX8" fmla="*/ 1121035 w 3287091"/>
              <a:gd name="connsiteY8" fmla="*/ 1585539 h 6835175"/>
              <a:gd name="connsiteX9" fmla="*/ 237644 w 3287091"/>
              <a:gd name="connsiteY9" fmla="*/ 288964 h 6835175"/>
              <a:gd name="connsiteX10" fmla="*/ 0 w 3287091"/>
              <a:gd name="connsiteY10" fmla="*/ 0 h 68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87091" h="6835175">
                <a:moveTo>
                  <a:pt x="0" y="0"/>
                </a:moveTo>
                <a:lnTo>
                  <a:pt x="2105625" y="0"/>
                </a:lnTo>
                <a:lnTo>
                  <a:pt x="2163829" y="103710"/>
                </a:lnTo>
                <a:cubicBezTo>
                  <a:pt x="2668423" y="1058112"/>
                  <a:pt x="3019611" y="2126454"/>
                  <a:pt x="3183286" y="3251408"/>
                </a:cubicBezTo>
                <a:cubicBezTo>
                  <a:pt x="3354269" y="4426583"/>
                  <a:pt x="3311503" y="5600850"/>
                  <a:pt x="3073634" y="6700488"/>
                </a:cubicBezTo>
                <a:lnTo>
                  <a:pt x="3041603" y="6835175"/>
                </a:lnTo>
                <a:lnTo>
                  <a:pt x="2520264" y="6835175"/>
                </a:lnTo>
                <a:lnTo>
                  <a:pt x="2527845" y="6398553"/>
                </a:lnTo>
                <a:cubicBezTo>
                  <a:pt x="2509846" y="4868215"/>
                  <a:pt x="2048294" y="3178037"/>
                  <a:pt x="1121035" y="1585539"/>
                </a:cubicBezTo>
                <a:cubicBezTo>
                  <a:pt x="851287" y="1122266"/>
                  <a:pt x="554896" y="689190"/>
                  <a:pt x="237644" y="288964"/>
                </a:cubicBezTo>
                <a:lnTo>
                  <a:pt x="0" y="0"/>
                </a:lnTo>
                <a:close/>
              </a:path>
            </a:pathLst>
          </a:custGeom>
          <a:solidFill>
            <a:srgbClr val="315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DCA63C9-FC98-489E-8105-6A861F42DB4E}"/>
              </a:ext>
            </a:extLst>
          </p:cNvPr>
          <p:cNvSpPr/>
          <p:nvPr userDrawn="1"/>
        </p:nvSpPr>
        <p:spPr>
          <a:xfrm>
            <a:off x="10613796" y="0"/>
            <a:ext cx="1220518" cy="4538344"/>
          </a:xfrm>
          <a:custGeom>
            <a:avLst/>
            <a:gdLst>
              <a:gd name="connsiteX0" fmla="*/ 0 w 1220518"/>
              <a:gd name="connsiteY0" fmla="*/ 0 h 4538344"/>
              <a:gd name="connsiteX1" fmla="*/ 1020337 w 1220518"/>
              <a:gd name="connsiteY1" fmla="*/ 0 h 4538344"/>
              <a:gd name="connsiteX2" fmla="*/ 1099656 w 1220518"/>
              <a:gd name="connsiteY2" fmla="*/ 515372 h 4538344"/>
              <a:gd name="connsiteX3" fmla="*/ 1203115 w 1220518"/>
              <a:gd name="connsiteY3" fmla="*/ 1659372 h 4538344"/>
              <a:gd name="connsiteX4" fmla="*/ 1075082 w 1220518"/>
              <a:gd name="connsiteY4" fmla="*/ 4301669 h 4538344"/>
              <a:gd name="connsiteX5" fmla="*/ 1033017 w 1220518"/>
              <a:gd name="connsiteY5" fmla="*/ 4538344 h 4538344"/>
              <a:gd name="connsiteX6" fmla="*/ 1032151 w 1220518"/>
              <a:gd name="connsiteY6" fmla="*/ 4473139 h 4538344"/>
              <a:gd name="connsiteX7" fmla="*/ 299476 w 1220518"/>
              <a:gd name="connsiteY7" fmla="*/ 732674 h 4538344"/>
              <a:gd name="connsiteX8" fmla="*/ 12629 w 1220518"/>
              <a:gd name="connsiteY8" fmla="*/ 27139 h 4538344"/>
              <a:gd name="connsiteX9" fmla="*/ 0 w 1220518"/>
              <a:gd name="connsiteY9" fmla="*/ 0 h 453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0518" h="4538344">
                <a:moveTo>
                  <a:pt x="0" y="0"/>
                </a:moveTo>
                <a:lnTo>
                  <a:pt x="1020337" y="0"/>
                </a:lnTo>
                <a:lnTo>
                  <a:pt x="1099656" y="515372"/>
                </a:lnTo>
                <a:cubicBezTo>
                  <a:pt x="1148770" y="885966"/>
                  <a:pt x="1183770" y="1268763"/>
                  <a:pt x="1203115" y="1659372"/>
                </a:cubicBezTo>
                <a:cubicBezTo>
                  <a:pt x="1249545" y="2596835"/>
                  <a:pt x="1201804" y="3498423"/>
                  <a:pt x="1075082" y="4301669"/>
                </a:cubicBezTo>
                <a:lnTo>
                  <a:pt x="1033017" y="4538344"/>
                </a:lnTo>
                <a:lnTo>
                  <a:pt x="1032151" y="4473139"/>
                </a:lnTo>
                <a:cubicBezTo>
                  <a:pt x="999120" y="3264741"/>
                  <a:pt x="761050" y="1982023"/>
                  <a:pt x="299476" y="732674"/>
                </a:cubicBezTo>
                <a:cubicBezTo>
                  <a:pt x="209958" y="490376"/>
                  <a:pt x="114153" y="255067"/>
                  <a:pt x="12629" y="2713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9D5691A-E07E-4A2C-B465-C89FEB81CC2B}"/>
              </a:ext>
            </a:extLst>
          </p:cNvPr>
          <p:cNvSpPr/>
          <p:nvPr userDrawn="1"/>
        </p:nvSpPr>
        <p:spPr>
          <a:xfrm rot="10800000" flipH="1" flipV="1">
            <a:off x="11749731" y="0"/>
            <a:ext cx="458309" cy="2064332"/>
          </a:xfrm>
          <a:custGeom>
            <a:avLst/>
            <a:gdLst>
              <a:gd name="connsiteX0" fmla="*/ 0 w 458309"/>
              <a:gd name="connsiteY0" fmla="*/ 0 h 2064332"/>
              <a:gd name="connsiteX1" fmla="*/ 458309 w 458309"/>
              <a:gd name="connsiteY1" fmla="*/ 0 h 2064332"/>
              <a:gd name="connsiteX2" fmla="*/ 430242 w 458309"/>
              <a:gd name="connsiteY2" fmla="*/ 410421 h 2064332"/>
              <a:gd name="connsiteX3" fmla="*/ 263291 w 458309"/>
              <a:gd name="connsiteY3" fmla="*/ 1732187 h 2064332"/>
              <a:gd name="connsiteX4" fmla="*/ 198530 w 458309"/>
              <a:gd name="connsiteY4" fmla="*/ 2064332 h 2064332"/>
              <a:gd name="connsiteX5" fmla="*/ 197196 w 458309"/>
              <a:gd name="connsiteY5" fmla="*/ 1972825 h 2064332"/>
              <a:gd name="connsiteX6" fmla="*/ 5315 w 458309"/>
              <a:gd name="connsiteY6" fmla="*/ 28972 h 2064332"/>
              <a:gd name="connsiteX7" fmla="*/ 0 w 458309"/>
              <a:gd name="connsiteY7" fmla="*/ 0 h 2064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8309" h="2064332">
                <a:moveTo>
                  <a:pt x="0" y="0"/>
                </a:moveTo>
                <a:lnTo>
                  <a:pt x="458309" y="0"/>
                </a:lnTo>
                <a:lnTo>
                  <a:pt x="430242" y="410421"/>
                </a:lnTo>
                <a:cubicBezTo>
                  <a:pt x="392513" y="867336"/>
                  <a:pt x="336452" y="1309465"/>
                  <a:pt x="263291" y="1732187"/>
                </a:cubicBezTo>
                <a:lnTo>
                  <a:pt x="198530" y="2064332"/>
                </a:lnTo>
                <a:lnTo>
                  <a:pt x="197196" y="1972825"/>
                </a:lnTo>
                <a:cubicBezTo>
                  <a:pt x="178126" y="1336885"/>
                  <a:pt x="114666" y="686277"/>
                  <a:pt x="5315" y="28972"/>
                </a:cubicBezTo>
                <a:lnTo>
                  <a:pt x="0" y="0"/>
                </a:lnTo>
                <a:close/>
              </a:path>
            </a:pathLst>
          </a:custGeom>
          <a:solidFill>
            <a:srgbClr val="EF25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20E0883-F7E9-4431-BBD6-FF221E8F18C4}"/>
              </a:ext>
            </a:extLst>
          </p:cNvPr>
          <p:cNvSpPr/>
          <p:nvPr userDrawn="1"/>
        </p:nvSpPr>
        <p:spPr>
          <a:xfrm rot="21256202" flipV="1">
            <a:off x="8912522" y="2431970"/>
            <a:ext cx="1705314" cy="4504923"/>
          </a:xfrm>
          <a:custGeom>
            <a:avLst/>
            <a:gdLst>
              <a:gd name="connsiteX0" fmla="*/ 1237402 w 1705314"/>
              <a:gd name="connsiteY0" fmla="*/ 4504923 h 4504923"/>
              <a:gd name="connsiteX1" fmla="*/ 1342375 w 1705314"/>
              <a:gd name="connsiteY1" fmla="*/ 4172778 h 4504923"/>
              <a:gd name="connsiteX2" fmla="*/ 1661884 w 1705314"/>
              <a:gd name="connsiteY2" fmla="*/ 464634 h 4504923"/>
              <a:gd name="connsiteX3" fmla="*/ 1618412 w 1705314"/>
              <a:gd name="connsiteY3" fmla="*/ 55656 h 4504923"/>
              <a:gd name="connsiteX4" fmla="*/ 1610461 w 1705314"/>
              <a:gd name="connsiteY4" fmla="*/ 0 h 4504923"/>
              <a:gd name="connsiteX5" fmla="*/ 0 w 1705314"/>
              <a:gd name="connsiteY5" fmla="*/ 161596 h 4504923"/>
              <a:gd name="connsiteX6" fmla="*/ 166880 w 1705314"/>
              <a:gd name="connsiteY6" fmla="*/ 485527 h 4504923"/>
              <a:gd name="connsiteX7" fmla="*/ 1235241 w 1705314"/>
              <a:gd name="connsiteY7" fmla="*/ 4413416 h 4504923"/>
              <a:gd name="connsiteX8" fmla="*/ 1237402 w 1705314"/>
              <a:gd name="connsiteY8" fmla="*/ 4504923 h 4504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05314" h="4504923">
                <a:moveTo>
                  <a:pt x="1237402" y="4504923"/>
                </a:moveTo>
                <a:lnTo>
                  <a:pt x="1342375" y="4172778"/>
                </a:lnTo>
                <a:cubicBezTo>
                  <a:pt x="1658612" y="3045520"/>
                  <a:pt x="1777750" y="1780250"/>
                  <a:pt x="1661884" y="464634"/>
                </a:cubicBezTo>
                <a:cubicBezTo>
                  <a:pt x="1649815" y="327591"/>
                  <a:pt x="1635305" y="191233"/>
                  <a:pt x="1618412" y="55656"/>
                </a:cubicBezTo>
                <a:lnTo>
                  <a:pt x="1610461" y="0"/>
                </a:lnTo>
                <a:lnTo>
                  <a:pt x="0" y="161596"/>
                </a:lnTo>
                <a:lnTo>
                  <a:pt x="166880" y="485527"/>
                </a:lnTo>
                <a:cubicBezTo>
                  <a:pt x="823778" y="1810986"/>
                  <a:pt x="1173419" y="3141535"/>
                  <a:pt x="1235241" y="4413416"/>
                </a:cubicBezTo>
                <a:lnTo>
                  <a:pt x="1237402" y="450492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A2AE84-8C70-45F4-AF86-F73A01884E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586964" y="0"/>
            <a:ext cx="6621076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9C10F4A-F3C1-4C60-886E-C385B23909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540"/>
            <a:ext cx="558759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3E0A3-DF65-4468-AEB8-0D68DF0F5509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EF47D5FA-F42E-4007-9176-09CD9449ED4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4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7CDC1-3320-4337-BDFC-B7D1EC5E75C9}" type="datetime1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3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598" y="588397"/>
            <a:ext cx="10146790" cy="110229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A6133-F725-47E8-9905-7A89E62F935E}" type="datetime1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3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1981-5CD3-4675-9FE9-3CEBA3426F30}" type="datetime1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7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3F45-F67F-4806-BEC6-3E2928E487C8}" type="datetime1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1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C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80444"/>
            <a:ext cx="3932237" cy="14769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12A6B-10DD-425D-BF53-B27F8F845554}" type="datetime1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CLDP Requirements and Standards      non-CUI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4CAB8B0-DA05-4CCE-B7CA-D63692042F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586964" y="0"/>
            <a:ext cx="6621076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691C0B-7FAB-4845-902B-2EF58876E8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1" cstate="email">
            <a:alphaModFix amt="5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7540"/>
            <a:ext cx="558759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452" y="1825625"/>
            <a:ext cx="101213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452" y="579498"/>
            <a:ext cx="10121347" cy="1111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62D51-21F8-412D-8C07-7A9D3810F8CA}" type="datetime1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CLDP Requirements and Standards      non-CUI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F4382-B16A-4BEF-B5E7-145F541FCE0A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FD5644F1-F26D-4B60-8D9A-50068B9C23EF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5" y="23903"/>
            <a:ext cx="1001112" cy="100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7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2839D-3689-78E2-084E-3D72BB1512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628126"/>
            <a:ext cx="12192000" cy="769441"/>
          </a:xfrm>
        </p:spPr>
        <p:txBody>
          <a:bodyPr>
            <a:normAutofit/>
          </a:bodyPr>
          <a:lstStyle/>
          <a:p>
            <a:r>
              <a:rPr lang="en-US" dirty="0"/>
              <a:t>CLDP Draft Utilization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3646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/>
          </a:bodyPr>
          <a:lstStyle/>
          <a:p>
            <a:r>
              <a:rPr lang="en-US" dirty="0"/>
              <a:t>DRAFT Glovebox Containment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403498" y="1290735"/>
            <a:ext cx="99503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Two Levels of Containment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Keeps the crew safe from hazardous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Historically, has been accomplished by (1) a fully sealed physical barrier and (2) differential pressure, air circulation, and air filtration</a:t>
            </a:r>
          </a:p>
          <a:p>
            <a:endParaRPr lang="en-US" sz="2200" dirty="0"/>
          </a:p>
          <a:p>
            <a:r>
              <a:rPr lang="en-US" sz="2200" u="sng" dirty="0"/>
              <a:t>Cleanliness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Maintain glovebox work volume to at least a Class 100,000 cleanliness level per Federal Standard Airborne Particulate Cleanliness Classes in Cleanrooms and Clean Zones (FED-STD-209E)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r>
              <a:rPr lang="en-US" sz="2200" u="sng" dirty="0"/>
              <a:t>Air Filtration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Filter biological and chemical particulates of at least 0.3 microns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0206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/>
          </a:bodyPr>
          <a:lstStyle/>
          <a:p>
            <a:r>
              <a:rPr lang="en-US" dirty="0"/>
              <a:t>DRAFT Glovebox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232452" y="1154999"/>
            <a:ext cx="9950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Min. Glovebox Payload Accommodations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A52351B-F4FA-4637-6937-E48D30421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90749"/>
              </p:ext>
            </p:extLst>
          </p:nvPr>
        </p:nvGraphicFramePr>
        <p:xfrm>
          <a:off x="2052084" y="1628816"/>
          <a:ext cx="9130670" cy="2133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65335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4565335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15755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Glovebox Payloads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1575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Mechanical 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At least 2 reconfigurable attachment points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1575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Power 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120VAC, 28VDC, 12VDC, and 5VDC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1575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Power to Payloads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1kW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1575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Heat Rejection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1kW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1575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Vacuum Exhaust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1x10^-3 torr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15755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Vacuum Resource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1x10^-3 torr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EBFE66A-1348-C785-D770-0BD0435B9C93}"/>
              </a:ext>
            </a:extLst>
          </p:cNvPr>
          <p:cNvSpPr txBox="1"/>
          <p:nvPr/>
        </p:nvSpPr>
        <p:spPr>
          <a:xfrm>
            <a:off x="1232450" y="3997622"/>
            <a:ext cx="1075240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/>
              <a:t>Additional Glovebox Payload Accommodations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Cabling feed-through with 5cm cross section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Payload circuit protection to prevent excess and unsafe loads of power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Capability to access water for use within the glovebox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Capability to access up to 5.43kg/</a:t>
            </a:r>
            <a:r>
              <a:rPr lang="en-US" sz="2000" dirty="0" err="1"/>
              <a:t>hr</a:t>
            </a:r>
            <a:r>
              <a:rPr lang="en-US" sz="2000" dirty="0"/>
              <a:t> of nitrogen gas for use within the glovebox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Data connection within the glovebox work volume</a:t>
            </a:r>
          </a:p>
        </p:txBody>
      </p:sp>
    </p:spTree>
    <p:extLst>
      <p:ext uri="{BB962C8B-B14F-4D97-AF65-F5344CB8AC3E}">
        <p14:creationId xmlns:p14="http://schemas.microsoft.com/office/powerpoint/2010/main" val="3921008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9697818" cy="1111190"/>
          </a:xfrm>
        </p:spPr>
        <p:txBody>
          <a:bodyPr>
            <a:normAutofit/>
          </a:bodyPr>
          <a:lstStyle/>
          <a:p>
            <a:r>
              <a:rPr lang="en-US" dirty="0"/>
              <a:t>DRAFT Glovebox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6284724-86A4-1006-1353-5DAC3B187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57718"/>
              </p:ext>
            </p:extLst>
          </p:nvPr>
        </p:nvGraphicFramePr>
        <p:xfrm>
          <a:off x="1423916" y="1205675"/>
          <a:ext cx="9506354" cy="44946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66770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6539584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5635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Glovebox Crew Accommodations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459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Glove Sizing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Variety of sizes in accordance with NASA-STD-3001 V2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5975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Decontamination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Protects crew from exposure to released molecular, biological, and chemical contaminates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5975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Illumination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 least 400-1000 lumens at 200mm above surface of work bench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5975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Accessibility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Multiple entry points into glovebox from a variety of angles and directions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5975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Multi-Crew 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At least 2 crew working in 1 glovebox simultaneously with both sets of hands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5975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Reachability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Ability to reach every area of the internal work volume during operations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  <a:tr h="5975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Workbench Access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Access to the largest surface of the work volume for payload setup and teardown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105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355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DRAFT Microscope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349452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Microscope Requirements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F9DFAD-D288-4016-7A01-18C8B39281B1}"/>
              </a:ext>
            </a:extLst>
          </p:cNvPr>
          <p:cNvSpPr txBox="1"/>
          <p:nvPr/>
        </p:nvSpPr>
        <p:spPr>
          <a:xfrm>
            <a:off x="450112" y="5718736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Microscopes provide the capability to biological science and physical science microscopy investigations for imaging samples difficult to see with the human eye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8BEBCB8-7F25-7821-09B5-8C6D3F5855B9}"/>
              </a:ext>
            </a:extLst>
          </p:cNvPr>
          <p:cNvSpPr/>
          <p:nvPr/>
        </p:nvSpPr>
        <p:spPr>
          <a:xfrm>
            <a:off x="450112" y="2542613"/>
            <a:ext cx="2560320" cy="168990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Microscope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7931FD22-1515-D285-B050-C81C160FA9C6}"/>
              </a:ext>
            </a:extLst>
          </p:cNvPr>
          <p:cNvSpPr/>
          <p:nvPr/>
        </p:nvSpPr>
        <p:spPr>
          <a:xfrm>
            <a:off x="4427311" y="1537299"/>
            <a:ext cx="7314577" cy="640080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Crew-tended Operations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9C629A9-16D2-165E-FA72-8D3229140617}"/>
              </a:ext>
            </a:extLst>
          </p:cNvPr>
          <p:cNvCxnSpPr>
            <a:cxnSpLocks/>
            <a:stCxn id="76" idx="1"/>
            <a:endCxn id="4" idx="6"/>
          </p:cNvCxnSpPr>
          <p:nvPr/>
        </p:nvCxnSpPr>
        <p:spPr>
          <a:xfrm flipH="1" flipV="1">
            <a:off x="3010432" y="3387564"/>
            <a:ext cx="1410322" cy="15445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E38D272-9ECF-0DD2-282B-AA16E14F5A81}"/>
              </a:ext>
            </a:extLst>
          </p:cNvPr>
          <p:cNvCxnSpPr>
            <a:cxnSpLocks/>
            <a:stCxn id="4" idx="6"/>
            <a:endCxn id="8" idx="1"/>
          </p:cNvCxnSpPr>
          <p:nvPr/>
        </p:nvCxnSpPr>
        <p:spPr>
          <a:xfrm flipV="1">
            <a:off x="3010432" y="1857339"/>
            <a:ext cx="1416879" cy="1530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9680D8E7-410D-14F9-68D9-8D9D4A7509CA}"/>
              </a:ext>
            </a:extLst>
          </p:cNvPr>
          <p:cNvCxnSpPr>
            <a:cxnSpLocks/>
            <a:stCxn id="4" idx="6"/>
            <a:endCxn id="74" idx="1"/>
          </p:cNvCxnSpPr>
          <p:nvPr/>
        </p:nvCxnSpPr>
        <p:spPr>
          <a:xfrm flipV="1">
            <a:off x="3010432" y="2884834"/>
            <a:ext cx="1403235" cy="5027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A6BA9215-C5B5-7752-B080-6D6B4EED52F7}"/>
              </a:ext>
            </a:extLst>
          </p:cNvPr>
          <p:cNvCxnSpPr>
            <a:cxnSpLocks/>
            <a:stCxn id="4" idx="6"/>
            <a:endCxn id="75" idx="1"/>
          </p:cNvCxnSpPr>
          <p:nvPr/>
        </p:nvCxnSpPr>
        <p:spPr>
          <a:xfrm>
            <a:off x="3010432" y="3387564"/>
            <a:ext cx="1416879" cy="5221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Alternate Process 73">
            <a:extLst>
              <a:ext uri="{FF2B5EF4-FFF2-40B4-BE49-F238E27FC236}">
                <a16:creationId xmlns:a16="http://schemas.microsoft.com/office/drawing/2014/main" id="{83470152-FA9C-A417-FFCA-A188B1A66065}"/>
              </a:ext>
            </a:extLst>
          </p:cNvPr>
          <p:cNvSpPr/>
          <p:nvPr/>
        </p:nvSpPr>
        <p:spPr>
          <a:xfrm>
            <a:off x="4413667" y="2564794"/>
            <a:ext cx="7314577" cy="640080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Remote-Tended Operations</a:t>
            </a:r>
          </a:p>
        </p:txBody>
      </p:sp>
      <p:sp>
        <p:nvSpPr>
          <p:cNvPr id="75" name="Flowchart: Alternate Process 74">
            <a:extLst>
              <a:ext uri="{FF2B5EF4-FFF2-40B4-BE49-F238E27FC236}">
                <a16:creationId xmlns:a16="http://schemas.microsoft.com/office/drawing/2014/main" id="{C9AC2CC7-F102-E945-1F30-6142EFCAFC03}"/>
              </a:ext>
            </a:extLst>
          </p:cNvPr>
          <p:cNvSpPr/>
          <p:nvPr/>
        </p:nvSpPr>
        <p:spPr>
          <a:xfrm>
            <a:off x="4427311" y="3589686"/>
            <a:ext cx="7314577" cy="640080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Data Management – store, process, and downlink raw data and imagery</a:t>
            </a:r>
          </a:p>
        </p:txBody>
      </p:sp>
      <p:sp>
        <p:nvSpPr>
          <p:cNvPr id="76" name="Flowchart: Alternate Process 75">
            <a:extLst>
              <a:ext uri="{FF2B5EF4-FFF2-40B4-BE49-F238E27FC236}">
                <a16:creationId xmlns:a16="http://schemas.microsoft.com/office/drawing/2014/main" id="{3A7B3E0D-0EC7-1276-8968-5A2C65E8E9C4}"/>
              </a:ext>
            </a:extLst>
          </p:cNvPr>
          <p:cNvSpPr/>
          <p:nvPr/>
        </p:nvSpPr>
        <p:spPr>
          <a:xfrm>
            <a:off x="4420754" y="4612066"/>
            <a:ext cx="7314577" cy="640080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Temperature Control – at least 0C and 85C with a +/- 0.1C stability</a:t>
            </a:r>
          </a:p>
        </p:txBody>
      </p:sp>
    </p:spTree>
    <p:extLst>
      <p:ext uri="{BB962C8B-B14F-4D97-AF65-F5344CB8AC3E}">
        <p14:creationId xmlns:p14="http://schemas.microsoft.com/office/powerpoint/2010/main" val="345460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Autofit/>
          </a:bodyPr>
          <a:lstStyle/>
          <a:p>
            <a:r>
              <a:rPr lang="en-US" sz="3500" dirty="0"/>
              <a:t>DRAFT Microscope Sample Accommodations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94E92DCC-8597-3F31-1200-A27BA44A5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2765"/>
              </p:ext>
            </p:extLst>
          </p:nvPr>
        </p:nvGraphicFramePr>
        <p:xfrm>
          <a:off x="1353238" y="1242819"/>
          <a:ext cx="9485524" cy="3004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72849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  <a:gridCol w="5012675">
                  <a:extLst>
                    <a:ext uri="{9D8B030D-6E8A-4147-A177-3AD203B41FA5}">
                      <a16:colId xmlns:a16="http://schemas.microsoft.com/office/drawing/2014/main" val="4190232705"/>
                    </a:ext>
                  </a:extLst>
                </a:gridCol>
              </a:tblGrid>
              <a:tr h="52135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Microscope Sample Accommodations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561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Sample Modules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Between 60x200x4 mm and 60x200x250 mm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854527248"/>
                  </a:ext>
                </a:extLst>
              </a:tr>
              <a:tr h="5255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Microscope Slides and Chamber Slides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76x26 mm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1389477459"/>
                  </a:ext>
                </a:extLst>
              </a:tr>
              <a:tr h="484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Petri Dishes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Between 35 mm and 90 mm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3188575093"/>
                  </a:ext>
                </a:extLst>
              </a:tr>
              <a:tr h="5067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Cell Culture Plates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96-well and 384-well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2989672801"/>
                  </a:ext>
                </a:extLst>
              </a:tr>
              <a:tr h="4042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Microtiter Plates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85x128 mm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202860949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3F7913-5161-6DBB-6BCE-BDEDC4F03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86593"/>
              </p:ext>
            </p:extLst>
          </p:nvPr>
        </p:nvGraphicFramePr>
        <p:xfrm>
          <a:off x="1353239" y="4462749"/>
          <a:ext cx="9485523" cy="17287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485523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5619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Sample Module Adjustability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38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Adjustable in x and y directions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854527248"/>
                  </a:ext>
                </a:extLst>
              </a:tr>
              <a:tr h="38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 µm increments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1389477459"/>
                  </a:ext>
                </a:extLst>
              </a:tr>
              <a:tr h="3889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Between 10 µm/sec and 1mm/s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318857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115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418507" cy="1111190"/>
          </a:xfrm>
        </p:spPr>
        <p:txBody>
          <a:bodyPr>
            <a:normAutofit/>
          </a:bodyPr>
          <a:lstStyle/>
          <a:p>
            <a:r>
              <a:rPr lang="en-US" dirty="0"/>
              <a:t>DRAFT Microscope Lenses Suite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636D84-AF0C-3679-2BF2-B91A77555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90940"/>
              </p:ext>
            </p:extLst>
          </p:nvPr>
        </p:nvGraphicFramePr>
        <p:xfrm>
          <a:off x="1232452" y="1542998"/>
          <a:ext cx="10121348" cy="34347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21348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37388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Various Magnifications and Objective Lenses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6113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Dry lenses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477459"/>
                  </a:ext>
                </a:extLst>
              </a:tr>
              <a:tr h="575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Long working distance objectives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1136548"/>
                  </a:ext>
                </a:extLst>
              </a:tr>
              <a:tr h="6358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Water immersion lenses with a temperature control between 0C and 40C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6551813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Oil immersion lenses with a temperature control between 0 and 40C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50728772"/>
                  </a:ext>
                </a:extLst>
              </a:tr>
              <a:tr h="6453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Bertrand lenses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46548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3364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92875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sz="3800" dirty="0"/>
              <a:t>DRAFT Microscope Imaging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52581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34E991F2-4DE6-DC21-5A3E-E01578131E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79897"/>
              </p:ext>
            </p:extLst>
          </p:nvPr>
        </p:nvGraphicFramePr>
        <p:xfrm>
          <a:off x="1035325" y="1375336"/>
          <a:ext cx="10121349" cy="232871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85832">
                  <a:extLst>
                    <a:ext uri="{9D8B030D-6E8A-4147-A177-3AD203B41FA5}">
                      <a16:colId xmlns:a16="http://schemas.microsoft.com/office/drawing/2014/main" val="2557427015"/>
                    </a:ext>
                  </a:extLst>
                </a:gridCol>
                <a:gridCol w="7135517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538057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General Microscope Imaging Requirements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511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Imagery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Real-time and recorded imagery between 1 image/hour and 50 images/second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1389477459"/>
                  </a:ext>
                </a:extLst>
              </a:tr>
              <a:tr h="511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Resolution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6" marR="8696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Centroid resolution of at least 20nm x 20 nm +/-2 nm x 100 nm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6" marR="8696" marT="8696" marB="0" anchor="ctr"/>
                </a:tc>
                <a:extLst>
                  <a:ext uri="{0D108BD9-81ED-4DB2-BD59-A6C34878D82A}">
                    <a16:rowId xmlns:a16="http://schemas.microsoft.com/office/drawing/2014/main" val="2241136548"/>
                  </a:ext>
                </a:extLst>
              </a:tr>
              <a:tr h="7686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Confocal Microscopy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6" marR="8696" marT="869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Imaging static and dynamic fluorescent particles ranging from at least 0.01 to 5.0 microns in size and with fluorescent signals in the 450 to 900 nm range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96" marR="8696" marT="8696" marB="0" anchor="ctr"/>
                </a:tc>
                <a:extLst>
                  <a:ext uri="{0D108BD9-81ED-4DB2-BD59-A6C34878D82A}">
                    <a16:rowId xmlns:a16="http://schemas.microsoft.com/office/drawing/2014/main" val="4056268191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088B664F-9200-CD39-DB7C-DB092ECD75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66275"/>
              </p:ext>
            </p:extLst>
          </p:nvPr>
        </p:nvGraphicFramePr>
        <p:xfrm>
          <a:off x="1035325" y="4012293"/>
          <a:ext cx="10121349" cy="19879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4871">
                  <a:extLst>
                    <a:ext uri="{9D8B030D-6E8A-4147-A177-3AD203B41FA5}">
                      <a16:colId xmlns:a16="http://schemas.microsoft.com/office/drawing/2014/main" val="2557427015"/>
                    </a:ext>
                  </a:extLst>
                </a:gridCol>
                <a:gridCol w="7146478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5156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Biological Science Imaging Requirements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5309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Biological Science Imaging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Real-time and recorded imagery for the following operational use-cases a. automated high throughput imaging of 96-well plates</a:t>
                      </a:r>
                    </a:p>
                    <a:p>
                      <a:pPr algn="l" fontAlgn="ctr"/>
                      <a:r>
                        <a:rPr lang="en-US" sz="16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b.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live and fixed cell imaging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c. imaging small animal tissue samples</a:t>
                      </a:r>
                    </a:p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d. automated imaging and stitching of a large area across multiple fields of view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1170042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834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92875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sz="3600" dirty="0"/>
              <a:t>DRAFT Microscope Illumination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52581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9" name="Table 3">
            <a:extLst>
              <a:ext uri="{FF2B5EF4-FFF2-40B4-BE49-F238E27FC236}">
                <a16:creationId xmlns:a16="http://schemas.microsoft.com/office/drawing/2014/main" id="{93E0CCDC-5F41-E987-719C-769F938FC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609272"/>
              </p:ext>
            </p:extLst>
          </p:nvPr>
        </p:nvGraphicFramePr>
        <p:xfrm>
          <a:off x="838199" y="1153227"/>
          <a:ext cx="10515601" cy="52180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5903">
                  <a:extLst>
                    <a:ext uri="{9D8B030D-6E8A-4147-A177-3AD203B41FA5}">
                      <a16:colId xmlns:a16="http://schemas.microsoft.com/office/drawing/2014/main" val="2557427015"/>
                    </a:ext>
                  </a:extLst>
                </a:gridCol>
                <a:gridCol w="8239698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4218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Illumination Requirements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899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Illumination Intensity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a. Trans-illumination with maximum intensity of 3W/3mm and 10% uniformity</a:t>
                      </a:r>
                    </a:p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b.</a:t>
                      </a:r>
                      <a:r>
                        <a:rPr lang="en-US" sz="1600" u="none" strike="noStrike" dirty="0">
                          <a:effectLst/>
                        </a:rPr>
                        <a:t> Epi-illumination with maximum intensity of 3W/3mm and 10% uniformity</a:t>
                      </a:r>
                    </a:p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c. Kohler illumination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70042236"/>
                  </a:ext>
                </a:extLst>
              </a:tr>
              <a:tr h="18501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Illumination Spectrum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a. White light source with spectral uniformity of +/- 10% over the wavelength range of 350 to 780 nm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 err="1">
                          <a:effectLst/>
                        </a:rPr>
                        <a:t>b.</a:t>
                      </a:r>
                      <a:r>
                        <a:rPr lang="en-US" sz="1600" u="none" strike="noStrike" dirty="0">
                          <a:effectLst/>
                        </a:rPr>
                        <a:t> Red light source with a spectral uniformity of +/- 10% over the wavelength range of 532 to 650 nm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c. Optically coupled laser light source with output adjustable between 5 and 10%, accuracy and precision of &lt;/= 1%, stability of 0.1%, linear polarization of &gt;/= 500:1, and collimated at the sample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d. Bright field imaging</a:t>
                      </a:r>
                      <a:br>
                        <a:rPr lang="en-US" sz="1600" u="none" strike="noStrike" dirty="0">
                          <a:effectLst/>
                        </a:rPr>
                      </a:br>
                      <a:r>
                        <a:rPr lang="en-US" sz="1600" u="none" strike="noStrike" dirty="0">
                          <a:effectLst/>
                        </a:rPr>
                        <a:t>e. Dark field imaging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1831962"/>
                  </a:ext>
                </a:extLst>
              </a:tr>
              <a:tr h="6037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Polarizer Analyzer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Rotatable 360° in 1° increments with minimum extinction ratio of 5000:1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4527248"/>
                  </a:ext>
                </a:extLst>
              </a:tr>
              <a:tr h="4374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DIC Prisms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Differential Interference Contrast (DIC) imagery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477459"/>
                  </a:ext>
                </a:extLst>
              </a:tr>
              <a:tr h="6519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Fluorescence Light Source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a. Confocal fluorescence light sources (at least 445 nm, 488nm, and 561nm)</a:t>
                      </a:r>
                    </a:p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b.</a:t>
                      </a:r>
                      <a:r>
                        <a:rPr lang="en-US" sz="1600" u="none" strike="noStrike" dirty="0">
                          <a:effectLst/>
                        </a:rPr>
                        <a:t> Wide-field fluorescence light source (at least 350-700nm)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857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021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19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 fontScale="90000"/>
          </a:bodyPr>
          <a:lstStyle/>
          <a:p>
            <a:r>
              <a:rPr lang="en-US" dirty="0"/>
              <a:t>DRAFT Microscope Requirements for Physical Science Investigations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D5FEE9A-6852-46C4-CDFC-9F5FD65009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586647"/>
              </p:ext>
            </p:extLst>
          </p:nvPr>
        </p:nvGraphicFramePr>
        <p:xfrm>
          <a:off x="1232452" y="1402950"/>
          <a:ext cx="10121349" cy="23216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06497">
                  <a:extLst>
                    <a:ext uri="{9D8B030D-6E8A-4147-A177-3AD203B41FA5}">
                      <a16:colId xmlns:a16="http://schemas.microsoft.com/office/drawing/2014/main" val="2557427015"/>
                    </a:ext>
                  </a:extLst>
                </a:gridCol>
                <a:gridCol w="6814852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2449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Physical Science Microscopy Requirements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364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Microscope Power Availability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+/- 12 VDC and +/-5 VDC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2989672801"/>
                  </a:ext>
                </a:extLst>
              </a:tr>
              <a:tr h="364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Temperature Gradient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Sample temperature gradient up to 10C along the test cell length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2028609494"/>
                  </a:ext>
                </a:extLst>
              </a:tr>
              <a:tr h="364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Acoustic Force Control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Acoustic force between at least 0 and 50 dB with a variable frequency of 0 to 10 </a:t>
                      </a:r>
                      <a:r>
                        <a:rPr lang="en-US" sz="1600" u="none" strike="noStrike" dirty="0" err="1">
                          <a:effectLst/>
                          <a:latin typeface="+mn-lt"/>
                        </a:rPr>
                        <a:t>KHz</a:t>
                      </a:r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4025757709"/>
                  </a:ext>
                </a:extLst>
              </a:tr>
              <a:tr h="364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Centroid Resolution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least 20nm x 20 nm +/-2 nm x 100 nm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2959854008"/>
                  </a:ext>
                </a:extLst>
              </a:tr>
              <a:tr h="3647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Homogenization</a:t>
                      </a:r>
                    </a:p>
                  </a:txBody>
                  <a:tcPr marL="9315" marR="9315" marT="931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Mix test samples and monitor progress using a magnetic stir bar</a:t>
                      </a:r>
                    </a:p>
                  </a:txBody>
                  <a:tcPr marL="9315" marR="9315" marT="9315" marB="0" anchor="ctr"/>
                </a:tc>
                <a:extLst>
                  <a:ext uri="{0D108BD9-81ED-4DB2-BD59-A6C34878D82A}">
                    <a16:rowId xmlns:a16="http://schemas.microsoft.com/office/drawing/2014/main" val="290592161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966ABB4-CF51-7946-1961-8540716D6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510587"/>
              </p:ext>
            </p:extLst>
          </p:nvPr>
        </p:nvGraphicFramePr>
        <p:xfrm>
          <a:off x="1232451" y="3963888"/>
          <a:ext cx="10121349" cy="18644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6153">
                  <a:extLst>
                    <a:ext uri="{9D8B030D-6E8A-4147-A177-3AD203B41FA5}">
                      <a16:colId xmlns:a16="http://schemas.microsoft.com/office/drawing/2014/main" val="2557427015"/>
                    </a:ext>
                  </a:extLst>
                </a:gridCol>
                <a:gridCol w="7455196">
                  <a:extLst>
                    <a:ext uri="{9D8B030D-6E8A-4147-A177-3AD203B41FA5}">
                      <a16:colId xmlns:a16="http://schemas.microsoft.com/office/drawing/2014/main" val="2103633502"/>
                    </a:ext>
                  </a:extLst>
                </a:gridCol>
              </a:tblGrid>
              <a:tr h="42377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+mn-lt"/>
                        </a:rPr>
                        <a:t>Optional</a:t>
                      </a:r>
                      <a:r>
                        <a:rPr lang="en-US" sz="1800" dirty="0">
                          <a:latin typeface="+mn-lt"/>
                        </a:rPr>
                        <a:t> Optical Tweezer Requirements*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Parameters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626603"/>
                  </a:ext>
                </a:extLst>
              </a:tr>
              <a:tr h="694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Microscope Optical Tweezers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Static and dynamic trapping for single and multiple particle manipulation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89477459"/>
                  </a:ext>
                </a:extLst>
              </a:tr>
              <a:tr h="7460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Microscope Particle Displacement Velocity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Minimum particle displacement velocity of 0.1 µm over 20 seconds </a:t>
                      </a:r>
                    </a:p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Maximum particle displacement velocity of 100 µm over 0.1 seconds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4113654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2117006-8441-C7CF-5139-1EAD68A36A7F}"/>
              </a:ext>
            </a:extLst>
          </p:cNvPr>
          <p:cNvSpPr txBox="1"/>
          <p:nvPr/>
        </p:nvSpPr>
        <p:spPr>
          <a:xfrm>
            <a:off x="8503340" y="5869347"/>
            <a:ext cx="28504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*Currently not an ISS capability</a:t>
            </a:r>
          </a:p>
        </p:txBody>
      </p:sp>
    </p:spTree>
    <p:extLst>
      <p:ext uri="{BB962C8B-B14F-4D97-AF65-F5344CB8AC3E}">
        <p14:creationId xmlns:p14="http://schemas.microsoft.com/office/powerpoint/2010/main" val="3608228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A0F623-39A7-4816-BD9B-C781C906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3876" y="1262721"/>
            <a:ext cx="4582124" cy="453666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Conditioned Stowage</a:t>
            </a:r>
          </a:p>
          <a:p>
            <a:r>
              <a:rPr lang="en-US" sz="2000" dirty="0"/>
              <a:t>Gloveboxes</a:t>
            </a:r>
          </a:p>
          <a:p>
            <a:r>
              <a:rPr lang="en-US" sz="2000" dirty="0"/>
              <a:t>Microscopy</a:t>
            </a:r>
          </a:p>
          <a:p>
            <a:r>
              <a:rPr lang="en-US" sz="2000" dirty="0"/>
              <a:t>Plant Research</a:t>
            </a:r>
          </a:p>
          <a:p>
            <a:r>
              <a:rPr lang="en-US" sz="2000" dirty="0"/>
              <a:t>Pressurized Payload Resources</a:t>
            </a:r>
          </a:p>
          <a:p>
            <a:r>
              <a:rPr lang="en-US" sz="2000" dirty="0"/>
              <a:t>Unpressurized Payload Resources</a:t>
            </a:r>
          </a:p>
          <a:p>
            <a:r>
              <a:rPr lang="en-US" sz="2000" dirty="0"/>
              <a:t>Data Management and Comm</a:t>
            </a:r>
          </a:p>
          <a:p>
            <a:r>
              <a:rPr lang="en-US" sz="2000" dirty="0"/>
              <a:t>Lab Equipment and Supplies</a:t>
            </a:r>
          </a:p>
          <a:p>
            <a:pPr lvl="1"/>
            <a:r>
              <a:rPr lang="en-US" sz="1600" dirty="0"/>
              <a:t>Biological and Physical Centrifuge</a:t>
            </a:r>
          </a:p>
          <a:p>
            <a:pPr lvl="1"/>
            <a:r>
              <a:rPr lang="en-US" sz="1600" dirty="0"/>
              <a:t>Ultrasound</a:t>
            </a:r>
          </a:p>
          <a:p>
            <a:pPr lvl="1"/>
            <a:r>
              <a:rPr lang="en-US" sz="1600" dirty="0"/>
              <a:t>Laboratory Optics Bench</a:t>
            </a:r>
          </a:p>
          <a:p>
            <a:pPr lvl="1"/>
            <a:r>
              <a:rPr lang="en-US" sz="1600" dirty="0"/>
              <a:t>Sample Collection Equipment</a:t>
            </a:r>
          </a:p>
          <a:p>
            <a:pPr lvl="1"/>
            <a:r>
              <a:rPr lang="en-US" sz="1600" dirty="0"/>
              <a:t>Basic Utilization Consumables</a:t>
            </a:r>
          </a:p>
          <a:p>
            <a:r>
              <a:rPr lang="en-US" sz="2000" dirty="0"/>
              <a:t>Environmental Monitoring</a:t>
            </a:r>
          </a:p>
          <a:p>
            <a:r>
              <a:rPr lang="en-US" sz="2000" dirty="0"/>
              <a:t>Other Applicable Requirements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2047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dirty="0"/>
              <a:t>DRAFT Utilization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23989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17A41AFA-F2CF-EC85-AF1C-4A2F186C6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424" y="1288480"/>
            <a:ext cx="5681370" cy="47952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CDFA1E-059C-DF34-750E-F9EDE9267A2F}"/>
              </a:ext>
            </a:extLst>
          </p:cNvPr>
          <p:cNvSpPr txBox="1"/>
          <p:nvPr/>
        </p:nvSpPr>
        <p:spPr>
          <a:xfrm>
            <a:off x="165365" y="6363477"/>
            <a:ext cx="11893429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All requirements are considered draft and subject to change prior to final RFP release.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E2C59A-5F89-2D5E-50F5-D08F2D4AF1E2}"/>
              </a:ext>
            </a:extLst>
          </p:cNvPr>
          <p:cNvSpPr txBox="1"/>
          <p:nvPr/>
        </p:nvSpPr>
        <p:spPr>
          <a:xfrm>
            <a:off x="197524" y="5745211"/>
            <a:ext cx="6115582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Requirements from CLDP-REQ-1130 are shown for feedback</a:t>
            </a:r>
          </a:p>
        </p:txBody>
      </p:sp>
    </p:spTree>
    <p:extLst>
      <p:ext uri="{BB962C8B-B14F-4D97-AF65-F5344CB8AC3E}">
        <p14:creationId xmlns:p14="http://schemas.microsoft.com/office/powerpoint/2010/main" val="3068241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Plant Research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3194488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7154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21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sz="3800" dirty="0"/>
              <a:t>DRAFT Environmentally Controlled Habitat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38912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FBD242B-9E1E-D214-8C52-4B5AFD8A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595509"/>
              </p:ext>
            </p:extLst>
          </p:nvPr>
        </p:nvGraphicFramePr>
        <p:xfrm>
          <a:off x="562707" y="1029065"/>
          <a:ext cx="11312769" cy="4584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9316">
                  <a:extLst>
                    <a:ext uri="{9D8B030D-6E8A-4147-A177-3AD203B41FA5}">
                      <a16:colId xmlns:a16="http://schemas.microsoft.com/office/drawing/2014/main" val="1283297318"/>
                    </a:ext>
                  </a:extLst>
                </a:gridCol>
                <a:gridCol w="8673453">
                  <a:extLst>
                    <a:ext uri="{9D8B030D-6E8A-4147-A177-3AD203B41FA5}">
                      <a16:colId xmlns:a16="http://schemas.microsoft.com/office/drawing/2014/main" val="1338775884"/>
                    </a:ext>
                  </a:extLst>
                </a:gridCol>
              </a:tblGrid>
              <a:tr h="38690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Min. Environmentally Controlled Plant Habitat Accommodations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446041"/>
                  </a:ext>
                </a:extLst>
              </a:tr>
              <a:tr h="8007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Volume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Growth Area = 1708 cm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endParaRPr lang="en-US" sz="14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Growth Height = 43 cm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Root Area = 1853 cm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Root Height = 5 cm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60598"/>
                  </a:ext>
                </a:extLst>
              </a:tr>
              <a:tr h="13975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Illumination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Controllable photon flux of 0-1000 µmol/m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s (over the PAR 400-750 nm wave band) with the ability to add or subtract the following: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a. red (0-600 µmol/m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s at 630-660 nm ±10 nm)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b.</a:t>
                      </a:r>
                      <a:r>
                        <a:rPr lang="en-US" sz="1400" u="none" strike="noStrike" dirty="0">
                          <a:effectLst/>
                        </a:rPr>
                        <a:t> blue (0-400 µmol/m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s at 400-500 nm ±10 nm)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c. green (0-100 µmol/m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s at 525 nm ±10 nm)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d. broad spectrum white (0-600 µmol/m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s at 400-700 nm)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e. far-red (0-50 µmol/m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s at 730-750 nm ±10 nm)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01312"/>
                  </a:ext>
                </a:extLst>
              </a:tr>
              <a:tr h="3777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Nutrient Delivery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2L/m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/day to 5L/m</a:t>
                      </a:r>
                      <a:r>
                        <a:rPr lang="en-US" sz="1400" u="none" strike="noStrike" baseline="30000" dirty="0">
                          <a:effectLst/>
                        </a:rPr>
                        <a:t>2</a:t>
                      </a:r>
                      <a:r>
                        <a:rPr lang="en-US" sz="1400" u="none" strike="noStrike" dirty="0">
                          <a:effectLst/>
                        </a:rPr>
                        <a:t>/day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94855"/>
                  </a:ext>
                </a:extLst>
              </a:tr>
              <a:tr h="4068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Management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Record and transfer payload data, science data, and imagery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334417"/>
                  </a:ext>
                </a:extLst>
              </a:tr>
              <a:tr h="4076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Environmental Measurements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Measure, record, and provide light and illumination levels and surface temperature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72489"/>
                  </a:ext>
                </a:extLst>
              </a:tr>
              <a:tr h="6329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Environmental Controls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a. Temperature between at least 16-30°C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b.</a:t>
                      </a:r>
                      <a:r>
                        <a:rPr lang="en-US" sz="1400" u="none" strike="noStrike" dirty="0">
                          <a:effectLst/>
                        </a:rPr>
                        <a:t> Humidity between at least 40-90%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c. Carbon Dioxide between at least 400 to 5000 ppm +/- 50ppm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523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1A178A9-81F6-12A3-5490-5394D636C291}"/>
              </a:ext>
            </a:extLst>
          </p:cNvPr>
          <p:cNvSpPr txBox="1"/>
          <p:nvPr/>
        </p:nvSpPr>
        <p:spPr>
          <a:xfrm>
            <a:off x="562707" y="5850622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 environmentally controlled and enclosed plant habitat allows plant bioscience investigations in a microgravity environment but with enhanced controls over other environmental factors.</a:t>
            </a:r>
          </a:p>
        </p:txBody>
      </p:sp>
    </p:spTree>
    <p:extLst>
      <p:ext uri="{BB962C8B-B14F-4D97-AF65-F5344CB8AC3E}">
        <p14:creationId xmlns:p14="http://schemas.microsoft.com/office/powerpoint/2010/main" val="2290201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Open-Air Plant Habitat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4CE5AA-115E-37B0-9DD3-21D119DEA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86234"/>
              </p:ext>
            </p:extLst>
          </p:nvPr>
        </p:nvGraphicFramePr>
        <p:xfrm>
          <a:off x="1232452" y="1205675"/>
          <a:ext cx="10121348" cy="40105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1204">
                  <a:extLst>
                    <a:ext uri="{9D8B030D-6E8A-4147-A177-3AD203B41FA5}">
                      <a16:colId xmlns:a16="http://schemas.microsoft.com/office/drawing/2014/main" val="1283297318"/>
                    </a:ext>
                  </a:extLst>
                </a:gridCol>
                <a:gridCol w="7090144">
                  <a:extLst>
                    <a:ext uri="{9D8B030D-6E8A-4147-A177-3AD203B41FA5}">
                      <a16:colId xmlns:a16="http://schemas.microsoft.com/office/drawing/2014/main" val="1338775884"/>
                    </a:ext>
                  </a:extLst>
                </a:gridCol>
              </a:tblGrid>
              <a:tr h="34234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Min. Open-Air Plant Habitat Accommodations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446041"/>
                  </a:ext>
                </a:extLst>
              </a:tr>
              <a:tr h="12215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Volume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Growth Area = 24 cm</a:t>
                      </a:r>
                      <a:r>
                        <a:rPr lang="en-US" sz="1600" u="none" strike="noStrike" baseline="30000" dirty="0">
                          <a:effectLst/>
                        </a:rPr>
                        <a:t>2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Growth Height = 45 cm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Root Area = 16 cm</a:t>
                      </a:r>
                      <a:r>
                        <a:rPr lang="en-US" sz="1600" u="none" strike="noStrike" baseline="30000" dirty="0">
                          <a:effectLst/>
                        </a:rPr>
                        <a:t>2</a:t>
                      </a:r>
                      <a:endParaRPr lang="en-US" sz="1600" u="none" strike="noStrike" dirty="0">
                        <a:effectLst/>
                      </a:endParaRPr>
                    </a:p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Root Height = 5 cm</a:t>
                      </a: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760598"/>
                  </a:ext>
                </a:extLst>
              </a:tr>
              <a:tr h="7733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Illumination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LED illumination with adjustable red, blue, and green wavelengths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701312"/>
                  </a:ext>
                </a:extLst>
              </a:tr>
              <a:tr h="5422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Nutrient Delivery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250 mL/day to 2 L/day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194855"/>
                  </a:ext>
                </a:extLst>
              </a:tr>
              <a:tr h="6313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Data Management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Record and transfer payload data, science data, and imagery data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334417"/>
                  </a:ext>
                </a:extLst>
              </a:tr>
              <a:tr h="49972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Environmental Measurements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Measure, record, and provide temperature, humidity, and CO2 levels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47" marR="6247" marT="6247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07248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86C3A27-A1B3-6924-FF71-38A25002F467}"/>
              </a:ext>
            </a:extLst>
          </p:cNvPr>
          <p:cNvSpPr txBox="1"/>
          <p:nvPr/>
        </p:nvSpPr>
        <p:spPr>
          <a:xfrm>
            <a:off x="450112" y="5718736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An open-air plant habitat allows the pursuit of plant bioscience and observe how plants use nominal cabin environmental factors to grow and produce in microgravity.</a:t>
            </a:r>
          </a:p>
        </p:txBody>
      </p:sp>
    </p:spTree>
    <p:extLst>
      <p:ext uri="{BB962C8B-B14F-4D97-AF65-F5344CB8AC3E}">
        <p14:creationId xmlns:p14="http://schemas.microsoft.com/office/powerpoint/2010/main" val="528746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Pressurized Payload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431665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sz="3800" dirty="0"/>
              <a:t>DRAFT Internal Payload Accommodations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1B6B23A-425C-2A29-F4F9-98C09501D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939322"/>
              </p:ext>
            </p:extLst>
          </p:nvPr>
        </p:nvGraphicFramePr>
        <p:xfrm>
          <a:off x="1417320" y="1358689"/>
          <a:ext cx="943660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18304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4718304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Min. Per Payload Accommodations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Mechanical Attachment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28VDC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Heat Rejection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500W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</a:tbl>
          </a:graphicData>
        </a:graphic>
      </p:graphicFrame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0FF33671-4392-B2D5-6B79-70F5B0D423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89232"/>
              </p:ext>
            </p:extLst>
          </p:nvPr>
        </p:nvGraphicFramePr>
        <p:xfrm>
          <a:off x="1417320" y="3416579"/>
          <a:ext cx="9436608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18304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4718304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Min. Shared Resource Accommodations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Vacuum Exhaust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1x10</a:t>
                      </a:r>
                      <a:r>
                        <a:rPr lang="en-US" baseline="30000" dirty="0"/>
                        <a:t>-3</a:t>
                      </a:r>
                      <a:r>
                        <a:rPr lang="en-US" dirty="0"/>
                        <a:t> torr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Vacuum Resource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1x10</a:t>
                      </a:r>
                      <a:r>
                        <a:rPr lang="en-US" baseline="30000" dirty="0"/>
                        <a:t>-3</a:t>
                      </a:r>
                      <a:r>
                        <a:rPr lang="en-US" dirty="0"/>
                        <a:t> torr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Gasses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N2 and CO2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1314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 Inverter and Converter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758981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C7E0FD8-220A-E10F-33CB-D0F6966CD836}"/>
              </a:ext>
            </a:extLst>
          </p:cNvPr>
          <p:cNvSpPr txBox="1"/>
          <p:nvPr/>
        </p:nvSpPr>
        <p:spPr>
          <a:xfrm>
            <a:off x="450112" y="5718736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Pressurized payload accommodations provide the capability to perform science investigations in microgravity with proposed resources in a reconfigurable multi-host facility</a:t>
            </a:r>
          </a:p>
        </p:txBody>
      </p:sp>
    </p:spTree>
    <p:extLst>
      <p:ext uri="{BB962C8B-B14F-4D97-AF65-F5344CB8AC3E}">
        <p14:creationId xmlns:p14="http://schemas.microsoft.com/office/powerpoint/2010/main" val="3971118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Unpressurized Payload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3286760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70661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 fontScale="90000"/>
          </a:bodyPr>
          <a:lstStyle/>
          <a:p>
            <a:r>
              <a:rPr lang="en-US" dirty="0"/>
              <a:t>DRAFT External Payload Accommodations per Payload Site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52581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1B6B23A-425C-2A29-F4F9-98C09501D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47705"/>
              </p:ext>
            </p:extLst>
          </p:nvPr>
        </p:nvGraphicFramePr>
        <p:xfrm>
          <a:off x="2140689" y="1218511"/>
          <a:ext cx="7910622" cy="424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55311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3955311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 Unpressurized Payload Accommodations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Mechanical Attachment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500kg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483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Volume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1.5m x 1.5m x 3m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03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 on 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1kW operational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300W survival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Power during Translation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300W for 6 hours survival during translation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0140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120 VDC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Heat Rejection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1kW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Installation and Removal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Dual-Power Channel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758981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08944F0-9318-0B16-EEFD-D78A0481528C}"/>
              </a:ext>
            </a:extLst>
          </p:cNvPr>
          <p:cNvSpPr txBox="1"/>
          <p:nvPr/>
        </p:nvSpPr>
        <p:spPr>
          <a:xfrm>
            <a:off x="2140689" y="5489965"/>
            <a:ext cx="4615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***Field of View will be addressed in Concept of Operations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D1E382-8142-12CD-5783-C2FBC3C1D050}"/>
              </a:ext>
            </a:extLst>
          </p:cNvPr>
          <p:cNvSpPr txBox="1"/>
          <p:nvPr/>
        </p:nvSpPr>
        <p:spPr>
          <a:xfrm>
            <a:off x="450112" y="5885886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Unpressurized payload accommodations provide the capability to perform Earth Science, </a:t>
            </a:r>
            <a:r>
              <a:rPr lang="en-US" sz="1600" dirty="0" err="1"/>
              <a:t>Heliophysics</a:t>
            </a:r>
            <a:r>
              <a:rPr lang="en-US" sz="1600" dirty="0"/>
              <a:t>, Planetary Science, and Astrophysics investigations by utilizing viewpoints around the destination.</a:t>
            </a:r>
          </a:p>
        </p:txBody>
      </p:sp>
    </p:spTree>
    <p:extLst>
      <p:ext uri="{BB962C8B-B14F-4D97-AF65-F5344CB8AC3E}">
        <p14:creationId xmlns:p14="http://schemas.microsoft.com/office/powerpoint/2010/main" val="2698616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Data Management and Comm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17073713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35397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28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Data Management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38912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71B6B23A-425C-2A29-F4F9-98C09501D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442788"/>
              </p:ext>
            </p:extLst>
          </p:nvPr>
        </p:nvGraphicFramePr>
        <p:xfrm>
          <a:off x="2337815" y="1566843"/>
          <a:ext cx="7910622" cy="1828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55311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3955311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1851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Min. Data Rates and Storage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Downlink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Uplink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83414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Transfer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Gbps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03191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Data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&lt;1 second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7073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24AA56F-DC31-9C7A-8C48-D8923302BF32}"/>
              </a:ext>
            </a:extLst>
          </p:cNvPr>
          <p:cNvSpPr txBox="1"/>
          <p:nvPr/>
        </p:nvSpPr>
        <p:spPr>
          <a:xfrm>
            <a:off x="1232452" y="1069882"/>
            <a:ext cx="2491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/>
              <a:t>Rates and Storage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1A9FF6-99F6-C6E4-8A04-3AFD02EAE753}"/>
              </a:ext>
            </a:extLst>
          </p:cNvPr>
          <p:cNvSpPr txBox="1"/>
          <p:nvPr/>
        </p:nvSpPr>
        <p:spPr>
          <a:xfrm>
            <a:off x="1232452" y="3557379"/>
            <a:ext cx="106228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Additional Data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Process commands, handle generated data, and execute autonomous functions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Monitor and record time-synced real-time payload telemetry, health, and status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Record data during loss of signal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Host payload specific software applications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Secure, private, and encrypted storage, transmission, and distribution of payload data between (1) the Destination and Ground Control centers and (2) Destination and payload data owners</a:t>
            </a:r>
          </a:p>
        </p:txBody>
      </p:sp>
    </p:spTree>
    <p:extLst>
      <p:ext uri="{BB962C8B-B14F-4D97-AF65-F5344CB8AC3E}">
        <p14:creationId xmlns:p14="http://schemas.microsoft.com/office/powerpoint/2010/main" val="41454605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Lab Equipment and Supplies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29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45540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Conditioned Stowage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3349823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49066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- Biological Centrifuge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57754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FB5AFFB3-CCF3-1558-9DFD-B8AA940C89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176210"/>
              </p:ext>
            </p:extLst>
          </p:nvPr>
        </p:nvGraphicFramePr>
        <p:xfrm>
          <a:off x="1232452" y="1097281"/>
          <a:ext cx="4700938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04845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3296093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1851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Performance Parameters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Timing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1 minute to 99 minutes in 1-minute increments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Indefinite Runs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Allow for indefinite centrifugation run times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83414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Protocols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Uplink programmable centrifugation protocols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03191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Multi-Step Protocols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Uplink programmable multi-step protocols including holding/dwelling periods of varying RPM including zero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249500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Force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Up to 3280 Relative Centrifugal force (RCF)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Speed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Configurable between 500 to 4000 RPM selectable in 100 RPM increments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707309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Sample Sizes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0.5, 1.5, 2.2, 3, 5, 7, 12, 15, and 50 ml.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449656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Volume Size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Six 50ml vials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875672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C69A31CC-B718-1524-C800-6FCFCB65A9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469239"/>
              </p:ext>
            </p:extLst>
          </p:nvPr>
        </p:nvGraphicFramePr>
        <p:xfrm>
          <a:off x="6251944" y="1097281"/>
          <a:ext cx="5101856" cy="466343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6270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3315586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108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Safety Parameters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528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Sample Installation Alerts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Positive indication that samples are installed correctly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528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Protocol Completion Alerts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Positive indication that protocol has ended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83414"/>
                  </a:ext>
                </a:extLst>
              </a:tr>
              <a:tr h="528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Emergency Stop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Remotely and manually stop capability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403191"/>
                  </a:ext>
                </a:extLst>
              </a:tr>
              <a:tr h="5285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Emergency Lid Release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Capability to retrieve the sample in case of power failure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746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Imbalanced Condition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Detection and forced automatic shut down in case of unbalanced condition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707309"/>
                  </a:ext>
                </a:extLst>
              </a:tr>
              <a:tr h="746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Controlled Acceleration and Deceleration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u="none" strike="noStrike" dirty="0">
                          <a:effectLst/>
                        </a:rPr>
                        <a:t>Capability to manually control the rotor angular acceleration and deceleration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21762"/>
                  </a:ext>
                </a:extLst>
              </a:tr>
              <a:tr h="7461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Contamination Prevention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Prevent the cross-contamination of human and non-human samples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112088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6B5D339-C10C-762E-4BB1-0E6D62A893EB}"/>
              </a:ext>
            </a:extLst>
          </p:cNvPr>
          <p:cNvSpPr txBox="1"/>
          <p:nvPr/>
        </p:nvSpPr>
        <p:spPr>
          <a:xfrm>
            <a:off x="450112" y="5877298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Provides the capability to separate substances of varying sample densities such as red blood cells, platelets, and plasma via centrifugal force applications </a:t>
            </a:r>
          </a:p>
        </p:txBody>
      </p:sp>
    </p:spTree>
    <p:extLst>
      <p:ext uri="{BB962C8B-B14F-4D97-AF65-F5344CB8AC3E}">
        <p14:creationId xmlns:p14="http://schemas.microsoft.com/office/powerpoint/2010/main" val="2755442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31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Physical Centrifuge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FB8937A3-5530-5C0F-EA04-4F1A94CE8C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31879"/>
              </p:ext>
            </p:extLst>
          </p:nvPr>
        </p:nvGraphicFramePr>
        <p:xfrm>
          <a:off x="616226" y="1737360"/>
          <a:ext cx="10959548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75190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7684358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1851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+mn-lt"/>
                        </a:rPr>
                        <a:t>Performance Parameters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Simulated Gravity Control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At least 0.1g to 2g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Sample Accommodation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sample weight of 0.3kg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8483414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Volume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At least 390mm total volume </a:t>
                      </a:r>
                    </a:p>
                    <a:p>
                      <a:pPr 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Accommodate at least twelve modules of at least 800cc each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03191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Environmental Controls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a. Temperature between 14C and 40C</a:t>
                      </a:r>
                      <a:br>
                        <a:rPr lang="en-US" sz="1800" u="none" strike="noStrike" dirty="0">
                          <a:effectLst/>
                          <a:latin typeface="+mn-lt"/>
                        </a:rPr>
                      </a:br>
                      <a:r>
                        <a:rPr lang="en-US" sz="1800" u="none" strike="noStrike" dirty="0" err="1">
                          <a:effectLst/>
                          <a:latin typeface="+mn-lt"/>
                        </a:rPr>
                        <a:t>b.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Humidity between 50% and 80%</a:t>
                      </a:r>
                      <a:br>
                        <a:rPr lang="en-US" sz="1800" u="none" strike="noStrike" dirty="0">
                          <a:effectLst/>
                          <a:latin typeface="+mn-lt"/>
                        </a:rPr>
                      </a:b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c. Carbon dioxide between 4.5% and 5.5%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5249500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Lighting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Visible lighting from at least 400-700nm and IR lighting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Imagery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Real-time imagery and video downlink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67073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73C5BD0-FA9E-318F-19F5-CFA42224FF5A}"/>
              </a:ext>
            </a:extLst>
          </p:cNvPr>
          <p:cNvSpPr txBox="1"/>
          <p:nvPr/>
        </p:nvSpPr>
        <p:spPr>
          <a:xfrm>
            <a:off x="450112" y="5903627"/>
            <a:ext cx="11291776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Provides the capability to utilize an environmentally controllable centrifuge to simulate up to 2g artificial gravity</a:t>
            </a:r>
          </a:p>
        </p:txBody>
      </p:sp>
    </p:spTree>
    <p:extLst>
      <p:ext uri="{BB962C8B-B14F-4D97-AF65-F5344CB8AC3E}">
        <p14:creationId xmlns:p14="http://schemas.microsoft.com/office/powerpoint/2010/main" val="8660107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23911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Ultrasound (1/2)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-8994" y="6500415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EFB0245-ECAB-0FF5-1D09-7A6359EE8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11897"/>
              </p:ext>
            </p:extLst>
          </p:nvPr>
        </p:nvGraphicFramePr>
        <p:xfrm>
          <a:off x="1232452" y="1154999"/>
          <a:ext cx="4804233" cy="1889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4233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Heart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Mass of the left and right ventricular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Volume of each heart chamber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Heart functions including but not limited to: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a. Systolic and diastolic cardiac function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b.</a:t>
                      </a:r>
                      <a:r>
                        <a:rPr lang="en-US" sz="1400" u="none" strike="noStrike" dirty="0">
                          <a:effectLst/>
                        </a:rPr>
                        <a:t> Heart valve function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c. Electrocardiogram data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d. Respiratory trace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8696E82-9E65-063E-A070-CB17990D50E5}"/>
              </a:ext>
            </a:extLst>
          </p:cNvPr>
          <p:cNvSpPr txBox="1"/>
          <p:nvPr/>
        </p:nvSpPr>
        <p:spPr>
          <a:xfrm>
            <a:off x="381001" y="5839136"/>
            <a:ext cx="11430000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Provides the capability to image, measure, and collect data on internal body structures of humans and animals for diagnostics and utilization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3F28F9B-4FB3-C42F-CDD2-7BA2E5D9C0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902130"/>
              </p:ext>
            </p:extLst>
          </p:nvPr>
        </p:nvGraphicFramePr>
        <p:xfrm>
          <a:off x="6193874" y="3218532"/>
          <a:ext cx="4765674" cy="135688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65674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3309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Bladder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02593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Bladder Volume and Wall Thickness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Bladder Functions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lphaLcPeriod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Ureteral jets</a:t>
                      </a:r>
                    </a:p>
                    <a:p>
                      <a:pPr marL="685800" marR="0" lvl="1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lphaLcPeriod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Dynamic motions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6402BDD-3523-73A1-9985-41F02EED9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036850"/>
              </p:ext>
            </p:extLst>
          </p:nvPr>
        </p:nvGraphicFramePr>
        <p:xfrm>
          <a:off x="6193875" y="1152439"/>
          <a:ext cx="4765675" cy="1889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765675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34359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Vascular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546167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Superficial and deep blood vessels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</a:rPr>
                        <a:t>Blood vessel structure and layers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Vascular Blood Flow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Electrocardiogram data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Respiratory data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Vascular Pathologies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9B0BB3B-8A70-7F17-7C39-627C84598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689081"/>
              </p:ext>
            </p:extLst>
          </p:nvPr>
        </p:nvGraphicFramePr>
        <p:xfrm>
          <a:off x="770536" y="4792822"/>
          <a:ext cx="255448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4480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Eye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Eye structure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Ocular blood flow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FAF79F6-40AC-B0AA-B8D7-45710A7EF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148649"/>
              </p:ext>
            </p:extLst>
          </p:nvPr>
        </p:nvGraphicFramePr>
        <p:xfrm>
          <a:off x="3482205" y="4789865"/>
          <a:ext cx="255448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4480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Cerebral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Cerebral region scanning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Cerebral blood flow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4BD663-BD46-E6CF-269F-60B78A9D9E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292875"/>
              </p:ext>
            </p:extLst>
          </p:nvPr>
        </p:nvGraphicFramePr>
        <p:xfrm>
          <a:off x="6193874" y="4789865"/>
          <a:ext cx="2554480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54480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Bone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Cortical bone structures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Detecting fractures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C34BD02-AC76-7093-97B7-BCB3FB696C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590747"/>
              </p:ext>
            </p:extLst>
          </p:nvPr>
        </p:nvGraphicFramePr>
        <p:xfrm>
          <a:off x="1232453" y="3221690"/>
          <a:ext cx="4804232" cy="134186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04232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32728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Abdominal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014580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Soft tissue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Small parts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Compartments of the abdominal region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Pathologies and fluid dynamics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E18CCDC-C062-F993-05CF-50989E1BE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251852"/>
              </p:ext>
            </p:extLst>
          </p:nvPr>
        </p:nvGraphicFramePr>
        <p:xfrm>
          <a:off x="8905543" y="4785677"/>
          <a:ext cx="2547521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7521">
                  <a:extLst>
                    <a:ext uri="{9D8B030D-6E8A-4147-A177-3AD203B41FA5}">
                      <a16:colId xmlns:a16="http://schemas.microsoft.com/office/drawing/2014/main" val="3855292817"/>
                    </a:ext>
                  </a:extLst>
                </a:gridCol>
              </a:tblGrid>
              <a:tr h="1851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Muscle Scanning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496249"/>
                  </a:ext>
                </a:extLst>
              </a:tr>
              <a:tr h="18519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Muscle Pathologies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Muscle Tissue Volume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20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2280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87154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33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Ultrasound (2/2)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38912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6DF4C981-7B4A-E2B1-4709-42FF29C93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388298"/>
              </p:ext>
            </p:extLst>
          </p:nvPr>
        </p:nvGraphicFramePr>
        <p:xfrm>
          <a:off x="1232452" y="1052736"/>
          <a:ext cx="10121348" cy="54344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50990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8270358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210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Performance Parameters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157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Scanning Modalities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a. Two-Dimensional Scanning (READ Zoom, WRITE Zoom, and Harmonic Imaging)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b.</a:t>
                      </a:r>
                      <a:r>
                        <a:rPr lang="en-US" sz="1400" u="none" strike="noStrike" dirty="0">
                          <a:effectLst/>
                        </a:rPr>
                        <a:t> Doppler Scanning (Pulsed and Continuous Wave Spectral Doppler, Color Flow Doppler, Amplitude Doppler, Spectral Tissue Doppler, and Color 2-D Tissue Doppler)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c. M-mode and Color Doppler M-mode Scanning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d. Three-Dimensional Scanning (Panoramic and Real-time Volume)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e. Tri-</a:t>
                      </a:r>
                      <a:r>
                        <a:rPr lang="en-US" sz="1400" u="none" strike="noStrike" dirty="0" err="1">
                          <a:effectLst/>
                        </a:rPr>
                        <a:t>plexing</a:t>
                      </a:r>
                      <a:r>
                        <a:rPr lang="en-US" sz="1400" u="none" strike="noStrike" dirty="0">
                          <a:effectLst/>
                        </a:rPr>
                        <a:t> between 2-D and Doppler Modalities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f. Dual-image Display for Comparison Scanning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613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Imagery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Privatized real-time imagery and video downlink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extLst>
                  <a:ext uri="{0D108BD9-81ED-4DB2-BD59-A6C34878D82A}">
                    <a16:rowId xmlns:a16="http://schemas.microsoft.com/office/drawing/2014/main" val="2648483414"/>
                  </a:ext>
                </a:extLst>
              </a:tr>
              <a:tr h="6631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Data Collection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Capture, store, and downlink still image data, dynamic image loops, device native data, diagnostic data, and user command data in a nonproprietary format.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extLst>
                  <a:ext uri="{0D108BD9-81ED-4DB2-BD59-A6C34878D82A}">
                    <a16:rowId xmlns:a16="http://schemas.microsoft.com/office/drawing/2014/main" val="2703403191"/>
                  </a:ext>
                </a:extLst>
              </a:tr>
              <a:tr h="15784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Display Characteristics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a. Repositionable by operator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b.</a:t>
                      </a:r>
                      <a:r>
                        <a:rPr lang="en-US" sz="1400" u="none" strike="noStrike" dirty="0">
                          <a:effectLst/>
                        </a:rPr>
                        <a:t> Viewing angle of at least 135 degrees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c. Minimum screen size of at least 39.624 cm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d. Minimum resolution of at least 1920x1080 pixels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e. Color depth of at least 8 bits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f. Display of timestamp in hours, minutes, and seconds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g. Display of instrument parameter information (i.e. Mechanical Index and Thermal Index)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extLst>
                  <a:ext uri="{0D108BD9-81ED-4DB2-BD59-A6C34878D82A}">
                    <a16:rowId xmlns:a16="http://schemas.microsoft.com/office/drawing/2014/main" val="3565249500"/>
                  </a:ext>
                </a:extLst>
              </a:tr>
              <a:tr h="679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Control Panel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a. Repositionable by operator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 err="1">
                          <a:effectLst/>
                        </a:rPr>
                        <a:t>b.</a:t>
                      </a:r>
                      <a:r>
                        <a:rPr lang="en-US" sz="1400" u="none" strike="noStrike" dirty="0">
                          <a:effectLst/>
                        </a:rPr>
                        <a:t> Fine pointer control for user input</a:t>
                      </a:r>
                      <a:br>
                        <a:rPr lang="en-US" sz="1400" u="none" strike="noStrike" dirty="0">
                          <a:effectLst/>
                        </a:rPr>
                      </a:br>
                      <a:r>
                        <a:rPr lang="en-US" sz="1400" u="none" strike="noStrike" dirty="0">
                          <a:effectLst/>
                        </a:rPr>
                        <a:t>c. Alphanumeric data entry for user input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60" marR="5060" marT="5060" marB="0" anchor="ctr"/>
                </a:tc>
                <a:extLst>
                  <a:ext uri="{0D108BD9-81ED-4DB2-BD59-A6C34878D82A}">
                    <a16:rowId xmlns:a16="http://schemas.microsoft.com/office/drawing/2014/main" val="3092643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7805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34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Laboratory Optics Bench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BD99BC6-3124-25A0-76F7-E7875B0FC8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92731"/>
              </p:ext>
            </p:extLst>
          </p:nvPr>
        </p:nvGraphicFramePr>
        <p:xfrm>
          <a:off x="1433584" y="2316480"/>
          <a:ext cx="9719084" cy="2225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859542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4859542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 Lab Optics Bench Accommodations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Mechanical Attachment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Configurable, movable, and adjustable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Voltage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120VAC, 28VDC, 12VDC, and 5VDC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Acquisition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Video and digital data acquisition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Optical Precision Alignment Surface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Precision Alignment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Stable Thermal Environment within +/- 5C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30B7642-1BC8-4B6F-7B72-573AED7F031A}"/>
              </a:ext>
            </a:extLst>
          </p:cNvPr>
          <p:cNvSpPr txBox="1"/>
          <p:nvPr/>
        </p:nvSpPr>
        <p:spPr>
          <a:xfrm>
            <a:off x="381000" y="5873857"/>
            <a:ext cx="11430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Provides the capability perform configurable payload utilization experiments on a laboratory optics bench</a:t>
            </a:r>
          </a:p>
        </p:txBody>
      </p:sp>
    </p:spTree>
    <p:extLst>
      <p:ext uri="{BB962C8B-B14F-4D97-AF65-F5344CB8AC3E}">
        <p14:creationId xmlns:p14="http://schemas.microsoft.com/office/powerpoint/2010/main" val="28970797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35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Sample Collection Equipment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6DD88871-2615-B821-8D95-F1738F999E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12629"/>
              </p:ext>
            </p:extLst>
          </p:nvPr>
        </p:nvGraphicFramePr>
        <p:xfrm>
          <a:off x="1040180" y="1244255"/>
          <a:ext cx="10505892" cy="4851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51832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8154060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Human Sample Collections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Blood Collection Consumables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</a:rPr>
                        <a:t>Gloves, butterfly needles, gauze, band aids, biocide wipes, dry wipes, tourniquets, sharps containers and biohazardous liner bags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Blood Collection Tubes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</a:rPr>
                        <a:t>Variety of tubes including EDTA (4 ml, 6ml, 7ml), Heparin (6ml, 7ml, 10ml, Sodium), ACD (6ml, 8.5ml), CPT (4ml), Serum (7ml), and RNA (2.5 ml).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Urine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</a:rPr>
                        <a:t>Urine collection devices, urine sample bags for determining void volume, and capability for both male and female crewmembers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DNA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strike="noStrike" dirty="0">
                          <a:effectLst/>
                        </a:rPr>
                        <a:t>Swabs, tubes for collecting and returning samples from crewmembers depending on experiment requirements.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Saliva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Salivates and sample storage containers for dried, rolled, sublingual, and timed collections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Fecal Matter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Sample containers and aliquot kits for collecting, processing, and returning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02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Human Sample Collection Labeling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dirty="0">
                          <a:effectLst/>
                        </a:rPr>
                        <a:t>Uniquely identifying and distinguishing labels to separate each type of samples and from other crewmembers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708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2079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36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sz="3800" dirty="0"/>
              <a:t>DRAFT Laboratory Supplies and Equipment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3" name="Table 9">
            <a:extLst>
              <a:ext uri="{FF2B5EF4-FFF2-40B4-BE49-F238E27FC236}">
                <a16:creationId xmlns:a16="http://schemas.microsoft.com/office/drawing/2014/main" id="{B279D969-3F06-B61D-8E4F-012C2B3D6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06084"/>
              </p:ext>
            </p:extLst>
          </p:nvPr>
        </p:nvGraphicFramePr>
        <p:xfrm>
          <a:off x="1232452" y="1205675"/>
          <a:ext cx="10121348" cy="22904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17311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6904037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Generic Laboratory Supplies and Equipment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Personal Protective Equipment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Nylon gloves, safety glasses/goggles, ear plugs, and face shields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General Consumables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Plastic storage bags (Ziplock), Kapton tape, Velcro, and water bags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74" marR="7974" marT="7974" marB="0" anchor="ctr"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Homogenization Equipment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Agitators, mixers, and vortexes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Sample Handling Equipment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Test tubes, well plates, flasks, syringes, pipettes, and sieves/filters suitable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Mass Measurement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Small mass samples with high precision measuring</a:t>
                      </a:r>
                    </a:p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 sized samples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</a:tbl>
          </a:graphicData>
        </a:graphic>
      </p:graphicFrame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3859F334-16F8-75E0-460E-7B133D117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368376"/>
              </p:ext>
            </p:extLst>
          </p:nvPr>
        </p:nvGraphicFramePr>
        <p:xfrm>
          <a:off x="1232452" y="3723748"/>
          <a:ext cx="10121346" cy="23542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9334">
                  <a:extLst>
                    <a:ext uri="{9D8B030D-6E8A-4147-A177-3AD203B41FA5}">
                      <a16:colId xmlns:a16="http://schemas.microsoft.com/office/drawing/2014/main" val="2201117527"/>
                    </a:ext>
                  </a:extLst>
                </a:gridCol>
                <a:gridCol w="2222205">
                  <a:extLst>
                    <a:ext uri="{9D8B030D-6E8A-4147-A177-3AD203B41FA5}">
                      <a16:colId xmlns:a16="http://schemas.microsoft.com/office/drawing/2014/main" val="481476699"/>
                    </a:ext>
                  </a:extLst>
                </a:gridCol>
                <a:gridCol w="3285460">
                  <a:extLst>
                    <a:ext uri="{9D8B030D-6E8A-4147-A177-3AD203B41FA5}">
                      <a16:colId xmlns:a16="http://schemas.microsoft.com/office/drawing/2014/main" val="1723594846"/>
                    </a:ext>
                  </a:extLst>
                </a:gridCol>
                <a:gridCol w="2454347">
                  <a:extLst>
                    <a:ext uri="{9D8B030D-6E8A-4147-A177-3AD203B41FA5}">
                      <a16:colId xmlns:a16="http://schemas.microsoft.com/office/drawing/2014/main" val="84793568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Laboratory Analysis Equipment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6365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Fixation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Fluorescence Activated Cell Sorting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Gas Chromatography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Evaporator</a:t>
                      </a:r>
                    </a:p>
                  </a:txBody>
                  <a:tcPr marL="7974" marR="7974" marT="7974" marB="0" anchor="ctr"/>
                </a:tc>
                <a:extLst>
                  <a:ext uri="{0D108BD9-81ED-4DB2-BD59-A6C34878D82A}">
                    <a16:rowId xmlns:a16="http://schemas.microsoft.com/office/drawing/2014/main" val="3346904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RNA/DNA Sequencing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Cell Counting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Static and Dynamic Light Scattering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Distillation</a:t>
                      </a:r>
                    </a:p>
                  </a:txBody>
                  <a:tcPr marL="7974" marR="7974" marT="7974" marB="0" anchor="ctr"/>
                </a:tc>
                <a:extLst>
                  <a:ext uri="{0D108BD9-81ED-4DB2-BD59-A6C34878D82A}">
                    <a16:rowId xmlns:a16="http://schemas.microsoft.com/office/drawing/2014/main" val="201499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Polymerase Chain Reaction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Tensile and Compression testing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Nuclear Magnetic Resonance</a:t>
                      </a:r>
                    </a:p>
                  </a:txBody>
                  <a:tcPr marL="7974" marR="7974" marT="79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Laminar Flow Hood/Bench Equivalent</a:t>
                      </a:r>
                    </a:p>
                  </a:txBody>
                  <a:tcPr marL="7974" marR="7974" marT="7974" marB="0" anchor="ctr"/>
                </a:tc>
                <a:extLst>
                  <a:ext uri="{0D108BD9-81ED-4DB2-BD59-A6C34878D82A}">
                    <a16:rowId xmlns:a16="http://schemas.microsoft.com/office/drawing/2014/main" val="4156450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Spectrophotometry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Protein Analysis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 Conductivity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Glass Stirred Reaction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123166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Performance Liquid Chromatography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Performance Liquid Chromatography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Spectroscopy (UV, Visible, Fourier Transform Infrared, and Raman)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8331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376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Environmental Monitoring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37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509090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1232" y="6459353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38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968" y="13410"/>
            <a:ext cx="10959548" cy="868016"/>
          </a:xfrm>
        </p:spPr>
        <p:txBody>
          <a:bodyPr>
            <a:normAutofit/>
          </a:bodyPr>
          <a:lstStyle/>
          <a:p>
            <a:r>
              <a:rPr lang="en-US" dirty="0"/>
              <a:t>DRAFT Environmental Monitoring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26028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0" y="6065069"/>
            <a:ext cx="12192000" cy="33855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NASA utilization requires the capability to establish an environmental baseline and monitor disturbances to that baseline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7C288C-F9E1-E6E0-F68B-817736D60329}"/>
              </a:ext>
            </a:extLst>
          </p:cNvPr>
          <p:cNvSpPr/>
          <p:nvPr/>
        </p:nvSpPr>
        <p:spPr>
          <a:xfrm>
            <a:off x="4815840" y="2884350"/>
            <a:ext cx="2560320" cy="106078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Environmental Monitoring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74AC1379-52DE-1441-3EFC-D0F3ED41BF0D}"/>
              </a:ext>
            </a:extLst>
          </p:cNvPr>
          <p:cNvSpPr/>
          <p:nvPr/>
        </p:nvSpPr>
        <p:spPr>
          <a:xfrm>
            <a:off x="1757223" y="1942343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Radiation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773E8EE2-903D-B8CC-6B02-C43827BD6139}"/>
              </a:ext>
            </a:extLst>
          </p:cNvPr>
          <p:cNvSpPr/>
          <p:nvPr/>
        </p:nvSpPr>
        <p:spPr>
          <a:xfrm>
            <a:off x="26121" y="2983131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Atmosphere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DAD86523-38CE-7076-9BC2-586E20EF24D0}"/>
              </a:ext>
            </a:extLst>
          </p:cNvPr>
          <p:cNvSpPr/>
          <p:nvPr/>
        </p:nvSpPr>
        <p:spPr>
          <a:xfrm>
            <a:off x="9287999" y="2983130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Spacecraft Pointing and Attitude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B5A3A59A-6CFF-78FB-F244-C457719566BA}"/>
              </a:ext>
            </a:extLst>
          </p:cNvPr>
          <p:cNvSpPr/>
          <p:nvPr/>
        </p:nvSpPr>
        <p:spPr>
          <a:xfrm>
            <a:off x="4649741" y="5060016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Disturbance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A7E09146-D925-CBCA-F925-738028153958}"/>
              </a:ext>
            </a:extLst>
          </p:cNvPr>
          <p:cNvSpPr/>
          <p:nvPr/>
        </p:nvSpPr>
        <p:spPr>
          <a:xfrm>
            <a:off x="1757224" y="4019228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Contamination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2797C4-F930-01F7-E601-A78084BC5885}"/>
              </a:ext>
            </a:extLst>
          </p:cNvPr>
          <p:cNvCxnSpPr>
            <a:cxnSpLocks/>
            <a:stCxn id="16" idx="1"/>
            <a:endCxn id="9" idx="3"/>
          </p:cNvCxnSpPr>
          <p:nvPr/>
        </p:nvCxnSpPr>
        <p:spPr>
          <a:xfrm flipH="1">
            <a:off x="7376160" y="3408356"/>
            <a:ext cx="1911839" cy="6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1E0CEAC-40A2-7436-9974-7A4DD84E2701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2918638" y="3408356"/>
            <a:ext cx="189720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15F9CE9F-8CE6-0DBA-32AD-A4A8FC0499B9}"/>
              </a:ext>
            </a:extLst>
          </p:cNvPr>
          <p:cNvSpPr/>
          <p:nvPr/>
        </p:nvSpPr>
        <p:spPr>
          <a:xfrm>
            <a:off x="7519221" y="1942342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Electromagnetic Interference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BFE6B15F-068B-DA7A-FEE4-E10CA533B5ED}"/>
              </a:ext>
            </a:extLst>
          </p:cNvPr>
          <p:cNvSpPr/>
          <p:nvPr/>
        </p:nvSpPr>
        <p:spPr>
          <a:xfrm>
            <a:off x="7542258" y="4019229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Global Positioning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80FDAE09-ABC6-5C09-2B21-06084CA152FF}"/>
              </a:ext>
            </a:extLst>
          </p:cNvPr>
          <p:cNvSpPr/>
          <p:nvPr/>
        </p:nvSpPr>
        <p:spPr>
          <a:xfrm>
            <a:off x="4649741" y="915421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Microgravity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711B48E-B901-E9A9-85E7-9F4B2EEA90F0}"/>
              </a:ext>
            </a:extLst>
          </p:cNvPr>
          <p:cNvCxnSpPr>
            <a:cxnSpLocks/>
            <a:stCxn id="22" idx="2"/>
            <a:endCxn id="9" idx="0"/>
          </p:cNvCxnSpPr>
          <p:nvPr/>
        </p:nvCxnSpPr>
        <p:spPr>
          <a:xfrm>
            <a:off x="6096000" y="1765872"/>
            <a:ext cx="0" cy="11184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525CBF7-ECF2-17D1-0303-D9E0A5B6315F}"/>
              </a:ext>
            </a:extLst>
          </p:cNvPr>
          <p:cNvCxnSpPr>
            <a:cxnSpLocks/>
            <a:stCxn id="9" idx="2"/>
            <a:endCxn id="17" idx="0"/>
          </p:cNvCxnSpPr>
          <p:nvPr/>
        </p:nvCxnSpPr>
        <p:spPr>
          <a:xfrm>
            <a:off x="6096000" y="3945134"/>
            <a:ext cx="0" cy="11148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DD9D791-98EA-5130-8514-E12819179DD0}"/>
              </a:ext>
            </a:extLst>
          </p:cNvPr>
          <p:cNvCxnSpPr>
            <a:cxnSpLocks/>
            <a:stCxn id="34" idx="1"/>
          </p:cNvCxnSpPr>
          <p:nvPr/>
        </p:nvCxnSpPr>
        <p:spPr>
          <a:xfrm flipH="1">
            <a:off x="6847367" y="2367568"/>
            <a:ext cx="671854" cy="5167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CAD153A-1941-CAC6-5635-1DC468C06832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4649740" y="2367569"/>
            <a:ext cx="751366" cy="5131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18449D7-C9BA-DE63-8671-ED57CE087024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6712226" y="3945134"/>
            <a:ext cx="830032" cy="499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7B81DB8-CC26-686F-0661-E4F0E6357A12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4649741" y="3945134"/>
            <a:ext cx="830032" cy="499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62181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FA0F623-39A7-4816-BD9B-C781C906D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489" y="1314488"/>
            <a:ext cx="6677246" cy="49055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The Destination shall provide the following microgravity acceleration performance for at least 50% of the internal payload locations for 50% of the increment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in continuous time intervals of at least 30 days: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At the centers of the internal payload locations, a quasi-steady (&lt;0.01 Hz) acceleration.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Magnitude less than or equal to 1 micro-g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Component perpendicular to the orbital average acceleration vector less than or equal to 0.2 micro-g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At the structural mounting interfaces to the internal payload locations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A vibratory acceleration limit as defined in the figure below.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A transient acceleration limit for individual transient disturbance sources less than or equal to 1000 micro-g per axis.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An integrated transient acceleration limit for individual transient disturbance sources less than or equal to 10 micro-g seconds per axis over any 10 second interval.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2047"/>
            <a:ext cx="2743200" cy="365125"/>
          </a:xfrm>
        </p:spPr>
        <p:txBody>
          <a:bodyPr/>
          <a:lstStyle/>
          <a:p>
            <a:fld id="{40CF4382-B16A-4BEF-B5E7-145F541FCE0A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dirty="0"/>
              <a:t>DRAFT Microgravity Environment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523989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8B5998-8D44-8A87-AACD-5FEAB37AC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692" y="1314488"/>
            <a:ext cx="5036287" cy="302494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7EA5AF2-F42A-42B9-955E-BE638858C93C}"/>
              </a:ext>
            </a:extLst>
          </p:cNvPr>
          <p:cNvSpPr txBox="1"/>
          <p:nvPr/>
        </p:nvSpPr>
        <p:spPr>
          <a:xfrm>
            <a:off x="6953692" y="4431515"/>
            <a:ext cx="5036287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Adopted from ISS microgravity levels in SSP 41000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Acceleration performance allows for support of a wide-range of microgravity science</a:t>
            </a:r>
          </a:p>
        </p:txBody>
      </p:sp>
    </p:spTree>
    <p:extLst>
      <p:ext uri="{BB962C8B-B14F-4D97-AF65-F5344CB8AC3E}">
        <p14:creationId xmlns:p14="http://schemas.microsoft.com/office/powerpoint/2010/main" val="21142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Cold Stowage Capability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A1F7DCE-79AF-2F8A-69B7-45458D3B4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02419"/>
              </p:ext>
            </p:extLst>
          </p:nvPr>
        </p:nvGraphicFramePr>
        <p:xfrm>
          <a:off x="1232452" y="1258514"/>
          <a:ext cx="9867939" cy="40043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9995">
                  <a:extLst>
                    <a:ext uri="{9D8B030D-6E8A-4147-A177-3AD203B41FA5}">
                      <a16:colId xmlns:a16="http://schemas.microsoft.com/office/drawing/2014/main" val="2903026189"/>
                    </a:ext>
                  </a:extLst>
                </a:gridCol>
                <a:gridCol w="2732567">
                  <a:extLst>
                    <a:ext uri="{9D8B030D-6E8A-4147-A177-3AD203B41FA5}">
                      <a16:colId xmlns:a16="http://schemas.microsoft.com/office/drawing/2014/main" val="3288710729"/>
                    </a:ext>
                  </a:extLst>
                </a:gridCol>
                <a:gridCol w="2806995">
                  <a:extLst>
                    <a:ext uri="{9D8B030D-6E8A-4147-A177-3AD203B41FA5}">
                      <a16:colId xmlns:a16="http://schemas.microsoft.com/office/drawing/2014/main" val="301599744"/>
                    </a:ext>
                  </a:extLst>
                </a:gridCol>
                <a:gridCol w="2998382">
                  <a:extLst>
                    <a:ext uri="{9D8B030D-6E8A-4147-A177-3AD203B41FA5}">
                      <a16:colId xmlns:a16="http://schemas.microsoft.com/office/drawing/2014/main" val="1675791756"/>
                    </a:ext>
                  </a:extLst>
                </a:gridCol>
              </a:tblGrid>
              <a:tr h="800431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Temperature Range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Volume - Destination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Volume - Transportation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670911"/>
                  </a:ext>
                </a:extLst>
              </a:tr>
              <a:tr h="1069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Refrigerated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+3C to +22C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100L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50L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03397"/>
                  </a:ext>
                </a:extLst>
              </a:tr>
              <a:tr h="11176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Frozen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-100C to -3C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350L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50L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89804"/>
                  </a:ext>
                </a:extLst>
              </a:tr>
              <a:tr h="1016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Cryogenic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-160C to -100C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Optional</a:t>
                      </a:r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5L**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894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742794-19C2-5B17-6FA6-FDE0001E7E97}"/>
              </a:ext>
            </a:extLst>
          </p:cNvPr>
          <p:cNvSpPr txBox="1"/>
          <p:nvPr/>
        </p:nvSpPr>
        <p:spPr>
          <a:xfrm>
            <a:off x="450112" y="5769412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Conditioned stowage facilities provide the capability to preserve collected science in appropriate temperature environments and transfer safely back to Principal Investigators.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5CD90E-225C-BF02-6728-A66EBE6036C8}"/>
              </a:ext>
            </a:extLst>
          </p:cNvPr>
          <p:cNvSpPr txBox="1"/>
          <p:nvPr/>
        </p:nvSpPr>
        <p:spPr>
          <a:xfrm>
            <a:off x="8514427" y="5305483"/>
            <a:ext cx="2585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**Currently not an ISS capability</a:t>
            </a:r>
          </a:p>
        </p:txBody>
      </p:sp>
    </p:spTree>
    <p:extLst>
      <p:ext uri="{BB962C8B-B14F-4D97-AF65-F5344CB8AC3E}">
        <p14:creationId xmlns:p14="http://schemas.microsoft.com/office/powerpoint/2010/main" val="16926298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DRAFT Applicable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24170044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41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/>
          </a:bodyPr>
          <a:lstStyle/>
          <a:p>
            <a:r>
              <a:rPr lang="en-US" dirty="0"/>
              <a:t>DRAFT Time Critical Cargo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403498" y="1213296"/>
            <a:ext cx="99503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On-Orbit Cargo Removal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Remove late-load cargo within 96 hours from ground handover</a:t>
            </a:r>
          </a:p>
          <a:p>
            <a:pPr lvl="1"/>
            <a:endParaRPr lang="en-US" sz="2000" dirty="0"/>
          </a:p>
          <a:p>
            <a:r>
              <a:rPr lang="en-US" sz="2000" u="sng" dirty="0"/>
              <a:t>On-Orbit Cargo Loading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Load cargo into vehicle less than 24 hours prior to vehicle departure from Destination</a:t>
            </a:r>
          </a:p>
          <a:p>
            <a:pPr lvl="1"/>
            <a:endParaRPr lang="en-US" sz="2000" dirty="0"/>
          </a:p>
          <a:p>
            <a:r>
              <a:rPr lang="en-US" sz="2000" u="sng" dirty="0"/>
              <a:t>Pre-Launch Cargo Handling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 and maintain cargo within 24 hours of a scheduled launch</a:t>
            </a:r>
          </a:p>
          <a:p>
            <a:endParaRPr lang="en-US" sz="2000" dirty="0"/>
          </a:p>
          <a:p>
            <a:r>
              <a:rPr lang="en-US" sz="2000" u="sng" dirty="0"/>
              <a:t>Ground Cargo Removal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Transfer to USG representatives within 1 hour of landing</a:t>
            </a:r>
          </a:p>
          <a:p>
            <a:endParaRPr lang="en-US" sz="2000" dirty="0"/>
          </a:p>
          <a:p>
            <a:r>
              <a:rPr lang="en-US" sz="2000" u="sng" dirty="0"/>
              <a:t>Hard Mounted Cargo (Best Practice)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Accommodate powered and unpowered time critical cargo from pre-launch through transfer to Destination</a:t>
            </a:r>
          </a:p>
          <a:p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052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42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/>
          </a:bodyPr>
          <a:lstStyle/>
          <a:p>
            <a:r>
              <a:rPr lang="en-US" dirty="0"/>
              <a:t>DRAFT Privatized Data and Comm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403498" y="1420175"/>
            <a:ext cx="99503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Private Audio and Video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Secure private audio and video communications between USG crew and USG ground control centers</a:t>
            </a:r>
          </a:p>
          <a:p>
            <a:endParaRPr lang="en-US" sz="2400" dirty="0"/>
          </a:p>
          <a:p>
            <a:r>
              <a:rPr lang="en-US" sz="2400" u="sng" dirty="0"/>
              <a:t>Advanced Encryption Methods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Secure hardware and software implementation for (1) decryption of commands of external origin and (2) encryption for commands with external destinations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Excludes FTS commands for FIPS Publication 197, AES</a:t>
            </a:r>
          </a:p>
        </p:txBody>
      </p:sp>
    </p:spTree>
    <p:extLst>
      <p:ext uri="{BB962C8B-B14F-4D97-AF65-F5344CB8AC3E}">
        <p14:creationId xmlns:p14="http://schemas.microsoft.com/office/powerpoint/2010/main" val="30758704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43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 fontScale="90000"/>
          </a:bodyPr>
          <a:lstStyle/>
          <a:p>
            <a:r>
              <a:rPr lang="en-US" dirty="0"/>
              <a:t>DRAFT Human Factors Requirements (1/2)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232452" y="1205675"/>
            <a:ext cx="99503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Controls for Human Error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Implement controls to prevent human error in maintenance, operation, and control; reduce likelihood; design recovery; limit negative effects of human errors</a:t>
            </a:r>
          </a:p>
          <a:p>
            <a:pPr lvl="1"/>
            <a:endParaRPr lang="en-US" sz="2000" dirty="0"/>
          </a:p>
          <a:p>
            <a:r>
              <a:rPr lang="en-US" sz="2000" u="sng" dirty="0"/>
              <a:t>Use of Color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Red = Emergency, Warning, Failed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Yellow = Caution, off-nominal, trip, manual override, or attention 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Blue = Advisory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Green = -Not Reserved-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Gray = Unavailable, </a:t>
            </a:r>
            <a:r>
              <a:rPr lang="en-US" sz="2000" dirty="0" err="1"/>
              <a:t>Unselectable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u="sng" dirty="0"/>
              <a:t>Workstation Illumination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 interior lighting for crew tasks and functions</a:t>
            </a:r>
          </a:p>
        </p:txBody>
      </p:sp>
    </p:spTree>
    <p:extLst>
      <p:ext uri="{BB962C8B-B14F-4D97-AF65-F5344CB8AC3E}">
        <p14:creationId xmlns:p14="http://schemas.microsoft.com/office/powerpoint/2010/main" val="38220653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44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 fontScale="90000"/>
          </a:bodyPr>
          <a:lstStyle/>
          <a:p>
            <a:r>
              <a:rPr lang="en-US" dirty="0"/>
              <a:t>DRAFT Human Factors Requirements (2/2)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232452" y="1205675"/>
            <a:ext cx="99503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Cleanliness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Conform to Visibly Clean – Sensitive standards in accordance with GSDO-RQMT-1080 unless otherwise stated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u="sng" dirty="0" err="1"/>
              <a:t>Ahtropometric</a:t>
            </a:r>
            <a:r>
              <a:rPr lang="en-US" sz="2000" u="sng" dirty="0"/>
              <a:t> Dimensions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Accommodate USG crew anthropometric dimensions and ranges of motion provided in NASA-STD-3001 V2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u="sng" dirty="0"/>
              <a:t>Human Interface Usability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 human interfaces that meet the intent of an average NASA-modified System Usability Scale (NMSUS) score of 85 or higher</a:t>
            </a:r>
          </a:p>
        </p:txBody>
      </p:sp>
    </p:spTree>
    <p:extLst>
      <p:ext uri="{BB962C8B-B14F-4D97-AF65-F5344CB8AC3E}">
        <p14:creationId xmlns:p14="http://schemas.microsoft.com/office/powerpoint/2010/main" val="2478933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/>
          </a:bodyPr>
          <a:lstStyle/>
          <a:p>
            <a:r>
              <a:rPr lang="en-US" dirty="0"/>
              <a:t>Other DRAFT Applicable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403498" y="1154999"/>
            <a:ext cx="99503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/>
              <a:t>Condensation Limits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Limit condensation persistence on interior surfaces to 1 hour per day within habitable volume throughout all flight phases</a:t>
            </a:r>
          </a:p>
          <a:p>
            <a:endParaRPr lang="en-US" sz="2200" dirty="0"/>
          </a:p>
          <a:p>
            <a:r>
              <a:rPr lang="en-US" sz="2200" u="sng" dirty="0"/>
              <a:t>Trash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Contain, manage, provide odor control, and disposal for all trash, including biological waste and wet trash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r>
              <a:rPr lang="en-US" sz="2200" u="sng" dirty="0"/>
              <a:t>Inventory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Available to crew and ground and compatible with stowage system</a:t>
            </a:r>
          </a:p>
          <a:p>
            <a:endParaRPr lang="en-US" sz="2200" u="sng" dirty="0"/>
          </a:p>
          <a:p>
            <a:r>
              <a:rPr lang="en-US" sz="2200" u="sng" dirty="0"/>
              <a:t>Potable Water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Must meet the physiochemical and microbial limits set in Appendix D.1 of CLDP-REQ-1130</a:t>
            </a:r>
          </a:p>
        </p:txBody>
      </p:sp>
    </p:spTree>
    <p:extLst>
      <p:ext uri="{BB962C8B-B14F-4D97-AF65-F5344CB8AC3E}">
        <p14:creationId xmlns:p14="http://schemas.microsoft.com/office/powerpoint/2010/main" val="27257157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46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423160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5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/>
          <a:lstStyle/>
          <a:p>
            <a:r>
              <a:rPr lang="en-US" dirty="0"/>
              <a:t>DRAFT Incubation Capability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2C2CE42-9874-2EA3-0158-732A5795F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30541"/>
              </p:ext>
            </p:extLst>
          </p:nvPr>
        </p:nvGraphicFramePr>
        <p:xfrm>
          <a:off x="1232452" y="1463357"/>
          <a:ext cx="10121348" cy="1391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5808">
                  <a:extLst>
                    <a:ext uri="{9D8B030D-6E8A-4147-A177-3AD203B41FA5}">
                      <a16:colId xmlns:a16="http://schemas.microsoft.com/office/drawing/2014/main" val="2643407847"/>
                    </a:ext>
                  </a:extLst>
                </a:gridCol>
                <a:gridCol w="2817628">
                  <a:extLst>
                    <a:ext uri="{9D8B030D-6E8A-4147-A177-3AD203B41FA5}">
                      <a16:colId xmlns:a16="http://schemas.microsoft.com/office/drawing/2014/main" val="1330761252"/>
                    </a:ext>
                  </a:extLst>
                </a:gridCol>
                <a:gridCol w="2785731">
                  <a:extLst>
                    <a:ext uri="{9D8B030D-6E8A-4147-A177-3AD203B41FA5}">
                      <a16:colId xmlns:a16="http://schemas.microsoft.com/office/drawing/2014/main" val="1267631922"/>
                    </a:ext>
                  </a:extLst>
                </a:gridCol>
                <a:gridCol w="2922181">
                  <a:extLst>
                    <a:ext uri="{9D8B030D-6E8A-4147-A177-3AD203B41FA5}">
                      <a16:colId xmlns:a16="http://schemas.microsoft.com/office/drawing/2014/main" val="2101268854"/>
                    </a:ext>
                  </a:extLst>
                </a:gridCol>
              </a:tblGrid>
              <a:tr h="695807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Temperature Range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Volume - Destination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Min. Volume - Transportation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442557"/>
                  </a:ext>
                </a:extLst>
              </a:tr>
              <a:tr h="6958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Incubation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35" marR="9135" marT="913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+6C to +49C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20L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20L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135" marR="9135" marT="91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95539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232452" y="3163329"/>
            <a:ext cx="103433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Other Environmental Control and Monitoring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Oxygen</a:t>
            </a:r>
            <a:r>
              <a:rPr lang="en-US" sz="2400" b="0" i="0" u="none" strike="noStrike" dirty="0">
                <a:effectLst/>
                <a:latin typeface="+mn-lt"/>
              </a:rPr>
              <a:t>, humidity, and light</a:t>
            </a:r>
          </a:p>
          <a:p>
            <a:pPr lvl="1"/>
            <a:endParaRPr lang="en-US" sz="2400" b="0" i="0" u="none" strike="noStrike" dirty="0">
              <a:effectLst/>
              <a:latin typeface="+mn-lt"/>
            </a:endParaRPr>
          </a:p>
          <a:p>
            <a:r>
              <a:rPr lang="en-US" sz="2400" u="sng" dirty="0"/>
              <a:t>Surface Disinfection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none" strike="noStrike" dirty="0">
                <a:effectLst/>
              </a:rPr>
              <a:t>Disinfect all surfaces within the incubator from released molecular, biological, and chemical contaminates to levels safe for crew exposure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2983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121349" cy="1111190"/>
          </a:xfrm>
        </p:spPr>
        <p:txBody>
          <a:bodyPr>
            <a:normAutofit/>
          </a:bodyPr>
          <a:lstStyle/>
          <a:p>
            <a:r>
              <a:rPr lang="en-US" sz="3800" dirty="0"/>
              <a:t>DRAFT Conditioned Stowage Form Factors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A1F7DCE-79AF-2F8A-69B7-45458D3B49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272005"/>
              </p:ext>
            </p:extLst>
          </p:nvPr>
        </p:nvGraphicFramePr>
        <p:xfrm>
          <a:off x="1232452" y="1205675"/>
          <a:ext cx="9946989" cy="4910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1291">
                  <a:extLst>
                    <a:ext uri="{9D8B030D-6E8A-4147-A177-3AD203B41FA5}">
                      <a16:colId xmlns:a16="http://schemas.microsoft.com/office/drawing/2014/main" val="2903026189"/>
                    </a:ext>
                  </a:extLst>
                </a:gridCol>
                <a:gridCol w="1578226">
                  <a:extLst>
                    <a:ext uri="{9D8B030D-6E8A-4147-A177-3AD203B41FA5}">
                      <a16:colId xmlns:a16="http://schemas.microsoft.com/office/drawing/2014/main" val="3288710729"/>
                    </a:ext>
                  </a:extLst>
                </a:gridCol>
                <a:gridCol w="1612641">
                  <a:extLst>
                    <a:ext uri="{9D8B030D-6E8A-4147-A177-3AD203B41FA5}">
                      <a16:colId xmlns:a16="http://schemas.microsoft.com/office/drawing/2014/main" val="301599744"/>
                    </a:ext>
                  </a:extLst>
                </a:gridCol>
                <a:gridCol w="1725414">
                  <a:extLst>
                    <a:ext uri="{9D8B030D-6E8A-4147-A177-3AD203B41FA5}">
                      <a16:colId xmlns:a16="http://schemas.microsoft.com/office/drawing/2014/main" val="1675791756"/>
                    </a:ext>
                  </a:extLst>
                </a:gridCol>
                <a:gridCol w="1729417">
                  <a:extLst>
                    <a:ext uri="{9D8B030D-6E8A-4147-A177-3AD203B41FA5}">
                      <a16:colId xmlns:a16="http://schemas.microsoft.com/office/drawing/2014/main" val="3767782961"/>
                    </a:ext>
                  </a:extLst>
                </a:gridCol>
              </a:tblGrid>
              <a:tr h="597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Representative Form Factors</a:t>
                      </a:r>
                    </a:p>
                  </a:txBody>
                  <a:tcPr marL="9135" marR="9135" marT="913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Cryogenic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Frozen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Refrigeration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Incubation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670911"/>
                  </a:ext>
                </a:extLst>
              </a:tr>
              <a:tr h="880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Cryovials</a:t>
                      </a:r>
                      <a:b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49mm height and 13mm diameter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313499"/>
                  </a:ext>
                </a:extLst>
              </a:tr>
              <a:tr h="9203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Cell Culture Chambers</a:t>
                      </a:r>
                      <a:b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15cm x 15cm x 15cm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89804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Small Re-Sealable Storage Bags</a:t>
                      </a:r>
                      <a:b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12cm x 15cm x 3cm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9198943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Large Re-Sealable Storage Bags</a:t>
                      </a:r>
                      <a:b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16cm x 16cm x 3cm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603222"/>
                  </a:ext>
                </a:extLst>
              </a:tr>
              <a:tr h="8374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Large Experiment Modules</a:t>
                      </a:r>
                    </a:p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35cm x 30cm x 25cm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22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30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Autofit/>
          </a:bodyPr>
          <a:lstStyle/>
          <a:p>
            <a:r>
              <a:rPr lang="en-US" sz="3600" dirty="0"/>
              <a:t>Other DRAFT Conditioned Stowage Capabilities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1403498" y="1154999"/>
            <a:ext cx="995030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Rapid Freeze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Rapidly freeze samples of at least 25ml from +22°C to -40°C in 5 minutes and to -120°C in 10 minutes while within one level of containment</a:t>
            </a:r>
          </a:p>
          <a:p>
            <a:endParaRPr lang="en-US" sz="2400" dirty="0"/>
          </a:p>
          <a:p>
            <a:r>
              <a:rPr lang="en-US" sz="2400" u="sng" dirty="0"/>
              <a:t>Failure Tolerance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Single failure tolerant to preserve science</a:t>
            </a:r>
          </a:p>
          <a:p>
            <a:endParaRPr lang="en-US" sz="2400" dirty="0"/>
          </a:p>
          <a:p>
            <a:r>
              <a:rPr lang="en-US" sz="2400" u="sng" dirty="0"/>
              <a:t>Configurable Setpoints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at least two reconfigurable setpoints within the given ranges </a:t>
            </a:r>
          </a:p>
          <a:p>
            <a:endParaRPr lang="en-US" sz="2400" dirty="0"/>
          </a:p>
          <a:p>
            <a:r>
              <a:rPr lang="en-US" sz="2400" u="sng" dirty="0"/>
              <a:t>Sample Temperature Stability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within +/- 3°C or better when sample is at equilibrium</a:t>
            </a:r>
          </a:p>
        </p:txBody>
      </p:sp>
    </p:spTree>
    <p:extLst>
      <p:ext uri="{BB962C8B-B14F-4D97-AF65-F5344CB8AC3E}">
        <p14:creationId xmlns:p14="http://schemas.microsoft.com/office/powerpoint/2010/main" val="3347885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65D46-34AF-74BB-1029-B90F678A2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DRAFT Glovebox Requirements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A6A57-1CDC-F296-1393-50B191AF3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51BD7E-9567-8121-CD68-890B5E303D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</p:spTree>
    <p:extLst>
      <p:ext uri="{BB962C8B-B14F-4D97-AF65-F5344CB8AC3E}">
        <p14:creationId xmlns:p14="http://schemas.microsoft.com/office/powerpoint/2010/main" val="2205524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05C1D-E49C-3211-A403-2FDE1B04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F4382-B16A-4BEF-B5E7-145F541FCE0A}" type="slidenum">
              <a:rPr lang="en-US" smtClean="0"/>
              <a:t>9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C433F37-784B-47A7-2956-5C94F6BB8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2452" y="43809"/>
            <a:ext cx="10959548" cy="1111190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– DRAFT Glovebox Requirements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76949F-930F-44B5-8776-5E4FE53FFC79}"/>
              </a:ext>
            </a:extLst>
          </p:cNvPr>
          <p:cNvSpPr txBox="1"/>
          <p:nvPr/>
        </p:nvSpPr>
        <p:spPr>
          <a:xfrm>
            <a:off x="0" y="6407026"/>
            <a:ext cx="1219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All requirements are considered draft and subject to change prior to final RFP release.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3BC4E5-56DA-6040-4FC3-42F8E1C6A288}"/>
              </a:ext>
            </a:extLst>
          </p:cNvPr>
          <p:cNvSpPr txBox="1"/>
          <p:nvPr/>
        </p:nvSpPr>
        <p:spPr>
          <a:xfrm>
            <a:off x="450112" y="5718736"/>
            <a:ext cx="11291776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Gloveboxes provide the capability to accomplish a variety of NASA investigations including biotechnology, combustion science, fluid physics, fundamental physics, and material science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67C288C-F9E1-E6E0-F68B-817736D60329}"/>
              </a:ext>
            </a:extLst>
          </p:cNvPr>
          <p:cNvSpPr/>
          <p:nvPr/>
        </p:nvSpPr>
        <p:spPr>
          <a:xfrm>
            <a:off x="4899378" y="2406116"/>
            <a:ext cx="2393243" cy="201031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Glovebox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773E8EE2-903D-B8CC-6B02-C43827BD6139}"/>
              </a:ext>
            </a:extLst>
          </p:cNvPr>
          <p:cNvSpPr/>
          <p:nvPr/>
        </p:nvSpPr>
        <p:spPr>
          <a:xfrm>
            <a:off x="838200" y="2406116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Remote-tended Experiments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DAD86523-38CE-7076-9BC2-586E20EF24D0}"/>
              </a:ext>
            </a:extLst>
          </p:cNvPr>
          <p:cNvSpPr/>
          <p:nvPr/>
        </p:nvSpPr>
        <p:spPr>
          <a:xfrm>
            <a:off x="8461283" y="2406116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Crew-tended Experiments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B5A3A59A-6CFF-78FB-F244-C457719566BA}"/>
              </a:ext>
            </a:extLst>
          </p:cNvPr>
          <p:cNvSpPr/>
          <p:nvPr/>
        </p:nvSpPr>
        <p:spPr>
          <a:xfrm>
            <a:off x="6871643" y="4624317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Health and Status Monitoring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A7E09146-D925-CBCA-F925-738028153958}"/>
              </a:ext>
            </a:extLst>
          </p:cNvPr>
          <p:cNvSpPr/>
          <p:nvPr/>
        </p:nvSpPr>
        <p:spPr>
          <a:xfrm>
            <a:off x="2427840" y="4624318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Real-Time Imagery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2797C4-F930-01F7-E601-A78084BC5885}"/>
              </a:ext>
            </a:extLst>
          </p:cNvPr>
          <p:cNvCxnSpPr>
            <a:cxnSpLocks/>
            <a:stCxn id="16" idx="1"/>
            <a:endCxn id="9" idx="6"/>
          </p:cNvCxnSpPr>
          <p:nvPr/>
        </p:nvCxnSpPr>
        <p:spPr>
          <a:xfrm flipH="1">
            <a:off x="7292621" y="2831342"/>
            <a:ext cx="1168662" cy="579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1E0CEAC-40A2-7436-9974-7A4DD84E2701}"/>
              </a:ext>
            </a:extLst>
          </p:cNvPr>
          <p:cNvCxnSpPr>
            <a:cxnSpLocks/>
            <a:stCxn id="9" idx="2"/>
            <a:endCxn id="15" idx="3"/>
          </p:cNvCxnSpPr>
          <p:nvPr/>
        </p:nvCxnSpPr>
        <p:spPr>
          <a:xfrm flipH="1" flipV="1">
            <a:off x="3730717" y="2831342"/>
            <a:ext cx="1168661" cy="5799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FCB4CD0-94EF-86E3-E688-28AAC7C984CD}"/>
              </a:ext>
            </a:extLst>
          </p:cNvPr>
          <p:cNvCxnSpPr>
            <a:cxnSpLocks/>
            <a:stCxn id="9" idx="3"/>
            <a:endCxn id="18" idx="0"/>
          </p:cNvCxnSpPr>
          <p:nvPr/>
        </p:nvCxnSpPr>
        <p:spPr>
          <a:xfrm flipH="1">
            <a:off x="3874099" y="4122030"/>
            <a:ext cx="1375761" cy="502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0E502A2-7DC0-77B6-3DCA-C90823529C4C}"/>
              </a:ext>
            </a:extLst>
          </p:cNvPr>
          <p:cNvCxnSpPr>
            <a:cxnSpLocks/>
            <a:stCxn id="9" idx="5"/>
            <a:endCxn id="17" idx="0"/>
          </p:cNvCxnSpPr>
          <p:nvPr/>
        </p:nvCxnSpPr>
        <p:spPr>
          <a:xfrm>
            <a:off x="6942139" y="4122030"/>
            <a:ext cx="1375763" cy="5022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Alternate Process 33">
            <a:extLst>
              <a:ext uri="{FF2B5EF4-FFF2-40B4-BE49-F238E27FC236}">
                <a16:creationId xmlns:a16="http://schemas.microsoft.com/office/drawing/2014/main" id="{15F9CE9F-8CE6-0DBA-32AD-A4A8FC0499B9}"/>
              </a:ext>
            </a:extLst>
          </p:cNvPr>
          <p:cNvSpPr/>
          <p:nvPr/>
        </p:nvSpPr>
        <p:spPr>
          <a:xfrm>
            <a:off x="4649741" y="1053085"/>
            <a:ext cx="2892517" cy="850451"/>
          </a:xfrm>
          <a:prstGeom prst="flowChartAlternateProcess">
            <a:avLst/>
          </a:prstGeom>
          <a:solidFill>
            <a:schemeClr val="tx2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450L Volume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74C06E3-4DE4-2576-77F0-276D83C739E8}"/>
              </a:ext>
            </a:extLst>
          </p:cNvPr>
          <p:cNvCxnSpPr>
            <a:cxnSpLocks/>
            <a:stCxn id="34" idx="2"/>
            <a:endCxn id="9" idx="0"/>
          </p:cNvCxnSpPr>
          <p:nvPr/>
        </p:nvCxnSpPr>
        <p:spPr>
          <a:xfrm>
            <a:off x="6096000" y="1903536"/>
            <a:ext cx="0" cy="5025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99214"/>
      </p:ext>
    </p:extLst>
  </p:cSld>
  <p:clrMapOvr>
    <a:masterClrMapping/>
  </p:clrMapOvr>
</p:sld>
</file>

<file path=ppt/theme/theme1.xml><?xml version="1.0" encoding="utf-8"?>
<a:theme xmlns:a="http://schemas.openxmlformats.org/drawingml/2006/main" name="Commercial LEO Black Background words below - non CUI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90B6F3371E54F8BD69B39E96E0D44" ma:contentTypeVersion="6" ma:contentTypeDescription="Create a new document." ma:contentTypeScope="" ma:versionID="80ab7e51da35b2210fd0916eb98d6203">
  <xsd:schema xmlns:xsd="http://www.w3.org/2001/XMLSchema" xmlns:xs="http://www.w3.org/2001/XMLSchema" xmlns:p="http://schemas.microsoft.com/office/2006/metadata/properties" xmlns:ns2="18c6d835-eda3-40d1-9816-acb0eadb3985" xmlns:ns3="8caacc29-7023-44bb-bbd2-a54167851b6d" targetNamespace="http://schemas.microsoft.com/office/2006/metadata/properties" ma:root="true" ma:fieldsID="78ffe6f8b3edc81474b0b65bbad49e9e" ns2:_="" ns3:_="">
    <xsd:import namespace="18c6d835-eda3-40d1-9816-acb0eadb3985"/>
    <xsd:import namespace="8caacc29-7023-44bb-bbd2-a54167851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c6d835-eda3-40d1-9816-acb0eadb39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acc29-7023-44bb-bbd2-a54167851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5DD8C7-1DBE-4C92-BEBC-2A4E0D9E67C1}">
  <ds:schemaRefs>
    <ds:schemaRef ds:uri="http://purl.org/dc/elements/1.1/"/>
    <ds:schemaRef ds:uri="18c6d835-eda3-40d1-9816-acb0eadb3985"/>
    <ds:schemaRef ds:uri="8caacc29-7023-44bb-bbd2-a54167851b6d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896D8B7-62C2-4762-9318-0FFDD98E1B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c6d835-eda3-40d1-9816-acb0eadb3985"/>
    <ds:schemaRef ds:uri="8caacc29-7023-44bb-bbd2-a54167851b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ED49BC-00C0-4317-9807-751FE687AB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9645</TotalTime>
  <Words>5367</Words>
  <Application>Microsoft Office PowerPoint</Application>
  <PresentationFormat>Widescreen</PresentationFormat>
  <Paragraphs>782</Paragraphs>
  <Slides>46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Calibri</vt:lpstr>
      <vt:lpstr>Century Gothic</vt:lpstr>
      <vt:lpstr>Helvetica</vt:lpstr>
      <vt:lpstr>Commercial LEO Black Background words below - non CUI</vt:lpstr>
      <vt:lpstr>PowerPoint Presentation</vt:lpstr>
      <vt:lpstr>DRAFT Utilization Requirements</vt:lpstr>
      <vt:lpstr>DRAFT Conditioned Stowage Requirements</vt:lpstr>
      <vt:lpstr>DRAFT Cold Stowage Capability</vt:lpstr>
      <vt:lpstr>DRAFT Incubation Capability</vt:lpstr>
      <vt:lpstr>DRAFT Conditioned Stowage Form Factors</vt:lpstr>
      <vt:lpstr>Other DRAFT Conditioned Stowage Capabilities</vt:lpstr>
      <vt:lpstr>DRAFT Glovebox Requirements</vt:lpstr>
      <vt:lpstr>General – DRAFT Glovebox Requirements</vt:lpstr>
      <vt:lpstr>DRAFT Glovebox Containment</vt:lpstr>
      <vt:lpstr>DRAFT Glovebox Requirements</vt:lpstr>
      <vt:lpstr>DRAFT Glovebox Requirements</vt:lpstr>
      <vt:lpstr>DRAFT Microscope Requirements</vt:lpstr>
      <vt:lpstr>DRAFT Microscope Requirements </vt:lpstr>
      <vt:lpstr>DRAFT Microscope Sample Accommodations</vt:lpstr>
      <vt:lpstr>DRAFT Microscope Lenses Suite</vt:lpstr>
      <vt:lpstr>DRAFT Microscope Imaging Requirements</vt:lpstr>
      <vt:lpstr>DRAFT Microscope Illumination Requirements</vt:lpstr>
      <vt:lpstr>DRAFT Microscope Requirements for Physical Science Investigations</vt:lpstr>
      <vt:lpstr>DRAFT Plant Research Requirements</vt:lpstr>
      <vt:lpstr>DRAFT Environmentally Controlled Habitat</vt:lpstr>
      <vt:lpstr>DRAFT Open-Air Plant Habitat</vt:lpstr>
      <vt:lpstr>DRAFT Pressurized Payload Requirements</vt:lpstr>
      <vt:lpstr>DRAFT Internal Payload Accommodations</vt:lpstr>
      <vt:lpstr>DRAFT Unpressurized Payload Requirements</vt:lpstr>
      <vt:lpstr>DRAFT External Payload Accommodations per Payload Site</vt:lpstr>
      <vt:lpstr>DRAFT Data Management and Comm Requirements</vt:lpstr>
      <vt:lpstr>DRAFT Data Management</vt:lpstr>
      <vt:lpstr>DRAFT Lab Equipment and Supplies Requirements</vt:lpstr>
      <vt:lpstr>DRAFT - Biological Centrifuge</vt:lpstr>
      <vt:lpstr>DRAFT Physical Centrifuge</vt:lpstr>
      <vt:lpstr>DRAFT Ultrasound (1/2)</vt:lpstr>
      <vt:lpstr>DRAFT Ultrasound (2/2)</vt:lpstr>
      <vt:lpstr>DRAFT Laboratory Optics Bench</vt:lpstr>
      <vt:lpstr>DRAFT Sample Collection Equipment</vt:lpstr>
      <vt:lpstr>DRAFT Laboratory Supplies and Equipment</vt:lpstr>
      <vt:lpstr>DRAFT Environmental Monitoring Requirements</vt:lpstr>
      <vt:lpstr>DRAFT Environmental Monitoring</vt:lpstr>
      <vt:lpstr>DRAFT Microgravity Environment</vt:lpstr>
      <vt:lpstr>Other DRAFT Applicable Requirements</vt:lpstr>
      <vt:lpstr>DRAFT Time Critical Cargo</vt:lpstr>
      <vt:lpstr>DRAFT Privatized Data and Comm</vt:lpstr>
      <vt:lpstr>DRAFT Human Factors Requirements (1/2)</vt:lpstr>
      <vt:lpstr>DRAFT Human Factors Requirements (2/2)</vt:lpstr>
      <vt:lpstr>Other DRAFT Applicable Requirements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Patel, Sunny B. (MSFC-ES13)</dc:creator>
  <cp:lastModifiedBy>Kim, Eleasa (MSFC-HP22)</cp:lastModifiedBy>
  <cp:revision>519</cp:revision>
  <dcterms:created xsi:type="dcterms:W3CDTF">2023-08-25T17:49:25Z</dcterms:created>
  <dcterms:modified xsi:type="dcterms:W3CDTF">2024-05-21T17:08:25Z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0x010100ABD90B6F3371E54F8BD69B39E96E0D44</vt:lpwstr>
  </property>
</Properties>
</file>