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784" r:id="rId2"/>
    <p:sldId id="547" r:id="rId3"/>
    <p:sldId id="798" r:id="rId4"/>
    <p:sldId id="774" r:id="rId5"/>
    <p:sldId id="775" r:id="rId6"/>
    <p:sldId id="786" r:id="rId7"/>
    <p:sldId id="800" r:id="rId8"/>
    <p:sldId id="782" r:id="rId9"/>
    <p:sldId id="258" r:id="rId10"/>
    <p:sldId id="810" r:id="rId11"/>
    <p:sldId id="761" r:id="rId12"/>
    <p:sldId id="549" r:id="rId13"/>
    <p:sldId id="802" r:id="rId14"/>
    <p:sldId id="783" r:id="rId15"/>
    <p:sldId id="257" r:id="rId16"/>
    <p:sldId id="794" r:id="rId17"/>
    <p:sldId id="795" r:id="rId18"/>
    <p:sldId id="817" r:id="rId19"/>
    <p:sldId id="815" r:id="rId20"/>
    <p:sldId id="818" r:id="rId21"/>
    <p:sldId id="819" r:id="rId22"/>
    <p:sldId id="820" r:id="rId23"/>
    <p:sldId id="816" r:id="rId24"/>
    <p:sldId id="811" r:id="rId25"/>
    <p:sldId id="777" r:id="rId26"/>
    <p:sldId id="799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0026"/>
    <a:srgbClr val="000066"/>
    <a:srgbClr val="0EA8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1695" autoAdjust="0"/>
  </p:normalViewPr>
  <p:slideViewPr>
    <p:cSldViewPr snapToGrid="0" snapToObjects="1">
      <p:cViewPr varScale="1">
        <p:scale>
          <a:sx n="82" d="100"/>
          <a:sy n="82" d="100"/>
        </p:scale>
        <p:origin x="600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8758F7-7422-C448-B976-1225CACA54C7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9FF554-102B-D249-8D09-D5F244C1DF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2248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9FF554-102B-D249-8D09-D5F244C1DF1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552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8766B-0591-264D-936C-1DA9BEF722A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030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9897DB-06F4-4588-9CC4-AEFF483B1BD3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3218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9FF554-102B-D249-8D09-D5F244C1DF1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7329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NOPE: Network Operations Project Engineer.  MIM: Mission Interface Manager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6E01DF-631A-A04A-9385-A7B2D60629C9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542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TCP: Total Count Phase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6E01DF-631A-A04A-9385-A7B2D60629C9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0255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TCP: Total Count Phase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6E01DF-631A-A04A-9385-A7B2D60629C9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5540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Almost 2 days inside lunar Hill sphere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6E01DF-631A-A04A-9385-A7B2D60629C9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4712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Almost 2 days inside lunar Hill sphere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6E01DF-631A-A04A-9385-A7B2D60629C9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5606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Almost 2 days inside lunar Hill sphere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6E01DF-631A-A04A-9385-A7B2D60629C9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43210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Almost 2 days inside lunar Hill sphere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6E01DF-631A-A04A-9385-A7B2D60629C9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845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A690A-81B7-024F-A278-700F3A52638C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FA928-D79E-DB4C-8AE7-FF40828A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48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A690A-81B7-024F-A278-700F3A52638C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3581400" cy="355890"/>
          </a:xfrm>
        </p:spPr>
        <p:txBody>
          <a:bodyPr/>
          <a:lstStyle>
            <a:lvl1pPr>
              <a:defRPr b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05CDB29-DFE8-414A-8876-EC9B7B62250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855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A690A-81B7-024F-A278-700F3A52638C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FA928-D79E-DB4C-8AE7-FF40828A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63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A690A-81B7-024F-A278-700F3A52638C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FA928-D79E-DB4C-8AE7-FF40828A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329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A690A-81B7-024F-A278-700F3A52638C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FA928-D79E-DB4C-8AE7-FF40828A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473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A690A-81B7-024F-A278-700F3A52638C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FA928-D79E-DB4C-8AE7-FF40828A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084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A690A-81B7-024F-A278-700F3A52638C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FA928-D79E-DB4C-8AE7-FF40828A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999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A690A-81B7-024F-A278-700F3A52638C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FA928-D79E-DB4C-8AE7-FF40828A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64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A690A-81B7-024F-A278-700F3A52638C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FA928-D79E-DB4C-8AE7-FF40828A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133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A690A-81B7-024F-A278-700F3A52638C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FA928-D79E-DB4C-8AE7-FF40828A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44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A690A-81B7-024F-A278-700F3A52638C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FA928-D79E-DB4C-8AE7-FF40828A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930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BF479AE-B2D6-C7B6-E2C7-A63C3F4439BF}"/>
              </a:ext>
            </a:extLst>
          </p:cNvPr>
          <p:cNvSpPr/>
          <p:nvPr userDrawn="1"/>
        </p:nvSpPr>
        <p:spPr>
          <a:xfrm>
            <a:off x="0" y="0"/>
            <a:ext cx="12192000" cy="90372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BA690A-81B7-024F-A278-700F3A52638C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E9FA928-D79E-DB4C-8AE7-FF40828A74A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 descr="Image result for nasa ames logo">
            <a:extLst>
              <a:ext uri="{FF2B5EF4-FFF2-40B4-BE49-F238E27FC236}">
                <a16:creationId xmlns:a16="http://schemas.microsoft.com/office/drawing/2014/main" id="{DF151354-8C11-492D-9937-67DE880BDBD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48074" y="29619"/>
            <a:ext cx="1336491" cy="763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3846D43-622E-9EBC-5095-5AA8F64DA3CB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533" y="81611"/>
            <a:ext cx="920131" cy="763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761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10" Type="http://schemas.openxmlformats.org/officeDocument/2006/relationships/image" Target="../media/image12.png"/><Relationship Id="rId4" Type="http://schemas.openxmlformats.org/officeDocument/2006/relationships/image" Target="../media/image1.png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satellite, transport&#10;&#10;Description automatically generated">
            <a:extLst>
              <a:ext uri="{FF2B5EF4-FFF2-40B4-BE49-F238E27FC236}">
                <a16:creationId xmlns:a16="http://schemas.microsoft.com/office/drawing/2014/main" id="{82B08998-2FD9-3DA0-263D-FB144FE6B7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87" b="10730"/>
          <a:stretch/>
        </p:blipFill>
        <p:spPr>
          <a:xfrm>
            <a:off x="4611599" y="1980582"/>
            <a:ext cx="7219454" cy="3512063"/>
          </a:xfrm>
          <a:prstGeom prst="rect">
            <a:avLst/>
          </a:prstGeom>
        </p:spPr>
      </p:pic>
      <p:sp>
        <p:nvSpPr>
          <p:cNvPr id="8" name="Text Box 4">
            <a:extLst>
              <a:ext uri="{FF2B5EF4-FFF2-40B4-BE49-F238E27FC236}">
                <a16:creationId xmlns:a16="http://schemas.microsoft.com/office/drawing/2014/main" id="{171B25EB-1D57-0EA5-30C6-FDD475EA8C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5596"/>
            <a:ext cx="12192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000" b="1" dirty="0">
                <a:solidFill>
                  <a:schemeClr val="bg1"/>
                </a:solidFill>
                <a:latin typeface="Arial"/>
                <a:cs typeface="Arial"/>
              </a:rPr>
              <a:t>Deep Space Navigation for the </a:t>
            </a:r>
            <a:r>
              <a:rPr lang="en-US" sz="2000" b="1" dirty="0" err="1">
                <a:solidFill>
                  <a:schemeClr val="bg1"/>
                </a:solidFill>
                <a:latin typeface="Arial"/>
                <a:cs typeface="Arial"/>
              </a:rPr>
              <a:t>BioSentinel</a:t>
            </a:r>
            <a:r>
              <a:rPr lang="en-US" sz="2000" b="1" dirty="0">
                <a:solidFill>
                  <a:schemeClr val="bg1"/>
                </a:solidFill>
                <a:latin typeface="Arial"/>
                <a:cs typeface="Arial"/>
              </a:rPr>
              <a:t> CubeSat Science Orbit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A6423E-98B3-FAC9-9F7F-18497CD7F9F2}"/>
              </a:ext>
            </a:extLst>
          </p:cNvPr>
          <p:cNvSpPr txBox="1"/>
          <p:nvPr/>
        </p:nvSpPr>
        <p:spPr>
          <a:xfrm>
            <a:off x="10515480" y="6520652"/>
            <a:ext cx="215026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NASA/Daniel Rutter</a:t>
            </a:r>
          </a:p>
        </p:txBody>
      </p:sp>
      <p:pic>
        <p:nvPicPr>
          <p:cNvPr id="2050" name="Picture 2" descr="NASA Artemis">
            <a:extLst>
              <a:ext uri="{FF2B5EF4-FFF2-40B4-BE49-F238E27FC236}">
                <a16:creationId xmlns:a16="http://schemas.microsoft.com/office/drawing/2014/main" id="{6AEB44C3-32CC-DC6A-4AA2-984715D973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7962" y="5417015"/>
            <a:ext cx="2735106" cy="1574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87EC0DD-564D-4DF0-31FC-E4D2DDB54BA7}"/>
              </a:ext>
            </a:extLst>
          </p:cNvPr>
          <p:cNvSpPr txBox="1"/>
          <p:nvPr/>
        </p:nvSpPr>
        <p:spPr>
          <a:xfrm>
            <a:off x="248759" y="4493685"/>
            <a:ext cx="677531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sz="1800" dirty="0">
                <a:solidFill>
                  <a:schemeClr val="bg1"/>
                </a:solidFill>
                <a:cs typeface="Arial Narrow" panose="020B0604020202020204" pitchFamily="34" charset="0"/>
              </a:rPr>
              <a:t>Jose Alvarellos, Navigation</a:t>
            </a:r>
          </a:p>
          <a:p>
            <a:pPr eaLnBrk="1" hangingPunct="1"/>
            <a:r>
              <a:rPr lang="en-US" dirty="0">
                <a:solidFill>
                  <a:schemeClr val="bg1"/>
                </a:solidFill>
                <a:cs typeface="Arial Narrow" panose="020B0604020202020204" pitchFamily="34" charset="0"/>
              </a:rPr>
              <a:t>Andres Dono, Navigation Lead</a:t>
            </a:r>
            <a:endParaRPr lang="en-US" sz="1800" dirty="0">
              <a:solidFill>
                <a:schemeClr val="bg1"/>
              </a:solidFill>
              <a:cs typeface="Arial Narrow" panose="020B0604020202020204" pitchFamily="34" charset="0"/>
            </a:endParaRPr>
          </a:p>
          <a:p>
            <a:pPr eaLnBrk="1" hangingPunct="1"/>
            <a:r>
              <a:rPr lang="en-US" sz="1800" dirty="0">
                <a:solidFill>
                  <a:schemeClr val="bg1"/>
                </a:solidFill>
                <a:cs typeface="Arial Narrow" panose="020B0604020202020204" pitchFamily="34" charset="0"/>
              </a:rPr>
              <a:t>NASA Ames Research Center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D5F3435F-5788-B921-8ED2-4ECEE5934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CDB29-DFE8-414A-8876-EC9B7B622509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3" name="Picture 2" descr="A close up of the moon&#10;&#10;Description automatically generated">
            <a:extLst>
              <a:ext uri="{FF2B5EF4-FFF2-40B4-BE49-F238E27FC236}">
                <a16:creationId xmlns:a16="http://schemas.microsoft.com/office/drawing/2014/main" id="{F9023110-06C9-9996-5FF4-71B3E8CED8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0758" y="1083789"/>
            <a:ext cx="2326185" cy="2326185"/>
          </a:xfrm>
          <a:prstGeom prst="rect">
            <a:avLst/>
          </a:prstGeom>
        </p:spPr>
      </p:pic>
      <p:sp>
        <p:nvSpPr>
          <p:cNvPr id="7" name="Arc 6">
            <a:extLst>
              <a:ext uri="{FF2B5EF4-FFF2-40B4-BE49-F238E27FC236}">
                <a16:creationId xmlns:a16="http://schemas.microsoft.com/office/drawing/2014/main" id="{C7ADDB38-9647-CC60-2EED-2AE94A1025BD}"/>
              </a:ext>
            </a:extLst>
          </p:cNvPr>
          <p:cNvSpPr/>
          <p:nvPr/>
        </p:nvSpPr>
        <p:spPr>
          <a:xfrm>
            <a:off x="-4357396" y="1270329"/>
            <a:ext cx="11765902" cy="3512063"/>
          </a:xfrm>
          <a:prstGeom prst="arc">
            <a:avLst>
              <a:gd name="adj1" fmla="val 16313976"/>
              <a:gd name="adj2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9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Picture 6">
            <a:extLst>
              <a:ext uri="{FF2B5EF4-FFF2-40B4-BE49-F238E27FC236}">
                <a16:creationId xmlns:a16="http://schemas.microsoft.com/office/drawing/2014/main" id="{14FC738A-A4DE-4CE1-973C-51B53ECB61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031325"/>
            <a:ext cx="121920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5" name="Rectangle 114">
            <a:extLst>
              <a:ext uri="{FF2B5EF4-FFF2-40B4-BE49-F238E27FC236}">
                <a16:creationId xmlns:a16="http://schemas.microsoft.com/office/drawing/2014/main" id="{E3A0DB24-F3EC-4C58-B27E-4333EAB6A771}"/>
              </a:ext>
            </a:extLst>
          </p:cNvPr>
          <p:cNvSpPr/>
          <p:nvPr/>
        </p:nvSpPr>
        <p:spPr>
          <a:xfrm>
            <a:off x="0" y="1843736"/>
            <a:ext cx="12191999" cy="42489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</a:pPr>
            <a:endParaRPr lang="en-US" dirty="0">
              <a:solidFill>
                <a:srgbClr val="FFFFFF"/>
              </a:solidFill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0" y="0"/>
            <a:ext cx="12192000" cy="90372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533" y="81611"/>
            <a:ext cx="920131" cy="763709"/>
          </a:xfrm>
          <a:prstGeom prst="rect">
            <a:avLst/>
          </a:prstGeom>
        </p:spPr>
      </p:pic>
      <p:sp>
        <p:nvSpPr>
          <p:cNvPr id="42" name="Text Box 4"/>
          <p:cNvSpPr txBox="1">
            <a:spLocks noChangeArrowheads="1"/>
          </p:cNvSpPr>
          <p:nvPr/>
        </p:nvSpPr>
        <p:spPr bwMode="auto">
          <a:xfrm>
            <a:off x="0" y="235596"/>
            <a:ext cx="1219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chemeClr val="bg1"/>
                </a:solidFill>
                <a:latin typeface="Arial"/>
                <a:cs typeface="Arial"/>
              </a:rPr>
              <a:t>BioSentinel: sending biology further than ever before</a:t>
            </a:r>
            <a:endParaRPr lang="en-US" sz="2000" i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36" name="Picture 2" descr="Image result for nasa ames logo">
            <a:extLst>
              <a:ext uri="{FF2B5EF4-FFF2-40B4-BE49-F238E27FC236}">
                <a16:creationId xmlns:a16="http://schemas.microsoft.com/office/drawing/2014/main" id="{78231424-8876-4C6B-8676-60355C9BA7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48074" y="29619"/>
            <a:ext cx="1336491" cy="763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9">
            <a:extLst>
              <a:ext uri="{FF2B5EF4-FFF2-40B4-BE49-F238E27FC236}">
                <a16:creationId xmlns:a16="http://schemas.microsoft.com/office/drawing/2014/main" id="{E898B45E-8A8E-42BA-B9BE-B42B7EBB8D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29762" y="1951098"/>
            <a:ext cx="638704" cy="593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7">
            <a:extLst>
              <a:ext uri="{FF2B5EF4-FFF2-40B4-BE49-F238E27FC236}">
                <a16:creationId xmlns:a16="http://schemas.microsoft.com/office/drawing/2014/main" id="{D662C6DA-90D3-47FE-9282-83901D12CE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31294" y="3174563"/>
            <a:ext cx="396875" cy="38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20">
            <a:extLst>
              <a:ext uri="{FF2B5EF4-FFF2-40B4-BE49-F238E27FC236}">
                <a16:creationId xmlns:a16="http://schemas.microsoft.com/office/drawing/2014/main" id="{326CCB4F-2EC6-4F98-A946-0033204CAB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31293" y="5479612"/>
            <a:ext cx="311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" name="Text Box 12">
            <a:extLst>
              <a:ext uri="{FF2B5EF4-FFF2-40B4-BE49-F238E27FC236}">
                <a16:creationId xmlns:a16="http://schemas.microsoft.com/office/drawing/2014/main" id="{2E034E97-8D25-420A-A330-1FFBAD36E1B9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1901172" y="4032212"/>
            <a:ext cx="177159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Arial"/>
                <a:ea typeface="ＭＳ Ｐゴシック" charset="0"/>
                <a:cs typeface="Arial"/>
              </a:rPr>
              <a:t>Distance from Earth</a:t>
            </a:r>
          </a:p>
        </p:txBody>
      </p:sp>
      <p:sp>
        <p:nvSpPr>
          <p:cNvPr id="72" name="Line 13">
            <a:extLst>
              <a:ext uri="{FF2B5EF4-FFF2-40B4-BE49-F238E27FC236}">
                <a16:creationId xmlns:a16="http://schemas.microsoft.com/office/drawing/2014/main" id="{1F68DC63-1571-4271-80D7-0FE860A2DD01}"/>
              </a:ext>
            </a:extLst>
          </p:cNvPr>
          <p:cNvSpPr>
            <a:spLocks noChangeShapeType="1"/>
          </p:cNvSpPr>
          <p:nvPr/>
        </p:nvSpPr>
        <p:spPr bwMode="auto">
          <a:xfrm>
            <a:off x="3255093" y="2507812"/>
            <a:ext cx="0" cy="3810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74" name="Line 19">
            <a:extLst>
              <a:ext uri="{FF2B5EF4-FFF2-40B4-BE49-F238E27FC236}">
                <a16:creationId xmlns:a16="http://schemas.microsoft.com/office/drawing/2014/main" id="{24509791-3107-496F-A2EC-ACC127838AF0}"/>
              </a:ext>
            </a:extLst>
          </p:cNvPr>
          <p:cNvSpPr>
            <a:spLocks noChangeShapeType="1"/>
          </p:cNvSpPr>
          <p:nvPr/>
        </p:nvSpPr>
        <p:spPr bwMode="auto">
          <a:xfrm>
            <a:off x="4445718" y="6013012"/>
            <a:ext cx="0" cy="79644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76" name="Line 21">
            <a:extLst>
              <a:ext uri="{FF2B5EF4-FFF2-40B4-BE49-F238E27FC236}">
                <a16:creationId xmlns:a16="http://schemas.microsoft.com/office/drawing/2014/main" id="{28F98A2C-05AD-49CA-9E45-5CA16BDEEB3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26493" y="5708212"/>
            <a:ext cx="2286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77" name="Line 22">
            <a:extLst>
              <a:ext uri="{FF2B5EF4-FFF2-40B4-BE49-F238E27FC236}">
                <a16:creationId xmlns:a16="http://schemas.microsoft.com/office/drawing/2014/main" id="{22DF4BDA-D282-40A3-9655-C29C8F7E4BD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26493" y="5314512"/>
            <a:ext cx="2286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78" name="Line 23">
            <a:extLst>
              <a:ext uri="{FF2B5EF4-FFF2-40B4-BE49-F238E27FC236}">
                <a16:creationId xmlns:a16="http://schemas.microsoft.com/office/drawing/2014/main" id="{C47B433F-F459-4CCD-AA30-004DDA32A97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26493" y="3346012"/>
            <a:ext cx="2286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79" name="Line 24">
            <a:extLst>
              <a:ext uri="{FF2B5EF4-FFF2-40B4-BE49-F238E27FC236}">
                <a16:creationId xmlns:a16="http://schemas.microsoft.com/office/drawing/2014/main" id="{32EDA41E-9519-4E70-BC43-7723910527A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26493" y="2736412"/>
            <a:ext cx="2286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80" name="Line 25">
            <a:extLst>
              <a:ext uri="{FF2B5EF4-FFF2-40B4-BE49-F238E27FC236}">
                <a16:creationId xmlns:a16="http://schemas.microsoft.com/office/drawing/2014/main" id="{DDEC9C50-C34D-46B1-961E-49F162A971D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26493" y="2203012"/>
            <a:ext cx="2286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81" name="Line 26">
            <a:extLst>
              <a:ext uri="{FF2B5EF4-FFF2-40B4-BE49-F238E27FC236}">
                <a16:creationId xmlns:a16="http://schemas.microsoft.com/office/drawing/2014/main" id="{97982639-569D-4C4D-BC2B-12440AF93040}"/>
              </a:ext>
            </a:extLst>
          </p:cNvPr>
          <p:cNvSpPr>
            <a:spLocks noChangeShapeType="1"/>
          </p:cNvSpPr>
          <p:nvPr/>
        </p:nvSpPr>
        <p:spPr bwMode="auto">
          <a:xfrm>
            <a:off x="3255093" y="1974412"/>
            <a:ext cx="0" cy="3810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82" name="Text Box 27">
            <a:extLst>
              <a:ext uri="{FF2B5EF4-FFF2-40B4-BE49-F238E27FC236}">
                <a16:creationId xmlns:a16="http://schemas.microsoft.com/office/drawing/2014/main" id="{037F68C8-CCB0-4C7C-9F4D-902868655C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7094" y="6064992"/>
            <a:ext cx="10826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alibri"/>
                <a:ea typeface="ＭＳ Ｐゴシック" charset="0"/>
                <a:cs typeface="ＭＳ Ｐゴシック" charset="0"/>
              </a:rPr>
              <a:t>6 months</a:t>
            </a:r>
          </a:p>
        </p:txBody>
      </p:sp>
      <p:sp>
        <p:nvSpPr>
          <p:cNvPr id="84" name="Text Box 29">
            <a:extLst>
              <a:ext uri="{FF2B5EF4-FFF2-40B4-BE49-F238E27FC236}">
                <a16:creationId xmlns:a16="http://schemas.microsoft.com/office/drawing/2014/main" id="{70CADCC2-FD07-4D4D-8675-0CE8DA4805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56315" y="6040171"/>
            <a:ext cx="10826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alibri"/>
                <a:ea typeface="ＭＳ Ｐゴシック" charset="0"/>
                <a:cs typeface="ＭＳ Ｐゴシック" charset="0"/>
              </a:rPr>
              <a:t>3 years</a:t>
            </a:r>
          </a:p>
        </p:txBody>
      </p:sp>
      <p:sp>
        <p:nvSpPr>
          <p:cNvPr id="85" name="Text Box 30">
            <a:extLst>
              <a:ext uri="{FF2B5EF4-FFF2-40B4-BE49-F238E27FC236}">
                <a16:creationId xmlns:a16="http://schemas.microsoft.com/office/drawing/2014/main" id="{71956DA8-2831-4773-A06A-6B46B443D5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3819" y="5555812"/>
            <a:ext cx="10826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400" dirty="0">
                <a:solidFill>
                  <a:srgbClr val="FF0000"/>
                </a:solidFill>
                <a:latin typeface="Calibri"/>
                <a:ea typeface="ＭＳ Ｐゴシック" charset="0"/>
                <a:cs typeface="ＭＳ Ｐゴシック" charset="0"/>
              </a:rPr>
              <a:t>100 km</a:t>
            </a:r>
          </a:p>
        </p:txBody>
      </p:sp>
      <p:sp>
        <p:nvSpPr>
          <p:cNvPr id="86" name="Text Box 31">
            <a:extLst>
              <a:ext uri="{FF2B5EF4-FFF2-40B4-BE49-F238E27FC236}">
                <a16:creationId xmlns:a16="http://schemas.microsoft.com/office/drawing/2014/main" id="{B5299EA4-9D1F-4B5A-A0C8-2970458E66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3819" y="5174812"/>
            <a:ext cx="10826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400" dirty="0">
                <a:solidFill>
                  <a:srgbClr val="FF0000"/>
                </a:solidFill>
                <a:latin typeface="Calibri"/>
                <a:ea typeface="ＭＳ Ｐゴシック" charset="0"/>
                <a:cs typeface="ＭＳ Ｐゴシック" charset="0"/>
              </a:rPr>
              <a:t>300-700 km</a:t>
            </a:r>
          </a:p>
        </p:txBody>
      </p:sp>
      <p:sp>
        <p:nvSpPr>
          <p:cNvPr id="87" name="Text Box 32">
            <a:extLst>
              <a:ext uri="{FF2B5EF4-FFF2-40B4-BE49-F238E27FC236}">
                <a16:creationId xmlns:a16="http://schemas.microsoft.com/office/drawing/2014/main" id="{FB97AD80-C167-41CA-87F3-B1CCAECEF5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3819" y="3193612"/>
            <a:ext cx="10826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400" dirty="0">
                <a:solidFill>
                  <a:srgbClr val="FF0000"/>
                </a:solidFill>
                <a:latin typeface="Calibri"/>
                <a:ea typeface="ＭＳ Ｐゴシック" charset="0"/>
                <a:cs typeface="ＭＳ Ｐゴシック" charset="0"/>
              </a:rPr>
              <a:t>380000 km</a:t>
            </a:r>
          </a:p>
        </p:txBody>
      </p:sp>
      <p:sp>
        <p:nvSpPr>
          <p:cNvPr id="88" name="Text Box 33">
            <a:extLst>
              <a:ext uri="{FF2B5EF4-FFF2-40B4-BE49-F238E27FC236}">
                <a16:creationId xmlns:a16="http://schemas.microsoft.com/office/drawing/2014/main" id="{03F2D439-C2A8-418F-99CD-87A4220F00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3493" y="2584012"/>
            <a:ext cx="1143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400" dirty="0">
                <a:solidFill>
                  <a:srgbClr val="FF0000"/>
                </a:solidFill>
                <a:latin typeface="Calibri"/>
                <a:ea typeface="ＭＳ Ｐゴシック" charset="0"/>
                <a:cs typeface="ＭＳ Ｐゴシック" charset="0"/>
              </a:rPr>
              <a:t>Millions km</a:t>
            </a:r>
          </a:p>
        </p:txBody>
      </p:sp>
      <p:sp>
        <p:nvSpPr>
          <p:cNvPr id="89" name="Text Box 34">
            <a:extLst>
              <a:ext uri="{FF2B5EF4-FFF2-40B4-BE49-F238E27FC236}">
                <a16:creationId xmlns:a16="http://schemas.microsoft.com/office/drawing/2014/main" id="{7E210C19-29F7-4C5A-B1B4-4AD3617E91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7293" y="2050612"/>
            <a:ext cx="12192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400" dirty="0">
                <a:solidFill>
                  <a:srgbClr val="FF0000"/>
                </a:solidFill>
                <a:latin typeface="Calibri"/>
                <a:ea typeface="ＭＳ Ｐゴシック" charset="0"/>
                <a:cs typeface="ＭＳ Ｐゴシック" charset="0"/>
              </a:rPr>
              <a:t>40 million km</a:t>
            </a:r>
          </a:p>
        </p:txBody>
      </p:sp>
      <p:sp>
        <p:nvSpPr>
          <p:cNvPr id="91" name="Line 37">
            <a:extLst>
              <a:ext uri="{FF2B5EF4-FFF2-40B4-BE49-F238E27FC236}">
                <a16:creationId xmlns:a16="http://schemas.microsoft.com/office/drawing/2014/main" id="{98F6A063-1597-49B9-9E7F-515E2E9252D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255093" y="6013012"/>
            <a:ext cx="6807200" cy="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92" name="Line 38">
            <a:extLst>
              <a:ext uri="{FF2B5EF4-FFF2-40B4-BE49-F238E27FC236}">
                <a16:creationId xmlns:a16="http://schemas.microsoft.com/office/drawing/2014/main" id="{927592DA-7692-467C-B5DE-2AE15C40CE8E}"/>
              </a:ext>
            </a:extLst>
          </p:cNvPr>
          <p:cNvSpPr>
            <a:spLocks noChangeShapeType="1"/>
          </p:cNvSpPr>
          <p:nvPr/>
        </p:nvSpPr>
        <p:spPr bwMode="auto">
          <a:xfrm>
            <a:off x="3255093" y="3117412"/>
            <a:ext cx="0" cy="28956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oval" w="med" len="med"/>
          </a:ln>
          <a:effectLst/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93" name="Text Box 39">
            <a:extLst>
              <a:ext uri="{FF2B5EF4-FFF2-40B4-BE49-F238E27FC236}">
                <a16:creationId xmlns:a16="http://schemas.microsoft.com/office/drawing/2014/main" id="{B1C0647B-1186-4930-9B07-B012565339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0996" y="3490129"/>
            <a:ext cx="12232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rial"/>
                <a:ea typeface="ＭＳ Ｐゴシック" charset="0"/>
                <a:cs typeface="Arial"/>
              </a:rPr>
              <a:t>Unknown</a:t>
            </a:r>
          </a:p>
        </p:txBody>
      </p:sp>
      <p:sp>
        <p:nvSpPr>
          <p:cNvPr id="94" name="Line 46">
            <a:extLst>
              <a:ext uri="{FF2B5EF4-FFF2-40B4-BE49-F238E27FC236}">
                <a16:creationId xmlns:a16="http://schemas.microsoft.com/office/drawing/2014/main" id="{5F907283-9F07-4ADC-BC53-4E8A159CEBE6}"/>
              </a:ext>
            </a:extLst>
          </p:cNvPr>
          <p:cNvSpPr>
            <a:spLocks noChangeShapeType="1"/>
          </p:cNvSpPr>
          <p:nvPr/>
        </p:nvSpPr>
        <p:spPr bwMode="auto">
          <a:xfrm>
            <a:off x="5644281" y="6013012"/>
            <a:ext cx="0" cy="98571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95" name="Text Box 47">
            <a:extLst>
              <a:ext uri="{FF2B5EF4-FFF2-40B4-BE49-F238E27FC236}">
                <a16:creationId xmlns:a16="http://schemas.microsoft.com/office/drawing/2014/main" id="{DE490625-82C1-46E4-8E25-042E7B63D3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2169" y="6057054"/>
            <a:ext cx="10826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alibri"/>
                <a:ea typeface="ＭＳ Ｐゴシック" charset="0"/>
                <a:cs typeface="ＭＳ Ｐゴシック" charset="0"/>
              </a:rPr>
              <a:t>12 months</a:t>
            </a:r>
          </a:p>
        </p:txBody>
      </p:sp>
      <p:sp>
        <p:nvSpPr>
          <p:cNvPr id="96" name="Rectangle 3">
            <a:extLst>
              <a:ext uri="{FF2B5EF4-FFF2-40B4-BE49-F238E27FC236}">
                <a16:creationId xmlns:a16="http://schemas.microsoft.com/office/drawing/2014/main" id="{B65DC96B-C5D1-4BD1-9CCB-B2B78F33BC60}"/>
              </a:ext>
            </a:extLst>
          </p:cNvPr>
          <p:cNvSpPr txBox="1">
            <a:spLocks/>
          </p:cNvSpPr>
          <p:nvPr/>
        </p:nvSpPr>
        <p:spPr>
          <a:xfrm>
            <a:off x="5644281" y="5174812"/>
            <a:ext cx="1649412" cy="304800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14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Extended ISS</a:t>
            </a:r>
          </a:p>
        </p:txBody>
      </p:sp>
      <p:sp>
        <p:nvSpPr>
          <p:cNvPr id="97" name="Rectangle 3">
            <a:extLst>
              <a:ext uri="{FF2B5EF4-FFF2-40B4-BE49-F238E27FC236}">
                <a16:creationId xmlns:a16="http://schemas.microsoft.com/office/drawing/2014/main" id="{0B72E2E9-5CCD-4D21-9932-859F55BCE714}"/>
              </a:ext>
            </a:extLst>
          </p:cNvPr>
          <p:cNvSpPr txBox="1">
            <a:spLocks/>
          </p:cNvSpPr>
          <p:nvPr/>
        </p:nvSpPr>
        <p:spPr>
          <a:xfrm>
            <a:off x="4520331" y="2584012"/>
            <a:ext cx="1649412" cy="304800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1400" dirty="0">
                <a:solidFill>
                  <a:prstClr val="white"/>
                </a:solidFill>
                <a:latin typeface="Calibri"/>
                <a:ea typeface="ＭＳ Ｐゴシック" charset="0"/>
                <a:cs typeface="ＭＳ Ｐゴシック" charset="0"/>
              </a:rPr>
              <a:t>NEA</a:t>
            </a:r>
          </a:p>
        </p:txBody>
      </p:sp>
      <p:sp>
        <p:nvSpPr>
          <p:cNvPr id="98" name="Rectangle 3">
            <a:extLst>
              <a:ext uri="{FF2B5EF4-FFF2-40B4-BE49-F238E27FC236}">
                <a16:creationId xmlns:a16="http://schemas.microsoft.com/office/drawing/2014/main" id="{BC9D03DC-390A-4B86-94DD-844A7553F1DF}"/>
              </a:ext>
            </a:extLst>
          </p:cNvPr>
          <p:cNvSpPr txBox="1">
            <a:spLocks/>
          </p:cNvSpPr>
          <p:nvPr/>
        </p:nvSpPr>
        <p:spPr>
          <a:xfrm>
            <a:off x="8730911" y="2176381"/>
            <a:ext cx="770468" cy="304800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dirty="0">
                <a:solidFill>
                  <a:schemeClr val="accent2"/>
                </a:solidFill>
                <a:latin typeface="Arial"/>
                <a:ea typeface="ＭＳ Ｐゴシック" charset="0"/>
                <a:cs typeface="Arial"/>
              </a:rPr>
              <a:t>Mars</a:t>
            </a:r>
          </a:p>
        </p:txBody>
      </p:sp>
      <p:sp>
        <p:nvSpPr>
          <p:cNvPr id="100" name="Rectangle 3">
            <a:extLst>
              <a:ext uri="{FF2B5EF4-FFF2-40B4-BE49-F238E27FC236}">
                <a16:creationId xmlns:a16="http://schemas.microsoft.com/office/drawing/2014/main" id="{61744681-D3EF-4CF1-8DC6-2665220FAE97}"/>
              </a:ext>
            </a:extLst>
          </p:cNvPr>
          <p:cNvSpPr txBox="1">
            <a:spLocks/>
          </p:cNvSpPr>
          <p:nvPr/>
        </p:nvSpPr>
        <p:spPr>
          <a:xfrm>
            <a:off x="3994868" y="3022162"/>
            <a:ext cx="1649412" cy="304800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1400" dirty="0">
                <a:solidFill>
                  <a:prstClr val="white"/>
                </a:solidFill>
                <a:latin typeface="Calibri"/>
                <a:ea typeface="ＭＳ Ｐゴシック" charset="0"/>
                <a:cs typeface="ＭＳ Ｐゴシック" charset="0"/>
              </a:rPr>
              <a:t>•  L2</a:t>
            </a:r>
          </a:p>
        </p:txBody>
      </p:sp>
      <p:sp>
        <p:nvSpPr>
          <p:cNvPr id="101" name="Arc 100">
            <a:extLst>
              <a:ext uri="{FF2B5EF4-FFF2-40B4-BE49-F238E27FC236}">
                <a16:creationId xmlns:a16="http://schemas.microsoft.com/office/drawing/2014/main" id="{54A85147-C351-4D74-9703-D2F6D1D1BD92}"/>
              </a:ext>
            </a:extLst>
          </p:cNvPr>
          <p:cNvSpPr/>
          <p:nvPr/>
        </p:nvSpPr>
        <p:spPr>
          <a:xfrm flipH="1">
            <a:off x="3479864" y="2219070"/>
            <a:ext cx="6120680" cy="2156015"/>
          </a:xfrm>
          <a:prstGeom prst="arc">
            <a:avLst>
              <a:gd name="adj1" fmla="val 16541195"/>
              <a:gd name="adj2" fmla="val 21579512"/>
            </a:avLst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3366FF"/>
              </a:solidFill>
              <a:latin typeface="Calibri"/>
            </a:endParaRPr>
          </a:p>
        </p:txBody>
      </p:sp>
      <p:sp>
        <p:nvSpPr>
          <p:cNvPr id="102" name="Line 46">
            <a:extLst>
              <a:ext uri="{FF2B5EF4-FFF2-40B4-BE49-F238E27FC236}">
                <a16:creationId xmlns:a16="http://schemas.microsoft.com/office/drawing/2014/main" id="{1C67BF3A-B29E-47FF-9197-50D784879FB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752082" y="6014500"/>
            <a:ext cx="0" cy="78156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103" name="Text Box 47">
            <a:extLst>
              <a:ext uri="{FF2B5EF4-FFF2-40B4-BE49-F238E27FC236}">
                <a16:creationId xmlns:a16="http://schemas.microsoft.com/office/drawing/2014/main" id="{682B3B0A-DD71-4BEA-A84E-7652E2E8FB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9971" y="6058542"/>
            <a:ext cx="10826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alibri"/>
                <a:ea typeface="ＭＳ Ｐゴシック" charset="0"/>
                <a:cs typeface="ＭＳ Ｐゴシック" charset="0"/>
              </a:rPr>
              <a:t>18 months</a:t>
            </a:r>
          </a:p>
        </p:txBody>
      </p:sp>
      <p:sp>
        <p:nvSpPr>
          <p:cNvPr id="106" name="Rectangle 3">
            <a:extLst>
              <a:ext uri="{FF2B5EF4-FFF2-40B4-BE49-F238E27FC236}">
                <a16:creationId xmlns:a16="http://schemas.microsoft.com/office/drawing/2014/main" id="{EF1F8BFF-6B60-44AF-A16C-C1C97669604F}"/>
              </a:ext>
            </a:extLst>
          </p:cNvPr>
          <p:cNvSpPr txBox="1">
            <a:spLocks/>
          </p:cNvSpPr>
          <p:nvPr/>
        </p:nvSpPr>
        <p:spPr>
          <a:xfrm>
            <a:off x="430721" y="999849"/>
            <a:ext cx="11044210" cy="765451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dirty="0">
                <a:latin typeface="Arial"/>
                <a:ea typeface="ＭＳ Ｐゴシック" charset="0"/>
                <a:cs typeface="Arial"/>
              </a:rPr>
              <a:t>The limits of life in space – as we know it – is 12.5 days on a lunar round trip or 1.2 years in LEO. As we send people further into space, we need to understand the biological risks and how they can be addressed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09" name="Picture 17">
            <a:extLst>
              <a:ext uri="{FF2B5EF4-FFF2-40B4-BE49-F238E27FC236}">
                <a16:creationId xmlns:a16="http://schemas.microsoft.com/office/drawing/2014/main" id="{5AC43E30-4B0F-4EC3-9F6F-DD16D0908A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18808" y="5174813"/>
            <a:ext cx="722313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0" name="Rectangle 35">
            <a:extLst>
              <a:ext uri="{FF2B5EF4-FFF2-40B4-BE49-F238E27FC236}">
                <a16:creationId xmlns:a16="http://schemas.microsoft.com/office/drawing/2014/main" id="{86E63D1F-4EE8-4CFE-94E0-31CA1197BF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5094" y="4946213"/>
            <a:ext cx="2428301" cy="1087521"/>
          </a:xfrm>
          <a:prstGeom prst="rect">
            <a:avLst/>
          </a:prstGeom>
          <a:solidFill>
            <a:srgbClr val="00FF00">
              <a:alpha val="27000"/>
            </a:srgbClr>
          </a:solidFill>
          <a:ln w="9525">
            <a:noFill/>
            <a:miter lim="800000"/>
            <a:headEnd/>
            <a:tailEnd/>
          </a:ln>
          <a:effectLst>
            <a:softEdge rad="63500"/>
          </a:effectLst>
        </p:spPr>
        <p:txBody>
          <a:bodyPr wrap="none" anchor="ctr"/>
          <a:lstStyle/>
          <a:p>
            <a:endParaRPr lang="en-US" dirty="0">
              <a:solidFill>
                <a:srgbClr val="00B050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90" name="Rectangle 36">
            <a:extLst>
              <a:ext uri="{FF2B5EF4-FFF2-40B4-BE49-F238E27FC236}">
                <a16:creationId xmlns:a16="http://schemas.microsoft.com/office/drawing/2014/main" id="{98822B12-44A8-493C-B242-038006C735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5094" y="3117412"/>
            <a:ext cx="542925" cy="1959360"/>
          </a:xfrm>
          <a:prstGeom prst="rect">
            <a:avLst/>
          </a:prstGeom>
          <a:solidFill>
            <a:srgbClr val="00FF00">
              <a:alpha val="27000"/>
            </a:srgbClr>
          </a:solidFill>
          <a:ln w="9525">
            <a:noFill/>
            <a:miter lim="800000"/>
            <a:headEnd/>
            <a:tailEnd/>
          </a:ln>
          <a:effectLst>
            <a:softEdge rad="63500"/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pic>
        <p:nvPicPr>
          <p:cNvPr id="116" name="Picture 115" descr="A picture containing satellite, transport&#10;&#10;Description automatically generated">
            <a:extLst>
              <a:ext uri="{FF2B5EF4-FFF2-40B4-BE49-F238E27FC236}">
                <a16:creationId xmlns:a16="http://schemas.microsoft.com/office/drawing/2014/main" id="{A88EE4B1-5004-4ACA-BC51-C9F62694C94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t="2787" b="10730"/>
          <a:stretch/>
        </p:blipFill>
        <p:spPr>
          <a:xfrm>
            <a:off x="5683395" y="1782125"/>
            <a:ext cx="1900745" cy="924659"/>
          </a:xfrm>
          <a:prstGeom prst="rect">
            <a:avLst/>
          </a:prstGeom>
        </p:spPr>
      </p:pic>
      <p:sp>
        <p:nvSpPr>
          <p:cNvPr id="108" name="Text Box 40">
            <a:extLst>
              <a:ext uri="{FF2B5EF4-FFF2-40B4-BE49-F238E27FC236}">
                <a16:creationId xmlns:a16="http://schemas.microsoft.com/office/drawing/2014/main" id="{2CBF5161-DEF0-4211-8B0F-B1F87808F9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3101" y="4976374"/>
            <a:ext cx="95391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rial"/>
                <a:ea typeface="ＭＳ Ｐゴシック" charset="0"/>
                <a:cs typeface="Arial"/>
              </a:rPr>
              <a:t>Known</a:t>
            </a:r>
          </a:p>
        </p:txBody>
      </p:sp>
      <p:pic>
        <p:nvPicPr>
          <p:cNvPr id="40" name="Picture 10">
            <a:extLst>
              <a:ext uri="{FF2B5EF4-FFF2-40B4-BE49-F238E27FC236}">
                <a16:creationId xmlns:a16="http://schemas.microsoft.com/office/drawing/2014/main" id="{F254CCD0-8DBC-4055-9D5B-EF5B6D176F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9638773">
            <a:off x="4212357" y="2495113"/>
            <a:ext cx="2825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54729C4F-AEBD-56D2-C1D0-11F6D7DEE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3581400" cy="355890"/>
          </a:xfrm>
        </p:spPr>
        <p:txBody>
          <a:bodyPr/>
          <a:lstStyle/>
          <a:p>
            <a:fld id="{E05CDB29-DFE8-414A-8876-EC9B7B622509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252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>
            <a:extLst>
              <a:ext uri="{FF2B5EF4-FFF2-40B4-BE49-F238E27FC236}">
                <a16:creationId xmlns:a16="http://schemas.microsoft.com/office/drawing/2014/main" id="{21E9A37A-B6BA-4EBC-96C5-C36D016466AE}"/>
              </a:ext>
            </a:extLst>
          </p:cNvPr>
          <p:cNvSpPr txBox="1"/>
          <p:nvPr/>
        </p:nvSpPr>
        <p:spPr>
          <a:xfrm>
            <a:off x="258675" y="1004140"/>
            <a:ext cx="11748197" cy="3551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Aft>
                <a:spcPct val="0"/>
              </a:spcAft>
              <a:defRPr/>
            </a:pPr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Objective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develop a deep space tool with autonomous life support technologies to study the biological effects of the space radiation environment</a:t>
            </a:r>
          </a:p>
          <a:p>
            <a:pPr eaLnBrk="0" fontAlgn="base" hangingPunct="0">
              <a:spcAft>
                <a:spcPct val="0"/>
              </a:spcAft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NASA’s first biological study in interplanetary deep space:</a:t>
            </a:r>
          </a:p>
          <a:p>
            <a:pPr marL="352417" lvl="1" indent="-317492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Combine bio studies with autonomous </a:t>
            </a:r>
          </a:p>
          <a:p>
            <a:pPr marL="34925" lvl="1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   capability &amp; dosimetry beyond Low </a:t>
            </a:r>
          </a:p>
          <a:p>
            <a:pPr marL="34925" lvl="1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   Earth Orbit (LEO)</a:t>
            </a:r>
          </a:p>
          <a:p>
            <a:pPr marL="352417" lvl="1" indent="-317492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Beyond the protection of Earth’s </a:t>
            </a:r>
          </a:p>
          <a:p>
            <a:pPr marL="34925" lvl="1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  magnetosphere</a:t>
            </a:r>
          </a:p>
          <a:p>
            <a:pPr marL="352417" lvl="1" indent="-317492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Compare radiation environments </a:t>
            </a:r>
          </a:p>
          <a:p>
            <a:pPr marL="34925" lvl="1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  (deep space, LEO, Earth</a:t>
            </a:r>
            <a:r>
              <a:rPr lang="is-IS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1026" name="Picture 2" descr="Illustration showing Earth and the moon (not to scale) with the Artemis trajectory pathway looping around moon before returning to Earth.">
            <a:extLst>
              <a:ext uri="{FF2B5EF4-FFF2-40B4-BE49-F238E27FC236}">
                <a16:creationId xmlns:a16="http://schemas.microsoft.com/office/drawing/2014/main" id="{6316977F-7623-6815-5B71-654A91232C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621"/>
          <a:stretch/>
        </p:blipFill>
        <p:spPr bwMode="auto">
          <a:xfrm>
            <a:off x="4541520" y="3218317"/>
            <a:ext cx="7577112" cy="32963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 descr="Illustration showing Earth and the moon (not to scale) with the Artemis trajectory pathway looping around moon before returning to Earth.">
            <a:extLst>
              <a:ext uri="{FF2B5EF4-FFF2-40B4-BE49-F238E27FC236}">
                <a16:creationId xmlns:a16="http://schemas.microsoft.com/office/drawing/2014/main" id="{A1144D20-1999-DCDD-CC86-1AC98BCBDC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979" t="78520"/>
          <a:stretch/>
        </p:blipFill>
        <p:spPr bwMode="auto">
          <a:xfrm rot="10800000" flipV="1">
            <a:off x="4592320" y="5569945"/>
            <a:ext cx="3495040" cy="893723"/>
          </a:xfrm>
          <a:prstGeom prst="roundRect">
            <a:avLst>
              <a:gd name="adj" fmla="val 0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7297CC61-EAE2-D8CC-C69F-78585CFCC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3581400" cy="355890"/>
          </a:xfrm>
        </p:spPr>
        <p:txBody>
          <a:bodyPr/>
          <a:lstStyle/>
          <a:p>
            <a:fld id="{E05CDB29-DFE8-414A-8876-EC9B7B622509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A0B3217C-AC3E-3F5B-6A0A-B20577B7F9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5596"/>
            <a:ext cx="1219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chemeClr val="bg1"/>
                </a:solidFill>
                <a:latin typeface="Arial"/>
                <a:cs typeface="Arial"/>
              </a:rPr>
              <a:t>BioSentinel Mission</a:t>
            </a:r>
            <a:endParaRPr lang="en-US" sz="2000" i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114C7B6-A9B9-4DAC-87A8-BE6D8F0848BA}"/>
              </a:ext>
            </a:extLst>
          </p:cNvPr>
          <p:cNvSpPr txBox="1"/>
          <p:nvPr/>
        </p:nvSpPr>
        <p:spPr>
          <a:xfrm>
            <a:off x="8215187" y="3871334"/>
            <a:ext cx="14634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Lunar transit</a:t>
            </a:r>
          </a:p>
          <a:p>
            <a:pPr algn="ctr"/>
            <a:r>
              <a:rPr lang="en-US" sz="1400" b="1" i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(3-7 days)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F51A39B-4B7D-412D-97D0-FF2202513B0D}"/>
              </a:ext>
            </a:extLst>
          </p:cNvPr>
          <p:cNvSpPr txBox="1"/>
          <p:nvPr/>
        </p:nvSpPr>
        <p:spPr>
          <a:xfrm>
            <a:off x="5090160" y="5616566"/>
            <a:ext cx="2170543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i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Secondary payload</a:t>
            </a:r>
          </a:p>
          <a:p>
            <a:pPr algn="ctr"/>
            <a:r>
              <a:rPr lang="en-US" sz="1400" b="1" i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deployment (L+4-5 </a:t>
            </a:r>
            <a:r>
              <a:rPr lang="en-US" sz="1400" b="1" i="1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hrs</a:t>
            </a:r>
            <a:r>
              <a:rPr lang="en-US" sz="1400" b="1" i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0F3043-9F2E-14D5-DC90-24E4932B6E60}"/>
              </a:ext>
            </a:extLst>
          </p:cNvPr>
          <p:cNvSpPr txBox="1"/>
          <p:nvPr/>
        </p:nvSpPr>
        <p:spPr>
          <a:xfrm>
            <a:off x="10756745" y="3895166"/>
            <a:ext cx="12048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Heliocentric Orbit</a:t>
            </a:r>
          </a:p>
          <a:p>
            <a:pPr algn="ctr"/>
            <a:r>
              <a:rPr lang="en-US" sz="1400" b="1" i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(6 months)</a:t>
            </a:r>
          </a:p>
        </p:txBody>
      </p:sp>
      <p:pic>
        <p:nvPicPr>
          <p:cNvPr id="6" name="Picture 5" descr="A picture containing satellite, transport&#10;&#10;Description automatically generated">
            <a:extLst>
              <a:ext uri="{FF2B5EF4-FFF2-40B4-BE49-F238E27FC236}">
                <a16:creationId xmlns:a16="http://schemas.microsoft.com/office/drawing/2014/main" id="{48B9C9B4-9C7D-0EFB-67F2-391AA3F83F1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t="2787" b="10730"/>
          <a:stretch/>
        </p:blipFill>
        <p:spPr>
          <a:xfrm>
            <a:off x="10012365" y="3895166"/>
            <a:ext cx="998830" cy="485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212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FF99168-6F5F-4382-B6E8-D97CBA9EA7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801" y="1299712"/>
            <a:ext cx="11082932" cy="5278888"/>
          </a:xfrm>
          <a:prstGeom prst="rect">
            <a:avLst/>
          </a:prstGeom>
        </p:spPr>
      </p:pic>
      <p:sp>
        <p:nvSpPr>
          <p:cNvPr id="2" name="Text Box 4">
            <a:extLst>
              <a:ext uri="{FF2B5EF4-FFF2-40B4-BE49-F238E27FC236}">
                <a16:creationId xmlns:a16="http://schemas.microsoft.com/office/drawing/2014/main" id="{5DCE32F4-9A58-4893-20E4-AE0326FDBB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5596"/>
            <a:ext cx="1219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chemeClr val="bg1"/>
                </a:solidFill>
                <a:latin typeface="Arial"/>
                <a:cs typeface="Arial"/>
              </a:rPr>
              <a:t>BioSentinel: 4U experiment in a 6U CubeSat</a:t>
            </a:r>
            <a:endParaRPr lang="en-US" sz="2000" i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A44CA2-6693-39E8-E267-09EE3CFBC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CDB29-DFE8-414A-8876-EC9B7B622509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3630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D1B72D8-8D4E-411D-9E0A-8019C484D3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" y="1193801"/>
            <a:ext cx="11785600" cy="5389793"/>
          </a:xfrm>
          <a:prstGeom prst="rect">
            <a:avLst/>
          </a:prstGeom>
        </p:spPr>
      </p:pic>
      <p:sp>
        <p:nvSpPr>
          <p:cNvPr id="3" name="Text Box 4">
            <a:extLst>
              <a:ext uri="{FF2B5EF4-FFF2-40B4-BE49-F238E27FC236}">
                <a16:creationId xmlns:a16="http://schemas.microsoft.com/office/drawing/2014/main" id="{3F65D1E6-B9F8-8BDE-DB12-EA694CF94F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5596"/>
            <a:ext cx="1219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chemeClr val="bg1"/>
                </a:solidFill>
                <a:latin typeface="Arial"/>
                <a:cs typeface="Arial"/>
              </a:rPr>
              <a:t>BioSentinel Subsystems</a:t>
            </a:r>
            <a:endParaRPr lang="en-US" sz="2000" i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937136C-4378-6B85-08F3-8D449C6D2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3581400" cy="355890"/>
          </a:xfrm>
        </p:spPr>
        <p:txBody>
          <a:bodyPr/>
          <a:lstStyle/>
          <a:p>
            <a:fld id="{E05CDB29-DFE8-414A-8876-EC9B7B622509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682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363C0E4D-CEE2-B825-E1FD-480D914DBC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63"/>
          <a:stretch/>
        </p:blipFill>
        <p:spPr bwMode="auto">
          <a:xfrm>
            <a:off x="0" y="892174"/>
            <a:ext cx="12192000" cy="596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3F0D596-7C31-E17E-D4D3-5F7D276F2F36}"/>
              </a:ext>
            </a:extLst>
          </p:cNvPr>
          <p:cNvSpPr txBox="1"/>
          <p:nvPr/>
        </p:nvSpPr>
        <p:spPr>
          <a:xfrm>
            <a:off x="10706763" y="6547150"/>
            <a:ext cx="134530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NASA/Bill Ingalls </a:t>
            </a:r>
            <a:endParaRPr lang="en-US" sz="1100" dirty="0">
              <a:solidFill>
                <a:schemeClr val="bg1"/>
              </a:solidFill>
            </a:endParaRPr>
          </a:p>
        </p:txBody>
      </p:sp>
      <p:pic>
        <p:nvPicPr>
          <p:cNvPr id="7" name="Picture 6" descr="A satellite in space&#10;&#10;Description automatically generated with low confidence">
            <a:extLst>
              <a:ext uri="{FF2B5EF4-FFF2-40B4-BE49-F238E27FC236}">
                <a16:creationId xmlns:a16="http://schemas.microsoft.com/office/drawing/2014/main" id="{DBEF04CE-6019-5892-8396-461E7EE774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848" y="1295400"/>
            <a:ext cx="4338242" cy="3235960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 Box 4">
            <a:extLst>
              <a:ext uri="{FF2B5EF4-FFF2-40B4-BE49-F238E27FC236}">
                <a16:creationId xmlns:a16="http://schemas.microsoft.com/office/drawing/2014/main" id="{33106AC1-DA1A-497F-9D87-A600466AFB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5596"/>
            <a:ext cx="1219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chemeClr val="bg1"/>
                </a:solidFill>
                <a:latin typeface="Arial"/>
                <a:cs typeface="Arial"/>
              </a:rPr>
              <a:t>Launch and Deployment: November 16, 2022</a:t>
            </a:r>
            <a:endParaRPr lang="en-US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A8AC89C-DA5E-4A6A-9884-35B532B4B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CDB29-DFE8-414A-8876-EC9B7B622509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2425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xploration Mission-1 Animation Reel_large.mp4" descr="Exploration Mission-1 Animation Reel_large.mp4">
            <a:hlinkClick r:id="" action="ppaction://media"/>
            <a:extLst>
              <a:ext uri="{FF2B5EF4-FFF2-40B4-BE49-F238E27FC236}">
                <a16:creationId xmlns:a16="http://schemas.microsoft.com/office/drawing/2014/main" id="{0EFEC48E-6F8C-2081-B065-CEEDFAC912E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>
                  <p14:fade in="25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95350" y="901593"/>
            <a:ext cx="10572750" cy="5947172"/>
          </a:xfrm>
          <a:prstGeom prst="rect">
            <a:avLst/>
          </a:prstGeom>
        </p:spPr>
      </p:pic>
      <p:sp>
        <p:nvSpPr>
          <p:cNvPr id="5" name="Text Box 4">
            <a:extLst>
              <a:ext uri="{FF2B5EF4-FFF2-40B4-BE49-F238E27FC236}">
                <a16:creationId xmlns:a16="http://schemas.microsoft.com/office/drawing/2014/main" id="{116CA6D0-A5B7-B72D-3667-DEF2B3D1D5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5596"/>
            <a:ext cx="1219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chemeClr val="bg1"/>
                </a:solidFill>
                <a:latin typeface="Arial"/>
                <a:cs typeface="Arial"/>
              </a:rPr>
              <a:t>Deployment</a:t>
            </a:r>
            <a:endParaRPr lang="en-US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D06200-554B-14BB-F77E-65A0FC69A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CDB29-DFE8-414A-8876-EC9B7B622509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C009BD1-0D06-6C53-BA68-DE3DC0E0289C}"/>
              </a:ext>
            </a:extLst>
          </p:cNvPr>
          <p:cNvSpPr txBox="1"/>
          <p:nvPr/>
        </p:nvSpPr>
        <p:spPr>
          <a:xfrm>
            <a:off x="10706763" y="6547150"/>
            <a:ext cx="134530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NASA </a:t>
            </a:r>
            <a:endParaRPr lang="en-US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422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6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14037-77E7-4B36-A126-0A3695710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6000" y="243930"/>
            <a:ext cx="10160000" cy="644815"/>
          </a:xfrm>
        </p:spPr>
        <p:txBody>
          <a:bodyPr>
            <a:normAutofit fontScale="90000"/>
          </a:bodyPr>
          <a:lstStyle/>
          <a:p>
            <a:r>
              <a:rPr lang="en-US">
                <a:latin typeface="+mn-lt"/>
              </a:rPr>
              <a:t>Initial Deployment – Tumbling Anomaly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2F57A23-7287-47A5-BC33-9B9BA2DB31F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64641" y="1042124"/>
            <a:ext cx="9255760" cy="5651549"/>
          </a:xfrm>
          <a:prstGeom prst="rect">
            <a:avLst/>
          </a:prstGeom>
        </p:spPr>
      </p:pic>
      <p:sp>
        <p:nvSpPr>
          <p:cNvPr id="5" name="Text Box 4">
            <a:extLst>
              <a:ext uri="{FF2B5EF4-FFF2-40B4-BE49-F238E27FC236}">
                <a16:creationId xmlns:a16="http://schemas.microsoft.com/office/drawing/2014/main" id="{9C171CB9-BAFA-2242-82FA-197F01BBA5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5596"/>
            <a:ext cx="1219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400" b="1">
                <a:solidFill>
                  <a:schemeClr val="bg1"/>
                </a:solidFill>
                <a:latin typeface="Arial"/>
                <a:cs typeface="Arial"/>
              </a:rPr>
              <a:t>Tumbling on Deployment</a:t>
            </a:r>
            <a:endParaRPr lang="en-US" sz="200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ADD94E-54D8-0B1D-5C53-0F1E12E15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CDB29-DFE8-414A-8876-EC9B7B622509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6082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A11427-3E9F-7824-32FA-C147A5ACA3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514" y="1002090"/>
            <a:ext cx="7610182" cy="473455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Baseline CONOPS did not have a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dV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maneuver planned.  Initial lunar impact risks of &lt;10% was deemed an acceptable risk. 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However, VERY high probability of lunar impact for new launch dates:</a:t>
            </a:r>
          </a:p>
          <a:p>
            <a:pPr lvl="1">
              <a:buFont typeface="Arial" panose="020B0604020202020204" pitchFamily="34" charset="0"/>
              <a:buChar char="-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Aug 29</a:t>
            </a:r>
            <a:r>
              <a:rPr lang="en-US" sz="1800" baseline="30000" dirty="0">
                <a:latin typeface="Arial" panose="020B0604020202020204" pitchFamily="34" charset="0"/>
                <a:cs typeface="Arial" panose="020B0604020202020204" pitchFamily="34" charset="0"/>
              </a:rPr>
              <a:t>th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30%,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Sept 2</a:t>
            </a:r>
            <a:r>
              <a:rPr lang="en-US" sz="1800" baseline="30000" dirty="0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US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54%,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Sept 5</a:t>
            </a:r>
            <a:r>
              <a:rPr lang="en-US" sz="18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US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56%,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Nov 16</a:t>
            </a:r>
            <a:r>
              <a:rPr lang="en-US" sz="18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US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14%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Avoiding this impact requires a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dV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maneuver shortly after deployment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Prop Subsystem:</a:t>
            </a:r>
          </a:p>
          <a:p>
            <a:pPr lvl="1">
              <a:buFont typeface="Arial" panose="020B0604020202020204" pitchFamily="34" charset="0"/>
              <a:buChar char="-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The capability for avoidance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dV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was 4.2 m/s. This was possible because the propulsion system fortuitously included extra fuel and an extra rear nozzle that had not been planned for the nominal mission. </a:t>
            </a:r>
          </a:p>
          <a:p>
            <a:pPr marL="0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3C392E5E-231A-8BFF-38C0-049AD8ACC7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491" y="1093722"/>
            <a:ext cx="3456595" cy="2592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6C72D9F-21C1-EADD-4F3C-5D5E9705DE84}"/>
              </a:ext>
            </a:extLst>
          </p:cNvPr>
          <p:cNvSpPr txBox="1"/>
          <p:nvPr/>
        </p:nvSpPr>
        <p:spPr>
          <a:xfrm>
            <a:off x="8157287" y="3787043"/>
            <a:ext cx="39875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August 29th Launch Deployment Variability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64F7E5-1AD8-272A-0FB6-62ABF06DA08C}"/>
              </a:ext>
            </a:extLst>
          </p:cNvPr>
          <p:cNvSpPr txBox="1"/>
          <p:nvPr/>
        </p:nvSpPr>
        <p:spPr>
          <a:xfrm>
            <a:off x="10996918" y="2791349"/>
            <a:ext cx="879963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2">
                    <a:lumMod val="75000"/>
                  </a:schemeClr>
                </a:solidFill>
              </a:rPr>
              <a:t>Lunar Impact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6B81C72-2F63-F769-C281-564DEED209C8}"/>
              </a:ext>
            </a:extLst>
          </p:cNvPr>
          <p:cNvSpPr/>
          <p:nvPr/>
        </p:nvSpPr>
        <p:spPr>
          <a:xfrm>
            <a:off x="8536512" y="2702559"/>
            <a:ext cx="2542967" cy="684505"/>
          </a:xfrm>
          <a:prstGeom prst="rect">
            <a:avLst/>
          </a:prstGeom>
          <a:solidFill>
            <a:srgbClr val="ED7D31">
              <a:alpha val="41961"/>
            </a:srgb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E17816AA-6C2B-4D4B-A19E-BECAFBFC8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43930"/>
            <a:ext cx="10261600" cy="644815"/>
          </a:xfrm>
        </p:spPr>
        <p:txBody>
          <a:bodyPr/>
          <a:lstStyle/>
          <a:p>
            <a:r>
              <a:rPr lang="en-US" sz="3733" dirty="0"/>
              <a:t>Lunar Impact Risk – Example Analysis</a:t>
            </a:r>
            <a:endParaRPr lang="en-US" sz="3733" i="1" dirty="0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EC184D0B-378C-4059-9708-CB4A36530E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42" r="43077"/>
          <a:stretch/>
        </p:blipFill>
        <p:spPr bwMode="auto">
          <a:xfrm rot="21111391">
            <a:off x="4185118" y="4248894"/>
            <a:ext cx="3796744" cy="2184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ADE43FF-39DC-43C5-BE79-F00ACB40965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337" r="9603"/>
          <a:stretch/>
        </p:blipFill>
        <p:spPr>
          <a:xfrm>
            <a:off x="8269553" y="4123166"/>
            <a:ext cx="3063455" cy="2593627"/>
          </a:xfrm>
          <a:prstGeom prst="rect">
            <a:avLst/>
          </a:prstGeom>
        </p:spPr>
      </p:pic>
      <p:sp>
        <p:nvSpPr>
          <p:cNvPr id="2" name="Text Box 4">
            <a:extLst>
              <a:ext uri="{FF2B5EF4-FFF2-40B4-BE49-F238E27FC236}">
                <a16:creationId xmlns:a16="http://schemas.microsoft.com/office/drawing/2014/main" id="{920036DC-596F-CCCA-D12B-3D7D2598C8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5596"/>
            <a:ext cx="1219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chemeClr val="bg1"/>
                </a:solidFill>
                <a:latin typeface="Arial"/>
                <a:cs typeface="Arial"/>
              </a:rPr>
              <a:t>Trajectory Uncertainty</a:t>
            </a:r>
            <a:endParaRPr lang="en-US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F7F981-92E9-9153-59DD-13A79F085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77200" y="6492875"/>
            <a:ext cx="3581400" cy="355890"/>
          </a:xfrm>
        </p:spPr>
        <p:txBody>
          <a:bodyPr/>
          <a:lstStyle/>
          <a:p>
            <a:fld id="{E05CDB29-DFE8-414A-8876-EC9B7B622509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6C28461-CF78-0BD6-BBDE-36A40867D57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5218" y="3991000"/>
            <a:ext cx="3634387" cy="27257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4359096-6A02-39CE-C279-D2870A32B60F}"/>
              </a:ext>
            </a:extLst>
          </p:cNvPr>
          <p:cNvSpPr txBox="1"/>
          <p:nvPr/>
        </p:nvSpPr>
        <p:spPr>
          <a:xfrm>
            <a:off x="858992" y="4696274"/>
            <a:ext cx="14306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Monte Carlo: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dirty="0"/>
              <a:t>Earth distance vs time, for a 3-burn case </a:t>
            </a:r>
          </a:p>
          <a:p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6922733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7AC949-B839-E6F4-C322-3FED3819FB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025" y="918356"/>
            <a:ext cx="6053429" cy="5958693"/>
          </a:xfrm>
        </p:spPr>
        <p:txBody>
          <a:bodyPr>
            <a:no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 propulsion system is required for deep space operation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Detumble after deployment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Momentum unloading throughout mission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Delta-V technology demonstration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7-thruster cold gas system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Full 3-axis control, but not redundant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Mostly 3D printed structure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Efficient use of restricted space</a:t>
            </a:r>
          </a:p>
          <a:p>
            <a:pPr lvl="2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Total volume: 21 x 11 x 4 cm</a:t>
            </a:r>
          </a:p>
          <a:p>
            <a:pPr lvl="2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Includes: Two propellant tanks, eight valves, propellant state sensors, driving electronics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Lower cost to manufacture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Thrust measurements in flight agree with ground measurements, no performance degradation yet observed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C2D5F4-6572-453F-C415-FFDC40E87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CDB29-DFE8-414A-8876-EC9B7B622509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F9F23AF2-9891-9AA9-FCFD-FB9E3C4328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5596"/>
            <a:ext cx="1219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400" b="1">
                <a:solidFill>
                  <a:schemeClr val="bg1"/>
                </a:solidFill>
                <a:latin typeface="Arial"/>
                <a:cs typeface="Arial"/>
              </a:rPr>
              <a:t>Propulsion System</a:t>
            </a:r>
            <a:endParaRPr lang="en-US" sz="2000" i="1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11" name="Picture 10" descr="Propulsion system with labeled nozzles">
            <a:extLst>
              <a:ext uri="{FF2B5EF4-FFF2-40B4-BE49-F238E27FC236}">
                <a16:creationId xmlns:a16="http://schemas.microsoft.com/office/drawing/2014/main" id="{D69E3B7E-0AA1-9B8E-7DA9-22B94EB24E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8680" y="930738"/>
            <a:ext cx="4743756" cy="25405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D047061-7CFC-5B29-3520-029F268EDCBF}"/>
              </a:ext>
            </a:extLst>
          </p:cNvPr>
          <p:cNvSpPr txBox="1"/>
          <p:nvPr/>
        </p:nvSpPr>
        <p:spPr>
          <a:xfrm>
            <a:off x="6509805" y="3471310"/>
            <a:ext cx="5261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Propulsion system with nozzles and exhaust directions</a:t>
            </a:r>
          </a:p>
        </p:txBody>
      </p:sp>
      <p:pic>
        <p:nvPicPr>
          <p:cNvPr id="64" name="Picture 63" descr="Propulsion system integrated into BioSentinel EDU spacecraft">
            <a:extLst>
              <a:ext uri="{FF2B5EF4-FFF2-40B4-BE49-F238E27FC236}">
                <a16:creationId xmlns:a16="http://schemas.microsoft.com/office/drawing/2014/main" id="{C91A6812-DAEF-7EF6-CAE1-3ACD7B2394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22400" y="3840643"/>
            <a:ext cx="4846291" cy="2652232"/>
          </a:xfrm>
          <a:prstGeom prst="rect">
            <a:avLst/>
          </a:pr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EF0905B9-70E3-89A5-CEC4-1130AA7F5EC1}"/>
              </a:ext>
            </a:extLst>
          </p:cNvPr>
          <p:cNvSpPr txBox="1"/>
          <p:nvPr/>
        </p:nvSpPr>
        <p:spPr>
          <a:xfrm>
            <a:off x="6509805" y="6425069"/>
            <a:ext cx="5357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Propulsion system (left) integrated with EDU spacecraft</a:t>
            </a:r>
          </a:p>
        </p:txBody>
      </p:sp>
    </p:spTree>
    <p:extLst>
      <p:ext uri="{BB962C8B-B14F-4D97-AF65-F5344CB8AC3E}">
        <p14:creationId xmlns:p14="http://schemas.microsoft.com/office/powerpoint/2010/main" val="2079431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14037-77E7-4B36-A126-0A3695710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6000" y="243930"/>
            <a:ext cx="10160000" cy="644815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+mn-lt"/>
              </a:rPr>
              <a:t>Navigation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A6DDA693-8822-169B-204A-F8ACC2D1A2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29358"/>
            <a:ext cx="9662160" cy="1294741"/>
          </a:xfrm>
        </p:spPr>
        <p:txBody>
          <a:bodyPr>
            <a:normAutofit/>
          </a:bodyPr>
          <a:lstStyle/>
          <a:p>
            <a:pPr lvl="1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Final pre-flyby OD (includes TCP, Sequential Ranging, DSN &amp; ESA tracking data) indicated:</a:t>
            </a:r>
          </a:p>
          <a:p>
            <a:pPr lvl="2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Flyby Altitude: 406 km</a:t>
            </a:r>
          </a:p>
          <a:p>
            <a:pPr lvl="2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Eclipse Duration: 36.5 minutes</a:t>
            </a:r>
          </a:p>
          <a:p>
            <a:pPr marL="0" indent="0">
              <a:buNone/>
            </a:pP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A282CE5F-5B82-D5AE-C8B4-D14D141E50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5596"/>
            <a:ext cx="1219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chemeClr val="bg1"/>
                </a:solidFill>
                <a:latin typeface="Arial"/>
                <a:cs typeface="Arial"/>
              </a:rPr>
              <a:t>Pre-flyby Orbit Determination</a:t>
            </a:r>
            <a:endParaRPr lang="en-US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8BF4F8-D133-7915-126A-8A6CA2DE2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CDB29-DFE8-414A-8876-EC9B7B622509}" type="slidenum">
              <a:rPr lang="en-US" smtClean="0"/>
              <a:pPr/>
              <a:t>11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9ECCDA8-7DCD-F8A8-3279-B5D45EBE5C3C}"/>
              </a:ext>
            </a:extLst>
          </p:cNvPr>
          <p:cNvGrpSpPr/>
          <p:nvPr/>
        </p:nvGrpSpPr>
        <p:grpSpPr>
          <a:xfrm>
            <a:off x="0" y="2191797"/>
            <a:ext cx="9863050" cy="4692184"/>
            <a:chOff x="1016000" y="2370811"/>
            <a:chExt cx="9251951" cy="4401464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C417596-B565-B94E-21FF-9FFEB1038E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0"/>
            <a:stretch/>
          </p:blipFill>
          <p:spPr bwMode="auto">
            <a:xfrm>
              <a:off x="1016000" y="2370811"/>
              <a:ext cx="9113886" cy="440146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1B86847-D16E-3273-2F8C-0766B1DE3630}"/>
                </a:ext>
              </a:extLst>
            </p:cNvPr>
            <p:cNvSpPr/>
            <p:nvPr/>
          </p:nvSpPr>
          <p:spPr>
            <a:xfrm>
              <a:off x="9662161" y="6301391"/>
              <a:ext cx="605790" cy="47088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7AA44C28-369C-98E2-C72D-6DBF85623F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749" r="22640" b="7273"/>
          <a:stretch/>
        </p:blipFill>
        <p:spPr>
          <a:xfrm>
            <a:off x="9612403" y="2258961"/>
            <a:ext cx="2579597" cy="3142590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F628FF7-247C-F7C9-4108-95F48EA24617}"/>
              </a:ext>
            </a:extLst>
          </p:cNvPr>
          <p:cNvSpPr txBox="1"/>
          <p:nvPr/>
        </p:nvSpPr>
        <p:spPr>
          <a:xfrm>
            <a:off x="11352574" y="5122659"/>
            <a:ext cx="102902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NASA/JPL</a:t>
            </a:r>
          </a:p>
        </p:txBody>
      </p:sp>
    </p:spTree>
    <p:extLst>
      <p:ext uri="{BB962C8B-B14F-4D97-AF65-F5344CB8AC3E}">
        <p14:creationId xmlns:p14="http://schemas.microsoft.com/office/powerpoint/2010/main" val="37693456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0EA6C74-A18A-D9A4-B47B-C098AAE295A9}"/>
              </a:ext>
            </a:extLst>
          </p:cNvPr>
          <p:cNvSpPr txBox="1"/>
          <p:nvPr/>
        </p:nvSpPr>
        <p:spPr>
          <a:xfrm>
            <a:off x="252094" y="1059896"/>
            <a:ext cx="6646545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BioSensor Payload</a:t>
            </a: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Performed 4 sets of biology experiments on the spacecraft.  No growth observed in cell samples and similar results were observed on the ground control unit.  The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cel</a:t>
            </a: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 viability was affected by long exposure to increased humidity inside the BioSensor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 </a:t>
            </a: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BioSensor payload technology was demonstrated in deep space and learnings will be utilized in future mission including CLPS project, LEIA.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1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Linear Energy Transfer (LET) Spectrometer Payload</a:t>
            </a: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Continues to gather radiation dosimetry </a:t>
            </a: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 captured solar events including coronal mass ejections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4" name="Picture 3" descr="Graphical user interface, chart&#10;&#10;Description automatically generated">
            <a:extLst>
              <a:ext uri="{FF2B5EF4-FFF2-40B4-BE49-F238E27FC236}">
                <a16:creationId xmlns:a16="http://schemas.microsoft.com/office/drawing/2014/main" id="{711CFD3A-B5B7-5BF8-51D1-0D4E63CB434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214"/>
          <a:stretch/>
        </p:blipFill>
        <p:spPr>
          <a:xfrm>
            <a:off x="7061735" y="3988435"/>
            <a:ext cx="4974104" cy="2016125"/>
          </a:xfrm>
          <a:prstGeom prst="rect">
            <a:avLst/>
          </a:prstGeom>
        </p:spPr>
      </p:pic>
      <p:sp>
        <p:nvSpPr>
          <p:cNvPr id="5" name="Text Box 4">
            <a:extLst>
              <a:ext uri="{FF2B5EF4-FFF2-40B4-BE49-F238E27FC236}">
                <a16:creationId xmlns:a16="http://schemas.microsoft.com/office/drawing/2014/main" id="{C821F7A5-B2E1-B284-5163-D2640C3299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5596"/>
            <a:ext cx="1219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chemeClr val="bg1"/>
                </a:solidFill>
                <a:latin typeface="Arial"/>
                <a:cs typeface="Arial"/>
              </a:rPr>
              <a:t>Deep Space Science Operations</a:t>
            </a:r>
            <a:endParaRPr lang="en-US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6" name="Solar event Feb 24-28_2023 video">
            <a:hlinkClick r:id="" action="ppaction://media"/>
            <a:extLst>
              <a:ext uri="{FF2B5EF4-FFF2-40B4-BE49-F238E27FC236}">
                <a16:creationId xmlns:a16="http://schemas.microsoft.com/office/drawing/2014/main" id="{AB664E9D-852C-1167-5A51-595AD2272DE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095783" y="926188"/>
            <a:ext cx="4940056" cy="3027957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6A217B7-5BAC-31EC-5E05-43918A472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CDB29-DFE8-414A-8876-EC9B7B622509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A1F4C8-BB5F-4DC6-7FCE-D485AAED78DB}"/>
              </a:ext>
            </a:extLst>
          </p:cNvPr>
          <p:cNvSpPr txBox="1"/>
          <p:nvPr/>
        </p:nvSpPr>
        <p:spPr>
          <a:xfrm>
            <a:off x="7061734" y="5971819"/>
            <a:ext cx="497410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n-US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Flux measurements from the GOES satellite (top) and BioSentinel LET spectrometer (bottom) recorded for a pair of Coronal Mass Ejection events on Feb. 24 and 25, 2023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0FEF83C-4417-019F-0D1C-8D488592F843}"/>
              </a:ext>
            </a:extLst>
          </p:cNvPr>
          <p:cNvSpPr txBox="1"/>
          <p:nvPr/>
        </p:nvSpPr>
        <p:spPr>
          <a:xfrm>
            <a:off x="252094" y="4861659"/>
            <a:ext cx="63389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600" u="sng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Har</a:t>
            </a:r>
            <a:r>
              <a:rPr kumimoji="0" lang="en-US" sz="160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dware</a:t>
            </a:r>
            <a:r>
              <a:rPr kumimoji="0" lang="en-US" sz="160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Heritage </a:t>
            </a: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for long durations (up to 2 years) in deep space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16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LET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Timepix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detectors </a:t>
            </a: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ahead of future operations on Lunar Gateway and Artemis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NASA Engineering and Safety Center (NESC) 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EEE Cots Parts Validation for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cubesat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components</a:t>
            </a:r>
          </a:p>
        </p:txBody>
      </p:sp>
    </p:spTree>
    <p:extLst>
      <p:ext uri="{BB962C8B-B14F-4D97-AF65-F5344CB8AC3E}">
        <p14:creationId xmlns:p14="http://schemas.microsoft.com/office/powerpoint/2010/main" val="2920510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2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4C2C9FC-3617-922B-151B-B878D701C4DC}"/>
              </a:ext>
            </a:extLst>
          </p:cNvPr>
          <p:cNvSpPr txBox="1"/>
          <p:nvPr/>
        </p:nvSpPr>
        <p:spPr>
          <a:xfrm>
            <a:off x="559740" y="995070"/>
            <a:ext cx="5969247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Characterize solar energetic particle (SEP) events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especially as we head deeper towards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solar maximum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Such measurements will provide valuable information to the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heliophysics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community for the development of SEP models.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Provide space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radiation characterization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 multiple environments using the same radiation detector, including heliocentric orbit, low Earth orbit, cis-lunar space, and on the lunar surface.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Monitor galactic cosmic radiation (GCR) flux rates in a unique location while transitioning into the solar cycle maximum period.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1600" b="1" dirty="0">
              <a:solidFill>
                <a:prstClr val="black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122F7605-935F-BAA8-2042-743EEE18E9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5596"/>
            <a:ext cx="1219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chemeClr val="bg1"/>
                </a:solidFill>
                <a:latin typeface="Arial"/>
                <a:cs typeface="Arial"/>
              </a:rPr>
              <a:t>Solar Maximum</a:t>
            </a:r>
            <a:endParaRPr lang="en-US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3D48DE-FA96-11FA-0EB8-935C58D553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0820" y="4110131"/>
            <a:ext cx="5371431" cy="2193335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31547F-F449-127F-1E0F-E7B0A84EE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CDB29-DFE8-414A-8876-EC9B7B622509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619570-1E94-E20B-2C1B-C09E44B333FF}"/>
              </a:ext>
            </a:extLst>
          </p:cNvPr>
          <p:cNvSpPr txBox="1"/>
          <p:nvPr/>
        </p:nvSpPr>
        <p:spPr>
          <a:xfrm>
            <a:off x="8941334" y="6315343"/>
            <a:ext cx="497410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n-US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Solar Cycles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G_2234.jpeg" descr="IMG_2234.jpeg">
            <a:extLst>
              <a:ext uri="{FF2B5EF4-FFF2-40B4-BE49-F238E27FC236}">
                <a16:creationId xmlns:a16="http://schemas.microsoft.com/office/drawing/2014/main" id="{A93992FE-80F4-5B45-313A-798D74E45E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4643" y="1020695"/>
            <a:ext cx="2753250" cy="2263408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Spotless Disk During Solar Min…">
            <a:extLst>
              <a:ext uri="{FF2B5EF4-FFF2-40B4-BE49-F238E27FC236}">
                <a16:creationId xmlns:a16="http://schemas.microsoft.com/office/drawing/2014/main" id="{0C143FA3-0C30-EB63-4B7E-ECA880D38CE4}"/>
              </a:ext>
            </a:extLst>
          </p:cNvPr>
          <p:cNvSpPr txBox="1"/>
          <p:nvPr/>
        </p:nvSpPr>
        <p:spPr>
          <a:xfrm>
            <a:off x="6799088" y="3258952"/>
            <a:ext cx="2757939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ctr"/>
            <a:r>
              <a:rPr sz="1200" b="1" dirty="0"/>
              <a:t>Spotless Disk During Solar Min</a:t>
            </a:r>
          </a:p>
          <a:p>
            <a:pPr algn="ctr"/>
            <a:r>
              <a:rPr sz="1200" b="1" dirty="0"/>
              <a:t>  Feb 2019 (SDO AIA Imagery, 171 nm)</a:t>
            </a:r>
          </a:p>
        </p:txBody>
      </p:sp>
      <p:sp>
        <p:nvSpPr>
          <p:cNvPr id="10" name="~Solar Max, Feb 2024 (SDO AIA 171 nm)">
            <a:extLst>
              <a:ext uri="{FF2B5EF4-FFF2-40B4-BE49-F238E27FC236}">
                <a16:creationId xmlns:a16="http://schemas.microsoft.com/office/drawing/2014/main" id="{69859ED5-51F6-275E-E75E-70839153113E}"/>
              </a:ext>
            </a:extLst>
          </p:cNvPr>
          <p:cNvSpPr txBox="1"/>
          <p:nvPr/>
        </p:nvSpPr>
        <p:spPr>
          <a:xfrm>
            <a:off x="9626162" y="3259746"/>
            <a:ext cx="2553635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ctr"/>
            <a:r>
              <a:rPr sz="1200" b="1" dirty="0"/>
              <a:t>~Solar Max, Feb 2024 (SDO AIA 171 nm)</a:t>
            </a:r>
          </a:p>
        </p:txBody>
      </p:sp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42FF97E1-F113-AF76-0A08-9BF154D429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57027" y="1020695"/>
            <a:ext cx="2553636" cy="2260239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Image" descr="Image">
            <a:extLst>
              <a:ext uri="{FF2B5EF4-FFF2-40B4-BE49-F238E27FC236}">
                <a16:creationId xmlns:a16="http://schemas.microsoft.com/office/drawing/2014/main" id="{258E38C1-6D8C-C6FD-1803-A1FE1DC95AC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6085" b="48734"/>
          <a:stretch/>
        </p:blipFill>
        <p:spPr>
          <a:xfrm>
            <a:off x="1066947" y="4017818"/>
            <a:ext cx="4367440" cy="2263409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51D23C1-8A8D-80F9-5F3F-C701FD460928}"/>
              </a:ext>
            </a:extLst>
          </p:cNvPr>
          <p:cNvSpPr txBox="1"/>
          <p:nvPr/>
        </p:nvSpPr>
        <p:spPr>
          <a:xfrm>
            <a:off x="1582514" y="6341815"/>
            <a:ext cx="3851873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algn="ctr" defTabSz="914400" rtl="0" eaLnBrk="1" fontAlgn="auto" latinLnBrk="0" hangingPunct="1">
              <a:lnSpc>
                <a:spcPct val="100000"/>
              </a:lnSpc>
              <a:buClrTx/>
              <a:buSzTx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BioSentinel Flight Data</a:t>
            </a:r>
          </a:p>
          <a:p>
            <a:pPr marL="0" marR="0" lvl="1" algn="ctr" defTabSz="914400" rtl="0" eaLnBrk="1" fontAlgn="auto" latinLnBrk="0" hangingPunct="1">
              <a:lnSpc>
                <a:spcPct val="100000"/>
              </a:lnSpc>
              <a:buClrTx/>
              <a:buSzTx/>
              <a:tabLst/>
              <a:defRPr/>
            </a:pPr>
            <a:r>
              <a:rPr lang="en-US" sz="1100" dirty="0">
                <a:solidFill>
                  <a:prstClr val="black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</a:t>
            </a:r>
            <a:r>
              <a:rPr lang="en-US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ptured over 18 solar events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92536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eeting with Napoli, Matthew C. (ARC-RS)-20240402_115824-Meeting Recording">
            <a:hlinkClick r:id="" action="ppaction://media"/>
            <a:extLst>
              <a:ext uri="{FF2B5EF4-FFF2-40B4-BE49-F238E27FC236}">
                <a16:creationId xmlns:a16="http://schemas.microsoft.com/office/drawing/2014/main" id="{DDD2D65C-410B-F3E0-E027-4BA378374E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23117" t="19939" r="17648" b="20908"/>
          <a:stretch>
            <a:fillRect/>
          </a:stretch>
        </p:blipFill>
        <p:spPr>
          <a:xfrm>
            <a:off x="0" y="9234"/>
            <a:ext cx="12192700" cy="68487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78FCF69-F474-C11A-C55C-3EE06FEC01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086"/>
            <a:ext cx="4314825" cy="4381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1DB02F0-7CCB-E72C-1E4E-2C6F96003C93}"/>
              </a:ext>
            </a:extLst>
          </p:cNvPr>
          <p:cNvSpPr txBox="1"/>
          <p:nvPr/>
        </p:nvSpPr>
        <p:spPr>
          <a:xfrm>
            <a:off x="11031855" y="6540015"/>
            <a:ext cx="166687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NASA/JPL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F87B03A-34C1-41F5-F63E-B59CA84B4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CDB29-DFE8-414A-8876-EC9B7B622509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884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87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25DE6-959B-600C-B68D-EEE0988DD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1012" y="160193"/>
            <a:ext cx="10261600" cy="64481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+mn-lt"/>
              </a:rPr>
              <a:t>DSN Experience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1B981-C7A1-5F7A-F05D-E5AD50352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815" y="1481756"/>
            <a:ext cx="3556000" cy="4525963"/>
          </a:xfrm>
        </p:spPr>
        <p:txBody>
          <a:bodyPr>
            <a:normAutofit fontScale="70000" lnSpcReduction="20000"/>
          </a:bodyPr>
          <a:lstStyle/>
          <a:p>
            <a:r>
              <a:rPr lang="en-US" sz="2400" dirty="0"/>
              <a:t>DSN / ESA support</a:t>
            </a:r>
            <a:endParaRPr lang="en-US" sz="2400" b="1" u="sng" dirty="0"/>
          </a:p>
          <a:p>
            <a:pPr lvl="1"/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</a:rPr>
              <a:t>99% successful comm passes</a:t>
            </a:r>
            <a:endParaRPr lang="en-US" sz="2133" b="1" dirty="0"/>
          </a:p>
          <a:p>
            <a:pPr lvl="1"/>
            <a:r>
              <a:rPr lang="en-US" sz="2133" dirty="0"/>
              <a:t>NOPE and MIM have been very responsive to issues and continue to meet with team to work open issues</a:t>
            </a:r>
          </a:p>
          <a:p>
            <a:pPr lvl="1"/>
            <a:r>
              <a:rPr lang="en-US" sz="2133" dirty="0"/>
              <a:t>Actual signal levels are ~3 dB higher than predicted for 8000 bps and 500 bps (changing) after the first few days</a:t>
            </a:r>
          </a:p>
          <a:p>
            <a:pPr lvl="1"/>
            <a:r>
              <a:rPr lang="en-US" sz="2133" b="1" dirty="0" err="1"/>
              <a:t>BioSentinel</a:t>
            </a:r>
            <a:r>
              <a:rPr lang="en-US" sz="2133" b="1" dirty="0"/>
              <a:t> sent out a beacon tone signal and DSS-17 (Morehead State antenna) received it.</a:t>
            </a:r>
          </a:p>
          <a:p>
            <a:pPr lvl="1"/>
            <a:r>
              <a:rPr lang="en-US" sz="2133" b="1" dirty="0" err="1"/>
              <a:t>BioSentinel</a:t>
            </a:r>
            <a:r>
              <a:rPr lang="en-US" sz="2133" b="1" dirty="0"/>
              <a:t> is being used as a test platform for additional DSN capabilities.</a:t>
            </a:r>
          </a:p>
          <a:p>
            <a:pPr lvl="1"/>
            <a:r>
              <a:rPr lang="en-US" sz="2900" b="1" dirty="0"/>
              <a:t> </a:t>
            </a:r>
            <a:r>
              <a:rPr lang="en-US" sz="2300" b="1" dirty="0"/>
              <a:t>As of April 2024, </a:t>
            </a:r>
            <a:r>
              <a:rPr lang="en-US" sz="2300" b="1" dirty="0" err="1"/>
              <a:t>BioSentinel</a:t>
            </a:r>
            <a:r>
              <a:rPr lang="en-US" sz="2300" b="1" dirty="0"/>
              <a:t> uplink is reduced to 1000 bps on the 34-m dish and continues to operate nominally. No issues have been found.</a:t>
            </a:r>
          </a:p>
          <a:p>
            <a:pPr lvl="1"/>
            <a:endParaRPr lang="en-US" sz="2133" b="1" dirty="0"/>
          </a:p>
          <a:p>
            <a:endParaRPr lang="en-US" sz="2133" dirty="0"/>
          </a:p>
        </p:txBody>
      </p:sp>
      <p:pic>
        <p:nvPicPr>
          <p:cNvPr id="5" name="Picture 4" descr="A screenshot of a video game&#10;&#10;Description automatically generated">
            <a:extLst>
              <a:ext uri="{FF2B5EF4-FFF2-40B4-BE49-F238E27FC236}">
                <a16:creationId xmlns:a16="http://schemas.microsoft.com/office/drawing/2014/main" id="{1DA31790-B631-2E15-A4D3-A46FB0F770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1372" y="1803400"/>
            <a:ext cx="7656813" cy="4165600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D601DAD-159E-E4EF-3900-F3E5B9304287}"/>
              </a:ext>
            </a:extLst>
          </p:cNvPr>
          <p:cNvSpPr/>
          <p:nvPr/>
        </p:nvSpPr>
        <p:spPr>
          <a:xfrm>
            <a:off x="4978400" y="3429000"/>
            <a:ext cx="812800" cy="142240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B8120D-A3F2-746D-2CF9-AA4DDD38E17B}"/>
              </a:ext>
            </a:extLst>
          </p:cNvPr>
          <p:cNvSpPr txBox="1"/>
          <p:nvPr/>
        </p:nvSpPr>
        <p:spPr>
          <a:xfrm>
            <a:off x="6705600" y="6003053"/>
            <a:ext cx="4876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https://eyes.nasa.gov/dsn/dsn.html</a:t>
            </a:r>
          </a:p>
        </p:txBody>
      </p:sp>
    </p:spTree>
    <p:extLst>
      <p:ext uri="{BB962C8B-B14F-4D97-AF65-F5344CB8AC3E}">
        <p14:creationId xmlns:p14="http://schemas.microsoft.com/office/powerpoint/2010/main" val="36471926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14037-77E7-4B36-A126-0A3695710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9935" y="149847"/>
            <a:ext cx="10160000" cy="64481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+mn-lt"/>
              </a:rPr>
              <a:t>OD: Post-Flyby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E32A2A-2C48-4556-AA1F-7A860ACFFC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0CB9F6-8E35-4E4F-99BF-5545ACA555F0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A6DDA693-8822-169B-204A-F8ACC2D1A2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31665" y="1264783"/>
            <a:ext cx="2743200" cy="5546863"/>
          </a:xfrm>
        </p:spPr>
        <p:txBody>
          <a:bodyPr/>
          <a:lstStyle/>
          <a:p>
            <a:endParaRPr lang="en-US" sz="2133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2133" dirty="0">
                <a:latin typeface="Arial" panose="020B0604020202020204" pitchFamily="34" charset="0"/>
                <a:cs typeface="Arial" panose="020B0604020202020204" pitchFamily="34" charset="0"/>
              </a:rPr>
              <a:t>Post-flyby OD includes TCP, Sequential Ranging, Doppler tracking data</a:t>
            </a:r>
          </a:p>
          <a:p>
            <a:pPr lvl="1"/>
            <a:r>
              <a:rPr lang="en-US" sz="2133" dirty="0">
                <a:latin typeface="Arial" panose="020B0604020202020204" pitchFamily="34" charset="0"/>
                <a:cs typeface="Arial" panose="020B0604020202020204" pitchFamily="34" charset="0"/>
              </a:rPr>
              <a:t> Tracking data from both DSN &amp; ESA stations</a:t>
            </a:r>
          </a:p>
          <a:p>
            <a:pPr marL="0" indent="0">
              <a:buNone/>
            </a:pPr>
            <a:endParaRPr lang="en-US" sz="2133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133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733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73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B32E52-3A25-0534-515E-81C63301B7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2515" y="1600200"/>
            <a:ext cx="9347885" cy="447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6949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14037-77E7-4B36-A126-0A3695710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5959" y="137859"/>
            <a:ext cx="10160000" cy="64481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+mn-lt"/>
              </a:rPr>
              <a:t>OD: Post-Flyby, Heliocentric space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E32A2A-2C48-4556-AA1F-7A860ACFFC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0CB9F6-8E35-4E4F-99BF-5545ACA555F0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A6DDA693-8822-169B-204A-F8ACC2D1A2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05273" y="1251272"/>
            <a:ext cx="2946400" cy="5546863"/>
          </a:xfrm>
        </p:spPr>
        <p:txBody>
          <a:bodyPr/>
          <a:lstStyle/>
          <a:p>
            <a:endParaRPr lang="en-US" sz="2133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Heliocentric OD includes only TCP data from DSN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Vertical lines represent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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 maneuvers            (10</a:t>
            </a:r>
            <a:r>
              <a:rPr lang="en-US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-4 </a:t>
            </a:r>
            <a:r>
              <a:rPr lang="en-US" sz="2000" baseline="300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 &lt; V &lt;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US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-3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m/s)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Current semi-major axis (May 2024) is 1.019 AU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Earth-trailing orbit</a:t>
            </a:r>
          </a:p>
          <a:p>
            <a:pPr marL="0" indent="0">
              <a:buNone/>
            </a:pPr>
            <a:endParaRPr lang="en-US" sz="2133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733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73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26737598-3C3A-0DEF-F46B-564A552ACB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517" t="12756" r="1175" b="33409"/>
          <a:stretch/>
        </p:blipFill>
        <p:spPr bwMode="auto">
          <a:xfrm>
            <a:off x="2946401" y="1586684"/>
            <a:ext cx="9242649" cy="39656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679090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14037-77E7-4B36-A126-0A3695710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5959" y="137859"/>
            <a:ext cx="10160000" cy="64481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+mn-lt"/>
              </a:rPr>
              <a:t>Evolution of the Heliocentric orbital elements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E32A2A-2C48-4556-AA1F-7A860ACFFC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0CB9F6-8E35-4E4F-99BF-5545ACA555F0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pic>
        <p:nvPicPr>
          <p:cNvPr id="9" name="Picture 8" descr="Chart, line chart&#10;&#10;Description automatically generated">
            <a:extLst>
              <a:ext uri="{FF2B5EF4-FFF2-40B4-BE49-F238E27FC236}">
                <a16:creationId xmlns:a16="http://schemas.microsoft.com/office/drawing/2014/main" id="{8455621F-B501-36C5-8412-042C659C35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8" r="6712"/>
          <a:stretch/>
        </p:blipFill>
        <p:spPr bwMode="auto">
          <a:xfrm>
            <a:off x="943131" y="991919"/>
            <a:ext cx="10160000" cy="579089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582C7FC-C1D1-1AF2-84C8-79C42A0210AB}"/>
              </a:ext>
            </a:extLst>
          </p:cNvPr>
          <p:cNvSpPr txBox="1"/>
          <p:nvPr/>
        </p:nvSpPr>
        <p:spPr>
          <a:xfrm>
            <a:off x="107831" y="6505705"/>
            <a:ext cx="39478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Coordinate system: Mean Ecliptic Equinox of J2000</a:t>
            </a:r>
          </a:p>
        </p:txBody>
      </p:sp>
    </p:spTree>
    <p:extLst>
      <p:ext uri="{BB962C8B-B14F-4D97-AF65-F5344CB8AC3E}">
        <p14:creationId xmlns:p14="http://schemas.microsoft.com/office/powerpoint/2010/main" val="34254751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hart, line chart&#10;&#10;Description automatically generated">
            <a:extLst>
              <a:ext uri="{FF2B5EF4-FFF2-40B4-BE49-F238E27FC236}">
                <a16:creationId xmlns:a16="http://schemas.microsoft.com/office/drawing/2014/main" id="{26293ED3-AEAD-ED33-C71F-61B2E0B7714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68" r="7845"/>
          <a:stretch/>
        </p:blipFill>
        <p:spPr bwMode="auto">
          <a:xfrm>
            <a:off x="1292657" y="904956"/>
            <a:ext cx="9606685" cy="56781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40474AA-B9A9-C485-4E8E-237F636BB6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0127" y="-193812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C3 vs. Time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2DFE15-B320-BE4B-8E46-40442F905B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0CB9F6-8E35-4E4F-99BF-5545ACA555F0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814D25-18EF-A708-C714-03B3C84A699C}"/>
              </a:ext>
            </a:extLst>
          </p:cNvPr>
          <p:cNvSpPr txBox="1"/>
          <p:nvPr/>
        </p:nvSpPr>
        <p:spPr>
          <a:xfrm>
            <a:off x="2444462" y="3081863"/>
            <a:ext cx="27707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Lunar Flyby </a:t>
            </a:r>
          </a:p>
          <a:p>
            <a:r>
              <a:rPr lang="en-US" sz="1600" dirty="0"/>
              <a:t>21-Nov-2022, 15:40:39 UTC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3570252-1B50-3139-36F8-A6B8F607A6B8}"/>
              </a:ext>
            </a:extLst>
          </p:cNvPr>
          <p:cNvCxnSpPr>
            <a:cxnSpLocks/>
          </p:cNvCxnSpPr>
          <p:nvPr/>
        </p:nvCxnSpPr>
        <p:spPr>
          <a:xfrm flipH="1">
            <a:off x="2052032" y="3374250"/>
            <a:ext cx="392430" cy="547069"/>
          </a:xfrm>
          <a:prstGeom prst="straightConnector1">
            <a:avLst/>
          </a:prstGeom>
          <a:ln w="63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41953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474AA-B9A9-C485-4E8E-237F636BB6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7609" y="136525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Mean Ecliptic/Mean Equinox of J2000 Orbit Elements</a:t>
            </a:r>
            <a:endParaRPr lang="en-US" sz="32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2DFE15-B320-BE4B-8E46-40442F905B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  <a:defRPr/>
            </a:pPr>
            <a:fld id="{D40CB9F6-8E35-4E4F-99BF-5545ACA555F0}" type="slidenum">
              <a:rPr lang="en-US" smtClean="0"/>
              <a:pPr algn="r">
                <a:spcAft>
                  <a:spcPts val="600"/>
                </a:spcAft>
                <a:defRPr/>
              </a:pPr>
              <a:t>20</a:t>
            </a:fld>
            <a:endParaRPr lang="en-US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2AFD077-9637-9B55-D807-66CB576A77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9850759"/>
              </p:ext>
            </p:extLst>
          </p:nvPr>
        </p:nvGraphicFramePr>
        <p:xfrm>
          <a:off x="23419" y="1039480"/>
          <a:ext cx="4237618" cy="54223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74812">
                  <a:extLst>
                    <a:ext uri="{9D8B030D-6E8A-4147-A177-3AD203B41FA5}">
                      <a16:colId xmlns:a16="http://schemas.microsoft.com/office/drawing/2014/main" val="4147750981"/>
                    </a:ext>
                  </a:extLst>
                </a:gridCol>
                <a:gridCol w="1762806">
                  <a:extLst>
                    <a:ext uri="{9D8B030D-6E8A-4147-A177-3AD203B41FA5}">
                      <a16:colId xmlns:a16="http://schemas.microsoft.com/office/drawing/2014/main" val="3561768622"/>
                    </a:ext>
                  </a:extLst>
                </a:gridCol>
              </a:tblGrid>
              <a:tr h="47223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Epoch</a:t>
                      </a:r>
                      <a:endParaRPr lang="en-US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7126" marR="14712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1-Dec-2023, 00:00:00 UTC</a:t>
                      </a:r>
                      <a:endParaRPr lang="en-US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7126" marR="147126" marT="0" marB="0"/>
                </a:tc>
                <a:extLst>
                  <a:ext uri="{0D108BD9-81ED-4DB2-BD59-A6C34878D82A}">
                    <a16:rowId xmlns:a16="http://schemas.microsoft.com/office/drawing/2014/main" val="3761484641"/>
                  </a:ext>
                </a:extLst>
              </a:tr>
              <a:tr h="47223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Semi-major axis, a</a:t>
                      </a:r>
                      <a:endParaRPr lang="en-US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7126" marR="14712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152,378,168 km (1.018585 AU)</a:t>
                      </a:r>
                      <a:endParaRPr lang="en-US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7126" marR="147126" marT="0" marB="0"/>
                </a:tc>
                <a:extLst>
                  <a:ext uri="{0D108BD9-81ED-4DB2-BD59-A6C34878D82A}">
                    <a16:rowId xmlns:a16="http://schemas.microsoft.com/office/drawing/2014/main" val="1557610641"/>
                  </a:ext>
                </a:extLst>
              </a:tr>
              <a:tr h="32687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Eccentricity e</a:t>
                      </a:r>
                      <a:endParaRPr lang="en-US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7126" marR="14712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0.0193878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7126" marR="147126" marT="0" marB="0"/>
                </a:tc>
                <a:extLst>
                  <a:ext uri="{0D108BD9-81ED-4DB2-BD59-A6C34878D82A}">
                    <a16:rowId xmlns:a16="http://schemas.microsoft.com/office/drawing/2014/main" val="3897981100"/>
                  </a:ext>
                </a:extLst>
              </a:tr>
              <a:tr h="32687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Inclination i</a:t>
                      </a:r>
                      <a:endParaRPr lang="en-US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7126" marR="14712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0.239 deg</a:t>
                      </a:r>
                      <a:endParaRPr lang="en-US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7126" marR="147126" marT="0" marB="0"/>
                </a:tc>
                <a:extLst>
                  <a:ext uri="{0D108BD9-81ED-4DB2-BD59-A6C34878D82A}">
                    <a16:rowId xmlns:a16="http://schemas.microsoft.com/office/drawing/2014/main" val="3374208954"/>
                  </a:ext>
                </a:extLst>
              </a:tr>
              <a:tr h="47223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Longitude of the Ascending Node </a:t>
                      </a:r>
                      <a:r>
                        <a:rPr lang="en-US" sz="1800" b="1">
                          <a:effectLst/>
                          <a:sym typeface="Symbol" panose="05050102010706020507" pitchFamily="18" charset="2"/>
                        </a:rPr>
                        <a:t></a:t>
                      </a:r>
                      <a:r>
                        <a:rPr lang="en-US" sz="1800" b="1">
                          <a:effectLst/>
                        </a:rPr>
                        <a:t> </a:t>
                      </a:r>
                      <a:endParaRPr lang="en-US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7126" marR="14712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66.045 deg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7126" marR="147126" marT="0" marB="0"/>
                </a:tc>
                <a:extLst>
                  <a:ext uri="{0D108BD9-81ED-4DB2-BD59-A6C34878D82A}">
                    <a16:rowId xmlns:a16="http://schemas.microsoft.com/office/drawing/2014/main" val="1735544975"/>
                  </a:ext>
                </a:extLst>
              </a:tr>
              <a:tr h="32687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Argument of perihelion </a:t>
                      </a:r>
                      <a:r>
                        <a:rPr lang="en-US" sz="1800" b="1">
                          <a:effectLst/>
                          <a:sym typeface="Symbol" panose="05050102010706020507" pitchFamily="18" charset="2"/>
                        </a:rPr>
                        <a:t></a:t>
                      </a:r>
                      <a:endParaRPr lang="en-US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7126" marR="14712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4.092 deg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7126" marR="147126" marT="0" marB="0"/>
                </a:tc>
                <a:extLst>
                  <a:ext uri="{0D108BD9-81ED-4DB2-BD59-A6C34878D82A}">
                    <a16:rowId xmlns:a16="http://schemas.microsoft.com/office/drawing/2014/main" val="593679415"/>
                  </a:ext>
                </a:extLst>
              </a:tr>
              <a:tr h="32687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True Anomaly </a:t>
                      </a:r>
                      <a:r>
                        <a:rPr lang="en-US" sz="1800" b="1">
                          <a:effectLst/>
                          <a:sym typeface="Symbol" panose="05050102010706020507" pitchFamily="18" charset="2"/>
                        </a:rPr>
                        <a:t></a:t>
                      </a:r>
                      <a:endParaRPr lang="en-US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7126" marR="14712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348.240 deg</a:t>
                      </a:r>
                      <a:endParaRPr lang="en-US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7126" marR="147126" marT="0" marB="0"/>
                </a:tc>
                <a:extLst>
                  <a:ext uri="{0D108BD9-81ED-4DB2-BD59-A6C34878D82A}">
                    <a16:rowId xmlns:a16="http://schemas.microsoft.com/office/drawing/2014/main" val="2157236403"/>
                  </a:ext>
                </a:extLst>
              </a:tr>
              <a:tr h="32687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Orbital period T</a:t>
                      </a:r>
                      <a:r>
                        <a:rPr lang="en-US" sz="1800" b="1" baseline="-25000">
                          <a:effectLst/>
                        </a:rPr>
                        <a:t>B</a:t>
                      </a:r>
                      <a:endParaRPr lang="en-US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7126" marR="14712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375.5 days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7126" marR="147126" marT="0" marB="0"/>
                </a:tc>
                <a:extLst>
                  <a:ext uri="{0D108BD9-81ED-4DB2-BD59-A6C34878D82A}">
                    <a16:rowId xmlns:a16="http://schemas.microsoft.com/office/drawing/2014/main" val="2582633927"/>
                  </a:ext>
                </a:extLst>
              </a:tr>
              <a:tr h="47223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Perihelion distance q</a:t>
                      </a:r>
                      <a:endParaRPr lang="en-US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7126" marR="14712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149,423,893 km (0.998837 AU)</a:t>
                      </a:r>
                      <a:endParaRPr lang="en-US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7126" marR="147126" marT="0" marB="0"/>
                </a:tc>
                <a:extLst>
                  <a:ext uri="{0D108BD9-81ED-4DB2-BD59-A6C34878D82A}">
                    <a16:rowId xmlns:a16="http://schemas.microsoft.com/office/drawing/2014/main" val="931903913"/>
                  </a:ext>
                </a:extLst>
              </a:tr>
              <a:tr h="47223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Aphelion distance Q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7126" marR="14712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155,332,443 km (1.038333 AU)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7126" marR="147126" marT="0" marB="0"/>
                </a:tc>
                <a:extLst>
                  <a:ext uri="{0D108BD9-81ED-4DB2-BD59-A6C34878D82A}">
                    <a16:rowId xmlns:a16="http://schemas.microsoft.com/office/drawing/2014/main" val="358041731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0133581-29B0-81E0-EBCF-37351982AC90}"/>
              </a:ext>
            </a:extLst>
          </p:cNvPr>
          <p:cNvSpPr txBox="1"/>
          <p:nvPr/>
        </p:nvSpPr>
        <p:spPr>
          <a:xfrm>
            <a:off x="8788022" y="1069298"/>
            <a:ext cx="31182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Perihelion Date = 12-Dec-2023</a:t>
            </a:r>
          </a:p>
          <a:p>
            <a:r>
              <a:rPr lang="en-US" dirty="0"/>
              <a:t>Aphelion Date   = 19-Jun-2024</a:t>
            </a:r>
          </a:p>
        </p:txBody>
      </p:sp>
      <p:pic>
        <p:nvPicPr>
          <p:cNvPr id="7" name="Picture 6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7DBF7256-34AA-1692-B401-4964B218368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609" t="12076" b="25018"/>
          <a:stretch/>
        </p:blipFill>
        <p:spPr bwMode="auto">
          <a:xfrm>
            <a:off x="4342358" y="1974047"/>
            <a:ext cx="7826223" cy="397665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879988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474AA-B9A9-C485-4E8E-237F636BB6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0127" y="-193812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Pos. uncertainties vs. Time (heliocentric)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2DFE15-B320-BE4B-8E46-40442F905B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0CB9F6-8E35-4E4F-99BF-5545ACA555F0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319B45BB-8E5C-5498-5A3D-60B373C5D0F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436" t="12379" b="24263"/>
          <a:stretch/>
        </p:blipFill>
        <p:spPr bwMode="auto">
          <a:xfrm>
            <a:off x="1205455" y="1418254"/>
            <a:ext cx="9781090" cy="484801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017488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474AA-B9A9-C485-4E8E-237F636BB6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0127" y="-193812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Vel. uncertainties vs. Time (heliocentric)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2DFE15-B320-BE4B-8E46-40442F905B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0CB9F6-8E35-4E4F-99BF-5545ACA555F0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50EFB240-656A-B81C-B3E0-B4F0632B4D6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546" t="11967" b="24468"/>
          <a:stretch/>
        </p:blipFill>
        <p:spPr bwMode="auto">
          <a:xfrm>
            <a:off x="1365145" y="1387646"/>
            <a:ext cx="9461710" cy="471280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635318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CF241-2F42-2DDF-3396-725633CFAA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8788" y="-16049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Distance to Earth (long-term)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BA3F27-B1D6-FF5D-7FAB-E164FFA71F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0CB9F6-8E35-4E4F-99BF-5545ACA555F0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A73648F0-F4BF-8CC4-1FF8-9E2A79D68F85}"/>
              </a:ext>
            </a:extLst>
          </p:cNvPr>
          <p:cNvSpPr txBox="1">
            <a:spLocks/>
          </p:cNvSpPr>
          <p:nvPr/>
        </p:nvSpPr>
        <p:spPr>
          <a:xfrm>
            <a:off x="1625602" y="5664200"/>
            <a:ext cx="10159999" cy="680720"/>
          </a:xfrm>
          <a:prstGeom prst="rect">
            <a:avLst/>
          </a:prstGeom>
          <a:solidFill>
            <a:schemeClr val="bg1">
              <a:alpha val="76000"/>
            </a:schemeClr>
          </a:solidFill>
          <a:effectLst>
            <a:softEdge rad="63500"/>
          </a:effectLst>
        </p:spPr>
        <p:txBody>
          <a:bodyPr/>
          <a:lstStyle>
            <a:lvl1pPr marL="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b="0" i="0" kern="1200">
                <a:solidFill>
                  <a:schemeClr val="tx1"/>
                </a:solidFill>
                <a:latin typeface="Arial Narrow" panose="020B0604020202020204" pitchFamily="34" charset="0"/>
                <a:ea typeface="ヒラギノ角ゴ Pro W3" charset="-128"/>
                <a:cs typeface="Arial Narrow" panose="020B0604020202020204" pitchFamily="34" charset="0"/>
              </a:defRPr>
            </a:lvl1pPr>
            <a:lvl2pPr marL="401638" indent="-166688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D579"/>
              </a:buClr>
              <a:buFont typeface="Arial" panose="020B0604020202020204" pitchFamily="34" charset="0"/>
              <a:buChar char="•"/>
              <a:tabLst/>
              <a:defRPr sz="1800" b="0" i="0" kern="1200" baseline="0">
                <a:solidFill>
                  <a:schemeClr val="tx1"/>
                </a:solidFill>
                <a:latin typeface="Arial Narrow" panose="020B0604020202020204" pitchFamily="34" charset="0"/>
                <a:ea typeface="ヒラギノ角ゴ Pro W3" charset="-128"/>
                <a:cs typeface="Arial Narrow" panose="020B0604020202020204" pitchFamily="34" charset="0"/>
              </a:defRPr>
            </a:lvl2pPr>
            <a:lvl3pPr marL="635000" indent="-2794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66"/>
              </a:buClr>
              <a:buFont typeface="+mj-lt"/>
              <a:buAutoNum type="arabicPeriod"/>
              <a:tabLst/>
              <a:defRPr sz="1800" kern="1200">
                <a:solidFill>
                  <a:schemeClr val="tx1"/>
                </a:solidFill>
                <a:latin typeface="Arial Narrow"/>
                <a:ea typeface="ヒラギノ角ゴ Pro W3" charset="-128"/>
                <a:cs typeface="Arial Narrow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FFFFFF"/>
                </a:solidFill>
                <a:latin typeface="Arial Narrow"/>
                <a:ea typeface="ヒラギノ角ゴ Pro W3" charset="-128"/>
                <a:cs typeface="Arial Narrow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rgbClr val="FFFFFF"/>
                </a:solidFill>
                <a:latin typeface="Arial Narrow"/>
                <a:ea typeface="ヒラギノ角ゴ Pro W3" charset="-128"/>
                <a:cs typeface="Arial Narrow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Max. distance ~300e6 km in 2041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Min. distance post-flyby ~1.6e6 km in 2058!</a:t>
            </a:r>
          </a:p>
          <a:p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</a:t>
            </a:r>
            <a:r>
              <a:rPr lang="en-US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he current (as of May 2024) semi-major axis is about 1.019 AU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522D24-9DC8-8590-758E-B6A6CC977E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1859" y="941642"/>
            <a:ext cx="6045807" cy="45321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377286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>
            <a:extLst>
              <a:ext uri="{FF2B5EF4-FFF2-40B4-BE49-F238E27FC236}">
                <a16:creationId xmlns:a16="http://schemas.microsoft.com/office/drawing/2014/main" id="{33106AC1-DA1A-497F-9D87-A600466AFB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5596"/>
            <a:ext cx="1219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400" b="1">
                <a:solidFill>
                  <a:schemeClr val="bg1"/>
                </a:solidFill>
                <a:latin typeface="Arial"/>
                <a:cs typeface="Arial"/>
              </a:rPr>
              <a:t>Mission Summary</a:t>
            </a:r>
            <a:endParaRPr lang="en-US" sz="200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A8AC89C-DA5E-4A6A-9884-35B532B4B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CDB29-DFE8-414A-8876-EC9B7B622509}" type="slidenum">
              <a:rPr lang="en-US" smtClean="0">
                <a:solidFill>
                  <a:schemeClr val="bg1"/>
                </a:solidFill>
              </a:rPr>
              <a:pPr/>
              <a:t>24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68B0FA4-2E18-672D-6556-876FF0AC8D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78" y="963539"/>
            <a:ext cx="11849271" cy="2675596"/>
          </a:xfrm>
        </p:spPr>
        <p:txBody>
          <a:bodyPr>
            <a:no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Successfully operating for over a year</a:t>
            </a:r>
          </a:p>
          <a:p>
            <a:pPr lvl="1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Completed the science phase and currently in extended mission</a:t>
            </a:r>
          </a:p>
          <a:p>
            <a:pPr lvl="1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About 40 million km from Earth (as of May 2024) with no mission ending anomalies</a:t>
            </a:r>
          </a:p>
          <a:p>
            <a:pPr lvl="1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LET radiation detector still collecting valuable science data</a:t>
            </a: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All subsystems are in good shape</a:t>
            </a:r>
          </a:p>
          <a:p>
            <a:pPr lvl="1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ADCS has performed fabulously – high performance, no errors</a:t>
            </a:r>
          </a:p>
          <a:p>
            <a:pPr lvl="1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Prop system has overcome some issues but maintains very high propellant margins (94% remain!)</a:t>
            </a:r>
          </a:p>
          <a:p>
            <a:pPr lvl="1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FSW/CDH had some early hiccups, but has stabilized with a patch applied to fix most bugs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8E4013F-433D-E45D-717D-344628BC2D87}"/>
              </a:ext>
            </a:extLst>
          </p:cNvPr>
          <p:cNvSpPr txBox="1">
            <a:spLocks/>
          </p:cNvSpPr>
          <p:nvPr/>
        </p:nvSpPr>
        <p:spPr>
          <a:xfrm>
            <a:off x="29981" y="3531374"/>
            <a:ext cx="6553702" cy="35874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No unexplained or radiation-drive processor reset</a:t>
            </a:r>
          </a:p>
          <a:p>
            <a:pPr lvl="1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EPS has incurred no anomalies from deep-space environment</a:t>
            </a:r>
          </a:p>
          <a:p>
            <a:pPr lvl="2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Excellent performance through 34min eclipse</a:t>
            </a:r>
          </a:p>
          <a:p>
            <a:pPr lvl="2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SA and Batteries show better than predicted degradation over time, maintaining large margins</a:t>
            </a:r>
          </a:p>
          <a:p>
            <a:pPr lvl="1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Comm subsystem has operated as expected</a:t>
            </a:r>
          </a:p>
          <a:p>
            <a:pPr lvl="2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Downlinked &gt;24,000 files (50/50 payload/bus)</a:t>
            </a:r>
          </a:p>
          <a:p>
            <a:pPr lvl="2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Link margins supporting highest data rates w/ MGA</a:t>
            </a:r>
          </a:p>
          <a:p>
            <a:pPr lvl="2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Supported DSN beacon tone test</a:t>
            </a:r>
          </a:p>
          <a:p>
            <a:pPr lvl="2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Thermal constraints limit transmitter on time to 3hrs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30B923-305F-8256-89FC-720F9DF236EF}"/>
              </a:ext>
            </a:extLst>
          </p:cNvPr>
          <p:cNvSpPr txBox="1"/>
          <p:nvPr/>
        </p:nvSpPr>
        <p:spPr>
          <a:xfrm>
            <a:off x="6599586" y="6596390"/>
            <a:ext cx="134530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NASA </a:t>
            </a:r>
            <a:endParaRPr lang="en-US" sz="11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8906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14037-77E7-4B36-A126-0A3695710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03649" y="136525"/>
            <a:ext cx="10261600" cy="64481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+mn-lt"/>
              </a:rPr>
              <a:t>Conclusions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E32A2A-2C48-4556-AA1F-7A860ACFFC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0CB9F6-8E35-4E4F-99BF-5545ACA555F0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CD8918-0478-488C-B23E-BBC0C6EEF5A6}"/>
              </a:ext>
            </a:extLst>
          </p:cNvPr>
          <p:cNvSpPr txBox="1"/>
          <p:nvPr/>
        </p:nvSpPr>
        <p:spPr>
          <a:xfrm>
            <a:off x="693576" y="1185583"/>
            <a:ext cx="103632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3484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Stable heliocentric orbit. Orbit determination is performed every two weeks.</a:t>
            </a:r>
          </a:p>
          <a:p>
            <a:pPr marL="353484" lvl="1" indent="-34290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3484" lvl="1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BioSentinel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is surviving during solar maximum (the highest solar activity since 2017)</a:t>
            </a:r>
          </a:p>
          <a:p>
            <a:pPr marL="353484" lvl="1" indent="-34290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3484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Very good performance of the IRIS radio over a year and a half of operation (up to 38 million km).</a:t>
            </a:r>
          </a:p>
          <a:p>
            <a:pPr marL="10584" lvl="1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3484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DSN /ESA support has exceeded expectations. </a:t>
            </a:r>
          </a:p>
          <a:p>
            <a:pPr marL="353484" lvl="1" indent="-34290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3484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Currently working on a Mission Extension to study Deep Space Radiation.</a:t>
            </a:r>
          </a:p>
          <a:p>
            <a:pPr marL="353484" lvl="1" indent="-34290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3484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We plan to continue the mission at least until the end of 2024, hopefully beyond.</a:t>
            </a:r>
          </a:p>
        </p:txBody>
      </p:sp>
    </p:spTree>
    <p:extLst>
      <p:ext uri="{BB962C8B-B14F-4D97-AF65-F5344CB8AC3E}">
        <p14:creationId xmlns:p14="http://schemas.microsoft.com/office/powerpoint/2010/main" val="20847883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dark&#10;&#10;Description automatically generated">
            <a:extLst>
              <a:ext uri="{FF2B5EF4-FFF2-40B4-BE49-F238E27FC236}">
                <a16:creationId xmlns:a16="http://schemas.microsoft.com/office/drawing/2014/main" id="{490C033A-C9BB-8E31-8E47-8F478DF1F6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517" b="6223"/>
          <a:stretch/>
        </p:blipFill>
        <p:spPr>
          <a:xfrm>
            <a:off x="0" y="873760"/>
            <a:ext cx="12192000" cy="5984240"/>
          </a:xfrm>
          <a:prstGeom prst="rect">
            <a:avLst/>
          </a:prstGeom>
        </p:spPr>
      </p:pic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D6FE4211-5986-85D8-63CC-3D57B6776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27046"/>
            <a:ext cx="3581400" cy="501650"/>
          </a:xfrm>
        </p:spPr>
        <p:txBody>
          <a:bodyPr/>
          <a:lstStyle/>
          <a:p>
            <a:fld id="{E05CDB29-DFE8-414A-8876-EC9B7B622509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F34EEE9-ECB6-8B32-D983-D828400F4DF6}"/>
              </a:ext>
            </a:extLst>
          </p:cNvPr>
          <p:cNvSpPr txBox="1"/>
          <p:nvPr/>
        </p:nvSpPr>
        <p:spPr>
          <a:xfrm>
            <a:off x="10515480" y="6347066"/>
            <a:ext cx="215026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NASA/Daniel Rutter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CDA7A83-48AE-4DC0-53B9-711B1C7B769A}"/>
              </a:ext>
            </a:extLst>
          </p:cNvPr>
          <p:cNvSpPr txBox="1"/>
          <p:nvPr/>
        </p:nvSpPr>
        <p:spPr>
          <a:xfrm>
            <a:off x="1025494" y="3622527"/>
            <a:ext cx="43288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you!</a:t>
            </a:r>
            <a:endParaRPr lang="en-US" sz="1600" dirty="0">
              <a:solidFill>
                <a:schemeClr val="bg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68385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56700</TotalTime>
  <Words>1496</Words>
  <Application>Microsoft Office PowerPoint</Application>
  <PresentationFormat>Widescreen</PresentationFormat>
  <Paragraphs>238</Paragraphs>
  <Slides>26</Slides>
  <Notes>11</Notes>
  <HiddenSlides>0</HiddenSlides>
  <MMClips>3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Arial</vt:lpstr>
      <vt:lpstr>Arial Narrow</vt:lpstr>
      <vt:lpstr>Calibri</vt:lpstr>
      <vt:lpstr>Calibri Light</vt:lpstr>
      <vt:lpstr>Roboto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Initial Deployment – Tumbling Anomaly</vt:lpstr>
      <vt:lpstr>Lunar Impact Risk – Example Analysis</vt:lpstr>
      <vt:lpstr>PowerPoint Presentation</vt:lpstr>
      <vt:lpstr>Navigation</vt:lpstr>
      <vt:lpstr>PowerPoint Presentation</vt:lpstr>
      <vt:lpstr>PowerPoint Presentation</vt:lpstr>
      <vt:lpstr>PowerPoint Presentation</vt:lpstr>
      <vt:lpstr>DSN Experience</vt:lpstr>
      <vt:lpstr>OD: Post-Flyby</vt:lpstr>
      <vt:lpstr>OD: Post-Flyby, Heliocentric space</vt:lpstr>
      <vt:lpstr>Evolution of the Heliocentric orbital elements</vt:lpstr>
      <vt:lpstr>C3 vs. Time</vt:lpstr>
      <vt:lpstr>Mean Ecliptic/Mean Equinox of J2000 Orbit Elements</vt:lpstr>
      <vt:lpstr>Pos. uncertainties vs. Time (heliocentric)</vt:lpstr>
      <vt:lpstr>Vel. uncertainties vs. Time (heliocentric)</vt:lpstr>
      <vt:lpstr>Distance to Earth (long-term)</vt:lpstr>
      <vt:lpstr>PowerPoint Presentation</vt:lpstr>
      <vt:lpstr>Conclusions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Dono Perez, Andres (ARC-RS)[MILLENNIUM ENGINEERING &amp; INTEGRATION CO]</cp:lastModifiedBy>
  <cp:revision>524</cp:revision>
  <dcterms:created xsi:type="dcterms:W3CDTF">2016-10-25T19:43:46Z</dcterms:created>
  <dcterms:modified xsi:type="dcterms:W3CDTF">2024-05-21T04:34:24Z</dcterms:modified>
</cp:coreProperties>
</file>