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61" r:id="rId6"/>
    <p:sldId id="280" r:id="rId7"/>
    <p:sldId id="292" r:id="rId8"/>
    <p:sldId id="289" r:id="rId9"/>
    <p:sldId id="290" r:id="rId10"/>
    <p:sldId id="296" r:id="rId11"/>
    <p:sldId id="293" r:id="rId12"/>
    <p:sldId id="294" r:id="rId13"/>
    <p:sldId id="295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ny, Erin M. (GRC-LTF0)" initials="TEM(" lastIdx="26" clrIdx="0">
    <p:extLst>
      <p:ext uri="{19B8F6BF-5375-455C-9EA6-DF929625EA0E}">
        <p15:presenceInfo xmlns:p15="http://schemas.microsoft.com/office/powerpoint/2012/main" userId="S::etesny@ndc.nasa.gov::e877cea6-5742-44fa-a42a-047f50e1e027" providerId="AD"/>
      </p:ext>
    </p:extLst>
  </p:cmAuthor>
  <p:cmAuthor id="2" name="Nugent, Benjamin T. (GRC-LTF0)" initials="NBT(" lastIdx="1" clrIdx="1">
    <p:extLst>
      <p:ext uri="{19B8F6BF-5375-455C-9EA6-DF929625EA0E}">
        <p15:presenceInfo xmlns:p15="http://schemas.microsoft.com/office/powerpoint/2012/main" userId="S-1-5-21-330711430-3775241029-4075259233-844217" providerId="AD"/>
      </p:ext>
    </p:extLst>
  </p:cmAuthor>
  <p:cmAuthor id="3" name="Buehrle, Robert J. (GRC-LTF0)" initials="BRJ(L" lastIdx="6" clrIdx="2">
    <p:extLst>
      <p:ext uri="{19B8F6BF-5375-455C-9EA6-DF929625EA0E}">
        <p15:presenceInfo xmlns:p15="http://schemas.microsoft.com/office/powerpoint/2012/main" userId="S::rbuehrle@ndc.nasa.gov::a5325978-bbe3-46a3-99b3-353910dab4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87417D-4D4C-47B7-8375-FED4A7C815AF}" v="119" dt="2024-05-22T14:54:05.803"/>
    <p1510:client id="{34BA72B3-6BCF-CBE4-A2C0-34EA68F76DC0}" v="1984" dt="2024-05-22T15:27:19.043"/>
    <p1510:client id="{47771437-7F37-02A0-C9B1-19A790812871}" v="1841" dt="2024-05-21T22:32:52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CFCC-B8DB-4F97-A8CE-48E8DDDDA4C3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3A777-4BB6-4A29-8FA3-B77E02125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61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3A777-4BB6-4A29-8FA3-B77E021255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8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3A777-4BB6-4A29-8FA3-B77E021255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8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3A777-4BB6-4A29-8FA3-B77E021255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1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Negative power savings is interesting… What’s going on at the break-even/zero benefit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3A777-4BB6-4A29-8FA3-B77E021255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48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some bullets</a:t>
            </a:r>
          </a:p>
          <a:p>
            <a:r>
              <a:rPr lang="en-US"/>
              <a:t>Mixed units? (PSIA)</a:t>
            </a:r>
          </a:p>
          <a:p>
            <a:r>
              <a:rPr lang="en-US"/>
              <a:t>Why stop at 70K?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3A777-4BB6-4A29-8FA3-B77E021255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some bullets</a:t>
            </a:r>
          </a:p>
          <a:p>
            <a:r>
              <a:rPr lang="en-US"/>
              <a:t>Mixed units? (PSIA)</a:t>
            </a:r>
          </a:p>
          <a:p>
            <a:r>
              <a:rPr lang="en-US"/>
              <a:t>Why stop at 70K?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3A777-4BB6-4A29-8FA3-B77E021255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24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Modular in terms of switching during operation on a mission (in lieu of turndown?) or like </a:t>
            </a:r>
            <a:r>
              <a:rPr lang="en-US" err="1"/>
              <a:t>legos</a:t>
            </a:r>
            <a:r>
              <a:rPr lang="en-US"/>
              <a:t> that you can assemble to fit the mission in design phase? – BTN – I was thinking more like </a:t>
            </a:r>
            <a:r>
              <a:rPr lang="en-US" err="1"/>
              <a:t>legos</a:t>
            </a:r>
            <a:endParaRPr lang="en-US"/>
          </a:p>
          <a:p>
            <a:r>
              <a:rPr lang="en-US"/>
              <a:t>Last sub-bullet: 80K doesn’t liquefy hydrogen? – BTN – Added that is for a shield temperature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3A777-4BB6-4A29-8FA3-B77E021255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4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8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4" y="-14288"/>
            <a:ext cx="9191625" cy="687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9457"/>
            <a:ext cx="7772400" cy="2246745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2" descr="NASA insignia 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52402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4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0" y="2062165"/>
            <a:ext cx="54102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 rot="16200000">
            <a:off x="3776663" y="6515100"/>
            <a:ext cx="6858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4" name="Line 44"/>
          <p:cNvSpPr>
            <a:spLocks noChangeShapeType="1"/>
          </p:cNvSpPr>
          <p:nvPr/>
        </p:nvSpPr>
        <p:spPr bwMode="auto">
          <a:xfrm rot="16200000">
            <a:off x="3475038" y="6438900"/>
            <a:ext cx="838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 rot="16200000">
            <a:off x="2408238" y="6057900"/>
            <a:ext cx="1600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 rot="16200000">
            <a:off x="2830513" y="6248400"/>
            <a:ext cx="1219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7" name="Line 47"/>
          <p:cNvSpPr>
            <a:spLocks noChangeShapeType="1"/>
          </p:cNvSpPr>
          <p:nvPr/>
        </p:nvSpPr>
        <p:spPr bwMode="auto">
          <a:xfrm rot="16200000">
            <a:off x="3173413" y="6362700"/>
            <a:ext cx="9906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8" name="Line 48"/>
          <p:cNvSpPr>
            <a:spLocks noChangeShapeType="1"/>
          </p:cNvSpPr>
          <p:nvPr/>
        </p:nvSpPr>
        <p:spPr bwMode="auto">
          <a:xfrm rot="16200000">
            <a:off x="1985963" y="5867400"/>
            <a:ext cx="1981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9" name="Line 113"/>
          <p:cNvSpPr>
            <a:spLocks noChangeShapeType="1"/>
          </p:cNvSpPr>
          <p:nvPr/>
        </p:nvSpPr>
        <p:spPr bwMode="auto">
          <a:xfrm rot="16200000">
            <a:off x="4076700" y="6591300"/>
            <a:ext cx="5334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0" name="Line 123"/>
          <p:cNvSpPr>
            <a:spLocks noChangeShapeType="1"/>
          </p:cNvSpPr>
          <p:nvPr/>
        </p:nvSpPr>
        <p:spPr bwMode="auto">
          <a:xfrm>
            <a:off x="0" y="2284415"/>
            <a:ext cx="50292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1" name="Line 124"/>
          <p:cNvSpPr>
            <a:spLocks noChangeShapeType="1"/>
          </p:cNvSpPr>
          <p:nvPr/>
        </p:nvSpPr>
        <p:spPr bwMode="auto">
          <a:xfrm>
            <a:off x="0" y="2516190"/>
            <a:ext cx="41910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2" name="Line 125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3" name="Line 127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4" name="Line 128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5" name="Line 129"/>
          <p:cNvSpPr>
            <a:spLocks noChangeShapeType="1"/>
          </p:cNvSpPr>
          <p:nvPr/>
        </p:nvSpPr>
        <p:spPr bwMode="auto">
          <a:xfrm>
            <a:off x="0" y="3433765"/>
            <a:ext cx="32766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6" name="Line 131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7" name="Line 132"/>
          <p:cNvSpPr>
            <a:spLocks noChangeShapeType="1"/>
          </p:cNvSpPr>
          <p:nvPr/>
        </p:nvSpPr>
        <p:spPr bwMode="auto">
          <a:xfrm>
            <a:off x="0" y="3887789"/>
            <a:ext cx="28956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8" name="Line 133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9" name="Line 134"/>
          <p:cNvSpPr>
            <a:spLocks noChangeShapeType="1"/>
          </p:cNvSpPr>
          <p:nvPr/>
        </p:nvSpPr>
        <p:spPr bwMode="auto">
          <a:xfrm>
            <a:off x="0" y="4344990"/>
            <a:ext cx="27432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0" name="Line 135"/>
          <p:cNvSpPr>
            <a:spLocks noChangeShapeType="1"/>
          </p:cNvSpPr>
          <p:nvPr/>
        </p:nvSpPr>
        <p:spPr bwMode="auto">
          <a:xfrm>
            <a:off x="0" y="4576765"/>
            <a:ext cx="28956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1" name="Line 136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2" name="Line 138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3" name="Line 139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4" name="Line 140"/>
          <p:cNvSpPr>
            <a:spLocks noChangeShapeType="1"/>
          </p:cNvSpPr>
          <p:nvPr/>
        </p:nvSpPr>
        <p:spPr bwMode="auto">
          <a:xfrm>
            <a:off x="0" y="5484815"/>
            <a:ext cx="33528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5" name="Line 141"/>
          <p:cNvSpPr>
            <a:spLocks noChangeShapeType="1"/>
          </p:cNvSpPr>
          <p:nvPr/>
        </p:nvSpPr>
        <p:spPr bwMode="auto">
          <a:xfrm>
            <a:off x="0" y="5716590"/>
            <a:ext cx="35814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6" name="Line 142"/>
          <p:cNvSpPr>
            <a:spLocks noChangeShapeType="1"/>
          </p:cNvSpPr>
          <p:nvPr/>
        </p:nvSpPr>
        <p:spPr bwMode="auto">
          <a:xfrm>
            <a:off x="0" y="5948365"/>
            <a:ext cx="38100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7" name="Line 143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8" name="Line 144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9" name="Line 145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  <p:grpSp>
        <p:nvGrpSpPr>
          <p:cNvPr id="40" name="Group 158"/>
          <p:cNvGrpSpPr>
            <a:grpSpLocks/>
          </p:cNvGrpSpPr>
          <p:nvPr/>
        </p:nvGrpSpPr>
        <p:grpSpPr bwMode="auto">
          <a:xfrm>
            <a:off x="236538" y="1066800"/>
            <a:ext cx="5707062" cy="5791200"/>
            <a:chOff x="149" y="672"/>
            <a:chExt cx="3595" cy="3648"/>
          </a:xfrm>
        </p:grpSpPr>
        <p:sp>
          <p:nvSpPr>
            <p:cNvPr id="41" name="Line 60"/>
            <p:cNvSpPr>
              <a:spLocks noChangeShapeType="1"/>
            </p:cNvSpPr>
            <p:nvPr userDrawn="1"/>
          </p:nvSpPr>
          <p:spPr bwMode="auto">
            <a:xfrm rot="-5400000">
              <a:off x="-1674" y="2495"/>
              <a:ext cx="3648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 Black Condensed" pitchFamily="-112" charset="0"/>
                <a:ea typeface="+mn-ea"/>
                <a:cs typeface="+mn-cs"/>
              </a:endParaRPr>
            </a:p>
          </p:txBody>
        </p:sp>
        <p:grpSp>
          <p:nvGrpSpPr>
            <p:cNvPr id="42" name="Group 157"/>
            <p:cNvGrpSpPr>
              <a:grpSpLocks/>
            </p:cNvGrpSpPr>
            <p:nvPr userDrawn="1"/>
          </p:nvGrpSpPr>
          <p:grpSpPr bwMode="auto">
            <a:xfrm>
              <a:off x="270" y="670"/>
              <a:ext cx="3474" cy="3653"/>
              <a:chOff x="270" y="718"/>
              <a:chExt cx="3474" cy="3602"/>
            </a:xfrm>
          </p:grpSpPr>
          <p:sp>
            <p:nvSpPr>
              <p:cNvPr id="43" name="Line 39"/>
              <p:cNvSpPr>
                <a:spLocks noChangeShapeType="1"/>
              </p:cNvSpPr>
              <p:nvPr userDrawn="1"/>
            </p:nvSpPr>
            <p:spPr bwMode="auto">
              <a:xfrm rot="-5400000">
                <a:off x="2814" y="1080"/>
                <a:ext cx="72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4" name="Line 41"/>
              <p:cNvSpPr>
                <a:spLocks noChangeShapeType="1"/>
              </p:cNvSpPr>
              <p:nvPr userDrawn="1"/>
            </p:nvSpPr>
            <p:spPr bwMode="auto">
              <a:xfrm rot="-5400000">
                <a:off x="2507" y="1102"/>
                <a:ext cx="767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5" name="Line 42"/>
              <p:cNvSpPr>
                <a:spLocks noChangeShapeType="1"/>
              </p:cNvSpPr>
              <p:nvPr userDrawn="1"/>
            </p:nvSpPr>
            <p:spPr bwMode="auto">
              <a:xfrm rot="-5400000">
                <a:off x="2647" y="1104"/>
                <a:ext cx="768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6" name="Line 49"/>
              <p:cNvSpPr>
                <a:spLocks noChangeShapeType="1"/>
              </p:cNvSpPr>
              <p:nvPr userDrawn="1"/>
            </p:nvSpPr>
            <p:spPr bwMode="auto">
              <a:xfrm rot="-5400000">
                <a:off x="-37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7" name="Line 50"/>
              <p:cNvSpPr>
                <a:spLocks noChangeShapeType="1"/>
              </p:cNvSpPr>
              <p:nvPr userDrawn="1"/>
            </p:nvSpPr>
            <p:spPr bwMode="auto">
              <a:xfrm rot="-5400000">
                <a:off x="-23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8" name="Line 51"/>
              <p:cNvSpPr>
                <a:spLocks noChangeShapeType="1"/>
              </p:cNvSpPr>
              <p:nvPr userDrawn="1"/>
            </p:nvSpPr>
            <p:spPr bwMode="auto">
              <a:xfrm rot="-5400000">
                <a:off x="-95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9" name="Line 52"/>
              <p:cNvSpPr>
                <a:spLocks noChangeShapeType="1"/>
              </p:cNvSpPr>
              <p:nvPr userDrawn="1"/>
            </p:nvSpPr>
            <p:spPr bwMode="auto">
              <a:xfrm rot="-5400000">
                <a:off x="-523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0" name="Line 53"/>
              <p:cNvSpPr>
                <a:spLocks noChangeShapeType="1"/>
              </p:cNvSpPr>
              <p:nvPr userDrawn="1"/>
            </p:nvSpPr>
            <p:spPr bwMode="auto">
              <a:xfrm rot="-5400000">
                <a:off x="-955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1" name="Line 54"/>
              <p:cNvSpPr>
                <a:spLocks noChangeShapeType="1"/>
              </p:cNvSpPr>
              <p:nvPr userDrawn="1"/>
            </p:nvSpPr>
            <p:spPr bwMode="auto">
              <a:xfrm rot="-5400000">
                <a:off x="-80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2" name="Line 55"/>
              <p:cNvSpPr>
                <a:spLocks noChangeShapeType="1"/>
              </p:cNvSpPr>
              <p:nvPr userDrawn="1"/>
            </p:nvSpPr>
            <p:spPr bwMode="auto">
              <a:xfrm rot="-5400000">
                <a:off x="-66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3" name="Line 56"/>
              <p:cNvSpPr>
                <a:spLocks noChangeShapeType="1"/>
              </p:cNvSpPr>
              <p:nvPr userDrawn="1"/>
            </p:nvSpPr>
            <p:spPr bwMode="auto">
              <a:xfrm rot="-5400000">
                <a:off x="-1101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4" name="Line 57"/>
              <p:cNvSpPr>
                <a:spLocks noChangeShapeType="1"/>
              </p:cNvSpPr>
              <p:nvPr userDrawn="1"/>
            </p:nvSpPr>
            <p:spPr bwMode="auto">
              <a:xfrm rot="-5400000">
                <a:off x="-152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5" name="Line 58"/>
              <p:cNvSpPr>
                <a:spLocks noChangeShapeType="1"/>
              </p:cNvSpPr>
              <p:nvPr userDrawn="1"/>
            </p:nvSpPr>
            <p:spPr bwMode="auto">
              <a:xfrm rot="-5400000">
                <a:off x="-138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6" name="Line 59"/>
              <p:cNvSpPr>
                <a:spLocks noChangeShapeType="1"/>
              </p:cNvSpPr>
              <p:nvPr userDrawn="1"/>
            </p:nvSpPr>
            <p:spPr bwMode="auto">
              <a:xfrm rot="-5400000">
                <a:off x="-1245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7" name="Line 112"/>
              <p:cNvSpPr>
                <a:spLocks noChangeShapeType="1"/>
              </p:cNvSpPr>
              <p:nvPr userDrawn="1"/>
            </p:nvSpPr>
            <p:spPr bwMode="auto">
              <a:xfrm rot="-5400000">
                <a:off x="2334" y="1128"/>
                <a:ext cx="81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8" name="Line 114"/>
              <p:cNvSpPr>
                <a:spLocks noChangeShapeType="1"/>
              </p:cNvSpPr>
              <p:nvPr userDrawn="1"/>
            </p:nvSpPr>
            <p:spPr bwMode="auto">
              <a:xfrm rot="-5400000">
                <a:off x="2137" y="1176"/>
                <a:ext cx="91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9" name="Line 115"/>
              <p:cNvSpPr>
                <a:spLocks noChangeShapeType="1"/>
              </p:cNvSpPr>
              <p:nvPr userDrawn="1"/>
            </p:nvSpPr>
            <p:spPr bwMode="auto">
              <a:xfrm rot="-5400000">
                <a:off x="1921" y="1248"/>
                <a:ext cx="105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0" name="Line 116"/>
              <p:cNvSpPr>
                <a:spLocks noChangeShapeType="1"/>
              </p:cNvSpPr>
              <p:nvPr userDrawn="1"/>
            </p:nvSpPr>
            <p:spPr bwMode="auto">
              <a:xfrm rot="-5400000">
                <a:off x="1729" y="1296"/>
                <a:ext cx="115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1" name="Line 117"/>
              <p:cNvSpPr>
                <a:spLocks noChangeShapeType="1"/>
              </p:cNvSpPr>
              <p:nvPr userDrawn="1"/>
            </p:nvSpPr>
            <p:spPr bwMode="auto">
              <a:xfrm rot="-5400000">
                <a:off x="1489" y="1392"/>
                <a:ext cx="134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2" name="Line 118"/>
              <p:cNvSpPr>
                <a:spLocks noChangeShapeType="1"/>
              </p:cNvSpPr>
              <p:nvPr userDrawn="1"/>
            </p:nvSpPr>
            <p:spPr bwMode="auto">
              <a:xfrm rot="-5400000">
                <a:off x="1297" y="1440"/>
                <a:ext cx="14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3" name="Line 119"/>
              <p:cNvSpPr>
                <a:spLocks noChangeShapeType="1"/>
              </p:cNvSpPr>
              <p:nvPr userDrawn="1"/>
            </p:nvSpPr>
            <p:spPr bwMode="auto">
              <a:xfrm rot="-5400000">
                <a:off x="1081" y="1512"/>
                <a:ext cx="15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4" name="Line 120"/>
              <p:cNvSpPr>
                <a:spLocks noChangeShapeType="1"/>
              </p:cNvSpPr>
              <p:nvPr userDrawn="1"/>
            </p:nvSpPr>
            <p:spPr bwMode="auto">
              <a:xfrm rot="-5400000">
                <a:off x="3192" y="984"/>
                <a:ext cx="53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5" name="Line 122"/>
              <p:cNvSpPr>
                <a:spLocks noChangeShapeType="1"/>
              </p:cNvSpPr>
              <p:nvPr userDrawn="1"/>
            </p:nvSpPr>
            <p:spPr bwMode="auto">
              <a:xfrm rot="-5400000">
                <a:off x="2977" y="1056"/>
                <a:ext cx="67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6" name="Line 153"/>
              <p:cNvSpPr>
                <a:spLocks noChangeShapeType="1"/>
              </p:cNvSpPr>
              <p:nvPr userDrawn="1"/>
            </p:nvSpPr>
            <p:spPr bwMode="auto">
              <a:xfrm rot="-5400000">
                <a:off x="3408" y="912"/>
                <a:ext cx="3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7" name="Line 156"/>
              <p:cNvSpPr>
                <a:spLocks noChangeShapeType="1"/>
              </p:cNvSpPr>
              <p:nvPr userDrawn="1"/>
            </p:nvSpPr>
            <p:spPr bwMode="auto">
              <a:xfrm rot="-5400000">
                <a:off x="3624" y="840"/>
                <a:ext cx="2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8" name="Line 180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 Black Condensed" pitchFamily="-11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31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98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5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9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4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1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0" descr="Speakers Bureau_Header"/>
          <p:cNvPicPr>
            <a:picLocks noChangeAspect="1" noChangeArrowheads="1"/>
          </p:cNvPicPr>
          <p:nvPr/>
        </p:nvPicPr>
        <p:blipFill>
          <a:blip r:embed="rId12" cstate="print"/>
          <a:srcRect t="27933" b="43687"/>
          <a:stretch>
            <a:fillRect/>
          </a:stretch>
        </p:blipFill>
        <p:spPr bwMode="auto">
          <a:xfrm>
            <a:off x="0" y="2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091" y="2"/>
            <a:ext cx="7812654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0837"/>
            <a:ext cx="8229600" cy="5472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68"/>
          <p:cNvSpPr>
            <a:spLocks noChangeShapeType="1"/>
          </p:cNvSpPr>
          <p:nvPr/>
        </p:nvSpPr>
        <p:spPr bwMode="auto">
          <a:xfrm flipH="1"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</p:spPr>
        <p:txBody>
          <a:bodyPr wrap="none" anchor="ctr"/>
          <a:lstStyle/>
          <a:p>
            <a:pPr defTabSz="457200"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pic>
        <p:nvPicPr>
          <p:cNvPr id="9" name="Picture 72" descr="NASA insignia 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152402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58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j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j-lt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j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808" y="707472"/>
            <a:ext cx="5719353" cy="2827035"/>
          </a:xfrm>
        </p:spPr>
        <p:txBody>
          <a:bodyPr/>
          <a:lstStyle/>
          <a:p>
            <a:pPr algn="l"/>
            <a:r>
              <a:rPr lang="en-US"/>
              <a:t>Cryocooler Technology Opportunities within Space Exploration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939" y="2875084"/>
            <a:ext cx="3527337" cy="3587859"/>
          </a:xfrm>
        </p:spPr>
        <p:txBody>
          <a:bodyPr>
            <a:normAutofit/>
          </a:bodyPr>
          <a:lstStyle/>
          <a:p>
            <a:pPr algn="l"/>
            <a:r>
              <a:rPr lang="en-US"/>
              <a:t>B.T. Nugent</a:t>
            </a:r>
            <a:r>
              <a:rPr lang="en-US" baseline="30000"/>
              <a:t>1</a:t>
            </a:r>
            <a:r>
              <a:rPr lang="en-US"/>
              <a:t> </a:t>
            </a:r>
            <a:endParaRPr lang="en-US" baseline="30000"/>
          </a:p>
          <a:p>
            <a:pPr algn="l"/>
            <a:r>
              <a:rPr lang="en-US"/>
              <a:t>W.L. Johnson</a:t>
            </a:r>
            <a:r>
              <a:rPr lang="en-US" baseline="30000"/>
              <a:t>1 </a:t>
            </a:r>
          </a:p>
          <a:p>
            <a:pPr algn="l"/>
            <a:r>
              <a:rPr lang="en-US"/>
              <a:t>R.J. Grotenrath</a:t>
            </a:r>
            <a:r>
              <a:rPr lang="en-US" baseline="30000"/>
              <a:t>1</a:t>
            </a:r>
          </a:p>
          <a:p>
            <a:pPr algn="l"/>
            <a:r>
              <a:rPr lang="en-US"/>
              <a:t>S.M. Kenny</a:t>
            </a:r>
            <a:r>
              <a:rPr lang="en-US" baseline="30000"/>
              <a:t>2</a:t>
            </a:r>
            <a:r>
              <a:rPr lang="en-US"/>
              <a:t> </a:t>
            </a:r>
            <a:endParaRPr lang="en-US" baseline="30000"/>
          </a:p>
          <a:p>
            <a:pPr algn="l"/>
            <a:r>
              <a:rPr lang="en-US"/>
              <a:t>J.R. Stephens</a:t>
            </a:r>
            <a:r>
              <a:rPr lang="en-US" baseline="30000"/>
              <a:t>2</a:t>
            </a:r>
            <a:r>
              <a:rPr lang="en-US"/>
              <a:t> </a:t>
            </a:r>
            <a:endParaRPr lang="en-US" baseline="30000"/>
          </a:p>
          <a:p>
            <a:pPr algn="l"/>
            <a:r>
              <a:rPr lang="en-US" baseline="30000"/>
              <a:t>1</a:t>
            </a:r>
            <a:r>
              <a:rPr lang="en-US"/>
              <a:t> NASA Glenn Research Center, Cleveland, OH 44135</a:t>
            </a:r>
          </a:p>
          <a:p>
            <a:pPr algn="l"/>
            <a:r>
              <a:rPr lang="en-US" baseline="30000"/>
              <a:t>2</a:t>
            </a:r>
            <a:r>
              <a:rPr lang="en-US"/>
              <a:t> NASA Marshall Space Flight Center, Huntsville, AL 35808</a:t>
            </a:r>
          </a:p>
        </p:txBody>
      </p:sp>
    </p:spTree>
    <p:extLst>
      <p:ext uri="{BB962C8B-B14F-4D97-AF65-F5344CB8AC3E}">
        <p14:creationId xmlns:p14="http://schemas.microsoft.com/office/powerpoint/2010/main" val="33181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Gaps/Opportunities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6AF01B3-CDC9-8F0C-FF31-405915DF8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Broad Area Cooling Loop Design</a:t>
            </a:r>
          </a:p>
          <a:p>
            <a:pPr lvl="1"/>
            <a:r>
              <a:rPr lang="en-US"/>
              <a:t>A BAC design for an advanced upper stage sized tank, maximizing lift capacity of the system while staying within cryocooler pressure drop capabilities. </a:t>
            </a:r>
          </a:p>
          <a:p>
            <a:r>
              <a:rPr lang="en-US" b="1"/>
              <a:t>Improved Turndown Efficiency</a:t>
            </a:r>
          </a:p>
          <a:p>
            <a:pPr lvl="1"/>
            <a:r>
              <a:rPr lang="en-US"/>
              <a:t>The current SOA for a 20K cryocooler:</a:t>
            </a:r>
          </a:p>
          <a:p>
            <a:pPr lvl="2"/>
            <a:r>
              <a:rPr lang="en-US"/>
              <a:t>91.6 </a:t>
            </a:r>
            <a:r>
              <a:rPr lang="en-US" err="1"/>
              <a:t>W</a:t>
            </a:r>
            <a:r>
              <a:rPr lang="en-US" sz="1500" baseline="-25000" err="1"/>
              <a:t>power</a:t>
            </a:r>
            <a:r>
              <a:rPr lang="en-US"/>
              <a:t>/W</a:t>
            </a:r>
            <a:r>
              <a:rPr lang="en-US" sz="1500" baseline="-25000"/>
              <a:t>thermal</a:t>
            </a:r>
            <a:r>
              <a:rPr lang="en-US"/>
              <a:t>  at 20 Watts of heat removal</a:t>
            </a:r>
          </a:p>
          <a:p>
            <a:pPr lvl="2"/>
            <a:r>
              <a:rPr lang="en-US"/>
              <a:t>281.2 </a:t>
            </a:r>
            <a:r>
              <a:rPr lang="en-US" err="1"/>
              <a:t>W</a:t>
            </a:r>
            <a:r>
              <a:rPr lang="en-US" sz="1600" baseline="-25000" err="1"/>
              <a:t>power</a:t>
            </a:r>
            <a:r>
              <a:rPr lang="en-US"/>
              <a:t>/W</a:t>
            </a:r>
            <a:r>
              <a:rPr lang="en-US" sz="1600" baseline="-25000"/>
              <a:t>thermal</a:t>
            </a:r>
            <a:r>
              <a:rPr lang="en-US"/>
              <a:t> at 3 Watts of heat removal</a:t>
            </a:r>
          </a:p>
          <a:p>
            <a:r>
              <a:rPr lang="en-US" b="1"/>
              <a:t>Non-RTB Cryocooler Designs for Space Applications</a:t>
            </a:r>
          </a:p>
          <a:p>
            <a:pPr lvl="1"/>
            <a:r>
              <a:rPr lang="en-US"/>
              <a:t>Other thermodynamic cycles should be analyzed.</a:t>
            </a:r>
          </a:p>
          <a:p>
            <a:pPr lvl="1"/>
            <a:r>
              <a:rPr lang="en-US"/>
              <a:t>Designs need to include cooling circulation capability and minimization of vibrations.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8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500"/>
    </mc:Choice>
    <mc:Fallback xmlns="">
      <p:transition spd="slow" advClick="0" advTm="615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Nugent, B.T., Johnson, W.L., Stephens, J.R., and Guzik, M.C, “Space Exploration Applications for Development of High Capacity Cryocoolers”, Cryocoolers 21, R.G. Ross et. al. editors, pp 387, 2021.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Johnson, W.L., “Concepts for the Liquefaction of Hydrogen for In-Situ Operations on the Lunar or Martian Surface” presented at ASCEND 2023, AIAA 2023-4624, 2023.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Mason, L.S., “A Comparison of Fission Power System Options for Lunar and Mars Surface Applications”, NASA TM-2006-214120, 2006.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Mason, L.S. and Poston, D.I., “A Summary of NASA Architecture Studies Utilizing Fission Surface Power Technology”, NASA TM-2011-216819, 2011.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Mason, L.S., Gibson, M., and Poston, D., “Kilowatt-Class Fission Power Systems for Science and Human Precursor Missions”, NASA TM-2013-216541, 2013.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Personal communications with Lee Mason, EZ-Power.xlsx spreadsheet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 err="1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Colozza</a:t>
            </a:r>
            <a:r>
              <a:rPr lang="en-US" sz="1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, A.J., “Small Lunar Base Camp and In-Situ Resource Utilization Oxygen Production Facility Power System Comparison.”, NASA TM-20200001622, 2020.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NRHO description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Mars convection radiator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SMC-S-016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Plachta, D., Johnson, W., Feller, J., “Cryogenic Boil-Off Reduction System Testing,” 50th AIAA/ASME/SAE/ASEE Joint Propulsion Conference, (2014), AIAA 2014-3579.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Nugent, B.T., Grotenrath, R.J., Johnson, W.L. “20 Watt 20 Kelvin Reverse Turbo-Brayton Cycle Cryocooler Testing and Applications”, Cryocoolers 22, R.G. Ross et. al. editors, pp 327, 2022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effectLst/>
                <a:latin typeface="Times New Roman"/>
                <a:ea typeface="Calibri" panose="020F0502020204030204" pitchFamily="34" charset="0"/>
                <a:cs typeface="Times New Roman"/>
              </a:rPr>
              <a:t>Johnson, W. Tests at NASA Glenn Illustrate Thermodynamic Effects of Heat Intercept and Heat Reduction in Real Systems, Cold Facts, Vol 37, No 2, 2021, pp.20-21.</a:t>
            </a:r>
            <a:endParaRPr lang="en-US" sz="1800" dirty="0">
              <a:latin typeface="Times New Roman"/>
              <a:ea typeface="Calibri" panose="020F0502020204030204" pitchFamily="34" charset="0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AutoNum type="arabicPeriod"/>
            </a:pPr>
            <a:r>
              <a:rPr lang="en-US" sz="1500" dirty="0">
                <a:latin typeface="Times New Roman"/>
                <a:ea typeface="Calibri" panose="020F0502020204030204" pitchFamily="34" charset="0"/>
                <a:cs typeface="Times New Roman"/>
              </a:rPr>
              <a:t>H. Quack, C. </a:t>
            </a:r>
            <a:r>
              <a:rPr lang="en-US" sz="1500" dirty="0" err="1">
                <a:latin typeface="Times New Roman"/>
                <a:ea typeface="Calibri" panose="020F0502020204030204" pitchFamily="34" charset="0"/>
                <a:cs typeface="Times New Roman"/>
              </a:rPr>
              <a:t>Haberstroh</a:t>
            </a:r>
            <a:r>
              <a:rPr lang="en-US" sz="1500" dirty="0">
                <a:latin typeface="Times New Roman"/>
                <a:ea typeface="Calibri" panose="020F0502020204030204" pitchFamily="34" charset="0"/>
                <a:cs typeface="Times New Roman"/>
              </a:rPr>
              <a:t>, I. Seemann, M. Klaus; “</a:t>
            </a:r>
            <a:r>
              <a:rPr lang="en-US" sz="1500" dirty="0" err="1">
                <a:latin typeface="Times New Roman"/>
                <a:ea typeface="Calibri" panose="020F0502020204030204" pitchFamily="34" charset="0"/>
                <a:cs typeface="Times New Roman"/>
              </a:rPr>
              <a:t>Nelium</a:t>
            </a:r>
            <a:r>
              <a:rPr lang="en-US" sz="1500" dirty="0">
                <a:latin typeface="Times New Roman"/>
                <a:ea typeface="Calibri" panose="020F0502020204030204" pitchFamily="34" charset="0"/>
                <a:cs typeface="Times New Roman"/>
              </a:rPr>
              <a:t>, a Refrigerant with High Potential for the Temperature Range between 27 and 70 K”, Phys Procedia, 67 (2015), pp. 176-182</a:t>
            </a:r>
            <a:endParaRPr lang="en-US" sz="1500" dirty="0">
              <a:latin typeface="Times New Roman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500" dirty="0">
                <a:latin typeface="Times New Roman"/>
                <a:ea typeface="Calibri" panose="020F0502020204030204" pitchFamily="34" charset="0"/>
                <a:cs typeface="Times New Roman"/>
              </a:rPr>
              <a:t>A.K. Dhillon, P. Ghosh; “Study of reverse Brayton cryocooler with Helium-Neon mixture for HTS cable”, Materials Science and Engineering, Vol. 278 (2017)</a:t>
            </a:r>
            <a:endParaRPr lang="en-US" sz="1500" dirty="0"/>
          </a:p>
          <a:p>
            <a:pPr>
              <a:lnSpc>
                <a:spcPct val="107000"/>
              </a:lnSpc>
              <a:spcBef>
                <a:spcPts val="0"/>
              </a:spcBef>
              <a:buAutoNum type="arabicPeriod"/>
            </a:pP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7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Several NASA missions for Lunar/Martian surface operations, as well as Lunar and Martian transport vehicles, requires long duration cryogenic fluid management to close. </a:t>
            </a:r>
          </a:p>
          <a:p>
            <a:r>
              <a:rPr lang="en-US">
                <a:ea typeface="+mj-lt"/>
                <a:cs typeface="+mj-lt"/>
              </a:rPr>
              <a:t>The emerging need for cryogenic storage applications in the long duration space missions requires the optimization of existing technologies and development of innovative solutions.</a:t>
            </a:r>
          </a:p>
          <a:p>
            <a:r>
              <a:rPr lang="en-US">
                <a:cs typeface="Calibri"/>
              </a:rPr>
              <a:t>This presentation will discuss:</a:t>
            </a:r>
          </a:p>
          <a:p>
            <a:pPr lvl="1"/>
            <a:r>
              <a:rPr lang="en-US">
                <a:cs typeface="Calibri"/>
              </a:rPr>
              <a:t>First order trades for optimization opportunities within cryogenic fluid management</a:t>
            </a:r>
          </a:p>
          <a:p>
            <a:pPr lvl="2"/>
            <a:r>
              <a:rPr lang="en-US">
                <a:cs typeface="Calibri"/>
              </a:rPr>
              <a:t>Compressor operation temperatures</a:t>
            </a:r>
          </a:p>
          <a:p>
            <a:pPr lvl="2"/>
            <a:r>
              <a:rPr lang="en-US">
                <a:cs typeface="Calibri"/>
              </a:rPr>
              <a:t>Optimization of intermediate shield temperatures</a:t>
            </a:r>
          </a:p>
          <a:p>
            <a:pPr lvl="2"/>
            <a:r>
              <a:rPr lang="en-US">
                <a:cs typeface="Calibri"/>
              </a:rPr>
              <a:t>Neon/Helium mixtures as a working fluid</a:t>
            </a:r>
          </a:p>
          <a:p>
            <a:pPr lvl="1"/>
            <a:r>
              <a:rPr lang="en-US">
                <a:cs typeface="Calibri"/>
              </a:rPr>
              <a:t>Gaps/Opportunities for industry development</a:t>
            </a:r>
          </a:p>
        </p:txBody>
      </p:sp>
    </p:spTree>
    <p:extLst>
      <p:ext uri="{BB962C8B-B14F-4D97-AF65-F5344CB8AC3E}">
        <p14:creationId xmlns:p14="http://schemas.microsoft.com/office/powerpoint/2010/main" val="10165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500"/>
    </mc:Choice>
    <mc:Fallback xmlns="">
      <p:transition spd="slow" advClick="0" advTm="615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Compressor Operational Temperature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cs typeface="Calibri"/>
              </a:rPr>
              <a:t>Various environments outside of the terrestrial sphere allow for adjusting the hot side temperature of a refrigeration system.</a:t>
            </a:r>
          </a:p>
          <a:p>
            <a:r>
              <a:rPr lang="en-US" sz="1600" dirty="0">
                <a:cs typeface="Calibri"/>
              </a:rPr>
              <a:t>Trades balancing the mass of the power generation and heat rejection systems as a function of the temperature were conducted for four different environments: the Low Earth Orbit (LEO), the Lunar Surface, Near Rectilinear Halo Orbit (NRHO), and the Martian Surface.</a:t>
            </a:r>
          </a:p>
          <a:p>
            <a:r>
              <a:rPr lang="en-US" sz="1600" dirty="0">
                <a:cs typeface="Calibri"/>
              </a:rPr>
              <a:t>Power systems considered were: Fission Surface Power (FSP), Photovoltaic Arrays with Li-ion batteries, and Regenerative Fuel Cells.</a:t>
            </a:r>
          </a:p>
          <a:p>
            <a:r>
              <a:rPr lang="en-US" sz="1600" dirty="0">
                <a:cs typeface="Calibri"/>
              </a:rPr>
              <a:t>The use case was the hydrogen liquefaction system described by Johnson</a:t>
            </a:r>
            <a:r>
              <a:rPr lang="en-US" sz="1600" baseline="30000" dirty="0">
                <a:cs typeface="Calibri"/>
              </a:rPr>
              <a:t>1</a:t>
            </a:r>
            <a:endParaRPr lang="en-US" sz="1400" baseline="30000" dirty="0">
              <a:cs typeface="Calibri"/>
            </a:endParaRPr>
          </a:p>
          <a:p>
            <a:pPr lvl="1"/>
            <a:r>
              <a:rPr lang="en-US" sz="1400" dirty="0">
                <a:cs typeface="Calibri"/>
              </a:rPr>
              <a:t>0.3 kg/hr of hydrogen</a:t>
            </a:r>
          </a:p>
          <a:p>
            <a:r>
              <a:rPr lang="en-US" sz="1600" dirty="0">
                <a:cs typeface="Calibri"/>
              </a:rPr>
              <a:t>While the cryocooler mass itself was omitted, one would expect that at lower temperatures, the cryocooler mass would be lower due to less heat exchanger mass (either recuperator or regenerator).</a:t>
            </a:r>
          </a:p>
          <a:p>
            <a:endParaRPr lang="en-US" sz="1600" dirty="0"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3B386DF-A0F9-EEAC-AC51-5983293233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977284"/>
              </p:ext>
            </p:extLst>
          </p:nvPr>
        </p:nvGraphicFramePr>
        <p:xfrm>
          <a:off x="1413387" y="4279840"/>
          <a:ext cx="6317226" cy="2301813"/>
        </p:xfrm>
        <a:graphic>
          <a:graphicData uri="http://schemas.openxmlformats.org/drawingml/2006/table">
            <a:tbl>
              <a:tblPr firstRow="1" firstCol="1" bandRow="1"/>
              <a:tblGrid>
                <a:gridCol w="2105742">
                  <a:extLst>
                    <a:ext uri="{9D8B030D-6E8A-4147-A177-3AD203B41FA5}">
                      <a16:colId xmlns:a16="http://schemas.microsoft.com/office/drawing/2014/main" val="88959140"/>
                    </a:ext>
                  </a:extLst>
                </a:gridCol>
                <a:gridCol w="2105742">
                  <a:extLst>
                    <a:ext uri="{9D8B030D-6E8A-4147-A177-3AD203B41FA5}">
                      <a16:colId xmlns:a16="http://schemas.microsoft.com/office/drawing/2014/main" val="3688850165"/>
                    </a:ext>
                  </a:extLst>
                </a:gridCol>
                <a:gridCol w="2105742">
                  <a:extLst>
                    <a:ext uri="{9D8B030D-6E8A-4147-A177-3AD203B41FA5}">
                      <a16:colId xmlns:a16="http://schemas.microsoft.com/office/drawing/2014/main" val="23495058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Source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 Power (kg/Wpower)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mass compressor temperature (K)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642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Fission Surface Power (Lunar / Martian Surface)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~200 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028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NRHO – Photovoltaic + Li-ion battery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~275 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778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LEO – Photovoltaic + Li-ion battery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 – 275 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913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1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500"/>
    </mc:Choice>
    <mc:Fallback xmlns="">
      <p:transition spd="slow" advClick="0" advTm="615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E3FC21-928C-A955-5B69-4247DAA2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Compressor Temperature Trade 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BC9743-33F9-904D-9717-881E9BEFB1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Lunar / Martian Surface - FSP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9CDEE7B-AE0D-BA70-E890-614BF175F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LEO – Photovoltaic + Li-ion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BE16DBD-E8B3-CD76-CDE4-2B5A98AA8A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7428"/>
            <a:ext cx="4040188" cy="2426182"/>
          </a:xfrm>
          <a:prstGeom prst="rect">
            <a:avLst/>
          </a:prstGeom>
          <a:noFill/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0C5B06A-5957-DDF8-6DED-F3EF72ADF16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48772"/>
            <a:ext cx="4041775" cy="2403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578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Intermediate Heat Rejection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0837"/>
            <a:ext cx="8828843" cy="54720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Liquid hydrogen testing has demonstrated that utilizing a 2-Stage cryocooler system vs a 1-stage cryocooler system results in a cryocooler system mass reduction.</a:t>
            </a:r>
          </a:p>
          <a:p>
            <a:pPr lvl="1"/>
            <a:r>
              <a:rPr lang="en-US">
                <a:ea typeface="+mj-lt"/>
                <a:cs typeface="+mj-lt"/>
              </a:rPr>
              <a:t>Testing was done with a shield temperature at 90K.</a:t>
            </a:r>
          </a:p>
          <a:p>
            <a:r>
              <a:rPr lang="en-US">
                <a:ea typeface="+mj-lt"/>
                <a:cs typeface="+mj-lt"/>
              </a:rPr>
              <a:t>A zero/first order analysis shows that shield temperature can be optimized to reduce power consumption as a function of the boundary temperature and Carnot efficiency. </a:t>
            </a:r>
          </a:p>
          <a:p>
            <a:pPr lvl="1"/>
            <a:r>
              <a:rPr lang="en-US">
                <a:ea typeface="+mj-lt"/>
                <a:cs typeface="+mj-lt"/>
              </a:rPr>
              <a:t>As Carnot decreases, the temperature for peak power savings increases.</a:t>
            </a:r>
          </a:p>
          <a:p>
            <a:pPr lvl="1"/>
            <a:endParaRPr lang="en-US">
              <a:ea typeface="+mj-lt"/>
              <a:cs typeface="+mj-lt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747C8-A5C2-3A22-7553-EBA7E275A1BD}"/>
                  </a:ext>
                </a:extLst>
              </p:cNvPr>
              <p:cNvSpPr txBox="1"/>
              <p:nvPr/>
            </p:nvSpPr>
            <p:spPr>
              <a:xfrm>
                <a:off x="150091" y="3785091"/>
                <a:ext cx="4314547" cy="107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𝑆h𝑖𝑒𝑙𝑑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12640∗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𝑏𝑜𝑢𝑛𝑑𝑎𝑟𝑦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2733∗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+16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1C747C8-A5C2-3A22-7553-EBA7E275A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91" y="3785091"/>
                <a:ext cx="4314547" cy="10705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309857D-E433-0F87-01D0-677FD2873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265" y="3767954"/>
            <a:ext cx="4529721" cy="2816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C09028-96AE-0DF4-4479-DF2CF52AF8B0}"/>
              </a:ext>
            </a:extLst>
          </p:cNvPr>
          <p:cNvSpPr txBox="1"/>
          <p:nvPr/>
        </p:nvSpPr>
        <p:spPr>
          <a:xfrm>
            <a:off x="674703" y="5184559"/>
            <a:ext cx="3686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An example case, showing power savings for a system with a 10 Watt of passive heat load. A shield temperature of 70.5K, at a 200K boundary temperature and 18% Carnot efficiency results in 17.2% power savings.</a:t>
            </a:r>
          </a:p>
        </p:txBody>
      </p:sp>
    </p:spTree>
    <p:extLst>
      <p:ext uri="{BB962C8B-B14F-4D97-AF65-F5344CB8AC3E}">
        <p14:creationId xmlns:p14="http://schemas.microsoft.com/office/powerpoint/2010/main" val="170257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500"/>
    </mc:Choice>
    <mc:Fallback xmlns="">
      <p:transition spd="slow" advClick="0" advTm="615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Gas Refrigerant Trade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EAC60-5734-6704-E1BD-85B3122A3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21" y="3946721"/>
            <a:ext cx="2146906" cy="19388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93EFE8-E05E-119B-8D35-D17AFADF5FB5}"/>
              </a:ext>
            </a:extLst>
          </p:cNvPr>
          <p:cNvSpPr txBox="1"/>
          <p:nvPr/>
        </p:nvSpPr>
        <p:spPr>
          <a:xfrm>
            <a:off x="231870" y="1081589"/>
            <a:ext cx="8913039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>
                <a:cs typeface="Calibri"/>
              </a:rPr>
              <a:t>Previous analysis suggests the potential for cryocooler design enhancements that provide an increase in cycle efficiency and a decrease in system mass when using mixtures of helium and neon as refrigerants.</a:t>
            </a:r>
            <a:r>
              <a:rPr lang="en-US" baseline="30000">
                <a:cs typeface="Calibri"/>
              </a:rPr>
              <a:t>14,15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Calibri"/>
                <a:cs typeface="Times New Roman"/>
              </a:rPr>
              <a:t>A simplified first order RTB cryocooler model was considered to explore how refrigerant mixtures could impact the design of future RTB cryocoolers for space applications. 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Calibri"/>
                <a:cs typeface="Times New Roman"/>
              </a:rPr>
              <a:t>Pure helium, pure neon, and 3 helium to neon mixtures (3:1, 1:1, 1:3) were considered.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Calibri"/>
                <a:cs typeface="Times New Roman"/>
              </a:rPr>
              <a:t>The RTB cryocooler model has 8 fixed assumptions.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Calibri"/>
                <a:cs typeface="Times New Roman"/>
              </a:rPr>
              <a:t>The BAC exit temperature (recuperator low pressure, cold temperature) was varied, and the system mass flow was solved for each case to lift 60 W of heat imposed on the cycle.</a:t>
            </a:r>
          </a:p>
          <a:p>
            <a:pPr marL="342900" indent="-342900">
              <a:buFont typeface="Arial"/>
              <a:buChar char="•"/>
            </a:pPr>
            <a:endParaRPr lang="en-US">
              <a:latin typeface="Calibri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9A61C3-CCC0-DC47-06E6-FE7B0433C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894" y="3810303"/>
            <a:ext cx="5399634" cy="25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3FA616-E892-188C-541C-64321F31FA77}"/>
              </a:ext>
            </a:extLst>
          </p:cNvPr>
          <p:cNvSpPr txBox="1"/>
          <p:nvPr/>
        </p:nvSpPr>
        <p:spPr>
          <a:xfrm>
            <a:off x="854110" y="6037384"/>
            <a:ext cx="200967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cs typeface="Calibri"/>
              </a:rPr>
              <a:t>Model Fixed Assumptions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B130D4-B033-7D15-57DF-38D58A86D83A}"/>
              </a:ext>
            </a:extLst>
          </p:cNvPr>
          <p:cNvSpPr txBox="1"/>
          <p:nvPr/>
        </p:nvSpPr>
        <p:spPr>
          <a:xfrm>
            <a:off x="4463143" y="6430944"/>
            <a:ext cx="306474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cs typeface="Calibri"/>
              </a:rPr>
              <a:t>Cryocooler Model Performance Results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500"/>
    </mc:Choice>
    <mc:Fallback xmlns="">
      <p:transition spd="slow" advClick="0" advTm="615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8C4760CF-0B2F-D24B-0318-AF5B5A179335}"/>
              </a:ext>
            </a:extLst>
          </p:cNvPr>
          <p:cNvSpPr txBox="1"/>
          <p:nvPr/>
        </p:nvSpPr>
        <p:spPr>
          <a:xfrm>
            <a:off x="643902" y="4360036"/>
            <a:ext cx="35874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err="1">
                <a:cs typeface="Calibri"/>
              </a:rPr>
              <a:t>Pr</a:t>
            </a:r>
            <a:endParaRPr lang="en-US" err="1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3EFE8-E05E-119B-8D35-D17AFADF5FB5}"/>
              </a:ext>
            </a:extLst>
          </p:cNvPr>
          <p:cNvSpPr txBox="1"/>
          <p:nvPr/>
        </p:nvSpPr>
        <p:spPr>
          <a:xfrm>
            <a:off x="580275" y="4669346"/>
            <a:ext cx="24692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cs typeface="Calibri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13993-7191-B3C1-AE6C-0DE506A5C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134" y="1009813"/>
            <a:ext cx="4438611" cy="2295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Gas Refrigerant Trade Takeaways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D085B0-B227-3B39-C40E-DE9BC60DF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81" y="3583102"/>
            <a:ext cx="4396013" cy="22986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C8573E-DD00-C42F-3B43-94845D0DD42B}"/>
              </a:ext>
            </a:extLst>
          </p:cNvPr>
          <p:cNvSpPr txBox="1"/>
          <p:nvPr/>
        </p:nvSpPr>
        <p:spPr>
          <a:xfrm>
            <a:off x="927625" y="5824644"/>
            <a:ext cx="302268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cs typeface="Calibri"/>
              </a:rPr>
              <a:t>Cryocooler Model Cycle Efficiency 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8E136-5887-84A5-5EAD-1B6DA5FFE6E8}"/>
              </a:ext>
            </a:extLst>
          </p:cNvPr>
          <p:cNvSpPr txBox="1"/>
          <p:nvPr/>
        </p:nvSpPr>
        <p:spPr>
          <a:xfrm>
            <a:off x="4970387" y="3291599"/>
            <a:ext cx="3112328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cs typeface="Calibri"/>
              </a:rPr>
              <a:t>Recuperator Thermal Size (UA) Sensitivity</a:t>
            </a: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60094A-A1B7-6C37-30FB-F2E9B1D120F9}"/>
              </a:ext>
            </a:extLst>
          </p:cNvPr>
          <p:cNvSpPr txBox="1"/>
          <p:nvPr/>
        </p:nvSpPr>
        <p:spPr>
          <a:xfrm>
            <a:off x="256944" y="1009896"/>
            <a:ext cx="3909279" cy="25809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>
                <a:cs typeface="Calibri"/>
              </a:rPr>
              <a:t>For a given heat exchange area in the model recuperator, helium would provide roughly 5 times the heat transfer rate than that of neon.</a:t>
            </a:r>
          </a:p>
          <a:p>
            <a:pPr marL="342900" indent="-342900">
              <a:buFont typeface="Arial"/>
              <a:buChar char="•"/>
            </a:pPr>
            <a:r>
              <a:rPr lang="en-US" sz="1600">
                <a:latin typeface="Calibri"/>
                <a:cs typeface="Calibri"/>
              </a:rPr>
              <a:t>This is attributed to helium's high specific heat capacity.</a:t>
            </a:r>
          </a:p>
          <a:p>
            <a:pPr marL="342900" indent="-342900">
              <a:buFont typeface="Arial"/>
              <a:buChar char="•"/>
            </a:pPr>
            <a:r>
              <a:rPr lang="en-US" sz="1600">
                <a:latin typeface="Calibri"/>
                <a:cs typeface="Calibri"/>
              </a:rPr>
              <a:t>Recuperator area and mass are the main trades of interest when considering pure or mixtures of helium and neon.</a:t>
            </a:r>
          </a:p>
          <a:p>
            <a:pPr marL="342900" indent="-342900">
              <a:buFont typeface="Arial"/>
              <a:buChar char="•"/>
            </a:pPr>
            <a:endParaRPr lang="en-US" sz="160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64EB0-5A8C-90B8-3261-431F302F7812}"/>
              </a:ext>
            </a:extLst>
          </p:cNvPr>
          <p:cNvSpPr txBox="1"/>
          <p:nvPr/>
        </p:nvSpPr>
        <p:spPr>
          <a:xfrm>
            <a:off x="930944" y="6212455"/>
            <a:ext cx="7336901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latin typeface="Calibri"/>
                <a:cs typeface="Calibri"/>
              </a:rPr>
              <a:t>No one design choice will optimize a cryocooler's performance, but subsystem component trades should be considered to best address the cooling requirements.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099F3-8988-67B1-EAFD-4A092DB095B5}"/>
              </a:ext>
            </a:extLst>
          </p:cNvPr>
          <p:cNvSpPr txBox="1"/>
          <p:nvPr/>
        </p:nvSpPr>
        <p:spPr>
          <a:xfrm>
            <a:off x="4653097" y="3700341"/>
            <a:ext cx="4225802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600">
                <a:latin typeface="Calibri"/>
                <a:cs typeface="Calibri"/>
              </a:rPr>
              <a:t>Pure neon and refrigerant mixtures with higher concentrations of neon than helium result in higher cycle efficiencies.</a:t>
            </a:r>
          </a:p>
          <a:p>
            <a:pPr marL="342900" indent="-342900">
              <a:buFont typeface="Arial"/>
              <a:buChar char="•"/>
            </a:pPr>
            <a:r>
              <a:rPr lang="en-US" sz="1600">
                <a:latin typeface="Calibri"/>
                <a:cs typeface="Calibri"/>
              </a:rPr>
              <a:t>The increased cycle efficiency in the pure neon and neon mixtures is tied to compressor design.</a:t>
            </a:r>
          </a:p>
          <a:p>
            <a:pPr marL="342900" indent="-342900">
              <a:buFont typeface="Arial"/>
              <a:buChar char="•"/>
            </a:pPr>
            <a:r>
              <a:rPr lang="en-US" sz="1600">
                <a:latin typeface="Calibri"/>
                <a:cs typeface="Calibri"/>
              </a:rPr>
              <a:t>Neon gas is easier to compress than helium gas due to their respective densities.</a:t>
            </a:r>
          </a:p>
        </p:txBody>
      </p:sp>
    </p:spTree>
    <p:extLst>
      <p:ext uri="{BB962C8B-B14F-4D97-AF65-F5344CB8AC3E}">
        <p14:creationId xmlns:p14="http://schemas.microsoft.com/office/powerpoint/2010/main" val="23689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500"/>
    </mc:Choice>
    <mc:Fallback xmlns="">
      <p:transition spd="slow" advClick="0" advTm="615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Gaps/Opportunities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D7D4C16-7DA7-29D8-8B00-4B1A52F85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135979"/>
              </p:ext>
            </p:extLst>
          </p:nvPr>
        </p:nvGraphicFramePr>
        <p:xfrm>
          <a:off x="254000" y="1514475"/>
          <a:ext cx="8626475" cy="491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099983" imgH="3469546" progId="Word.Document.12">
                  <p:embed/>
                </p:oleObj>
              </mc:Choice>
              <mc:Fallback>
                <p:oleObj name="Document" r:id="rId2" imgW="6099983" imgH="3469546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D7D4C16-7DA7-29D8-8B00-4B1A52F85C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000" y="1514475"/>
                        <a:ext cx="8626475" cy="491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1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500"/>
    </mc:Choice>
    <mc:Fallback xmlns="">
      <p:transition spd="slow" advClick="0" advTm="615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Gaps/Opportunities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6AF01B3-CDC9-8F0C-FF31-405915DF8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07" y="1020837"/>
            <a:ext cx="8643487" cy="54720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Cold Compressor Design</a:t>
            </a:r>
          </a:p>
          <a:p>
            <a:pPr lvl="1"/>
            <a:r>
              <a:rPr lang="en-US"/>
              <a:t>A compressor capable of operating between 175K – 225K</a:t>
            </a:r>
          </a:p>
          <a:p>
            <a:r>
              <a:rPr lang="en-US" b="1"/>
              <a:t>Reliability and Life Testing</a:t>
            </a:r>
          </a:p>
          <a:p>
            <a:pPr lvl="1"/>
            <a:r>
              <a:rPr lang="en-US"/>
              <a:t>Long duration cryogenic missions to Mars &gt; 5 years</a:t>
            </a:r>
          </a:p>
          <a:p>
            <a:pPr lvl="1"/>
            <a:r>
              <a:rPr lang="en-US"/>
              <a:t>Reliability and life testing requires considerable time/budget</a:t>
            </a:r>
          </a:p>
          <a:p>
            <a:pPr lvl="1"/>
            <a:r>
              <a:rPr lang="en-US"/>
              <a:t>Highly Accelerated life testing (HALT) with knowledge of life limiting features and operations</a:t>
            </a:r>
          </a:p>
          <a:p>
            <a:r>
              <a:rPr lang="en-US" b="1"/>
              <a:t>Modular Cryocooler Design</a:t>
            </a:r>
          </a:p>
          <a:p>
            <a:pPr lvl="1"/>
            <a:r>
              <a:rPr lang="en-US"/>
              <a:t>Able to add/remove components, while maximizing system efficiency and quantifying integration and parasitic heat loss.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709B8-4979-FEF1-F928-8D2F4A7BC9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41" y="4371762"/>
            <a:ext cx="4213074" cy="23005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B73D7E98-BE6E-1121-3CBB-8DEDAFB621ED}"/>
              </a:ext>
            </a:extLst>
          </p:cNvPr>
          <p:cNvSpPr txBox="1">
            <a:spLocks/>
          </p:cNvSpPr>
          <p:nvPr/>
        </p:nvSpPr>
        <p:spPr>
          <a:xfrm>
            <a:off x="365761" y="4423597"/>
            <a:ext cx="4485780" cy="2390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j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/>
              <a:t>Hydrogen Liquefaction Cryocooler</a:t>
            </a:r>
          </a:p>
          <a:p>
            <a:pPr lvl="1"/>
            <a:r>
              <a:rPr lang="en-US"/>
              <a:t>Capable of 70W - 100W of lift at 20K</a:t>
            </a:r>
          </a:p>
          <a:p>
            <a:pPr lvl="1"/>
            <a:r>
              <a:rPr lang="en-US"/>
              <a:t>Capable of 250W of lift at 80K with a high turndown efficiency for an intermediate shield temperature.</a:t>
            </a:r>
          </a:p>
        </p:txBody>
      </p:sp>
    </p:spTree>
    <p:extLst>
      <p:ext uri="{BB962C8B-B14F-4D97-AF65-F5344CB8AC3E}">
        <p14:creationId xmlns:p14="http://schemas.microsoft.com/office/powerpoint/2010/main" val="18190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1500"/>
    </mc:Choice>
    <mc:Fallback xmlns="">
      <p:transition spd="slow" advClick="0" advTm="61500"/>
    </mc:Fallback>
  </mc:AlternateContent>
</p:sld>
</file>

<file path=ppt/theme/theme1.xml><?xml version="1.0" encoding="utf-8"?>
<a:theme xmlns:a="http://schemas.openxmlformats.org/drawingml/2006/main" name="CPST_exter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E101BA9FF63B4F8F6E999C88732A0D" ma:contentTypeVersion="4" ma:contentTypeDescription="Create a new document." ma:contentTypeScope="" ma:versionID="4e543c9a4ec2acde9954b04803c95768">
  <xsd:schema xmlns:xsd="http://www.w3.org/2001/XMLSchema" xmlns:xs="http://www.w3.org/2001/XMLSchema" xmlns:p="http://schemas.microsoft.com/office/2006/metadata/properties" xmlns:ns2="d73b6707-a8ba-426a-bcdf-4194b7e7609d" targetNamespace="http://schemas.microsoft.com/office/2006/metadata/properties" ma:root="true" ma:fieldsID="377fe0cba088a6f0b3237c1efbcc3aac" ns2:_="">
    <xsd:import namespace="d73b6707-a8ba-426a-bcdf-4194b7e760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b6707-a8ba-426a-bcdf-4194b7e760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396418-F53C-4144-8D94-A2C686B5AF03}">
  <ds:schemaRefs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d73b6707-a8ba-426a-bcdf-4194b7e7609d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D50ACBD-EE23-4E7E-B3B2-7E035AF3DC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4E37E0-CBB7-4151-95E3-EC0B6DF95741}">
  <ds:schemaRefs>
    <ds:schemaRef ds:uri="d73b6707-a8ba-426a-bcdf-4194b7e760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CPST_external</Template>
  <TotalTime>1</TotalTime>
  <Words>1490</Words>
  <Application>Microsoft Office PowerPoint</Application>
  <PresentationFormat>On-screen Show (4:3)</PresentationFormat>
  <Paragraphs>122</Paragraphs>
  <Slides>11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Cambria Math</vt:lpstr>
      <vt:lpstr>Helvetica</vt:lpstr>
      <vt:lpstr>Helvetica Neue Black Condensed</vt:lpstr>
      <vt:lpstr>Times New Roman</vt:lpstr>
      <vt:lpstr>CPST_external</vt:lpstr>
      <vt:lpstr>Document</vt:lpstr>
      <vt:lpstr>Cryocooler Technology Opportunities within Space Exploration </vt:lpstr>
      <vt:lpstr>Introduction</vt:lpstr>
      <vt:lpstr>Compressor Operational Temperature Trade</vt:lpstr>
      <vt:lpstr>Compressor Temperature Trade Results</vt:lpstr>
      <vt:lpstr>Intermediate Heat Rejection Temperature</vt:lpstr>
      <vt:lpstr>Mixed Gas Refrigerant Trade</vt:lpstr>
      <vt:lpstr>Mixed Gas Refrigerant Trade Takeaways</vt:lpstr>
      <vt:lpstr>Gaps/Opportunities</vt:lpstr>
      <vt:lpstr>Gaps/Opportunities</vt:lpstr>
      <vt:lpstr>Gaps/Opportunities</vt:lpstr>
      <vt:lpstr>References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ISRU Liquefaction Prototype Design Analysis Cycle – 1 Review Overview</dc:title>
  <dc:creator>Johnson, Wesley L. (KSC-NEF60)</dc:creator>
  <cp:lastModifiedBy>Nugent, Benjamin T. (GRC-LTF0)</cp:lastModifiedBy>
  <cp:revision>2</cp:revision>
  <dcterms:created xsi:type="dcterms:W3CDTF">2018-03-27T17:39:00Z</dcterms:created>
  <dcterms:modified xsi:type="dcterms:W3CDTF">2024-05-22T19:21:01Z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0x010100EBE101BA9FF63B4F8F6E999C88732A0D</vt:lpwstr>
  </property>
  <property fmtid="{D5CDD505-2E9C-101B-9397-08002B2CF9AE}" pid="3" name="_dlc_DocIdItemGuid">
    <vt:lpwstr>2be443de-fec6-4f99-a987-d2bb684d3451</vt:lpwstr>
  </property>
</Properties>
</file>