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media1.mov" ContentType="video/unknown"/>
  <Override PartName="/ppt/media/media2.mov" ContentType="video/unknown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media3.mov" ContentType="video/unknown"/>
  <Override PartName="/ppt/media/image8.jpeg" ContentType="image/jpeg"/>
  <Override PartName="/ppt/media/image9.jpeg" ContentType="image/jpeg"/>
  <Override PartName="/ppt/media/media4.mov" ContentType="video/unknown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media1.mp4" ContentType="video/unknown"/>
  <Override PartName="/ppt/media/image18.jpeg" ContentType="image/jpeg"/>
  <Override PartName="/ppt/media/image19.jpeg" ContentType="image/jpeg"/>
  <Override PartName="/ppt/media/media5.mov" ContentType="video/unknown"/>
  <Override PartName="/ppt/media/media6.mov" ContentType="video/unknown"/>
  <Override PartName="/ppt/media/media7.mov" ContentType="video/unknown"/>
  <Override PartName="/ppt/media/media8.mov" ContentType="video/unknown"/>
  <Override PartName="/ppt/media/media9.mov" ContentType="video/unknown"/>
  <Override PartName="/ppt/media/media10.mov" ContentType="video/unknown"/>
  <Override PartName="/ppt/media/image2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. Sterling, Dec 04, Filaments Away!"/>
          <p:cNvSpPr txBox="1"/>
          <p:nvPr/>
        </p:nvSpPr>
        <p:spPr>
          <a:xfrm>
            <a:off x="685800" y="6248400"/>
            <a:ext cx="1917700" cy="500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  <a:defRPr sz="1400"/>
            </a:lvl1pPr>
          </a:lstStyle>
          <a:p>
            <a:pPr/>
            <a:r>
              <a:t>A. Sterling, Dec 04, Filaments Away!</a:t>
            </a:r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"/>
          <p:cNvSpPr txBox="1"/>
          <p:nvPr>
            <p:ph type="sldNum" sz="quarter" idx="2"/>
          </p:nvPr>
        </p:nvSpPr>
        <p:spPr>
          <a:xfrm>
            <a:off x="8159938" y="6248400"/>
            <a:ext cx="298263" cy="307340"/>
          </a:xfrm>
          <a:prstGeom prst="rect">
            <a:avLst/>
          </a:prstGeom>
          <a:effectLst>
            <a:outerShdw sx="100000" sy="100000" kx="0" ky="0" algn="b" rotWithShape="0" blurRad="63500" dist="0" dir="0">
              <a:srgbClr val="808080">
                <a:alpha val="75000"/>
              </a:srgbClr>
            </a:outerShdw>
          </a:effectLst>
        </p:spPr>
        <p:txBody>
          <a:bodyPr lIns="45719" tIns="45719" rIns="45719" bIns="45719"/>
          <a:lstStyle>
            <a:lvl1pPr algn="r" defTabSz="457200">
              <a:defRPr>
                <a:solidFill>
                  <a:srgbClr val="FFFFFF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UAH Frontiers…"/>
          <p:cNvSpPr txBox="1"/>
          <p:nvPr/>
        </p:nvSpPr>
        <p:spPr>
          <a:xfrm>
            <a:off x="0" y="6286500"/>
            <a:ext cx="1226602" cy="500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defRPr sz="1400"/>
            </a:pPr>
            <a:r>
              <a:t>UAH Frontiers</a:t>
            </a:r>
          </a:p>
          <a:p>
            <a:pPr>
              <a:defRPr sz="1400"/>
            </a:pPr>
            <a:r>
              <a:t>2016 Nov 2</a:t>
            </a:r>
          </a:p>
        </p:txBody>
      </p:sp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gradFill flip="none" rotWithShape="1">
          <a:gsLst>
            <a:gs pos="0">
              <a:srgbClr val="662295"/>
            </a:gs>
            <a:gs pos="100000">
              <a:srgbClr val="7427A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92968" y="178593"/>
            <a:ext cx="7358064" cy="1714501"/>
          </a:xfrm>
          <a:prstGeom prst="rect">
            <a:avLst/>
          </a:prstGeom>
        </p:spPr>
        <p:txBody>
          <a:bodyPr lIns="35718" tIns="35718" rIns="35718" bIns="35718"/>
          <a:lstStyle>
            <a:lvl1pPr marL="0" marR="0" defTabSz="410765">
              <a:defRPr sz="5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idx="1"/>
          </p:nvPr>
        </p:nvSpPr>
        <p:spPr>
          <a:xfrm>
            <a:off x="892968" y="1946671"/>
            <a:ext cx="7358064" cy="4018361"/>
          </a:xfrm>
          <a:prstGeom prst="rect">
            <a:avLst/>
          </a:prstGeom>
        </p:spPr>
        <p:txBody>
          <a:bodyPr lIns="35718" tIns="35718" rIns="35718" bIns="35718" anchor="ctr"/>
          <a:lstStyle>
            <a:lvl1pPr marL="671285" marR="0" indent="-353785" defTabSz="410765">
              <a:spcBef>
                <a:spcPts val="1600"/>
              </a:spcBef>
              <a:buSzPct val="171000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  <a:lvl2pPr marL="1115785" marR="0" indent="-353785" defTabSz="410765">
              <a:spcBef>
                <a:spcPts val="1600"/>
              </a:spcBef>
              <a:buSzPct val="171000"/>
              <a:buChar char="•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2pPr>
            <a:lvl3pPr marL="1560285" marR="0" indent="-353785" defTabSz="410765">
              <a:spcBef>
                <a:spcPts val="1600"/>
              </a:spcBef>
              <a:buSzPct val="171000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3pPr>
            <a:lvl4pPr marL="2004785" marR="0" indent="-353785" defTabSz="410765">
              <a:spcBef>
                <a:spcPts val="1600"/>
              </a:spcBef>
              <a:buSzPct val="171000"/>
              <a:buChar char="•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4pPr>
            <a:lvl5pPr marL="2449285" marR="0" indent="-353785" defTabSz="410765">
              <a:spcBef>
                <a:spcPts val="1600"/>
              </a:spcBef>
              <a:buSzPct val="171000"/>
              <a:buChar char="•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xfrm>
            <a:off x="4455616" y="6509742"/>
            <a:ext cx="223838" cy="236538"/>
          </a:xfrm>
          <a:prstGeom prst="rect">
            <a:avLst/>
          </a:prstGeom>
        </p:spPr>
        <p:txBody>
          <a:bodyPr lIns="35718" tIns="35718" rIns="35718" bIns="35718"/>
          <a:lstStyle>
            <a:lvl1pPr defTabSz="410765">
              <a:defRPr sz="11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xfrm>
            <a:off x="685799" y="380999"/>
            <a:ext cx="7772401" cy="1600201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xfrm>
            <a:off x="685799" y="1981200"/>
            <a:ext cx="7772401" cy="4876801"/>
          </a:xfrm>
          <a:prstGeom prst="rect">
            <a:avLst/>
          </a:prstGeom>
        </p:spPr>
        <p:txBody>
          <a:bodyPr/>
          <a:lstStyle>
            <a:lvl1pPr marL="362108" indent="-321468">
              <a:defRPr sz="3000"/>
            </a:lvl1pPr>
            <a:lvl2pPr marL="763179" indent="-265339">
              <a:defRPr sz="2600"/>
            </a:lvl2pPr>
            <a:lvl3pPr marL="1164589" indent="-209550">
              <a:defRPr sz="2200"/>
            </a:lvl3pPr>
            <a:lvl4pPr marL="1617979" indent="-205739">
              <a:defRPr sz="1800"/>
            </a:lvl4pPr>
            <a:lvl5pPr marL="2075179" indent="-205739">
              <a:defRPr sz="1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xfrm>
            <a:off x="7372349" y="6248400"/>
            <a:ext cx="266701" cy="285626"/>
          </a:xfrm>
          <a:prstGeom prst="rect">
            <a:avLst/>
          </a:prstGeom>
        </p:spPr>
        <p:txBody>
          <a:bodyPr/>
          <a:lstStyle>
            <a:lvl1pPr defTabSz="584200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/>
          <p:nvPr>
            <p:ph type="title"/>
          </p:nvPr>
        </p:nvSpPr>
        <p:spPr>
          <a:xfrm>
            <a:off x="1657350" y="1143000"/>
            <a:ext cx="5829300" cy="1200150"/>
          </a:xfrm>
          <a:prstGeom prst="rect">
            <a:avLst/>
          </a:prstGeom>
        </p:spPr>
        <p:txBody>
          <a:bodyPr lIns="38100" tIns="38100" rIns="38100" bIns="381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5" name="Body Level One…"/>
          <p:cNvSpPr txBox="1"/>
          <p:nvPr>
            <p:ph type="body" sz="half" idx="1"/>
          </p:nvPr>
        </p:nvSpPr>
        <p:spPr>
          <a:xfrm>
            <a:off x="1657350" y="2343150"/>
            <a:ext cx="5829300" cy="3657600"/>
          </a:xfrm>
          <a:prstGeom prst="rect">
            <a:avLst/>
          </a:prstGeom>
        </p:spPr>
        <p:txBody>
          <a:bodyPr lIns="38100" tIns="38100" rIns="38100" bIns="381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xfrm>
            <a:off x="6638924" y="5543550"/>
            <a:ext cx="266701" cy="271847"/>
          </a:xfrm>
          <a:prstGeom prst="rect">
            <a:avLst/>
          </a:prstGeom>
        </p:spPr>
        <p:txBody>
          <a:bodyPr lIns="38100" tIns="38100" rIns="38100" bIns="38100">
            <a:normAutofit fontScale="100000" lnSpcReduction="0"/>
          </a:bodyPr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bg>
      <p:bgPr>
        <a:gradFill flip="none" rotWithShape="1">
          <a:gsLst>
            <a:gs pos="0">
              <a:srgbClr val="662295"/>
            </a:gs>
            <a:gs pos="100000">
              <a:srgbClr val="7427AB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Text"/>
          <p:cNvSpPr txBox="1"/>
          <p:nvPr>
            <p:ph type="title"/>
          </p:nvPr>
        </p:nvSpPr>
        <p:spPr>
          <a:xfrm>
            <a:off x="892968" y="1151929"/>
            <a:ext cx="7358064" cy="2321720"/>
          </a:xfrm>
          <a:prstGeom prst="rect">
            <a:avLst/>
          </a:prstGeom>
        </p:spPr>
        <p:txBody>
          <a:bodyPr lIns="35718" tIns="35718" rIns="35718" bIns="35718" anchor="b"/>
          <a:lstStyle>
            <a:lvl1pPr marL="0" marR="0" defTabSz="410765">
              <a:defRPr sz="58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92968" y="3536156"/>
            <a:ext cx="7358064" cy="794743"/>
          </a:xfrm>
          <a:prstGeom prst="rect">
            <a:avLst/>
          </a:prstGeom>
        </p:spPr>
        <p:txBody>
          <a:bodyPr lIns="35718" tIns="35718" rIns="35718" bIns="35718"/>
          <a:lstStyle>
            <a:lvl1pPr marL="0" marR="0" indent="0" algn="ctr" defTabSz="410765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  <a:lvl2pPr marL="0" marR="0" indent="0" algn="ctr" defTabSz="410765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2pPr>
            <a:lvl3pPr marL="0" marR="0" indent="0" algn="ctr" defTabSz="410765">
              <a:spcBef>
                <a:spcPts val="0"/>
              </a:spcBef>
              <a:buSzTx/>
              <a:buNone/>
              <a:defRPr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3pPr>
            <a:lvl4pPr marL="0" marR="0" indent="0" algn="ctr" defTabSz="410765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4pPr>
            <a:lvl5pPr marL="0" marR="0" indent="0" algn="ctr" defTabSz="410765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xfrm>
            <a:off x="4449266" y="6509742"/>
            <a:ext cx="236538" cy="249238"/>
          </a:xfrm>
          <a:prstGeom prst="rect">
            <a:avLst/>
          </a:prstGeom>
        </p:spPr>
        <p:txBody>
          <a:bodyPr lIns="35718" tIns="35718" rIns="35718" bIns="35718"/>
          <a:lstStyle>
            <a:lvl1pPr defTabSz="410765">
              <a:defRPr sz="12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marR="40639" indent="40639"/>
          </a:lstStyle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R="40639"/>
            <a:lvl2pPr marL="824411" marR="40639" indent="-326571">
              <a:spcBef>
                <a:spcPts val="700"/>
              </a:spcBef>
              <a:defRPr sz="3200"/>
            </a:lvl2pPr>
            <a:lvl3pPr marL="1259838" marR="40639" indent="-304800">
              <a:spcBef>
                <a:spcPts val="700"/>
              </a:spcBef>
              <a:defRPr sz="3200"/>
            </a:lvl3pPr>
            <a:lvl4pPr marL="1777999" marR="40639" indent="-365760">
              <a:spcBef>
                <a:spcPts val="700"/>
              </a:spcBef>
              <a:defRPr sz="3200"/>
            </a:lvl4pPr>
            <a:lvl5pPr marL="2235199" marR="40639" indent="-365760">
              <a:spcBef>
                <a:spcPts val="700"/>
              </a:spcBef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7359649" y="6248400"/>
            <a:ext cx="292101" cy="29724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gradFill flip="none" rotWithShape="1">
          <a:gsLst>
            <a:gs pos="0">
              <a:srgbClr val="FFFFFF"/>
            </a:gs>
            <a:gs pos="100000">
              <a:srgbClr val="A8D6FF"/>
            </a:gs>
          </a:gsLst>
          <a:lin ang="162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7359650" y="6248400"/>
            <a:ext cx="292100" cy="29724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xmlns:p14="http://schemas.microsoft.com/office/powerpoint/2010/main" spd="med" advClick="1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40639" marR="40639" indent="228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40639" marR="40639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40639" marR="40639" indent="685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40639" marR="40639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40639" marR="40639" indent="11430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40639" marR="40639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40639" marR="40639" indent="1600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40639" marR="40639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1.png"/><Relationship Id="rId4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jgiesen.de/astro/temperature.htm" TargetMode="Externa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hyperlink" Target="http://www.astro.caltech.edu/~george/ay20/Ay20-Lec7x.pdf" TargetMode="Externa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8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3" Type="http://schemas.microsoft.com/office/2007/relationships/media" Target="../media/media2.mov"/><Relationship Id="rId4" Type="http://schemas.openxmlformats.org/officeDocument/2006/relationships/image" Target="../media/image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5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6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3.mov"/><Relationship Id="rId3" Type="http://schemas.microsoft.com/office/2007/relationships/media" Target="../media/media3.mov"/><Relationship Id="rId4" Type="http://schemas.openxmlformats.org/officeDocument/2006/relationships/image" Target="../media/image1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video" Target="../media/media4.mov"/><Relationship Id="rId3" Type="http://schemas.microsoft.com/office/2007/relationships/media" Target="../media/media4.mov"/><Relationship Id="rId4" Type="http://schemas.openxmlformats.org/officeDocument/2006/relationships/image" Target="../media/image16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4.jpe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6.jpe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17.png"/><Relationship Id="rId5" Type="http://schemas.openxmlformats.org/officeDocument/2006/relationships/image" Target="../media/image17.jpe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17.jpe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23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tif"/><Relationship Id="rId3" Type="http://schemas.openxmlformats.org/officeDocument/2006/relationships/image" Target="../media/image17.jpe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4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image" Target="../media/image25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video" Target="../media/media5.mov"/><Relationship Id="rId3" Type="http://schemas.microsoft.com/office/2007/relationships/media" Target="../media/media5.mov"/><Relationship Id="rId4" Type="http://schemas.openxmlformats.org/officeDocument/2006/relationships/image" Target="../media/image26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6.mov"/><Relationship Id="rId3" Type="http://schemas.microsoft.com/office/2007/relationships/media" Target="../media/media6.mov"/><Relationship Id="rId4" Type="http://schemas.openxmlformats.org/officeDocument/2006/relationships/image" Target="../media/image27.png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video" Target="../media/media7.mov"/><Relationship Id="rId3" Type="http://schemas.microsoft.com/office/2007/relationships/media" Target="../media/media7.mov"/><Relationship Id="rId4" Type="http://schemas.openxmlformats.org/officeDocument/2006/relationships/image" Target="../media/image28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video" Target="../media/media8.mov"/><Relationship Id="rId3" Type="http://schemas.microsoft.com/office/2007/relationships/media" Target="../media/media8.mov"/><Relationship Id="rId4" Type="http://schemas.openxmlformats.org/officeDocument/2006/relationships/image" Target="../media/image29.pn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png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9.mov"/><Relationship Id="rId3" Type="http://schemas.microsoft.com/office/2007/relationships/media" Target="../media/media9.mov"/><Relationship Id="rId4" Type="http://schemas.openxmlformats.org/officeDocument/2006/relationships/image" Target="../media/image32.png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0.mov"/><Relationship Id="rId3" Type="http://schemas.microsoft.com/office/2007/relationships/media" Target="../media/media10.mov"/><Relationship Id="rId4" Type="http://schemas.openxmlformats.org/officeDocument/2006/relationships/image" Target="../media/image27.png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Dr. Alphonse Sterling…"/>
          <p:cNvSpPr txBox="1"/>
          <p:nvPr>
            <p:ph type="body" sz="half" idx="1"/>
          </p:nvPr>
        </p:nvSpPr>
        <p:spPr>
          <a:xfrm>
            <a:off x="533400" y="3441700"/>
            <a:ext cx="8153400" cy="2857500"/>
          </a:xfrm>
          <a:prstGeom prst="rect">
            <a:avLst/>
          </a:prstGeom>
        </p:spPr>
        <p:txBody>
          <a:bodyPr/>
          <a:lstStyle/>
          <a:p>
            <a:pPr marL="40639" indent="0" algn="ctr">
              <a:buClr>
                <a:srgbClr val="000000"/>
              </a:buClr>
              <a:buSzTx/>
              <a:buFont typeface="Times New Roman"/>
              <a:buNone/>
            </a:pPr>
            <a:r>
              <a:t>Dr. Alphonse Sterling</a:t>
            </a:r>
          </a:p>
          <a:p>
            <a:pPr marL="40639" indent="0" algn="ctr">
              <a:buClr>
                <a:srgbClr val="000000"/>
              </a:buClr>
              <a:buSzTx/>
              <a:buFont typeface="Times New Roman"/>
              <a:buNone/>
            </a:pPr>
            <a:r>
              <a:t>NASA/MSFC</a:t>
            </a:r>
          </a:p>
          <a:p>
            <a:pPr marL="40639" indent="0" algn="ctr">
              <a:buClr>
                <a:srgbClr val="000000"/>
              </a:buClr>
              <a:buSzTx/>
              <a:buFont typeface="Times New Roman"/>
              <a:buNone/>
            </a:pPr>
          </a:p>
          <a:p>
            <a:pPr marL="40639" indent="0" algn="ctr">
              <a:buClr>
                <a:srgbClr val="000000"/>
              </a:buClr>
              <a:buSzTx/>
              <a:buFont typeface="Times New Roman"/>
              <a:buNone/>
              <a:defRPr sz="2400"/>
            </a:pPr>
            <a:r>
              <a:t>Solar Physicist (“Astrophysicist”): </a:t>
            </a:r>
            <a:r>
              <a:rPr>
                <a:solidFill>
                  <a:srgbClr val="791A3E"/>
                </a:solidFill>
                <a:uFill>
                  <a:solidFill>
                    <a:srgbClr val="791A3E"/>
                  </a:solidFill>
                </a:uFill>
              </a:rPr>
              <a:t>Solar eruptions (prominences, flares &amp; CMEs), spicules (chromospheric jets), coronal jets.  </a:t>
            </a:r>
            <a:r>
              <a:rPr>
                <a:solidFill>
                  <a:srgbClr val="1A0A53"/>
                </a:solidFill>
                <a:uFill>
                  <a:solidFill>
                    <a:srgbClr val="1A0A53"/>
                  </a:solidFill>
                </a:uFill>
              </a:rPr>
              <a:t>Yohkoh, Hinode satellites (including operations).</a:t>
            </a:r>
            <a:endParaRPr>
              <a:solidFill>
                <a:srgbClr val="1A0A53"/>
              </a:solidFill>
              <a:uFill>
                <a:solidFill>
                  <a:srgbClr val="1A0A53"/>
                </a:solidFill>
              </a:uFill>
            </a:endParaRPr>
          </a:p>
        </p:txBody>
      </p:sp>
      <p:sp>
        <p:nvSpPr>
          <p:cNvPr id="104" name="An Introduction to the Sun"/>
          <p:cNvSpPr txBox="1"/>
          <p:nvPr>
            <p:ph type="title"/>
          </p:nvPr>
        </p:nvSpPr>
        <p:spPr>
          <a:xfrm>
            <a:off x="762000" y="577850"/>
            <a:ext cx="7772400" cy="2857500"/>
          </a:xfrm>
          <a:prstGeom prst="rect">
            <a:avLst/>
          </a:prstGeom>
        </p:spPr>
        <p:txBody>
          <a:bodyPr/>
          <a:lstStyle/>
          <a:p>
            <a:pPr/>
            <a:r>
              <a:t>An Introduction to the Sun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olar Interior and Atmosphere(s)"/>
          <p:cNvSpPr txBox="1"/>
          <p:nvPr>
            <p:ph type="title"/>
          </p:nvPr>
        </p:nvSpPr>
        <p:spPr>
          <a:xfrm>
            <a:off x="609600" y="-203200"/>
            <a:ext cx="7772400" cy="1600200"/>
          </a:xfrm>
          <a:prstGeom prst="rect">
            <a:avLst/>
          </a:prstGeom>
        </p:spPr>
        <p:txBody>
          <a:bodyPr/>
          <a:lstStyle/>
          <a:p>
            <a:pPr/>
            <a:r>
              <a:t>Solar Interior and Atmosphere(s)</a:t>
            </a:r>
          </a:p>
        </p:txBody>
      </p:sp>
      <p:sp>
        <p:nvSpPr>
          <p:cNvPr id="107" name="The Outer layers (Atmospheres) of the Sun:"/>
          <p:cNvSpPr txBox="1"/>
          <p:nvPr/>
        </p:nvSpPr>
        <p:spPr>
          <a:xfrm>
            <a:off x="1676399" y="1295400"/>
            <a:ext cx="5740401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pPr/>
            <a:r>
              <a:t>The Outer layers (Atmospheres) of the Sun:</a:t>
            </a:r>
          </a:p>
        </p:txBody>
      </p:sp>
      <p:sp>
        <p:nvSpPr>
          <p:cNvPr id="108" name="Photosphere…"/>
          <p:cNvSpPr txBox="1"/>
          <p:nvPr/>
        </p:nvSpPr>
        <p:spPr>
          <a:xfrm>
            <a:off x="2193925" y="2035175"/>
            <a:ext cx="2208620" cy="3517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0"/>
          </a:p>
          <a:p>
            <a:pPr marL="40640">
              <a:buClr>
                <a:srgbClr val="000000"/>
              </a:buClr>
              <a:buSzPct val="100000"/>
              <a:buFont typeface="Times New Roman"/>
              <a:buChar char="•"/>
            </a:pPr>
            <a:r>
              <a:t>Photosphere</a:t>
            </a:r>
          </a:p>
          <a:p>
            <a:pPr marL="0"/>
          </a:p>
          <a:p>
            <a:pPr marL="0"/>
          </a:p>
          <a:p>
            <a:pPr marL="0"/>
          </a:p>
          <a:p>
            <a:pPr marL="40640">
              <a:buClr>
                <a:srgbClr val="000000"/>
              </a:buClr>
              <a:buSzPct val="100000"/>
              <a:buFont typeface="Times New Roman"/>
              <a:buChar char="•"/>
            </a:pPr>
            <a:r>
              <a:t> Chromosphere </a:t>
            </a:r>
          </a:p>
          <a:p>
            <a:pPr marL="40640">
              <a:buClr>
                <a:srgbClr val="000000"/>
              </a:buClr>
              <a:buSzPct val="100000"/>
              <a:buFont typeface="Times New Roman"/>
              <a:buChar char="•"/>
            </a:pPr>
          </a:p>
          <a:p>
            <a:pPr marL="40640">
              <a:buClr>
                <a:srgbClr val="000000"/>
              </a:buClr>
              <a:buSzPct val="100000"/>
              <a:buFont typeface="Times New Roman"/>
              <a:buChar char="•"/>
            </a:pPr>
          </a:p>
          <a:p>
            <a:pPr marL="0"/>
          </a:p>
          <a:p>
            <a:pPr marL="40640">
              <a:buClr>
                <a:srgbClr val="000000"/>
              </a:buClr>
              <a:buSzPct val="100000"/>
              <a:buFont typeface="Times New Roman"/>
              <a:buChar char="•"/>
            </a:pPr>
            <a:r>
              <a:t>Corona</a:t>
            </a:r>
          </a:p>
        </p:txBody>
      </p:sp>
      <p:pic>
        <p:nvPicPr>
          <p:cNvPr id="10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20628" y="1892128"/>
            <a:ext cx="1426954" cy="1426953"/>
          </a:xfrm>
          <a:prstGeom prst="rect">
            <a:avLst/>
          </a:prstGeom>
        </p:spPr>
      </p:pic>
      <p:pic>
        <p:nvPicPr>
          <p:cNvPr id="110" name="20080801_china_eclipse_sterling2.png" descr="20080801_china_eclipse_sterling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83690" y="4802569"/>
            <a:ext cx="2155925" cy="1457583"/>
          </a:xfrm>
          <a:prstGeom prst="rect">
            <a:avLst/>
          </a:prstGeom>
        </p:spPr>
      </p:pic>
      <p:pic>
        <p:nvPicPr>
          <p:cNvPr id="111" name="IMG_0342_WO66_chromosphere_160309_lev1-unsharp1-smarts1_crop2_annotated.tiff" descr="IMG_0342_WO66_chromosphere_160309_lev1-unsharp1-smarts1_crop2_annotated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05098" y="3377703"/>
            <a:ext cx="2113109" cy="134987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ormation of the Sun"/>
          <p:cNvSpPr txBox="1"/>
          <p:nvPr>
            <p:ph type="title"/>
          </p:nvPr>
        </p:nvSpPr>
        <p:spPr>
          <a:xfrm>
            <a:off x="685800" y="2070100"/>
            <a:ext cx="7772400" cy="1600200"/>
          </a:xfrm>
          <a:prstGeom prst="rect">
            <a:avLst/>
          </a:prstGeom>
        </p:spPr>
        <p:txBody>
          <a:bodyPr/>
          <a:lstStyle/>
          <a:p>
            <a:pPr/>
            <a:r>
              <a:t>Formation of the Sun</a:t>
            </a:r>
          </a:p>
        </p:txBody>
      </p:sp>
      <p:sp>
        <p:nvSpPr>
          <p:cNvPr id="11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</a:p>
        </p:txBody>
      </p:sp>
      <p:sp>
        <p:nvSpPr>
          <p:cNvPr id="1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8" name="Initially, have a blob of gas..."/>
          <p:cNvSpPr txBox="1"/>
          <p:nvPr>
            <p:ph type="body" idx="1"/>
          </p:nvPr>
        </p:nvSpPr>
        <p:spPr>
          <a:xfrm>
            <a:off x="685800" y="1930400"/>
            <a:ext cx="7772400" cy="4876800"/>
          </a:xfrm>
          <a:prstGeom prst="rect">
            <a:avLst/>
          </a:prstGeom>
        </p:spPr>
        <p:txBody>
          <a:bodyPr/>
          <a:lstStyle>
            <a:lvl1pPr marL="40639" indent="342900" algn="ctr">
              <a:spcBef>
                <a:spcPts val="0"/>
              </a:spcBef>
              <a:buSzTx/>
              <a:buNone/>
              <a:defRPr sz="3400"/>
            </a:lvl1pPr>
          </a:lstStyle>
          <a:p>
            <a:pPr/>
            <a:r>
              <a:t>Initially, have a blob of gas... 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0" name="...and gravity:"/>
          <p:cNvSpPr txBox="1"/>
          <p:nvPr/>
        </p:nvSpPr>
        <p:spPr>
          <a:xfrm>
            <a:off x="3390900" y="3136900"/>
            <a:ext cx="2553244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3400"/>
            </a:lvl1pPr>
          </a:lstStyle>
          <a:p>
            <a:pPr/>
            <a:r>
              <a:t>...and gravity:</a:t>
            </a:r>
          </a:p>
        </p:txBody>
      </p:sp>
      <p:pic>
        <p:nvPicPr>
          <p:cNvPr id="121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3300" y="4305300"/>
            <a:ext cx="2260600" cy="965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1" grpId="2"/>
      <p:bldP build="whole" bldLvl="1" animBg="1" rev="0" advAuto="0" spid="12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</a:p>
        </p:txBody>
      </p:sp>
      <p:sp>
        <p:nvSpPr>
          <p:cNvPr id="1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26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90900" y="2679700"/>
            <a:ext cx="2501900" cy="965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4294967295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9" name="Length ~ 0.5 km"/>
          <p:cNvSpPr txBox="1"/>
          <p:nvPr/>
        </p:nvSpPr>
        <p:spPr>
          <a:xfrm>
            <a:off x="5930900" y="800100"/>
            <a:ext cx="2106076" cy="431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marR="40639" indent="40639"/>
          </a:lstStyle>
          <a:p>
            <a:pPr/>
            <a:r>
              <a:t>Length ~ 20 km</a:t>
            </a:r>
          </a:p>
        </p:txBody>
      </p:sp>
      <p:sp>
        <p:nvSpPr>
          <p:cNvPr id="130" name="Diameter ~5000 km"/>
          <p:cNvSpPr txBox="1"/>
          <p:nvPr/>
        </p:nvSpPr>
        <p:spPr>
          <a:xfrm>
            <a:off x="139700" y="4203700"/>
            <a:ext cx="2605246" cy="431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marR="40639" indent="40639"/>
          </a:lstStyle>
          <a:p>
            <a:pPr/>
            <a:r>
              <a:t>Diameter ~5000 km</a:t>
            </a:r>
          </a:p>
        </p:txBody>
      </p:sp>
      <p:sp>
        <p:nvSpPr>
          <p:cNvPr id="131" name="(Mercury, from…"/>
          <p:cNvSpPr txBox="1"/>
          <p:nvPr/>
        </p:nvSpPr>
        <p:spPr>
          <a:xfrm>
            <a:off x="378865" y="4603873"/>
            <a:ext cx="2107119" cy="774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40639" indent="40639"/>
            <a:r>
              <a:t>(Mercury, from </a:t>
            </a:r>
          </a:p>
          <a:p>
            <a:pPr marL="0" marR="40639" indent="40639"/>
            <a:r>
              <a:t>Messenger)</a:t>
            </a:r>
          </a:p>
        </p:txBody>
      </p:sp>
      <p:sp>
        <p:nvSpPr>
          <p:cNvPr id="132" name="(Itokawa, from Hayabusa)"/>
          <p:cNvSpPr txBox="1"/>
          <p:nvPr/>
        </p:nvSpPr>
        <p:spPr>
          <a:xfrm>
            <a:off x="5567016" y="1295524"/>
            <a:ext cx="3576984" cy="431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40639" indent="40639"/>
            <a:r>
              <a:t>(Gaspra, from</a:t>
            </a:r>
            <a:r>
              <a:t> </a:t>
            </a:r>
            <a:r>
              <a:t>Galileo</a:t>
            </a:r>
            <a:r>
              <a:t>.</a:t>
            </a:r>
            <a:r>
              <a:t>)</a:t>
            </a:r>
          </a:p>
        </p:txBody>
      </p:sp>
      <p:grpSp>
        <p:nvGrpSpPr>
          <p:cNvPr id="135" name="Group"/>
          <p:cNvGrpSpPr/>
          <p:nvPr/>
        </p:nvGrpSpPr>
        <p:grpSpPr>
          <a:xfrm>
            <a:off x="1633168" y="39085"/>
            <a:ext cx="3927968" cy="2319345"/>
            <a:chOff x="0" y="0"/>
            <a:chExt cx="3927967" cy="2319343"/>
          </a:xfrm>
        </p:grpSpPr>
        <p:pic>
          <p:nvPicPr>
            <p:cNvPr id="133" name="asteroid_gaspra_crop1.jpg" descr="asteroid_gaspra_crop1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731050" cy="23101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4" name="TextBox 5"/>
            <p:cNvSpPr txBox="1"/>
            <p:nvPr/>
          </p:nvSpPr>
          <p:spPr>
            <a:xfrm>
              <a:off x="1745691" y="2024703"/>
              <a:ext cx="2182277" cy="294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marL="0" marR="40639" indent="40639">
                <a:defRPr sz="7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(https://photojournal.jpl.nasa.gov/target/Other?subselect=Spacecraft%3AGalileo+Orbiter%3A)</a:t>
              </a:r>
            </a:p>
          </p:txBody>
        </p:sp>
      </p:grpSp>
      <p:grpSp>
        <p:nvGrpSpPr>
          <p:cNvPr id="138" name="Group"/>
          <p:cNvGrpSpPr/>
          <p:nvPr/>
        </p:nvGrpSpPr>
        <p:grpSpPr>
          <a:xfrm>
            <a:off x="2994043" y="2548376"/>
            <a:ext cx="5801580" cy="3987281"/>
            <a:chOff x="0" y="0"/>
            <a:chExt cx="5801579" cy="3987280"/>
          </a:xfrm>
        </p:grpSpPr>
        <p:pic>
          <p:nvPicPr>
            <p:cNvPr id="136" name="mercury_messenger.jpg" descr="mercury_messenger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953000" cy="39804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7" name="NASA/Johns Hopkins University Applied Physics Laboratory/Carnegie Institution of Washington"/>
            <p:cNvSpPr txBox="1"/>
            <p:nvPr/>
          </p:nvSpPr>
          <p:spPr>
            <a:xfrm>
              <a:off x="3196334" y="3710014"/>
              <a:ext cx="2605246" cy="2772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marL="123189" marR="580390" indent="-123189" defTabSz="457200">
                <a:spcBef>
                  <a:spcPts val="1600"/>
                </a:spcBef>
                <a:defRPr sz="600">
                  <a:solidFill>
                    <a:srgbClr val="FFFFFF"/>
                  </a:solidFill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NASA/Johns Hopkins University Applied Physics Laboratory/Carnegie Institution of Washington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1" grpId="3"/>
      <p:bldP build="whole" bldLvl="1" animBg="1" rev="0" advAuto="0" spid="132" grpId="2"/>
      <p:bldP build="whole" bldLvl="1" animBg="1" rev="0" advAuto="0" spid="130" grpId="4"/>
      <p:bldP build="whole" bldLvl="1" animBg="1" rev="0" advAuto="0" spid="12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Interior Temperature Structure"/>
          <p:cNvSpPr txBox="1"/>
          <p:nvPr>
            <p:ph type="title"/>
          </p:nvPr>
        </p:nvSpPr>
        <p:spPr>
          <a:xfrm>
            <a:off x="685800" y="1778000"/>
            <a:ext cx="7772400" cy="1600200"/>
          </a:xfrm>
          <a:prstGeom prst="rect">
            <a:avLst/>
          </a:prstGeom>
        </p:spPr>
        <p:txBody>
          <a:bodyPr/>
          <a:lstStyle/>
          <a:p>
            <a:pPr/>
            <a:r>
              <a:t>Interior Temperature Structure</a:t>
            </a:r>
          </a:p>
        </p:txBody>
      </p:sp>
      <p:sp>
        <p:nvSpPr>
          <p:cNvPr id="1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un’s Central Core Temperature (Estimate)"/>
          <p:cNvSpPr txBox="1"/>
          <p:nvPr>
            <p:ph type="title"/>
          </p:nvPr>
        </p:nvSpPr>
        <p:spPr>
          <a:xfrm>
            <a:off x="406400" y="190500"/>
            <a:ext cx="8331200" cy="1600200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</a:lstStyle>
          <a:p>
            <a:pPr/>
            <a:r>
              <a:t>Sun’s Central Core Temperature (Estimate)</a:t>
            </a:r>
          </a:p>
        </p:txBody>
      </p:sp>
      <p:sp>
        <p:nvSpPr>
          <p:cNvPr id="1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4" name="Group"/>
          <p:cNvGrpSpPr/>
          <p:nvPr/>
        </p:nvGrpSpPr>
        <p:grpSpPr>
          <a:xfrm>
            <a:off x="3292437" y="1837252"/>
            <a:ext cx="2559126" cy="3183496"/>
            <a:chOff x="0" y="0"/>
            <a:chExt cx="2559124" cy="3183495"/>
          </a:xfrm>
        </p:grpSpPr>
        <p:sp>
          <p:nvSpPr>
            <p:cNvPr id="145" name="Circle"/>
            <p:cNvSpPr/>
            <p:nvPr/>
          </p:nvSpPr>
          <p:spPr>
            <a:xfrm>
              <a:off x="0" y="624371"/>
              <a:ext cx="2559125" cy="2559125"/>
            </a:xfrm>
            <a:prstGeom prst="ellipse">
              <a:avLst/>
            </a:prstGeom>
            <a:solidFill>
              <a:srgbClr val="FFFB00">
                <a:alpha val="59819"/>
              </a:srgbClr>
            </a:solidFill>
            <a:ln w="9525" cap="flat">
              <a:solidFill>
                <a:schemeClr val="accent3">
                  <a:satOff val="18648"/>
                  <a:lumOff val="5971"/>
                </a:schemeClr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46" name="Oval"/>
            <p:cNvSpPr/>
            <p:nvPr/>
          </p:nvSpPr>
          <p:spPr>
            <a:xfrm>
              <a:off x="1057548" y="1820091"/>
              <a:ext cx="515284" cy="222133"/>
            </a:xfrm>
            <a:prstGeom prst="ellipse">
              <a:avLst/>
            </a:prstGeom>
            <a:solidFill>
              <a:srgbClr val="00D2A9">
                <a:alpha val="448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47" name="Rectangle"/>
            <p:cNvSpPr/>
            <p:nvPr/>
          </p:nvSpPr>
          <p:spPr>
            <a:xfrm>
              <a:off x="1057548" y="735324"/>
              <a:ext cx="515284" cy="1180178"/>
            </a:xfrm>
            <a:prstGeom prst="rect">
              <a:avLst/>
            </a:prstGeom>
            <a:solidFill>
              <a:srgbClr val="00D2A9">
                <a:alpha val="448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48" name="Oval"/>
            <p:cNvSpPr/>
            <p:nvPr/>
          </p:nvSpPr>
          <p:spPr>
            <a:xfrm>
              <a:off x="1057548" y="624423"/>
              <a:ext cx="505759" cy="209311"/>
            </a:xfrm>
            <a:prstGeom prst="ellipse">
              <a:avLst/>
            </a:prstGeom>
            <a:solidFill>
              <a:srgbClr val="00D2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49" name="Line"/>
            <p:cNvSpPr/>
            <p:nvPr/>
          </p:nvSpPr>
          <p:spPr>
            <a:xfrm flipV="1">
              <a:off x="384212" y="2045417"/>
              <a:ext cx="779266" cy="77926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50" name="R"/>
            <p:cNvSpPr txBox="1"/>
            <p:nvPr/>
          </p:nvSpPr>
          <p:spPr>
            <a:xfrm>
              <a:off x="882657" y="2219274"/>
              <a:ext cx="358240" cy="431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R</a:t>
              </a:r>
            </a:p>
          </p:txBody>
        </p:sp>
        <p:sp>
          <p:nvSpPr>
            <p:cNvPr id="151" name="A"/>
            <p:cNvSpPr txBox="1"/>
            <p:nvPr/>
          </p:nvSpPr>
          <p:spPr>
            <a:xfrm>
              <a:off x="1504957" y="0"/>
              <a:ext cx="375058" cy="431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A</a:t>
              </a:r>
            </a:p>
          </p:txBody>
        </p:sp>
        <p:sp>
          <p:nvSpPr>
            <p:cNvPr id="152" name="Line"/>
            <p:cNvSpPr/>
            <p:nvPr/>
          </p:nvSpPr>
          <p:spPr>
            <a:xfrm flipH="1">
              <a:off x="1279562" y="334532"/>
              <a:ext cx="287915" cy="42928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53" name="Line"/>
            <p:cNvSpPr/>
            <p:nvPr/>
          </p:nvSpPr>
          <p:spPr>
            <a:xfrm flipV="1">
              <a:off x="1154373" y="1913534"/>
              <a:ext cx="136847" cy="13684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un’s Central Core Temperature (Estimate)"/>
          <p:cNvSpPr txBox="1"/>
          <p:nvPr>
            <p:ph type="title"/>
          </p:nvPr>
        </p:nvSpPr>
        <p:spPr>
          <a:xfrm>
            <a:off x="406400" y="190500"/>
            <a:ext cx="8331200" cy="1600200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</a:lstStyle>
          <a:p>
            <a:pPr/>
            <a:r>
              <a:t>Sun’s Central Core Temperature (Estimate)</a:t>
            </a:r>
          </a:p>
        </p:txBody>
      </p:sp>
      <p:sp>
        <p:nvSpPr>
          <p:cNvPr id="157" name="m = ρAR…"/>
          <p:cNvSpPr txBox="1"/>
          <p:nvPr>
            <p:ph type="body" idx="1"/>
          </p:nvPr>
        </p:nvSpPr>
        <p:spPr>
          <a:xfrm>
            <a:off x="127000" y="1435100"/>
            <a:ext cx="8331200" cy="5341541"/>
          </a:xfrm>
          <a:prstGeom prst="rect">
            <a:avLst/>
          </a:prstGeom>
        </p:spPr>
        <p:txBody>
          <a:bodyPr/>
          <a:lstStyle/>
          <a:p>
            <a:pPr marL="681536" indent="-183696"/>
            <a:r>
              <a:rPr sz="1800">
                <a:latin typeface="Verdana"/>
                <a:ea typeface="Verdana"/>
                <a:cs typeface="Verdana"/>
                <a:sym typeface="Verdana"/>
              </a:rPr>
              <a:t>m = ρAR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681536" indent="-183696"/>
            <a:r>
              <a:rPr sz="1800">
                <a:latin typeface="Verdana"/>
                <a:ea typeface="Verdana"/>
                <a:cs typeface="Verdana"/>
                <a:sym typeface="Verdana"/>
              </a:rPr>
              <a:t>F = G(m/2)M/R</a:t>
            </a:r>
            <a:r>
              <a:rPr baseline="31999" sz="1800">
                <a:latin typeface="Verdana"/>
                <a:ea typeface="Verdana"/>
                <a:cs typeface="Verdana"/>
                <a:sym typeface="Verdana"/>
              </a:rPr>
              <a:t>2</a:t>
            </a:r>
            <a:endParaRPr baseline="31999" sz="1800">
              <a:latin typeface="Verdana"/>
              <a:ea typeface="Verdana"/>
              <a:cs typeface="Verdana"/>
              <a:sym typeface="Verdana"/>
            </a:endParaRPr>
          </a:p>
          <a:p>
            <a:pPr marL="681536" indent="-183696"/>
            <a:r>
              <a:rPr sz="1800">
                <a:latin typeface="Verdana"/>
                <a:ea typeface="Verdana"/>
                <a:cs typeface="Verdana"/>
                <a:sym typeface="Verdana"/>
              </a:rPr>
              <a:t>p = F/A = GρM/2R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681536" indent="-183696"/>
            <a:r>
              <a:rPr sz="1800">
                <a:latin typeface="Verdana"/>
                <a:ea typeface="Verdana"/>
                <a:cs typeface="Verdana"/>
                <a:sym typeface="Verdana"/>
              </a:rPr>
              <a:t>p/ρ = GM/2R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824411" indent="-326571"/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681536" indent="-183696"/>
            <a:r>
              <a:rPr sz="1800">
                <a:latin typeface="Verdana"/>
                <a:ea typeface="Verdana"/>
                <a:cs typeface="Verdana"/>
                <a:sym typeface="Verdana"/>
              </a:rPr>
              <a:t>pV = NkT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681536" indent="-183696"/>
            <a:r>
              <a:rPr sz="1800">
                <a:latin typeface="Verdana"/>
                <a:ea typeface="Verdana"/>
                <a:cs typeface="Verdana"/>
                <a:sym typeface="Verdana"/>
              </a:rPr>
              <a:t>p/ρ = kT/m</a:t>
            </a:r>
            <a:r>
              <a:rPr baseline="-5999" sz="1800">
                <a:latin typeface="Verdana"/>
                <a:ea typeface="Verdana"/>
                <a:cs typeface="Verdana"/>
                <a:sym typeface="Verdana"/>
              </a:rPr>
              <a:t>H</a:t>
            </a:r>
            <a:endParaRPr baseline="-5999" sz="1800">
              <a:latin typeface="Verdana"/>
              <a:ea typeface="Verdana"/>
              <a:cs typeface="Verdana"/>
              <a:sym typeface="Verdana"/>
            </a:endParaRPr>
          </a:p>
          <a:p>
            <a:pPr marL="824411" indent="-326571"/>
            <a:endParaRPr baseline="-5999" sz="1800">
              <a:latin typeface="Verdana"/>
              <a:ea typeface="Verdana"/>
              <a:cs typeface="Verdana"/>
              <a:sym typeface="Verdana"/>
            </a:endParaRPr>
          </a:p>
          <a:p>
            <a:pPr marL="681536" indent="-183696"/>
            <a:r>
              <a:rPr sz="1800">
                <a:latin typeface="Verdana"/>
                <a:ea typeface="Verdana"/>
                <a:cs typeface="Verdana"/>
                <a:sym typeface="Verdana"/>
              </a:rPr>
              <a:t>GM/2R = kT/m</a:t>
            </a:r>
            <a:r>
              <a:rPr baseline="-5999" sz="1800">
                <a:latin typeface="Verdana"/>
                <a:ea typeface="Verdana"/>
                <a:cs typeface="Verdana"/>
                <a:sym typeface="Verdana"/>
              </a:rPr>
              <a:t>H</a:t>
            </a:r>
            <a:endParaRPr baseline="-5999" sz="1800">
              <a:latin typeface="Verdana"/>
              <a:ea typeface="Verdana"/>
              <a:cs typeface="Verdana"/>
              <a:sym typeface="Verdana"/>
            </a:endParaRPr>
          </a:p>
          <a:p>
            <a:pPr marL="681536" indent="-183696"/>
            <a:r>
              <a:rPr sz="1800">
                <a:latin typeface="Verdana"/>
                <a:ea typeface="Verdana"/>
                <a:cs typeface="Verdana"/>
                <a:sym typeface="Verdana"/>
              </a:rPr>
              <a:t>T = Gm</a:t>
            </a:r>
            <a:r>
              <a:rPr baseline="-5999" sz="1800">
                <a:latin typeface="Verdana"/>
                <a:ea typeface="Verdana"/>
                <a:cs typeface="Verdana"/>
                <a:sym typeface="Verdana"/>
              </a:rPr>
              <a:t>H</a:t>
            </a:r>
            <a:r>
              <a:rPr sz="1800">
                <a:latin typeface="Verdana"/>
                <a:ea typeface="Verdana"/>
                <a:cs typeface="Verdana"/>
                <a:sym typeface="Verdana"/>
              </a:rPr>
              <a:t>M/(2kR)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824411" indent="-326571"/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marL="681536" indent="-183696"/>
            <a:r>
              <a:rPr sz="1800">
                <a:solidFill>
                  <a:srgbClr val="FA2400"/>
                </a:solidFill>
                <a:latin typeface="Verdana"/>
                <a:ea typeface="Verdana"/>
                <a:cs typeface="Verdana"/>
                <a:sym typeface="Verdana"/>
              </a:rPr>
              <a:t>T = 1·10</a:t>
            </a:r>
            <a:r>
              <a:rPr baseline="31999" sz="1800">
                <a:solidFill>
                  <a:srgbClr val="FA2400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r>
              <a:rPr sz="1800">
                <a:solidFill>
                  <a:srgbClr val="FA2400"/>
                </a:solidFill>
                <a:latin typeface="Verdana"/>
                <a:ea typeface="Verdana"/>
                <a:cs typeface="Verdana"/>
                <a:sym typeface="Verdana"/>
              </a:rPr>
              <a:t> K</a:t>
            </a:r>
          </a:p>
        </p:txBody>
      </p:sp>
      <p:sp>
        <p:nvSpPr>
          <p:cNvPr id="1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9" name="cf. http://www.jgiesen.de/astro/temperature.htm"/>
          <p:cNvSpPr txBox="1"/>
          <p:nvPr/>
        </p:nvSpPr>
        <p:spPr>
          <a:xfrm>
            <a:off x="4610100" y="6477000"/>
            <a:ext cx="4526692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defRPr sz="1800"/>
            </a:pPr>
            <a:r>
              <a:t>cf. </a:t>
            </a:r>
            <a:r>
              <a:rPr u="sng">
                <a:hlinkClick r:id="rId2" invalidUrl="" action="" tgtFrame="" tooltip="" history="1" highlightClick="0" endSnd="0"/>
              </a:rPr>
              <a:t>http://www.jgiesen.de/astro/temperature.htm</a:t>
            </a:r>
          </a:p>
        </p:txBody>
      </p:sp>
      <p:sp>
        <p:nvSpPr>
          <p:cNvPr id="160" name="m,A,ρ=column mass, area, ave density…"/>
          <p:cNvSpPr txBox="1"/>
          <p:nvPr/>
        </p:nvSpPr>
        <p:spPr>
          <a:xfrm>
            <a:off x="3274987" y="1515885"/>
            <a:ext cx="3502129" cy="3826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700"/>
            </a:pPr>
            <a:r>
              <a:t>m,A,ρ=column mass, area, ave density</a:t>
            </a:r>
          </a:p>
          <a:p>
            <a:pPr marL="0">
              <a:spcBef>
                <a:spcPts val="700"/>
              </a:spcBef>
              <a:defRPr sz="1700"/>
            </a:pPr>
            <a:r>
              <a:t>R,M=solar radius, mass</a:t>
            </a:r>
          </a:p>
          <a:p>
            <a:pPr marL="0">
              <a:spcBef>
                <a:spcPts val="700"/>
              </a:spcBef>
              <a:defRPr sz="1700"/>
            </a:pPr>
            <a:r>
              <a:t>F=column force</a:t>
            </a:r>
          </a:p>
          <a:p>
            <a:pPr marL="0">
              <a:spcBef>
                <a:spcPts val="700"/>
              </a:spcBef>
              <a:defRPr sz="1700"/>
            </a:pPr>
            <a:r>
              <a:t>G=gravitational constant</a:t>
            </a:r>
          </a:p>
          <a:p>
            <a:pPr marL="0">
              <a:spcBef>
                <a:spcPts val="700"/>
              </a:spcBef>
              <a:defRPr sz="1700"/>
            </a:pPr>
            <a:r>
              <a:t>P,T=solar center pressure,</a:t>
            </a:r>
          </a:p>
          <a:p>
            <a:pPr marL="0">
              <a:spcBef>
                <a:spcPts val="700"/>
              </a:spcBef>
              <a:defRPr sz="1700"/>
            </a:pPr>
            <a:r>
              <a:t>        temperature</a:t>
            </a:r>
          </a:p>
          <a:p>
            <a:pPr marL="0">
              <a:spcBef>
                <a:spcPts val="700"/>
              </a:spcBef>
              <a:defRPr sz="1700"/>
            </a:pPr>
            <a:r>
              <a:t>N=number of column particles</a:t>
            </a:r>
          </a:p>
          <a:p>
            <a:pPr marL="0">
              <a:spcBef>
                <a:spcPts val="700"/>
              </a:spcBef>
              <a:defRPr sz="1700"/>
            </a:pPr>
            <a:r>
              <a:t>k=Boltzmann’s constant</a:t>
            </a:r>
          </a:p>
          <a:p>
            <a:pPr marL="0">
              <a:spcBef>
                <a:spcPts val="700"/>
              </a:spcBef>
              <a:defRPr sz="1700"/>
            </a:pPr>
            <a:r>
              <a:t>m</a:t>
            </a:r>
            <a:r>
              <a:rPr baseline="-5999"/>
              <a:t>H</a:t>
            </a:r>
            <a:r>
              <a:t>=hydrogen mass</a:t>
            </a:r>
          </a:p>
          <a:p>
            <a:pPr marL="0">
              <a:spcBef>
                <a:spcPts val="700"/>
              </a:spcBef>
              <a:defRPr sz="1700"/>
            </a:pPr>
          </a:p>
        </p:txBody>
      </p:sp>
      <p:grpSp>
        <p:nvGrpSpPr>
          <p:cNvPr id="170" name="Group"/>
          <p:cNvGrpSpPr/>
          <p:nvPr/>
        </p:nvGrpSpPr>
        <p:grpSpPr>
          <a:xfrm>
            <a:off x="6226137" y="1448866"/>
            <a:ext cx="2559126" cy="3183497"/>
            <a:chOff x="0" y="0"/>
            <a:chExt cx="2559124" cy="3183495"/>
          </a:xfrm>
        </p:grpSpPr>
        <p:sp>
          <p:nvSpPr>
            <p:cNvPr id="161" name="Circle"/>
            <p:cNvSpPr/>
            <p:nvPr/>
          </p:nvSpPr>
          <p:spPr>
            <a:xfrm>
              <a:off x="0" y="624371"/>
              <a:ext cx="2559125" cy="2559125"/>
            </a:xfrm>
            <a:prstGeom prst="ellipse">
              <a:avLst/>
            </a:prstGeom>
            <a:solidFill>
              <a:srgbClr val="FFFB00">
                <a:alpha val="59819"/>
              </a:srgbClr>
            </a:solidFill>
            <a:ln w="9525" cap="flat">
              <a:solidFill>
                <a:schemeClr val="accent3">
                  <a:satOff val="18648"/>
                  <a:lumOff val="5971"/>
                </a:schemeClr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2" name="Oval"/>
            <p:cNvSpPr/>
            <p:nvPr/>
          </p:nvSpPr>
          <p:spPr>
            <a:xfrm>
              <a:off x="1057548" y="1820091"/>
              <a:ext cx="515284" cy="222133"/>
            </a:xfrm>
            <a:prstGeom prst="ellipse">
              <a:avLst/>
            </a:prstGeom>
            <a:solidFill>
              <a:srgbClr val="00D2A9">
                <a:alpha val="448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3" name="Rectangle"/>
            <p:cNvSpPr/>
            <p:nvPr/>
          </p:nvSpPr>
          <p:spPr>
            <a:xfrm>
              <a:off x="1057548" y="735324"/>
              <a:ext cx="515284" cy="1180178"/>
            </a:xfrm>
            <a:prstGeom prst="rect">
              <a:avLst/>
            </a:prstGeom>
            <a:solidFill>
              <a:srgbClr val="00D2A9">
                <a:alpha val="448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4" name="Oval"/>
            <p:cNvSpPr/>
            <p:nvPr/>
          </p:nvSpPr>
          <p:spPr>
            <a:xfrm>
              <a:off x="1057548" y="624423"/>
              <a:ext cx="505759" cy="209311"/>
            </a:xfrm>
            <a:prstGeom prst="ellipse">
              <a:avLst/>
            </a:prstGeom>
            <a:solidFill>
              <a:srgbClr val="00D2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5" name="Line"/>
            <p:cNvSpPr/>
            <p:nvPr/>
          </p:nvSpPr>
          <p:spPr>
            <a:xfrm flipV="1">
              <a:off x="384212" y="2045417"/>
              <a:ext cx="779266" cy="77926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66" name="R"/>
            <p:cNvSpPr txBox="1"/>
            <p:nvPr/>
          </p:nvSpPr>
          <p:spPr>
            <a:xfrm>
              <a:off x="882657" y="2219274"/>
              <a:ext cx="358240" cy="431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R</a:t>
              </a:r>
            </a:p>
          </p:txBody>
        </p:sp>
        <p:sp>
          <p:nvSpPr>
            <p:cNvPr id="167" name="A"/>
            <p:cNvSpPr txBox="1"/>
            <p:nvPr/>
          </p:nvSpPr>
          <p:spPr>
            <a:xfrm>
              <a:off x="1504957" y="0"/>
              <a:ext cx="375058" cy="431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A</a:t>
              </a:r>
            </a:p>
          </p:txBody>
        </p:sp>
        <p:sp>
          <p:nvSpPr>
            <p:cNvPr id="168" name="Line"/>
            <p:cNvSpPr/>
            <p:nvPr/>
          </p:nvSpPr>
          <p:spPr>
            <a:xfrm flipH="1">
              <a:off x="1279562" y="334532"/>
              <a:ext cx="287915" cy="42928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69" name="Line"/>
            <p:cNvSpPr/>
            <p:nvPr/>
          </p:nvSpPr>
          <p:spPr>
            <a:xfrm flipV="1">
              <a:off x="1154373" y="1913534"/>
              <a:ext cx="136847" cy="13684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Might this gravitational contraction mechanism power the Sun (stars)??"/>
          <p:cNvSpPr txBox="1"/>
          <p:nvPr>
            <p:ph type="title"/>
          </p:nvPr>
        </p:nvSpPr>
        <p:spPr>
          <a:xfrm>
            <a:off x="355600" y="939800"/>
            <a:ext cx="8420100" cy="1600200"/>
          </a:xfrm>
          <a:prstGeom prst="rect">
            <a:avLst/>
          </a:prstGeom>
        </p:spPr>
        <p:txBody>
          <a:bodyPr/>
          <a:lstStyle/>
          <a:p>
            <a:pPr/>
            <a:r>
              <a:t>Might this </a:t>
            </a:r>
            <a:r>
              <a:rPr i="1"/>
              <a:t>gravitational contraction</a:t>
            </a:r>
            <a:r>
              <a:t> mechanism power the Sun (stars)??</a:t>
            </a:r>
          </a:p>
        </p:txBody>
      </p:sp>
      <p:sp>
        <p:nvSpPr>
          <p:cNvPr id="17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4" name="=&gt; Solar lifetime of ~3x107 years"/>
          <p:cNvSpPr txBox="1"/>
          <p:nvPr/>
        </p:nvSpPr>
        <p:spPr>
          <a:xfrm>
            <a:off x="2024000" y="3060678"/>
            <a:ext cx="5096000" cy="505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900"/>
            </a:pPr>
            <a:r>
              <a:t>=&gt; Solar lifetime of ~3x10</a:t>
            </a:r>
            <a:r>
              <a:rPr baseline="31999"/>
              <a:t>7</a:t>
            </a:r>
            <a:r>
              <a:t> years</a:t>
            </a:r>
          </a:p>
        </p:txBody>
      </p:sp>
      <p:sp>
        <p:nvSpPr>
          <p:cNvPr id="175" name="Problem!!"/>
          <p:cNvSpPr txBox="1"/>
          <p:nvPr/>
        </p:nvSpPr>
        <p:spPr>
          <a:xfrm>
            <a:off x="3567628" y="3895911"/>
            <a:ext cx="2008744" cy="615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defRPr>
            </a:lvl1pPr>
          </a:lstStyle>
          <a:p>
            <a:pPr/>
            <a:r>
              <a:t>Problem!!</a:t>
            </a:r>
          </a:p>
        </p:txBody>
      </p:sp>
      <p:sp>
        <p:nvSpPr>
          <p:cNvPr id="176" name="Need at least 3x108 years…"/>
          <p:cNvSpPr txBox="1"/>
          <p:nvPr/>
        </p:nvSpPr>
        <p:spPr>
          <a:xfrm>
            <a:off x="2992283" y="4845174"/>
            <a:ext cx="3235634" cy="774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/>
            <a:r>
              <a:t>Need at least 3x10</a:t>
            </a:r>
            <a:r>
              <a:rPr baseline="31999"/>
              <a:t>8</a:t>
            </a:r>
            <a:r>
              <a:t> years</a:t>
            </a:r>
          </a:p>
          <a:p>
            <a:pPr algn="ctr"/>
            <a:r>
              <a:t>(mid-1800s)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4" grpId="1"/>
      <p:bldP build="whole" bldLvl="1" animBg="1" rev="0" advAuto="0" spid="175" grpId="2"/>
      <p:bldP build="whole" bldLvl="1" animBg="1" rev="0" advAuto="0" spid="176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o this is not the main story for core and interior conditions"/>
          <p:cNvSpPr txBox="1"/>
          <p:nvPr>
            <p:ph type="title"/>
          </p:nvPr>
        </p:nvSpPr>
        <p:spPr>
          <a:xfrm>
            <a:off x="76200" y="-285750"/>
            <a:ext cx="8991600" cy="1587500"/>
          </a:xfrm>
          <a:prstGeom prst="rect">
            <a:avLst/>
          </a:prstGeom>
        </p:spPr>
        <p:txBody>
          <a:bodyPr/>
          <a:lstStyle/>
          <a:p>
            <a:pPr>
              <a:defRPr sz="2900"/>
            </a:pPr>
            <a:r>
              <a:t>So this is </a:t>
            </a:r>
            <a:r>
              <a:rPr b="1" i="1"/>
              <a:t>not</a:t>
            </a:r>
            <a:r>
              <a:t> the main story for core and interior conditions </a:t>
            </a:r>
          </a:p>
        </p:txBody>
      </p:sp>
      <p:sp>
        <p:nvSpPr>
          <p:cNvPr id="179" name="Core conditions (temperature, density,...) sufficient to generate fusion.…"/>
          <p:cNvSpPr txBox="1"/>
          <p:nvPr>
            <p:ph type="body" idx="1"/>
          </p:nvPr>
        </p:nvSpPr>
        <p:spPr>
          <a:xfrm>
            <a:off x="685800" y="1104900"/>
            <a:ext cx="7772400" cy="4876800"/>
          </a:xfrm>
          <a:prstGeom prst="rect">
            <a:avLst/>
          </a:prstGeom>
        </p:spPr>
        <p:txBody>
          <a:bodyPr/>
          <a:lstStyle/>
          <a:p>
            <a:pPr marL="824411" indent="-326571"/>
            <a:r>
              <a:t>Core conditions (temperature, density,...) sufficient to generate </a:t>
            </a:r>
            <a:r>
              <a:rPr b="1" i="1"/>
              <a:t>fusion</a:t>
            </a:r>
            <a:r>
              <a:t>.</a:t>
            </a:r>
          </a:p>
          <a:p>
            <a:pPr marL="824411" indent="-326571"/>
            <a:r>
              <a:t>Processes are complicated, but one of the consequences is:</a:t>
            </a:r>
          </a:p>
        </p:txBody>
      </p:sp>
      <p:sp>
        <p:nvSpPr>
          <p:cNvPr id="1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81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41500" y="3914393"/>
            <a:ext cx="2768600" cy="419101"/>
          </a:xfrm>
          <a:prstGeom prst="rect">
            <a:avLst/>
          </a:prstGeom>
        </p:spPr>
      </p:pic>
      <p:sp>
        <p:nvSpPr>
          <p:cNvPr id="182" name="Mass “mismatch” of 0.0285 amu ~ 5 x10-26 g..."/>
          <p:cNvSpPr txBox="1"/>
          <p:nvPr/>
        </p:nvSpPr>
        <p:spPr>
          <a:xfrm>
            <a:off x="114300" y="5410200"/>
            <a:ext cx="5906999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Mass “mismatch” of 0.0285 amu ~ 5 x10</a:t>
            </a:r>
            <a:r>
              <a:rPr baseline="31999"/>
              <a:t>-26</a:t>
            </a:r>
            <a:r>
              <a:t> g...</a:t>
            </a:r>
          </a:p>
        </p:txBody>
      </p:sp>
      <p:sp>
        <p:nvSpPr>
          <p:cNvPr id="183" name="http://www.astro.caltech.edu/~george/ay20/Ay20-Lec7x.pdf"/>
          <p:cNvSpPr txBox="1"/>
          <p:nvPr/>
        </p:nvSpPr>
        <p:spPr>
          <a:xfrm>
            <a:off x="4470400" y="6540500"/>
            <a:ext cx="3816410" cy="28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1200"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http://www.astro.caltech.edu/~george/ay20/Ay20-Lec7x.pdf</a:t>
            </a:r>
          </a:p>
        </p:txBody>
      </p:sp>
      <p:sp>
        <p:nvSpPr>
          <p:cNvPr id="184" name="...which appears as energy via E=mc2."/>
          <p:cNvSpPr txBox="1"/>
          <p:nvPr/>
        </p:nvSpPr>
        <p:spPr>
          <a:xfrm>
            <a:off x="2425700" y="5892800"/>
            <a:ext cx="4821099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...which appears as </a:t>
            </a:r>
            <a:r>
              <a:rPr b="1" i="1"/>
              <a:t>energy</a:t>
            </a:r>
            <a:r>
              <a:t> via E=mc</a:t>
            </a:r>
            <a:r>
              <a:rPr baseline="31999"/>
              <a:t>2</a:t>
            </a:r>
            <a:r>
              <a:t>.</a:t>
            </a:r>
          </a:p>
        </p:txBody>
      </p:sp>
      <p:grpSp>
        <p:nvGrpSpPr>
          <p:cNvPr id="201" name="Group"/>
          <p:cNvGrpSpPr/>
          <p:nvPr/>
        </p:nvGrpSpPr>
        <p:grpSpPr>
          <a:xfrm>
            <a:off x="5366330" y="2771737"/>
            <a:ext cx="3721661" cy="2511464"/>
            <a:chOff x="0" y="391250"/>
            <a:chExt cx="3721660" cy="2511462"/>
          </a:xfrm>
        </p:grpSpPr>
        <p:grpSp>
          <p:nvGrpSpPr>
            <p:cNvPr id="192" name="Group"/>
            <p:cNvGrpSpPr/>
            <p:nvPr/>
          </p:nvGrpSpPr>
          <p:grpSpPr>
            <a:xfrm>
              <a:off x="-1" y="391250"/>
              <a:ext cx="3721662" cy="2511464"/>
              <a:chOff x="0" y="0"/>
              <a:chExt cx="3721660" cy="2511462"/>
            </a:xfrm>
          </p:grpSpPr>
          <p:sp>
            <p:nvSpPr>
              <p:cNvPr id="185" name="Triangle"/>
              <p:cNvSpPr/>
              <p:nvPr/>
            </p:nvSpPr>
            <p:spPr>
              <a:xfrm>
                <a:off x="0" y="1470392"/>
                <a:ext cx="997765" cy="631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86" name="Triangle"/>
              <p:cNvSpPr/>
              <p:nvPr/>
            </p:nvSpPr>
            <p:spPr>
              <a:xfrm>
                <a:off x="2723896" y="662257"/>
                <a:ext cx="997765" cy="631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87" name="Triangle"/>
              <p:cNvSpPr/>
              <p:nvPr/>
            </p:nvSpPr>
            <p:spPr>
              <a:xfrm>
                <a:off x="1845863" y="402168"/>
                <a:ext cx="279375" cy="20722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A6AAA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88" name="Line"/>
              <p:cNvSpPr/>
              <p:nvPr/>
            </p:nvSpPr>
            <p:spPr>
              <a:xfrm flipV="1">
                <a:off x="398643" y="0"/>
                <a:ext cx="2874486" cy="806804"/>
              </a:xfrm>
              <a:prstGeom prst="line">
                <a:avLst/>
              </a:prstGeom>
              <a:noFill/>
              <a:ln w="114300" cap="flat">
                <a:solidFill>
                  <a:srgbClr val="A6AAA9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89" name="Line"/>
              <p:cNvSpPr/>
              <p:nvPr/>
            </p:nvSpPr>
            <p:spPr>
              <a:xfrm flipV="1">
                <a:off x="498882" y="826409"/>
                <a:ext cx="1" cy="64398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90" name="Line"/>
              <p:cNvSpPr/>
              <p:nvPr/>
            </p:nvSpPr>
            <p:spPr>
              <a:xfrm flipV="1">
                <a:off x="3222778" y="18274"/>
                <a:ext cx="1" cy="643984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91" name="Line"/>
              <p:cNvSpPr/>
              <p:nvPr/>
            </p:nvSpPr>
            <p:spPr>
              <a:xfrm>
                <a:off x="983019" y="2511462"/>
                <a:ext cx="2005064" cy="1"/>
              </a:xfrm>
              <a:prstGeom prst="line">
                <a:avLst/>
              </a:prstGeom>
              <a:noFill/>
              <a:ln w="165100" cap="flat">
                <a:solidFill>
                  <a:srgbClr val="53585F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97" name="Group"/>
            <p:cNvGrpSpPr/>
            <p:nvPr/>
          </p:nvGrpSpPr>
          <p:grpSpPr>
            <a:xfrm>
              <a:off x="219081" y="2352935"/>
              <a:ext cx="519573" cy="118374"/>
              <a:chOff x="0" y="0"/>
              <a:chExt cx="519571" cy="118372"/>
            </a:xfrm>
          </p:grpSpPr>
          <p:sp>
            <p:nvSpPr>
              <p:cNvPr id="193" name="Circle"/>
              <p:cNvSpPr/>
              <p:nvPr/>
            </p:nvSpPr>
            <p:spPr>
              <a:xfrm>
                <a:off x="0" y="0"/>
                <a:ext cx="117323" cy="118373"/>
              </a:xfrm>
              <a:prstGeom prst="ellipse">
                <a:avLst/>
              </a:prstGeom>
              <a:solidFill>
                <a:srgbClr val="0433F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4" name="Circle"/>
              <p:cNvSpPr/>
              <p:nvPr/>
            </p:nvSpPr>
            <p:spPr>
              <a:xfrm>
                <a:off x="134082" y="0"/>
                <a:ext cx="117324" cy="118373"/>
              </a:xfrm>
              <a:prstGeom prst="ellipse">
                <a:avLst/>
              </a:prstGeom>
              <a:solidFill>
                <a:srgbClr val="0433F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5" name="Circle"/>
              <p:cNvSpPr/>
              <p:nvPr/>
            </p:nvSpPr>
            <p:spPr>
              <a:xfrm>
                <a:off x="268165" y="0"/>
                <a:ext cx="117324" cy="118373"/>
              </a:xfrm>
              <a:prstGeom prst="ellipse">
                <a:avLst/>
              </a:prstGeom>
              <a:solidFill>
                <a:srgbClr val="0433F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96" name="Circle"/>
              <p:cNvSpPr/>
              <p:nvPr/>
            </p:nvSpPr>
            <p:spPr>
              <a:xfrm>
                <a:off x="402248" y="0"/>
                <a:ext cx="117324" cy="118373"/>
              </a:xfrm>
              <a:prstGeom prst="ellipse">
                <a:avLst/>
              </a:prstGeom>
              <a:solidFill>
                <a:srgbClr val="0433FF"/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/>
              </a:p>
            </p:txBody>
          </p:sp>
        </p:grpSp>
        <p:sp>
          <p:nvSpPr>
            <p:cNvPr id="198" name="Circle"/>
            <p:cNvSpPr/>
            <p:nvPr/>
          </p:nvSpPr>
          <p:spPr>
            <a:xfrm>
              <a:off x="3106652" y="1409575"/>
              <a:ext cx="260984" cy="263320"/>
            </a:xfrm>
            <a:prstGeom prst="ellipse">
              <a:avLst/>
            </a:prstGeom>
            <a:solidFill>
              <a:srgbClr val="FFFB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9" name="H"/>
            <p:cNvSpPr txBox="1"/>
            <p:nvPr/>
          </p:nvSpPr>
          <p:spPr>
            <a:xfrm>
              <a:off x="337448" y="1950490"/>
              <a:ext cx="282839" cy="4339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>
                  <a:solidFill>
                    <a:schemeClr val="accent5"/>
                  </a:solidFill>
                </a:defRPr>
              </a:lvl1pPr>
            </a:lstStyle>
            <a:p>
              <a:pPr/>
              <a:r>
                <a:t>H</a:t>
              </a:r>
            </a:p>
          </p:txBody>
        </p:sp>
        <p:sp>
          <p:nvSpPr>
            <p:cNvPr id="200" name="He"/>
            <p:cNvSpPr txBox="1"/>
            <p:nvPr/>
          </p:nvSpPr>
          <p:spPr>
            <a:xfrm>
              <a:off x="2907246" y="1028527"/>
              <a:ext cx="659796" cy="4339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>
                  <a:solidFill>
                    <a:schemeClr val="accent5"/>
                  </a:solidFill>
                </a:defRPr>
              </a:lvl1pPr>
            </a:lstStyle>
            <a:p>
              <a:pPr/>
              <a:r>
                <a:t>He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10" presetID="19" grpId="2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2" grpId="1"/>
      <p:bldP build="whole" bldLvl="1" animBg="1" rev="0" advAuto="0" spid="184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et the full structure by solving equations for:"/>
          <p:cNvSpPr txBox="1"/>
          <p:nvPr>
            <p:ph type="title"/>
          </p:nvPr>
        </p:nvSpPr>
        <p:spPr>
          <a:xfrm>
            <a:off x="685800" y="-469900"/>
            <a:ext cx="7772400" cy="1600200"/>
          </a:xfrm>
          <a:prstGeom prst="rect">
            <a:avLst/>
          </a:prstGeom>
        </p:spPr>
        <p:txBody>
          <a:bodyPr/>
          <a:lstStyle>
            <a:lvl1pPr>
              <a:defRPr sz="2300"/>
            </a:lvl1pPr>
          </a:lstStyle>
          <a:p>
            <a:pPr/>
            <a:r>
              <a:t>Get the full structure by solving equations for:</a:t>
            </a:r>
          </a:p>
        </p:txBody>
      </p:sp>
      <p:sp>
        <p:nvSpPr>
          <p:cNvPr id="204" name="Mass conservation…"/>
          <p:cNvSpPr txBox="1"/>
          <p:nvPr>
            <p:ph type="body" idx="1"/>
          </p:nvPr>
        </p:nvSpPr>
        <p:spPr>
          <a:xfrm>
            <a:off x="685800" y="482600"/>
            <a:ext cx="7772400" cy="4876800"/>
          </a:xfrm>
          <a:prstGeom prst="rect">
            <a:avLst/>
          </a:prstGeom>
        </p:spPr>
        <p:txBody>
          <a:bodyPr/>
          <a:lstStyle/>
          <a:p>
            <a:pPr marL="701947" indent="-204107">
              <a:defRPr sz="2000"/>
            </a:pPr>
            <a:r>
              <a:t>Mass conservation</a:t>
            </a:r>
          </a:p>
          <a:p>
            <a:pPr marL="701947" indent="-204107">
              <a:defRPr sz="2000"/>
            </a:pPr>
            <a:r>
              <a:t>Hydrostatic equilibrium</a:t>
            </a:r>
          </a:p>
          <a:p>
            <a:pPr marL="701947" indent="-204107">
              <a:defRPr sz="2000"/>
            </a:pPr>
            <a:r>
              <a:t>Energy transport via radiation</a:t>
            </a:r>
          </a:p>
          <a:p>
            <a:pPr marL="701947" indent="-204107">
              <a:defRPr sz="2000"/>
            </a:pPr>
            <a:r>
              <a:t>Energy production</a:t>
            </a:r>
          </a:p>
        </p:txBody>
      </p:sp>
      <p:sp>
        <p:nvSpPr>
          <p:cNvPr id="2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06" name="Dalsgaard1_T_vs_r.png" descr="Dalsgaard1_T_vs_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7424" y="2015993"/>
            <a:ext cx="6248777" cy="46736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8133" y="3390900"/>
            <a:ext cx="3488267" cy="762000"/>
          </a:xfrm>
          <a:prstGeom prst="rect">
            <a:avLst/>
          </a:prstGeom>
        </p:spPr>
      </p:pic>
      <p:sp>
        <p:nvSpPr>
          <p:cNvPr id="209" name="Convective instability sets in when:"/>
          <p:cNvSpPr txBox="1"/>
          <p:nvPr>
            <p:ph type="body" idx="1"/>
          </p:nvPr>
        </p:nvSpPr>
        <p:spPr>
          <a:xfrm>
            <a:off x="685800" y="2057400"/>
            <a:ext cx="7772400" cy="4876800"/>
          </a:xfrm>
          <a:prstGeom prst="rect">
            <a:avLst/>
          </a:prstGeom>
        </p:spPr>
        <p:txBody>
          <a:bodyPr/>
          <a:lstStyle>
            <a:lvl1pPr marL="824411" indent="-326571"/>
          </a:lstStyle>
          <a:p>
            <a:pPr/>
            <a:r>
              <a:t>Convective instability sets in when:</a:t>
            </a:r>
          </a:p>
        </p:txBody>
      </p:sp>
      <p:sp>
        <p:nvSpPr>
          <p:cNvPr id="21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12" name="image003.png" descr="image00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61498" y="2971800"/>
            <a:ext cx="1948631" cy="16002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</a:p>
        </p:txBody>
      </p:sp>
      <p:sp>
        <p:nvSpPr>
          <p:cNvPr id="2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17" name="HinodeGbandCloseHD_720p_512kb.mov" descr="HinodeGbandCloseHD_720p_512kb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7000" y="901699"/>
            <a:ext cx="8947785" cy="5029201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Hinode SOT Granulation Movie"/>
          <p:cNvSpPr txBox="1"/>
          <p:nvPr/>
        </p:nvSpPr>
        <p:spPr>
          <a:xfrm>
            <a:off x="2565400" y="215900"/>
            <a:ext cx="4102755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Hinode SOT Granulation Movie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99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1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1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</a:p>
        </p:txBody>
      </p:sp>
      <p:sp>
        <p:nvSpPr>
          <p:cNvPr id="2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23" name="bbso_60min_granulation.mov" descr="bbso_60min_granulation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12800" y="760554"/>
            <a:ext cx="7511375" cy="5740401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BBSO Granulation (near IR; 60 min)"/>
          <p:cNvSpPr txBox="1"/>
          <p:nvPr/>
        </p:nvSpPr>
        <p:spPr>
          <a:xfrm>
            <a:off x="2222500" y="152400"/>
            <a:ext cx="4683929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BBSO Granulation (near IR; 60 min)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" fill="hold"/>
                                        <p:tgtEl>
                                          <p:spTgt spid="2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23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2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2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luto_possible_convection_crop1.jpg" descr="Pluto_possible_convection_crop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2900" y="1524000"/>
            <a:ext cx="8449922" cy="4927600"/>
          </a:xfrm>
          <a:prstGeom prst="rect">
            <a:avLst/>
          </a:prstGeom>
        </p:spPr>
      </p:pic>
      <p:sp>
        <p:nvSpPr>
          <p:cNvPr id="227" name="Convection on Pluto too??"/>
          <p:cNvSpPr txBox="1"/>
          <p:nvPr>
            <p:ph type="title"/>
          </p:nvPr>
        </p:nvSpPr>
        <p:spPr>
          <a:xfrm>
            <a:off x="685800" y="0"/>
            <a:ext cx="7772400" cy="1600200"/>
          </a:xfrm>
          <a:prstGeom prst="rect">
            <a:avLst/>
          </a:prstGeom>
        </p:spPr>
        <p:txBody>
          <a:bodyPr/>
          <a:lstStyle/>
          <a:p>
            <a:pPr/>
            <a:r>
              <a:t>Convection on </a:t>
            </a:r>
            <a:r>
              <a:rPr b="1" i="1"/>
              <a:t>Pluto</a:t>
            </a:r>
            <a:r>
              <a:t> too??</a:t>
            </a:r>
          </a:p>
        </p:txBody>
      </p:sp>
      <p:sp>
        <p:nvSpPr>
          <p:cNvPr id="2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he Photosphere"/>
          <p:cNvSpPr txBox="1"/>
          <p:nvPr/>
        </p:nvSpPr>
        <p:spPr>
          <a:xfrm>
            <a:off x="3581400" y="5910262"/>
            <a:ext cx="2211894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pPr/>
            <a:r>
              <a:t>The Photosphere</a:t>
            </a:r>
          </a:p>
        </p:txBody>
      </p:sp>
      <p:pic>
        <p:nvPicPr>
          <p:cNvPr id="23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3695" y="20587"/>
            <a:ext cx="5927304" cy="592730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he Solar Interior’s Temperature Distribution"/>
          <p:cNvSpPr txBox="1"/>
          <p:nvPr>
            <p:ph type="title"/>
          </p:nvPr>
        </p:nvSpPr>
        <p:spPr>
          <a:xfrm>
            <a:off x="469900" y="393700"/>
            <a:ext cx="8191500" cy="1600200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/>
            <a:r>
              <a:t>The Solar Interior’s Temperature Distribution</a:t>
            </a:r>
          </a:p>
        </p:txBody>
      </p:sp>
      <p:sp>
        <p:nvSpPr>
          <p:cNvPr id="23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</a:p>
        </p:txBody>
      </p:sp>
      <p:sp>
        <p:nvSpPr>
          <p:cNvPr id="2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6" name="Dalsgaard1_T_vs_r.png" descr="Dalsgaard1_T_vs_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4676" y="2003293"/>
            <a:ext cx="4652622" cy="3479801"/>
          </a:xfrm>
          <a:prstGeom prst="rect">
            <a:avLst/>
          </a:prstGeom>
        </p:spPr>
      </p:pic>
      <p:pic>
        <p:nvPicPr>
          <p:cNvPr id="237" name="Dalsgaard1_density_vs_r.jpg" descr="Dalsgaard1_density_vs_r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2000" y="1990107"/>
            <a:ext cx="4533900" cy="348228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he Outer Solar Atmosphere"/>
          <p:cNvSpPr txBox="1"/>
          <p:nvPr>
            <p:ph type="title"/>
          </p:nvPr>
        </p:nvSpPr>
        <p:spPr>
          <a:xfrm>
            <a:off x="685800" y="1866900"/>
            <a:ext cx="7772400" cy="1600200"/>
          </a:xfrm>
          <a:prstGeom prst="rect">
            <a:avLst/>
          </a:prstGeom>
        </p:spPr>
        <p:txBody>
          <a:bodyPr/>
          <a:lstStyle/>
          <a:p>
            <a:pPr/>
            <a:r>
              <a:t>The Outer Solar Atmosphere</a:t>
            </a:r>
          </a:p>
        </p:txBody>
      </p:sp>
      <p:sp>
        <p:nvSpPr>
          <p:cNvPr id="2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1" name="(First, an overview)"/>
          <p:cNvSpPr txBox="1"/>
          <p:nvPr/>
        </p:nvSpPr>
        <p:spPr>
          <a:xfrm>
            <a:off x="2933700" y="3149600"/>
            <a:ext cx="3270899" cy="546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3100"/>
            </a:lvl1pPr>
          </a:lstStyle>
          <a:p>
            <a:pPr/>
            <a:r>
              <a:t>(First, an overview)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hromosphere"/>
          <p:cNvSpPr txBox="1"/>
          <p:nvPr/>
        </p:nvSpPr>
        <p:spPr>
          <a:xfrm>
            <a:off x="3581400" y="5943600"/>
            <a:ext cx="2101910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pPr/>
            <a:r>
              <a:t>Chromosphere</a:t>
            </a:r>
          </a:p>
        </p:txBody>
      </p:sp>
      <p:pic>
        <p:nvPicPr>
          <p:cNvPr id="244" name="IMG_0342_WO66_chromosphere_160309_lev1-unsharp1-smarts1_crop2_annotated.tiff" descr="IMG_0342_WO66_chromosphere_160309_lev1-unsharp1-smarts1_crop2_annotated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254" y="67567"/>
            <a:ext cx="8966201" cy="57277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47" name="Bohr-atom-h_alpha.png" descr="Bohr-atom-h_alph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1600" y="114300"/>
            <a:ext cx="3238500" cy="2820629"/>
          </a:xfrm>
          <a:prstGeom prst="rect">
            <a:avLst/>
          </a:prstGeom>
        </p:spPr>
      </p:pic>
      <p:sp>
        <p:nvSpPr>
          <p:cNvPr id="248" name="H-alpha (Hα) transition in hydrogen atom; 656.3 nm."/>
          <p:cNvSpPr txBox="1"/>
          <p:nvPr/>
        </p:nvSpPr>
        <p:spPr>
          <a:xfrm>
            <a:off x="5003800" y="901700"/>
            <a:ext cx="3479800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H-alpha (Hα) transition in hydrogen atom; 656.3 nm. </a:t>
            </a:r>
          </a:p>
        </p:txBody>
      </p:sp>
      <p:pic>
        <p:nvPicPr>
          <p:cNvPr id="249" name="EM_spectrum_compare_level1_from_imagine.gsfc.nasa.gov_annotated.jpg" descr="EM_spectrum_compare_level1_from_imagine.gsfc.nasa.gov_annotated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470147"/>
            <a:ext cx="9144000" cy="3425953"/>
          </a:xfrm>
          <a:prstGeom prst="rect">
            <a:avLst/>
          </a:prstGeom>
        </p:spPr>
      </p:pic>
      <p:sp>
        <p:nvSpPr>
          <p:cNvPr id="250" name="Line"/>
          <p:cNvSpPr/>
          <p:nvPr/>
        </p:nvSpPr>
        <p:spPr>
          <a:xfrm flipV="1">
            <a:off x="4749799" y="1741949"/>
            <a:ext cx="1745011" cy="2817352"/>
          </a:xfrm>
          <a:prstGeom prst="line">
            <a:avLst/>
          </a:prstGeom>
          <a:ln w="12700">
            <a:solidFill>
              <a:srgbClr val="000000"/>
            </a:solidFill>
            <a:miter lim="400000"/>
            <a:head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halpha_image-pvamu.jpg" descr="halpha_image-pvamu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8800" y="660400"/>
            <a:ext cx="5676900" cy="5676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Chromosphere in Hα"/>
          <p:cNvSpPr txBox="1"/>
          <p:nvPr/>
        </p:nvSpPr>
        <p:spPr>
          <a:xfrm>
            <a:off x="3311525" y="114300"/>
            <a:ext cx="2718803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pPr/>
            <a:r>
              <a:t>Chromosphere in Hα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</a:p>
        </p:txBody>
      </p:sp>
      <p:sp>
        <p:nvSpPr>
          <p:cNvPr id="2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58" name="bbso_limb_flare.mov" descr="bbso_limb_flare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2400" y="292100"/>
            <a:ext cx="8820150" cy="5880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3" fill="hold"/>
                                        <p:tgtEl>
                                          <p:spTgt spid="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5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5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5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orona – The Sun’s outermost atmosphere"/>
          <p:cNvSpPr txBox="1"/>
          <p:nvPr/>
        </p:nvSpPr>
        <p:spPr>
          <a:xfrm>
            <a:off x="2057400" y="6248400"/>
            <a:ext cx="5355591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pPr/>
            <a:r>
              <a:t>Corona – The Sun’s outermost atmosphere</a:t>
            </a:r>
          </a:p>
        </p:txBody>
      </p:sp>
      <p:pic>
        <p:nvPicPr>
          <p:cNvPr id="261" name="nisshoku_2017_usa_2354_2362_acs-try1_Moon-ov_col-sel_bl_unsh5_red-e_lev1_prom-mask1_flatlay_final2_3blur_bkoff40_noise-red1_reduce1_annotated.png" descr="nisshoku_2017_usa_2354_2362_acs-try1_Moon-ov_col-sel_bl_unsh5_red-e_lev1_prom-mask1_flatlay_final2_3blur_bkoff40_noise-red1_reduce1_annotat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02664"/>
            <a:ext cx="9144000" cy="590776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64" name="Solar_Eclipses_Intro_Speck (dragged).pdf" descr="Solar_Eclipses_Intro_Speck (dragge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69168"/>
            <a:ext cx="9144000" cy="5143501"/>
          </a:xfrm>
          <a:prstGeom prst="rect">
            <a:avLst/>
          </a:prstGeom>
        </p:spPr>
      </p:pic>
      <p:sp>
        <p:nvSpPr>
          <p:cNvPr id="265" name="AAS Eclipse Planning Workshop, 4/2021"/>
          <p:cNvSpPr txBox="1"/>
          <p:nvPr/>
        </p:nvSpPr>
        <p:spPr>
          <a:xfrm>
            <a:off x="-66705" y="5539627"/>
            <a:ext cx="2051774" cy="223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/>
            <a:r>
              <a:t>AAS Eclipse Planning Workshop, 4/2021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lide Number"/>
          <p:cNvSpPr txBox="1"/>
          <p:nvPr>
            <p:ph type="sldNum" sz="quarter" idx="4294967295"/>
          </p:nvPr>
        </p:nvSpPr>
        <p:spPr>
          <a:xfrm>
            <a:off x="7359650" y="6248400"/>
            <a:ext cx="2921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fld id="{86CB4B4D-7CA3-9044-876B-883B54F8677D}" type="slidenum"/>
          </a:p>
        </p:txBody>
      </p:sp>
      <p:grpSp>
        <p:nvGrpSpPr>
          <p:cNvPr id="270" name="Group"/>
          <p:cNvGrpSpPr/>
          <p:nvPr/>
        </p:nvGrpSpPr>
        <p:grpSpPr>
          <a:xfrm>
            <a:off x="-1" y="1143000"/>
            <a:ext cx="9144001" cy="4589179"/>
            <a:chOff x="0" y="0"/>
            <a:chExt cx="9144000" cy="4589178"/>
          </a:xfrm>
        </p:grpSpPr>
        <p:pic>
          <p:nvPicPr>
            <p:cNvPr id="268" name="SEWorldMap2021w_eclipsewise.com.jpg" descr="SEWorldMap2021w_eclipsewise.com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144000" cy="4572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9" name="(https://eclipsewise.com/solar/SEdecade/SEatlas2021.html)"/>
            <p:cNvSpPr txBox="1"/>
            <p:nvPr/>
          </p:nvSpPr>
          <p:spPr>
            <a:xfrm>
              <a:off x="5436317" y="4385978"/>
              <a:ext cx="2461382" cy="203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marL="0" marR="0" defTabSz="12700"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</a:tabLst>
                <a:defRPr sz="700">
                  <a:uFillTx/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(https://eclipsewise.com/solar/SEdecade/SEatlas2021.html)</a:t>
              </a:r>
            </a:p>
          </p:txBody>
        </p:sp>
      </p:grpSp>
      <p:sp>
        <p:nvSpPr>
          <p:cNvPr id="271" name="Solar Eclipses 2022-2030"/>
          <p:cNvSpPr txBox="1"/>
          <p:nvPr>
            <p:ph type="title"/>
          </p:nvPr>
        </p:nvSpPr>
        <p:spPr>
          <a:xfrm>
            <a:off x="685800" y="-226839"/>
            <a:ext cx="7772400" cy="1600201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</a:lstStyle>
          <a:p>
            <a:pPr/>
            <a:r>
              <a:t>Solar Eclipses 2022-2030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74" name="Midori_tokyo_kinkan-nisshoku_PS_1504_aligned3.png" descr="Midori_tokyo_kinkan-nisshoku_PS_1504_aligned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27378"/>
            <a:ext cx="9144000" cy="644092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77" name="Midori_tokyo_kinkan-nisshoku_PS_1521_aligned3.png" descr="Midori_tokyo_kinkan-nisshoku_PS_1521_aligned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3777"/>
            <a:ext cx="9144000" cy="644092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0" name="EM_spectrum_compare_level1_from_imagine.gsfc.nasa.gov_annotated.jpg" descr="EM_spectrum_compare_level1_from_imagine.gsfc.nasa.gov_annot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301747"/>
            <a:ext cx="9144000" cy="3425953"/>
          </a:xfrm>
          <a:prstGeom prst="rect">
            <a:avLst/>
          </a:prstGeom>
        </p:spPr>
      </p:pic>
      <p:sp>
        <p:nvSpPr>
          <p:cNvPr id="281" name="The Electromagnetic Spectrum"/>
          <p:cNvSpPr txBox="1"/>
          <p:nvPr/>
        </p:nvSpPr>
        <p:spPr>
          <a:xfrm>
            <a:off x="2440776" y="1721513"/>
            <a:ext cx="4262448" cy="468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/>
            </a:lvl1pPr>
          </a:lstStyle>
          <a:p>
            <a:pPr/>
            <a:r>
              <a:t>The Electromagnetic Spectrum</a:t>
            </a:r>
          </a:p>
        </p:txBody>
      </p:sp>
      <p:sp>
        <p:nvSpPr>
          <p:cNvPr id="282" name="We have to go to space to see the Sun’s outer…"/>
          <p:cNvSpPr txBox="1"/>
          <p:nvPr/>
        </p:nvSpPr>
        <p:spPr>
          <a:xfrm>
            <a:off x="1700728" y="406400"/>
            <a:ext cx="5742544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buClr>
                <a:srgbClr val="000000"/>
              </a:buClr>
              <a:buFont typeface="Times New Roman"/>
            </a:pPr>
            <a:r>
              <a:t>We have to go to </a:t>
            </a:r>
            <a:r>
              <a:rPr b="1" i="1"/>
              <a:t>space</a:t>
            </a:r>
            <a:r>
              <a:rPr b="1"/>
              <a:t> </a:t>
            </a:r>
            <a:r>
              <a:t>to see the Sun’s outer </a:t>
            </a:r>
          </a:p>
          <a:p>
            <a:pPr>
              <a:buClr>
                <a:srgbClr val="000000"/>
              </a:buClr>
              <a:buFont typeface="Times New Roman"/>
            </a:pPr>
            <a:r>
              <a:t>atmosphere with regularity.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he Corona from Yohkoh/SXT"/>
          <p:cNvSpPr txBox="1"/>
          <p:nvPr/>
        </p:nvSpPr>
        <p:spPr>
          <a:xfrm>
            <a:off x="2844800" y="5876076"/>
            <a:ext cx="3947973" cy="431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0" marR="40639" indent="40639"/>
          </a:lstStyle>
          <a:p>
            <a:pPr/>
            <a:r>
              <a:t>The Corona from Yohkoh/SXT</a:t>
            </a:r>
          </a:p>
        </p:txBody>
      </p:sp>
      <p:pic>
        <p:nvPicPr>
          <p:cNvPr id="2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43100" y="33695"/>
            <a:ext cx="5751373" cy="5751373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Courtesy of the Yohkoh Legacy data Archive…"/>
          <p:cNvSpPr txBox="1"/>
          <p:nvPr/>
        </p:nvSpPr>
        <p:spPr>
          <a:xfrm>
            <a:off x="5922134" y="6273910"/>
            <a:ext cx="3125758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defTabSz="457200">
              <a:defRPr sz="900">
                <a:uFillTx/>
                <a:latin typeface="Courier"/>
                <a:ea typeface="Courier"/>
                <a:cs typeface="Courier"/>
                <a:sym typeface="Courier"/>
              </a:defRPr>
            </a:pPr>
            <a:r>
              <a:t>Courtesy of the Yohkoh Legacy data Archive</a:t>
            </a:r>
          </a:p>
          <a:p>
            <a:pPr marL="0" marR="0" defTabSz="457200">
              <a:defRPr sz="900">
                <a:uFillTx/>
                <a:latin typeface="Courier"/>
                <a:ea typeface="Courier"/>
                <a:cs typeface="Courier"/>
                <a:sym typeface="Courier"/>
              </a:defRPr>
            </a:pPr>
            <a:r>
              <a:t>(http://solar.physics.montana.edu/ylegacy) </a:t>
            </a:r>
          </a:p>
          <a:p>
            <a:pPr marL="0" marR="0" defTabSz="457200">
              <a:defRPr sz="900">
                <a:uFillTx/>
                <a:latin typeface="Courier"/>
                <a:ea typeface="Courier"/>
                <a:cs typeface="Courier"/>
                <a:sym typeface="Courier"/>
              </a:defRPr>
            </a:pPr>
            <a:r>
              <a:t>at Montana State University.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swap_cr_2152_2153_2154_filtered.mov" descr="swap_cr_2152_2153_2154_filtered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11300" y="76200"/>
            <a:ext cx="6096000" cy="609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From: https://sci.esa.int/web/proba2/-/55524-suns-shape-shifting-atmosphere"/>
          <p:cNvSpPr txBox="1"/>
          <p:nvPr/>
        </p:nvSpPr>
        <p:spPr>
          <a:xfrm>
            <a:off x="1442663" y="5718567"/>
            <a:ext cx="4857387" cy="285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0" marR="40639" indent="40639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From: https://sci.esa.int/web/proba2/-/55524-suns-shape-shifting-atmosphere</a:t>
            </a:r>
          </a:p>
        </p:txBody>
      </p:sp>
      <p:sp>
        <p:nvSpPr>
          <p:cNvPr id="290" name="(European Space Agency - ESA)"/>
          <p:cNvSpPr txBox="1"/>
          <p:nvPr/>
        </p:nvSpPr>
        <p:spPr>
          <a:xfrm>
            <a:off x="5423785" y="5891221"/>
            <a:ext cx="2148955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0" marR="0" defTabSz="127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 sz="1100">
                <a:solidFill>
                  <a:srgbClr val="FFFFFF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(European Space Agency - ESA)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791" fill="hold"/>
                                        <p:tgtEl>
                                          <p:spTgt spid="2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8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8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88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Atmosphere’s Temperature Structure"/>
          <p:cNvSpPr txBox="1"/>
          <p:nvPr>
            <p:ph type="title"/>
          </p:nvPr>
        </p:nvSpPr>
        <p:spPr>
          <a:xfrm>
            <a:off x="685800" y="1485900"/>
            <a:ext cx="7772400" cy="1600200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/>
            <a:r>
              <a:t>Atmosphere’s Temperature Structure</a:t>
            </a:r>
          </a:p>
        </p:txBody>
      </p:sp>
      <p:sp>
        <p:nvSpPr>
          <p:cNvPr id="29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he Coron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Corona</a:t>
            </a:r>
          </a:p>
        </p:txBody>
      </p:sp>
      <p:sp>
        <p:nvSpPr>
          <p:cNvPr id="296" name="Expected to be cool, but found strange spectral lines, first during 1869 eclipse."/>
          <p:cNvSpPr txBox="1"/>
          <p:nvPr>
            <p:ph type="body" sz="half" idx="1"/>
          </p:nvPr>
        </p:nvSpPr>
        <p:spPr>
          <a:xfrm>
            <a:off x="685800" y="1981200"/>
            <a:ext cx="7772400" cy="2743200"/>
          </a:xfrm>
          <a:prstGeom prst="rect">
            <a:avLst/>
          </a:prstGeom>
        </p:spPr>
        <p:txBody>
          <a:bodyPr/>
          <a:lstStyle>
            <a:lvl1pPr marL="824411" indent="-326571"/>
          </a:lstStyle>
          <a:p>
            <a:pPr/>
            <a:r>
              <a:t>Expected to be cool, but found strange spectral lines, first during 1869 eclipse.</a:t>
            </a:r>
          </a:p>
        </p:txBody>
      </p:sp>
      <p:sp>
        <p:nvSpPr>
          <p:cNvPr id="2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00" name="flash_MG_2063_USM_crop3a.jpg" descr="flash_MG_2063_USM_crop3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2950" y="-223044"/>
            <a:ext cx="6238100" cy="6858001"/>
          </a:xfrm>
          <a:prstGeom prst="rect">
            <a:avLst/>
          </a:prstGeom>
        </p:spPr>
      </p:pic>
      <p:sp>
        <p:nvSpPr>
          <p:cNvPr id="301" name="(Alphonse Sterling)"/>
          <p:cNvSpPr txBox="1"/>
          <p:nvPr/>
        </p:nvSpPr>
        <p:spPr>
          <a:xfrm>
            <a:off x="6172995" y="6351303"/>
            <a:ext cx="1497009" cy="29464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0" dir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 anchor="ctr">
            <a:normAutofit fontScale="100000" lnSpcReduction="0"/>
          </a:bodyPr>
          <a:lstStyle>
            <a:lvl1pPr marL="0" marR="0" algn="ctr">
              <a:defRPr sz="1300">
                <a:solidFill>
                  <a:srgbClr val="FFFFFF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(Alphonse Sterling)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04" name="Flash_170821_MG_2063_kakudai_annotated_crop2.jpg" descr="Flash_170821_MG_2063_kakudai_annotated_crop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5652" y="0"/>
            <a:ext cx="7072697" cy="6858000"/>
          </a:xfrm>
          <a:prstGeom prst="rect">
            <a:avLst/>
          </a:prstGeom>
        </p:spPr>
      </p:pic>
      <p:sp>
        <p:nvSpPr>
          <p:cNvPr id="305" name="(Alphonse Sterling)"/>
          <p:cNvSpPr txBox="1"/>
          <p:nvPr/>
        </p:nvSpPr>
        <p:spPr>
          <a:xfrm>
            <a:off x="6452395" y="6541803"/>
            <a:ext cx="1497009" cy="29464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0" dir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 anchor="ctr">
            <a:normAutofit fontScale="100000" lnSpcReduction="0"/>
          </a:bodyPr>
          <a:lstStyle>
            <a:lvl1pPr marL="0" marR="0" algn="ctr">
              <a:defRPr sz="1300">
                <a:solidFill>
                  <a:srgbClr val="FFFFFF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(Alphonse Sterling)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10" name="Flash_170821_MG_2063_kakudai_annotated_crop2.jpg" descr="Flash_170821_MG_2063_kakudai_annotated_crop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6606" y="0"/>
            <a:ext cx="7470788" cy="6858000"/>
          </a:xfrm>
          <a:prstGeom prst="rect">
            <a:avLst/>
          </a:prstGeom>
        </p:spPr>
      </p:pic>
      <p:sp>
        <p:nvSpPr>
          <p:cNvPr id="311" name="(Alphonse Sterling)"/>
          <p:cNvSpPr txBox="1"/>
          <p:nvPr/>
        </p:nvSpPr>
        <p:spPr>
          <a:xfrm>
            <a:off x="6757195" y="6579903"/>
            <a:ext cx="1497009" cy="29464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0" dir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 anchor="ctr">
            <a:normAutofit fontScale="100000" lnSpcReduction="0"/>
          </a:bodyPr>
          <a:lstStyle>
            <a:lvl1pPr marL="0" marR="0" algn="ctr">
              <a:defRPr sz="1300">
                <a:solidFill>
                  <a:srgbClr val="FFFFFF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(Alphonse Sterling)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14" name="Flash_170821_MG_2063_kakudai_annotated_crop2_annotated.jpg" descr="Flash_170821_MG_2063_kakudai_annotated_crop2_annot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6606" y="0"/>
            <a:ext cx="7470788" cy="6858000"/>
          </a:xfrm>
          <a:prstGeom prst="rect">
            <a:avLst/>
          </a:prstGeom>
        </p:spPr>
      </p:pic>
      <p:sp>
        <p:nvSpPr>
          <p:cNvPr id="315" name="(Alphonse Sterling)"/>
          <p:cNvSpPr txBox="1"/>
          <p:nvPr/>
        </p:nvSpPr>
        <p:spPr>
          <a:xfrm>
            <a:off x="6757195" y="6579903"/>
            <a:ext cx="1497009" cy="29464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0" dir="0">
              <a:srgbClr val="80808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 anchor="ctr">
            <a:normAutofit fontScale="100000" lnSpcReduction="0"/>
          </a:bodyPr>
          <a:lstStyle>
            <a:lvl1pPr marL="0" marR="0" algn="ctr">
              <a:defRPr sz="1300">
                <a:solidFill>
                  <a:srgbClr val="FFFFFF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(Alphonse Sterling)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he Coron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Corona</a:t>
            </a:r>
          </a:p>
        </p:txBody>
      </p:sp>
      <p:sp>
        <p:nvSpPr>
          <p:cNvPr id="318" name="Expected to be cool, but found strange spectral lines, first during 1869 eclipse.…"/>
          <p:cNvSpPr txBox="1"/>
          <p:nvPr>
            <p:ph type="body" sz="half" idx="1"/>
          </p:nvPr>
        </p:nvSpPr>
        <p:spPr>
          <a:xfrm>
            <a:off x="685800" y="1981200"/>
            <a:ext cx="7772400" cy="2743200"/>
          </a:xfrm>
          <a:prstGeom prst="rect">
            <a:avLst/>
          </a:prstGeom>
        </p:spPr>
        <p:txBody>
          <a:bodyPr/>
          <a:lstStyle/>
          <a:p>
            <a:pPr marL="824411" indent="-326571"/>
            <a:r>
              <a:t>Expected to be cool, but found strange spectral lines, first during 1869 eclipse.</a:t>
            </a:r>
          </a:p>
          <a:p>
            <a:pPr marL="824411" indent="-326571"/>
          </a:p>
          <a:p>
            <a:pPr marL="824411" indent="-326571"/>
            <a:r>
              <a:t>Many explanations considered, including a “new” element: </a:t>
            </a:r>
            <a:r>
              <a:rPr i="1"/>
              <a:t>coronium</a:t>
            </a:r>
            <a:r>
              <a:t>.  </a:t>
            </a:r>
          </a:p>
        </p:txBody>
      </p:sp>
      <p:sp>
        <p:nvSpPr>
          <p:cNvPr id="3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20" name="But this didn’t work...."/>
          <p:cNvSpPr txBox="1"/>
          <p:nvPr/>
        </p:nvSpPr>
        <p:spPr>
          <a:xfrm>
            <a:off x="736600" y="4991100"/>
            <a:ext cx="4192313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1" marL="383540" indent="-342900">
              <a:spcBef>
                <a:spcPts val="700"/>
              </a:spcBef>
              <a:buSzPct val="100000"/>
              <a:buChar char="•"/>
              <a:defRPr b="1" sz="3000">
                <a:solidFill>
                  <a:srgbClr val="D95000"/>
                </a:solidFill>
                <a:uFill>
                  <a:solidFill>
                    <a:srgbClr val="D95000"/>
                  </a:solidFill>
                </a:uFill>
              </a:defRPr>
            </a:pPr>
            <a:r>
              <a:t>But this didn’t work....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0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lide Number"/>
          <p:cNvSpPr txBox="1"/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>
            <a:normAutofit fontScale="100000" lnSpcReduction="0"/>
          </a:bodyPr>
          <a:lstStyle/>
          <a:p>
            <a:pPr/>
            <a:fld id="{86CB4B4D-7CA3-9044-876B-883B54F8677D}" type="slidenum"/>
          </a:p>
        </p:txBody>
      </p:sp>
      <p:grpSp>
        <p:nvGrpSpPr>
          <p:cNvPr id="326" name="Group"/>
          <p:cNvGrpSpPr/>
          <p:nvPr/>
        </p:nvGrpSpPr>
        <p:grpSpPr>
          <a:xfrm>
            <a:off x="0" y="383976"/>
            <a:ext cx="9144001" cy="6090048"/>
            <a:chOff x="0" y="0"/>
            <a:chExt cx="9144000" cy="6090046"/>
          </a:xfrm>
        </p:grpSpPr>
        <p:pic>
          <p:nvPicPr>
            <p:cNvPr id="323" name="PeriodicTableOrigins2_print_svs.gsfc.nasa.gov.jpg" descr="PeriodicTableOrigins2_print_svs.gsfc.nasa.gov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144000" cy="60900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4" name="From: https://svs.gsfc.nasa.gov/13873/"/>
            <p:cNvSpPr txBox="1"/>
            <p:nvPr/>
          </p:nvSpPr>
          <p:spPr>
            <a:xfrm>
              <a:off x="6781007" y="5796476"/>
              <a:ext cx="2320290" cy="2480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marL="0" marR="40639" indent="40639">
                <a:defRPr sz="1100">
                  <a:solidFill>
                    <a:srgbClr val="FFFFFF"/>
                  </a:solidFill>
                </a:defRPr>
              </a:lvl1pPr>
            </a:lstStyle>
            <a:p>
              <a:pPr/>
              <a:r>
                <a:t>From: https://svs.gsfc.nasa.gov/13873/</a:t>
              </a:r>
            </a:p>
          </p:txBody>
        </p:sp>
        <p:sp>
          <p:nvSpPr>
            <p:cNvPr id="325" name="NASA's Goddard Space Flight Center"/>
            <p:cNvSpPr txBox="1"/>
            <p:nvPr/>
          </p:nvSpPr>
          <p:spPr>
            <a:xfrm>
              <a:off x="4362476" y="5795464"/>
              <a:ext cx="2466150" cy="250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marL="0" marR="0" defTabSz="457200">
                <a:defRPr sz="1100">
                  <a:solidFill>
                    <a:srgbClr val="FFFFFF"/>
                  </a:solidFill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NASA's Goddard Space Flight Center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he Corona: Continued..."/>
          <p:cNvSpPr txBox="1"/>
          <p:nvPr>
            <p:ph type="title"/>
          </p:nvPr>
        </p:nvSpPr>
        <p:spPr>
          <a:xfrm>
            <a:off x="685800" y="12700"/>
            <a:ext cx="7772400" cy="1600200"/>
          </a:xfrm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/>
            <a:r>
              <a:t>The Corona: Continued...</a:t>
            </a:r>
          </a:p>
        </p:txBody>
      </p:sp>
      <p:sp>
        <p:nvSpPr>
          <p:cNvPr id="329" name="The mystery spectral lines found to be due to highly-ionized familiar elements ~1940."/>
          <p:cNvSpPr txBox="1"/>
          <p:nvPr>
            <p:ph type="body" sz="quarter" idx="1"/>
          </p:nvPr>
        </p:nvSpPr>
        <p:spPr>
          <a:xfrm>
            <a:off x="254000" y="1460500"/>
            <a:ext cx="8636000" cy="1155700"/>
          </a:xfrm>
          <a:prstGeom prst="rect">
            <a:avLst/>
          </a:prstGeom>
        </p:spPr>
        <p:txBody>
          <a:bodyPr/>
          <a:lstStyle>
            <a:lvl1pPr marL="342900">
              <a:buSzPct val="125000"/>
            </a:lvl1pPr>
          </a:lstStyle>
          <a:p>
            <a:pPr/>
            <a:r>
              <a:t>The mystery spectral lines found to be due to highly-ionized familiar elements ~1940.</a:t>
            </a:r>
          </a:p>
        </p:txBody>
      </p:sp>
      <p:sp>
        <p:nvSpPr>
          <p:cNvPr id="3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1" name="Structured with loops; late 1960s and 1970s observations from balloons, Skylab, etc.…"/>
          <p:cNvSpPr txBox="1"/>
          <p:nvPr/>
        </p:nvSpPr>
        <p:spPr>
          <a:xfrm>
            <a:off x="368300" y="4368800"/>
            <a:ext cx="8089900" cy="194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lvl="1" marL="383540" indent="-342900">
              <a:spcBef>
                <a:spcPts val="700"/>
              </a:spcBef>
              <a:buSzPct val="100000"/>
              <a:buChar char="•"/>
              <a:defRPr sz="3200"/>
            </a:pPr>
            <a:r>
              <a:t>Structured with loops; late 1960s and 1970s observations from balloons, Skylab, etc.</a:t>
            </a:r>
          </a:p>
          <a:p>
            <a:pPr lvl="1" marL="383540" indent="-342900">
              <a:spcBef>
                <a:spcPts val="700"/>
              </a:spcBef>
              <a:buSzPct val="100000"/>
              <a:buChar char="•"/>
              <a:defRPr sz="3200"/>
            </a:pPr>
            <a:r>
              <a:t>This structure due to the magnetic field.</a:t>
            </a:r>
          </a:p>
        </p:txBody>
      </p:sp>
      <p:sp>
        <p:nvSpPr>
          <p:cNvPr id="332" name="So this was a sloooow process:  1869 eclipse…"/>
          <p:cNvSpPr txBox="1"/>
          <p:nvPr/>
        </p:nvSpPr>
        <p:spPr>
          <a:xfrm>
            <a:off x="647700" y="2641600"/>
            <a:ext cx="7850585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1" marL="0" indent="0">
              <a:spcBef>
                <a:spcPts val="700"/>
              </a:spcBef>
              <a:defRPr sz="3200"/>
            </a:pPr>
            <a:r>
              <a:t>So this was a sloooow process:  1869 eclipse </a:t>
            </a:r>
          </a:p>
          <a:p>
            <a:pPr lvl="1" marL="0" indent="0">
              <a:spcBef>
                <a:spcPts val="700"/>
              </a:spcBef>
              <a:defRPr sz="3200"/>
            </a:pPr>
            <a:r>
              <a:t>observations, and 1939~1943 explanation!!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2" grpId="1"/>
      <p:bldP build="whole" bldLvl="1" animBg="1" rev="0" advAuto="0" spid="331" grpId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35" name="EM_spectrum_compare_level1_from_imagine.gsfc.nasa.gov_annotated.jpg" descr="EM_spectrum_compare_level1_from_imagine.gsfc.nasa.gov_annot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68247"/>
            <a:ext cx="9144000" cy="3425954"/>
          </a:xfrm>
          <a:prstGeom prst="rect">
            <a:avLst/>
          </a:prstGeom>
        </p:spPr>
      </p:pic>
      <p:sp>
        <p:nvSpPr>
          <p:cNvPr id="336" name="The Electromagnetic Spectrum"/>
          <p:cNvSpPr txBox="1"/>
          <p:nvPr/>
        </p:nvSpPr>
        <p:spPr>
          <a:xfrm>
            <a:off x="2440776" y="248313"/>
            <a:ext cx="4262448" cy="468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/>
            </a:lvl1pPr>
          </a:lstStyle>
          <a:p>
            <a:pPr/>
            <a:r>
              <a:t>The Electromagnetic Spectrum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39" name="EM_spectrum_compare_level1_from_imagine.gsfc.nasa.gov_annotated.jpg" descr="EM_spectrum_compare_level1_from_imagine.gsfc.nasa.gov_annot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68247"/>
            <a:ext cx="9144000" cy="3425954"/>
          </a:xfrm>
          <a:prstGeom prst="rect">
            <a:avLst/>
          </a:prstGeom>
        </p:spPr>
      </p:pic>
      <p:sp>
        <p:nvSpPr>
          <p:cNvPr id="340" name="Hard X-ray (~1–0.1 Å);  Soft X-ray (~10–1 Å); Extreme UV (~1000–100 Å)"/>
          <p:cNvSpPr txBox="1"/>
          <p:nvPr/>
        </p:nvSpPr>
        <p:spPr>
          <a:xfrm>
            <a:off x="149195" y="5065805"/>
            <a:ext cx="7238527" cy="358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pPr/>
            <a:r>
              <a:t> Hard X-ray (~1–0.1 Å);  Soft X-ray (~10–1 Å); Extreme UV (~1000–100 Å)</a:t>
            </a:r>
          </a:p>
        </p:txBody>
      </p:sp>
      <p:sp>
        <p:nvSpPr>
          <p:cNvPr id="341" name="The Electromagnetic Spectrum"/>
          <p:cNvSpPr txBox="1"/>
          <p:nvPr/>
        </p:nvSpPr>
        <p:spPr>
          <a:xfrm>
            <a:off x="2440776" y="248313"/>
            <a:ext cx="4262448" cy="468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/>
            </a:lvl1pPr>
          </a:lstStyle>
          <a:p>
            <a:pPr/>
            <a:r>
              <a:t>The Electromagnetic Spectrum</a:t>
            </a:r>
          </a:p>
        </p:txBody>
      </p:sp>
      <p:sp>
        <p:nvSpPr>
          <p:cNvPr id="342" name="Line"/>
          <p:cNvSpPr/>
          <p:nvPr/>
        </p:nvSpPr>
        <p:spPr>
          <a:xfrm flipV="1">
            <a:off x="314027" y="1830323"/>
            <a:ext cx="1616374" cy="3197354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3" name="Line"/>
          <p:cNvSpPr/>
          <p:nvPr/>
        </p:nvSpPr>
        <p:spPr>
          <a:xfrm flipH="1" flipV="1">
            <a:off x="3599916" y="1718691"/>
            <a:ext cx="3687454" cy="342061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46" name="AIA_HMI_wavelengths.jpg" descr="AIA_HMI_wavelength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5609" y="91094"/>
            <a:ext cx="8292782" cy="636192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he Corona: Continued Again..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pPr/>
            <a:r>
              <a:t>The Corona: Continued Again...</a:t>
            </a:r>
          </a:p>
        </p:txBody>
      </p:sp>
      <p:sp>
        <p:nvSpPr>
          <p:cNvPr id="349" name="Now, let’s consider the temperature structure between the photosphere and the corona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2900"/>
          </a:p>
          <a:p>
            <a:pPr marL="0" indent="0">
              <a:buSzTx/>
              <a:buNone/>
            </a:pPr>
            <a:r>
              <a:t>Now, let’s consider the temperature structure between the photosphere and the corona.</a:t>
            </a:r>
          </a:p>
        </p:txBody>
      </p:sp>
      <p:sp>
        <p:nvSpPr>
          <p:cNvPr id="3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First question: What makes the corona hot??"/>
          <p:cNvSpPr txBox="1"/>
          <p:nvPr>
            <p:ph type="body" sz="quarter" idx="1"/>
          </p:nvPr>
        </p:nvSpPr>
        <p:spPr>
          <a:xfrm>
            <a:off x="596900" y="558800"/>
            <a:ext cx="7950200" cy="7747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First question: What makes the corona hot??</a:t>
            </a:r>
          </a:p>
          <a:p>
            <a:pPr marL="0" indent="0">
              <a:buSzTx/>
              <a:buNone/>
            </a:pPr>
          </a:p>
        </p:txBody>
      </p:sp>
      <p:sp>
        <p:nvSpPr>
          <p:cNvPr id="3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54" name="Magic!!"/>
          <p:cNvSpPr txBox="1"/>
          <p:nvPr/>
        </p:nvSpPr>
        <p:spPr>
          <a:xfrm>
            <a:off x="3061903" y="2882900"/>
            <a:ext cx="3020194" cy="1196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algn="ctr">
              <a:defRPr i="1" sz="7000">
                <a:solidFill>
                  <a:srgbClr val="E32400"/>
                </a:solidFill>
                <a:uFill>
                  <a:solidFill>
                    <a:srgbClr val="E32400"/>
                  </a:solidFill>
                </a:u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/>
            <a:r>
              <a:t>Magic!!</a:t>
            </a:r>
          </a:p>
        </p:txBody>
      </p:sp>
      <p:sp>
        <p:nvSpPr>
          <p:cNvPr id="355" name="Actually, a hot corona is not as…"/>
          <p:cNvSpPr txBox="1"/>
          <p:nvPr/>
        </p:nvSpPr>
        <p:spPr>
          <a:xfrm>
            <a:off x="2565400" y="4737100"/>
            <a:ext cx="3995004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Actually, a hot corona is not as </a:t>
            </a:r>
          </a:p>
          <a:p>
            <a:pPr/>
            <a:r>
              <a:t>mysterious as it seems....</a:t>
            </a:r>
          </a:p>
        </p:txBody>
      </p:sp>
      <p:sp>
        <p:nvSpPr>
          <p:cNvPr id="356" name="And the answer for today is..."/>
          <p:cNvSpPr txBox="1"/>
          <p:nvPr/>
        </p:nvSpPr>
        <p:spPr>
          <a:xfrm>
            <a:off x="1930400" y="1828800"/>
            <a:ext cx="5265143" cy="55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1" marL="0" indent="0">
              <a:spcBef>
                <a:spcPts val="700"/>
              </a:spcBef>
              <a:defRPr sz="3200"/>
            </a:pPr>
            <a:r>
              <a:t>And the answer for today is...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" grpId="3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6" grpId="1"/>
      <p:bldP build="whole" bldLvl="1" animBg="1" rev="0" advAuto="0" spid="354" grpId="2"/>
      <p:bldP build="whole" bldLvl="1" animBg="1" rev="0" advAuto="0" spid="355" grpId="3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Just assume a hot corona.  Now, what does the temperature structure look like?"/>
          <p:cNvSpPr txBox="1"/>
          <p:nvPr>
            <p:ph type="title"/>
          </p:nvPr>
        </p:nvSpPr>
        <p:spPr>
          <a:xfrm>
            <a:off x="685800" y="177800"/>
            <a:ext cx="7772400" cy="16002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/>
            <a:r>
              <a:t>Just assume a hot corona.  Now, what does the temperature structure look like?</a:t>
            </a:r>
          </a:p>
        </p:txBody>
      </p:sp>
      <p:sp>
        <p:nvSpPr>
          <p:cNvPr id="35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60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70600" y="2603500"/>
            <a:ext cx="1786165" cy="279400"/>
          </a:xfrm>
          <a:prstGeom prst="rect">
            <a:avLst/>
          </a:prstGeom>
        </p:spPr>
      </p:pic>
      <p:sp>
        <p:nvSpPr>
          <p:cNvPr id="361" name="R=Radiation losses; “known.”"/>
          <p:cNvSpPr txBox="1"/>
          <p:nvPr/>
        </p:nvSpPr>
        <p:spPr>
          <a:xfrm>
            <a:off x="5283200" y="3213100"/>
            <a:ext cx="3975100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R=Radiation losses; “known.”</a:t>
            </a:r>
          </a:p>
        </p:txBody>
      </p:sp>
      <p:sp>
        <p:nvSpPr>
          <p:cNvPr id="362" name="C= Thermal Conduction; form known."/>
          <p:cNvSpPr txBox="1"/>
          <p:nvPr/>
        </p:nvSpPr>
        <p:spPr>
          <a:xfrm>
            <a:off x="5270500" y="3860800"/>
            <a:ext cx="3822700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t>C= Thermal Conduction; form known.</a:t>
            </a:r>
          </a:p>
        </p:txBody>
      </p:sp>
      <p:sp>
        <p:nvSpPr>
          <p:cNvPr id="363" name="H= the “magic” Heating."/>
          <p:cNvSpPr txBox="1"/>
          <p:nvPr/>
        </p:nvSpPr>
        <p:spPr>
          <a:xfrm>
            <a:off x="5334000" y="4597400"/>
            <a:ext cx="3280480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H= the “magic” Heating. </a:t>
            </a:r>
          </a:p>
        </p:txBody>
      </p:sp>
      <p:sp>
        <p:nvSpPr>
          <p:cNvPr id="364" name="Recipe: Adjust H until predictions of energy-balance equation…"/>
          <p:cNvSpPr txBox="1"/>
          <p:nvPr/>
        </p:nvSpPr>
        <p:spPr>
          <a:xfrm>
            <a:off x="203200" y="5905500"/>
            <a:ext cx="8724900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/>
            <a:r>
              <a:rPr b="1">
                <a:solidFill>
                  <a:srgbClr val="00364A"/>
                </a:solidFill>
                <a:uFill>
                  <a:solidFill>
                    <a:srgbClr val="00364A"/>
                  </a:solidFill>
                </a:uFill>
              </a:rPr>
              <a:t>Recipe:</a:t>
            </a:r>
            <a:r>
              <a:rPr b="1">
                <a:solidFill>
                  <a:srgbClr val="38571A"/>
                </a:solidFill>
                <a:uFill>
                  <a:solidFill>
                    <a:srgbClr val="38571A"/>
                  </a:solidFill>
                </a:uFill>
              </a:rPr>
              <a:t> Adjust H until predictions of energy-balance equation</a:t>
            </a:r>
            <a:endParaRPr b="1">
              <a:solidFill>
                <a:srgbClr val="38571A"/>
              </a:solidFill>
              <a:uFill>
                <a:solidFill>
                  <a:srgbClr val="38571A"/>
                </a:solidFill>
              </a:uFill>
            </a:endParaRPr>
          </a:p>
          <a:p>
            <a:pPr/>
            <a:r>
              <a:rPr b="1">
                <a:solidFill>
                  <a:srgbClr val="38571A"/>
                </a:solidFill>
                <a:uFill>
                  <a:solidFill>
                    <a:srgbClr val="38571A"/>
                  </a:solidFill>
                </a:uFill>
              </a:rPr>
              <a:t>match observations.</a:t>
            </a:r>
            <a:r>
              <a:t>  (Rosner, Tucker, Vaiana 1978.)</a:t>
            </a:r>
          </a:p>
        </p:txBody>
      </p:sp>
      <p:sp>
        <p:nvSpPr>
          <p:cNvPr id="365" name="Energy balance equation:"/>
          <p:cNvSpPr txBox="1"/>
          <p:nvPr/>
        </p:nvSpPr>
        <p:spPr>
          <a:xfrm>
            <a:off x="5346700" y="2070100"/>
            <a:ext cx="3246845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Energy balance equation:</a:t>
            </a:r>
          </a:p>
        </p:txBody>
      </p:sp>
      <p:pic>
        <p:nvPicPr>
          <p:cNvPr id="366" name="coronaloop_trace_apod000928_aschwanden_lmsal_trace_nasa_annotated.jpg" descr="coronaloop_trace_apod000928_aschwanden_lmsal_trace_nasa_annotated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0411" y="1871612"/>
            <a:ext cx="4838425" cy="389762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68600" y="2997200"/>
            <a:ext cx="3543300" cy="508000"/>
          </a:xfrm>
          <a:prstGeom prst="rect">
            <a:avLst/>
          </a:prstGeom>
        </p:spPr>
      </p:pic>
      <p:pic>
        <p:nvPicPr>
          <p:cNvPr id="369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68700" y="2108200"/>
            <a:ext cx="1955800" cy="406400"/>
          </a:xfrm>
          <a:prstGeom prst="rect">
            <a:avLst/>
          </a:prstGeom>
        </p:spPr>
      </p:pic>
      <p:pic>
        <p:nvPicPr>
          <p:cNvPr id="370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81300" y="4914900"/>
            <a:ext cx="3416300" cy="952500"/>
          </a:xfrm>
          <a:prstGeom prst="rect">
            <a:avLst/>
          </a:prstGeom>
        </p:spPr>
      </p:pic>
      <p:sp>
        <p:nvSpPr>
          <p:cNvPr id="371" name="Form of Thermal Conduction:"/>
          <p:cNvSpPr txBox="1"/>
          <p:nvPr>
            <p:ph type="title"/>
          </p:nvPr>
        </p:nvSpPr>
        <p:spPr>
          <a:xfrm>
            <a:off x="685800" y="342900"/>
            <a:ext cx="7772400" cy="1600200"/>
          </a:xfrm>
          <a:prstGeom prst="rect">
            <a:avLst/>
          </a:prstGeom>
        </p:spPr>
        <p:txBody>
          <a:bodyPr/>
          <a:lstStyle/>
          <a:p>
            <a:pPr/>
            <a:r>
              <a:t>Form of Thermal Conduction:</a:t>
            </a:r>
          </a:p>
        </p:txBody>
      </p:sp>
      <p:sp>
        <p:nvSpPr>
          <p:cNvPr id="3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3" name="In 1-dimension (along a loop), this is:"/>
          <p:cNvSpPr txBox="1"/>
          <p:nvPr/>
        </p:nvSpPr>
        <p:spPr>
          <a:xfrm>
            <a:off x="2336800" y="3987800"/>
            <a:ext cx="4751795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In 1-dimension (along a loop), this is:</a:t>
            </a:r>
          </a:p>
        </p:txBody>
      </p:sp>
      <p:sp>
        <p:nvSpPr>
          <p:cNvPr id="374" name="Rectangle"/>
          <p:cNvSpPr/>
          <p:nvPr/>
        </p:nvSpPr>
        <p:spPr>
          <a:xfrm>
            <a:off x="2425700" y="4749800"/>
            <a:ext cx="4152900" cy="1270000"/>
          </a:xfrm>
          <a:prstGeom prst="rect">
            <a:avLst/>
          </a:prstGeom>
          <a:ln w="38100">
            <a:solidFill>
              <a:srgbClr val="AA7942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(Sterling, 1988)"/>
          <p:cNvSpPr txBox="1"/>
          <p:nvPr/>
        </p:nvSpPr>
        <p:spPr>
          <a:xfrm>
            <a:off x="3463647" y="6045200"/>
            <a:ext cx="2216706" cy="431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pPr/>
            <a:r>
              <a:t>(Sterling, 1988)</a:t>
            </a:r>
          </a:p>
        </p:txBody>
      </p:sp>
      <p:pic>
        <p:nvPicPr>
          <p:cNvPr id="377" name="atmosphere_temp_unh_1988_zu_crop2.jpg" descr="atmosphere_temp_unh_1988_zu_crop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2890" y="215900"/>
            <a:ext cx="6878220" cy="553160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5000" y="2768600"/>
            <a:ext cx="1287236" cy="279400"/>
          </a:xfrm>
          <a:prstGeom prst="rect">
            <a:avLst/>
          </a:prstGeom>
        </p:spPr>
      </p:pic>
      <p:pic>
        <p:nvPicPr>
          <p:cNvPr id="380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1300" y="3644900"/>
            <a:ext cx="2637659" cy="723900"/>
          </a:xfrm>
          <a:prstGeom prst="rect">
            <a:avLst/>
          </a:prstGeom>
        </p:spPr>
      </p:pic>
      <p:pic>
        <p:nvPicPr>
          <p:cNvPr id="381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2900" y="1346200"/>
            <a:ext cx="1867354" cy="292100"/>
          </a:xfrm>
          <a:prstGeom prst="rect">
            <a:avLst/>
          </a:prstGeom>
        </p:spPr>
      </p:pic>
      <p:sp>
        <p:nvSpPr>
          <p:cNvPr id="382" name="At around T ~105 K:"/>
          <p:cNvSpPr txBox="1"/>
          <p:nvPr/>
        </p:nvSpPr>
        <p:spPr>
          <a:xfrm>
            <a:off x="419100" y="2082800"/>
            <a:ext cx="2662198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At around T ~10</a:t>
            </a:r>
            <a:r>
              <a:rPr baseline="31999"/>
              <a:t>5</a:t>
            </a:r>
            <a:r>
              <a:t> K:</a:t>
            </a:r>
          </a:p>
        </p:txBody>
      </p:sp>
      <p:sp>
        <p:nvSpPr>
          <p:cNvPr id="383" name="Strong radiation in this temperature range means a steep…"/>
          <p:cNvSpPr txBox="1"/>
          <p:nvPr/>
        </p:nvSpPr>
        <p:spPr>
          <a:xfrm>
            <a:off x="1295400" y="4813300"/>
            <a:ext cx="7086908" cy="111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/>
            <a:r>
              <a:t>Strong radiation in this temperature range means a steep </a:t>
            </a:r>
          </a:p>
          <a:p>
            <a:pPr/>
            <a:r>
              <a:t>temperature gradient is needed for energy balance.  This </a:t>
            </a:r>
          </a:p>
          <a:p>
            <a:pPr/>
            <a:r>
              <a:t>leads to a “thin” transition region.</a:t>
            </a:r>
          </a:p>
        </p:txBody>
      </p:sp>
      <p:pic>
        <p:nvPicPr>
          <p:cNvPr id="384" name="atmosphere_temp_unh_1988_zu_crop2.jpg" descr="atmosphere_temp_unh_1988_zu_crop2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500845" y="236794"/>
            <a:ext cx="5411965" cy="435241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The Sun’s Temperature Structure"/>
          <p:cNvSpPr txBox="1"/>
          <p:nvPr>
            <p:ph type="title"/>
          </p:nvPr>
        </p:nvSpPr>
        <p:spPr>
          <a:xfrm>
            <a:off x="685800" y="-228600"/>
            <a:ext cx="7772400" cy="1600200"/>
          </a:xfrm>
          <a:prstGeom prst="rect">
            <a:avLst/>
          </a:prstGeom>
        </p:spPr>
        <p:txBody>
          <a:bodyPr/>
          <a:lstStyle/>
          <a:p>
            <a:pPr/>
          </a:p>
          <a:p>
            <a:pPr>
              <a:defRPr i="1">
                <a:solidFill>
                  <a:srgbClr val="FF4013"/>
                </a:solidFill>
                <a:uFill>
                  <a:solidFill>
                    <a:srgbClr val="FF4013"/>
                  </a:solidFill>
                </a:uFill>
              </a:defRPr>
            </a:pPr>
            <a:r>
              <a:t>The Sun’s Temperature Structure</a:t>
            </a:r>
          </a:p>
        </p:txBody>
      </p:sp>
      <p:sp>
        <p:nvSpPr>
          <p:cNvPr id="38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</a:p>
        </p:txBody>
      </p:sp>
      <p:sp>
        <p:nvSpPr>
          <p:cNvPr id="3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89" name="Dalsgaard1_T_vs_r.png" descr="Dalsgaard1_T_vs_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224" y="2206493"/>
            <a:ext cx="4559301" cy="3410004"/>
          </a:xfrm>
          <a:prstGeom prst="rect">
            <a:avLst/>
          </a:prstGeom>
        </p:spPr>
      </p:pic>
      <p:pic>
        <p:nvPicPr>
          <p:cNvPr id="390" name="atmosphere_temp_unh_1988_zu_crop2.jpg" descr="atmosphere_temp_unh_1988_zu_crop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41736" y="2220198"/>
            <a:ext cx="4336174" cy="348723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But, is this correct?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But, is this correct??</a:t>
            </a:r>
          </a:p>
        </p:txBody>
      </p:sp>
      <p:sp>
        <p:nvSpPr>
          <p:cNvPr id="393" name="(Just considering the atmospheric portion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  <a:r>
              <a:t>(Just considering the atmospheric portion)</a:t>
            </a:r>
          </a:p>
          <a:p>
            <a:pPr marL="824411" indent="-326571"/>
            <a:r>
              <a:t>There are many assumptions, including:</a:t>
            </a:r>
          </a:p>
          <a:p>
            <a:pPr lvl="1" marL="1221739" indent="-266700"/>
            <a:r>
              <a:t>1-dimensional calculations</a:t>
            </a:r>
          </a:p>
          <a:p>
            <a:pPr lvl="1" marL="1221739" indent="-266700"/>
            <a:r>
              <a:t>Static atmosphere</a:t>
            </a:r>
          </a:p>
          <a:p>
            <a:pPr lvl="1" marL="1221739" indent="-266700"/>
            <a:r>
              <a:t>Etc.</a:t>
            </a:r>
          </a:p>
        </p:txBody>
      </p:sp>
      <p:sp>
        <p:nvSpPr>
          <p:cNvPr id="3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An example: The Transition Region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900"/>
            </a:lvl1pPr>
          </a:lstStyle>
          <a:p>
            <a:pPr/>
            <a:r>
              <a:t>An example: The Transition Region:</a:t>
            </a:r>
          </a:p>
        </p:txBody>
      </p:sp>
      <p:sp>
        <p:nvSpPr>
          <p:cNvPr id="397" name="Saw coronal movie earli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  <a:r>
              <a:t>Saw coronal movie earlier</a:t>
            </a:r>
          </a:p>
          <a:p>
            <a:pPr marL="824411" indent="-326571"/>
            <a:r>
              <a:t>Now, with the IRIS satellite, can see the transition region</a:t>
            </a:r>
          </a:p>
        </p:txBody>
      </p:sp>
      <p:sp>
        <p:nvSpPr>
          <p:cNvPr id="39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01" name="The “IRIS” satellite observes the transition region, and finds it to be highly dynamic.  It’s not static, like in the simplest models!"/>
          <p:cNvSpPr txBox="1"/>
          <p:nvPr/>
        </p:nvSpPr>
        <p:spPr>
          <a:xfrm>
            <a:off x="1212850" y="228600"/>
            <a:ext cx="6718300" cy="1305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800"/>
            </a:lvl1pPr>
          </a:lstStyle>
          <a:p>
            <a:pPr/>
            <a:r>
              <a:t>The “IRIS” satellite observes the transition region, and finds it to be highly dynamic.  It’s not static, like in the simplest models!</a:t>
            </a:r>
          </a:p>
        </p:txBody>
      </p:sp>
      <p:pic>
        <p:nvPicPr>
          <p:cNvPr id="402" name="panesar_et18_hic_iris.mp4" descr="panesar_et18_hic_iri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140875" y="2238716"/>
            <a:ext cx="4620950" cy="13862851"/>
          </a:xfrm>
          <a:prstGeom prst="rect">
            <a:avLst/>
          </a:prstGeom>
          <a:ln w="12700">
            <a:miter lim="400000"/>
          </a:ln>
        </p:spPr>
      </p:pic>
      <p:sp>
        <p:nvSpPr>
          <p:cNvPr id="403" name="(Panesar et al. 2018)"/>
          <p:cNvSpPr txBox="1"/>
          <p:nvPr/>
        </p:nvSpPr>
        <p:spPr>
          <a:xfrm>
            <a:off x="6913217" y="4085656"/>
            <a:ext cx="2200966" cy="34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4289" tIns="34289" rIns="34289" bIns="34289" anchor="ctr">
            <a:normAutofit fontScale="100000" lnSpcReduction="0"/>
          </a:bodyPr>
          <a:lstStyle>
            <a:lvl1pPr marL="0" marR="0" algn="ctr">
              <a:defRPr sz="1800">
                <a:uFillTx/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/>
            <a:r>
              <a:t>(Panesar et al. 2018)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" fill="hold"/>
                                        <p:tgtEl>
                                          <p:spTgt spid="4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0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0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02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Another example: Prominences/Filaments"/>
          <p:cNvSpPr txBox="1"/>
          <p:nvPr>
            <p:ph type="title"/>
          </p:nvPr>
        </p:nvSpPr>
        <p:spPr>
          <a:xfrm>
            <a:off x="685800" y="-419100"/>
            <a:ext cx="7772400" cy="1600200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</a:lstStyle>
          <a:p>
            <a:pPr/>
            <a:r>
              <a:t>Another example: Prominences/Filaments</a:t>
            </a:r>
          </a:p>
        </p:txBody>
      </p:sp>
      <p:sp>
        <p:nvSpPr>
          <p:cNvPr id="406" name="Slide Number"/>
          <p:cNvSpPr txBox="1"/>
          <p:nvPr>
            <p:ph type="sldNum" sz="quarter" idx="4294967295"/>
          </p:nvPr>
        </p:nvSpPr>
        <p:spPr>
          <a:xfrm>
            <a:off x="7359649" y="6248400"/>
            <a:ext cx="2921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07" name="Chromospheric material suspended in the corona"/>
          <p:cNvSpPr txBox="1"/>
          <p:nvPr/>
        </p:nvSpPr>
        <p:spPr>
          <a:xfrm>
            <a:off x="1511300" y="723900"/>
            <a:ext cx="7035800" cy="431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0" marR="40639" indent="40639"/>
          </a:lstStyle>
          <a:p>
            <a:pPr/>
            <a:r>
              <a:t>Chromospheric material suspended in the corona</a:t>
            </a:r>
          </a:p>
        </p:txBody>
      </p:sp>
      <p:pic>
        <p:nvPicPr>
          <p:cNvPr id="408" name="IMG_0342_WO66_chromosphere_160309_lev1-unsharp1-smarts1_crop2_annotated.tiff" descr="IMG_0342_WO66_chromosphere_160309_lev1-unsharp1-smarts1_crop2_annotated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467" y="2089289"/>
            <a:ext cx="5868879" cy="374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9" name="atmosphere_temp_unh_1988_zu_crop2.jpg" descr="atmosphere_temp_unh_1988_zu_crop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74780" y="1968943"/>
            <a:ext cx="4003131" cy="3219400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(Sterling, 1988)"/>
          <p:cNvSpPr txBox="1"/>
          <p:nvPr/>
        </p:nvSpPr>
        <p:spPr>
          <a:xfrm>
            <a:off x="8062074" y="4974876"/>
            <a:ext cx="1141668" cy="248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0" marR="40639" indent="40639">
              <a:defRPr sz="1100"/>
            </a:lvl1pPr>
          </a:lstStyle>
          <a:p>
            <a:pPr/>
            <a:r>
              <a:t>(Sterling, 1988)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And the conclusion is..."/>
          <p:cNvSpPr txBox="1"/>
          <p:nvPr>
            <p:ph type="title"/>
          </p:nvPr>
        </p:nvSpPr>
        <p:spPr>
          <a:xfrm>
            <a:off x="685800" y="-177800"/>
            <a:ext cx="7772400" cy="1600200"/>
          </a:xfrm>
          <a:prstGeom prst="rect">
            <a:avLst/>
          </a:prstGeom>
        </p:spPr>
        <p:txBody>
          <a:bodyPr/>
          <a:lstStyle/>
          <a:p>
            <a:pPr/>
            <a:r>
              <a:t>And the conclusion is...</a:t>
            </a:r>
          </a:p>
        </p:txBody>
      </p:sp>
      <p:sp>
        <p:nvSpPr>
          <p:cNvPr id="413" name="The derived atmospheric structure is “approximately” correct.…"/>
          <p:cNvSpPr txBox="1"/>
          <p:nvPr>
            <p:ph type="body" idx="1"/>
          </p:nvPr>
        </p:nvSpPr>
        <p:spPr>
          <a:xfrm>
            <a:off x="63500" y="1003300"/>
            <a:ext cx="9004300" cy="5562600"/>
          </a:xfrm>
          <a:prstGeom prst="rect">
            <a:avLst/>
          </a:prstGeom>
        </p:spPr>
        <p:txBody>
          <a:bodyPr/>
          <a:lstStyle/>
          <a:p>
            <a:pPr marL="824411" indent="-326571"/>
            <a:r>
              <a:t>The derived atmospheric structure is “approximately” correct.</a:t>
            </a:r>
          </a:p>
          <a:p>
            <a:pPr marL="824411" indent="-326571"/>
            <a:r>
              <a:t>It is a good starting point for considering solar phenomena.</a:t>
            </a:r>
          </a:p>
          <a:p>
            <a:pPr marL="824411" indent="-326571"/>
            <a:r>
              <a:t>Have to keep in mind the limitations, based on what you are focusing on.</a:t>
            </a:r>
          </a:p>
          <a:p>
            <a:pPr marL="824411" indent="-326571"/>
            <a:r>
              <a:t>Both the “approximate” temperature structure, and the “detailed” temperature structure, hold fascinating solar science questions (e.g coronal heating; prominence formation, stability, and instability).</a:t>
            </a:r>
          </a:p>
        </p:txBody>
      </p:sp>
      <p:sp>
        <p:nvSpPr>
          <p:cNvPr id="4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The Magnetic Sun, and Atmospheric Dynamics"/>
          <p:cNvSpPr txBox="1"/>
          <p:nvPr>
            <p:ph type="title"/>
          </p:nvPr>
        </p:nvSpPr>
        <p:spPr>
          <a:xfrm>
            <a:off x="420092" y="577850"/>
            <a:ext cx="8114308" cy="2857500"/>
          </a:xfrm>
          <a:prstGeom prst="rect">
            <a:avLst/>
          </a:prstGeom>
        </p:spPr>
        <p:txBody>
          <a:bodyPr/>
          <a:lstStyle>
            <a:lvl1pPr marL="0" marR="0" defTabSz="127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 sz="3200"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The Magnetic Sun, and Atmospheric Dynamics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Magnetism is responsible for many of the changing features of the Sun."/>
          <p:cNvSpPr txBox="1"/>
          <p:nvPr/>
        </p:nvSpPr>
        <p:spPr>
          <a:xfrm>
            <a:off x="400640" y="664486"/>
            <a:ext cx="8342720" cy="873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normAutofit fontScale="100000" lnSpcReduction="0"/>
          </a:bodyPr>
          <a:lstStyle/>
          <a:p>
            <a:pPr>
              <a:buClr>
                <a:srgbClr val="000000"/>
              </a:buClr>
              <a:buFont typeface="Times New Roman"/>
              <a:defRPr sz="2800"/>
            </a:pPr>
            <a:r>
              <a:rPr b="1" i="1"/>
              <a:t>Magnetism</a:t>
            </a:r>
            <a:r>
              <a:t> is responsible for many of the changing features of the Sun.</a:t>
            </a:r>
          </a:p>
        </p:txBody>
      </p:sp>
      <p:pic>
        <p:nvPicPr>
          <p:cNvPr id="420" name="bar_b_fields_crop1.png" descr="bar_b_fields_crop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54498" y="2012401"/>
            <a:ext cx="2865810" cy="37951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20140418_214500_512_HMIIC.jpg" descr="20140418_214500_512_HMIIC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3400" y="127000"/>
            <a:ext cx="6197600" cy="6197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hmi_b_image.jpg" descr="hmi_b_image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0"/>
            <a:ext cx="6705600" cy="6705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20140518.png" descr="20140518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0200" y="0"/>
            <a:ext cx="6248400" cy="6248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20140418_214500_512_HMIIC.jpg" descr="20140418_214500_512_HMIIC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" y="1447800"/>
            <a:ext cx="2819400" cy="2819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hmi_b_image.jpg" descr="hmi_b_image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24200" y="1371600"/>
            <a:ext cx="3048000" cy="304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" name="20140518.png" descr="20140518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24600" y="1524000"/>
            <a:ext cx="2667000" cy="2667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Corona – The Sun’s outermost atmosphere"/>
          <p:cNvSpPr txBox="1"/>
          <p:nvPr/>
        </p:nvSpPr>
        <p:spPr>
          <a:xfrm>
            <a:off x="2057400" y="6248400"/>
            <a:ext cx="5355591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pPr/>
            <a:r>
              <a:t>Corona – The Sun’s outermost atmosphere</a:t>
            </a:r>
          </a:p>
        </p:txBody>
      </p:sp>
      <p:pic>
        <p:nvPicPr>
          <p:cNvPr id="433" name="nisshoku_2017_usa_2354_2362_acs-try1_Moon-ov_col-sel_bl_unsh5_red-e_lev1_prom-mask1_flatlay_final2_3blur_bkoff40_noise-red1_reduce1_annotated.png" descr="nisshoku_2017_usa_2354_2362_acs-try1_Moon-ov_col-sel_bl_unsh5_red-e_lev1_prom-mask1_flatlay_final2_3blur_bkoff40_noise-red1_reduce1_annotat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02664"/>
            <a:ext cx="9144000" cy="590776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36" name="Solar Eruptions"/>
          <p:cNvSpPr txBox="1"/>
          <p:nvPr/>
        </p:nvSpPr>
        <p:spPr>
          <a:xfrm>
            <a:off x="3091601" y="1469671"/>
            <a:ext cx="2853480" cy="565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buClr>
                <a:srgbClr val="000000"/>
              </a:buClr>
              <a:buFont typeface="Times New Roman"/>
              <a:defRPr sz="3400"/>
            </a:lvl1pPr>
          </a:lstStyle>
          <a:p>
            <a:pPr/>
            <a:r>
              <a:t>Solar Eruptions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arden_fil.mov" descr="garden_fil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08100" y="317500"/>
            <a:ext cx="6438900" cy="58430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4" fill="hold"/>
                                        <p:tgtEl>
                                          <p:spTgt spid="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3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3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38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s_and_m_cavities1_eiga.mov" descr="s_and_m_cavities1_eiga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09700" y="177800"/>
            <a:ext cx="5892800" cy="5892800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(Sterling &amp; Moore 2004)"/>
          <p:cNvSpPr txBox="1"/>
          <p:nvPr/>
        </p:nvSpPr>
        <p:spPr>
          <a:xfrm>
            <a:off x="3132616" y="6224079"/>
            <a:ext cx="2446968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  <a:defRPr sz="1800"/>
            </a:lvl1pPr>
          </a:lstStyle>
          <a:p>
            <a:pPr/>
            <a:r>
              <a:t>(Sterling &amp; Moore 2004)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0" fill="hold"/>
                                        <p:tgtEl>
                                          <p:spTgt spid="4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4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4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40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CDE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44" name="304Whip_best.mov" descr="304Whip_best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18517" y="-1"/>
            <a:ext cx="6858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0" fill="hold"/>
                                        <p:tgtEl>
                                          <p:spTgt spid="4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4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4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44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DCDE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T171_20050727_04.mov" descr="T171_20050727_04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27441" y="470580"/>
            <a:ext cx="7889118" cy="5916840"/>
          </a:xfrm>
          <a:prstGeom prst="rect">
            <a:avLst/>
          </a:prstGeom>
          <a:ln w="12700">
            <a:miter lim="400000"/>
          </a:ln>
        </p:spPr>
      </p:pic>
      <p:sp>
        <p:nvSpPr>
          <p:cNvPr id="447" name="(TRACE 171)"/>
          <p:cNvSpPr txBox="1"/>
          <p:nvPr/>
        </p:nvSpPr>
        <p:spPr>
          <a:xfrm>
            <a:off x="3627282" y="-85130"/>
            <a:ext cx="1889436" cy="452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marL="0" marR="0" algn="ctr" defTabSz="410765"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(TRACE 171)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3" fill="hold"/>
                                        <p:tgtEl>
                                          <p:spTgt spid="4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46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4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46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lasco_poster.png" descr="lasco_poster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1600" y="-381000"/>
            <a:ext cx="6629400" cy="6629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lasco2.png" descr="lasco2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400" y="-1066800"/>
            <a:ext cx="7315200" cy="7315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4week.mov" descr="4week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25500" y="368300"/>
            <a:ext cx="7586134" cy="5689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66" fill="hold"/>
                                        <p:tgtEl>
                                          <p:spTgt spid="4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53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5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53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s_and_m_cavities1_eiga.mov" descr="s_and_m_cavities1_eiga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09700" y="177800"/>
            <a:ext cx="5892800" cy="5892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0" fill="hold"/>
                                        <p:tgtEl>
                                          <p:spTgt spid="4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55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5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55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IMG_2379_try2_crop3_adj3.jpg" descr="IMG_2379_try2_crop3_adj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882" y="-524363"/>
            <a:ext cx="9811889" cy="9811889"/>
          </a:xfrm>
          <a:prstGeom prst="rect">
            <a:avLst/>
          </a:prstGeom>
          <a:ln w="12700">
            <a:miter lim="400000"/>
          </a:ln>
        </p:spPr>
      </p:pic>
      <p:sp>
        <p:nvSpPr>
          <p:cNvPr id="458" name="Image:…"/>
          <p:cNvSpPr txBox="1"/>
          <p:nvPr/>
        </p:nvSpPr>
        <p:spPr>
          <a:xfrm>
            <a:off x="7671305" y="5710435"/>
            <a:ext cx="1348446" cy="884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8" tIns="35718" rIns="35718" bIns="35718" anchor="ctr">
            <a:spAutoFit/>
          </a:bodyPr>
          <a:lstStyle/>
          <a:p>
            <a:pPr marL="0" marR="0" defTabSz="410765">
              <a:defRPr sz="1400">
                <a:solidFill>
                  <a:srgbClr val="75DB3C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pPr>
            <a:r>
              <a:t>Image: </a:t>
            </a:r>
          </a:p>
          <a:p>
            <a:pPr marL="0" marR="0" defTabSz="410765">
              <a:defRPr sz="1400">
                <a:solidFill>
                  <a:srgbClr val="75DB3C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pPr>
            <a:r>
              <a:t>Alphonse Sterling</a:t>
            </a:r>
          </a:p>
          <a:p>
            <a:pPr marL="0" marR="0" defTabSz="410765">
              <a:defRPr sz="1400">
                <a:solidFill>
                  <a:srgbClr val="75DB3C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pPr>
            <a:r>
              <a:t>21 August 2017,</a:t>
            </a:r>
          </a:p>
          <a:p>
            <a:pPr marL="0" marR="0" defTabSz="410765">
              <a:defRPr sz="1400">
                <a:solidFill>
                  <a:srgbClr val="75DB3C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pPr>
            <a:r>
              <a:t>Lewisville, Idaho</a:t>
            </a:r>
          </a:p>
        </p:txBody>
      </p:sp>
      <p:sp>
        <p:nvSpPr>
          <p:cNvPr id="459" name="Summary"/>
          <p:cNvSpPr txBox="1"/>
          <p:nvPr>
            <p:ph type="title"/>
          </p:nvPr>
        </p:nvSpPr>
        <p:spPr>
          <a:xfrm>
            <a:off x="892968" y="-583407"/>
            <a:ext cx="7358064" cy="1714501"/>
          </a:xfrm>
          <a:prstGeom prst="rect">
            <a:avLst/>
          </a:prstGeom>
        </p:spPr>
        <p:txBody>
          <a:bodyPr anchor="ctr"/>
          <a:lstStyle>
            <a:lvl1pPr>
              <a:defRPr b="1" sz="3200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Summary</a:t>
            </a:r>
          </a:p>
        </p:txBody>
      </p:sp>
      <p:sp>
        <p:nvSpPr>
          <p:cNvPr id="460" name="General structure of the Sun is well understood."/>
          <p:cNvSpPr txBox="1"/>
          <p:nvPr>
            <p:ph type="body" sz="quarter" idx="1"/>
          </p:nvPr>
        </p:nvSpPr>
        <p:spPr>
          <a:xfrm>
            <a:off x="-62973" y="688841"/>
            <a:ext cx="8767604" cy="928688"/>
          </a:xfrm>
          <a:prstGeom prst="rect">
            <a:avLst/>
          </a:prstGeom>
        </p:spPr>
        <p:txBody>
          <a:bodyPr anchor="ctr"/>
          <a:lstStyle/>
          <a:p>
            <a:pPr marL="698499" indent="-380999" algn="l">
              <a:spcBef>
                <a:spcPts val="1600"/>
              </a:spcBef>
              <a:buSzPct val="171000"/>
              <a:buChar char="•"/>
              <a:defRPr sz="2000">
                <a:solidFill>
                  <a:srgbClr val="FFFB00"/>
                </a:solidFill>
              </a:defRPr>
            </a:pPr>
            <a:r>
              <a:t>General structure of the Sun is well understood.</a:t>
            </a:r>
          </a:p>
          <a:p>
            <a:pPr marL="698499" indent="-380999" algn="l">
              <a:spcBef>
                <a:spcPts val="1600"/>
              </a:spcBef>
              <a:buSzPct val="171000"/>
              <a:buChar char="•"/>
              <a:defRPr sz="2000">
                <a:solidFill>
                  <a:srgbClr val="FFFB00"/>
                </a:solidFill>
              </a:defRPr>
            </a:pPr>
          </a:p>
        </p:txBody>
      </p:sp>
      <p:sp>
        <p:nvSpPr>
          <p:cNvPr id="461" name="There are still fundamental questions that remain to be resolved.  Two that I have touched on here are:"/>
          <p:cNvSpPr txBox="1"/>
          <p:nvPr/>
        </p:nvSpPr>
        <p:spPr>
          <a:xfrm>
            <a:off x="-62973" y="1561951"/>
            <a:ext cx="5902617" cy="1160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8" tIns="35718" rIns="35718" bIns="35718" anchor="ctr"/>
          <a:lstStyle>
            <a:lvl1pPr marL="698499" marR="0" indent="-380999" defTabSz="410765">
              <a:spcBef>
                <a:spcPts val="1600"/>
              </a:spcBef>
              <a:buSzPct val="171000"/>
              <a:buChar char="•"/>
              <a:defRPr sz="2000">
                <a:solidFill>
                  <a:srgbClr val="FFFB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There are still fundamental questions that remain to be resolved.  Two that I have touched on here are:</a:t>
            </a:r>
          </a:p>
        </p:txBody>
      </p:sp>
      <p:sp>
        <p:nvSpPr>
          <p:cNvPr id="462" name="How does energy build up and violently release to cause solar eruptions, leading to flares and CMEs?"/>
          <p:cNvSpPr txBox="1"/>
          <p:nvPr/>
        </p:nvSpPr>
        <p:spPr>
          <a:xfrm>
            <a:off x="-110598" y="4811892"/>
            <a:ext cx="8580361" cy="1160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8" tIns="35718" rIns="35718" bIns="35718" anchor="ctr"/>
          <a:lstStyle/>
          <a:p>
            <a:pPr lvl="1" marL="1143000" marR="0" indent="-381000" defTabSz="410765">
              <a:spcBef>
                <a:spcPts val="1600"/>
              </a:spcBef>
              <a:buSzPct val="171000"/>
              <a:buChar char="•"/>
              <a:defRPr sz="2000">
                <a:solidFill>
                  <a:srgbClr val="00FD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pPr>
            <a:r>
              <a:t>How does energy build up and violently release to cause solar eruptions, leading to flares and CMEs?</a:t>
            </a:r>
          </a:p>
        </p:txBody>
      </p:sp>
      <p:sp>
        <p:nvSpPr>
          <p:cNvPr id="463" name="Coronal heating:  The mechanism must be magnetic, but how the magnetic energy is converted to thermal energy is still vigorously debated."/>
          <p:cNvSpPr txBox="1"/>
          <p:nvPr/>
        </p:nvSpPr>
        <p:spPr>
          <a:xfrm>
            <a:off x="-62973" y="3526249"/>
            <a:ext cx="5998636" cy="1342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8" tIns="35718" rIns="35718" bIns="35718" anchor="ctr"/>
          <a:lstStyle/>
          <a:p>
            <a:pPr lvl="1" marL="1143000" marR="0" indent="-381000" defTabSz="410765">
              <a:spcBef>
                <a:spcPts val="1600"/>
              </a:spcBef>
              <a:buSzPct val="171000"/>
              <a:buChar char="•"/>
              <a:defRPr sz="2000">
                <a:solidFill>
                  <a:srgbClr val="00FD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pPr>
            <a:r>
              <a:t>Coronal heating:  The mechanism must be magnetic, but how the magnetic energy is converted to thermal energy is still vigorously debated.</a:t>
            </a:r>
          </a:p>
        </p:txBody>
      </p:sp>
      <p:sp>
        <p:nvSpPr>
          <p:cNvPr id="464" name="Text"/>
          <p:cNvSpPr txBox="1"/>
          <p:nvPr/>
        </p:nvSpPr>
        <p:spPr>
          <a:xfrm>
            <a:off x="4433554" y="3329781"/>
            <a:ext cx="270472" cy="198438"/>
          </a:xfrm>
          <a:prstGeom prst="rect">
            <a:avLst/>
          </a:prstGeom>
          <a:ln w="12700">
            <a:miter lim="400000"/>
          </a:ln>
        </p:spPr>
        <p:txBody>
          <a:bodyPr wrap="none" lIns="35718" tIns="35718" rIns="35718" bIns="35718" anchor="ctr">
            <a:spAutoFit/>
          </a:bodyPr>
          <a:lstStyle/>
          <a:p>
            <a:pPr marL="0" marR="0" defTabSz="321468">
              <a:defRPr sz="8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65" name="And there are many others!"/>
          <p:cNvSpPr txBox="1"/>
          <p:nvPr/>
        </p:nvSpPr>
        <p:spPr>
          <a:xfrm>
            <a:off x="-110598" y="5597827"/>
            <a:ext cx="8580361" cy="1160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8" tIns="35718" rIns="35718" bIns="35718" anchor="ctr"/>
          <a:lstStyle/>
          <a:p>
            <a:pPr lvl="1" marL="1143000" marR="0" indent="-381000" defTabSz="410765">
              <a:spcBef>
                <a:spcPts val="1600"/>
              </a:spcBef>
              <a:buSzPct val="171000"/>
              <a:buChar char="•"/>
              <a:defRPr sz="2000">
                <a:solidFill>
                  <a:srgbClr val="00FD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pPr>
            <a:r>
              <a:t>And there are many others!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D2A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D2A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