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4"/>
  </p:sldMasterIdLst>
  <p:notesMasterIdLst>
    <p:notesMasterId r:id="rId19"/>
  </p:notesMasterIdLst>
  <p:handoutMasterIdLst>
    <p:handoutMasterId r:id="rId20"/>
  </p:handoutMasterIdLst>
  <p:sldIdLst>
    <p:sldId id="256" r:id="rId5"/>
    <p:sldId id="267" r:id="rId6"/>
    <p:sldId id="278" r:id="rId7"/>
    <p:sldId id="279" r:id="rId8"/>
    <p:sldId id="283" r:id="rId9"/>
    <p:sldId id="280" r:id="rId10"/>
    <p:sldId id="288" r:id="rId11"/>
    <p:sldId id="287" r:id="rId12"/>
    <p:sldId id="286" r:id="rId13"/>
    <p:sldId id="284" r:id="rId14"/>
    <p:sldId id="281" r:id="rId15"/>
    <p:sldId id="282" r:id="rId16"/>
    <p:sldId id="277" r:id="rId17"/>
    <p:sldId id="273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HOW TO" id="{983D45F5-6D81-2144-8CFF-F0C3BCC57943}">
          <p14:sldIdLst>
            <p14:sldId id="256"/>
            <p14:sldId id="267"/>
            <p14:sldId id="278"/>
            <p14:sldId id="279"/>
            <p14:sldId id="283"/>
            <p14:sldId id="280"/>
            <p14:sldId id="288"/>
            <p14:sldId id="287"/>
            <p14:sldId id="286"/>
            <p14:sldId id="284"/>
            <p14:sldId id="281"/>
            <p14:sldId id="282"/>
            <p14:sldId id="277"/>
            <p14:sldId id="273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699D8D7-674A-7D0C-39B5-DFC9BA5F792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B9E8DA7-F71A-E1AC-C16B-74A18919F1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9621E1-8526-B34B-8FD5-B62EAD5E9C0C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FC905D1-4EAE-6539-D868-14617C6474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D02AD2-B6E6-9C55-A632-419AE8D82D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C6C3E4-036A-5B47-B767-8255CECEC7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0541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DA084D-A070-0C42-B1E5-589062F3DB52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DCDA2-6866-9E42-9B22-B8F168EFB5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96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FDCDA2-6866-9E42-9B22-B8F168EFB5A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273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text, appliance&#10;&#10;Description automatically generated">
            <a:extLst>
              <a:ext uri="{FF2B5EF4-FFF2-40B4-BE49-F238E27FC236}">
                <a16:creationId xmlns:a16="http://schemas.microsoft.com/office/drawing/2014/main" id="{7BA836D4-4C70-898C-AF3D-4798F23F1D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15" y="-274320"/>
            <a:ext cx="12189785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BFAA9D66-4C61-C9FC-1267-98B353707F7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58080" y="5174457"/>
            <a:ext cx="7040880" cy="42132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Presenter’s Name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238A6C3-F926-CD0D-B6FD-09C698EB9CE9}"/>
              </a:ext>
            </a:extLst>
          </p:cNvPr>
          <p:cNvCxnSpPr/>
          <p:nvPr userDrawn="1"/>
        </p:nvCxnSpPr>
        <p:spPr>
          <a:xfrm>
            <a:off x="5008880" y="5405120"/>
            <a:ext cx="7020560" cy="0"/>
          </a:xfrm>
          <a:prstGeom prst="line">
            <a:avLst/>
          </a:prstGeom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tle 14">
            <a:extLst>
              <a:ext uri="{FF2B5EF4-FFF2-40B4-BE49-F238E27FC236}">
                <a16:creationId xmlns:a16="http://schemas.microsoft.com/office/drawing/2014/main" id="{AF1B2BA0-2683-026A-44FD-C52B5DED5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81880" y="3636645"/>
            <a:ext cx="714756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</a:t>
            </a:r>
            <a:br>
              <a:rPr lang="en-US"/>
            </a:br>
            <a:r>
              <a:rPr lang="en-US"/>
              <a:t>Title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22DEF52D-272D-D22D-6D2C-0A470031353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68875" y="5659755"/>
            <a:ext cx="7050088" cy="32385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sz="2000"/>
              <a:t>Presenter’s Center, Org, etc.</a:t>
            </a:r>
            <a:endParaRPr lang="en-US" sz="280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4CCED547-9822-EF2C-FEE6-355B7F5843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87925" y="6238558"/>
            <a:ext cx="7042150" cy="26352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2942089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AE3A4A3-12AB-FC50-AFE0-2706BEFE4B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6" b="6"/>
          <a:stretch/>
        </p:blipFill>
        <p:spPr>
          <a:xfrm>
            <a:off x="0" y="-6350"/>
            <a:ext cx="12180732" cy="6864350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AF1B2BA0-2683-026A-44FD-C52B5DED5AE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70008" y="3815064"/>
            <a:ext cx="7147560" cy="13255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4195535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ullett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2C24B43-B5FB-2F3F-0710-F92BD7B29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15" y="167268"/>
            <a:ext cx="10515600" cy="609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65C5F1-D065-7BC1-FA18-0E5F704D9210}"/>
              </a:ext>
            </a:extLst>
          </p:cNvPr>
          <p:cNvCxnSpPr/>
          <p:nvPr userDrawn="1"/>
        </p:nvCxnSpPr>
        <p:spPr>
          <a:xfrm>
            <a:off x="497840" y="162560"/>
            <a:ext cx="0" cy="6400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9DE81F-56E4-9BB4-9810-B1488DEF1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1338263"/>
            <a:ext cx="10315575" cy="506253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Wingdings" pitchFamily="2" charset="2"/>
              <a:buChar char="§"/>
              <a:defRPr/>
            </a:lvl1pPr>
            <a:lvl2pPr marL="685800" indent="-228600">
              <a:buClr>
                <a:schemeClr val="tx2"/>
              </a:buClr>
              <a:buFont typeface="Wingdings" pitchFamily="2" charset="2"/>
              <a:buChar char="§"/>
              <a:defRPr/>
            </a:lvl2pPr>
            <a:lvl3pPr marL="1143000" indent="-228600">
              <a:buClr>
                <a:schemeClr val="tx2"/>
              </a:buClr>
              <a:buFont typeface="Wingdings" pitchFamily="2" charset="2"/>
              <a:buChar char="§"/>
              <a:defRPr/>
            </a:lvl3pPr>
            <a:lvl4pPr marL="1600200" indent="-228600">
              <a:buClr>
                <a:schemeClr val="tx2"/>
              </a:buClr>
              <a:buFont typeface="Wingdings" pitchFamily="2" charset="2"/>
              <a:buChar char="§"/>
              <a:defRPr/>
            </a:lvl4pPr>
            <a:lvl5pPr marL="2057400" indent="-228600">
              <a:buClr>
                <a:schemeClr val="tx2"/>
              </a:buClr>
              <a:buFont typeface="Wingdings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69886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with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22C24B43-B5FB-2F3F-0710-F92BD7B297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815" y="167268"/>
            <a:ext cx="10515600" cy="609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Slide Title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65C5F1-D065-7BC1-FA18-0E5F704D9210}"/>
              </a:ext>
            </a:extLst>
          </p:cNvPr>
          <p:cNvCxnSpPr/>
          <p:nvPr userDrawn="1"/>
        </p:nvCxnSpPr>
        <p:spPr>
          <a:xfrm>
            <a:off x="497840" y="162560"/>
            <a:ext cx="0" cy="64008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89DE81F-56E4-9BB4-9810-B1488DEF1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1338263"/>
            <a:ext cx="6780057" cy="5062537"/>
          </a:xfrm>
        </p:spPr>
        <p:txBody>
          <a:bodyPr/>
          <a:lstStyle>
            <a:lvl1pPr marL="228600" indent="-228600"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1pPr>
            <a:lvl2pPr marL="685800" indent="-228600"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2pPr>
            <a:lvl3pPr marL="1143000" indent="-228600"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3pPr>
            <a:lvl4pPr marL="1600200" indent="-228600"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4pPr>
            <a:lvl5pPr marL="2057400" indent="-228600">
              <a:buClr>
                <a:schemeClr val="tx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337529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DA98A32-ACAB-6C1B-571B-DD293B3B89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57C262FB-F2A0-6127-9CC8-551FD09EB63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603663" cy="714339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25E4E69-35B2-9D4F-8BA1-ED5DB4DB40C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3263" y="958850"/>
            <a:ext cx="3054350" cy="1137579"/>
          </a:xfrm>
        </p:spPr>
        <p:txBody>
          <a:bodyPr/>
          <a:lstStyle>
            <a:lvl1pPr marL="0" indent="0" algn="l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>
              <a:lnSpc>
                <a:spcPts val="3960"/>
              </a:lnSpc>
            </a:pPr>
            <a:r>
              <a:rPr lang="en-US" sz="280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Title or Message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E80D88A-89BF-DDFA-DFFE-B3B8C24ED0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9998" y="5463904"/>
            <a:ext cx="4393231" cy="1036637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This images can be replaced with your own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4300DECF-3634-A61E-B274-FE64D8E52C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58825" y="2898775"/>
            <a:ext cx="2987675" cy="22415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Brief Message</a:t>
            </a:r>
          </a:p>
        </p:txBody>
      </p:sp>
    </p:spTree>
    <p:extLst>
      <p:ext uri="{BB962C8B-B14F-4D97-AF65-F5344CB8AC3E}">
        <p14:creationId xmlns:p14="http://schemas.microsoft.com/office/powerpoint/2010/main" val="1886139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26866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692F5E-0DA3-7045-9C9E-E884D8475B4C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1CE644-CAB5-424A-9160-9B504CC51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957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692F5E-0DA3-7045-9C9E-E884D8475B4C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1CE644-CAB5-424A-9160-9B504CC51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26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692F5E-0DA3-7045-9C9E-E884D8475B4C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1CE644-CAB5-424A-9160-9B504CC51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813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692F5E-0DA3-7045-9C9E-E884D8475B4C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71CE644-CAB5-424A-9160-9B504CC518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27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loseou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, icon&#10;&#10;Description automatically generated">
            <a:extLst>
              <a:ext uri="{FF2B5EF4-FFF2-40B4-BE49-F238E27FC236}">
                <a16:creationId xmlns:a16="http://schemas.microsoft.com/office/drawing/2014/main" id="{B44510CB-7DFB-38CA-68E1-C55372D08A2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407881" y="1204330"/>
            <a:ext cx="3325768" cy="275899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1619B05-3D60-1691-754A-4B32F8326F7A}"/>
              </a:ext>
            </a:extLst>
          </p:cNvPr>
          <p:cNvSpPr txBox="1"/>
          <p:nvPr userDrawn="1"/>
        </p:nvSpPr>
        <p:spPr>
          <a:xfrm>
            <a:off x="3769110" y="4572000"/>
            <a:ext cx="46033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National Aeronautics and Space Administration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4145EA0-951C-E566-DB64-81EA5431CD2E}"/>
              </a:ext>
            </a:extLst>
          </p:cNvPr>
          <p:cNvSpPr txBox="1"/>
          <p:nvPr userDrawn="1"/>
        </p:nvSpPr>
        <p:spPr>
          <a:xfrm>
            <a:off x="4219938" y="5181600"/>
            <a:ext cx="370165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i="0">
                <a:latin typeface="Arial" panose="020B0604020202020204" pitchFamily="34" charset="0"/>
                <a:cs typeface="Arial" panose="020B0604020202020204" pitchFamily="34" charset="0"/>
              </a:rPr>
              <a:t>Marshall Space Flight Center</a:t>
            </a:r>
          </a:p>
        </p:txBody>
      </p:sp>
    </p:spTree>
    <p:extLst>
      <p:ext uri="{BB962C8B-B14F-4D97-AF65-F5344CB8AC3E}">
        <p14:creationId xmlns:p14="http://schemas.microsoft.com/office/powerpoint/2010/main" val="145686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54806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6" r:id="rId2"/>
    <p:sldLayoutId id="2147483677" r:id="rId3"/>
    <p:sldLayoutId id="2147483660" r:id="rId4"/>
    <p:sldLayoutId id="2147483668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AE81987D-C9BA-E26C-1D79-E699743F3BD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987925" y="5078224"/>
            <a:ext cx="7040880" cy="421322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John Inness, Aaron Houin, Daniel Tyler, Jaysal Shah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A2DCCB0-2DF1-F80E-FCA5-4C6C5A9D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Electric Sail Design Sensitivities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31FEB7-D2B6-1D3F-A34D-E5E7D628AC8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75B6167-CE0E-CD5C-AB0C-9EB8BEBB63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743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DC17F74-EB0B-0A88-3D25-63C771AC5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Sails Overview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458CBA-5562-0016-771E-D0593126EB2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9" y="1338263"/>
            <a:ext cx="4837242" cy="50625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Electric sails are a </a:t>
            </a:r>
            <a:r>
              <a:rPr lang="en-US" dirty="0" err="1"/>
              <a:t>propellentless</a:t>
            </a:r>
            <a:r>
              <a:rPr lang="en-US" dirty="0"/>
              <a:t> form of propulsion that uses the momentum exchange from positively biased tethers and the solar wind</a:t>
            </a:r>
          </a:p>
          <a:p>
            <a:r>
              <a:rPr lang="en-US" dirty="0"/>
              <a:t>One of the driving design challenges is the GNC design of the sail system which is highly sensitive to design changes</a:t>
            </a:r>
          </a:p>
          <a:p>
            <a:pPr lvl="1"/>
            <a:endParaRPr lang="en-US" dirty="0"/>
          </a:p>
        </p:txBody>
      </p:sp>
      <p:pic>
        <p:nvPicPr>
          <p:cNvPr id="2" name="Picture 1" descr="Electric sail - Wikiwand">
            <a:extLst>
              <a:ext uri="{FF2B5EF4-FFF2-40B4-BE49-F238E27FC236}">
                <a16:creationId xmlns:a16="http://schemas.microsoft.com/office/drawing/2014/main" id="{28AC0C20-6B7A-7CD9-BC2E-256CBDB039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64834"/>
            <a:ext cx="6046807" cy="4045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4713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39A7C-FDB8-7740-4073-7D7501F6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Sail Trade Space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6E7A07A-3C91-0D07-7FDC-282EA4E3C5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0951661"/>
              </p:ext>
            </p:extLst>
          </p:nvPr>
        </p:nvGraphicFramePr>
        <p:xfrm>
          <a:off x="514815" y="1336430"/>
          <a:ext cx="11348939" cy="5087814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07976">
                  <a:extLst>
                    <a:ext uri="{9D8B030D-6E8A-4147-A177-3AD203B41FA5}">
                      <a16:colId xmlns:a16="http://schemas.microsoft.com/office/drawing/2014/main" val="4174248446"/>
                    </a:ext>
                  </a:extLst>
                </a:gridCol>
                <a:gridCol w="2780321">
                  <a:extLst>
                    <a:ext uri="{9D8B030D-6E8A-4147-A177-3AD203B41FA5}">
                      <a16:colId xmlns:a16="http://schemas.microsoft.com/office/drawing/2014/main" val="1671730232"/>
                    </a:ext>
                  </a:extLst>
                </a:gridCol>
                <a:gridCol w="2780321">
                  <a:extLst>
                    <a:ext uri="{9D8B030D-6E8A-4147-A177-3AD203B41FA5}">
                      <a16:colId xmlns:a16="http://schemas.microsoft.com/office/drawing/2014/main" val="625397073"/>
                    </a:ext>
                  </a:extLst>
                </a:gridCol>
                <a:gridCol w="2780321">
                  <a:extLst>
                    <a:ext uri="{9D8B030D-6E8A-4147-A177-3AD203B41FA5}">
                      <a16:colId xmlns:a16="http://schemas.microsoft.com/office/drawing/2014/main" val="2713522245"/>
                    </a:ext>
                  </a:extLst>
                </a:gridCol>
              </a:tblGrid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Parameter Varied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Design Reference Value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Lowest Value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Highest Value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47723548"/>
                  </a:ext>
                </a:extLst>
              </a:tr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Length of Tethers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8000 meters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5000 meters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11000 meters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4895115"/>
                  </a:ext>
                </a:extLst>
              </a:tr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Spin Rate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0.005 rad/s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0.0005 rad/s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0.05 rad/s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43423117"/>
                  </a:ext>
                </a:extLst>
              </a:tr>
              <a:tr h="169593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Mass Ratio between Central Point and End Mass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Each End Mass is 12% of the Central Mass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Each End Mass is 4% of the Central Mass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Each End Mass is 34% of the Central Mass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23966093"/>
                  </a:ext>
                </a:extLst>
              </a:tr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Tether Voltage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6000 Volts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3000 Volts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12000 Volts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5011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030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5E67C-6D93-572B-1BC6-A7AC45A58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Performance Parameters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E98CC6-D3CD-446C-6110-27960BFD87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2689" y="3671307"/>
            <a:ext cx="3314700" cy="3019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C411C77-C670-8BD1-23B7-1726345757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7596" y="229591"/>
            <a:ext cx="4629150" cy="33623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6F41EF74-FBC9-D5E2-F8D4-57112BDCFC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6393394"/>
              </p:ext>
            </p:extLst>
          </p:nvPr>
        </p:nvGraphicFramePr>
        <p:xfrm>
          <a:off x="230820" y="1240192"/>
          <a:ext cx="7006775" cy="5462587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1722267">
                  <a:extLst>
                    <a:ext uri="{9D8B030D-6E8A-4147-A177-3AD203B41FA5}">
                      <a16:colId xmlns:a16="http://schemas.microsoft.com/office/drawing/2014/main" val="94637809"/>
                    </a:ext>
                  </a:extLst>
                </a:gridCol>
                <a:gridCol w="3128577">
                  <a:extLst>
                    <a:ext uri="{9D8B030D-6E8A-4147-A177-3AD203B41FA5}">
                      <a16:colId xmlns:a16="http://schemas.microsoft.com/office/drawing/2014/main" val="1205601571"/>
                    </a:ext>
                  </a:extLst>
                </a:gridCol>
                <a:gridCol w="2155931">
                  <a:extLst>
                    <a:ext uri="{9D8B030D-6E8A-4147-A177-3AD203B41FA5}">
                      <a16:colId xmlns:a16="http://schemas.microsoft.com/office/drawing/2014/main" val="3335335092"/>
                    </a:ext>
                  </a:extLst>
                </a:gridCol>
              </a:tblGrid>
              <a:tr h="129948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Key Performance Metric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Description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Ideal Performance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332437"/>
                  </a:ext>
                </a:extLst>
              </a:tr>
              <a:tr h="129948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Characteristic Acceleration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Characteristic acceleration is the acceleration achieved by the sailcraft at 1 AU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Higher values are better than lower values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6649641"/>
                  </a:ext>
                </a:extLst>
              </a:tr>
              <a:tr h="1299482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Cone Error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Deflections of the sail plane perpendicular to the direction of travel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Close to 0 degrees is ideal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27745817"/>
                  </a:ext>
                </a:extLst>
              </a:tr>
              <a:tr h="649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Formation Error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Error between different end masses laterally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Close to 0 degrees is ideal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71012059"/>
                  </a:ext>
                </a:extLst>
              </a:tr>
              <a:tr h="649741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Slew Performance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Integrated sailcraft performance performing a slew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Smoothness of slew curve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250465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052030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AE48C-AB67-F796-E81D-367D925770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Methodology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42206C-43F5-4DFC-0D2D-06D269E947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9" y="1338263"/>
            <a:ext cx="6145520" cy="5062537"/>
          </a:xfrm>
        </p:spPr>
        <p:txBody>
          <a:bodyPr/>
          <a:lstStyle/>
          <a:p>
            <a:r>
              <a:rPr lang="en-US" dirty="0"/>
              <a:t>Parameters were varied on an electric sail GNC software and then the results were plotted</a:t>
            </a:r>
          </a:p>
          <a:p>
            <a:r>
              <a:rPr lang="en-US" dirty="0"/>
              <a:t>In initial design reference vehicle values were derived from the NIAC Phase 2 HERTS (Heliopause Electrostatic Rapid Transit System) was used focusing on a mission</a:t>
            </a:r>
          </a:p>
          <a:p>
            <a:r>
              <a:rPr lang="en-US" dirty="0"/>
              <a:t>GNC software then informed mission design for a sample Heliopause mission</a:t>
            </a:r>
          </a:p>
        </p:txBody>
      </p:sp>
    </p:spTree>
    <p:extLst>
      <p:ext uri="{BB962C8B-B14F-4D97-AF65-F5344CB8AC3E}">
        <p14:creationId xmlns:p14="http://schemas.microsoft.com/office/powerpoint/2010/main" val="2125664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DEA1-F069-7C22-EFDE-9B1D8BB6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Tether Length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36A32-D864-BAA9-9BFD-036902EC0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9" y="1338263"/>
            <a:ext cx="10859562" cy="1983435"/>
          </a:xfrm>
        </p:spPr>
        <p:txBody>
          <a:bodyPr/>
          <a:lstStyle/>
          <a:p>
            <a:r>
              <a:rPr lang="en-US" dirty="0"/>
              <a:t>Increasing tether length leads to an increased formation error which constrains the size. Graphs below featuring increasing tether length from left to right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270E80-9B57-13D5-3994-421355DFA7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8" y="3700271"/>
            <a:ext cx="3999513" cy="299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D49369-ADB2-4E37-990B-662DF17E94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281" y="3744590"/>
            <a:ext cx="3999511" cy="299046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D4A8300-2DCD-0614-8FA3-40494DAD204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8792" y="3788909"/>
            <a:ext cx="3999513" cy="29904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489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DEA1-F069-7C22-EFDE-9B1D8BB6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Spin Rate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36A32-D864-BAA9-9BFD-036902EC0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1338263"/>
            <a:ext cx="5714319" cy="5062537"/>
          </a:xfrm>
        </p:spPr>
        <p:txBody>
          <a:bodyPr/>
          <a:lstStyle/>
          <a:p>
            <a:r>
              <a:rPr lang="en-US" dirty="0"/>
              <a:t>The driving error with spin rate is the cone error. Slower spin rates lead to a larger error while higher spin rates reduce this error but the relation between the two is inversely proportional with diminishing returns of increased spin rate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E4B659-1CFF-66E7-FAF3-829750CD1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174" y="1795065"/>
            <a:ext cx="4966229" cy="372467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857374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DEA1-F069-7C22-EFDE-9B1D8BB6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Mass Ratio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36A32-D864-BAA9-9BFD-036902EC0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9" y="1338263"/>
            <a:ext cx="5719392" cy="5062537"/>
          </a:xfrm>
        </p:spPr>
        <p:txBody>
          <a:bodyPr/>
          <a:lstStyle/>
          <a:p>
            <a:r>
              <a:rPr lang="en-US" dirty="0"/>
              <a:t>Mass ratio between the individual end masses and central mass drives the cone error performance. Ideal range is between 15-20% of central mass with values outside of that range leading to worse performance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6C828B-EE2B-66E8-CC9C-FDE792756E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0194" y="1567894"/>
            <a:ext cx="5001273" cy="37222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3658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DEA1-F069-7C22-EFDE-9B1D8BB6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Tether Voltage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36A32-D864-BAA9-9BFD-036902EC0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1338263"/>
            <a:ext cx="5967967" cy="5062537"/>
          </a:xfrm>
        </p:spPr>
        <p:txBody>
          <a:bodyPr/>
          <a:lstStyle/>
          <a:p>
            <a:r>
              <a:rPr lang="en-US" dirty="0"/>
              <a:t>Increased voltage leads to slightly worse cone and formation errors but leads to better slew performance. The plots to the left show slew performance with the bottom plot having a higher voltage than the top plot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97EEC2-6838-CA9E-A232-DD8AF12699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2072" y="457200"/>
            <a:ext cx="3953123" cy="296424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8034383-C89A-667F-DE5F-DD17740E25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52072" y="3421445"/>
            <a:ext cx="3953123" cy="296543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2416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9DEA1-F069-7C22-EFDE-9B1D8BB6C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 – Mission Design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A36A32-D864-BAA9-9BFD-036902EC04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8" y="1338263"/>
            <a:ext cx="4352231" cy="2203927"/>
          </a:xfrm>
        </p:spPr>
        <p:txBody>
          <a:bodyPr/>
          <a:lstStyle/>
          <a:p>
            <a:r>
              <a:rPr lang="en-US" dirty="0"/>
              <a:t>Mission design was conducted in ASSET and characteristic accelerations were based on GNC results</a:t>
            </a:r>
          </a:p>
        </p:txBody>
      </p:sp>
      <p:pic>
        <p:nvPicPr>
          <p:cNvPr id="4" name="Picture 3" descr="A picture containing text, indoor, computer, green&#10;&#10;Description automatically generated">
            <a:extLst>
              <a:ext uri="{FF2B5EF4-FFF2-40B4-BE49-F238E27FC236}">
                <a16:creationId xmlns:a16="http://schemas.microsoft.com/office/drawing/2014/main" id="{F634464C-3CF6-52C5-C496-7DEB4B7C1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2615" y="1718037"/>
            <a:ext cx="6286500" cy="30956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BCA0798-FE97-9F76-C03A-CDD47C584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194844"/>
              </p:ext>
            </p:extLst>
          </p:nvPr>
        </p:nvGraphicFramePr>
        <p:xfrm>
          <a:off x="947738" y="3869531"/>
          <a:ext cx="4597736" cy="2772416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2298868">
                  <a:extLst>
                    <a:ext uri="{9D8B030D-6E8A-4147-A177-3AD203B41FA5}">
                      <a16:colId xmlns:a16="http://schemas.microsoft.com/office/drawing/2014/main" val="1028184646"/>
                    </a:ext>
                  </a:extLst>
                </a:gridCol>
                <a:gridCol w="2298868">
                  <a:extLst>
                    <a:ext uri="{9D8B030D-6E8A-4147-A177-3AD203B41FA5}">
                      <a16:colId xmlns:a16="http://schemas.microsoft.com/office/drawing/2014/main" val="1490424467"/>
                    </a:ext>
                  </a:extLst>
                </a:gridCol>
              </a:tblGrid>
              <a:tr h="693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Characteristic Acceleration (m/s</a:t>
                      </a:r>
                      <a:r>
                        <a:rPr lang="en-US" sz="2000" baseline="30000" dirty="0">
                          <a:effectLst/>
                        </a:rPr>
                        <a:t>2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Time To Heliopause (years)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765314"/>
                  </a:ext>
                </a:extLst>
              </a:tr>
              <a:tr h="693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0.002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10.5999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467121"/>
                  </a:ext>
                </a:extLst>
              </a:tr>
              <a:tr h="693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0.004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8.4576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653951"/>
                  </a:ext>
                </a:extLst>
              </a:tr>
              <a:tr h="6931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</a:rPr>
                        <a:t>0.006</a:t>
                      </a:r>
                      <a:endParaRPr lang="en-US" sz="16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8.1539</a:t>
                      </a:r>
                      <a:endParaRPr lang="en-US" sz="16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03946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62537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132CC-829F-43B9-C9DF-B67452F2F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for E-Sail Designs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3567473-D7BF-EC96-71B9-89F115A5BA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866947"/>
              </p:ext>
            </p:extLst>
          </p:nvPr>
        </p:nvGraphicFramePr>
        <p:xfrm>
          <a:off x="514815" y="1321772"/>
          <a:ext cx="11348939" cy="5154245"/>
        </p:xfrm>
        <a:graphic>
          <a:graphicData uri="http://schemas.openxmlformats.org/drawingml/2006/table">
            <a:tbl>
              <a:tblPr firstRow="1" firstCol="1" bandRow="1">
                <a:tableStyleId>{073A0DAA-6AF3-43AB-8588-CEC1D06C72B9}</a:tableStyleId>
              </a:tblPr>
              <a:tblGrid>
                <a:gridCol w="3007976">
                  <a:extLst>
                    <a:ext uri="{9D8B030D-6E8A-4147-A177-3AD203B41FA5}">
                      <a16:colId xmlns:a16="http://schemas.microsoft.com/office/drawing/2014/main" val="1105585301"/>
                    </a:ext>
                  </a:extLst>
                </a:gridCol>
                <a:gridCol w="1901465">
                  <a:extLst>
                    <a:ext uri="{9D8B030D-6E8A-4147-A177-3AD203B41FA5}">
                      <a16:colId xmlns:a16="http://schemas.microsoft.com/office/drawing/2014/main" val="2942007243"/>
                    </a:ext>
                  </a:extLst>
                </a:gridCol>
                <a:gridCol w="2050742">
                  <a:extLst>
                    <a:ext uri="{9D8B030D-6E8A-4147-A177-3AD203B41FA5}">
                      <a16:colId xmlns:a16="http://schemas.microsoft.com/office/drawing/2014/main" val="4078153250"/>
                    </a:ext>
                  </a:extLst>
                </a:gridCol>
                <a:gridCol w="4388756">
                  <a:extLst>
                    <a:ext uri="{9D8B030D-6E8A-4147-A177-3AD203B41FA5}">
                      <a16:colId xmlns:a16="http://schemas.microsoft.com/office/drawing/2014/main" val="538795053"/>
                    </a:ext>
                  </a:extLst>
                </a:gridCol>
              </a:tblGrid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Parameter Varied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Old Design Reference Value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New Design Reference Value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Comparison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4069866"/>
                  </a:ext>
                </a:extLst>
              </a:tr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Length of Tethers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8000 meters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8000 meters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For this class of Electric Sails (150 kg), longer tethers increase control errors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01693222"/>
                  </a:ext>
                </a:extLst>
              </a:tr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Spin Rate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0.005 rad/s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0.005 rad/s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Different spin rates lead to larger formation and cone errors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58672337"/>
                  </a:ext>
                </a:extLst>
              </a:tr>
              <a:tr h="169593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Mass Ratio between Central Point and End Mass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Each End Mass is 12% of the Central Mass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Each End Mass is 16% of the Central Mass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Larger end masses lead to a more controlled formation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2082120"/>
                  </a:ext>
                </a:extLst>
              </a:tr>
              <a:tr h="847969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Tether Voltage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</a:rPr>
                        <a:t>6000 Volts</a:t>
                      </a:r>
                      <a:endParaRPr lang="en-US" sz="20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</a:rPr>
                        <a:t>9000 Volts</a:t>
                      </a:r>
                      <a:endParaRPr lang="en-US" sz="20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2000" dirty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</a:rPr>
                        <a:t>Higher voltage leads to better sail performance while not significantly impacting other control system errors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8206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8755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4AA1B-2271-3BAA-C06F-CF883F871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1E79D-3ED5-0891-B92E-14D0415D04C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Utilize these design factors in updating a design reference vehicle</a:t>
            </a:r>
          </a:p>
          <a:p>
            <a:r>
              <a:rPr lang="en-US" dirty="0"/>
              <a:t>Further improvements and maturation of the ADCS software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3799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79FD14-669D-EF1B-6452-FD7A922B85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47739" y="1338263"/>
            <a:ext cx="6748462" cy="506253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MSFC Office of Chief Technologist for funding this short study</a:t>
            </a:r>
          </a:p>
          <a:p>
            <a:r>
              <a:rPr lang="en-US" dirty="0">
                <a:latin typeface="Arial"/>
                <a:cs typeface="Arial"/>
              </a:rPr>
              <a:t>Previous E-Sail development efforts that led to the development of the control system software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E77596F-7074-0E60-711A-BEAC7BA5FF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Arial"/>
                <a:cs typeface="Arial"/>
              </a:rPr>
              <a:t>Acknowledgements</a:t>
            </a:r>
          </a:p>
        </p:txBody>
      </p:sp>
    </p:spTree>
    <p:extLst>
      <p:ext uri="{BB962C8B-B14F-4D97-AF65-F5344CB8AC3E}">
        <p14:creationId xmlns:p14="http://schemas.microsoft.com/office/powerpoint/2010/main" val="400286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D9DAF9-2F20-323D-8868-D2385AB14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8616269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SFC Template">
      <a:dk1>
        <a:srgbClr val="000000"/>
      </a:dk1>
      <a:lt1>
        <a:srgbClr val="FFFFFF"/>
      </a:lt1>
      <a:dk2>
        <a:srgbClr val="AB3B00"/>
      </a:dk2>
      <a:lt2>
        <a:srgbClr val="EC7B2F"/>
      </a:lt2>
      <a:accent1>
        <a:srgbClr val="F4C400"/>
      </a:accent1>
      <a:accent2>
        <a:srgbClr val="006CD6"/>
      </a:accent2>
      <a:accent3>
        <a:srgbClr val="70AC46"/>
      </a:accent3>
      <a:accent4>
        <a:srgbClr val="67D6D4"/>
      </a:accent4>
      <a:accent5>
        <a:srgbClr val="818181"/>
      </a:accent5>
      <a:accent6>
        <a:srgbClr val="70AD47"/>
      </a:accent6>
      <a:hlink>
        <a:srgbClr val="006CD6"/>
      </a:hlink>
      <a:folHlink>
        <a:srgbClr val="C957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F46216B-77A9-411A-B9D3-5023FCB7020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900e117-17a0-4b24-9e47-511ef1d02c43" xsi:nil="true"/>
    <lcf76f155ced4ddcb4097134ff3c332f xmlns="4f9d35ab-d662-4ee5-bb00-a79d70e38286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537A7642C9C34495C3BCC7FDBA649B" ma:contentTypeVersion="16" ma:contentTypeDescription="Create a new document." ma:contentTypeScope="" ma:versionID="abde926f785120f7035814b71721ddc6">
  <xsd:schema xmlns:xsd="http://www.w3.org/2001/XMLSchema" xmlns:xs="http://www.w3.org/2001/XMLSchema" xmlns:p="http://schemas.microsoft.com/office/2006/metadata/properties" xmlns:ns2="4f9d35ab-d662-4ee5-bb00-a79d70e38286" xmlns:ns3="3ed18dbf-3366-494c-a35e-c881cc43136a" xmlns:ns4="d900e117-17a0-4b24-9e47-511ef1d02c43" targetNamespace="http://schemas.microsoft.com/office/2006/metadata/properties" ma:root="true" ma:fieldsID="f136e6482d51f7a844c13a745f82d0fd" ns2:_="" ns3:_="" ns4:_="">
    <xsd:import namespace="4f9d35ab-d662-4ee5-bb00-a79d70e38286"/>
    <xsd:import namespace="3ed18dbf-3366-494c-a35e-c881cc43136a"/>
    <xsd:import namespace="d900e117-17a0-4b24-9e47-511ef1d02c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9d35ab-d662-4ee5-bb00-a79d70e382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0fb68aea-d2ee-4a6c-85e6-e4b5686e96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d18dbf-3366-494c-a35e-c881cc43136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00e117-17a0-4b24-9e47-511ef1d02c43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542a3d37-ada9-4929-8335-204af81b132c}" ma:internalName="TaxCatchAll" ma:showField="CatchAllData" ma:web="3ed18dbf-3366-494c-a35e-c881cc43136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B6751B-8059-415D-A272-6BA24C6F957B}">
  <ds:schemaRefs>
    <ds:schemaRef ds:uri="http://schemas.microsoft.com/office/2006/documentManagement/types"/>
    <ds:schemaRef ds:uri="http://purl.org/dc/dcmitype/"/>
    <ds:schemaRef ds:uri="4f9d35ab-d662-4ee5-bb00-a79d70e38286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d900e117-17a0-4b24-9e47-511ef1d02c43"/>
    <ds:schemaRef ds:uri="3ed18dbf-3366-494c-a35e-c881cc43136a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4130597D-6712-4C9C-A8D1-3E4290E6CF12}">
  <ds:schemaRefs>
    <ds:schemaRef ds:uri="3ed18dbf-3366-494c-a35e-c881cc43136a"/>
    <ds:schemaRef ds:uri="4f9d35ab-d662-4ee5-bb00-a79d70e38286"/>
    <ds:schemaRef ds:uri="d900e117-17a0-4b24-9e47-511ef1d02c4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B2F52DD-D37C-48AF-9EC0-2050CCAAF7B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331</TotalTime>
  <Words>625</Words>
  <Application>Microsoft Office PowerPoint</Application>
  <PresentationFormat>Widescreen</PresentationFormat>
  <Paragraphs>93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Office Theme</vt:lpstr>
      <vt:lpstr>Electric Sail Design Sensitivities</vt:lpstr>
      <vt:lpstr>Electric Sails Overview</vt:lpstr>
      <vt:lpstr>Electric Sail Trade Space</vt:lpstr>
      <vt:lpstr>Key Performance Parameters</vt:lpstr>
      <vt:lpstr>Methodology</vt:lpstr>
      <vt:lpstr>Results – Tether Length</vt:lpstr>
      <vt:lpstr>Results – Spin Rate</vt:lpstr>
      <vt:lpstr>Results – Mass Ratio</vt:lpstr>
      <vt:lpstr>Results – Tether Voltage</vt:lpstr>
      <vt:lpstr>Results – Mission Design</vt:lpstr>
      <vt:lpstr>Conclusions for E-Sail Designs</vt:lpstr>
      <vt:lpstr>Next Steps</vt:lpstr>
      <vt:lpstr>Acknowledgements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Robinson, Janice C. (MSFC-CS80)[Media Fusion]</dc:creator>
  <cp:lastModifiedBy>Inness, John (MSFC-EV41)</cp:lastModifiedBy>
  <cp:revision>36</cp:revision>
  <dcterms:created xsi:type="dcterms:W3CDTF">2023-03-09T21:43:41Z</dcterms:created>
  <dcterms:modified xsi:type="dcterms:W3CDTF">2024-05-23T16:28:05Z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0x010100F1537A7642C9C34495C3BCC7FDBA649B</vt:lpwstr>
  </property>
</Properties>
</file>