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4" r:id="rId6"/>
    <p:sldId id="263" r:id="rId7"/>
    <p:sldId id="277" r:id="rId8"/>
    <p:sldId id="262" r:id="rId9"/>
    <p:sldId id="265" r:id="rId10"/>
    <p:sldId id="271" r:id="rId11"/>
    <p:sldId id="269" r:id="rId12"/>
    <p:sldId id="276" r:id="rId13"/>
    <p:sldId id="270" r:id="rId14"/>
    <p:sldId id="266" r:id="rId15"/>
    <p:sldId id="267" r:id="rId16"/>
    <p:sldId id="273" r:id="rId17"/>
    <p:sldId id="275" r:id="rId18"/>
    <p:sldId id="26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F1A"/>
    <a:srgbClr val="D95319"/>
    <a:srgbClr val="0066B7"/>
    <a:srgbClr val="FF0101"/>
    <a:srgbClr val="0072BD"/>
    <a:srgbClr val="DB5E27"/>
    <a:srgbClr val="CA9B9A"/>
    <a:srgbClr val="408652"/>
    <a:srgbClr val="63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673" autoAdjust="0"/>
  </p:normalViewPr>
  <p:slideViewPr>
    <p:cSldViewPr snapToGrid="0">
      <p:cViewPr varScale="1">
        <p:scale>
          <a:sx n="72" d="100"/>
          <a:sy n="72" d="100"/>
        </p:scale>
        <p:origin x="107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, Tyler D. (LARC-D321)" userId="5e2563ee-6de3-428f-ac65-36dca0610261" providerId="ADAL" clId="{7EC59DA2-C5D2-4C8D-B6E8-A5FB3269E25A}"/>
    <pc:docChg chg="custSel modSld">
      <pc:chgData name="Tracy, Tyler D. (LARC-D321)" userId="5e2563ee-6de3-428f-ac65-36dca0610261" providerId="ADAL" clId="{7EC59DA2-C5D2-4C8D-B6E8-A5FB3269E25A}" dt="2024-05-28T20:19:01" v="6" actId="478"/>
      <pc:docMkLst>
        <pc:docMk/>
      </pc:docMkLst>
      <pc:sldChg chg="modSp mod">
        <pc:chgData name="Tracy, Tyler D. (LARC-D321)" userId="5e2563ee-6de3-428f-ac65-36dca0610261" providerId="ADAL" clId="{7EC59DA2-C5D2-4C8D-B6E8-A5FB3269E25A}" dt="2024-05-28T20:18:28.073" v="4" actId="1076"/>
        <pc:sldMkLst>
          <pc:docMk/>
          <pc:sldMk cId="1993626987" sldId="256"/>
        </pc:sldMkLst>
        <pc:picChg chg="mod modCrop">
          <ac:chgData name="Tracy, Tyler D. (LARC-D321)" userId="5e2563ee-6de3-428f-ac65-36dca0610261" providerId="ADAL" clId="{7EC59DA2-C5D2-4C8D-B6E8-A5FB3269E25A}" dt="2024-05-28T20:18:28.073" v="4" actId="1076"/>
          <ac:picMkLst>
            <pc:docMk/>
            <pc:sldMk cId="1993626987" sldId="256"/>
            <ac:picMk id="6" creationId="{36240F89-1FEB-A749-FC40-6481D9E6F46D}"/>
          </ac:picMkLst>
        </pc:picChg>
      </pc:sldChg>
      <pc:sldChg chg="delSp mod">
        <pc:chgData name="Tracy, Tyler D. (LARC-D321)" userId="5e2563ee-6de3-428f-ac65-36dca0610261" providerId="ADAL" clId="{7EC59DA2-C5D2-4C8D-B6E8-A5FB3269E25A}" dt="2024-05-28T20:19:01" v="6" actId="478"/>
        <pc:sldMkLst>
          <pc:docMk/>
          <pc:sldMk cId="512339612" sldId="274"/>
        </pc:sldMkLst>
        <pc:spChg chg="del">
          <ac:chgData name="Tracy, Tyler D. (LARC-D321)" userId="5e2563ee-6de3-428f-ac65-36dca0610261" providerId="ADAL" clId="{7EC59DA2-C5D2-4C8D-B6E8-A5FB3269E25A}" dt="2024-05-28T20:19:01" v="6" actId="478"/>
          <ac:spMkLst>
            <pc:docMk/>
            <pc:sldMk cId="512339612" sldId="274"/>
            <ac:spMk id="3" creationId="{2FF6F0FE-859C-4700-623C-6B35CEB67399}"/>
          </ac:spMkLst>
        </pc:spChg>
      </pc:sldChg>
      <pc:sldChg chg="delSp mod">
        <pc:chgData name="Tracy, Tyler D. (LARC-D321)" userId="5e2563ee-6de3-428f-ac65-36dca0610261" providerId="ADAL" clId="{7EC59DA2-C5D2-4C8D-B6E8-A5FB3269E25A}" dt="2024-05-28T20:18:42.836" v="5" actId="478"/>
        <pc:sldMkLst>
          <pc:docMk/>
          <pc:sldMk cId="3362612157" sldId="277"/>
        </pc:sldMkLst>
        <pc:spChg chg="del">
          <ac:chgData name="Tracy, Tyler D. (LARC-D321)" userId="5e2563ee-6de3-428f-ac65-36dca0610261" providerId="ADAL" clId="{7EC59DA2-C5D2-4C8D-B6E8-A5FB3269E25A}" dt="2024-05-28T20:18:42.836" v="5" actId="478"/>
          <ac:spMkLst>
            <pc:docMk/>
            <pc:sldMk cId="3362612157" sldId="277"/>
            <ac:spMk id="3" creationId="{1AF54795-25B0-CA8E-A399-C43A0DEE47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8A097-16C1-4A83-A243-CCF90C9DD34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1CB02-0088-4B7F-A51E-84A0DE7B51DD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dirty="0"/>
            <a:t>Annoyance model </a:t>
          </a:r>
        </a:p>
      </dgm:t>
    </dgm:pt>
    <dgm:pt modelId="{B1C2B321-B56D-4D41-8EE4-C24E14B30433}" type="parTrans" cxnId="{48EB702D-6592-4FEE-9943-6FFAE706A060}">
      <dgm:prSet/>
      <dgm:spPr/>
      <dgm:t>
        <a:bodyPr/>
        <a:lstStyle/>
        <a:p>
          <a:endParaRPr lang="en-US"/>
        </a:p>
      </dgm:t>
    </dgm:pt>
    <dgm:pt modelId="{341110F1-2AB1-4066-93DC-BD9161FE1C88}" type="sibTrans" cxnId="{48EB702D-6592-4FEE-9943-6FFAE706A060}">
      <dgm:prSet/>
      <dgm:spPr/>
      <dgm:t>
        <a:bodyPr/>
        <a:lstStyle/>
        <a:p>
          <a:endParaRPr lang="en-US"/>
        </a:p>
      </dgm:t>
    </dgm:pt>
    <dgm:pt modelId="{19CD91D5-041C-45F1-B7E6-898DB179191D}">
      <dgm:prSet phldrT="[Text]"/>
      <dgm:spPr>
        <a:solidFill>
          <a:schemeClr val="accent6">
            <a:alpha val="50000"/>
          </a:schemeClr>
        </a:solidFill>
        <a:ln w="50800">
          <a:noFill/>
        </a:ln>
      </dgm:spPr>
      <dgm:t>
        <a:bodyPr/>
        <a:lstStyle/>
        <a:p>
          <a:r>
            <a:rPr lang="en-US" dirty="0"/>
            <a:t>Audibility</a:t>
          </a:r>
        </a:p>
      </dgm:t>
    </dgm:pt>
    <dgm:pt modelId="{0F969093-E879-4B65-9C97-67CCF4D82A3F}" type="parTrans" cxnId="{78F11519-4425-4344-B31F-90201B568033}">
      <dgm:prSet/>
      <dgm:spPr/>
      <dgm:t>
        <a:bodyPr/>
        <a:lstStyle/>
        <a:p>
          <a:endParaRPr lang="en-US"/>
        </a:p>
      </dgm:t>
    </dgm:pt>
    <dgm:pt modelId="{B05C4B04-C325-45F8-8098-839EEC3BFE74}" type="sibTrans" cxnId="{78F11519-4425-4344-B31F-90201B568033}">
      <dgm:prSet/>
      <dgm:spPr/>
      <dgm:t>
        <a:bodyPr/>
        <a:lstStyle/>
        <a:p>
          <a:endParaRPr lang="en-US"/>
        </a:p>
      </dgm:t>
    </dgm:pt>
    <dgm:pt modelId="{B27CE113-90DD-49B1-991F-BC522372DAE1}">
      <dgm:prSet phldrT="[Text]"/>
      <dgm:spPr>
        <a:noFill/>
        <a:ln>
          <a:noFill/>
        </a:ln>
      </dgm:spPr>
      <dgm:t>
        <a:bodyPr/>
        <a:lstStyle/>
        <a:p>
          <a:r>
            <a:rPr lang="en-US" dirty="0"/>
            <a:t>  </a:t>
          </a:r>
        </a:p>
      </dgm:t>
    </dgm:pt>
    <dgm:pt modelId="{18F816C4-BC70-4835-819F-00783E67E906}" type="parTrans" cxnId="{72668C9C-7CF4-4D5E-BAE2-630708B5D5D2}">
      <dgm:prSet/>
      <dgm:spPr/>
      <dgm:t>
        <a:bodyPr/>
        <a:lstStyle/>
        <a:p>
          <a:endParaRPr lang="en-US"/>
        </a:p>
      </dgm:t>
    </dgm:pt>
    <dgm:pt modelId="{080EAD05-C008-4887-A96D-BA8E75ED8A40}" type="sibTrans" cxnId="{72668C9C-7CF4-4D5E-BAE2-630708B5D5D2}">
      <dgm:prSet/>
      <dgm:spPr/>
      <dgm:t>
        <a:bodyPr/>
        <a:lstStyle/>
        <a:p>
          <a:endParaRPr lang="en-US"/>
        </a:p>
      </dgm:t>
    </dgm:pt>
    <dgm:pt modelId="{94885ABB-C0CC-4574-BC1F-4AF04208151B}" type="pres">
      <dgm:prSet presAssocID="{CDE8A097-16C1-4A83-A243-CCF90C9DD346}" presName="composite" presStyleCnt="0">
        <dgm:presLayoutVars>
          <dgm:chMax val="1"/>
          <dgm:dir/>
          <dgm:resizeHandles val="exact"/>
        </dgm:presLayoutVars>
      </dgm:prSet>
      <dgm:spPr/>
    </dgm:pt>
    <dgm:pt modelId="{5D159764-C6A4-4066-9BEE-236477703A99}" type="pres">
      <dgm:prSet presAssocID="{CDE8A097-16C1-4A83-A243-CCF90C9DD346}" presName="radial" presStyleCnt="0">
        <dgm:presLayoutVars>
          <dgm:animLvl val="ctr"/>
        </dgm:presLayoutVars>
      </dgm:prSet>
      <dgm:spPr/>
    </dgm:pt>
    <dgm:pt modelId="{4DFC85FE-7154-402B-BC82-6C4B02352B06}" type="pres">
      <dgm:prSet presAssocID="{3961CB02-0088-4B7F-A51E-84A0DE7B51DD}" presName="centerShape" presStyleLbl="vennNode1" presStyleIdx="0" presStyleCnt="3"/>
      <dgm:spPr/>
    </dgm:pt>
    <dgm:pt modelId="{F97A4A7F-8183-442D-8DBE-20F740C87DA2}" type="pres">
      <dgm:prSet presAssocID="{19CD91D5-041C-45F1-B7E6-898DB179191D}" presName="node" presStyleLbl="vennNode1" presStyleIdx="1" presStyleCnt="3" custRadScaleRad="97714" custRadScaleInc="69632">
        <dgm:presLayoutVars>
          <dgm:bulletEnabled val="1"/>
        </dgm:presLayoutVars>
      </dgm:prSet>
      <dgm:spPr/>
    </dgm:pt>
    <dgm:pt modelId="{CF9FAE24-5646-4767-A537-7E2BD22D6055}" type="pres">
      <dgm:prSet presAssocID="{B27CE113-90DD-49B1-991F-BC522372DAE1}" presName="node" presStyleLbl="vennNode1" presStyleIdx="2" presStyleCnt="3">
        <dgm:presLayoutVars>
          <dgm:bulletEnabled val="1"/>
        </dgm:presLayoutVars>
      </dgm:prSet>
      <dgm:spPr/>
    </dgm:pt>
  </dgm:ptLst>
  <dgm:cxnLst>
    <dgm:cxn modelId="{78F11519-4425-4344-B31F-90201B568033}" srcId="{3961CB02-0088-4B7F-A51E-84A0DE7B51DD}" destId="{19CD91D5-041C-45F1-B7E6-898DB179191D}" srcOrd="0" destOrd="0" parTransId="{0F969093-E879-4B65-9C97-67CCF4D82A3F}" sibTransId="{B05C4B04-C325-45F8-8098-839EEC3BFE74}"/>
    <dgm:cxn modelId="{60F4301F-7B7E-4684-B2AB-D268C555990F}" type="presOf" srcId="{3961CB02-0088-4B7F-A51E-84A0DE7B51DD}" destId="{4DFC85FE-7154-402B-BC82-6C4B02352B06}" srcOrd="0" destOrd="0" presId="urn:microsoft.com/office/officeart/2005/8/layout/radial3"/>
    <dgm:cxn modelId="{48EB702D-6592-4FEE-9943-6FFAE706A060}" srcId="{CDE8A097-16C1-4A83-A243-CCF90C9DD346}" destId="{3961CB02-0088-4B7F-A51E-84A0DE7B51DD}" srcOrd="0" destOrd="0" parTransId="{B1C2B321-B56D-4D41-8EE4-C24E14B30433}" sibTransId="{341110F1-2AB1-4066-93DC-BD9161FE1C88}"/>
    <dgm:cxn modelId="{484B3986-E23B-40F8-8D3F-E3A1AA223370}" type="presOf" srcId="{CDE8A097-16C1-4A83-A243-CCF90C9DD346}" destId="{94885ABB-C0CC-4574-BC1F-4AF04208151B}" srcOrd="0" destOrd="0" presId="urn:microsoft.com/office/officeart/2005/8/layout/radial3"/>
    <dgm:cxn modelId="{72668C9C-7CF4-4D5E-BAE2-630708B5D5D2}" srcId="{3961CB02-0088-4B7F-A51E-84A0DE7B51DD}" destId="{B27CE113-90DD-49B1-991F-BC522372DAE1}" srcOrd="1" destOrd="0" parTransId="{18F816C4-BC70-4835-819F-00783E67E906}" sibTransId="{080EAD05-C008-4887-A96D-BA8E75ED8A40}"/>
    <dgm:cxn modelId="{43C4DCB5-1BFF-4ACA-99BE-1C9ACA360918}" type="presOf" srcId="{19CD91D5-041C-45F1-B7E6-898DB179191D}" destId="{F97A4A7F-8183-442D-8DBE-20F740C87DA2}" srcOrd="0" destOrd="0" presId="urn:microsoft.com/office/officeart/2005/8/layout/radial3"/>
    <dgm:cxn modelId="{E8C459CF-C97A-4784-93DA-359EB1237B31}" type="presOf" srcId="{B27CE113-90DD-49B1-991F-BC522372DAE1}" destId="{CF9FAE24-5646-4767-A537-7E2BD22D6055}" srcOrd="0" destOrd="0" presId="urn:microsoft.com/office/officeart/2005/8/layout/radial3"/>
    <dgm:cxn modelId="{F4136058-A415-4225-B2C2-C67ACF2C7ED6}" type="presParOf" srcId="{94885ABB-C0CC-4574-BC1F-4AF04208151B}" destId="{5D159764-C6A4-4066-9BEE-236477703A99}" srcOrd="0" destOrd="0" presId="urn:microsoft.com/office/officeart/2005/8/layout/radial3"/>
    <dgm:cxn modelId="{19BD82A4-6CFE-4578-95B5-C70123BA4BE4}" type="presParOf" srcId="{5D159764-C6A4-4066-9BEE-236477703A99}" destId="{4DFC85FE-7154-402B-BC82-6C4B02352B06}" srcOrd="0" destOrd="0" presId="urn:microsoft.com/office/officeart/2005/8/layout/radial3"/>
    <dgm:cxn modelId="{3C4D10B9-FF9E-44DB-8494-7E812A17D65C}" type="presParOf" srcId="{5D159764-C6A4-4066-9BEE-236477703A99}" destId="{F97A4A7F-8183-442D-8DBE-20F740C87DA2}" srcOrd="1" destOrd="0" presId="urn:microsoft.com/office/officeart/2005/8/layout/radial3"/>
    <dgm:cxn modelId="{263B737F-D57D-43A2-94E5-F12B77C14CC6}" type="presParOf" srcId="{5D159764-C6A4-4066-9BEE-236477703A99}" destId="{CF9FAE24-5646-4767-A537-7E2BD22D6055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85FE-7154-402B-BC82-6C4B02352B06}">
      <dsp:nvSpPr>
        <dsp:cNvPr id="0" name=""/>
        <dsp:cNvSpPr/>
      </dsp:nvSpPr>
      <dsp:spPr>
        <a:xfrm>
          <a:off x="1580658" y="1153952"/>
          <a:ext cx="2874758" cy="2874758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Annoyance model </a:t>
          </a:r>
        </a:p>
      </dsp:txBody>
      <dsp:txXfrm>
        <a:off x="2001657" y="1574951"/>
        <a:ext cx="2032760" cy="2032760"/>
      </dsp:txXfrm>
    </dsp:sp>
    <dsp:sp modelId="{F97A4A7F-8183-442D-8DBE-20F740C87DA2}">
      <dsp:nvSpPr>
        <dsp:cNvPr id="0" name=""/>
        <dsp:cNvSpPr/>
      </dsp:nvSpPr>
      <dsp:spPr>
        <a:xfrm>
          <a:off x="3791641" y="2930715"/>
          <a:ext cx="1437379" cy="1437379"/>
        </a:xfrm>
        <a:prstGeom prst="ellipse">
          <a:avLst/>
        </a:prstGeom>
        <a:solidFill>
          <a:schemeClr val="accent6">
            <a:alpha val="50000"/>
          </a:schemeClr>
        </a:solidFill>
        <a:ln w="508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Audibility</a:t>
          </a:r>
        </a:p>
      </dsp:txBody>
      <dsp:txXfrm>
        <a:off x="4002140" y="3141214"/>
        <a:ext cx="1016381" cy="1016381"/>
      </dsp:txXfrm>
    </dsp:sp>
    <dsp:sp modelId="{CF9FAE24-5646-4767-A537-7E2BD22D6055}">
      <dsp:nvSpPr>
        <dsp:cNvPr id="0" name=""/>
        <dsp:cNvSpPr/>
      </dsp:nvSpPr>
      <dsp:spPr>
        <a:xfrm>
          <a:off x="2299348" y="3744771"/>
          <a:ext cx="1437379" cy="143737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</a:t>
          </a:r>
        </a:p>
      </dsp:txBody>
      <dsp:txXfrm>
        <a:off x="2509847" y="3955270"/>
        <a:ext cx="1016381" cy="101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89491-062A-4D30-9357-0BF11D664B71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BC8C-210A-4621-A96D-7967AE3A9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Urban Air Mobility (UAM) operations offer an alternative to road and rail traffic for local and regional movement of people and goods.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main goal of UAM is to provide…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Noise concerns will need to be overcome for large-scale UAM adoption.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UAM operations to mature and be practical in a wide range of locations…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bullet: A recent NASA white paper on UAM noise identified gaps and recommendations, such as…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right: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rotorcraft configurations -&gt; new source of noise -&gt; differences in sound quality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UAM noise will add to an existing soundscape.  How will this background noise affect human response?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May induce a different human response than traditional vertical takeoff and landing vehicles.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Masked EAP: Relative difference in level where Sounds A and B are equally annoying, with the same masker played in each.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6 total EAPs measured. Unmasked, Loud and Soft signals at masker gains of 15dB and 25dB, Loud signals at masker gain of 35dB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 paired comparison had sound A in one interval and sound B in the other interval. Both intervals contained the same level of the masker.  The responses were always comparing sound A to sound B.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sound levels, EAPs, and discount terms with trial parameter values to calculate </a:t>
            </a:r>
            <a:r>
              <a:rPr lang="en-US" dirty="0" err="1"/>
              <a:t>Pr</a:t>
            </a:r>
            <a:r>
              <a:rPr lang="en-US" dirty="0"/>
              <a:t>(A)</a:t>
            </a:r>
          </a:p>
          <a:p>
            <a:r>
              <a:rPr lang="en-US" dirty="0" err="1"/>
              <a:t>Pr</a:t>
            </a:r>
            <a:r>
              <a:rPr lang="en-US" dirty="0"/>
              <a:t>(A) uses a normal cumulative distribution function with 0 mean and a standard dev. of 2dB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C_M, the unmasked EAP is 0dB</a:t>
            </a:r>
          </a:p>
          <a:p>
            <a:r>
              <a:rPr lang="en-US" dirty="0"/>
              <a:t>C_B and C_M become negligible except when at low gains of sound B and the masker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(A) is the color bar ranging from 0 (blue) to 1 (red). </a:t>
            </a:r>
          </a:p>
          <a:p>
            <a:r>
              <a:rPr lang="en-US" dirty="0"/>
              <a:t>Range of delta and rho values shown across these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- For an individual subject, the error is summed across six measured EAPs</a:t>
                </a:r>
              </a:p>
              <a:p>
                <a:r>
                  <a:rPr lang="en-US" dirty="0"/>
                  <a:t>- Two EAPs shown are for Loud and Soft signal levels at masker gain of 25 dB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- This cost function was selected to account for cases where the values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Pr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𝐴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)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𝐴𝑛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 are small compared to the value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  <a:cs typeface="Arial Unicode MS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𝐵𝑛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, as may be the case with high trial values of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ρ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For an individual subject, the error is summed across six measured EAPs</a:t>
                </a:r>
              </a:p>
              <a:p>
                <a:r>
                  <a:rPr lang="en-US" dirty="0"/>
                  <a:t>Two EAPs shown are for Loud and Soft signal levels at masker gain of 25 dB</a:t>
                </a:r>
              </a:p>
              <a:p>
                <a:endParaRPr lang="en-US" dirty="0"/>
              </a:p>
              <a:p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This cost function was selected to account for cases where the values of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 Unicode MS"/>
                    <a:cs typeface="Arial Unicode MS"/>
                  </a:rPr>
                  <a:t>𝛥</a:t>
                </a:r>
                <a:r>
                  <a:rPr lang="en-US" i="0"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 Unicode MS"/>
                    <a:cs typeface="Arial Unicode MS"/>
                  </a:rPr>
                  <a:t>Pr(𝐴)〗_𝑛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 and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 Unicode MS"/>
                    <a:cs typeface="Arial Unicode MS"/>
                  </a:rPr>
                  <a:t>𝛥𝐺_𝐴𝑛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 are small compared to the value of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 Unicode MS"/>
                    <a:cs typeface="Arial Unicode MS"/>
                  </a:rPr>
                  <a:t>𝛥𝐺_𝐵𝑛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, as may be the case with high trial values of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ρ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- High values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combined with values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≥ 1 indicate the subject’s annoyance responses are sensitive to a masking discount, as is the case with Subjects 1 and 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Subject 2’s “weak discount” has </a:t>
            </a:r>
            <a:r>
              <a:rPr lang="en-US" sz="18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δ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close to 1 combined with a  high value of </a:t>
            </a:r>
            <a:r>
              <a:rPr lang="en-US" sz="18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ρ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(much greater than 1), indicating the discount term applies close to the threshold of audibility for sound A. This means that if sound A is at all audible, there is not much reduction in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(A), the probability they will be more annoyed by a partially masked sound A compared to sound B. Conversely, subjects 1 and 5 with high values of </a:t>
            </a:r>
            <a:r>
              <a:rPr lang="en-US" sz="18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δ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may be less annoyed by a clearly audible, but partially masked, sound A compared to sound B. </a:t>
            </a: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- Generally, values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much less than 1 indicate the subject does not have a strong masking discount, as is the case with Subjects 3 and 4. Expanding the range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and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in the optimization process is likely to produce the same result, as the low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value dominates the behavior of the discount curve.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 true in some subjects, but nuanced. Weak discounts just have a small partially masked region. </a:t>
            </a:r>
          </a:p>
          <a:p>
            <a:r>
              <a:rPr lang="en-US" dirty="0"/>
              <a:t>Refine methods to determine if Strong, Weak, and “No” discount categories really exist. </a:t>
            </a:r>
          </a:p>
          <a:p>
            <a:r>
              <a:rPr lang="en-US" dirty="0"/>
              <a:t>Perhaps refine d’ determination. </a:t>
            </a:r>
          </a:p>
          <a:p>
            <a:r>
              <a:rPr lang="en-US" dirty="0"/>
              <a:t>Can we determine a generalized discount term at the population level?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7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facets of this annoyance model include Number of Events (Vaugh and Christian et al. </a:t>
            </a:r>
            <a:r>
              <a:rPr lang="en-US" dirty="0" err="1"/>
              <a:t>NaN</a:t>
            </a:r>
            <a:r>
              <a:rPr lang="en-US" dirty="0"/>
              <a:t>) and Sound Quality (Boucher et al. TUSQ)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Detection, or d’, comes from signal detection theory. Human hearing context: if you have an internal representation of a sound in the presence of a background noise, then d’ is a measure of the distance between two distributions: one representing the noise alone and another representing the signal in the presence of the noise.  D’ is this </a:t>
            </a:r>
            <a:r>
              <a:rPr lang="en-US" b="1" i="1" dirty="0"/>
              <a:t>perceptual</a:t>
            </a:r>
            <a:r>
              <a:rPr lang="en-US" i="1" dirty="0"/>
              <a:t> </a:t>
            </a:r>
            <a:r>
              <a:rPr lang="en-US" dirty="0"/>
              <a:t>difference that signal detection theory tries to model.  </a:t>
            </a:r>
          </a:p>
          <a:p>
            <a:endParaRPr lang="en-US" dirty="0"/>
          </a:p>
          <a:p>
            <a:r>
              <a:rPr lang="en-US" dirty="0"/>
              <a:t>It depends on bandwidth of auditory filters, duration, summation and observer efficiency. It is not a simple equation of signal-to-noise ratio. </a:t>
            </a:r>
          </a:p>
          <a:p>
            <a:endParaRPr lang="en-US" dirty="0"/>
          </a:p>
          <a:p>
            <a:r>
              <a:rPr lang="en-US" dirty="0"/>
              <a:t>Efficiency factor, bandwidth time correction, auditory filter bandwidth correction, high frequency adjustment.</a:t>
            </a:r>
          </a:p>
          <a:p>
            <a:endParaRPr lang="en-US" dirty="0"/>
          </a:p>
          <a:p>
            <a:r>
              <a:rPr lang="en-US" dirty="0"/>
              <a:t>Look for Andy’s aeroacoustics Appendix for more explanation of d’.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Testing approach is based upon a proposed empirical model. The form of the blue c</a:t>
            </a:r>
            <a:r>
              <a:rPr lang="en-US" sz="1800" dirty="0">
                <a:effectLst/>
                <a:latin typeface="Segoe UI" panose="020B0502040204020203" pitchFamily="34" charset="0"/>
              </a:rPr>
              <a:t>urve is restrained based on 3 regions: where the annoyance is unaffected by the masker, where the annoyance is discounted due to partial masking, and a region where annoyance of the signal is negligible because it is not audible due the masker.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Point out that this model is for the annoyance response to the signal only.  It is possible that when the signal level is low, annoyance responses may contain a component due to perception of the masker.  We are considering this as a potential complicating factor and our test design and analysis is able to see if this is important or not.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Fix alpha to 3 to reduce number of free parameters. Reason in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Black dashed line is a linear relationship between target sound noise level and annoyance predictor (i.e. unmasked case). Red dashed line represents audibility threshold determined by d’ = 1. </a:t>
            </a:r>
          </a:p>
          <a:p>
            <a:r>
              <a:rPr lang="en-US" dirty="0"/>
              <a:t>- Delta determines the “roll-off point” of annoyance vs level relative to the audibility threshold d’. High values of delta indicate a stronger discount. </a:t>
            </a:r>
          </a:p>
          <a:p>
            <a:r>
              <a:rPr lang="en-US" dirty="0"/>
              <a:t>- Rho determines the steepness of the roll-off. Low values of Rho indicate not much discount. High values of rho indicate a steeper discount with a smaller partially-masked region.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EAP = Relative difference in level when two sounds are equally annoying. More on this later.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2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3 intervals have masker, only 1 interval has a target sound</a:t>
            </a:r>
          </a:p>
          <a:p>
            <a:r>
              <a:rPr lang="en-US" dirty="0">
                <a:cs typeface="Calibri"/>
              </a:rPr>
              <a:t>3 down, 1 up from high end</a:t>
            </a:r>
          </a:p>
          <a:p>
            <a:r>
              <a:rPr lang="en-US" dirty="0">
                <a:cs typeface="Calibri"/>
              </a:rPr>
              <a:t>2 down 1 up from low end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Detection Threshold of Masker at convergence level. Extrapolate d' to get at other gains </a:t>
            </a:r>
          </a:p>
          <a:p>
            <a:r>
              <a:rPr lang="en-US" dirty="0">
                <a:cs typeface="Calibri"/>
              </a:rPr>
              <a:t>Annoyance comparisons: we need to know how well subject hears the sound so that we can measure effect of masking on annoyance. </a:t>
            </a:r>
          </a:p>
          <a:p>
            <a:r>
              <a:rPr lang="en-US" dirty="0">
                <a:cs typeface="Calibri"/>
              </a:rPr>
              <a:t>Need to know d' at different levels of target sound relative to masker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Extra: d’ changes via relationship 2^(</a:t>
            </a:r>
            <a:r>
              <a:rPr lang="en-US" dirty="0" err="1">
                <a:cs typeface="Calibri"/>
              </a:rPr>
              <a:t>deltaG</a:t>
            </a:r>
            <a:r>
              <a:rPr lang="en-US" dirty="0">
                <a:cs typeface="Calibri"/>
              </a:rPr>
              <a:t>/3), </a:t>
            </a:r>
            <a:r>
              <a:rPr lang="en-US" dirty="0"/>
              <a:t>where </a:t>
            </a:r>
            <a:r>
              <a:rPr lang="en-US" dirty="0" err="1"/>
              <a:t>deltaG</a:t>
            </a:r>
            <a:r>
              <a:rPr lang="en-US" dirty="0"/>
              <a:t> is the difference in gains of the target sound A and the masker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Every paired comparison had sound A in one interval and sound B in the other interval. Both intervals contained the same level of the masker.  The responses were always comparing sound A to sound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Unmasked EAP: Relative difference in level where Sounds A and B are equally annoying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9BC8C-210A-4621-A96D-7967AE3A9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E2D-D7E0-25CD-D28C-CD3CC7F8C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29460"/>
            <a:ext cx="9144000" cy="975360"/>
          </a:xfrm>
        </p:spPr>
        <p:txBody>
          <a:bodyPr anchor="b"/>
          <a:lstStyle>
            <a:lvl1pPr algn="ctr">
              <a:defRPr sz="6000">
                <a:solidFill>
                  <a:srgbClr val="633293"/>
                </a:solidFill>
                <a:latin typeface="Bebas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5893B-4128-30CE-46BC-C7DAEF9BF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32480"/>
            <a:ext cx="9144000" cy="546100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urple and white sign&#10;&#10;Description automatically generated">
            <a:extLst>
              <a:ext uri="{FF2B5EF4-FFF2-40B4-BE49-F238E27FC236}">
                <a16:creationId xmlns:a16="http://schemas.microsoft.com/office/drawing/2014/main" id="{742FC235-740C-4D43-A4F4-D5A7D9C64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19600"/>
            <a:ext cx="12192000" cy="2438400"/>
          </a:xfrm>
          <a:prstGeom prst="rect">
            <a:avLst/>
          </a:prstGeom>
        </p:spPr>
      </p:pic>
      <p:pic>
        <p:nvPicPr>
          <p:cNvPr id="12" name="Picture 11" descr="A black and gold logo&#10;&#10;Description automatically generated">
            <a:extLst>
              <a:ext uri="{FF2B5EF4-FFF2-40B4-BE49-F238E27FC236}">
                <a16:creationId xmlns:a16="http://schemas.microsoft.com/office/drawing/2014/main" id="{43EF0242-78A5-2350-D64B-6E2CCE121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148" b="59704"/>
          <a:stretch/>
        </p:blipFill>
        <p:spPr>
          <a:xfrm>
            <a:off x="3441290" y="0"/>
            <a:ext cx="5309419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56C1-A82C-8A1A-B438-BA960A28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312" y="365124"/>
            <a:ext cx="8977488" cy="1325563"/>
          </a:xfrm>
        </p:spPr>
        <p:txBody>
          <a:bodyPr/>
          <a:lstStyle>
            <a:lvl1pPr>
              <a:defRPr>
                <a:solidFill>
                  <a:srgbClr val="633293"/>
                </a:solidFill>
                <a:latin typeface="Bebas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AF8A-226F-7E5B-D643-EF1845BC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8E58"/>
              </a:buClr>
              <a:defRPr>
                <a:latin typeface="+mj-lt"/>
              </a:defRPr>
            </a:lvl1pPr>
            <a:lvl2pPr>
              <a:buClr>
                <a:srgbClr val="B28E58"/>
              </a:buClr>
              <a:defRPr>
                <a:latin typeface="+mj-lt"/>
              </a:defRPr>
            </a:lvl2pPr>
            <a:lvl3pPr>
              <a:buClr>
                <a:srgbClr val="B28E58"/>
              </a:buClr>
              <a:defRPr>
                <a:latin typeface="+mj-lt"/>
              </a:defRPr>
            </a:lvl3pPr>
            <a:lvl4pPr>
              <a:buClr>
                <a:srgbClr val="B28E58"/>
              </a:buClr>
              <a:defRPr>
                <a:latin typeface="+mj-lt"/>
              </a:defRPr>
            </a:lvl4pPr>
            <a:lvl5pPr>
              <a:buClr>
                <a:srgbClr val="B28E58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25632B-C921-9747-8B1A-8B53F9D55954}"/>
              </a:ext>
            </a:extLst>
          </p:cNvPr>
          <p:cNvGrpSpPr/>
          <p:nvPr userDrawn="1"/>
        </p:nvGrpSpPr>
        <p:grpSpPr>
          <a:xfrm>
            <a:off x="83820" y="0"/>
            <a:ext cx="1827750" cy="1231743"/>
            <a:chOff x="419100" y="458944"/>
            <a:chExt cx="1827750" cy="1231743"/>
          </a:xfrm>
        </p:grpSpPr>
        <p:pic>
          <p:nvPicPr>
            <p:cNvPr id="5" name="Picture 4" descr="A black and gold logo&#10;&#10;Description automatically generated">
              <a:extLst>
                <a:ext uri="{FF2B5EF4-FFF2-40B4-BE49-F238E27FC236}">
                  <a16:creationId xmlns:a16="http://schemas.microsoft.com/office/drawing/2014/main" id="{0433045A-E6FE-7F9E-FF49-44E4473816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37374"/>
            <a:stretch/>
          </p:blipFill>
          <p:spPr>
            <a:xfrm>
              <a:off x="502920" y="458944"/>
              <a:ext cx="1660110" cy="10396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A8C53-4F9B-3389-EC4F-4BB008B81DD5}"/>
                </a:ext>
              </a:extLst>
            </p:cNvPr>
            <p:cNvSpPr/>
            <p:nvPr userDrawn="1"/>
          </p:nvSpPr>
          <p:spPr>
            <a:xfrm>
              <a:off x="419100" y="542925"/>
              <a:ext cx="1827750" cy="1147762"/>
            </a:xfrm>
            <a:prstGeom prst="rect">
              <a:avLst/>
            </a:prstGeom>
            <a:noFill/>
            <a:ln w="38100">
              <a:solidFill>
                <a:srgbClr val="4086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78F0-544E-3B31-12CD-2BF7D1146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B28E58"/>
              </a:buClr>
              <a:defRPr>
                <a:latin typeface="+mj-lt"/>
              </a:defRPr>
            </a:lvl1pPr>
            <a:lvl2pPr>
              <a:buClr>
                <a:srgbClr val="B28E58"/>
              </a:buClr>
              <a:defRPr>
                <a:latin typeface="+mj-lt"/>
              </a:defRPr>
            </a:lvl2pPr>
            <a:lvl3pPr>
              <a:buClr>
                <a:srgbClr val="B28E58"/>
              </a:buClr>
              <a:defRPr>
                <a:latin typeface="+mj-lt"/>
              </a:defRPr>
            </a:lvl3pPr>
            <a:lvl4pPr>
              <a:buClr>
                <a:srgbClr val="B28E58"/>
              </a:buClr>
              <a:defRPr>
                <a:latin typeface="+mj-lt"/>
              </a:defRPr>
            </a:lvl4pPr>
            <a:lvl5pPr>
              <a:buClr>
                <a:srgbClr val="B28E58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D58A87-A30B-F8F6-5C7D-9C3F233B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2" y="365125"/>
            <a:ext cx="8949267" cy="1325563"/>
          </a:xfrm>
        </p:spPr>
        <p:txBody>
          <a:bodyPr/>
          <a:lstStyle>
            <a:lvl1pPr>
              <a:defRPr>
                <a:solidFill>
                  <a:srgbClr val="633293"/>
                </a:solidFill>
                <a:latin typeface="Bebas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081956-C988-6633-65A3-1A10BF26CE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70D2CF-7D8E-DCE3-1C26-A5B9764E6BC1}"/>
              </a:ext>
            </a:extLst>
          </p:cNvPr>
          <p:cNvGrpSpPr/>
          <p:nvPr userDrawn="1"/>
        </p:nvGrpSpPr>
        <p:grpSpPr>
          <a:xfrm>
            <a:off x="83820" y="0"/>
            <a:ext cx="1827750" cy="1231743"/>
            <a:chOff x="419100" y="458944"/>
            <a:chExt cx="1827750" cy="1231743"/>
          </a:xfrm>
        </p:grpSpPr>
        <p:pic>
          <p:nvPicPr>
            <p:cNvPr id="4" name="Picture 3" descr="A black and gold logo&#10;&#10;Description automatically generated">
              <a:extLst>
                <a:ext uri="{FF2B5EF4-FFF2-40B4-BE49-F238E27FC236}">
                  <a16:creationId xmlns:a16="http://schemas.microsoft.com/office/drawing/2014/main" id="{681403BC-9A68-9F03-BCE6-F155951885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37374"/>
            <a:stretch/>
          </p:blipFill>
          <p:spPr>
            <a:xfrm>
              <a:off x="502920" y="458944"/>
              <a:ext cx="1660110" cy="103965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CEDA57-909E-0689-18C3-BBA84466479C}"/>
                </a:ext>
              </a:extLst>
            </p:cNvPr>
            <p:cNvSpPr/>
            <p:nvPr userDrawn="1"/>
          </p:nvSpPr>
          <p:spPr>
            <a:xfrm>
              <a:off x="419100" y="542925"/>
              <a:ext cx="1827750" cy="1147762"/>
            </a:xfrm>
            <a:prstGeom prst="rect">
              <a:avLst/>
            </a:prstGeom>
            <a:noFill/>
            <a:ln w="38100">
              <a:solidFill>
                <a:srgbClr val="4086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81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5339-9E28-9C99-600B-B96CE9A7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381CF-7CA4-BBE4-DEB8-65C446824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90B6-03D6-9C8C-F38E-CE6FAFE9F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8C44-9515-C2BB-C21D-0744837C7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A7B5-1BDD-86DC-F23A-4F85D29ED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31F1-1698-464D-AF1B-F7E2A734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yler.d.tracy@nasa.g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2" Type="http://schemas.openxmlformats.org/officeDocument/2006/relationships/image" Target="../media/image7.png"/><Relationship Id="rId7" Type="http://schemas.openxmlformats.org/officeDocument/2006/relationships/image" Target="../media/image1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9.png"/><Relationship Id="rId10" Type="http://schemas.openxmlformats.org/officeDocument/2006/relationships/image" Target="../media/image20.png"/><Relationship Id="rId14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5CC7-B972-C1EA-F84C-6428BB09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09" y="1525452"/>
            <a:ext cx="12245418" cy="1520694"/>
          </a:xfrm>
        </p:spPr>
        <p:txBody>
          <a:bodyPr>
            <a:normAutofit/>
          </a:bodyPr>
          <a:lstStyle/>
          <a:p>
            <a:r>
              <a:rPr lang="en-US" sz="4400" b="1" dirty="0"/>
              <a:t>An annoyance model for urban air mobility vehicle noise in the presence of a masker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0A418-8796-372D-71F9-9555C4D1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545" y="3074424"/>
            <a:ext cx="10162095" cy="130900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u="sng" dirty="0"/>
              <a:t>Tyler Tracy</a:t>
            </a:r>
            <a:r>
              <a:rPr lang="en-US" sz="2600" b="1" dirty="0"/>
              <a:t>, Matthew Boucher, Andrew Christian, Siddhartha Krishnamurthy, Durand Begault, Stephen Rizzi, Kevin Shepherd</a:t>
            </a:r>
          </a:p>
          <a:p>
            <a:r>
              <a:rPr lang="en-US" sz="1900" dirty="0"/>
              <a:t>NASA Langley Research Center, NASA Ames Research Center</a:t>
            </a:r>
          </a:p>
          <a:p>
            <a:r>
              <a:rPr lang="en-US" sz="1700" dirty="0"/>
              <a:t>June 12, 2024</a:t>
            </a:r>
          </a:p>
          <a:p>
            <a:endParaRPr lang="en-US" sz="1900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40F89-1FEB-A749-FC40-6481D9E6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73"/>
          <a:stretch/>
        </p:blipFill>
        <p:spPr>
          <a:xfrm>
            <a:off x="9284260" y="185581"/>
            <a:ext cx="1773380" cy="14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2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706C-5D76-20AC-08C4-052EE7FD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Measuring </a:t>
            </a:r>
            <a:r>
              <a:rPr lang="en-US" b="1" i="1" dirty="0"/>
              <a:t>d’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A9FF-1F2F-1A5F-F267-B1C1501B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8018" cy="4351338"/>
          </a:xfrm>
        </p:spPr>
        <p:txBody>
          <a:bodyPr/>
          <a:lstStyle/>
          <a:p>
            <a:r>
              <a:rPr lang="en-US" dirty="0"/>
              <a:t>Three Alternative Forced Choice (3AFC) adaptive staircase method to determine d’ [7]</a:t>
            </a:r>
          </a:p>
          <a:p>
            <a:pPr lvl="1"/>
            <a:r>
              <a:rPr lang="en-US" dirty="0">
                <a:cs typeface="Calibri"/>
              </a:rPr>
              <a:t>All three intervals contain masker, only one interval has a target sound</a:t>
            </a:r>
            <a:endParaRPr lang="en-US" dirty="0"/>
          </a:p>
          <a:p>
            <a:pPr lvl="1"/>
            <a:r>
              <a:rPr lang="en-US" b="1" dirty="0">
                <a:cs typeface="Calibri"/>
              </a:rPr>
              <a:t>“Which interval had the extra sound?” </a:t>
            </a:r>
          </a:p>
          <a:p>
            <a:pPr lvl="1"/>
            <a:r>
              <a:rPr lang="en-US" dirty="0">
                <a:cs typeface="Calibri"/>
              </a:rPr>
              <a:t>Find subject's Detection Threshold </a:t>
            </a:r>
            <a:r>
              <a:rPr lang="en-US" i="1" dirty="0">
                <a:cs typeface="Calibri"/>
              </a:rPr>
              <a:t>d’</a:t>
            </a:r>
          </a:p>
          <a:p>
            <a:pPr lvl="1"/>
            <a:r>
              <a:rPr lang="en-US" dirty="0">
                <a:cs typeface="Calibri"/>
              </a:rPr>
              <a:t>Extrapolate </a:t>
            </a:r>
            <a:r>
              <a:rPr lang="en-US" i="1" dirty="0">
                <a:cs typeface="Calibri"/>
              </a:rPr>
              <a:t>d'</a:t>
            </a:r>
            <a:r>
              <a:rPr lang="en-US" dirty="0">
                <a:cs typeface="Calibri"/>
              </a:rPr>
              <a:t> at other relative gains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35C16-9A6A-5B34-CA36-0BFFCA5A3B9F}"/>
              </a:ext>
            </a:extLst>
          </p:cNvPr>
          <p:cNvSpPr txBox="1"/>
          <p:nvPr/>
        </p:nvSpPr>
        <p:spPr>
          <a:xfrm>
            <a:off x="0" y="6492588"/>
            <a:ext cx="111252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[7]</a:t>
            </a:r>
            <a:r>
              <a:rPr lang="en-US" sz="1800" dirty="0"/>
              <a:t> </a:t>
            </a:r>
            <a:r>
              <a:rPr lang="en-US" dirty="0"/>
              <a:t>Boucher and Christian</a:t>
            </a:r>
            <a:r>
              <a:rPr lang="en-US" sz="1800" dirty="0"/>
              <a:t>, </a:t>
            </a:r>
            <a:r>
              <a:rPr lang="en-US" dirty="0"/>
              <a:t>ICHIN III TM</a:t>
            </a:r>
            <a:r>
              <a:rPr lang="en-US" sz="1800" dirty="0"/>
              <a:t> , 2024.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D1963-F299-4F00-AEE8-112B731C5DD6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D7F75-9C54-0BCD-7FD8-35B8CFF7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41" y="1690687"/>
            <a:ext cx="5479426" cy="410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64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24BB-2DA3-74B8-1A55-94C095CD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45" y="166284"/>
            <a:ext cx="8977488" cy="1325563"/>
          </a:xfrm>
        </p:spPr>
        <p:txBody>
          <a:bodyPr/>
          <a:lstStyle/>
          <a:p>
            <a:r>
              <a:rPr lang="en-US" b="1" dirty="0"/>
              <a:t>2. Measuring </a:t>
            </a:r>
            <a:br>
              <a:rPr lang="en-US" b="1" dirty="0"/>
            </a:br>
            <a:r>
              <a:rPr lang="en-US" b="1" dirty="0"/>
              <a:t>Equal Annoyance Points (EAPs)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4510-9588-3083-BAEF-44023A46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745"/>
            <a:ext cx="10515600" cy="5292618"/>
          </a:xfrm>
        </p:spPr>
        <p:txBody>
          <a:bodyPr>
            <a:normAutofit/>
          </a:bodyPr>
          <a:lstStyle/>
          <a:p>
            <a:r>
              <a:rPr lang="en-US" dirty="0"/>
              <a:t>Paired Comparisons to determine how masking changes EAPs</a:t>
            </a:r>
          </a:p>
          <a:p>
            <a:pPr lvl="1"/>
            <a:r>
              <a:rPr lang="en-US" b="1" dirty="0"/>
              <a:t>At what relative level is Sound A equally annoying to Sound B?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masker → Unmasked EAP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D351C-1765-B6FB-C8E4-DA8AF82B3172}"/>
              </a:ext>
            </a:extLst>
          </p:cNvPr>
          <p:cNvGrpSpPr/>
          <p:nvPr/>
        </p:nvGrpSpPr>
        <p:grpSpPr>
          <a:xfrm>
            <a:off x="5273749" y="2476630"/>
            <a:ext cx="6597168" cy="3105463"/>
            <a:chOff x="1025753" y="2378220"/>
            <a:chExt cx="6237053" cy="25088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3D1AF7-E291-2DD9-4C70-A633B21F6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4806" y="2378220"/>
              <a:ext cx="3048000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1722A5-6185-8409-F72D-643D80B10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350" y="2418695"/>
              <a:ext cx="3048000" cy="22860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2809E8A-6D0A-9C3E-88F4-EEBAE0F13D0A}"/>
                </a:ext>
              </a:extLst>
            </p:cNvPr>
            <p:cNvCxnSpPr/>
            <p:nvPr/>
          </p:nvCxnSpPr>
          <p:spPr>
            <a:xfrm>
              <a:off x="1490946" y="3063381"/>
              <a:ext cx="0" cy="1397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AFAA7A-A58D-A0E3-4F79-C00401457C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0946" y="4464236"/>
              <a:ext cx="21142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9D5254-2F82-7092-39D8-534403829641}"/>
                </a:ext>
              </a:extLst>
            </p:cNvPr>
            <p:cNvSpPr txBox="1"/>
            <p:nvPr/>
          </p:nvSpPr>
          <p:spPr>
            <a:xfrm>
              <a:off x="1732950" y="4425413"/>
              <a:ext cx="149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18094F-5F8E-DEC9-5127-2B1038FF793C}"/>
                </a:ext>
              </a:extLst>
            </p:cNvPr>
            <p:cNvSpPr txBox="1"/>
            <p:nvPr/>
          </p:nvSpPr>
          <p:spPr>
            <a:xfrm rot="16200000">
              <a:off x="413887" y="3534883"/>
              <a:ext cx="1685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Level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99EE82-F36C-8AA0-B748-B409378FF635}"/>
                </a:ext>
              </a:extLst>
            </p:cNvPr>
            <p:cNvSpPr txBox="1"/>
            <p:nvPr/>
          </p:nvSpPr>
          <p:spPr>
            <a:xfrm>
              <a:off x="1814570" y="2410493"/>
              <a:ext cx="1289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A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AC3548-930E-4A6E-6378-2E81B41D9992}"/>
                </a:ext>
              </a:extLst>
            </p:cNvPr>
            <p:cNvCxnSpPr/>
            <p:nvPr/>
          </p:nvCxnSpPr>
          <p:spPr>
            <a:xfrm>
              <a:off x="4599991" y="3038918"/>
              <a:ext cx="0" cy="13975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1878BB5-49AF-12ED-B7AB-A66755B39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9991" y="4439775"/>
              <a:ext cx="2281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B3ED5E-262C-94CD-51CA-177135629549}"/>
                </a:ext>
              </a:extLst>
            </p:cNvPr>
            <p:cNvSpPr txBox="1"/>
            <p:nvPr/>
          </p:nvSpPr>
          <p:spPr>
            <a:xfrm>
              <a:off x="4856523" y="4389231"/>
              <a:ext cx="149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CC2242-FB4A-9FBF-3595-E7A89B684E8F}"/>
                </a:ext>
              </a:extLst>
            </p:cNvPr>
            <p:cNvSpPr txBox="1"/>
            <p:nvPr/>
          </p:nvSpPr>
          <p:spPr>
            <a:xfrm rot="16200000">
              <a:off x="3504405" y="3506537"/>
              <a:ext cx="1685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Level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55A64C-A1B1-11D6-FD1C-AC56E7C2181E}"/>
                </a:ext>
              </a:extLst>
            </p:cNvPr>
            <p:cNvSpPr txBox="1"/>
            <p:nvPr/>
          </p:nvSpPr>
          <p:spPr>
            <a:xfrm>
              <a:off x="5135755" y="2451212"/>
              <a:ext cx="120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B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9A621D-B504-47A8-8CA4-D89F8C150B77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9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24BB-2DA3-74B8-1A55-94C095CD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45" y="166284"/>
            <a:ext cx="8977488" cy="1325563"/>
          </a:xfrm>
        </p:spPr>
        <p:txBody>
          <a:bodyPr/>
          <a:lstStyle/>
          <a:p>
            <a:r>
              <a:rPr lang="en-US" b="1" dirty="0"/>
              <a:t>2. Measuring </a:t>
            </a:r>
            <a:br>
              <a:rPr lang="en-US" b="1" dirty="0"/>
            </a:br>
            <a:r>
              <a:rPr lang="en-US" b="1" dirty="0"/>
              <a:t>Equal Annoyance Points (EAPs)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4510-9588-3083-BAEF-44023A46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745"/>
            <a:ext cx="10515600" cy="5292618"/>
          </a:xfrm>
        </p:spPr>
        <p:txBody>
          <a:bodyPr>
            <a:normAutofit/>
          </a:bodyPr>
          <a:lstStyle/>
          <a:p>
            <a:r>
              <a:rPr lang="en-US" dirty="0"/>
              <a:t>Paired Comparisons to determine how masking changes EAPs</a:t>
            </a:r>
          </a:p>
          <a:p>
            <a:pPr lvl="1"/>
            <a:r>
              <a:rPr lang="en-US" b="1" dirty="0"/>
              <a:t>At what relative level is Sound A equally annoying to Sound B?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With masker → Masked EAP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Vary signal levels and masker levels</a:t>
            </a:r>
          </a:p>
          <a:p>
            <a:pPr lvl="1"/>
            <a:r>
              <a:rPr lang="en-US" dirty="0"/>
              <a:t>6 total EAPs measured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9F5AD4-C0D6-8490-93C3-9DF5487C252D}"/>
              </a:ext>
            </a:extLst>
          </p:cNvPr>
          <p:cNvGrpSpPr/>
          <p:nvPr/>
        </p:nvGrpSpPr>
        <p:grpSpPr>
          <a:xfrm>
            <a:off x="5231218" y="2568634"/>
            <a:ext cx="3758451" cy="3215478"/>
            <a:chOff x="411477" y="3170010"/>
            <a:chExt cx="3217184" cy="24384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B81427-F00A-2030-910D-A8E4DD04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538" y="3170010"/>
              <a:ext cx="3048000" cy="22860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7E090D-6EC7-9639-1E71-AF880BA31472}"/>
                </a:ext>
              </a:extLst>
            </p:cNvPr>
            <p:cNvCxnSpPr/>
            <p:nvPr/>
          </p:nvCxnSpPr>
          <p:spPr>
            <a:xfrm>
              <a:off x="876671" y="3781210"/>
              <a:ext cx="0" cy="1397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A2A82F-57B0-6FB1-5244-DC58E82A87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671" y="5182065"/>
              <a:ext cx="21142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6A6233-C9CE-8BA9-A3B1-91D4354489B8}"/>
                </a:ext>
              </a:extLst>
            </p:cNvPr>
            <p:cNvSpPr txBox="1"/>
            <p:nvPr/>
          </p:nvSpPr>
          <p:spPr>
            <a:xfrm>
              <a:off x="1143000" y="5146745"/>
              <a:ext cx="149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1CBCCA-03DF-BAB9-4102-4AE802E81CFE}"/>
                </a:ext>
              </a:extLst>
            </p:cNvPr>
            <p:cNvSpPr txBox="1"/>
            <p:nvPr/>
          </p:nvSpPr>
          <p:spPr>
            <a:xfrm rot="16200000">
              <a:off x="-200389" y="4249149"/>
              <a:ext cx="1685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Level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E1C30F-7EF0-DAF7-90F9-E38700686D8F}"/>
                </a:ext>
              </a:extLst>
            </p:cNvPr>
            <p:cNvSpPr txBox="1"/>
            <p:nvPr/>
          </p:nvSpPr>
          <p:spPr>
            <a:xfrm>
              <a:off x="725622" y="3230852"/>
              <a:ext cx="2903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A with Masker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39E945-9DF4-7997-3808-1497B2624ED5}"/>
              </a:ext>
            </a:extLst>
          </p:cNvPr>
          <p:cNvGrpSpPr/>
          <p:nvPr/>
        </p:nvGrpSpPr>
        <p:grpSpPr>
          <a:xfrm>
            <a:off x="8360349" y="2568634"/>
            <a:ext cx="3717092" cy="3189785"/>
            <a:chOff x="3992433" y="3189494"/>
            <a:chExt cx="3181781" cy="24189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3FC518-23AC-7D74-018F-C0835AA4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3189494"/>
              <a:ext cx="3048000" cy="2286000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7B5C95-C991-46B8-6D06-506BFD200F17}"/>
                </a:ext>
              </a:extLst>
            </p:cNvPr>
            <p:cNvCxnSpPr/>
            <p:nvPr/>
          </p:nvCxnSpPr>
          <p:spPr>
            <a:xfrm>
              <a:off x="4457627" y="3792930"/>
              <a:ext cx="0" cy="1397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A2860B-4855-F358-C8BA-36643CF9A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7627" y="5193785"/>
              <a:ext cx="22479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060F9E-1029-29BF-2636-5705262DA572}"/>
                </a:ext>
              </a:extLst>
            </p:cNvPr>
            <p:cNvSpPr txBox="1"/>
            <p:nvPr/>
          </p:nvSpPr>
          <p:spPr>
            <a:xfrm>
              <a:off x="4876800" y="5146745"/>
              <a:ext cx="149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4A84D-651A-2A78-4947-6FE86979EA3B}"/>
                </a:ext>
              </a:extLst>
            </p:cNvPr>
            <p:cNvSpPr txBox="1"/>
            <p:nvPr/>
          </p:nvSpPr>
          <p:spPr>
            <a:xfrm rot="16200000">
              <a:off x="3380567" y="4260869"/>
              <a:ext cx="1685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Level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8AEDA-C9E3-5CAB-F605-833F540555E8}"/>
                </a:ext>
              </a:extLst>
            </p:cNvPr>
            <p:cNvSpPr txBox="1"/>
            <p:nvPr/>
          </p:nvSpPr>
          <p:spPr>
            <a:xfrm>
              <a:off x="4300029" y="3222775"/>
              <a:ext cx="2874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Sound B with masker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9A621D-B504-47A8-8CA4-D89F8C150B77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9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9302-0760-5DC4-671B-FE79EA11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4" y="18255"/>
            <a:ext cx="10422834" cy="1325563"/>
          </a:xfrm>
        </p:spPr>
        <p:txBody>
          <a:bodyPr/>
          <a:lstStyle/>
          <a:p>
            <a:r>
              <a:rPr lang="en-US" b="1" dirty="0"/>
              <a:t>3. Predicting Equal Annoyance Points (EAPs)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E15DF-CC46-1F36-CED9-9A0B2D5A9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is the probability of perceiving interval A as more annoying. It is based on:</a:t>
                </a:r>
              </a:p>
              <a:p>
                <a:pPr lvl="1"/>
                <a:r>
                  <a:rPr lang="en-US" dirty="0">
                    <a:cs typeface="Calibri"/>
                  </a:rPr>
                  <a:t>The gain of sounds A, B, and the masker,</a:t>
                </a:r>
              </a:p>
              <a:p>
                <a:pPr lvl="1"/>
                <a:r>
                  <a:rPr lang="en-US" dirty="0">
                    <a:cs typeface="Calibri"/>
                  </a:rPr>
                  <a:t>The subject's unmasked Equal Annoyance Point, and</a:t>
                </a:r>
              </a:p>
              <a:p>
                <a:pPr lvl="1"/>
                <a:r>
                  <a:rPr lang="en-US" dirty="0">
                    <a:cs typeface="Calibri"/>
                  </a:rPr>
                  <a:t>The subject’s masked discount term (with trial parameter values)</a:t>
                </a:r>
              </a:p>
              <a:p>
                <a:r>
                  <a:rPr lang="en-US" dirty="0">
                    <a:cs typeface="Calibri"/>
                  </a:rPr>
                  <a:t>Can plot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surface with 3 axes: Gain A and Gain B in x and 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in z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E15DF-CC46-1F36-CED9-9A0B2D5A9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35E43F9-E4B4-014F-E30C-ED37A8A6328E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9E8992-AFCB-D8E2-C09F-122BAD9381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42159" y="1385183"/>
                <a:ext cx="10753084" cy="4351338"/>
              </a:xfrm>
            </p:spPr>
            <p:txBody>
              <a:bodyPr/>
              <a:lstStyle/>
              <a:p>
                <a:r>
                  <a:rPr lang="en-US" dirty="0"/>
                  <a:t>Plot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/>
                  <a:t> using trial values for </a:t>
                </a:r>
                <a:r>
                  <a:rPr lang="en-US" i="1" dirty="0"/>
                  <a:t>δ</a:t>
                </a:r>
                <a:r>
                  <a:rPr lang="en-US" dirty="0"/>
                  <a:t>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and </a:t>
                </a:r>
                <a:r>
                  <a:rPr lang="en-US" i="1" dirty="0"/>
                  <a:t>ρ. </a:t>
                </a:r>
                <a:endParaRPr lang="en-US" dirty="0"/>
              </a:p>
              <a:p>
                <a:pPr lvl="1"/>
                <a:r>
                  <a:rPr lang="en-US" dirty="0"/>
                  <a:t> Predicted EAPs shown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= 0.5 black line</a:t>
                </a:r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9E8992-AFCB-D8E2-C09F-122BAD93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42159" y="1385183"/>
                <a:ext cx="10753084" cy="4351338"/>
              </a:xfrm>
              <a:blipFill>
                <a:blip r:embed="rId3"/>
                <a:stretch>
                  <a:fillRect l="-10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0ADFD2F-D3B3-C3D3-A477-89ACD7C1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74" y="-26661"/>
            <a:ext cx="10364157" cy="1325563"/>
          </a:xfrm>
        </p:spPr>
        <p:txBody>
          <a:bodyPr/>
          <a:lstStyle/>
          <a:p>
            <a:r>
              <a:rPr lang="en-US" b="1" dirty="0"/>
              <a:t>3. Predicting Equal Annoyance Points (EAPs)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5B219-9F9C-4EAF-2AA3-049741109E48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C310D-6A9B-D0B2-F763-B84F7CB8B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>
          <a:xfrm>
            <a:off x="293559" y="2216426"/>
            <a:ext cx="5700842" cy="4095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9B30A-D753-03F3-C49C-5CE672323D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/>
          <a:stretch/>
        </p:blipFill>
        <p:spPr>
          <a:xfrm>
            <a:off x="5994401" y="2216426"/>
            <a:ext cx="5700842" cy="4099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2E620E-92E0-C5D3-78E8-DAC33DAF28AF}"/>
              </a:ext>
            </a:extLst>
          </p:cNvPr>
          <p:cNvSpPr txBox="1"/>
          <p:nvPr/>
        </p:nvSpPr>
        <p:spPr>
          <a:xfrm>
            <a:off x="293559" y="6224246"/>
            <a:ext cx="562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δ = 0.2 and ρ = 0.1 at a masker gain of 25 dB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F5640-FB20-91DE-B4D7-442D93581B3B}"/>
              </a:ext>
            </a:extLst>
          </p:cNvPr>
          <p:cNvSpPr txBox="1"/>
          <p:nvPr/>
        </p:nvSpPr>
        <p:spPr>
          <a:xfrm>
            <a:off x="5922417" y="6219567"/>
            <a:ext cx="54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δ = 20 and ρ = 10 at a masker gain of 25 dB </a:t>
            </a:r>
          </a:p>
        </p:txBody>
      </p:sp>
    </p:spTree>
    <p:extLst>
      <p:ext uri="{BB962C8B-B14F-4D97-AF65-F5344CB8AC3E}">
        <p14:creationId xmlns:p14="http://schemas.microsoft.com/office/powerpoint/2010/main" val="83797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82046B-0686-2DED-10BD-3EAC25DC250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4226" y="1825625"/>
                <a:ext cx="570557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Compare measured EAPs to predicted EAPs via cost function</a:t>
                </a:r>
              </a:p>
              <a:p>
                <a:r>
                  <a:rPr lang="en-US" dirty="0"/>
                  <a:t>Vary predicted EAPs’ values of</a:t>
                </a:r>
                <a:r>
                  <a:rPr lang="en-US" i="1" dirty="0"/>
                  <a:t> δ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and </a:t>
                </a:r>
                <a:r>
                  <a:rPr lang="en-US" i="1" dirty="0"/>
                  <a:t>ρ </a:t>
                </a:r>
                <a:r>
                  <a:rPr lang="en-US" dirty="0"/>
                  <a:t>to minimize the composite error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 measured EAPs shown as yellow X’s for “Loud” and “Soft” signal levels at a masker gain of 25 dB</a:t>
                </a:r>
              </a:p>
              <a:p>
                <a:pPr lvl="1"/>
                <a:r>
                  <a:rPr lang="en-US" dirty="0"/>
                  <a:t>Predicted EAPs shown as black 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Calibri"/>
                      </a:rPr>
                      <m:t>Pr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= 0.5 </a:t>
                </a:r>
              </a:p>
              <a:p>
                <a:pPr lvl="1"/>
                <a:r>
                  <a:rPr lang="en-US" dirty="0"/>
                  <a:t>Measured vs Predicted differences </a:t>
                </a:r>
                <a:r>
                  <a:rPr lang="en-US" dirty="0">
                    <a:cs typeface="Calibri"/>
                  </a:rPr>
                  <a:t>shown as dashed lines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82046B-0686-2DED-10BD-3EAC25DC2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4226" y="1825625"/>
                <a:ext cx="5705574" cy="4351338"/>
              </a:xfrm>
              <a:blipFill>
                <a:blip r:embed="rId3"/>
                <a:stretch>
                  <a:fillRect l="-1923" t="-2241" r="-267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71E428-2528-39EA-130C-4E26B435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2" y="129710"/>
            <a:ext cx="9708912" cy="1325563"/>
          </a:xfrm>
        </p:spPr>
        <p:txBody>
          <a:bodyPr/>
          <a:lstStyle/>
          <a:p>
            <a:r>
              <a:rPr lang="en-US" b="1" dirty="0"/>
              <a:t>4. Compare: Parameter Optimization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DB89A7E-C32E-D8EB-45AC-BD64638085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5542" r="5542"/>
          <a:stretch>
            <a:fillRect/>
          </a:stretch>
        </p:blipFill>
        <p:spPr>
          <a:xfrm>
            <a:off x="6250234" y="2376952"/>
            <a:ext cx="5156200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2BB90-631E-9EFF-86ED-08956624CEAE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936AD3-2E87-2FB5-8CF3-776967A2B8F3}"/>
                  </a:ext>
                </a:extLst>
              </p:cNvPr>
              <p:cNvSpPr txBox="1"/>
              <p:nvPr/>
            </p:nvSpPr>
            <p:spPr>
              <a:xfrm>
                <a:off x="5781774" y="1446637"/>
                <a:ext cx="60960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𝛥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𝐴𝑛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𝛥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𝐵𝑛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ra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936AD3-2E87-2FB5-8CF3-776967A2B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74" y="1446637"/>
                <a:ext cx="6096000" cy="1169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59E11B7-8DC2-3DF9-7263-1C971E8A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" y="2304665"/>
            <a:ext cx="6609682" cy="4553336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B8A8C13-85D8-5715-4A41-2B7E86FF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" y="2312530"/>
            <a:ext cx="6662757" cy="453234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7F345C4-1CC9-0E76-026D-F01AAD55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" y="2316897"/>
            <a:ext cx="6617950" cy="4544604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4DAEB37-1D68-F5CA-F23F-6490D3EAD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2312531"/>
            <a:ext cx="6609683" cy="45533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9710D-CAD0-88C3-2D47-9F501233A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356" y="1253331"/>
            <a:ext cx="11025183" cy="4351338"/>
          </a:xfrm>
        </p:spPr>
        <p:txBody>
          <a:bodyPr/>
          <a:lstStyle/>
          <a:p>
            <a:r>
              <a:rPr lang="en-US" dirty="0"/>
              <a:t>Subjects fell into 3 categories:</a:t>
            </a:r>
          </a:p>
          <a:p>
            <a:pPr lvl="1"/>
            <a:r>
              <a:rPr lang="en-US" dirty="0"/>
              <a:t>Strong Discount (masking discounts annoyance), Weak Discount (masking only discounts annoyance near detection threshold), and No Discount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2702B1-E3BA-498B-1F5B-337F723B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2" y="365126"/>
            <a:ext cx="8949267" cy="857388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D3EB05-5A79-233C-B5FD-5EAD8B6C8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01946"/>
              </p:ext>
            </p:extLst>
          </p:nvPr>
        </p:nvGraphicFramePr>
        <p:xfrm>
          <a:off x="9105537" y="3429000"/>
          <a:ext cx="2704002" cy="19854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08602">
                  <a:extLst>
                    <a:ext uri="{9D8B030D-6E8A-4147-A177-3AD203B41FA5}">
                      <a16:colId xmlns:a16="http://schemas.microsoft.com/office/drawing/2014/main" val="97350811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377304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91613609"/>
                    </a:ext>
                  </a:extLst>
                </a:gridCol>
              </a:tblGrid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Subject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δ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ρ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80969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14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07457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5</a:t>
                      </a: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17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45761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6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25627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3</a:t>
                      </a: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20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6600" algn="l"/>
                        </a:tabLs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0.1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728431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4</a:t>
                      </a: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6600" algn="l"/>
                        </a:tabLs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0.1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372792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63D8F55-F915-5472-A947-85D741754C42}"/>
              </a:ext>
            </a:extLst>
          </p:cNvPr>
          <p:cNvSpPr/>
          <p:nvPr/>
        </p:nvSpPr>
        <p:spPr>
          <a:xfrm>
            <a:off x="9483806" y="3724203"/>
            <a:ext cx="649334" cy="723487"/>
          </a:xfrm>
          <a:prstGeom prst="ellipse">
            <a:avLst/>
          </a:prstGeom>
          <a:noFill/>
          <a:ln w="19050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EAC7E-2AA3-20C8-18EC-61D0EA178BF7}"/>
              </a:ext>
            </a:extLst>
          </p:cNvPr>
          <p:cNvSpPr txBox="1"/>
          <p:nvPr/>
        </p:nvSpPr>
        <p:spPr>
          <a:xfrm>
            <a:off x="6925961" y="3820885"/>
            <a:ext cx="232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101"/>
                </a:solidFill>
              </a:rPr>
              <a:t>Strong Discount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F14053-E8C1-0841-A83D-2EACB43A15BA}"/>
              </a:ext>
            </a:extLst>
          </p:cNvPr>
          <p:cNvSpPr/>
          <p:nvPr/>
        </p:nvSpPr>
        <p:spPr>
          <a:xfrm>
            <a:off x="9606392" y="4402017"/>
            <a:ext cx="404161" cy="37055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3BABE-1415-E280-9AFB-1DF2F6D50EC8}"/>
              </a:ext>
            </a:extLst>
          </p:cNvPr>
          <p:cNvSpPr txBox="1"/>
          <p:nvPr/>
        </p:nvSpPr>
        <p:spPr>
          <a:xfrm>
            <a:off x="6989602" y="4356463"/>
            <a:ext cx="232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Weak Discount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27FB7A-346D-0EDA-76C4-05907DB5B4DD}"/>
              </a:ext>
            </a:extLst>
          </p:cNvPr>
          <p:cNvSpPr/>
          <p:nvPr/>
        </p:nvSpPr>
        <p:spPr>
          <a:xfrm>
            <a:off x="9483805" y="4746317"/>
            <a:ext cx="649334" cy="7228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B9BDA-9AA8-B0F3-B61A-DD805FF064A4}"/>
              </a:ext>
            </a:extLst>
          </p:cNvPr>
          <p:cNvSpPr txBox="1"/>
          <p:nvPr/>
        </p:nvSpPr>
        <p:spPr>
          <a:xfrm>
            <a:off x="7012483" y="4830113"/>
            <a:ext cx="232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“No” Discount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9DE15-EE1A-BF68-1E94-DCF227D60D25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D86E1-4D17-4D76-91F1-2DEA8349F7A0}"/>
              </a:ext>
            </a:extLst>
          </p:cNvPr>
          <p:cNvSpPr txBox="1"/>
          <p:nvPr/>
        </p:nvSpPr>
        <p:spPr>
          <a:xfrm>
            <a:off x="2249628" y="6398600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300" dirty="0"/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4698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2A947-A625-8E8F-BD9C-3D741A108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US" dirty="0"/>
              <a:t>Hypothesis: </a:t>
            </a:r>
          </a:p>
          <a:p>
            <a:pPr marL="0" indent="0" algn="ctr">
              <a:buNone/>
            </a:pPr>
            <a:r>
              <a:rPr lang="en-US" i="1" dirty="0"/>
              <a:t>If a signal is partially masked → Annoyance is reduced (discounted)</a:t>
            </a:r>
          </a:p>
          <a:p>
            <a:r>
              <a:rPr lang="en-US" dirty="0"/>
              <a:t>Experiment and analysis revealed three distinct types of subjects</a:t>
            </a:r>
          </a:p>
          <a:p>
            <a:pPr lvl="1"/>
            <a:r>
              <a:rPr lang="en-US" dirty="0"/>
              <a:t>Hypothesis is true in subjects with Strong and Weak Discounts</a:t>
            </a:r>
          </a:p>
          <a:p>
            <a:pPr lvl="1"/>
            <a:r>
              <a:rPr lang="en-US" dirty="0"/>
              <a:t>Annoyance reduction is much smaller in subjects with “No” Discount</a:t>
            </a:r>
          </a:p>
          <a:p>
            <a:r>
              <a:rPr lang="en-US" dirty="0"/>
              <a:t>Future work: </a:t>
            </a:r>
          </a:p>
          <a:p>
            <a:pPr lvl="1"/>
            <a:r>
              <a:rPr lang="en-US" dirty="0"/>
              <a:t>More subjects, refine methods</a:t>
            </a:r>
          </a:p>
          <a:p>
            <a:pPr lvl="1"/>
            <a:r>
              <a:rPr lang="en-US" dirty="0"/>
              <a:t>Population level evaluation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C1465-11B7-9EA2-9961-DDD92C2B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7506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47BE-2F3C-3D73-20FB-4B688485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56" y="1162843"/>
            <a:ext cx="8977488" cy="1325563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DA88-72E8-DBF4-5C1B-A8CC0A5C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tyler.d.tracy@nasa.gov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F54DC-5096-8364-289C-A30CE0CED868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1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C51D-3A6E-9544-35AF-6BA0641C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F7E94-4D69-36C4-2E90-7C0CB489733C}"/>
                  </a:ext>
                </a:extLst>
              </p:cNvPr>
              <p:cNvSpPr txBox="1"/>
              <p:nvPr/>
            </p:nvSpPr>
            <p:spPr>
              <a:xfrm>
                <a:off x="3009900" y="4387633"/>
                <a:ext cx="61722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AP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F7E94-4D69-36C4-2E90-7C0CB489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4387633"/>
                <a:ext cx="61722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B43626-A8A5-1BF0-93D6-F6FEDD79A691}"/>
                  </a:ext>
                </a:extLst>
              </p:cNvPr>
              <p:cNvSpPr txBox="1"/>
              <p:nvPr/>
            </p:nvSpPr>
            <p:spPr>
              <a:xfrm>
                <a:off x="3009900" y="3331017"/>
                <a:ext cx="6172200" cy="51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AP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=10⋅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B43626-A8A5-1BF0-93D6-F6FEDD79A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3331017"/>
                <a:ext cx="6172200" cy="516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860101-17D8-9EFB-854F-D8AACB02162D}"/>
                  </a:ext>
                </a:extLst>
              </p:cNvPr>
              <p:cNvSpPr txBox="1"/>
              <p:nvPr/>
            </p:nvSpPr>
            <p:spPr>
              <a:xfrm>
                <a:off x="3390900" y="1825625"/>
                <a:ext cx="6172200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0"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𝐴𝑀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860101-17D8-9EFB-854F-D8AACB02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1825625"/>
                <a:ext cx="6172200" cy="965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20D84E-3626-339D-E6B2-22B84894FF49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37CF-CBA6-31D7-4F6C-477E40A7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F374E-E639-8D01-F75F-8BD04371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Urban Air Mobility</a:t>
            </a:r>
          </a:p>
          <a:p>
            <a:r>
              <a:rPr lang="en-US" sz="2800" dirty="0"/>
              <a:t>Masking Discount Hypothesis</a:t>
            </a:r>
          </a:p>
          <a:p>
            <a:r>
              <a:rPr lang="en-US" dirty="0"/>
              <a:t>Proposed Model</a:t>
            </a:r>
            <a:endParaRPr lang="en-US" sz="2800" dirty="0"/>
          </a:p>
          <a:p>
            <a:r>
              <a:rPr lang="en-US" dirty="0"/>
              <a:t>Psychoacoustic Test</a:t>
            </a:r>
            <a:endParaRPr lang="en-US" sz="2800" dirty="0"/>
          </a:p>
          <a:p>
            <a:r>
              <a:rPr lang="en-US" dirty="0"/>
              <a:t>Analysis</a:t>
            </a:r>
            <a:endParaRPr lang="en-US" sz="2800" dirty="0"/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84DAE-429B-0F09-1037-FDE73EA74D40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9022C-64BB-257A-4C11-EB01B15204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Safe, efficient and accessible transportation for passengers and cargo </a:t>
            </a:r>
            <a:r>
              <a:rPr lang="en-US" baseline="30000" dirty="0"/>
              <a:t>[1]</a:t>
            </a:r>
          </a:p>
          <a:p>
            <a:r>
              <a:rPr lang="en-US" dirty="0"/>
              <a:t>Noise impact must be mitigated in communities where UAM operations take place </a:t>
            </a:r>
            <a:r>
              <a:rPr lang="en-US" baseline="30000" dirty="0"/>
              <a:t>[2]</a:t>
            </a:r>
          </a:p>
          <a:p>
            <a:r>
              <a:rPr lang="en-US" dirty="0"/>
              <a:t>Models of annoyance to UAM noise are needed </a:t>
            </a:r>
            <a:r>
              <a:rPr lang="en-US" baseline="30000" dirty="0"/>
              <a:t>[3]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59E68-7F19-C638-24E6-4B01FF88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52" y="367122"/>
            <a:ext cx="9402452" cy="1325563"/>
          </a:xfrm>
        </p:spPr>
        <p:txBody>
          <a:bodyPr/>
          <a:lstStyle/>
          <a:p>
            <a:r>
              <a:rPr lang="en-US" b="1" dirty="0"/>
              <a:t>Background: Urban Air Mobility (UAM) and Noise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9DA8E8-67EF-1C6C-CA9A-D96503578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74873-E6B4-8DC5-DEF6-5106A672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715148"/>
            <a:ext cx="5462370" cy="4269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0F1AF-B5DB-E021-2ECF-144ABF572061}"/>
              </a:ext>
            </a:extLst>
          </p:cNvPr>
          <p:cNvSpPr txBox="1"/>
          <p:nvPr/>
        </p:nvSpPr>
        <p:spPr>
          <a:xfrm>
            <a:off x="838200" y="6123543"/>
            <a:ext cx="1100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/>
              <a:t>Thipphavong</a:t>
            </a:r>
            <a:r>
              <a:rPr lang="en-US" sz="1400" dirty="0"/>
              <a:t> et al., “Urban Air Mobility Integration Concepts and Considerations,” 2018 Aviation Tech., Int., and Operations Conf., (2018)</a:t>
            </a:r>
          </a:p>
          <a:p>
            <a:r>
              <a:rPr lang="en-US" sz="1400" dirty="0"/>
              <a:t>[2] Hill et al., “UAM Vision Concept of Operations (</a:t>
            </a:r>
            <a:r>
              <a:rPr lang="en-US" sz="1400" dirty="0" err="1"/>
              <a:t>ConOps</a:t>
            </a:r>
            <a:r>
              <a:rPr lang="en-US" sz="1400" dirty="0"/>
              <a:t>) UAM Maturity Level (UML) 4’’, NASA (2020)</a:t>
            </a:r>
          </a:p>
          <a:p>
            <a:r>
              <a:rPr lang="en-US" sz="1400" dirty="0"/>
              <a:t>[3] Rizzi et al., “Urban Air Mobility Noise: Current Practice, Gaps, and Recommendations,” NASA/TP-2020-5007433 (2020).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56E3A-1085-E6B9-069D-2AA85EFCE556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08C48-8065-A938-7631-3F9BE0E96A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does audibility affect annoyance? </a:t>
            </a:r>
          </a:p>
          <a:p>
            <a:r>
              <a:rPr lang="en-US" dirty="0"/>
              <a:t>Masking a UAM-like sound with background noise</a:t>
            </a:r>
          </a:p>
          <a:p>
            <a:r>
              <a:rPr lang="en-US" dirty="0"/>
              <a:t>How can we model the reduction (i.e., discount) on annoyance?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F770C-B89C-CFCE-0104-9AD90220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Focus of today’s talk</a:t>
            </a: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AF384AF7-E94E-6397-144F-0341A57FC0F5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555204643"/>
              </p:ext>
            </p:extLst>
          </p:nvPr>
        </p:nvGraphicFramePr>
        <p:xfrm>
          <a:off x="5317724" y="994299"/>
          <a:ext cx="6036076" cy="51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A4C39F-B541-4A6A-BB01-5297A121AD17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2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D0E2-90AC-9445-1CB4-0A2268FF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Masking Discount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EC47-3DFD-D399-9810-89F59BE2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audibility (or masking) affect annoyance?</a:t>
            </a:r>
          </a:p>
          <a:p>
            <a:r>
              <a:rPr lang="en-US" dirty="0"/>
              <a:t>Hypothesis: </a:t>
            </a:r>
          </a:p>
          <a:p>
            <a:pPr marL="0" indent="0" algn="ctr">
              <a:buNone/>
            </a:pPr>
            <a:r>
              <a:rPr lang="en-US" i="1" dirty="0"/>
              <a:t>If a signal is partially masked → Annoyance is reduced (discounted)</a:t>
            </a:r>
            <a:endParaRPr lang="en-US" dirty="0"/>
          </a:p>
          <a:p>
            <a:r>
              <a:rPr lang="en-US" dirty="0"/>
              <a:t>Quantify detectability index (</a:t>
            </a:r>
            <a:r>
              <a:rPr lang="en-US" b="1" i="1" dirty="0"/>
              <a:t>d’</a:t>
            </a:r>
            <a:r>
              <a:rPr lang="en-US" i="1" dirty="0"/>
              <a:t>)</a:t>
            </a:r>
            <a:r>
              <a:rPr lang="en-US" dirty="0"/>
              <a:t> like a perceptual signal-to-noise ratio</a:t>
            </a:r>
          </a:p>
          <a:p>
            <a:pPr lvl="1"/>
            <a:r>
              <a:rPr lang="en-US" dirty="0"/>
              <a:t>Audibility Threshold when </a:t>
            </a:r>
            <a:r>
              <a:rPr lang="en-US" i="1" dirty="0"/>
              <a:t>d’</a:t>
            </a:r>
            <a:r>
              <a:rPr lang="en-US" dirty="0"/>
              <a:t> = 1, </a:t>
            </a:r>
          </a:p>
          <a:p>
            <a:pPr lvl="2"/>
            <a:r>
              <a:rPr lang="en-US" dirty="0"/>
              <a:t>Signal audible about 50% of the time</a:t>
            </a:r>
          </a:p>
          <a:p>
            <a:pPr lvl="2"/>
            <a:r>
              <a:rPr lang="en-US" dirty="0"/>
              <a:t>Doubling d’ corresponds to a 3 dB gain in signal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64225D-956B-5839-F42A-B1C2DCA98B54}"/>
              </a:ext>
            </a:extLst>
          </p:cNvPr>
          <p:cNvGrpSpPr/>
          <p:nvPr/>
        </p:nvGrpSpPr>
        <p:grpSpPr>
          <a:xfrm>
            <a:off x="7440090" y="3402951"/>
            <a:ext cx="5291708" cy="3269334"/>
            <a:chOff x="117142" y="1959335"/>
            <a:chExt cx="4301108" cy="2825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F1A3FA-DD8C-ABAF-28B9-9EB9F8AC6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9" t="38400" r="5110"/>
            <a:stretch/>
          </p:blipFill>
          <p:spPr>
            <a:xfrm>
              <a:off x="654368" y="3137406"/>
              <a:ext cx="3048000" cy="164736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41876E-98C3-6D51-2C55-95AC9BD99129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1" y="3004106"/>
              <a:ext cx="0" cy="143412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8B8588-E4BD-734E-64FA-6E7499C051D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843" y="3004106"/>
              <a:ext cx="0" cy="143412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F65EB7-94FD-8CD4-97F3-04FAFE4F9B80}"/>
                </a:ext>
              </a:extLst>
            </p:cNvPr>
            <p:cNvGrpSpPr/>
            <p:nvPr/>
          </p:nvGrpSpPr>
          <p:grpSpPr>
            <a:xfrm>
              <a:off x="117142" y="1959335"/>
              <a:ext cx="4301108" cy="1764912"/>
              <a:chOff x="117142" y="1959335"/>
              <a:chExt cx="4301108" cy="176491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7C9996-FF07-F86D-F7B7-E14A5E3CD3C1}"/>
                  </a:ext>
                </a:extLst>
              </p:cNvPr>
              <p:cNvSpPr txBox="1"/>
              <p:nvPr/>
            </p:nvSpPr>
            <p:spPr>
              <a:xfrm>
                <a:off x="117142" y="3200400"/>
                <a:ext cx="1483058" cy="5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B5E27"/>
                    </a:solidFill>
                  </a:rPr>
                  <a:t>Background</a:t>
                </a:r>
              </a:p>
              <a:p>
                <a:r>
                  <a:rPr lang="en-US" dirty="0">
                    <a:solidFill>
                      <a:srgbClr val="DB5E27"/>
                    </a:solidFill>
                  </a:rPr>
                  <a:t>Noise       </a:t>
                </a: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E35AC0D3-6297-AEC9-2061-37BADB745361}"/>
                  </a:ext>
                </a:extLst>
              </p:cNvPr>
              <p:cNvSpPr/>
              <p:nvPr/>
            </p:nvSpPr>
            <p:spPr>
              <a:xfrm rot="5400000">
                <a:off x="1739481" y="2484051"/>
                <a:ext cx="290080" cy="568642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F373F6E-C43B-1750-13F0-CAEBF382FB34}"/>
                      </a:ext>
                    </a:extLst>
                  </p:cNvPr>
                  <p:cNvSpPr txBox="1"/>
                  <p:nvPr/>
                </p:nvSpPr>
                <p:spPr>
                  <a:xfrm>
                    <a:off x="1674972" y="2280516"/>
                    <a:ext cx="41909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F373F6E-C43B-1750-13F0-CAEBF382F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4972" y="2280516"/>
                    <a:ext cx="41909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37C6AF-9F97-B6B1-8FAF-282537C56BB4}"/>
                  </a:ext>
                </a:extLst>
              </p:cNvPr>
              <p:cNvSpPr txBox="1"/>
              <p:nvPr/>
            </p:nvSpPr>
            <p:spPr>
              <a:xfrm>
                <a:off x="3041829" y="1959335"/>
                <a:ext cx="371613" cy="3191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dirty="0"/>
                  <a:t>[4]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F9E85-CA58-4B3A-C08B-22096DAB3698}"/>
                  </a:ext>
                </a:extLst>
              </p:cNvPr>
              <p:cNvSpPr txBox="1"/>
              <p:nvPr/>
            </p:nvSpPr>
            <p:spPr>
              <a:xfrm>
                <a:off x="2408635" y="3210009"/>
                <a:ext cx="2009615" cy="5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2BD"/>
                    </a:solidFill>
                  </a:rPr>
                  <a:t>Signal +</a:t>
                </a:r>
              </a:p>
              <a:p>
                <a:r>
                  <a:rPr lang="en-US" dirty="0">
                    <a:solidFill>
                      <a:srgbClr val="0072BD"/>
                    </a:solidFill>
                  </a:rPr>
                  <a:t>Background Noise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1468D02-260A-70B9-0CC7-56EBDD027CE8}"/>
              </a:ext>
            </a:extLst>
          </p:cNvPr>
          <p:cNvSpPr txBox="1"/>
          <p:nvPr/>
        </p:nvSpPr>
        <p:spPr>
          <a:xfrm>
            <a:off x="-9933" y="648762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 Green, “Auditory detection of a noise signal,” J </a:t>
            </a:r>
            <a:r>
              <a:rPr lang="en-US" dirty="0" err="1"/>
              <a:t>Acoust</a:t>
            </a:r>
            <a:r>
              <a:rPr lang="en-US" dirty="0"/>
              <a:t> Soc Am 32, 121 (1960)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25E82-6EEB-5789-35B2-282867715987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2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C237-2AB0-5D84-2C1B-6011AC3E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79" y="51576"/>
            <a:ext cx="8977488" cy="1325563"/>
          </a:xfrm>
        </p:spPr>
        <p:txBody>
          <a:bodyPr/>
          <a:lstStyle/>
          <a:p>
            <a:r>
              <a:rPr lang="en-US" b="1" dirty="0"/>
              <a:t>Proposed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E777D-97B8-4033-E69D-0A956D2F8E3F}"/>
              </a:ext>
            </a:extLst>
          </p:cNvPr>
          <p:cNvGrpSpPr/>
          <p:nvPr/>
        </p:nvGrpSpPr>
        <p:grpSpPr>
          <a:xfrm>
            <a:off x="272925" y="1386269"/>
            <a:ext cx="4560668" cy="905782"/>
            <a:chOff x="1048213" y="1465691"/>
            <a:chExt cx="4259835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F52A3E-50C8-1BE6-00F5-8AA31D58EE98}"/>
                    </a:ext>
                  </a:extLst>
                </p:cNvPr>
                <p:cNvSpPr txBox="1"/>
                <p:nvPr/>
              </p:nvSpPr>
              <p:spPr>
                <a:xfrm>
                  <a:off x="2378445" y="1547707"/>
                  <a:ext cx="50286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D6605D-4859-23F9-135E-CE138D0A7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445" y="1547707"/>
                  <a:ext cx="502862" cy="4801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271A5C5-9052-1960-6775-4AAB71E16F92}"/>
                    </a:ext>
                  </a:extLst>
                </p:cNvPr>
                <p:cNvSpPr txBox="1"/>
                <p:nvPr/>
              </p:nvSpPr>
              <p:spPr>
                <a:xfrm>
                  <a:off x="1048213" y="1465691"/>
                  <a:ext cx="1467134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𝐷𝑖𝑠𝑐𝑜𝑢𝑛𝑡𝑒𝑑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𝐴𝑛𝑛𝑜𝑦𝑎𝑛𝑐𝑒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BC36561-5584-6991-12A3-B78A8C43D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213" y="1465691"/>
                  <a:ext cx="1467134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1660" r="-415" b="-94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AFC090-8C20-4BA5-9068-37046A3C7A89}"/>
                    </a:ext>
                  </a:extLst>
                </p:cNvPr>
                <p:cNvSpPr txBox="1"/>
                <p:nvPr/>
              </p:nvSpPr>
              <p:spPr>
                <a:xfrm>
                  <a:off x="4450514" y="1627814"/>
                  <a:ext cx="857534" cy="263541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AFC090-8C20-4BA5-9068-37046A3C7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514" y="1627814"/>
                  <a:ext cx="857534" cy="263541"/>
                </a:xfrm>
                <a:prstGeom prst="rect">
                  <a:avLst/>
                </a:prstGeom>
                <a:blipFill>
                  <a:blip r:embed="rId12"/>
                  <a:stretch>
                    <a:fillRect r="-2614" b="-14286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0A3BF70-AC55-28CD-D6E4-EECFFF5A811F}"/>
                    </a:ext>
                  </a:extLst>
                </p:cNvPr>
                <p:cNvSpPr txBox="1"/>
                <p:nvPr/>
              </p:nvSpPr>
              <p:spPr>
                <a:xfrm>
                  <a:off x="2753313" y="1465691"/>
                  <a:ext cx="1644983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𝐴𝑛𝑛𝑜𝑦𝑎𝑛𝑐𝑒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𝑚𝑎𝑠𝑘𝑒𝑟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1158103-DAF2-4465-A344-B7FA63A75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313" y="1465691"/>
                  <a:ext cx="1644983" cy="646331"/>
                </a:xfrm>
                <a:prstGeom prst="rect">
                  <a:avLst/>
                </a:prstGeom>
                <a:blipFill>
                  <a:blip r:embed="rId13"/>
                  <a:stretch>
                    <a:fillRect b="-84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34E53D-0B00-A6E4-F248-982D53E3E293}"/>
                    </a:ext>
                  </a:extLst>
                </p:cNvPr>
                <p:cNvSpPr txBox="1"/>
                <p:nvPr/>
              </p:nvSpPr>
              <p:spPr>
                <a:xfrm>
                  <a:off x="4072965" y="1592271"/>
                  <a:ext cx="582034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34E53D-0B00-A6E4-F248-982D53E3E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965" y="1592271"/>
                  <a:ext cx="582034" cy="480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AB0824-045A-1294-0CDF-AD6AD67BCB11}"/>
              </a:ext>
            </a:extLst>
          </p:cNvPr>
          <p:cNvGrpSpPr/>
          <p:nvPr/>
        </p:nvGrpSpPr>
        <p:grpSpPr>
          <a:xfrm>
            <a:off x="6308182" y="1407172"/>
            <a:ext cx="4314302" cy="1169473"/>
            <a:chOff x="7515100" y="1219201"/>
            <a:chExt cx="4016816" cy="963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03C1DC8-72F8-9555-9438-AEB649E6ECD4}"/>
                    </a:ext>
                  </a:extLst>
                </p:cNvPr>
                <p:cNvSpPr txBox="1"/>
                <p:nvPr/>
              </p:nvSpPr>
              <p:spPr>
                <a:xfrm>
                  <a:off x="8845332" y="1301217"/>
                  <a:ext cx="50286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57B9AC1-F201-2E69-52E0-B72E0D019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5332" y="1301217"/>
                  <a:ext cx="502862" cy="4801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E6D7A4-273C-2F45-D642-E04384EF2C52}"/>
                    </a:ext>
                  </a:extLst>
                </p:cNvPr>
                <p:cNvSpPr txBox="1"/>
                <p:nvPr/>
              </p:nvSpPr>
              <p:spPr>
                <a:xfrm>
                  <a:off x="7515100" y="1219201"/>
                  <a:ext cx="1467134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𝐷𝑖𝑠𝑐𝑜𝑢𝑛𝑡𝑒𝑑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𝐴𝑛𝑛𝑜𝑦𝑎𝑛𝑐𝑒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9E9716-AD9F-30E6-FD2C-28BAEDB0C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5100" y="1219201"/>
                  <a:ext cx="146713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667" r="-833" b="-103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816AFB1-D05F-F1AF-7B13-A1188CF8DD6A}"/>
                    </a:ext>
                  </a:extLst>
                </p:cNvPr>
                <p:cNvSpPr txBox="1"/>
                <p:nvPr/>
              </p:nvSpPr>
              <p:spPr>
                <a:xfrm>
                  <a:off x="10674382" y="1295236"/>
                  <a:ext cx="857534" cy="88780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816AFB1-D05F-F1AF-7B13-A1188CF8D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4382" y="1295236"/>
                  <a:ext cx="857534" cy="887807"/>
                </a:xfrm>
                <a:prstGeom prst="rect">
                  <a:avLst/>
                </a:prstGeom>
                <a:blipFill>
                  <a:blip r:embed="rId15"/>
                  <a:stretch>
                    <a:fillRect t="-1117" r="-522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D61AF8-FC01-7F6E-69BF-F2F361E83EEF}"/>
                    </a:ext>
                  </a:extLst>
                </p:cNvPr>
                <p:cNvSpPr txBox="1"/>
                <p:nvPr/>
              </p:nvSpPr>
              <p:spPr>
                <a:xfrm>
                  <a:off x="9220200" y="1219201"/>
                  <a:ext cx="1644983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𝐴𝑛𝑛𝑜𝑦𝑎𝑛𝑐𝑒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𝑚𝑎𝑠𝑘𝑒𝑟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CFA480-10A1-3BC5-DD54-E4857BC25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200" y="1219201"/>
                  <a:ext cx="1644983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84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DF23D2D-0F5D-EB26-09EE-31174504E23C}"/>
              </a:ext>
            </a:extLst>
          </p:cNvPr>
          <p:cNvSpPr/>
          <p:nvPr/>
        </p:nvSpPr>
        <p:spPr>
          <a:xfrm>
            <a:off x="5392200" y="1704566"/>
            <a:ext cx="310142" cy="18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B16A1-F130-467F-2AFE-99BFA0594E82}"/>
              </a:ext>
            </a:extLst>
          </p:cNvPr>
          <p:cNvSpPr txBox="1"/>
          <p:nvPr/>
        </p:nvSpPr>
        <p:spPr>
          <a:xfrm>
            <a:off x="0" y="6505758"/>
            <a:ext cx="11125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[5]</a:t>
            </a:r>
            <a:r>
              <a:rPr lang="en-US" sz="1800" dirty="0"/>
              <a:t> Christian, “The effect of background noise on human response,” NATO/STO-TR-AVT-314.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4AF2E-BC10-D14F-E3A9-08BFC5AB1450}"/>
              </a:ext>
            </a:extLst>
          </p:cNvPr>
          <p:cNvSpPr txBox="1"/>
          <p:nvPr/>
        </p:nvSpPr>
        <p:spPr>
          <a:xfrm>
            <a:off x="11455257" y="1466045"/>
            <a:ext cx="46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63372BC-F1E1-2D61-6A00-9B015DD8ADC8}"/>
              </a:ext>
            </a:extLst>
          </p:cNvPr>
          <p:cNvGrpSpPr/>
          <p:nvPr/>
        </p:nvGrpSpPr>
        <p:grpSpPr>
          <a:xfrm>
            <a:off x="241393" y="2159474"/>
            <a:ext cx="9950073" cy="4479283"/>
            <a:chOff x="241393" y="2159474"/>
            <a:chExt cx="9950073" cy="44792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AEF8C9-0EEC-CCB2-7429-5F59F880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1393" y="2159474"/>
              <a:ext cx="9950073" cy="447928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429CC-6493-4BFF-2C8F-E548F6567141}"/>
                </a:ext>
              </a:extLst>
            </p:cNvPr>
            <p:cNvGrpSpPr/>
            <p:nvPr/>
          </p:nvGrpSpPr>
          <p:grpSpPr>
            <a:xfrm>
              <a:off x="1658414" y="2709152"/>
              <a:ext cx="2836882" cy="646331"/>
              <a:chOff x="1430318" y="2649877"/>
              <a:chExt cx="2836882" cy="64633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38BA4A-9DD4-9666-81EA-74705F706E0C}"/>
                  </a:ext>
                </a:extLst>
              </p:cNvPr>
              <p:cNvSpPr txBox="1"/>
              <p:nvPr/>
            </p:nvSpPr>
            <p:spPr>
              <a:xfrm>
                <a:off x="1430318" y="2649877"/>
                <a:ext cx="2836882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Annoyance w/o masker</a:t>
                </a:r>
              </a:p>
              <a:p>
                <a:r>
                  <a:rPr lang="en-US" dirty="0"/>
                  <a:t>         Discounted Annoyance</a:t>
                </a: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4C48EA4-76B6-2D69-98B4-FB31FF406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2781302"/>
                <a:ext cx="457200" cy="513979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FC5E1B-6DC0-8BB2-6EB4-32BDE505A822}"/>
              </a:ext>
            </a:extLst>
          </p:cNvPr>
          <p:cNvGrpSpPr/>
          <p:nvPr/>
        </p:nvGrpSpPr>
        <p:grpSpPr>
          <a:xfrm>
            <a:off x="7141347" y="3917616"/>
            <a:ext cx="2293379" cy="962997"/>
            <a:chOff x="7517827" y="4059496"/>
            <a:chExt cx="2293379" cy="9629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F272F8-C0BE-A286-1E50-53CEE70EEB97}"/>
                </a:ext>
              </a:extLst>
            </p:cNvPr>
            <p:cNvSpPr txBox="1"/>
            <p:nvPr/>
          </p:nvSpPr>
          <p:spPr>
            <a:xfrm>
              <a:off x="7684918" y="4059496"/>
              <a:ext cx="195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&gt;&gt; Masker: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B87DC9-9F3F-2E47-4198-31AB79D18A69}"/>
                </a:ext>
              </a:extLst>
            </p:cNvPr>
            <p:cNvSpPr txBox="1"/>
            <p:nvPr/>
          </p:nvSpPr>
          <p:spPr>
            <a:xfrm>
              <a:off x="7517827" y="4376162"/>
              <a:ext cx="22933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Annoyance of signal unaffected by masker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01880A-DD5B-0BF3-6933-8ADE97A6D89C}"/>
              </a:ext>
            </a:extLst>
          </p:cNvPr>
          <p:cNvGrpSpPr/>
          <p:nvPr/>
        </p:nvGrpSpPr>
        <p:grpSpPr>
          <a:xfrm>
            <a:off x="4707258" y="2741320"/>
            <a:ext cx="1948065" cy="1214327"/>
            <a:chOff x="5208404" y="2706332"/>
            <a:chExt cx="1948065" cy="121432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29E9B6-3981-B5FA-3A8D-C792F28CE992}"/>
                </a:ext>
              </a:extLst>
            </p:cNvPr>
            <p:cNvSpPr txBox="1"/>
            <p:nvPr/>
          </p:nvSpPr>
          <p:spPr>
            <a:xfrm>
              <a:off x="5208404" y="2706332"/>
              <a:ext cx="194806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~= Masker: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4FF371-762A-4B3E-0D18-468D9F8A9343}"/>
                </a:ext>
              </a:extLst>
            </p:cNvPr>
            <p:cNvSpPr txBox="1"/>
            <p:nvPr/>
          </p:nvSpPr>
          <p:spPr>
            <a:xfrm>
              <a:off x="5237835" y="2997329"/>
              <a:ext cx="18161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Annoyance of signal is discounted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768EEF-0B26-C5E0-0181-080AEC0F1E8C}"/>
              </a:ext>
            </a:extLst>
          </p:cNvPr>
          <p:cNvGrpSpPr/>
          <p:nvPr/>
        </p:nvGrpSpPr>
        <p:grpSpPr>
          <a:xfrm>
            <a:off x="1772218" y="3905161"/>
            <a:ext cx="1959199" cy="983523"/>
            <a:chOff x="2016632" y="4081915"/>
            <a:chExt cx="1959199" cy="98352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AC913B-5C5D-1AF8-0190-9EDB4AA11B95}"/>
                </a:ext>
              </a:extLst>
            </p:cNvPr>
            <p:cNvSpPr txBox="1"/>
            <p:nvPr/>
          </p:nvSpPr>
          <p:spPr>
            <a:xfrm>
              <a:off x="2016632" y="4081915"/>
              <a:ext cx="195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&lt;&lt; Masker: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68E1B4-9B7C-B943-7D9E-B1A8CF77AF34}"/>
                </a:ext>
              </a:extLst>
            </p:cNvPr>
            <p:cNvSpPr txBox="1"/>
            <p:nvPr/>
          </p:nvSpPr>
          <p:spPr>
            <a:xfrm>
              <a:off x="2154855" y="4419107"/>
              <a:ext cx="17857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Annoyance of signal negligible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D306BDB-2F3E-91BF-729E-8C858C6A24BB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B44D-6A5D-16D5-6410-823AB29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Discount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C8B99-82AB-D32A-3F5F-656C14EE017E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D0518-39DB-C88F-F517-20541FEF7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886" y="2414852"/>
            <a:ext cx="5791200" cy="434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872E4-FB1A-5851-0277-7AA1E6886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0905" y="2414852"/>
            <a:ext cx="5791199" cy="4341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226496A-CA73-D52F-29FB-701817B2DE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4077" y="428497"/>
                <a:ext cx="4204854" cy="120590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𝐷𝑖𝑠𝑐𝑜𝑢𝑛𝑡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226496A-CA73-D52F-29FB-701817B2D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77" y="428497"/>
                <a:ext cx="4204854" cy="1205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246C07-B086-B999-3455-9D52209E1589}"/>
                  </a:ext>
                </a:extLst>
              </p:cNvPr>
              <p:cNvSpPr txBox="1"/>
              <p:nvPr/>
            </p:nvSpPr>
            <p:spPr>
              <a:xfrm>
                <a:off x="1677827" y="2209524"/>
                <a:ext cx="25164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Scope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2800" dirty="0"/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246C07-B086-B999-3455-9D52209E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27" y="2209524"/>
                <a:ext cx="2516486" cy="523220"/>
              </a:xfrm>
              <a:prstGeom prst="rect">
                <a:avLst/>
              </a:prstGeom>
              <a:blipFill>
                <a:blip r:embed="rId6"/>
                <a:stretch>
                  <a:fillRect l="-484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5DBAF9-80E4-48ED-7A8A-FEBC98004767}"/>
                  </a:ext>
                </a:extLst>
              </p:cNvPr>
              <p:cNvSpPr txBox="1"/>
              <p:nvPr/>
            </p:nvSpPr>
            <p:spPr>
              <a:xfrm>
                <a:off x="7680678" y="2209524"/>
                <a:ext cx="2377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Scope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/>
                  <a:t>=1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5DBAF9-80E4-48ED-7A8A-FEBC98004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78" y="2209524"/>
                <a:ext cx="2377268" cy="523220"/>
              </a:xfrm>
              <a:prstGeom prst="rect">
                <a:avLst/>
              </a:prstGeom>
              <a:blipFill>
                <a:blip r:embed="rId7"/>
                <a:stretch>
                  <a:fillRect l="-5385" t="-10465" r="-435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6651F60-731C-2D7A-39B0-214B5F0AE3E1}"/>
              </a:ext>
            </a:extLst>
          </p:cNvPr>
          <p:cNvSpPr txBox="1"/>
          <p:nvPr/>
        </p:nvSpPr>
        <p:spPr>
          <a:xfrm>
            <a:off x="9935234" y="285042"/>
            <a:ext cx="4517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4C35E-F93F-7BAA-B627-11C9A47271F5}"/>
              </a:ext>
            </a:extLst>
          </p:cNvPr>
          <p:cNvSpPr txBox="1"/>
          <p:nvPr/>
        </p:nvSpPr>
        <p:spPr>
          <a:xfrm>
            <a:off x="2040906" y="6281442"/>
            <a:ext cx="91440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300" dirty="0"/>
              <a:t>Signal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83611-63FA-2DD9-1527-04A5B78D1658}"/>
              </a:ext>
            </a:extLst>
          </p:cNvPr>
          <p:cNvSpPr txBox="1"/>
          <p:nvPr/>
        </p:nvSpPr>
        <p:spPr>
          <a:xfrm>
            <a:off x="7680678" y="6281442"/>
            <a:ext cx="908336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300" dirty="0"/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33626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B44D-6A5D-16D5-6410-823AB29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Psychoacoustic Test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4795-25B0-CA8E-A399-C43A0DEE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40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Measure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d’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 Equal Annoyance Points (EAPs),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Predict EAPs using measured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d’,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Compare EAP predictions with measurements to determine values of discount parameters </a:t>
            </a:r>
            <a:r>
              <a:rPr lang="en-US" i="1" dirty="0"/>
              <a:t>δ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i="1" dirty="0"/>
              <a:t>ρ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C8B99-82AB-D32A-3F5F-656C14EE017E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>
                <a:extLst>
                  <a:ext uri="{FF2B5EF4-FFF2-40B4-BE49-F238E27FC236}">
                    <a16:creationId xmlns:a16="http://schemas.microsoft.com/office/drawing/2014/main" id="{718788BC-1468-5AE5-70AA-66A143966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573" y="4779835"/>
                <a:ext cx="4204854" cy="120590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B28E58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𝐷𝑖𝑠𝑐𝑜𝑢𝑛𝑡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7">
                <a:extLst>
                  <a:ext uri="{FF2B5EF4-FFF2-40B4-BE49-F238E27FC236}">
                    <a16:creationId xmlns:a16="http://schemas.microsoft.com/office/drawing/2014/main" id="{718788BC-1468-5AE5-70AA-66A143966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73" y="4779835"/>
                <a:ext cx="4204854" cy="1205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97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8279D-CA13-8E04-C08A-6D6A345D7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19" y="1690688"/>
            <a:ext cx="47332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5 Subjects</a:t>
            </a:r>
          </a:p>
          <a:p>
            <a:r>
              <a:rPr lang="en-US" b="1" dirty="0">
                <a:solidFill>
                  <a:srgbClr val="0066B7"/>
                </a:solidFill>
              </a:rPr>
              <a:t>Sound A</a:t>
            </a:r>
            <a:r>
              <a:rPr lang="en-US" dirty="0"/>
              <a:t>: Harmonic tone complex (80-320 Hz)</a:t>
            </a:r>
          </a:p>
          <a:p>
            <a:pPr lvl="1"/>
            <a:r>
              <a:rPr lang="en-US" dirty="0"/>
              <a:t>Similar to rotorcraft loading and thickness noise</a:t>
            </a:r>
          </a:p>
          <a:p>
            <a:r>
              <a:rPr lang="en-US" b="1" dirty="0">
                <a:solidFill>
                  <a:srgbClr val="D95319"/>
                </a:solidFill>
              </a:rPr>
              <a:t>Sound B</a:t>
            </a:r>
            <a:r>
              <a:rPr lang="en-US" dirty="0"/>
              <a:t>: Shaped broadband noise (300-2000 Hz)</a:t>
            </a:r>
          </a:p>
          <a:p>
            <a:pPr lvl="1"/>
            <a:r>
              <a:rPr lang="en-US" dirty="0"/>
              <a:t>Similar to rotorcraft self noise</a:t>
            </a:r>
          </a:p>
          <a:p>
            <a:r>
              <a:rPr lang="en-US" b="1" dirty="0">
                <a:solidFill>
                  <a:srgbClr val="ECAF1A"/>
                </a:solidFill>
              </a:rPr>
              <a:t>Masker</a:t>
            </a:r>
            <a:r>
              <a:rPr lang="en-US" dirty="0"/>
              <a:t>: Designed to mask Sound A</a:t>
            </a:r>
          </a:p>
          <a:p>
            <a:pPr lvl="1"/>
            <a:r>
              <a:rPr lang="en-US" dirty="0"/>
              <a:t>Equal amount of masking in 1/3 octave bands </a:t>
            </a:r>
            <a:r>
              <a:rPr lang="en-US" baseline="30000" dirty="0"/>
              <a:t>[6]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021C6D-1C16-8A47-2C6A-6CF1BF62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Psychoacoustic Test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4E4FF-28A3-757F-CE06-E08862505263}"/>
              </a:ext>
            </a:extLst>
          </p:cNvPr>
          <p:cNvSpPr txBox="1"/>
          <p:nvPr/>
        </p:nvSpPr>
        <p:spPr>
          <a:xfrm>
            <a:off x="11642104" y="6488668"/>
            <a:ext cx="47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07BE45D-7186-4F29-A1B7-032209621F4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5AFF7-6C7C-29C2-600C-123850B06602}"/>
              </a:ext>
            </a:extLst>
          </p:cNvPr>
          <p:cNvSpPr txBox="1"/>
          <p:nvPr/>
        </p:nvSpPr>
        <p:spPr>
          <a:xfrm>
            <a:off x="0" y="6550223"/>
            <a:ext cx="1112520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[6] Sneddon et al., “Laboratory study of the noticeability and annoyance of low signal-to-noise ratios sounds” NCEJ, 51 (5), 2003.</a:t>
            </a:r>
          </a:p>
          <a:p>
            <a:endParaRPr lang="en-US" dirty="0"/>
          </a:p>
        </p:txBody>
      </p:sp>
      <p:pic>
        <p:nvPicPr>
          <p:cNvPr id="4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E0102A5-690C-259B-DD0A-80112ABE9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60" y="1571563"/>
            <a:ext cx="6901906" cy="47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c7890e8-8459-473b-8b86-643375e9aab5}" enabled="1" method="Privileged" siteId="{8c642d1d-d709-47b0-ab10-080af10798fb}" removed="0"/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10916</TotalTime>
  <Words>2396</Words>
  <Application>Microsoft Office PowerPoint</Application>
  <PresentationFormat>Widescreen</PresentationFormat>
  <Paragraphs>282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Bebas</vt:lpstr>
      <vt:lpstr>Calibri</vt:lpstr>
      <vt:lpstr>Calibri Light</vt:lpstr>
      <vt:lpstr>Cambria Math</vt:lpstr>
      <vt:lpstr>Segoe UI</vt:lpstr>
      <vt:lpstr>Times New Roman</vt:lpstr>
      <vt:lpstr>Office Theme</vt:lpstr>
      <vt:lpstr>An annoyance model for urban air mobility vehicle noise in the presence of a masker</vt:lpstr>
      <vt:lpstr>Outline</vt:lpstr>
      <vt:lpstr>Background: Urban Air Mobility (UAM) and Noise</vt:lpstr>
      <vt:lpstr>Background: Focus of today’s talk</vt:lpstr>
      <vt:lpstr>Masking Discount Hypothesis</vt:lpstr>
      <vt:lpstr>Proposed Model</vt:lpstr>
      <vt:lpstr>Discount Form</vt:lpstr>
      <vt:lpstr>Psychoacoustic Test Goals</vt:lpstr>
      <vt:lpstr>Psychoacoustic Test Content</vt:lpstr>
      <vt:lpstr>1. Measuring d’</vt:lpstr>
      <vt:lpstr>2. Measuring  Equal Annoyance Points (EAPs)</vt:lpstr>
      <vt:lpstr>2. Measuring  Equal Annoyance Points (EAPs)</vt:lpstr>
      <vt:lpstr>3. Predicting Equal Annoyance Points (EAPs)</vt:lpstr>
      <vt:lpstr>3. Predicting Equal Annoyance Points (EAPs)</vt:lpstr>
      <vt:lpstr>4. Compare: Parameter Optimization</vt:lpstr>
      <vt:lpstr>Results</vt:lpstr>
      <vt:lpstr>Conclusions</vt:lpstr>
      <vt:lpstr>Thank You</vt:lpstr>
      <vt:lpstr>Extra: Pr(A)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Razan Bleik</dc:creator>
  <cp:lastModifiedBy>Tracy, Tyler D. (LARC-D321)</cp:lastModifiedBy>
  <cp:revision>7</cp:revision>
  <dcterms:created xsi:type="dcterms:W3CDTF">2024-02-01T19:31:28Z</dcterms:created>
  <dcterms:modified xsi:type="dcterms:W3CDTF">2024-05-28T20:19:01Z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•• PROTECTED 関係者外秘</vt:lpwstr>
  </property>
</Properties>
</file>