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89" r:id="rId2"/>
    <p:sldMasterId id="2147483690" r:id="rId3"/>
  </p:sldMasterIdLst>
  <p:notesMasterIdLst>
    <p:notesMasterId r:id="rId32"/>
  </p:notesMasterIdLst>
  <p:sldIdLst>
    <p:sldId id="256" r:id="rId4"/>
    <p:sldId id="257" r:id="rId5"/>
    <p:sldId id="262" r:id="rId6"/>
    <p:sldId id="263" r:id="rId7"/>
    <p:sldId id="264" r:id="rId8"/>
    <p:sldId id="265" r:id="rId9"/>
    <p:sldId id="266" r:id="rId10"/>
    <p:sldId id="267" r:id="rId11"/>
    <p:sldId id="268" r:id="rId12"/>
    <p:sldId id="269" r:id="rId13"/>
    <p:sldId id="270" r:id="rId14"/>
    <p:sldId id="272" r:id="rId15"/>
    <p:sldId id="274" r:id="rId16"/>
    <p:sldId id="275" r:id="rId17"/>
    <p:sldId id="276" r:id="rId18"/>
    <p:sldId id="277" r:id="rId19"/>
    <p:sldId id="278" r:id="rId20"/>
    <p:sldId id="280" r:id="rId21"/>
    <p:sldId id="281" r:id="rId22"/>
    <p:sldId id="282" r:id="rId23"/>
    <p:sldId id="283" r:id="rId24"/>
    <p:sldId id="284" r:id="rId25"/>
    <p:sldId id="285" r:id="rId26"/>
    <p:sldId id="286" r:id="rId27"/>
    <p:sldId id="287" r:id="rId28"/>
    <p:sldId id="288" r:id="rId29"/>
    <p:sldId id="289" r:id="rId30"/>
    <p:sldId id="290" r:id="rId31"/>
  </p:sldIdLst>
  <p:sldSz cx="9144000" cy="5143500" type="screen16x9"/>
  <p:notesSz cx="6858000" cy="9144000"/>
  <p:embeddedFontLst>
    <p:embeddedFont>
      <p:font typeface="Century Gothic" panose="020B0502020202020204" pitchFamily="34" charset="0"/>
      <p:regular r:id="rId33"/>
      <p:bold r:id="rId34"/>
      <p:italic r:id="rId35"/>
      <p:boldItalic r:id="rId36"/>
    </p:embeddedFont>
    <p:embeddedFont>
      <p:font typeface="Garamond" panose="02020404030301010803" pitchFamily="18" charset="0"/>
      <p:regular r:id="rId37"/>
      <p:bold r:id="rId38"/>
      <p:italic r:id="rId39"/>
      <p:boldItalic r:id="rId40"/>
    </p:embeddedFont>
    <p:embeddedFont>
      <p:font typeface="Helvetica Neue" panose="02000503000000020004" pitchFamily="2" charset="0"/>
      <p:regular r:id="rId41"/>
      <p:bold r:id="rId42"/>
      <p:italic r:id="rId43"/>
      <p:boldItalic r:id="rId44"/>
    </p:embeddedFont>
    <p:embeddedFont>
      <p:font typeface="Lato" panose="020F0502020204030203" pitchFamily="34" charset="0"/>
      <p:regular r:id="rId45"/>
      <p:bold r:id="rId46"/>
      <p:italic r:id="rId47"/>
      <p:boldItalic r:id="rId48"/>
    </p:embeddedFont>
    <p:embeddedFont>
      <p:font typeface="Roboto" panose="02000000000000000000"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zem.mahmoud@nasa.gov" initials="" lastIdx="4" clrIdx="0"/>
  <p:cmAuthor id="1" name="Gonzalo Gonzalez Abad"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E7B672-227B-4432-8F02-5A13067F61C8}">
  <a:tblStyle styleId="{40E7B672-227B-4432-8F02-5A13067F61C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9F9DD8A-1A29-4B24-A6AA-59F2C77723D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2"/>
  </p:normalViewPr>
  <p:slideViewPr>
    <p:cSldViewPr snapToGrid="0">
      <p:cViewPr varScale="1">
        <p:scale>
          <a:sx n="178" d="100"/>
          <a:sy n="178" d="100"/>
        </p:scale>
        <p:origin x="26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commentAuthors" Target="commentAuthor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2.fntdata"/><Relationship Id="rId52" Type="http://schemas.openxmlformats.org/officeDocument/2006/relationships/font" Target="fonts/font20.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5-21T11:25:14.646" idx="2">
    <p:pos x="922" y="626"/>
    <p:text>What about mentioning that there is plans to expand the suite of TEMPO products in the future to include aerosol information and other trace gases such as SO2, and CHOCHO...? See sentence I added in slide 19.</p:text>
  </p:cm>
  <p:cm authorId="0" dt="2024-05-21T11:32:42.534" idx="3">
    <p:pos x="922" y="626"/>
    <p:text>Can we add UVAI and SO2?</p:text>
  </p:cm>
  <p:cm authorId="0" dt="2024-05-21T11:32:42.534" idx="4">
    <p:pos x="922" y="626"/>
    <p:text>Thank you, Gonzalo!</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700f7a7583_1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2700f7a7583_1_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rgbClr val="0D0D0D"/>
                </a:solidFill>
                <a:highlight>
                  <a:srgbClr val="FFFFFF"/>
                </a:highlight>
                <a:latin typeface="Roboto"/>
                <a:ea typeface="Roboto"/>
                <a:cs typeface="Roboto"/>
                <a:sym typeface="Roboto"/>
              </a:rPr>
              <a:t>Good [morning/afternoon/evening] everyone wherever you are  and welcome to today’s presentation that will include some demos.</a:t>
            </a:r>
            <a:endParaRPr/>
          </a:p>
        </p:txBody>
      </p:sp>
      <p:sp>
        <p:nvSpPr>
          <p:cNvPr id="298" name="Google Shape;298;g2700f7a7583_1_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dc68973da8_3_1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Explain grating spectrometer, backscatter observations</a:t>
            </a:r>
            <a:endParaRPr/>
          </a:p>
        </p:txBody>
      </p:sp>
      <p:sp>
        <p:nvSpPr>
          <p:cNvPr id="424" name="Google Shape;424;g2dc68973da8_3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700f7a7583_1_1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g2700f7a7583_1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db556a9410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what level 1, level 2 and level 3 product means and how the information contained in them is used.</a:t>
            </a:r>
            <a:br>
              <a:rPr lang="en"/>
            </a:br>
            <a:r>
              <a:rPr lang="en"/>
              <a:t>L1 are the raw spectral observations made by TEMPO (after radiometric calibration and geolocation), level 2 are geophysical products (clouds, trace gas concentrations…) provided at TEMPO’s native resolution, and level 3 the most important variables contained in the level 2 geophysical products on a regular grid.</a:t>
            </a:r>
            <a:endParaRPr/>
          </a:p>
          <a:p>
            <a:pPr marL="0" lvl="0" indent="0" algn="l" rtl="0">
              <a:spcBef>
                <a:spcPts val="0"/>
              </a:spcBef>
              <a:spcAft>
                <a:spcPts val="0"/>
              </a:spcAft>
              <a:buNone/>
            </a:pPr>
            <a:endParaRPr/>
          </a:p>
          <a:p>
            <a:pPr marL="0" lvl="0" indent="0" algn="l" rtl="0">
              <a:spcBef>
                <a:spcPts val="0"/>
              </a:spcBef>
              <a:spcAft>
                <a:spcPts val="0"/>
              </a:spcAft>
              <a:buNone/>
            </a:pPr>
            <a:r>
              <a:rPr lang="en"/>
              <a:t>Then describe what Beta maturity level means and the existence of a TEMPO validation plan document. Also refer that as more data becomes available for validation it is expected that the product will move to “provisional maturity level in the near future”.</a:t>
            </a:r>
            <a:endParaRPr/>
          </a:p>
          <a:p>
            <a:pPr marL="0" lvl="0" indent="0" algn="l" rtl="0">
              <a:spcBef>
                <a:spcPts val="0"/>
              </a:spcBef>
              <a:spcAft>
                <a:spcPts val="0"/>
              </a:spcAft>
              <a:buNone/>
            </a:pPr>
            <a:endParaRPr/>
          </a:p>
          <a:p>
            <a:pPr marL="0" lvl="0" indent="0" algn="l" rtl="0">
              <a:spcBef>
                <a:spcPts val="0"/>
              </a:spcBef>
              <a:spcAft>
                <a:spcPts val="0"/>
              </a:spcAft>
              <a:buNone/>
            </a:pPr>
            <a:r>
              <a:rPr lang="en"/>
              <a:t>Comment on the availability of v3 products and plans for reprocessing</a:t>
            </a:r>
            <a:endParaRPr/>
          </a:p>
        </p:txBody>
      </p:sp>
      <p:sp>
        <p:nvSpPr>
          <p:cNvPr id="451" name="Google Shape;451;g2db556a941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dfa1d680c7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Remark that nominal sampling frequency is one per hour or more frequently (optimized scan or special observations) during daylight hours, which would be illustrated later with the HCHO and NO2 animations.</a:t>
            </a:r>
            <a:endParaRPr/>
          </a:p>
          <a:p>
            <a:pPr marL="0" lvl="0" indent="0" algn="l" rtl="0">
              <a:spcBef>
                <a:spcPts val="0"/>
              </a:spcBef>
              <a:spcAft>
                <a:spcPts val="0"/>
              </a:spcAft>
              <a:buNone/>
            </a:pPr>
            <a:r>
              <a:rPr lang="en"/>
              <a:t>I should also explain that for all products the most relevant variables are contained in the “product” group. Should I mention here something about (file formats?)</a:t>
            </a:r>
            <a:br>
              <a:rPr lang="en"/>
            </a:br>
            <a:br>
              <a:rPr lang="en"/>
            </a:br>
            <a:endParaRPr/>
          </a:p>
        </p:txBody>
      </p:sp>
      <p:sp>
        <p:nvSpPr>
          <p:cNvPr id="469" name="Google Shape;469;g2dfa1d680c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dbc85c20bc_0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it clear that TEMPO products fulfill in most cases &gt;90% of the times the requirement for precision.</a:t>
            </a:r>
            <a:endParaRPr/>
          </a:p>
        </p:txBody>
      </p:sp>
      <p:sp>
        <p:nvSpPr>
          <p:cNvPr id="478" name="Google Shape;478;g2dbc85c20bc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dbc85c20bc_0_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this animation to talk about the need to filter out some retrievals using quality flags, reported uncertainties, cloud fractions and snow and ice information provided in the level 2 and level 3 files. It is also important to remark here that this release is at a beta level and that future versions of the products would still include significant changes and improvements. This will be also a good opportunity to talk about granule vs scan.</a:t>
            </a:r>
            <a:endParaRPr/>
          </a:p>
          <a:p>
            <a:pPr marL="0" lvl="0" indent="0" algn="l" rtl="0">
              <a:spcBef>
                <a:spcPts val="0"/>
              </a:spcBef>
              <a:spcAft>
                <a:spcPts val="0"/>
              </a:spcAft>
              <a:buNone/>
            </a:pPr>
            <a:r>
              <a:rPr lang="en"/>
              <a:t>Should we include links to the UserGuide files (they should be ready by then)</a:t>
            </a:r>
            <a:endParaRPr/>
          </a:p>
        </p:txBody>
      </p:sp>
      <p:sp>
        <p:nvSpPr>
          <p:cNvPr id="495" name="Google Shape;495;g2dbc85c20bc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71348f68c7_9_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this animation to talk about the need to filter out some retrievals using quality flags, reported uncertainties, cloud fractions and snow and ice information provided in the level 2 and level 3 files. It is also important to remark here that this release is at a beta level and that future versions of the products would still include significant changes and improvements. This will be also a good opportunity to talk about granule vs scan.</a:t>
            </a:r>
            <a:endParaRPr/>
          </a:p>
          <a:p>
            <a:pPr marL="0" lvl="0" indent="0" algn="l" rtl="0">
              <a:spcBef>
                <a:spcPts val="0"/>
              </a:spcBef>
              <a:spcAft>
                <a:spcPts val="0"/>
              </a:spcAft>
              <a:buNone/>
            </a:pPr>
            <a:r>
              <a:rPr lang="en"/>
              <a:t>Should we include links to the UserGuide files (they should be ready by then)</a:t>
            </a:r>
            <a:endParaRPr/>
          </a:p>
        </p:txBody>
      </p:sp>
      <p:sp>
        <p:nvSpPr>
          <p:cNvPr id="507" name="Google Shape;507;g271348f68c7_9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71348f68c7_9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this animation to talk about the need to filter out some retrievals using quality flags, reported uncertainties, cloud fractions and snow and ice information provided in the level 2 and level 3 files. It is also important to remark here that this release is at a beta level and that future versions of the products would still include significant changes and improvements. Should we include links to the UserGuide files (they should be ready by then)</a:t>
            </a:r>
            <a:endParaRPr/>
          </a:p>
        </p:txBody>
      </p:sp>
      <p:sp>
        <p:nvSpPr>
          <p:cNvPr id="515" name="Google Shape;515;g271348f68c7_9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700f7a7583_1_16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2700f7a7583_1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71348f68c7_7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8" name="Google Shape;538;g271348f68c7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dbc85c20bc_2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g2dbc85c20bc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700f7a7583_1_22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g2700f7a7583_1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deb15a2c01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g2deb15a2c0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700f7a7583_1_17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0" name="Google Shape;570;g2700f7a7583_1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700f7a7583_1_2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0D0D0D"/>
                </a:solidFill>
                <a:highlight>
                  <a:srgbClr val="FFFFFF"/>
                </a:highlight>
                <a:latin typeface="Roboto"/>
                <a:ea typeface="Roboto"/>
                <a:cs typeface="Roboto"/>
                <a:sym typeface="Roboto"/>
              </a:rPr>
              <a:t>Following each TEMPO scan of North America, Intelsat 40e transmits the data to the ground station using binary system. Subsequently, the Science Team at SAO initiates the decoding to generate L0 data and processing of the L0 data to higher processing levels L1, L2, and L3. This processed data is then pushed to ASDC’s Dropbox for ingestion by our Cumulus ingest system. The system archives the data permanently in Virginia and ingests a public copy to the Earth Data Cloud using AWS US-West 2, located in the state of Oregon.</a:t>
            </a:r>
            <a:endParaRPr sz="1200">
              <a:solidFill>
                <a:srgbClr val="0D0D0D"/>
              </a:solidFill>
              <a:highlight>
                <a:srgbClr val="FFFFFF"/>
              </a:highlight>
              <a:latin typeface="Roboto"/>
              <a:ea typeface="Roboto"/>
              <a:cs typeface="Roboto"/>
              <a:sym typeface="Roboto"/>
            </a:endParaRPr>
          </a:p>
          <a:p>
            <a:pPr marL="0" lvl="0" indent="0" algn="l" rtl="0">
              <a:lnSpc>
                <a:spcPct val="115000"/>
              </a:lnSpc>
              <a:spcBef>
                <a:spcPts val="1500"/>
              </a:spcBef>
              <a:spcAft>
                <a:spcPts val="0"/>
              </a:spcAft>
              <a:buClr>
                <a:schemeClr val="dk1"/>
              </a:buClr>
              <a:buSzPts val="1100"/>
              <a:buFont typeface="Arial"/>
              <a:buNone/>
            </a:pPr>
            <a:r>
              <a:rPr lang="en" sz="1200">
                <a:solidFill>
                  <a:srgbClr val="0D0D0D"/>
                </a:solidFill>
                <a:highlight>
                  <a:srgbClr val="FFFFFF"/>
                </a:highlight>
                <a:latin typeface="Roboto"/>
                <a:ea typeface="Roboto"/>
                <a:cs typeface="Roboto"/>
                <a:sym typeface="Roboto"/>
              </a:rPr>
              <a:t>Once the data is accessible, users can download it via Earth Data Search, as demonstrated earlier. Additionally, users can subset the data using OPeNDAP and Harmony. Furthermore, visualization of the data is possible using tools like Worldview and Earth Geographic Information System or EGIS for short. </a:t>
            </a:r>
            <a:endParaRPr sz="1200">
              <a:solidFill>
                <a:srgbClr val="0D0D0D"/>
              </a:solidFill>
              <a:highlight>
                <a:srgbClr val="FFFFFF"/>
              </a:highlight>
              <a:latin typeface="Roboto"/>
              <a:ea typeface="Roboto"/>
              <a:cs typeface="Roboto"/>
              <a:sym typeface="Roboto"/>
            </a:endParaRPr>
          </a:p>
          <a:p>
            <a:pPr marL="0" lvl="0" indent="0" algn="l" rtl="0">
              <a:lnSpc>
                <a:spcPct val="115000"/>
              </a:lnSpc>
              <a:spcBef>
                <a:spcPts val="1500"/>
              </a:spcBef>
              <a:spcAft>
                <a:spcPts val="0"/>
              </a:spcAft>
              <a:buNone/>
            </a:pPr>
            <a:r>
              <a:rPr lang="en" sz="1200">
                <a:solidFill>
                  <a:srgbClr val="0D0D0D"/>
                </a:solidFill>
                <a:highlight>
                  <a:srgbClr val="FFFFFF"/>
                </a:highlight>
                <a:latin typeface="Roboto"/>
                <a:ea typeface="Roboto"/>
                <a:cs typeface="Roboto"/>
                <a:sym typeface="Roboto"/>
              </a:rPr>
              <a:t>TEMPO marks our first mission utilizing the AWS cloud, TEMPO's integration with the AWS cloud infrastructure opens up exciting possibilities for comprehensive data analysis. Users can leverage resources like </a:t>
            </a:r>
            <a:r>
              <a:rPr lang="en" sz="1200">
                <a:solidFill>
                  <a:srgbClr val="0D0D0D"/>
                </a:solidFill>
                <a:highlight>
                  <a:schemeClr val="lt1"/>
                </a:highlight>
                <a:latin typeface="Roboto"/>
                <a:ea typeface="Roboto"/>
                <a:cs typeface="Roboto"/>
                <a:sym typeface="Roboto"/>
              </a:rPr>
              <a:t>Elastic Cloud Computing or </a:t>
            </a:r>
            <a:r>
              <a:rPr lang="en" sz="1200">
                <a:solidFill>
                  <a:srgbClr val="0D0D0D"/>
                </a:solidFill>
                <a:highlight>
                  <a:srgbClr val="FFFFFF"/>
                </a:highlight>
                <a:latin typeface="Roboto"/>
                <a:ea typeface="Roboto"/>
                <a:cs typeface="Roboto"/>
                <a:sym typeface="Roboto"/>
              </a:rPr>
              <a:t>EC2 for short and to perform advanced analytics and modeling.</a:t>
            </a:r>
            <a:endParaRPr sz="1200">
              <a:solidFill>
                <a:srgbClr val="0D0D0D"/>
              </a:solidFill>
              <a:highlight>
                <a:srgbClr val="FFFFFF"/>
              </a:highlight>
              <a:latin typeface="Roboto"/>
              <a:ea typeface="Roboto"/>
              <a:cs typeface="Roboto"/>
              <a:sym typeface="Roboto"/>
            </a:endParaRPr>
          </a:p>
          <a:p>
            <a:pPr marL="0" lvl="0" indent="0" algn="l" rtl="0">
              <a:lnSpc>
                <a:spcPct val="115000"/>
              </a:lnSpc>
              <a:spcBef>
                <a:spcPts val="1500"/>
              </a:spcBef>
              <a:spcAft>
                <a:spcPts val="0"/>
              </a:spcAft>
              <a:buClr>
                <a:schemeClr val="dk1"/>
              </a:buClr>
              <a:buSzPts val="1100"/>
              <a:buFont typeface="Arial"/>
              <a:buNone/>
            </a:pPr>
            <a:r>
              <a:rPr lang="en" sz="1200">
                <a:solidFill>
                  <a:srgbClr val="0D0D0D"/>
                </a:solidFill>
                <a:highlight>
                  <a:srgbClr val="FFFFFF"/>
                </a:highlight>
                <a:latin typeface="Roboto"/>
                <a:ea typeface="Roboto"/>
                <a:cs typeface="Roboto"/>
                <a:sym typeface="Roboto"/>
              </a:rPr>
              <a:t>As always, the Earthdata Forum stands ready to address any inquiries or concerns. We are committed to facilitating your research endeavors and maximizing the impact of TEMPO data in advancing our understanding of atmospheric composition and air quality dynamics.</a:t>
            </a:r>
            <a:endParaRPr sz="1200">
              <a:solidFill>
                <a:srgbClr val="0D0D0D"/>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
        <p:nvSpPr>
          <p:cNvPr id="577" name="Google Shape;577;g2700f7a7583_1_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700f7a7583_1_35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200">
                <a:solidFill>
                  <a:srgbClr val="0D0D0D"/>
                </a:solidFill>
                <a:highlight>
                  <a:srgbClr val="FFFFFF"/>
                </a:highlight>
                <a:latin typeface="Roboto"/>
                <a:ea typeface="Roboto"/>
                <a:cs typeface="Roboto"/>
                <a:sym typeface="Roboto"/>
              </a:rPr>
              <a:t>The Earthdata Forum is an online platform where users can interact with NASA's DAAC experts to discuss data applications, research needs, and get help with accessing, visualizing, and manipulating NASA's Earth observation data. Users can check if their queries have been previously addressed or post new questions if needed. Subject Matter Experts are committed to responding promptly, often within hours.</a:t>
            </a:r>
            <a:r>
              <a:rPr lang="en" sz="2800">
                <a:solidFill>
                  <a:srgbClr val="051729"/>
                </a:solidFill>
                <a:latin typeface="Roboto"/>
                <a:ea typeface="Roboto"/>
                <a:cs typeface="Roboto"/>
                <a:sym typeface="Roboto"/>
              </a:rPr>
              <a:t>Earthdata Forum provides a central online location where data users can interact with subject-matter experts from NASA’s Distributed Active Archive Centers (DAACs) to discuss data applications and research needs and get answers to specific questions about accessing, visualizing, and manipulating NASA’s Earth observation data.</a:t>
            </a:r>
            <a:endParaRPr sz="2800">
              <a:solidFill>
                <a:srgbClr val="051729"/>
              </a:solidFill>
              <a:latin typeface="Roboto"/>
              <a:ea typeface="Roboto"/>
              <a:cs typeface="Roboto"/>
              <a:sym typeface="Roboto"/>
            </a:endParaRPr>
          </a:p>
          <a:p>
            <a:pPr marL="0" lvl="0" indent="0" algn="l" rtl="0">
              <a:spcBef>
                <a:spcPts val="0"/>
              </a:spcBef>
              <a:spcAft>
                <a:spcPts val="0"/>
              </a:spcAft>
              <a:buNone/>
            </a:pPr>
            <a:r>
              <a:rPr lang="en" sz="1200">
                <a:solidFill>
                  <a:srgbClr val="0D0D0D"/>
                </a:solidFill>
                <a:highlight>
                  <a:srgbClr val="FFFFFF"/>
                </a:highlight>
                <a:latin typeface="Roboto"/>
                <a:ea typeface="Roboto"/>
                <a:cs typeface="Roboto"/>
                <a:sym typeface="Roboto"/>
              </a:rPr>
              <a:t>If you have any questions, we encourage you to visit the EarthData Forum. There, you can check if your query has been previously addressed. In the event your question hasn't been asked before, or if the existing answers are outdated, please feel free to create a new post. Our Subject Matter Experts (SMEs) are committed to promptly responding to your inquiries, often within a matter of hours.</a:t>
            </a:r>
            <a:endParaRPr/>
          </a:p>
        </p:txBody>
      </p:sp>
      <p:sp>
        <p:nvSpPr>
          <p:cNvPr id="621" name="Google Shape;621;g2700f7a7583_1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700f7a7583_1_3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0D0D0D"/>
                </a:solidFill>
                <a:highlight>
                  <a:srgbClr val="FFFFFF"/>
                </a:highlight>
                <a:latin typeface="Roboto"/>
                <a:ea typeface="Roboto"/>
                <a:cs typeface="Roboto"/>
                <a:sym typeface="Roboto"/>
              </a:rPr>
              <a:t>Another very important source of information is Navigating our website, you'll find a wealth of resources for exploring and analyzing TEMPO data. Through tools like Earth Data Search, users can easily locate and download TEMPO datasets. Advanced functionalities such as OPeNDAP and Harmony enable users to subset and manipulate data according to their specific research needs.</a:t>
            </a:r>
            <a:endParaRPr sz="1200">
              <a:solidFill>
                <a:srgbClr val="0D0D0D"/>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0D0D0D"/>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a:solidFill>
                  <a:schemeClr val="dk1"/>
                </a:solidFill>
              </a:rPr>
              <a:t>SAO is maintaining </a:t>
            </a:r>
            <a:r>
              <a:rPr lang="en" sz="1200">
                <a:solidFill>
                  <a:srgbClr val="0D0D0D"/>
                </a:solidFill>
                <a:highlight>
                  <a:schemeClr val="lt1"/>
                </a:highlight>
                <a:latin typeface="Roboto"/>
                <a:ea typeface="Roboto"/>
                <a:cs typeface="Roboto"/>
                <a:sym typeface="Roboto"/>
              </a:rPr>
              <a:t>a comprehensive TEMPO (Daily log) during nominal operations. This log serves as a detailed record of instrument performance, data acquisition, and any important events encountered during the mission.</a:t>
            </a:r>
            <a:endParaRPr>
              <a:solidFill>
                <a:schemeClr val="dk1"/>
              </a:solidFill>
            </a:endParaRPr>
          </a:p>
          <a:p>
            <a:pPr marL="0" lvl="0" indent="0" algn="l" rtl="0">
              <a:spcBef>
                <a:spcPts val="0"/>
              </a:spcBef>
              <a:spcAft>
                <a:spcPts val="0"/>
              </a:spcAft>
              <a:buNone/>
            </a:pPr>
            <a:endParaRPr sz="1200">
              <a:solidFill>
                <a:srgbClr val="0D0D0D"/>
              </a:solidFill>
              <a:highlight>
                <a:srgbClr val="FFFFFF"/>
              </a:highlight>
              <a:latin typeface="Roboto"/>
              <a:ea typeface="Roboto"/>
              <a:cs typeface="Roboto"/>
              <a:sym typeface="Roboto"/>
            </a:endParaRPr>
          </a:p>
          <a:p>
            <a:pPr marL="0" lvl="0" indent="0" algn="l" rtl="0">
              <a:spcBef>
                <a:spcPts val="0"/>
              </a:spcBef>
              <a:spcAft>
                <a:spcPts val="0"/>
              </a:spcAft>
              <a:buNone/>
            </a:pPr>
            <a:r>
              <a:rPr lang="en" sz="1200">
                <a:solidFill>
                  <a:srgbClr val="0D0D0D"/>
                </a:solidFill>
                <a:highlight>
                  <a:srgbClr val="FFFFFF"/>
                </a:highlight>
                <a:latin typeface="Roboto"/>
                <a:ea typeface="Roboto"/>
                <a:cs typeface="Roboto"/>
                <a:sym typeface="Roboto"/>
              </a:rPr>
              <a:t>On the landing page, you will also discover </a:t>
            </a:r>
            <a:r>
              <a:rPr lang="en" sz="1050">
                <a:solidFill>
                  <a:srgbClr val="4D5156"/>
                </a:solidFill>
                <a:highlight>
                  <a:srgbClr val="FFFFFF"/>
                </a:highlight>
                <a:latin typeface="Roboto"/>
                <a:ea typeface="Roboto"/>
                <a:cs typeface="Roboto"/>
                <a:sym typeface="Roboto"/>
              </a:rPr>
              <a:t>Algorithm Theoretical Basis Documents (</a:t>
            </a:r>
            <a:r>
              <a:rPr lang="en" sz="1050" b="1">
                <a:solidFill>
                  <a:srgbClr val="5F6368"/>
                </a:solidFill>
                <a:highlight>
                  <a:srgbClr val="FFFFFF"/>
                </a:highlight>
                <a:latin typeface="Roboto"/>
                <a:ea typeface="Roboto"/>
                <a:cs typeface="Roboto"/>
                <a:sym typeface="Roboto"/>
              </a:rPr>
              <a:t>ATBD's</a:t>
            </a:r>
            <a:r>
              <a:rPr lang="en" sz="1050">
                <a:solidFill>
                  <a:srgbClr val="4D5156"/>
                </a:solidFill>
                <a:highlight>
                  <a:srgbClr val="FFFFFF"/>
                </a:highlight>
                <a:latin typeface="Roboto"/>
                <a:ea typeface="Roboto"/>
                <a:cs typeface="Roboto"/>
                <a:sym typeface="Roboto"/>
              </a:rPr>
              <a:t>)</a:t>
            </a:r>
            <a:r>
              <a:rPr lang="en" sz="1200">
                <a:solidFill>
                  <a:srgbClr val="0D0D0D"/>
                </a:solidFill>
                <a:highlight>
                  <a:srgbClr val="FFFFFF"/>
                </a:highlight>
                <a:latin typeface="Roboto"/>
                <a:ea typeface="Roboto"/>
                <a:cs typeface="Roboto"/>
                <a:sym typeface="Roboto"/>
              </a:rPr>
              <a:t>, comprehensive TEMPO User Guides, and the latest Data Validation updates.</a:t>
            </a:r>
            <a:endParaRPr sz="1200">
              <a:solidFill>
                <a:srgbClr val="0D0D0D"/>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0D0D0D"/>
              </a:solidFill>
              <a:highlight>
                <a:srgbClr val="FFFFFF"/>
              </a:highlight>
              <a:latin typeface="Roboto"/>
              <a:ea typeface="Roboto"/>
              <a:cs typeface="Roboto"/>
              <a:sym typeface="Roboto"/>
            </a:endParaRPr>
          </a:p>
        </p:txBody>
      </p:sp>
      <p:sp>
        <p:nvSpPr>
          <p:cNvPr id="631" name="Google Shape;631;g2700f7a7583_1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700f7a7583_1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In the top left corner, you'll find Harmony Services, offering convenient options for data subsetting and aggregation, alongside programmatic access facilitated by the Harmony-py Python library.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At the top center, Worldview takes the spotlight as a powerful solution for imagery and data visualization. Seamlessly integrating with various satellite datasets, Worldview hosts the key variables discussed today, including NO2, HCHO, UVAI, O3, and cloud cover.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On the top right, Earth GIS provides a powerful toolset, allowing users to pull mosaic datasets directly into their local ArcGIS Pro or QGIS environments for in-depth analysis.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Moving to the bottom left, Earthdata Search stands ready for seamless data filtering and web access downloads. It also offers additional services such as subsetting and aggregation.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In the bottom center, OPeNDAP on the cloud provides flexible spatial and temporal subsetting capabilities, enhancing accessibility and usability of the data.</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Lastly, in the bottom right corner, RSIG. Not only does it offer executable software for data subsetting and visualization, but it also supports the integration with EPA ground sensors data and supports programmatic access through its Application Programming Interface (API).</a:t>
            </a:r>
            <a:endParaRPr/>
          </a:p>
          <a:p>
            <a:pPr marL="0" lvl="0" indent="0" algn="l" rtl="0">
              <a:spcBef>
                <a:spcPts val="0"/>
              </a:spcBef>
              <a:spcAft>
                <a:spcPts val="0"/>
              </a:spcAft>
              <a:buNone/>
            </a:pPr>
            <a:endParaRPr/>
          </a:p>
        </p:txBody>
      </p:sp>
      <p:sp>
        <p:nvSpPr>
          <p:cNvPr id="640" name="Google Shape;640;g2700f7a7583_1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700f7a7583_1_32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of these resources, services for Tempo data access with step by step videos showing how to use these tools are listed in this story map titled (Air Quality Monitoring from space by NASA using TEMPO). You can scan this QR code to take you to the story map and I will add this link in chat too.</a:t>
            </a:r>
            <a:endParaRPr/>
          </a:p>
        </p:txBody>
      </p:sp>
      <p:sp>
        <p:nvSpPr>
          <p:cNvPr id="659" name="Google Shape;659;g2700f7a7583_1_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700f7a7583_1_36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8" name="Google Shape;668;g2700f7a7583_1_3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700f7a7583_1_15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g2700f7a7583_1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700f7a7583_1_18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g2700f7a7583_1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dcacd3fae7_4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dcacd3fae7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dc68973da8_3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g2dc68973da8_3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dc68973da8_3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g2dc68973da8_3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Mention nominal lifetime is 20 months, then senior review</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dc68973da8_3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g2dc68973da8_3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dc68973da8_3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g2dc68973da8_3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3_Title and Content only top bar">
  <p:cSld name="3_Title and Content only top bar">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gradFill>
            <a:gsLst>
              <a:gs pos="0">
                <a:srgbClr val="C7A16D"/>
              </a:gs>
              <a:gs pos="11000">
                <a:srgbClr val="C7A16D"/>
              </a:gs>
              <a:gs pos="73000">
                <a:srgbClr val="5C7A8F"/>
              </a:gs>
              <a:gs pos="100000">
                <a:srgbClr val="5C7A8F"/>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52" name="Google Shape;52;p13"/>
          <p:cNvGrpSpPr/>
          <p:nvPr/>
        </p:nvGrpSpPr>
        <p:grpSpPr>
          <a:xfrm>
            <a:off x="388248" y="-14545"/>
            <a:ext cx="3471112" cy="5167745"/>
            <a:chOff x="3308351" y="2370138"/>
            <a:chExt cx="2760662" cy="4110037"/>
          </a:xfrm>
        </p:grpSpPr>
        <p:sp>
          <p:nvSpPr>
            <p:cNvPr id="53" name="Google Shape;53;p13"/>
            <p:cNvSpPr/>
            <p:nvPr/>
          </p:nvSpPr>
          <p:spPr>
            <a:xfrm>
              <a:off x="4494213" y="2370138"/>
              <a:ext cx="1574800" cy="3676650"/>
            </a:xfrm>
            <a:custGeom>
              <a:avLst/>
              <a:gdLst/>
              <a:ahLst/>
              <a:cxnLst/>
              <a:rect l="l" t="t" r="r" b="b"/>
              <a:pathLst>
                <a:path w="828" h="1936" extrusionOk="0">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B3D5EB"/>
                </a:gs>
                <a:gs pos="100000">
                  <a:srgbClr val="A1C7E2"/>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4" name="Google Shape;54;p13"/>
            <p:cNvSpPr/>
            <p:nvPr/>
          </p:nvSpPr>
          <p:spPr>
            <a:xfrm>
              <a:off x="3343276" y="5254625"/>
              <a:ext cx="542925" cy="1223962"/>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5" name="Google Shape;55;p13"/>
            <p:cNvSpPr/>
            <p:nvPr/>
          </p:nvSpPr>
          <p:spPr>
            <a:xfrm>
              <a:off x="3308351" y="2376488"/>
              <a:ext cx="2270125" cy="4103687"/>
            </a:xfrm>
            <a:custGeom>
              <a:avLst/>
              <a:gdLst/>
              <a:ahLst/>
              <a:cxnLst/>
              <a:rect l="l" t="t" r="r" b="b"/>
              <a:pathLst>
                <a:path w="1193" h="2162" extrusionOk="0">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B7D9EB"/>
                </a:gs>
                <a:gs pos="85000">
                  <a:srgbClr val="9BC2D8"/>
                </a:gs>
                <a:gs pos="100000">
                  <a:srgbClr val="9BC2D8"/>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56" name="Google Shape;56;p13"/>
          <p:cNvSpPr/>
          <p:nvPr/>
        </p:nvSpPr>
        <p:spPr>
          <a:xfrm>
            <a:off x="0" y="152400"/>
            <a:ext cx="9144000" cy="4638675"/>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7" name="Google Shape;57;p13"/>
          <p:cNvSpPr txBox="1">
            <a:spLocks noGrp="1"/>
          </p:cNvSpPr>
          <p:nvPr>
            <p:ph type="title"/>
          </p:nvPr>
        </p:nvSpPr>
        <p:spPr>
          <a:xfrm>
            <a:off x="714375" y="828108"/>
            <a:ext cx="7795260" cy="484748"/>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3000"/>
              <a:buFont typeface="Lato"/>
              <a:buNone/>
              <a:defRPr sz="1100">
                <a:latin typeface="Lato"/>
                <a:ea typeface="Lato"/>
                <a:cs typeface="Lato"/>
                <a:sym typeface="Lato"/>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58" name="Google Shape;58;p13"/>
          <p:cNvSpPr txBox="1">
            <a:spLocks noGrp="1"/>
          </p:cNvSpPr>
          <p:nvPr>
            <p:ph type="body" idx="1"/>
          </p:nvPr>
        </p:nvSpPr>
        <p:spPr>
          <a:xfrm>
            <a:off x="714375" y="1703895"/>
            <a:ext cx="7964942" cy="1217256"/>
          </a:xfrm>
          <a:prstGeom prst="rect">
            <a:avLst/>
          </a:prstGeom>
          <a:noFill/>
          <a:ln>
            <a:noFill/>
          </a:ln>
        </p:spPr>
        <p:txBody>
          <a:bodyPr spcFirstLastPara="1" wrap="square" lIns="68575" tIns="34275" rIns="68575" bIns="34275" anchor="t" anchorCtr="0">
            <a:spAutoFit/>
          </a:bodyPr>
          <a:lstStyle>
            <a:lvl1pPr marL="457200" lvl="0" indent="-317500" algn="l">
              <a:lnSpc>
                <a:spcPct val="100000"/>
              </a:lnSpc>
              <a:spcBef>
                <a:spcPts val="800"/>
              </a:spcBef>
              <a:spcAft>
                <a:spcPts val="0"/>
              </a:spcAft>
              <a:buClr>
                <a:schemeClr val="dk1"/>
              </a:buClr>
              <a:buSzPts val="1400"/>
              <a:buChar char="●"/>
              <a:defRPr sz="1100">
                <a:latin typeface="Lato"/>
                <a:ea typeface="Lato"/>
                <a:cs typeface="Lato"/>
                <a:sym typeface="Lato"/>
              </a:defRPr>
            </a:lvl1pPr>
            <a:lvl2pPr marL="914400" lvl="1" indent="-317500" algn="l">
              <a:lnSpc>
                <a:spcPct val="90000"/>
              </a:lnSpc>
              <a:spcBef>
                <a:spcPts val="1200"/>
              </a:spcBef>
              <a:spcAft>
                <a:spcPts val="0"/>
              </a:spcAft>
              <a:buClr>
                <a:schemeClr val="dk1"/>
              </a:buClr>
              <a:buSzPts val="1400"/>
              <a:buChar char="○"/>
              <a:defRPr sz="1100">
                <a:latin typeface="Lato"/>
                <a:ea typeface="Lato"/>
                <a:cs typeface="Lato"/>
                <a:sym typeface="Lato"/>
              </a:defRPr>
            </a:lvl2pPr>
            <a:lvl3pPr marL="1371600" lvl="2" indent="-317500" algn="l">
              <a:lnSpc>
                <a:spcPct val="90000"/>
              </a:lnSpc>
              <a:spcBef>
                <a:spcPts val="1200"/>
              </a:spcBef>
              <a:spcAft>
                <a:spcPts val="0"/>
              </a:spcAft>
              <a:buClr>
                <a:schemeClr val="dk1"/>
              </a:buClr>
              <a:buSzPts val="1400"/>
              <a:buChar char="■"/>
              <a:defRPr sz="1100">
                <a:latin typeface="Lato"/>
                <a:ea typeface="Lato"/>
                <a:cs typeface="Lato"/>
                <a:sym typeface="Lato"/>
              </a:defRPr>
            </a:lvl3pPr>
            <a:lvl4pPr marL="1828800" lvl="3" indent="-317500" algn="l">
              <a:lnSpc>
                <a:spcPct val="90000"/>
              </a:lnSpc>
              <a:spcBef>
                <a:spcPts val="1200"/>
              </a:spcBef>
              <a:spcAft>
                <a:spcPts val="0"/>
              </a:spcAft>
              <a:buClr>
                <a:schemeClr val="dk1"/>
              </a:buClr>
              <a:buSzPts val="1400"/>
              <a:buChar char="●"/>
              <a:defRPr sz="1100">
                <a:latin typeface="Lato"/>
                <a:ea typeface="Lato"/>
                <a:cs typeface="Lato"/>
                <a:sym typeface="Lato"/>
              </a:defRPr>
            </a:lvl4pPr>
            <a:lvl5pPr marL="2286000" lvl="4" indent="-317500" algn="l">
              <a:lnSpc>
                <a:spcPct val="90000"/>
              </a:lnSpc>
              <a:spcBef>
                <a:spcPts val="1200"/>
              </a:spcBef>
              <a:spcAft>
                <a:spcPts val="0"/>
              </a:spcAft>
              <a:buClr>
                <a:schemeClr val="dk1"/>
              </a:buClr>
              <a:buSzPts val="1400"/>
              <a:buChar char="○"/>
              <a:defRPr sz="1100">
                <a:latin typeface="Lato"/>
                <a:ea typeface="Lato"/>
                <a:cs typeface="Lato"/>
                <a:sym typeface="Lato"/>
              </a:defRPr>
            </a:lvl5pPr>
            <a:lvl6pPr marL="2743200" lvl="5" indent="-317500" algn="l">
              <a:lnSpc>
                <a:spcPct val="90000"/>
              </a:lnSpc>
              <a:spcBef>
                <a:spcPts val="12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sp>
        <p:nvSpPr>
          <p:cNvPr id="59" name="Google Shape;59;p13"/>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13"/>
          <p:cNvSpPr/>
          <p:nvPr/>
        </p:nvSpPr>
        <p:spPr>
          <a:xfrm>
            <a:off x="0" y="4765899"/>
            <a:ext cx="9144000" cy="384161"/>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522">
          <p15:clr>
            <a:srgbClr val="FBAE40"/>
          </p15:clr>
        </p15:guide>
        <p15:guide id="2" pos="4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0"/>
        <p:cNvGrpSpPr/>
        <p:nvPr/>
      </p:nvGrpSpPr>
      <p:grpSpPr>
        <a:xfrm>
          <a:off x="0" y="0"/>
          <a:ext cx="0" cy="0"/>
          <a:chOff x="0" y="0"/>
          <a:chExt cx="0" cy="0"/>
        </a:xfrm>
      </p:grpSpPr>
      <p:pic>
        <p:nvPicPr>
          <p:cNvPr id="71" name="Google Shape;71;p1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2" name="Google Shape;72;p15"/>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5"/>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15"/>
          <p:cNvSpPr txBox="1">
            <a:spLocks noGrp="1"/>
          </p:cNvSpPr>
          <p:nvPr>
            <p:ph type="subTitle" idx="1"/>
          </p:nvPr>
        </p:nvSpPr>
        <p:spPr>
          <a:xfrm>
            <a:off x="2886075" y="3114675"/>
            <a:ext cx="2571095" cy="769442"/>
          </a:xfrm>
          <a:prstGeom prst="rect">
            <a:avLst/>
          </a:prstGeom>
          <a:noFill/>
          <a:ln>
            <a:noFill/>
          </a:ln>
        </p:spPr>
        <p:txBody>
          <a:bodyPr spcFirstLastPara="1" wrap="square" lIns="68575" tIns="34275" rIns="68575" bIns="34275" anchor="t" anchorCtr="0">
            <a:spAutoFit/>
          </a:bodyPr>
          <a:lstStyle>
            <a:lvl1pPr lvl="0" algn="l">
              <a:lnSpc>
                <a:spcPct val="100000"/>
              </a:lnSpc>
              <a:spcBef>
                <a:spcPts val="800"/>
              </a:spcBef>
              <a:spcAft>
                <a:spcPts val="0"/>
              </a:spcAft>
              <a:buClr>
                <a:schemeClr val="lt1"/>
              </a:buClr>
              <a:buSzPts val="1400"/>
              <a:buNone/>
              <a:defRPr sz="1400" b="0">
                <a:solidFill>
                  <a:schemeClr val="lt1"/>
                </a:solidFill>
                <a:latin typeface="Arial"/>
                <a:ea typeface="Arial"/>
                <a:cs typeface="Arial"/>
                <a:sym typeface="Aria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76" name="Google Shape;76;p15"/>
          <p:cNvPicPr preferRelativeResize="0"/>
          <p:nvPr/>
        </p:nvPicPr>
        <p:blipFill rotWithShape="1">
          <a:blip r:embed="rId3">
            <a:alphaModFix/>
          </a:blip>
          <a:srcRect/>
          <a:stretch/>
        </p:blipFill>
        <p:spPr>
          <a:xfrm>
            <a:off x="6856792" y="228599"/>
            <a:ext cx="2077181" cy="630317"/>
          </a:xfrm>
          <a:prstGeom prst="rect">
            <a:avLst/>
          </a:prstGeom>
          <a:noFill/>
          <a:ln>
            <a:noFill/>
          </a:ln>
        </p:spPr>
      </p:pic>
      <p:grpSp>
        <p:nvGrpSpPr>
          <p:cNvPr id="77" name="Google Shape;77;p15"/>
          <p:cNvGrpSpPr/>
          <p:nvPr/>
        </p:nvGrpSpPr>
        <p:grpSpPr>
          <a:xfrm>
            <a:off x="387332" y="-6632"/>
            <a:ext cx="3465934" cy="5155030"/>
            <a:chOff x="516442" y="-8842"/>
            <a:chExt cx="4621246" cy="6873373"/>
          </a:xfrm>
        </p:grpSpPr>
        <p:sp>
          <p:nvSpPr>
            <p:cNvPr id="78" name="Google Shape;78;p15"/>
            <p:cNvSpPr/>
            <p:nvPr/>
          </p:nvSpPr>
          <p:spPr>
            <a:xfrm>
              <a:off x="2484060" y="-8842"/>
              <a:ext cx="2653628" cy="6147482"/>
            </a:xfrm>
            <a:custGeom>
              <a:avLst/>
              <a:gdLst/>
              <a:ahLst/>
              <a:cxnLst/>
              <a:rect l="l" t="t" r="r" b="b"/>
              <a:pathLst>
                <a:path w="834" h="1936" extrusionOk="0">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 pos="100000">
                  <a:srgbClr val="6DB8E3"/>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9" name="Google Shape;79;p15"/>
            <p:cNvSpPr/>
            <p:nvPr/>
          </p:nvSpPr>
          <p:spPr>
            <a:xfrm>
              <a:off x="580255" y="4814485"/>
              <a:ext cx="909359" cy="2047388"/>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0" name="Google Shape;80;p15"/>
            <p:cNvSpPr/>
            <p:nvPr/>
          </p:nvSpPr>
          <p:spPr>
            <a:xfrm>
              <a:off x="516442" y="1794"/>
              <a:ext cx="3799633" cy="6862737"/>
            </a:xfrm>
            <a:custGeom>
              <a:avLst/>
              <a:gdLst/>
              <a:ahLst/>
              <a:cxnLst/>
              <a:rect l="l" t="t" r="r" b="b"/>
              <a:pathLst>
                <a:path w="1195" h="2162" extrusionOk="0">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 pos="100000">
                  <a:srgbClr val="52B3D9"/>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1818">
          <p15:clr>
            <a:srgbClr val="FBAE40"/>
          </p15:clr>
        </p15:guide>
        <p15:guide id="2" pos="1818">
          <p15:clr>
            <a:srgbClr val="FBAE40"/>
          </p15:clr>
        </p15:guide>
        <p15:guide id="3" pos="252">
          <p15:clr>
            <a:srgbClr val="FBAE40"/>
          </p15:clr>
        </p15:guide>
        <p15:guide id="4" orient="horz" pos="1530">
          <p15:clr>
            <a:srgbClr val="FBAE40"/>
          </p15:clr>
        </p15:guide>
        <p15:guide id="5" orient="horz" pos="196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686175" y="828108"/>
            <a:ext cx="5008579" cy="484748"/>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6"/>
          <p:cNvSpPr txBox="1">
            <a:spLocks noGrp="1"/>
          </p:cNvSpPr>
          <p:nvPr>
            <p:ph type="body" idx="1"/>
          </p:nvPr>
        </p:nvSpPr>
        <p:spPr>
          <a:xfrm>
            <a:off x="3686176" y="1661032"/>
            <a:ext cx="5008578" cy="1217256"/>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 name="Google Shape;84;p16"/>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p16"/>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522">
          <p15:clr>
            <a:srgbClr val="FBAE40"/>
          </p15:clr>
        </p15:guide>
        <p15:guide id="2" pos="232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7"/>
        <p:cNvGrpSpPr/>
        <p:nvPr/>
      </p:nvGrpSpPr>
      <p:grpSpPr>
        <a:xfrm>
          <a:off x="0" y="0"/>
          <a:ext cx="0" cy="0"/>
          <a:chOff x="0" y="0"/>
          <a:chExt cx="0" cy="0"/>
        </a:xfrm>
      </p:grpSpPr>
      <p:pic>
        <p:nvPicPr>
          <p:cNvPr id="88" name="Google Shape;88;p1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9" name="Google Shape;89;p17"/>
          <p:cNvSpPr/>
          <p:nvPr/>
        </p:nvSpPr>
        <p:spPr>
          <a:xfrm>
            <a:off x="0" y="1847712"/>
            <a:ext cx="9144000" cy="1285241"/>
          </a:xfrm>
          <a:prstGeom prst="rect">
            <a:avLst/>
          </a:prstGeom>
          <a:gradFill>
            <a:gsLst>
              <a:gs pos="0">
                <a:srgbClr val="BFE5FF">
                  <a:alpha val="36862"/>
                </a:srgbClr>
              </a:gs>
              <a:gs pos="14000">
                <a:srgbClr val="BFE5FF">
                  <a:alpha val="94901"/>
                </a:srgbClr>
              </a:gs>
              <a:gs pos="52999">
                <a:srgbClr val="BFE5FF"/>
              </a:gs>
              <a:gs pos="85000">
                <a:srgbClr val="BFE5FF">
                  <a:alpha val="94901"/>
                </a:srgbClr>
              </a:gs>
              <a:gs pos="100000">
                <a:srgbClr val="BFE5FF">
                  <a:alpha val="36862"/>
                </a:srgbClr>
              </a:gs>
            </a:gsLst>
            <a:lin ang="0" scaled="0"/>
          </a:gradFill>
          <a:ln>
            <a:noFill/>
          </a:ln>
          <a:effectLst>
            <a:outerShdw blurRad="254000" sx="103000" sy="103000" algn="ctr"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0" name="Google Shape;90;p17"/>
          <p:cNvSpPr txBox="1">
            <a:spLocks noGrp="1"/>
          </p:cNvSpPr>
          <p:nvPr>
            <p:ph type="title"/>
          </p:nvPr>
        </p:nvSpPr>
        <p:spPr>
          <a:xfrm>
            <a:off x="623888" y="2262425"/>
            <a:ext cx="7886700" cy="484748"/>
          </a:xfrm>
          <a:prstGeom prst="rect">
            <a:avLst/>
          </a:prstGeom>
          <a:noFill/>
          <a:ln>
            <a:noFill/>
          </a:ln>
        </p:spPr>
        <p:txBody>
          <a:bodyPr spcFirstLastPara="1" wrap="square" lIns="68575" tIns="34275" rIns="68575" bIns="34275" anchor="ctr" anchorCtr="0">
            <a:spAutoFit/>
          </a:bodyPr>
          <a:lstStyle>
            <a:lvl1pPr lvl="0" algn="ctr">
              <a:lnSpc>
                <a:spcPct val="90000"/>
              </a:lnSpc>
              <a:spcBef>
                <a:spcPts val="0"/>
              </a:spcBef>
              <a:spcAft>
                <a:spcPts val="0"/>
              </a:spcAft>
              <a:buClr>
                <a:schemeClr val="dk1"/>
              </a:buClr>
              <a:buSzPts val="3000"/>
              <a:buFont typeface="Arial"/>
              <a:buNone/>
              <a:defRPr sz="30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1" name="Google Shape;91;p17"/>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7"/>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94"/>
        <p:cNvGrpSpPr/>
        <p:nvPr/>
      </p:nvGrpSpPr>
      <p:grpSpPr>
        <a:xfrm>
          <a:off x="0" y="0"/>
          <a:ext cx="0" cy="0"/>
          <a:chOff x="0" y="0"/>
          <a:chExt cx="0" cy="0"/>
        </a:xfrm>
      </p:grpSpPr>
      <p:pic>
        <p:nvPicPr>
          <p:cNvPr id="95" name="Google Shape;95;p18"/>
          <p:cNvPicPr preferRelativeResize="0"/>
          <p:nvPr/>
        </p:nvPicPr>
        <p:blipFill rotWithShape="1">
          <a:blip r:embed="rId2">
            <a:alphaModFix amt="60000"/>
          </a:blip>
          <a:srcRect/>
          <a:stretch/>
        </p:blipFill>
        <p:spPr>
          <a:xfrm>
            <a:off x="0" y="0"/>
            <a:ext cx="2057400" cy="5143500"/>
          </a:xfrm>
          <a:prstGeom prst="rect">
            <a:avLst/>
          </a:prstGeom>
          <a:noFill/>
          <a:ln>
            <a:noFill/>
          </a:ln>
        </p:spPr>
      </p:pic>
      <p:sp>
        <p:nvSpPr>
          <p:cNvPr id="96" name="Google Shape;96;p18"/>
          <p:cNvSpPr/>
          <p:nvPr/>
        </p:nvSpPr>
        <p:spPr>
          <a:xfrm>
            <a:off x="-346434" y="0"/>
            <a:ext cx="9490434" cy="5143500"/>
          </a:xfrm>
          <a:custGeom>
            <a:avLst/>
            <a:gdLst/>
            <a:ahLst/>
            <a:cxnLst/>
            <a:rect l="l" t="t" r="r" b="b"/>
            <a:pathLst>
              <a:path w="3986" h="2160" extrusionOk="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7" name="Google Shape;97;p18"/>
          <p:cNvSpPr txBox="1">
            <a:spLocks noGrp="1"/>
          </p:cNvSpPr>
          <p:nvPr>
            <p:ph type="title"/>
          </p:nvPr>
        </p:nvSpPr>
        <p:spPr>
          <a:xfrm>
            <a:off x="1746317" y="828108"/>
            <a:ext cx="6769033" cy="484748"/>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3000"/>
              <a:buFont typeface="Arial"/>
              <a:buNone/>
              <a:defRPr>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8" name="Google Shape;98;p18"/>
          <p:cNvSpPr txBox="1">
            <a:spLocks noGrp="1"/>
          </p:cNvSpPr>
          <p:nvPr>
            <p:ph type="body" idx="1"/>
          </p:nvPr>
        </p:nvSpPr>
        <p:spPr>
          <a:xfrm>
            <a:off x="1746317" y="1661032"/>
            <a:ext cx="6938716" cy="1217256"/>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9" name="Google Shape;99;p18"/>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 name="Google Shape;100;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18"/>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522">
          <p15:clr>
            <a:srgbClr val="FBAE40"/>
          </p15:clr>
        </p15:guide>
        <p15:guide id="2" pos="10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Only">
  <p:cSld name="1_Title Only">
    <p:bg>
      <p:bgPr>
        <a:solidFill>
          <a:schemeClr val="lt1"/>
        </a:solidFill>
        <a:effectLst/>
      </p:bgPr>
    </p:bg>
    <p:spTree>
      <p:nvGrpSpPr>
        <p:cNvPr id="1" name="Shape 102"/>
        <p:cNvGrpSpPr/>
        <p:nvPr/>
      </p:nvGrpSpPr>
      <p:grpSpPr>
        <a:xfrm>
          <a:off x="0" y="0"/>
          <a:ext cx="0" cy="0"/>
          <a:chOff x="0" y="0"/>
          <a:chExt cx="0" cy="0"/>
        </a:xfrm>
      </p:grpSpPr>
      <p:sp>
        <p:nvSpPr>
          <p:cNvPr id="103" name="Google Shape;103;p19"/>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33CD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19"/>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06" name="Google Shape;106;p19"/>
          <p:cNvSpPr txBox="1"/>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a:solidFill>
                  <a:srgbClr val="65CBF9"/>
                </a:solidFill>
                <a:latin typeface="Arial"/>
                <a:ea typeface="Arial"/>
                <a:cs typeface="Arial"/>
                <a:sym typeface="Arial"/>
              </a:rPr>
              <a:t>‹#›</a:t>
            </a:fld>
            <a:endParaRPr sz="900">
              <a:solidFill>
                <a:srgbClr val="65CBF9"/>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702">
          <p15:clr>
            <a:srgbClr val="FBAE40"/>
          </p15:clr>
        </p15:guide>
        <p15:guide id="2" pos="36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3_Title and Content">
  <p:cSld name="3_Title and Content">
    <p:spTree>
      <p:nvGrpSpPr>
        <p:cNvPr id="1" name="Shape 107"/>
        <p:cNvGrpSpPr/>
        <p:nvPr/>
      </p:nvGrpSpPr>
      <p:grpSpPr>
        <a:xfrm>
          <a:off x="0" y="0"/>
          <a:ext cx="0" cy="0"/>
          <a:chOff x="0" y="0"/>
          <a:chExt cx="0" cy="0"/>
        </a:xfrm>
      </p:grpSpPr>
      <p:sp>
        <p:nvSpPr>
          <p:cNvPr id="108" name="Google Shape;108;p20"/>
          <p:cNvSpPr/>
          <p:nvPr/>
        </p:nvSpPr>
        <p:spPr>
          <a:xfrm>
            <a:off x="0" y="0"/>
            <a:ext cx="9144000" cy="5143500"/>
          </a:xfrm>
          <a:prstGeom prst="rect">
            <a:avLst/>
          </a:prstGeom>
          <a:gradFill>
            <a:gsLst>
              <a:gs pos="0">
                <a:srgbClr val="C7A16D"/>
              </a:gs>
              <a:gs pos="11000">
                <a:srgbClr val="C7A16D"/>
              </a:gs>
              <a:gs pos="73000">
                <a:srgbClr val="5C7A8F"/>
              </a:gs>
              <a:gs pos="100000">
                <a:srgbClr val="5C7A8F"/>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109" name="Google Shape;109;p20"/>
          <p:cNvGrpSpPr/>
          <p:nvPr/>
        </p:nvGrpSpPr>
        <p:grpSpPr>
          <a:xfrm>
            <a:off x="388248" y="-14545"/>
            <a:ext cx="3471112" cy="5167745"/>
            <a:chOff x="3308351" y="2370138"/>
            <a:chExt cx="2760662" cy="4110037"/>
          </a:xfrm>
        </p:grpSpPr>
        <p:sp>
          <p:nvSpPr>
            <p:cNvPr id="110" name="Google Shape;110;p20"/>
            <p:cNvSpPr/>
            <p:nvPr/>
          </p:nvSpPr>
          <p:spPr>
            <a:xfrm>
              <a:off x="4494213" y="2370138"/>
              <a:ext cx="1574800" cy="3676650"/>
            </a:xfrm>
            <a:custGeom>
              <a:avLst/>
              <a:gdLst/>
              <a:ahLst/>
              <a:cxnLst/>
              <a:rect l="l" t="t" r="r" b="b"/>
              <a:pathLst>
                <a:path w="828" h="1936" extrusionOk="0">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B3D5EB"/>
                </a:gs>
                <a:gs pos="100000">
                  <a:srgbClr val="A1C7E2"/>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1" name="Google Shape;111;p20"/>
            <p:cNvSpPr/>
            <p:nvPr/>
          </p:nvSpPr>
          <p:spPr>
            <a:xfrm>
              <a:off x="3343276" y="5254625"/>
              <a:ext cx="542925" cy="1223962"/>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2" name="Google Shape;112;p20"/>
            <p:cNvSpPr/>
            <p:nvPr/>
          </p:nvSpPr>
          <p:spPr>
            <a:xfrm>
              <a:off x="3308351" y="2376488"/>
              <a:ext cx="2270125" cy="4103687"/>
            </a:xfrm>
            <a:custGeom>
              <a:avLst/>
              <a:gdLst/>
              <a:ahLst/>
              <a:cxnLst/>
              <a:rect l="l" t="t" r="r" b="b"/>
              <a:pathLst>
                <a:path w="1193" h="2162" extrusionOk="0">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B7D9EB"/>
                </a:gs>
                <a:gs pos="85000">
                  <a:srgbClr val="9BC2D8"/>
                </a:gs>
                <a:gs pos="100000">
                  <a:srgbClr val="9BC2D8"/>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13" name="Google Shape;113;p20"/>
          <p:cNvSpPr/>
          <p:nvPr/>
        </p:nvSpPr>
        <p:spPr>
          <a:xfrm>
            <a:off x="0" y="152400"/>
            <a:ext cx="9144000" cy="4638675"/>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4" name="Google Shape;114;p20"/>
          <p:cNvSpPr txBox="1">
            <a:spLocks noGrp="1"/>
          </p:cNvSpPr>
          <p:nvPr>
            <p:ph type="title"/>
          </p:nvPr>
        </p:nvSpPr>
        <p:spPr>
          <a:xfrm>
            <a:off x="714375" y="828108"/>
            <a:ext cx="7795260" cy="484748"/>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3000"/>
              <a:buFont typeface="Arial"/>
              <a:buNone/>
              <a:defRPr>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0"/>
          <p:cNvSpPr txBox="1">
            <a:spLocks noGrp="1"/>
          </p:cNvSpPr>
          <p:nvPr>
            <p:ph type="body" idx="1"/>
          </p:nvPr>
        </p:nvSpPr>
        <p:spPr>
          <a:xfrm>
            <a:off x="714375" y="1703895"/>
            <a:ext cx="7964942" cy="1217256"/>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0"/>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0"/>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522">
          <p15:clr>
            <a:srgbClr val="FBAE40"/>
          </p15:clr>
        </p15:guide>
        <p15:guide id="2" pos="45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4_Title and Content">
  <p:cSld name="4_Title and Content">
    <p:spTree>
      <p:nvGrpSpPr>
        <p:cNvPr id="1" name="Shape 119"/>
        <p:cNvGrpSpPr/>
        <p:nvPr/>
      </p:nvGrpSpPr>
      <p:grpSpPr>
        <a:xfrm>
          <a:off x="0" y="0"/>
          <a:ext cx="0" cy="0"/>
          <a:chOff x="0" y="0"/>
          <a:chExt cx="0" cy="0"/>
        </a:xfrm>
      </p:grpSpPr>
      <p:sp>
        <p:nvSpPr>
          <p:cNvPr id="120" name="Google Shape;120;p21"/>
          <p:cNvSpPr/>
          <p:nvPr/>
        </p:nvSpPr>
        <p:spPr>
          <a:xfrm>
            <a:off x="0" y="0"/>
            <a:ext cx="9144000" cy="5143500"/>
          </a:xfrm>
          <a:prstGeom prst="rect">
            <a:avLst/>
          </a:prstGeom>
          <a:gradFill>
            <a:gsLst>
              <a:gs pos="0">
                <a:srgbClr val="C7A16D"/>
              </a:gs>
              <a:gs pos="11000">
                <a:srgbClr val="C7A16D"/>
              </a:gs>
              <a:gs pos="73000">
                <a:srgbClr val="5C7A8F"/>
              </a:gs>
              <a:gs pos="100000">
                <a:srgbClr val="5C7A8F"/>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121" name="Google Shape;121;p21"/>
          <p:cNvGrpSpPr/>
          <p:nvPr/>
        </p:nvGrpSpPr>
        <p:grpSpPr>
          <a:xfrm>
            <a:off x="388248" y="-14545"/>
            <a:ext cx="3471112" cy="5167745"/>
            <a:chOff x="3308351" y="2370138"/>
            <a:chExt cx="2760662" cy="4110037"/>
          </a:xfrm>
        </p:grpSpPr>
        <p:sp>
          <p:nvSpPr>
            <p:cNvPr id="122" name="Google Shape;122;p21"/>
            <p:cNvSpPr/>
            <p:nvPr/>
          </p:nvSpPr>
          <p:spPr>
            <a:xfrm>
              <a:off x="4494213" y="2370138"/>
              <a:ext cx="1574800" cy="3676650"/>
            </a:xfrm>
            <a:custGeom>
              <a:avLst/>
              <a:gdLst/>
              <a:ahLst/>
              <a:cxnLst/>
              <a:rect l="l" t="t" r="r" b="b"/>
              <a:pathLst>
                <a:path w="828" h="1936" extrusionOk="0">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B3D5EB"/>
                </a:gs>
                <a:gs pos="100000">
                  <a:srgbClr val="A1C7E2"/>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3" name="Google Shape;123;p21"/>
            <p:cNvSpPr/>
            <p:nvPr/>
          </p:nvSpPr>
          <p:spPr>
            <a:xfrm>
              <a:off x="3343276" y="5254625"/>
              <a:ext cx="542925" cy="1223962"/>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4" name="Google Shape;124;p21"/>
            <p:cNvSpPr/>
            <p:nvPr/>
          </p:nvSpPr>
          <p:spPr>
            <a:xfrm>
              <a:off x="3308351" y="2376488"/>
              <a:ext cx="2270125" cy="4103687"/>
            </a:xfrm>
            <a:custGeom>
              <a:avLst/>
              <a:gdLst/>
              <a:ahLst/>
              <a:cxnLst/>
              <a:rect l="l" t="t" r="r" b="b"/>
              <a:pathLst>
                <a:path w="1193" h="2162" extrusionOk="0">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B7D9EB"/>
                </a:gs>
                <a:gs pos="85000">
                  <a:srgbClr val="9BC2D8"/>
                </a:gs>
                <a:gs pos="100000">
                  <a:srgbClr val="9BC2D8"/>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25" name="Google Shape;125;p21"/>
          <p:cNvSpPr/>
          <p:nvPr/>
        </p:nvSpPr>
        <p:spPr>
          <a:xfrm>
            <a:off x="0" y="152400"/>
            <a:ext cx="9144000" cy="4638675"/>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6" name="Google Shape;126;p21"/>
          <p:cNvSpPr txBox="1">
            <a:spLocks noGrp="1"/>
          </p:cNvSpPr>
          <p:nvPr>
            <p:ph type="title"/>
          </p:nvPr>
        </p:nvSpPr>
        <p:spPr>
          <a:xfrm>
            <a:off x="4058239" y="628650"/>
            <a:ext cx="4626794" cy="900247"/>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3000"/>
              <a:buFont typeface="Arial"/>
              <a:buNone/>
              <a:defRPr>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7" name="Google Shape;127;p21"/>
          <p:cNvSpPr txBox="1">
            <a:spLocks noGrp="1"/>
          </p:cNvSpPr>
          <p:nvPr>
            <p:ph type="body" idx="1"/>
          </p:nvPr>
        </p:nvSpPr>
        <p:spPr>
          <a:xfrm>
            <a:off x="4057650" y="1661032"/>
            <a:ext cx="4626793" cy="1217256"/>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8" name="Google Shape;128;p21"/>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21"/>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396">
          <p15:clr>
            <a:srgbClr val="FBAE40"/>
          </p15:clr>
        </p15:guide>
        <p15:guide id="2" pos="25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3676454" y="828108"/>
            <a:ext cx="5112487" cy="484748"/>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3" name="Google Shape;133;p22"/>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4" name="Google Shape;134;p22"/>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5" name="Google Shape;135;p22"/>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33CD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7" name="Google Shape;137;p22"/>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0" name="Google Shape;140;p23"/>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spAutoFit/>
          </a:bodyPr>
          <a:lstStyle>
            <a:lvl1pPr marL="457200" lvl="0" indent="-228600" algn="l">
              <a:lnSpc>
                <a:spcPct val="10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1" name="Google Shape;141;p23"/>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2" name="Google Shape;142;p23"/>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spAutoFit/>
          </a:bodyPr>
          <a:lstStyle>
            <a:lvl1pPr marL="457200" lvl="0" indent="-228600" algn="l">
              <a:lnSpc>
                <a:spcPct val="10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3" name="Google Shape;143;p23"/>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4" name="Google Shape;144;p23"/>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33CD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5" name="Google Shape;145;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6" name="Google Shape;146;p23"/>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3676454" y="828108"/>
            <a:ext cx="5112487" cy="484748"/>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9" name="Google Shape;149;p24"/>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33CD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1" name="Google Shape;151;p24"/>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sp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4" name="Google Shape;154;p25"/>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2400"/>
              <a:buNone/>
              <a:defRPr sz="2400"/>
            </a:lvl1pPr>
            <a:lvl2pPr marL="914400" lvl="1" indent="-228600" algn="l">
              <a:lnSpc>
                <a:spcPct val="90000"/>
              </a:lnSpc>
              <a:spcBef>
                <a:spcPts val="400"/>
              </a:spcBef>
              <a:spcAft>
                <a:spcPts val="0"/>
              </a:spcAft>
              <a:buClr>
                <a:schemeClr val="dk1"/>
              </a:buClr>
              <a:buSzPts val="2100"/>
              <a:buNone/>
              <a:defRPr sz="2100"/>
            </a:lvl2pPr>
            <a:lvl3pPr marL="1371600" lvl="2" indent="-228600" algn="l">
              <a:lnSpc>
                <a:spcPct val="90000"/>
              </a:lnSpc>
              <a:spcBef>
                <a:spcPts val="400"/>
              </a:spcBef>
              <a:spcAft>
                <a:spcPts val="0"/>
              </a:spcAft>
              <a:buClr>
                <a:schemeClr val="dk1"/>
              </a:buClr>
              <a:buSzPts val="1800"/>
              <a:buNone/>
              <a:defRPr sz="1800"/>
            </a:lvl3pPr>
            <a:lvl4pPr marL="1828800" lvl="3" indent="-228600" algn="l">
              <a:lnSpc>
                <a:spcPct val="90000"/>
              </a:lnSpc>
              <a:spcBef>
                <a:spcPts val="400"/>
              </a:spcBef>
              <a:spcAft>
                <a:spcPts val="0"/>
              </a:spcAft>
              <a:buClr>
                <a:schemeClr val="dk1"/>
              </a:buClr>
              <a:buSzPts val="1500"/>
              <a:buNone/>
              <a:defRPr sz="1500"/>
            </a:lvl4pPr>
            <a:lvl5pPr marL="2286000" lvl="4" indent="-228600" algn="l">
              <a:lnSpc>
                <a:spcPct val="90000"/>
              </a:lnSpc>
              <a:spcBef>
                <a:spcPts val="400"/>
              </a:spcBef>
              <a:spcAft>
                <a:spcPts val="0"/>
              </a:spcAft>
              <a:buClr>
                <a:schemeClr val="dk1"/>
              </a:buClr>
              <a:buSzPts val="1500"/>
              <a:buNone/>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55" name="Google Shape;155;p25"/>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56" name="Google Shape;156;p25"/>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33CD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7" name="Google Shape;157;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8" name="Google Shape;158;p25"/>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sp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1" name="Google Shape;161;p26"/>
          <p:cNvSpPr>
            <a:spLocks noGrp="1"/>
          </p:cNvSpPr>
          <p:nvPr>
            <p:ph type="pic" idx="2"/>
          </p:nvPr>
        </p:nvSpPr>
        <p:spPr>
          <a:xfrm>
            <a:off x="3887391" y="740569"/>
            <a:ext cx="4629150" cy="3655219"/>
          </a:xfrm>
          <a:prstGeom prst="rect">
            <a:avLst/>
          </a:prstGeom>
          <a:noFill/>
          <a:ln>
            <a:noFill/>
          </a:ln>
        </p:spPr>
      </p:sp>
      <p:sp>
        <p:nvSpPr>
          <p:cNvPr id="162" name="Google Shape;162;p26"/>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63" name="Google Shape;163;p26"/>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33CD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4" name="Google Shape;164;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5" name="Google Shape;165;p26"/>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3676454" y="828108"/>
            <a:ext cx="5112487" cy="484748"/>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8" name="Google Shape;168;p27"/>
          <p:cNvSpPr txBox="1">
            <a:spLocks noGrp="1"/>
          </p:cNvSpPr>
          <p:nvPr>
            <p:ph type="body" idx="1"/>
          </p:nvPr>
        </p:nvSpPr>
        <p:spPr>
          <a:xfrm rot="5400000">
            <a:off x="6042244" y="-704757"/>
            <a:ext cx="276999" cy="5008578"/>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9" name="Google Shape;169;p27"/>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33CD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0" name="Google Shape;170;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1" name="Google Shape;171;p27"/>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4" name="Google Shape;174;p28"/>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5" name="Google Shape;175;p28"/>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6" name="Google Shape;176;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7" name="Google Shape;177;p28"/>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187"/>
        <p:cNvGrpSpPr/>
        <p:nvPr/>
      </p:nvGrpSpPr>
      <p:grpSpPr>
        <a:xfrm>
          <a:off x="0" y="0"/>
          <a:ext cx="0" cy="0"/>
          <a:chOff x="0" y="0"/>
          <a:chExt cx="0" cy="0"/>
        </a:xfrm>
      </p:grpSpPr>
      <p:pic>
        <p:nvPicPr>
          <p:cNvPr id="188" name="Google Shape;188;p30"/>
          <p:cNvPicPr preferRelativeResize="0"/>
          <p:nvPr/>
        </p:nvPicPr>
        <p:blipFill rotWithShape="1">
          <a:blip r:embed="rId2">
            <a:alphaModFix amt="60000"/>
          </a:blip>
          <a:srcRect/>
          <a:stretch/>
        </p:blipFill>
        <p:spPr>
          <a:xfrm>
            <a:off x="0" y="0"/>
            <a:ext cx="2057400" cy="5143500"/>
          </a:xfrm>
          <a:prstGeom prst="rect">
            <a:avLst/>
          </a:prstGeom>
          <a:noFill/>
          <a:ln>
            <a:noFill/>
          </a:ln>
        </p:spPr>
      </p:pic>
      <p:sp>
        <p:nvSpPr>
          <p:cNvPr id="189" name="Google Shape;189;p30"/>
          <p:cNvSpPr/>
          <p:nvPr/>
        </p:nvSpPr>
        <p:spPr>
          <a:xfrm>
            <a:off x="-346434" y="0"/>
            <a:ext cx="9490434" cy="5143500"/>
          </a:xfrm>
          <a:custGeom>
            <a:avLst/>
            <a:gdLst/>
            <a:ahLst/>
            <a:cxnLst/>
            <a:rect l="l" t="t" r="r" b="b"/>
            <a:pathLst>
              <a:path w="3986" h="2160" extrusionOk="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0" name="Google Shape;190;p30"/>
          <p:cNvSpPr txBox="1">
            <a:spLocks noGrp="1"/>
          </p:cNvSpPr>
          <p:nvPr>
            <p:ph type="title"/>
          </p:nvPr>
        </p:nvSpPr>
        <p:spPr>
          <a:xfrm>
            <a:off x="1746317" y="828108"/>
            <a:ext cx="6769033" cy="484748"/>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3000"/>
              <a:buFont typeface="Arial"/>
              <a:buNone/>
              <a:defRPr>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1" name="Google Shape;191;p30"/>
          <p:cNvSpPr txBox="1">
            <a:spLocks noGrp="1"/>
          </p:cNvSpPr>
          <p:nvPr>
            <p:ph type="body" idx="1"/>
          </p:nvPr>
        </p:nvSpPr>
        <p:spPr>
          <a:xfrm>
            <a:off x="1746317" y="1661032"/>
            <a:ext cx="6938716" cy="1217256"/>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2" name="Google Shape;192;p30"/>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3" name="Google Shape;193;p3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4" name="Google Shape;194;p30"/>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522">
          <p15:clr>
            <a:srgbClr val="FBAE40"/>
          </p15:clr>
        </p15:guide>
        <p15:guide id="2" pos="109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3_Title and Content">
  <p:cSld name="3_Title and Content">
    <p:spTree>
      <p:nvGrpSpPr>
        <p:cNvPr id="1" name="Shape 195"/>
        <p:cNvGrpSpPr/>
        <p:nvPr/>
      </p:nvGrpSpPr>
      <p:grpSpPr>
        <a:xfrm>
          <a:off x="0" y="0"/>
          <a:ext cx="0" cy="0"/>
          <a:chOff x="0" y="0"/>
          <a:chExt cx="0" cy="0"/>
        </a:xfrm>
      </p:grpSpPr>
      <p:sp>
        <p:nvSpPr>
          <p:cNvPr id="196" name="Google Shape;196;p31"/>
          <p:cNvSpPr/>
          <p:nvPr/>
        </p:nvSpPr>
        <p:spPr>
          <a:xfrm>
            <a:off x="0" y="0"/>
            <a:ext cx="9144000" cy="5143500"/>
          </a:xfrm>
          <a:prstGeom prst="rect">
            <a:avLst/>
          </a:prstGeom>
          <a:gradFill>
            <a:gsLst>
              <a:gs pos="0">
                <a:srgbClr val="C7A16D"/>
              </a:gs>
              <a:gs pos="11000">
                <a:srgbClr val="C7A16D"/>
              </a:gs>
              <a:gs pos="73000">
                <a:srgbClr val="5C7A8F"/>
              </a:gs>
              <a:gs pos="100000">
                <a:srgbClr val="5C7A8F"/>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197" name="Google Shape;197;p31"/>
          <p:cNvGrpSpPr/>
          <p:nvPr/>
        </p:nvGrpSpPr>
        <p:grpSpPr>
          <a:xfrm>
            <a:off x="388248" y="-14545"/>
            <a:ext cx="3471112" cy="5167745"/>
            <a:chOff x="3308351" y="2370138"/>
            <a:chExt cx="2760662" cy="4110037"/>
          </a:xfrm>
        </p:grpSpPr>
        <p:sp>
          <p:nvSpPr>
            <p:cNvPr id="198" name="Google Shape;198;p31"/>
            <p:cNvSpPr/>
            <p:nvPr/>
          </p:nvSpPr>
          <p:spPr>
            <a:xfrm>
              <a:off x="4494213" y="2370138"/>
              <a:ext cx="1574800" cy="3676650"/>
            </a:xfrm>
            <a:custGeom>
              <a:avLst/>
              <a:gdLst/>
              <a:ahLst/>
              <a:cxnLst/>
              <a:rect l="l" t="t" r="r" b="b"/>
              <a:pathLst>
                <a:path w="828" h="1936" extrusionOk="0">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B3D5EB"/>
                </a:gs>
                <a:gs pos="100000">
                  <a:srgbClr val="A1C7E2"/>
                </a:gs>
              </a:gsLst>
              <a:lin ang="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9" name="Google Shape;199;p31"/>
            <p:cNvSpPr/>
            <p:nvPr/>
          </p:nvSpPr>
          <p:spPr>
            <a:xfrm>
              <a:off x="3343276" y="5254625"/>
              <a:ext cx="542925" cy="1223962"/>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0" name="Google Shape;200;p31"/>
            <p:cNvSpPr/>
            <p:nvPr/>
          </p:nvSpPr>
          <p:spPr>
            <a:xfrm>
              <a:off x="3308351" y="2376488"/>
              <a:ext cx="2270125" cy="4103687"/>
            </a:xfrm>
            <a:custGeom>
              <a:avLst/>
              <a:gdLst/>
              <a:ahLst/>
              <a:cxnLst/>
              <a:rect l="l" t="t" r="r" b="b"/>
              <a:pathLst>
                <a:path w="1193" h="2162" extrusionOk="0">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B7D9EB"/>
                </a:gs>
                <a:gs pos="85000">
                  <a:srgbClr val="9BC2D8"/>
                </a:gs>
                <a:gs pos="100000">
                  <a:srgbClr val="9BC2D8"/>
                </a:gs>
              </a:gsLst>
              <a:lin ang="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201" name="Google Shape;201;p31"/>
          <p:cNvSpPr/>
          <p:nvPr/>
        </p:nvSpPr>
        <p:spPr>
          <a:xfrm>
            <a:off x="0" y="152400"/>
            <a:ext cx="9144000" cy="4638675"/>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2" name="Google Shape;202;p31"/>
          <p:cNvSpPr txBox="1">
            <a:spLocks noGrp="1"/>
          </p:cNvSpPr>
          <p:nvPr>
            <p:ph type="title"/>
          </p:nvPr>
        </p:nvSpPr>
        <p:spPr>
          <a:xfrm>
            <a:off x="714375" y="828108"/>
            <a:ext cx="7795260" cy="484748"/>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3000"/>
              <a:buFont typeface="Arial"/>
              <a:buNone/>
              <a:defRPr>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3" name="Google Shape;203;p31"/>
          <p:cNvSpPr txBox="1">
            <a:spLocks noGrp="1"/>
          </p:cNvSpPr>
          <p:nvPr>
            <p:ph type="body" idx="1"/>
          </p:nvPr>
        </p:nvSpPr>
        <p:spPr>
          <a:xfrm>
            <a:off x="714375" y="1703895"/>
            <a:ext cx="7964942" cy="1217256"/>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4" name="Google Shape;204;p31"/>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5" name="Google Shape;205;p3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6" name="Google Shape;206;p31"/>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522">
          <p15:clr>
            <a:srgbClr val="FBAE40"/>
          </p15:clr>
        </p15:guide>
        <p15:guide id="2" pos="45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1_Title Only">
  <p:cSld name="1_Title Only">
    <p:bg>
      <p:bgPr>
        <a:solidFill>
          <a:schemeClr val="lt1"/>
        </a:solidFill>
        <a:effectLst/>
      </p:bgPr>
    </p:bg>
    <p:spTree>
      <p:nvGrpSpPr>
        <p:cNvPr id="1" name="Shape 207"/>
        <p:cNvGrpSpPr/>
        <p:nvPr/>
      </p:nvGrpSpPr>
      <p:grpSpPr>
        <a:xfrm>
          <a:off x="0" y="0"/>
          <a:ext cx="0" cy="0"/>
          <a:chOff x="0" y="0"/>
          <a:chExt cx="0" cy="0"/>
        </a:xfrm>
      </p:grpSpPr>
      <p:sp>
        <p:nvSpPr>
          <p:cNvPr id="208" name="Google Shape;208;p32"/>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33CD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9" name="Google Shape;209;p3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 name="Google Shape;210;p32"/>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11" name="Google Shape;211;p32"/>
          <p:cNvSpPr txBox="1"/>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65CBF9"/>
                </a:solidFill>
                <a:latin typeface="Arial"/>
                <a:ea typeface="Arial"/>
                <a:cs typeface="Arial"/>
                <a:sym typeface="Arial"/>
              </a:rPr>
              <a:t>‹#›</a:t>
            </a:fld>
            <a:endParaRPr sz="900" b="0" i="0" u="none" strike="noStrike" cap="none">
              <a:solidFill>
                <a:srgbClr val="65CBF9"/>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702">
          <p15:clr>
            <a:srgbClr val="FBAE40"/>
          </p15:clr>
        </p15:guide>
        <p15:guide id="2" pos="36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12"/>
        <p:cNvGrpSpPr/>
        <p:nvPr/>
      </p:nvGrpSpPr>
      <p:grpSpPr>
        <a:xfrm>
          <a:off x="0" y="0"/>
          <a:ext cx="0" cy="0"/>
          <a:chOff x="0" y="0"/>
          <a:chExt cx="0" cy="0"/>
        </a:xfrm>
      </p:grpSpPr>
      <p:pic>
        <p:nvPicPr>
          <p:cNvPr id="213" name="Google Shape;213;p3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4" name="Google Shape;214;p33"/>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5" name="Google Shape;215;p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6" name="Google Shape;216;p33"/>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17" name="Google Shape;217;p33"/>
          <p:cNvSpPr txBox="1">
            <a:spLocks noGrp="1"/>
          </p:cNvSpPr>
          <p:nvPr>
            <p:ph type="subTitle" idx="1"/>
          </p:nvPr>
        </p:nvSpPr>
        <p:spPr>
          <a:xfrm>
            <a:off x="2886075" y="3114675"/>
            <a:ext cx="2571095" cy="769442"/>
          </a:xfrm>
          <a:prstGeom prst="rect">
            <a:avLst/>
          </a:prstGeom>
          <a:noFill/>
          <a:ln>
            <a:noFill/>
          </a:ln>
        </p:spPr>
        <p:txBody>
          <a:bodyPr spcFirstLastPara="1" wrap="square" lIns="68575" tIns="34275" rIns="68575" bIns="34275" anchor="t" anchorCtr="0">
            <a:spAutoFit/>
          </a:bodyPr>
          <a:lstStyle>
            <a:lvl1pPr lvl="0" algn="l">
              <a:lnSpc>
                <a:spcPct val="100000"/>
              </a:lnSpc>
              <a:spcBef>
                <a:spcPts val="800"/>
              </a:spcBef>
              <a:spcAft>
                <a:spcPts val="0"/>
              </a:spcAft>
              <a:buClr>
                <a:schemeClr val="lt1"/>
              </a:buClr>
              <a:buSzPts val="1400"/>
              <a:buNone/>
              <a:defRPr sz="1400" b="0">
                <a:solidFill>
                  <a:schemeClr val="lt1"/>
                </a:solidFill>
                <a:latin typeface="Arial"/>
                <a:ea typeface="Arial"/>
                <a:cs typeface="Arial"/>
                <a:sym typeface="Aria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218" name="Google Shape;218;p33"/>
          <p:cNvPicPr preferRelativeResize="0"/>
          <p:nvPr/>
        </p:nvPicPr>
        <p:blipFill rotWithShape="1">
          <a:blip r:embed="rId3">
            <a:alphaModFix/>
          </a:blip>
          <a:srcRect/>
          <a:stretch/>
        </p:blipFill>
        <p:spPr>
          <a:xfrm>
            <a:off x="6856792" y="228599"/>
            <a:ext cx="2077181" cy="630317"/>
          </a:xfrm>
          <a:prstGeom prst="rect">
            <a:avLst/>
          </a:prstGeom>
          <a:noFill/>
          <a:ln>
            <a:noFill/>
          </a:ln>
        </p:spPr>
      </p:pic>
      <p:grpSp>
        <p:nvGrpSpPr>
          <p:cNvPr id="219" name="Google Shape;219;p33"/>
          <p:cNvGrpSpPr/>
          <p:nvPr/>
        </p:nvGrpSpPr>
        <p:grpSpPr>
          <a:xfrm>
            <a:off x="387332" y="-6632"/>
            <a:ext cx="3465934" cy="5155030"/>
            <a:chOff x="516442" y="-8842"/>
            <a:chExt cx="4621246" cy="6873373"/>
          </a:xfrm>
        </p:grpSpPr>
        <p:sp>
          <p:nvSpPr>
            <p:cNvPr id="220" name="Google Shape;220;p33"/>
            <p:cNvSpPr/>
            <p:nvPr/>
          </p:nvSpPr>
          <p:spPr>
            <a:xfrm>
              <a:off x="2484060" y="-8842"/>
              <a:ext cx="2653628" cy="6147482"/>
            </a:xfrm>
            <a:custGeom>
              <a:avLst/>
              <a:gdLst/>
              <a:ahLst/>
              <a:cxnLst/>
              <a:rect l="l" t="t" r="r" b="b"/>
              <a:pathLst>
                <a:path w="834" h="1936" extrusionOk="0">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 pos="100000">
                  <a:srgbClr val="6DB8E3"/>
                </a:gs>
              </a:gsLst>
              <a:lin ang="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1" name="Google Shape;221;p33"/>
            <p:cNvSpPr/>
            <p:nvPr/>
          </p:nvSpPr>
          <p:spPr>
            <a:xfrm>
              <a:off x="580255" y="4814485"/>
              <a:ext cx="909359" cy="2047388"/>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2" name="Google Shape;222;p33"/>
            <p:cNvSpPr/>
            <p:nvPr/>
          </p:nvSpPr>
          <p:spPr>
            <a:xfrm>
              <a:off x="516442" y="1794"/>
              <a:ext cx="3799633" cy="6862737"/>
            </a:xfrm>
            <a:custGeom>
              <a:avLst/>
              <a:gdLst/>
              <a:ahLst/>
              <a:cxnLst/>
              <a:rect l="l" t="t" r="r" b="b"/>
              <a:pathLst>
                <a:path w="1195" h="2162" extrusionOk="0">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 pos="100000">
                  <a:srgbClr val="52B3D9"/>
                </a:gs>
              </a:gsLst>
              <a:lin ang="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1818">
          <p15:clr>
            <a:srgbClr val="FBAE40"/>
          </p15:clr>
        </p15:guide>
        <p15:guide id="2" pos="1818">
          <p15:clr>
            <a:srgbClr val="FBAE40"/>
          </p15:clr>
        </p15:guide>
        <p15:guide id="3" pos="252">
          <p15:clr>
            <a:srgbClr val="FBAE40"/>
          </p15:clr>
        </p15:guide>
        <p15:guide id="4" orient="horz" pos="1530">
          <p15:clr>
            <a:srgbClr val="FBAE40"/>
          </p15:clr>
        </p15:guide>
        <p15:guide id="5" orient="horz" pos="196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3"/>
        <p:cNvGrpSpPr/>
        <p:nvPr/>
      </p:nvGrpSpPr>
      <p:grpSpPr>
        <a:xfrm>
          <a:off x="0" y="0"/>
          <a:ext cx="0" cy="0"/>
          <a:chOff x="0" y="0"/>
          <a:chExt cx="0" cy="0"/>
        </a:xfrm>
      </p:grpSpPr>
      <p:sp>
        <p:nvSpPr>
          <p:cNvPr id="224" name="Google Shape;224;p34"/>
          <p:cNvSpPr txBox="1">
            <a:spLocks noGrp="1"/>
          </p:cNvSpPr>
          <p:nvPr>
            <p:ph type="title"/>
          </p:nvPr>
        </p:nvSpPr>
        <p:spPr>
          <a:xfrm>
            <a:off x="3686175" y="828108"/>
            <a:ext cx="5008579" cy="484748"/>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5" name="Google Shape;225;p34"/>
          <p:cNvSpPr txBox="1">
            <a:spLocks noGrp="1"/>
          </p:cNvSpPr>
          <p:nvPr>
            <p:ph type="body" idx="1"/>
          </p:nvPr>
        </p:nvSpPr>
        <p:spPr>
          <a:xfrm>
            <a:off x="3686176" y="1661032"/>
            <a:ext cx="5008578" cy="1217256"/>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6" name="Google Shape;226;p34"/>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7" name="Google Shape;227;p3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8" name="Google Shape;228;p34"/>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522">
          <p15:clr>
            <a:srgbClr val="FBAE40"/>
          </p15:clr>
        </p15:guide>
        <p15:guide id="2" pos="232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29"/>
        <p:cNvGrpSpPr/>
        <p:nvPr/>
      </p:nvGrpSpPr>
      <p:grpSpPr>
        <a:xfrm>
          <a:off x="0" y="0"/>
          <a:ext cx="0" cy="0"/>
          <a:chOff x="0" y="0"/>
          <a:chExt cx="0" cy="0"/>
        </a:xfrm>
      </p:grpSpPr>
      <p:pic>
        <p:nvPicPr>
          <p:cNvPr id="230" name="Google Shape;230;p3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31" name="Google Shape;231;p35"/>
          <p:cNvSpPr/>
          <p:nvPr/>
        </p:nvSpPr>
        <p:spPr>
          <a:xfrm>
            <a:off x="0" y="1847712"/>
            <a:ext cx="9144000" cy="1285241"/>
          </a:xfrm>
          <a:prstGeom prst="rect">
            <a:avLst/>
          </a:prstGeom>
          <a:gradFill>
            <a:gsLst>
              <a:gs pos="0">
                <a:srgbClr val="BFE5FF">
                  <a:alpha val="36470"/>
                </a:srgbClr>
              </a:gs>
              <a:gs pos="14000">
                <a:srgbClr val="BFE5FF">
                  <a:alpha val="94509"/>
                </a:srgbClr>
              </a:gs>
              <a:gs pos="52999">
                <a:srgbClr val="BFE5FF"/>
              </a:gs>
              <a:gs pos="85000">
                <a:srgbClr val="BFE5FF">
                  <a:alpha val="94509"/>
                </a:srgbClr>
              </a:gs>
              <a:gs pos="100000">
                <a:srgbClr val="BFE5FF">
                  <a:alpha val="36470"/>
                </a:srgbClr>
              </a:gs>
            </a:gsLst>
            <a:lin ang="0" scaled="0"/>
          </a:gradFill>
          <a:ln>
            <a:noFill/>
          </a:ln>
          <a:effectLst>
            <a:outerShdw blurRad="254000" sx="103000" sy="103000" algn="ctr"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32" name="Google Shape;232;p35"/>
          <p:cNvSpPr txBox="1">
            <a:spLocks noGrp="1"/>
          </p:cNvSpPr>
          <p:nvPr>
            <p:ph type="title"/>
          </p:nvPr>
        </p:nvSpPr>
        <p:spPr>
          <a:xfrm>
            <a:off x="623888" y="2262425"/>
            <a:ext cx="7886700" cy="484748"/>
          </a:xfrm>
          <a:prstGeom prst="rect">
            <a:avLst/>
          </a:prstGeom>
          <a:noFill/>
          <a:ln>
            <a:noFill/>
          </a:ln>
        </p:spPr>
        <p:txBody>
          <a:bodyPr spcFirstLastPara="1" wrap="square" lIns="68575" tIns="34275" rIns="68575" bIns="34275" anchor="ctr" anchorCtr="0">
            <a:spAutoFit/>
          </a:bodyPr>
          <a:lstStyle>
            <a:lvl1pPr lvl="0" algn="ctr">
              <a:lnSpc>
                <a:spcPct val="90000"/>
              </a:lnSpc>
              <a:spcBef>
                <a:spcPts val="0"/>
              </a:spcBef>
              <a:spcAft>
                <a:spcPts val="0"/>
              </a:spcAft>
              <a:buClr>
                <a:schemeClr val="dk1"/>
              </a:buClr>
              <a:buSzPts val="3000"/>
              <a:buFont typeface="Arial"/>
              <a:buNone/>
              <a:defRPr sz="30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3" name="Google Shape;233;p35"/>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4" name="Google Shape;234;p3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5" name="Google Shape;235;p35"/>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4_Title and Content">
  <p:cSld name="4_Title and Content">
    <p:spTree>
      <p:nvGrpSpPr>
        <p:cNvPr id="1" name="Shape 236"/>
        <p:cNvGrpSpPr/>
        <p:nvPr/>
      </p:nvGrpSpPr>
      <p:grpSpPr>
        <a:xfrm>
          <a:off x="0" y="0"/>
          <a:ext cx="0" cy="0"/>
          <a:chOff x="0" y="0"/>
          <a:chExt cx="0" cy="0"/>
        </a:xfrm>
      </p:grpSpPr>
      <p:sp>
        <p:nvSpPr>
          <p:cNvPr id="237" name="Google Shape;237;p36"/>
          <p:cNvSpPr/>
          <p:nvPr/>
        </p:nvSpPr>
        <p:spPr>
          <a:xfrm>
            <a:off x="0" y="0"/>
            <a:ext cx="9144000" cy="5143500"/>
          </a:xfrm>
          <a:prstGeom prst="rect">
            <a:avLst/>
          </a:prstGeom>
          <a:gradFill>
            <a:gsLst>
              <a:gs pos="0">
                <a:srgbClr val="C7A16D"/>
              </a:gs>
              <a:gs pos="11000">
                <a:srgbClr val="C7A16D"/>
              </a:gs>
              <a:gs pos="73000">
                <a:srgbClr val="5C7A8F"/>
              </a:gs>
              <a:gs pos="100000">
                <a:srgbClr val="5C7A8F"/>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238" name="Google Shape;238;p36"/>
          <p:cNvGrpSpPr/>
          <p:nvPr/>
        </p:nvGrpSpPr>
        <p:grpSpPr>
          <a:xfrm>
            <a:off x="388248" y="-14545"/>
            <a:ext cx="3471112" cy="5167745"/>
            <a:chOff x="3308351" y="2370138"/>
            <a:chExt cx="2760662" cy="4110037"/>
          </a:xfrm>
        </p:grpSpPr>
        <p:sp>
          <p:nvSpPr>
            <p:cNvPr id="239" name="Google Shape;239;p36"/>
            <p:cNvSpPr/>
            <p:nvPr/>
          </p:nvSpPr>
          <p:spPr>
            <a:xfrm>
              <a:off x="4494213" y="2370138"/>
              <a:ext cx="1574800" cy="3676650"/>
            </a:xfrm>
            <a:custGeom>
              <a:avLst/>
              <a:gdLst/>
              <a:ahLst/>
              <a:cxnLst/>
              <a:rect l="l" t="t" r="r" b="b"/>
              <a:pathLst>
                <a:path w="828" h="1936" extrusionOk="0">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B3D5EB"/>
                </a:gs>
                <a:gs pos="100000">
                  <a:srgbClr val="A1C7E2"/>
                </a:gs>
              </a:gsLst>
              <a:lin ang="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0" name="Google Shape;240;p36"/>
            <p:cNvSpPr/>
            <p:nvPr/>
          </p:nvSpPr>
          <p:spPr>
            <a:xfrm>
              <a:off x="3343276" y="5254625"/>
              <a:ext cx="542925" cy="1223962"/>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1" name="Google Shape;241;p36"/>
            <p:cNvSpPr/>
            <p:nvPr/>
          </p:nvSpPr>
          <p:spPr>
            <a:xfrm>
              <a:off x="3308351" y="2376488"/>
              <a:ext cx="2270125" cy="4103687"/>
            </a:xfrm>
            <a:custGeom>
              <a:avLst/>
              <a:gdLst/>
              <a:ahLst/>
              <a:cxnLst/>
              <a:rect l="l" t="t" r="r" b="b"/>
              <a:pathLst>
                <a:path w="1193" h="2162" extrusionOk="0">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B7D9EB"/>
                </a:gs>
                <a:gs pos="85000">
                  <a:srgbClr val="9BC2D8"/>
                </a:gs>
                <a:gs pos="100000">
                  <a:srgbClr val="9BC2D8"/>
                </a:gs>
              </a:gsLst>
              <a:lin ang="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242" name="Google Shape;242;p36"/>
          <p:cNvSpPr/>
          <p:nvPr/>
        </p:nvSpPr>
        <p:spPr>
          <a:xfrm>
            <a:off x="0" y="152400"/>
            <a:ext cx="9144000" cy="4638675"/>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43" name="Google Shape;243;p36"/>
          <p:cNvSpPr txBox="1">
            <a:spLocks noGrp="1"/>
          </p:cNvSpPr>
          <p:nvPr>
            <p:ph type="title"/>
          </p:nvPr>
        </p:nvSpPr>
        <p:spPr>
          <a:xfrm>
            <a:off x="4058239" y="628650"/>
            <a:ext cx="4626794" cy="900247"/>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3000"/>
              <a:buFont typeface="Arial"/>
              <a:buNone/>
              <a:defRPr>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4" name="Google Shape;244;p36"/>
          <p:cNvSpPr txBox="1">
            <a:spLocks noGrp="1"/>
          </p:cNvSpPr>
          <p:nvPr>
            <p:ph type="body" idx="1"/>
          </p:nvPr>
        </p:nvSpPr>
        <p:spPr>
          <a:xfrm>
            <a:off x="4057650" y="1661032"/>
            <a:ext cx="4626793" cy="1217256"/>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5" name="Google Shape;245;p36"/>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6" name="Google Shape;246;p3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7" name="Google Shape;247;p36"/>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396">
          <p15:clr>
            <a:srgbClr val="FBAE40"/>
          </p15:clr>
        </p15:guide>
        <p15:guide id="2" pos="255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48"/>
        <p:cNvGrpSpPr/>
        <p:nvPr/>
      </p:nvGrpSpPr>
      <p:grpSpPr>
        <a:xfrm>
          <a:off x="0" y="0"/>
          <a:ext cx="0" cy="0"/>
          <a:chOff x="0" y="0"/>
          <a:chExt cx="0" cy="0"/>
        </a:xfrm>
      </p:grpSpPr>
      <p:sp>
        <p:nvSpPr>
          <p:cNvPr id="249" name="Google Shape;249;p37"/>
          <p:cNvSpPr txBox="1">
            <a:spLocks noGrp="1"/>
          </p:cNvSpPr>
          <p:nvPr>
            <p:ph type="title"/>
          </p:nvPr>
        </p:nvSpPr>
        <p:spPr>
          <a:xfrm>
            <a:off x="3676454" y="828108"/>
            <a:ext cx="5112487" cy="484748"/>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0" name="Google Shape;250;p37"/>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1" name="Google Shape;251;p37"/>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2" name="Google Shape;252;p37"/>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33CD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3" name="Google Shape;253;p3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4" name="Google Shape;254;p37"/>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55"/>
        <p:cNvGrpSpPr/>
        <p:nvPr/>
      </p:nvGrpSpPr>
      <p:grpSpPr>
        <a:xfrm>
          <a:off x="0" y="0"/>
          <a:ext cx="0" cy="0"/>
          <a:chOff x="0" y="0"/>
          <a:chExt cx="0" cy="0"/>
        </a:xfrm>
      </p:grpSpPr>
      <p:sp>
        <p:nvSpPr>
          <p:cNvPr id="256" name="Google Shape;256;p3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7" name="Google Shape;257;p3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spAutoFit/>
          </a:bodyPr>
          <a:lstStyle>
            <a:lvl1pPr marL="457200" lvl="0" indent="-228600" algn="l">
              <a:lnSpc>
                <a:spcPct val="10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58" name="Google Shape;258;p38"/>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9" name="Google Shape;259;p3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spAutoFit/>
          </a:bodyPr>
          <a:lstStyle>
            <a:lvl1pPr marL="457200" lvl="0" indent="-228600" algn="l">
              <a:lnSpc>
                <a:spcPct val="10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60" name="Google Shape;260;p38"/>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1" name="Google Shape;261;p38"/>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33CD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2" name="Google Shape;262;p3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3" name="Google Shape;263;p38"/>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264"/>
        <p:cNvGrpSpPr/>
        <p:nvPr/>
      </p:nvGrpSpPr>
      <p:grpSpPr>
        <a:xfrm>
          <a:off x="0" y="0"/>
          <a:ext cx="0" cy="0"/>
          <a:chOff x="0" y="0"/>
          <a:chExt cx="0" cy="0"/>
        </a:xfrm>
      </p:grpSpPr>
      <p:sp>
        <p:nvSpPr>
          <p:cNvPr id="265" name="Google Shape;265;p39"/>
          <p:cNvSpPr txBox="1">
            <a:spLocks noGrp="1"/>
          </p:cNvSpPr>
          <p:nvPr>
            <p:ph type="title"/>
          </p:nvPr>
        </p:nvSpPr>
        <p:spPr>
          <a:xfrm>
            <a:off x="3676454" y="828108"/>
            <a:ext cx="5112487" cy="484748"/>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6" name="Google Shape;266;p39"/>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33CD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7" name="Google Shape;267;p3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8" name="Google Shape;268;p39"/>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69"/>
        <p:cNvGrpSpPr/>
        <p:nvPr/>
      </p:nvGrpSpPr>
      <p:grpSpPr>
        <a:xfrm>
          <a:off x="0" y="0"/>
          <a:ext cx="0" cy="0"/>
          <a:chOff x="0" y="0"/>
          <a:chExt cx="0" cy="0"/>
        </a:xfrm>
      </p:grpSpPr>
      <p:sp>
        <p:nvSpPr>
          <p:cNvPr id="270" name="Google Shape;270;p40"/>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sp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1" name="Google Shape;271;p40"/>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2400"/>
              <a:buNone/>
              <a:defRPr sz="2400"/>
            </a:lvl1pPr>
            <a:lvl2pPr marL="914400" lvl="1" indent="-228600" algn="l">
              <a:lnSpc>
                <a:spcPct val="90000"/>
              </a:lnSpc>
              <a:spcBef>
                <a:spcPts val="400"/>
              </a:spcBef>
              <a:spcAft>
                <a:spcPts val="0"/>
              </a:spcAft>
              <a:buClr>
                <a:schemeClr val="dk1"/>
              </a:buClr>
              <a:buSzPts val="2100"/>
              <a:buNone/>
              <a:defRPr sz="2100"/>
            </a:lvl2pPr>
            <a:lvl3pPr marL="1371600" lvl="2" indent="-228600" algn="l">
              <a:lnSpc>
                <a:spcPct val="90000"/>
              </a:lnSpc>
              <a:spcBef>
                <a:spcPts val="400"/>
              </a:spcBef>
              <a:spcAft>
                <a:spcPts val="0"/>
              </a:spcAft>
              <a:buClr>
                <a:schemeClr val="dk1"/>
              </a:buClr>
              <a:buSzPts val="1800"/>
              <a:buNone/>
              <a:defRPr sz="1800"/>
            </a:lvl3pPr>
            <a:lvl4pPr marL="1828800" lvl="3" indent="-228600" algn="l">
              <a:lnSpc>
                <a:spcPct val="90000"/>
              </a:lnSpc>
              <a:spcBef>
                <a:spcPts val="400"/>
              </a:spcBef>
              <a:spcAft>
                <a:spcPts val="0"/>
              </a:spcAft>
              <a:buClr>
                <a:schemeClr val="dk1"/>
              </a:buClr>
              <a:buSzPts val="1500"/>
              <a:buNone/>
              <a:defRPr sz="1500"/>
            </a:lvl4pPr>
            <a:lvl5pPr marL="2286000" lvl="4" indent="-228600" algn="l">
              <a:lnSpc>
                <a:spcPct val="90000"/>
              </a:lnSpc>
              <a:spcBef>
                <a:spcPts val="400"/>
              </a:spcBef>
              <a:spcAft>
                <a:spcPts val="0"/>
              </a:spcAft>
              <a:buClr>
                <a:schemeClr val="dk1"/>
              </a:buClr>
              <a:buSzPts val="1500"/>
              <a:buNone/>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72" name="Google Shape;272;p40"/>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73" name="Google Shape;273;p40"/>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33CD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4" name="Google Shape;274;p4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5" name="Google Shape;275;p40"/>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76"/>
        <p:cNvGrpSpPr/>
        <p:nvPr/>
      </p:nvGrpSpPr>
      <p:grpSpPr>
        <a:xfrm>
          <a:off x="0" y="0"/>
          <a:ext cx="0" cy="0"/>
          <a:chOff x="0" y="0"/>
          <a:chExt cx="0" cy="0"/>
        </a:xfrm>
      </p:grpSpPr>
      <p:sp>
        <p:nvSpPr>
          <p:cNvPr id="277" name="Google Shape;277;p4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sp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8" name="Google Shape;278;p41"/>
          <p:cNvSpPr>
            <a:spLocks noGrp="1"/>
          </p:cNvSpPr>
          <p:nvPr>
            <p:ph type="pic" idx="2"/>
          </p:nvPr>
        </p:nvSpPr>
        <p:spPr>
          <a:xfrm>
            <a:off x="3887391" y="740569"/>
            <a:ext cx="4629150" cy="3655219"/>
          </a:xfrm>
          <a:prstGeom prst="rect">
            <a:avLst/>
          </a:prstGeom>
          <a:noFill/>
          <a:ln>
            <a:noFill/>
          </a:ln>
        </p:spPr>
      </p:sp>
      <p:sp>
        <p:nvSpPr>
          <p:cNvPr id="279" name="Google Shape;279;p41"/>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80" name="Google Shape;280;p41"/>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33CD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1" name="Google Shape;281;p4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2" name="Google Shape;282;p41"/>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283"/>
        <p:cNvGrpSpPr/>
        <p:nvPr/>
      </p:nvGrpSpPr>
      <p:grpSpPr>
        <a:xfrm>
          <a:off x="0" y="0"/>
          <a:ext cx="0" cy="0"/>
          <a:chOff x="0" y="0"/>
          <a:chExt cx="0" cy="0"/>
        </a:xfrm>
      </p:grpSpPr>
      <p:sp>
        <p:nvSpPr>
          <p:cNvPr id="284" name="Google Shape;284;p42"/>
          <p:cNvSpPr txBox="1">
            <a:spLocks noGrp="1"/>
          </p:cNvSpPr>
          <p:nvPr>
            <p:ph type="title"/>
          </p:nvPr>
        </p:nvSpPr>
        <p:spPr>
          <a:xfrm>
            <a:off x="3676454" y="828108"/>
            <a:ext cx="5112487" cy="484748"/>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5" name="Google Shape;285;p42"/>
          <p:cNvSpPr txBox="1">
            <a:spLocks noGrp="1"/>
          </p:cNvSpPr>
          <p:nvPr>
            <p:ph type="body" idx="1"/>
          </p:nvPr>
        </p:nvSpPr>
        <p:spPr>
          <a:xfrm rot="5400000">
            <a:off x="6042244" y="-704757"/>
            <a:ext cx="276999" cy="5008578"/>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6" name="Google Shape;286;p42"/>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33CD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7" name="Google Shape;287;p4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8" name="Google Shape;288;p42"/>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89"/>
        <p:cNvGrpSpPr/>
        <p:nvPr/>
      </p:nvGrpSpPr>
      <p:grpSpPr>
        <a:xfrm>
          <a:off x="0" y="0"/>
          <a:ext cx="0" cy="0"/>
          <a:chOff x="0" y="0"/>
          <a:chExt cx="0" cy="0"/>
        </a:xfrm>
      </p:grpSpPr>
      <p:sp>
        <p:nvSpPr>
          <p:cNvPr id="290" name="Google Shape;290;p43"/>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1" name="Google Shape;291;p43"/>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spAutoFit/>
          </a:bodyPr>
          <a:lstStyle>
            <a:lvl1pPr marL="457200" lvl="0" indent="-228600" algn="l">
              <a:lnSpc>
                <a:spcPct val="10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2" name="Google Shape;292;p43"/>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3" name="Google Shape;293;p4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4" name="Google Shape;294;p43"/>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1.jp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16">
            <a:alphaModFix amt="60000"/>
          </a:blip>
          <a:srcRect/>
          <a:stretch/>
        </p:blipFill>
        <p:spPr>
          <a:xfrm>
            <a:off x="0" y="0"/>
            <a:ext cx="3886200" cy="5143500"/>
          </a:xfrm>
          <a:prstGeom prst="rect">
            <a:avLst/>
          </a:prstGeom>
          <a:noFill/>
          <a:ln>
            <a:noFill/>
          </a:ln>
        </p:spPr>
      </p:pic>
      <p:sp>
        <p:nvSpPr>
          <p:cNvPr id="63" name="Google Shape;63;p14"/>
          <p:cNvSpPr/>
          <p:nvPr/>
        </p:nvSpPr>
        <p:spPr>
          <a:xfrm>
            <a:off x="-300415" y="-965"/>
            <a:ext cx="1553072" cy="5143094"/>
          </a:xfrm>
          <a:custGeom>
            <a:avLst/>
            <a:gdLst/>
            <a:ahLst/>
            <a:cxnLst/>
            <a:rect l="l" t="t" r="r" b="b"/>
            <a:pathLst>
              <a:path w="652" h="2160" extrusionOk="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0">
                <a:schemeClr val="lt1"/>
              </a:gs>
              <a:gs pos="95000">
                <a:srgbClr val="91B4C8"/>
              </a:gs>
              <a:gs pos="100000">
                <a:srgbClr val="91B4C8"/>
              </a:gs>
            </a:gsLst>
            <a:lin ang="540000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4" name="Google Shape;64;p14"/>
          <p:cNvSpPr/>
          <p:nvPr/>
        </p:nvSpPr>
        <p:spPr>
          <a:xfrm>
            <a:off x="1134771" y="406"/>
            <a:ext cx="8025805" cy="5143094"/>
          </a:xfrm>
          <a:custGeom>
            <a:avLst/>
            <a:gdLst/>
            <a:ahLst/>
            <a:cxnLst/>
            <a:rect l="l" t="t" r="r" b="b"/>
            <a:pathLst>
              <a:path w="3370" h="2161" extrusionOk="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a:gsLst>
              <a:gs pos="0">
                <a:schemeClr val="lt1"/>
              </a:gs>
              <a:gs pos="65000">
                <a:schemeClr val="lt1"/>
              </a:gs>
              <a:gs pos="80000">
                <a:srgbClr val="F2F7FA"/>
              </a:gs>
              <a:gs pos="85000">
                <a:srgbClr val="DBE8EE"/>
              </a:gs>
              <a:gs pos="100000">
                <a:srgbClr val="DBE8EE"/>
              </a:gs>
            </a:gsLst>
            <a:path path="circle">
              <a:fillToRect l="100000" b="100000"/>
            </a:path>
            <a:tileRect t="-100000" r="-10000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5" name="Google Shape;65;p14"/>
          <p:cNvSpPr txBox="1">
            <a:spLocks noGrp="1"/>
          </p:cNvSpPr>
          <p:nvPr>
            <p:ph type="title"/>
          </p:nvPr>
        </p:nvSpPr>
        <p:spPr>
          <a:xfrm>
            <a:off x="3676454" y="828108"/>
            <a:ext cx="5112487" cy="484748"/>
          </a:xfrm>
          <a:prstGeom prst="rect">
            <a:avLst/>
          </a:prstGeom>
          <a:noFill/>
          <a:ln>
            <a:noFill/>
          </a:ln>
        </p:spPr>
        <p:txBody>
          <a:bodyPr spcFirstLastPara="1" wrap="square" lIns="68575" tIns="34275" rIns="68575" bIns="34275" anchor="ctr" anchorCtr="0">
            <a:spAutoFit/>
          </a:bodyPr>
          <a:lstStyle>
            <a:lvl1pPr marR="0" lvl="0" algn="l" rtl="0">
              <a:lnSpc>
                <a:spcPct val="9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6" name="Google Shape;66;p14"/>
          <p:cNvSpPr txBox="1">
            <a:spLocks noGrp="1"/>
          </p:cNvSpPr>
          <p:nvPr>
            <p:ph type="body" idx="1"/>
          </p:nvPr>
        </p:nvSpPr>
        <p:spPr>
          <a:xfrm>
            <a:off x="3676454" y="1661032"/>
            <a:ext cx="5008578" cy="276999"/>
          </a:xfrm>
          <a:prstGeom prst="rect">
            <a:avLst/>
          </a:prstGeom>
          <a:noFill/>
          <a:ln>
            <a:noFill/>
          </a:ln>
        </p:spPr>
        <p:txBody>
          <a:bodyPr spcFirstLastPara="1" wrap="square" lIns="68575" tIns="34275" rIns="68575" bIns="34275" anchor="t" anchorCtr="0">
            <a:spAutoFit/>
          </a:bodyPr>
          <a:lstStyle>
            <a:lvl1pPr marL="457200" marR="0" lvl="0" indent="-228600" algn="l" rtl="0">
              <a:lnSpc>
                <a:spcPct val="100000"/>
              </a:lnSpc>
              <a:spcBef>
                <a:spcPts val="8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7" name="Google Shape;67;p14"/>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a:solidFill>
                  <a:schemeClr val="lt2"/>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8" name="Google Shape;68;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800">
                <a:solidFill>
                  <a:srgbClr val="33CDFF"/>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9" name="Google Shape;69;p14"/>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u="none">
                <a:solidFill>
                  <a:srgbClr val="00BEEF"/>
                </a:solidFill>
                <a:latin typeface="Arial"/>
                <a:ea typeface="Arial"/>
                <a:cs typeface="Arial"/>
                <a:sym typeface="Arial"/>
              </a:defRPr>
            </a:lvl1pPr>
            <a:lvl2pPr marL="0" marR="0" lvl="1" indent="0" algn="r" rtl="0">
              <a:spcBef>
                <a:spcPts val="0"/>
              </a:spcBef>
              <a:buNone/>
              <a:defRPr sz="900" b="0" u="none">
                <a:solidFill>
                  <a:srgbClr val="00BEEF"/>
                </a:solidFill>
                <a:latin typeface="Arial"/>
                <a:ea typeface="Arial"/>
                <a:cs typeface="Arial"/>
                <a:sym typeface="Arial"/>
              </a:defRPr>
            </a:lvl2pPr>
            <a:lvl3pPr marL="0" marR="0" lvl="2" indent="0" algn="r" rtl="0">
              <a:spcBef>
                <a:spcPts val="0"/>
              </a:spcBef>
              <a:buNone/>
              <a:defRPr sz="900" b="0" u="none">
                <a:solidFill>
                  <a:srgbClr val="00BEEF"/>
                </a:solidFill>
                <a:latin typeface="Arial"/>
                <a:ea typeface="Arial"/>
                <a:cs typeface="Arial"/>
                <a:sym typeface="Arial"/>
              </a:defRPr>
            </a:lvl3pPr>
            <a:lvl4pPr marL="0" marR="0" lvl="3" indent="0" algn="r" rtl="0">
              <a:spcBef>
                <a:spcPts val="0"/>
              </a:spcBef>
              <a:buNone/>
              <a:defRPr sz="900" b="0" u="none">
                <a:solidFill>
                  <a:srgbClr val="00BEEF"/>
                </a:solidFill>
                <a:latin typeface="Arial"/>
                <a:ea typeface="Arial"/>
                <a:cs typeface="Arial"/>
                <a:sym typeface="Arial"/>
              </a:defRPr>
            </a:lvl4pPr>
            <a:lvl5pPr marL="0" marR="0" lvl="4" indent="0" algn="r" rtl="0">
              <a:spcBef>
                <a:spcPts val="0"/>
              </a:spcBef>
              <a:buNone/>
              <a:defRPr sz="900" b="0" u="none">
                <a:solidFill>
                  <a:srgbClr val="00BEEF"/>
                </a:solidFill>
                <a:latin typeface="Arial"/>
                <a:ea typeface="Arial"/>
                <a:cs typeface="Arial"/>
                <a:sym typeface="Arial"/>
              </a:defRPr>
            </a:lvl5pPr>
            <a:lvl6pPr marL="0" marR="0" lvl="5" indent="0" algn="r" rtl="0">
              <a:spcBef>
                <a:spcPts val="0"/>
              </a:spcBef>
              <a:buNone/>
              <a:defRPr sz="900" b="0" u="none">
                <a:solidFill>
                  <a:srgbClr val="00BEEF"/>
                </a:solidFill>
                <a:latin typeface="Arial"/>
                <a:ea typeface="Arial"/>
                <a:cs typeface="Arial"/>
                <a:sym typeface="Arial"/>
              </a:defRPr>
            </a:lvl6pPr>
            <a:lvl7pPr marL="0" marR="0" lvl="6" indent="0" algn="r" rtl="0">
              <a:spcBef>
                <a:spcPts val="0"/>
              </a:spcBef>
              <a:buNone/>
              <a:defRPr sz="900" b="0" u="none">
                <a:solidFill>
                  <a:srgbClr val="00BEEF"/>
                </a:solidFill>
                <a:latin typeface="Arial"/>
                <a:ea typeface="Arial"/>
                <a:cs typeface="Arial"/>
                <a:sym typeface="Arial"/>
              </a:defRPr>
            </a:lvl7pPr>
            <a:lvl8pPr marL="0" marR="0" lvl="7" indent="0" algn="r" rtl="0">
              <a:spcBef>
                <a:spcPts val="0"/>
              </a:spcBef>
              <a:buNone/>
              <a:defRPr sz="900" b="0" u="none">
                <a:solidFill>
                  <a:srgbClr val="00BEEF"/>
                </a:solidFill>
                <a:latin typeface="Arial"/>
                <a:ea typeface="Arial"/>
                <a:cs typeface="Arial"/>
                <a:sym typeface="Arial"/>
              </a:defRPr>
            </a:lvl8pPr>
            <a:lvl9pPr marL="0" marR="0" lvl="8" indent="0" algn="r" rtl="0">
              <a:spcBef>
                <a:spcPts val="0"/>
              </a:spcBef>
              <a:buNone/>
              <a:defRPr sz="900" b="0" u="none">
                <a:solidFill>
                  <a:srgbClr val="00BEE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pic>
        <p:nvPicPr>
          <p:cNvPr id="179" name="Google Shape;179;p29"/>
          <p:cNvPicPr preferRelativeResize="0"/>
          <p:nvPr/>
        </p:nvPicPr>
        <p:blipFill rotWithShape="1">
          <a:blip r:embed="rId16">
            <a:alphaModFix amt="60000"/>
          </a:blip>
          <a:srcRect/>
          <a:stretch/>
        </p:blipFill>
        <p:spPr>
          <a:xfrm>
            <a:off x="0" y="0"/>
            <a:ext cx="3886200" cy="5143500"/>
          </a:xfrm>
          <a:prstGeom prst="rect">
            <a:avLst/>
          </a:prstGeom>
          <a:noFill/>
          <a:ln>
            <a:noFill/>
          </a:ln>
        </p:spPr>
      </p:pic>
      <p:sp>
        <p:nvSpPr>
          <p:cNvPr id="180" name="Google Shape;180;p29"/>
          <p:cNvSpPr/>
          <p:nvPr/>
        </p:nvSpPr>
        <p:spPr>
          <a:xfrm>
            <a:off x="-300415" y="-965"/>
            <a:ext cx="1553072" cy="5143094"/>
          </a:xfrm>
          <a:custGeom>
            <a:avLst/>
            <a:gdLst/>
            <a:ahLst/>
            <a:cxnLst/>
            <a:rect l="l" t="t" r="r" b="b"/>
            <a:pathLst>
              <a:path w="652" h="2160" extrusionOk="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0">
                <a:schemeClr val="lt1"/>
              </a:gs>
              <a:gs pos="95000">
                <a:srgbClr val="91B4C8"/>
              </a:gs>
              <a:gs pos="100000">
                <a:srgbClr val="91B4C8"/>
              </a:gs>
            </a:gsLst>
            <a:lin ang="54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1" name="Google Shape;181;p29"/>
          <p:cNvSpPr/>
          <p:nvPr/>
        </p:nvSpPr>
        <p:spPr>
          <a:xfrm>
            <a:off x="1134771" y="406"/>
            <a:ext cx="8025805" cy="5143094"/>
          </a:xfrm>
          <a:custGeom>
            <a:avLst/>
            <a:gdLst/>
            <a:ahLst/>
            <a:cxnLst/>
            <a:rect l="l" t="t" r="r" b="b"/>
            <a:pathLst>
              <a:path w="3370" h="2161" extrusionOk="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a:gsLst>
              <a:gs pos="0">
                <a:schemeClr val="lt1"/>
              </a:gs>
              <a:gs pos="65000">
                <a:schemeClr val="lt1"/>
              </a:gs>
              <a:gs pos="80000">
                <a:srgbClr val="F2F7FA"/>
              </a:gs>
              <a:gs pos="85000">
                <a:srgbClr val="DBE8EE"/>
              </a:gs>
              <a:gs pos="100000">
                <a:srgbClr val="DBE8EE"/>
              </a:gs>
            </a:gsLst>
            <a:path path="circle">
              <a:fillToRect l="100000" b="100000"/>
            </a:path>
            <a:tileRect t="-100000" r="-10000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2" name="Google Shape;182;p29"/>
          <p:cNvSpPr txBox="1">
            <a:spLocks noGrp="1"/>
          </p:cNvSpPr>
          <p:nvPr>
            <p:ph type="title"/>
          </p:nvPr>
        </p:nvSpPr>
        <p:spPr>
          <a:xfrm>
            <a:off x="3676454" y="828108"/>
            <a:ext cx="5112487" cy="484748"/>
          </a:xfrm>
          <a:prstGeom prst="rect">
            <a:avLst/>
          </a:prstGeom>
          <a:noFill/>
          <a:ln>
            <a:noFill/>
          </a:ln>
        </p:spPr>
        <p:txBody>
          <a:bodyPr spcFirstLastPara="1" wrap="square" lIns="68575" tIns="34275" rIns="68575" bIns="34275" anchor="ctr" anchorCtr="0">
            <a:spAutoFit/>
          </a:bodyPr>
          <a:lstStyle>
            <a:lvl1pPr marR="0" lvl="0" algn="l" rtl="0">
              <a:lnSpc>
                <a:spcPct val="9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3" name="Google Shape;183;p29"/>
          <p:cNvSpPr txBox="1">
            <a:spLocks noGrp="1"/>
          </p:cNvSpPr>
          <p:nvPr>
            <p:ph type="body" idx="1"/>
          </p:nvPr>
        </p:nvSpPr>
        <p:spPr>
          <a:xfrm>
            <a:off x="3676454" y="1661032"/>
            <a:ext cx="5008578" cy="276999"/>
          </a:xfrm>
          <a:prstGeom prst="rect">
            <a:avLst/>
          </a:prstGeom>
          <a:noFill/>
          <a:ln>
            <a:noFill/>
          </a:ln>
        </p:spPr>
        <p:txBody>
          <a:bodyPr spcFirstLastPara="1" wrap="square" lIns="68575" tIns="34275" rIns="68575" bIns="34275" anchor="t" anchorCtr="0">
            <a:spAutoFit/>
          </a:bodyPr>
          <a:lstStyle>
            <a:lvl1pPr marL="457200" marR="0" lvl="0" indent="-228600" algn="l" rtl="0">
              <a:lnSpc>
                <a:spcPct val="100000"/>
              </a:lnSpc>
              <a:spcBef>
                <a:spcPts val="8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4" name="Google Shape;184;p29"/>
          <p:cNvSpPr txBox="1">
            <a:spLocks noGrp="1"/>
          </p:cNvSpPr>
          <p:nvPr>
            <p:ph type="dt" idx="10"/>
          </p:nvPr>
        </p:nvSpPr>
        <p:spPr>
          <a:xfrm>
            <a:off x="70111"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85" name="Google Shape;185;p2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800" b="0" i="0" u="none" strike="noStrike" cap="none">
                <a:solidFill>
                  <a:srgbClr val="33CDFF"/>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86" name="Google Shape;186;p29"/>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00BEE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hyperlink" Target="https://search.earthdata.nasa.gov" TargetMode="Externa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hyperlink" Target="https://nasa-openscapes.github.io/2021-Cloud-Hackathon/tutorials/02_Data_Discovery_CMR-STAC_API.html" TargetMode="External"/><Relationship Id="rId5" Type="http://schemas.openxmlformats.org/officeDocument/2006/relationships/hyperlink" Target="https://www.earthdata.nasa.gov/eosdis/cloud-evolution" TargetMode="External"/><Relationship Id="rId4" Type="http://schemas.openxmlformats.org/officeDocument/2006/relationships/hyperlink" Target="https://asdc.larc.nasa.gov/project/TEMPO"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23.xml"/><Relationship Id="rId16" Type="http://schemas.openxmlformats.org/officeDocument/2006/relationships/image" Target="../media/image40.png"/><Relationship Id="rId20" Type="http://schemas.openxmlformats.org/officeDocument/2006/relationships/image" Target="../media/image44.gif"/><Relationship Id="rId1" Type="http://schemas.openxmlformats.org/officeDocument/2006/relationships/slideLayout" Target="../slideLayouts/slideLayout1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gif"/><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gif"/><Relationship Id="rId1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hyperlink" Target="https://forum.earthdata.nasa.gov/"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asdc.larc.nasa.gov/project/TEMPO" TargetMode="External"/><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hyperlink" Target="https://asdc.larc.nasa.gov/"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drive.google.com/file/d/1xcvewg7IuVgTYs2K-ZieztOmBYAxTN0i/view"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grpSp>
        <p:nvGrpSpPr>
          <p:cNvPr id="300" name="Google Shape;300;p44"/>
          <p:cNvGrpSpPr/>
          <p:nvPr/>
        </p:nvGrpSpPr>
        <p:grpSpPr>
          <a:xfrm>
            <a:off x="387331" y="-11530"/>
            <a:ext cx="3465934" cy="5155030"/>
            <a:chOff x="8077201" y="2376488"/>
            <a:chExt cx="2759074" cy="4103687"/>
          </a:xfrm>
        </p:grpSpPr>
        <p:sp>
          <p:nvSpPr>
            <p:cNvPr id="301" name="Google Shape;301;p44"/>
            <p:cNvSpPr/>
            <p:nvPr/>
          </p:nvSpPr>
          <p:spPr>
            <a:xfrm>
              <a:off x="9251950" y="2376488"/>
              <a:ext cx="1584325" cy="3670300"/>
            </a:xfrm>
            <a:custGeom>
              <a:avLst/>
              <a:gdLst/>
              <a:ahLst/>
              <a:cxnLst/>
              <a:rect l="l" t="t" r="r" b="b"/>
              <a:pathLst>
                <a:path w="834" h="1936" extrusionOk="0">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 pos="100000">
                  <a:srgbClr val="6DB8E3"/>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 name="Google Shape;302;p44"/>
            <p:cNvSpPr/>
            <p:nvPr/>
          </p:nvSpPr>
          <p:spPr>
            <a:xfrm>
              <a:off x="8115300" y="5256213"/>
              <a:ext cx="542925" cy="1222375"/>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3" name="Google Shape;303;p44"/>
            <p:cNvSpPr/>
            <p:nvPr/>
          </p:nvSpPr>
          <p:spPr>
            <a:xfrm>
              <a:off x="8077201" y="2382838"/>
              <a:ext cx="2268537" cy="4097337"/>
            </a:xfrm>
            <a:custGeom>
              <a:avLst/>
              <a:gdLst/>
              <a:ahLst/>
              <a:cxnLst/>
              <a:rect l="l" t="t" r="r" b="b"/>
              <a:pathLst>
                <a:path w="1195" h="2162" extrusionOk="0">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 pos="100000">
                  <a:srgbClr val="52B3D9"/>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04" name="Google Shape;304;p4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305" name="Google Shape;305;p44"/>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a:t>
            </a:fld>
            <a:endParaRPr/>
          </a:p>
        </p:txBody>
      </p:sp>
      <p:sp>
        <p:nvSpPr>
          <p:cNvPr id="306" name="Google Shape;306;p44"/>
          <p:cNvSpPr txBox="1">
            <a:spLocks noGrp="1"/>
          </p:cNvSpPr>
          <p:nvPr>
            <p:ph type="subTitle" idx="1"/>
          </p:nvPr>
        </p:nvSpPr>
        <p:spPr>
          <a:xfrm>
            <a:off x="2570225" y="3114675"/>
            <a:ext cx="4231200" cy="1618800"/>
          </a:xfrm>
          <a:prstGeom prst="rect">
            <a:avLst/>
          </a:prstGeom>
          <a:noFill/>
          <a:ln>
            <a:noFill/>
          </a:ln>
        </p:spPr>
        <p:txBody>
          <a:bodyPr spcFirstLastPara="1" wrap="square" lIns="68575" tIns="34275" rIns="68575" bIns="34275" anchor="t" anchorCtr="0">
            <a:spAutoFit/>
          </a:bodyPr>
          <a:lstStyle/>
          <a:p>
            <a:pPr marL="0" lvl="0" indent="0" algn="l" rtl="0">
              <a:lnSpc>
                <a:spcPct val="100000"/>
              </a:lnSpc>
              <a:spcBef>
                <a:spcPts val="300"/>
              </a:spcBef>
              <a:spcAft>
                <a:spcPts val="0"/>
              </a:spcAft>
              <a:buClr>
                <a:schemeClr val="lt1"/>
              </a:buClr>
              <a:buSzPts val="1400"/>
              <a:buNone/>
            </a:pPr>
            <a:r>
              <a:rPr lang="en"/>
              <a:t>Caroline Nowlan, Center for Astrophysics</a:t>
            </a:r>
            <a:endParaRPr/>
          </a:p>
          <a:p>
            <a:pPr marL="0" lvl="0" indent="0" algn="l" rtl="0">
              <a:lnSpc>
                <a:spcPct val="100000"/>
              </a:lnSpc>
              <a:spcBef>
                <a:spcPts val="300"/>
              </a:spcBef>
              <a:spcAft>
                <a:spcPts val="0"/>
              </a:spcAft>
              <a:buClr>
                <a:schemeClr val="lt1"/>
              </a:buClr>
              <a:buSzPts val="1400"/>
              <a:buNone/>
            </a:pPr>
            <a:r>
              <a:rPr lang="en"/>
              <a:t>Gonzalo González Abad, Center for Astrophysics</a:t>
            </a:r>
            <a:endParaRPr/>
          </a:p>
          <a:p>
            <a:pPr marL="0" lvl="0" indent="0" algn="l" rtl="0">
              <a:spcBef>
                <a:spcPts val="300"/>
              </a:spcBef>
              <a:spcAft>
                <a:spcPts val="0"/>
              </a:spcAft>
              <a:buClr>
                <a:schemeClr val="lt1"/>
              </a:buClr>
              <a:buSzPts val="1400"/>
              <a:buNone/>
            </a:pPr>
            <a:r>
              <a:rPr lang="en"/>
              <a:t>Daniel Kaufman, ASDC</a:t>
            </a:r>
            <a:endParaRPr/>
          </a:p>
          <a:p>
            <a:pPr marL="0" lvl="0" indent="0" algn="l" rtl="0">
              <a:spcBef>
                <a:spcPts val="300"/>
              </a:spcBef>
              <a:spcAft>
                <a:spcPts val="0"/>
              </a:spcAft>
              <a:buClr>
                <a:schemeClr val="lt1"/>
              </a:buClr>
              <a:buSzPts val="1400"/>
              <a:buNone/>
            </a:pPr>
            <a:r>
              <a:rPr lang="en"/>
              <a:t>Hazem Mahmoud, ASDC</a:t>
            </a:r>
            <a:endParaRPr/>
          </a:p>
          <a:p>
            <a:pPr marL="0" lvl="0" indent="0" algn="l" rtl="0">
              <a:lnSpc>
                <a:spcPct val="100000"/>
              </a:lnSpc>
              <a:spcBef>
                <a:spcPts val="300"/>
              </a:spcBef>
              <a:spcAft>
                <a:spcPts val="0"/>
              </a:spcAft>
              <a:buClr>
                <a:schemeClr val="lt1"/>
              </a:buClr>
              <a:buSzPts val="1400"/>
              <a:buNone/>
            </a:pPr>
            <a:r>
              <a:rPr lang="en"/>
              <a:t>05/29/2024</a:t>
            </a:r>
            <a:endParaRPr sz="1400"/>
          </a:p>
          <a:p>
            <a:pPr marL="0" lvl="0" indent="0" algn="l" rtl="0">
              <a:lnSpc>
                <a:spcPct val="100000"/>
              </a:lnSpc>
              <a:spcBef>
                <a:spcPts val="800"/>
              </a:spcBef>
              <a:spcAft>
                <a:spcPts val="0"/>
              </a:spcAft>
              <a:buClr>
                <a:schemeClr val="lt1"/>
              </a:buClr>
              <a:buSzPts val="1400"/>
              <a:buNone/>
            </a:pPr>
            <a:endParaRPr sz="1400"/>
          </a:p>
        </p:txBody>
      </p:sp>
      <p:sp>
        <p:nvSpPr>
          <p:cNvPr id="307" name="Google Shape;307;p44"/>
          <p:cNvSpPr txBox="1">
            <a:spLocks noGrp="1"/>
          </p:cNvSpPr>
          <p:nvPr>
            <p:ph type="subTitle" idx="1"/>
          </p:nvPr>
        </p:nvSpPr>
        <p:spPr>
          <a:xfrm>
            <a:off x="-64500" y="2236525"/>
            <a:ext cx="9649500" cy="1126200"/>
          </a:xfrm>
          <a:prstGeom prst="rect">
            <a:avLst/>
          </a:prstGeom>
          <a:noFill/>
          <a:ln>
            <a:noFill/>
          </a:ln>
        </p:spPr>
        <p:txBody>
          <a:bodyPr spcFirstLastPara="1" wrap="square" lIns="68575" tIns="34275" rIns="68575" bIns="34275" anchor="t" anchorCtr="0">
            <a:spAutoFit/>
          </a:bodyPr>
          <a:lstStyle/>
          <a:p>
            <a:pPr marL="0" lvl="0" indent="0" algn="l" rtl="0">
              <a:lnSpc>
                <a:spcPct val="100000"/>
              </a:lnSpc>
              <a:spcBef>
                <a:spcPts val="0"/>
              </a:spcBef>
              <a:spcAft>
                <a:spcPts val="0"/>
              </a:spcAft>
              <a:buClr>
                <a:schemeClr val="lt1"/>
              </a:buClr>
              <a:buSzPts val="2400"/>
              <a:buFont typeface="Arial"/>
              <a:buNone/>
            </a:pPr>
            <a:r>
              <a:rPr lang="en" sz="2400" b="1">
                <a:latin typeface="Helvetica Neue"/>
                <a:ea typeface="Helvetica Neue"/>
                <a:cs typeface="Helvetica Neue"/>
                <a:sym typeface="Helvetica Neue"/>
              </a:rPr>
              <a:t>Finding your TEMPO: An introduction to the mission, products, and data services for air quality observations over N. America</a:t>
            </a:r>
            <a:endParaRPr sz="2400" b="1">
              <a:latin typeface="Helvetica Neue"/>
              <a:ea typeface="Helvetica Neue"/>
              <a:cs typeface="Helvetica Neue"/>
              <a:sym typeface="Helvetica Neue"/>
            </a:endParaRPr>
          </a:p>
          <a:p>
            <a:pPr marL="0" lvl="0" indent="0" algn="l" rtl="0">
              <a:lnSpc>
                <a:spcPct val="100000"/>
              </a:lnSpc>
              <a:spcBef>
                <a:spcPts val="800"/>
              </a:spcBef>
              <a:spcAft>
                <a:spcPts val="0"/>
              </a:spcAft>
              <a:buClr>
                <a:schemeClr val="lt1"/>
              </a:buClr>
              <a:buSzPts val="1400"/>
              <a:buNone/>
            </a:pP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57"/>
          <p:cNvPicPr preferRelativeResize="0"/>
          <p:nvPr/>
        </p:nvPicPr>
        <p:blipFill rotWithShape="1">
          <a:blip r:embed="rId3">
            <a:alphaModFix/>
          </a:blip>
          <a:srcRect/>
          <a:stretch/>
        </p:blipFill>
        <p:spPr>
          <a:xfrm>
            <a:off x="5194889" y="2160590"/>
            <a:ext cx="2909902" cy="2419617"/>
          </a:xfrm>
          <a:prstGeom prst="rect">
            <a:avLst/>
          </a:prstGeom>
          <a:noFill/>
          <a:ln>
            <a:noFill/>
          </a:ln>
        </p:spPr>
      </p:pic>
      <p:sp>
        <p:nvSpPr>
          <p:cNvPr id="427" name="Google Shape;427;p57"/>
          <p:cNvSpPr txBox="1">
            <a:spLocks noGrp="1"/>
          </p:cNvSpPr>
          <p:nvPr>
            <p:ph type="title"/>
          </p:nvPr>
        </p:nvSpPr>
        <p:spPr>
          <a:xfrm>
            <a:off x="1746317" y="828108"/>
            <a:ext cx="6768900" cy="484800"/>
          </a:xfrm>
          <a:prstGeom prst="rect">
            <a:avLst/>
          </a:prstGeom>
          <a:noFill/>
          <a:ln>
            <a:noFill/>
          </a:ln>
        </p:spPr>
        <p:txBody>
          <a:bodyPr spcFirstLastPara="1" wrap="square" lIns="68575" tIns="34275" rIns="68575" bIns="34275" anchor="ctr" anchorCtr="0">
            <a:spAutoFit/>
          </a:bodyPr>
          <a:lstStyle/>
          <a:p>
            <a:pPr marL="0" lvl="0" indent="0" algn="l" rtl="0">
              <a:lnSpc>
                <a:spcPct val="90000"/>
              </a:lnSpc>
              <a:spcBef>
                <a:spcPts val="0"/>
              </a:spcBef>
              <a:spcAft>
                <a:spcPts val="0"/>
              </a:spcAft>
              <a:buClr>
                <a:schemeClr val="dk1"/>
              </a:buClr>
              <a:buSzPts val="3000"/>
              <a:buFont typeface="Arial"/>
              <a:buNone/>
            </a:pPr>
            <a:r>
              <a:rPr lang="en"/>
              <a:t>TEMPO Spectra</a:t>
            </a:r>
            <a:endParaRPr/>
          </a:p>
        </p:txBody>
      </p:sp>
      <p:sp>
        <p:nvSpPr>
          <p:cNvPr id="428" name="Google Shape;428;p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1100"/>
              <a:buNone/>
            </a:pPr>
            <a:r>
              <a:rPr lang="en"/>
              <a:t>The Science Directorate at NASA's Langley Research Center</a:t>
            </a:r>
            <a:endParaRPr/>
          </a:p>
        </p:txBody>
      </p:sp>
      <p:sp>
        <p:nvSpPr>
          <p:cNvPr id="429" name="Google Shape;429;p57"/>
          <p:cNvSpPr txBox="1">
            <a:spLocks noGrp="1"/>
          </p:cNvSpPr>
          <p:nvPr>
            <p:ph type="sldNum" idx="12"/>
          </p:nvPr>
        </p:nvSpPr>
        <p:spPr>
          <a:xfrm>
            <a:off x="7016489" y="4816754"/>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
              <a:t>10</a:t>
            </a:fld>
            <a:endParaRPr/>
          </a:p>
        </p:txBody>
      </p:sp>
      <p:pic>
        <p:nvPicPr>
          <p:cNvPr id="430" name="Google Shape;430;p57"/>
          <p:cNvPicPr preferRelativeResize="0"/>
          <p:nvPr/>
        </p:nvPicPr>
        <p:blipFill rotWithShape="1">
          <a:blip r:embed="rId4">
            <a:alphaModFix/>
          </a:blip>
          <a:srcRect b="-13"/>
          <a:stretch/>
        </p:blipFill>
        <p:spPr>
          <a:xfrm>
            <a:off x="5194901" y="234100"/>
            <a:ext cx="2221200" cy="1534800"/>
          </a:xfrm>
          <a:prstGeom prst="roundRect">
            <a:avLst>
              <a:gd name="adj" fmla="val 5842"/>
            </a:avLst>
          </a:prstGeom>
          <a:noFill/>
          <a:ln w="9525" cap="flat" cmpd="sng">
            <a:solidFill>
              <a:schemeClr val="lt2"/>
            </a:solidFill>
            <a:prstDash val="solid"/>
            <a:round/>
            <a:headEnd type="none" w="sm" len="sm"/>
            <a:tailEnd type="none" w="sm" len="sm"/>
          </a:ln>
          <a:effectLst>
            <a:outerShdw blurRad="174789" dist="38100" dir="2700000" algn="tl" rotWithShape="0">
              <a:srgbClr val="000000">
                <a:alpha val="48627"/>
              </a:srgbClr>
            </a:outerShdw>
          </a:effectLst>
        </p:spPr>
      </p:pic>
      <p:pic>
        <p:nvPicPr>
          <p:cNvPr id="431" name="Google Shape;431;p57"/>
          <p:cNvPicPr preferRelativeResize="0"/>
          <p:nvPr/>
        </p:nvPicPr>
        <p:blipFill rotWithShape="1">
          <a:blip r:embed="rId5">
            <a:alphaModFix/>
          </a:blip>
          <a:srcRect/>
          <a:stretch/>
        </p:blipFill>
        <p:spPr>
          <a:xfrm>
            <a:off x="1252341" y="2363967"/>
            <a:ext cx="3133500" cy="1659600"/>
          </a:xfrm>
          <a:prstGeom prst="roundRect">
            <a:avLst>
              <a:gd name="adj" fmla="val 5842"/>
            </a:avLst>
          </a:prstGeom>
          <a:noFill/>
          <a:ln w="9525" cap="flat" cmpd="sng">
            <a:solidFill>
              <a:schemeClr val="lt2"/>
            </a:solidFill>
            <a:prstDash val="solid"/>
            <a:round/>
            <a:headEnd type="none" w="sm" len="sm"/>
            <a:tailEnd type="none" w="sm" len="sm"/>
          </a:ln>
          <a:effectLst>
            <a:outerShdw blurRad="174789" dist="38100" dir="2700000" algn="tl" rotWithShape="0">
              <a:srgbClr val="000000">
                <a:alpha val="48627"/>
              </a:srgbClr>
            </a:outerShdw>
          </a:effectLst>
        </p:spPr>
      </p:pic>
      <p:sp>
        <p:nvSpPr>
          <p:cNvPr id="432" name="Google Shape;432;p57"/>
          <p:cNvSpPr txBox="1"/>
          <p:nvPr/>
        </p:nvSpPr>
        <p:spPr>
          <a:xfrm>
            <a:off x="6721871" y="1517700"/>
            <a:ext cx="757500" cy="1650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chemeClr val="lt1"/>
              </a:buClr>
              <a:buSzPts val="1000"/>
              <a:buFont typeface="Arial"/>
              <a:buNone/>
            </a:pPr>
            <a:r>
              <a:rPr lang="en" sz="1000" b="0" i="0" u="none" strike="noStrike" cap="none">
                <a:solidFill>
                  <a:schemeClr val="lt1"/>
                </a:solidFill>
                <a:latin typeface="Arial"/>
                <a:ea typeface="Arial"/>
                <a:cs typeface="Arial"/>
                <a:sym typeface="Arial"/>
              </a:rPr>
              <a:t>Credit: Ball</a:t>
            </a:r>
            <a:endParaRPr sz="1000" b="0" i="0" u="none" strike="noStrike" cap="none">
              <a:solidFill>
                <a:schemeClr val="lt1"/>
              </a:solidFill>
              <a:latin typeface="Arial"/>
              <a:ea typeface="Arial"/>
              <a:cs typeface="Arial"/>
              <a:sym typeface="Arial"/>
            </a:endParaRPr>
          </a:p>
        </p:txBody>
      </p:sp>
      <p:sp>
        <p:nvSpPr>
          <p:cNvPr id="433" name="Google Shape;433;p57"/>
          <p:cNvSpPr/>
          <p:nvPr/>
        </p:nvSpPr>
        <p:spPr>
          <a:xfrm>
            <a:off x="4549850" y="3049677"/>
            <a:ext cx="389100" cy="230700"/>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8"/>
          <p:cNvSpPr txBox="1">
            <a:spLocks noGrp="1"/>
          </p:cNvSpPr>
          <p:nvPr>
            <p:ph type="title"/>
          </p:nvPr>
        </p:nvSpPr>
        <p:spPr>
          <a:xfrm>
            <a:off x="623888" y="2262425"/>
            <a:ext cx="7886700" cy="484748"/>
          </a:xfrm>
          <a:prstGeom prst="rect">
            <a:avLst/>
          </a:prstGeom>
          <a:noFill/>
          <a:ln>
            <a:noFill/>
          </a:ln>
        </p:spPr>
        <p:txBody>
          <a:bodyPr spcFirstLastPara="1" wrap="square" lIns="68575" tIns="34275" rIns="68575" bIns="34275" anchor="ctr" anchorCtr="0">
            <a:spAutoFit/>
          </a:bodyPr>
          <a:lstStyle/>
          <a:p>
            <a:pPr marL="0" lvl="0" indent="0" algn="ctr" rtl="0">
              <a:lnSpc>
                <a:spcPct val="90000"/>
              </a:lnSpc>
              <a:spcBef>
                <a:spcPts val="0"/>
              </a:spcBef>
              <a:spcAft>
                <a:spcPts val="0"/>
              </a:spcAft>
              <a:buClr>
                <a:schemeClr val="dk1"/>
              </a:buClr>
              <a:buSzPts val="3000"/>
              <a:buFont typeface="Arial"/>
              <a:buNone/>
            </a:pPr>
            <a:r>
              <a:rPr lang="en"/>
              <a:t>Data Products</a:t>
            </a:r>
            <a:endParaRPr/>
          </a:p>
        </p:txBody>
      </p:sp>
      <p:sp>
        <p:nvSpPr>
          <p:cNvPr id="439" name="Google Shape;439;p5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440" name="Google Shape;440;p58"/>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0"/>
          <p:cNvSpPr txBox="1">
            <a:spLocks noGrp="1"/>
          </p:cNvSpPr>
          <p:nvPr>
            <p:ph type="title"/>
          </p:nvPr>
        </p:nvSpPr>
        <p:spPr>
          <a:xfrm>
            <a:off x="1813517" y="292458"/>
            <a:ext cx="6768900" cy="387900"/>
          </a:xfrm>
          <a:prstGeom prst="rect">
            <a:avLst/>
          </a:prstGeom>
          <a:noFill/>
          <a:ln>
            <a:noFill/>
          </a:ln>
        </p:spPr>
        <p:txBody>
          <a:bodyPr spcFirstLastPara="1" wrap="square" lIns="68575" tIns="34275" rIns="68575" bIns="34275" anchor="ctr" anchorCtr="0">
            <a:spAutoFit/>
          </a:bodyPr>
          <a:lstStyle/>
          <a:p>
            <a:pPr marL="0" lvl="0" indent="0" algn="ctr" rtl="0">
              <a:lnSpc>
                <a:spcPct val="90000"/>
              </a:lnSpc>
              <a:spcBef>
                <a:spcPts val="0"/>
              </a:spcBef>
              <a:spcAft>
                <a:spcPts val="0"/>
              </a:spcAft>
              <a:buClr>
                <a:schemeClr val="dk1"/>
              </a:buClr>
              <a:buSzPts val="3000"/>
              <a:buFont typeface="Arial"/>
              <a:buNone/>
            </a:pPr>
            <a:r>
              <a:rPr lang="en" sz="2300"/>
              <a:t>TEMPO Level 1 products</a:t>
            </a:r>
            <a:endParaRPr sz="2300"/>
          </a:p>
        </p:txBody>
      </p:sp>
      <p:sp>
        <p:nvSpPr>
          <p:cNvPr id="454" name="Google Shape;454;p6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455" name="Google Shape;455;p60"/>
          <p:cNvSpPr txBox="1">
            <a:spLocks noGrp="1"/>
          </p:cNvSpPr>
          <p:nvPr>
            <p:ph type="sldNum" idx="12"/>
          </p:nvPr>
        </p:nvSpPr>
        <p:spPr>
          <a:xfrm>
            <a:off x="7016489" y="4816754"/>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12</a:t>
            </a:fld>
            <a:endParaRPr/>
          </a:p>
        </p:txBody>
      </p:sp>
      <p:graphicFrame>
        <p:nvGraphicFramePr>
          <p:cNvPr id="456" name="Google Shape;456;p60"/>
          <p:cNvGraphicFramePr/>
          <p:nvPr/>
        </p:nvGraphicFramePr>
        <p:xfrm>
          <a:off x="1389000" y="876050"/>
          <a:ext cx="7617950" cy="3322140"/>
        </p:xfrm>
        <a:graphic>
          <a:graphicData uri="http://schemas.openxmlformats.org/drawingml/2006/table">
            <a:tbl>
              <a:tblPr>
                <a:noFill/>
                <a:tableStyleId>{79F9DD8A-1A29-4B24-A6AA-59F2C77723D7}</a:tableStyleId>
              </a:tblPr>
              <a:tblGrid>
                <a:gridCol w="929825">
                  <a:extLst>
                    <a:ext uri="{9D8B030D-6E8A-4147-A177-3AD203B41FA5}">
                      <a16:colId xmlns:a16="http://schemas.microsoft.com/office/drawing/2014/main" val="20000"/>
                    </a:ext>
                  </a:extLst>
                </a:gridCol>
                <a:gridCol w="715850">
                  <a:extLst>
                    <a:ext uri="{9D8B030D-6E8A-4147-A177-3AD203B41FA5}">
                      <a16:colId xmlns:a16="http://schemas.microsoft.com/office/drawing/2014/main" val="20001"/>
                    </a:ext>
                  </a:extLst>
                </a:gridCol>
                <a:gridCol w="1881775">
                  <a:extLst>
                    <a:ext uri="{9D8B030D-6E8A-4147-A177-3AD203B41FA5}">
                      <a16:colId xmlns:a16="http://schemas.microsoft.com/office/drawing/2014/main" val="20002"/>
                    </a:ext>
                  </a:extLst>
                </a:gridCol>
                <a:gridCol w="2982500">
                  <a:extLst>
                    <a:ext uri="{9D8B030D-6E8A-4147-A177-3AD203B41FA5}">
                      <a16:colId xmlns:a16="http://schemas.microsoft.com/office/drawing/2014/main" val="20003"/>
                    </a:ext>
                  </a:extLst>
                </a:gridCol>
                <a:gridCol w="1108000">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sz="1300" b="1"/>
                        <a:t>Product</a:t>
                      </a:r>
                      <a:endParaRPr sz="1300" b="1"/>
                    </a:p>
                  </a:txBody>
                  <a:tcPr marL="91425" marR="91425" marT="91425" marB="91425">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ctr" rtl="0">
                        <a:spcBef>
                          <a:spcPts val="0"/>
                        </a:spcBef>
                        <a:spcAft>
                          <a:spcPts val="0"/>
                        </a:spcAft>
                        <a:buNone/>
                      </a:pPr>
                      <a:r>
                        <a:rPr lang="en" sz="1300" b="1"/>
                        <a:t>Level</a:t>
                      </a:r>
                      <a:endParaRPr sz="1300" b="1"/>
                    </a:p>
                  </a:txBody>
                  <a:tcPr marL="91425" marR="91425" marT="91425" marB="91425">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ctr" rtl="0">
                        <a:spcBef>
                          <a:spcPts val="0"/>
                        </a:spcBef>
                        <a:spcAft>
                          <a:spcPts val="0"/>
                        </a:spcAft>
                        <a:buNone/>
                      </a:pPr>
                      <a:r>
                        <a:rPr lang="en" sz="1300" b="1"/>
                        <a:t>Description</a:t>
                      </a:r>
                      <a:endParaRPr sz="1300" b="1"/>
                    </a:p>
                  </a:txBody>
                  <a:tcPr marL="91425" marR="91425" marT="91425" marB="91425">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ctr" rtl="0">
                        <a:spcBef>
                          <a:spcPts val="0"/>
                        </a:spcBef>
                        <a:spcAft>
                          <a:spcPts val="0"/>
                        </a:spcAft>
                        <a:buNone/>
                      </a:pPr>
                      <a:r>
                        <a:rPr lang="en" sz="1300" b="1"/>
                        <a:t>Nominal sampling frequency</a:t>
                      </a:r>
                      <a:endParaRPr sz="1300" b="1"/>
                    </a:p>
                  </a:txBody>
                  <a:tcPr marL="91425" marR="91425" marT="91425" marB="91425">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ctr" rtl="0">
                        <a:spcBef>
                          <a:spcPts val="0"/>
                        </a:spcBef>
                        <a:spcAft>
                          <a:spcPts val="0"/>
                        </a:spcAft>
                        <a:buNone/>
                      </a:pPr>
                      <a:r>
                        <a:rPr lang="en" sz="1300" b="1"/>
                        <a:t>Maturity level</a:t>
                      </a:r>
                      <a:endParaRPr sz="1300" b="1"/>
                    </a:p>
                  </a:txBody>
                  <a:tcPr marL="91425" marR="91425" marT="91425" marB="91425">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b="1"/>
                        <a:t>DRK</a:t>
                      </a:r>
                      <a:endParaRPr sz="1200" b="1"/>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1a</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Dark exposure</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Variable (typically sampled before the beginning of the other types of exposure)</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Beta</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b="1"/>
                        <a:t>RAD</a:t>
                      </a:r>
                      <a:endParaRPr sz="1200" b="1"/>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1b</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Geolocated Earth radiances</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Once per hour or more frequent (during daylight hours)</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Beta</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b="1"/>
                        <a:t>RADT</a:t>
                      </a:r>
                      <a:endParaRPr sz="1200" b="1"/>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1b</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Geolocated Earth radiances (twilight)</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Variable</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Beta</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200" b="1"/>
                        <a:t>IRR</a:t>
                      </a:r>
                      <a:endParaRPr sz="1200" b="1"/>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1b</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Solar irradiance (working diffuser)</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Once per week</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Beta</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200" b="1"/>
                        <a:t>IRRR</a:t>
                      </a:r>
                      <a:endParaRPr sz="1200" b="1"/>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1b</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Solar irradiance (reference diffuser)</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Once per 3 months</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Beta</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5"/>
                  </a:ext>
                </a:extLst>
              </a:tr>
            </a:tbl>
          </a:graphicData>
        </a:graphic>
      </p:graphicFrame>
      <p:sp>
        <p:nvSpPr>
          <p:cNvPr id="457" name="Google Shape;457;p60"/>
          <p:cNvSpPr txBox="1"/>
          <p:nvPr/>
        </p:nvSpPr>
        <p:spPr>
          <a:xfrm>
            <a:off x="1389025" y="4206240"/>
            <a:ext cx="7617900" cy="615600"/>
          </a:xfrm>
          <a:prstGeom prst="rect">
            <a:avLst/>
          </a:prstGeom>
          <a:noFill/>
          <a:ln w="9525" cap="flat" cmpd="sng">
            <a:solidFill>
              <a:srgbClr val="B3D5EB"/>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Beta: “</a:t>
            </a:r>
            <a:r>
              <a:rPr lang="en">
                <a:solidFill>
                  <a:schemeClr val="dk1"/>
                </a:solidFill>
              </a:rPr>
              <a:t>The product is minimally validated but may still contain significant errors;... publication of research based on Beta maturity products is not recommended and highly discouraged”</a:t>
            </a:r>
            <a:endParaRPr>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2"/>
          <p:cNvSpPr txBox="1">
            <a:spLocks noGrp="1"/>
          </p:cNvSpPr>
          <p:nvPr>
            <p:ph type="title"/>
          </p:nvPr>
        </p:nvSpPr>
        <p:spPr>
          <a:xfrm>
            <a:off x="1889717" y="154683"/>
            <a:ext cx="6768900" cy="387900"/>
          </a:xfrm>
          <a:prstGeom prst="rect">
            <a:avLst/>
          </a:prstGeom>
          <a:noFill/>
          <a:ln>
            <a:noFill/>
          </a:ln>
        </p:spPr>
        <p:txBody>
          <a:bodyPr spcFirstLastPara="1" wrap="square" lIns="68575" tIns="34275" rIns="68575" bIns="34275" anchor="ctr" anchorCtr="0">
            <a:spAutoFit/>
          </a:bodyPr>
          <a:lstStyle/>
          <a:p>
            <a:pPr marL="0" lvl="0" indent="0" algn="ctr" rtl="0">
              <a:lnSpc>
                <a:spcPct val="90000"/>
              </a:lnSpc>
              <a:spcBef>
                <a:spcPts val="0"/>
              </a:spcBef>
              <a:spcAft>
                <a:spcPts val="0"/>
              </a:spcAft>
              <a:buClr>
                <a:schemeClr val="dk1"/>
              </a:buClr>
              <a:buSzPts val="3000"/>
              <a:buFont typeface="Arial"/>
              <a:buNone/>
            </a:pPr>
            <a:r>
              <a:rPr lang="en" sz="2300"/>
              <a:t>TEMPO Level 2 &amp; Level 3 products</a:t>
            </a:r>
            <a:endParaRPr sz="2300"/>
          </a:p>
        </p:txBody>
      </p:sp>
      <p:sp>
        <p:nvSpPr>
          <p:cNvPr id="472" name="Google Shape;472;p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473" name="Google Shape;473;p62"/>
          <p:cNvSpPr txBox="1">
            <a:spLocks noGrp="1"/>
          </p:cNvSpPr>
          <p:nvPr>
            <p:ph type="sldNum" idx="12"/>
          </p:nvPr>
        </p:nvSpPr>
        <p:spPr>
          <a:xfrm>
            <a:off x="7016489" y="4816754"/>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13</a:t>
            </a:fld>
            <a:endParaRPr/>
          </a:p>
        </p:txBody>
      </p:sp>
      <p:graphicFrame>
        <p:nvGraphicFramePr>
          <p:cNvPr id="474" name="Google Shape;474;p62"/>
          <p:cNvGraphicFramePr/>
          <p:nvPr/>
        </p:nvGraphicFramePr>
        <p:xfrm>
          <a:off x="1465200" y="994975"/>
          <a:ext cx="7617950" cy="2689550"/>
        </p:xfrm>
        <a:graphic>
          <a:graphicData uri="http://schemas.openxmlformats.org/drawingml/2006/table">
            <a:tbl>
              <a:tblPr>
                <a:noFill/>
                <a:tableStyleId>{79F9DD8A-1A29-4B24-A6AA-59F2C77723D7}</a:tableStyleId>
              </a:tblPr>
              <a:tblGrid>
                <a:gridCol w="821050">
                  <a:extLst>
                    <a:ext uri="{9D8B030D-6E8A-4147-A177-3AD203B41FA5}">
                      <a16:colId xmlns:a16="http://schemas.microsoft.com/office/drawing/2014/main" val="20000"/>
                    </a:ext>
                  </a:extLst>
                </a:gridCol>
                <a:gridCol w="824600">
                  <a:extLst>
                    <a:ext uri="{9D8B030D-6E8A-4147-A177-3AD203B41FA5}">
                      <a16:colId xmlns:a16="http://schemas.microsoft.com/office/drawing/2014/main" val="20001"/>
                    </a:ext>
                  </a:extLst>
                </a:gridCol>
                <a:gridCol w="2262500">
                  <a:extLst>
                    <a:ext uri="{9D8B030D-6E8A-4147-A177-3AD203B41FA5}">
                      <a16:colId xmlns:a16="http://schemas.microsoft.com/office/drawing/2014/main" val="20002"/>
                    </a:ext>
                  </a:extLst>
                </a:gridCol>
                <a:gridCol w="2710575">
                  <a:extLst>
                    <a:ext uri="{9D8B030D-6E8A-4147-A177-3AD203B41FA5}">
                      <a16:colId xmlns:a16="http://schemas.microsoft.com/office/drawing/2014/main" val="20003"/>
                    </a:ext>
                  </a:extLst>
                </a:gridCol>
                <a:gridCol w="999225">
                  <a:extLst>
                    <a:ext uri="{9D8B030D-6E8A-4147-A177-3AD203B41FA5}">
                      <a16:colId xmlns:a16="http://schemas.microsoft.com/office/drawing/2014/main" val="20004"/>
                    </a:ext>
                  </a:extLst>
                </a:gridCol>
              </a:tblGrid>
              <a:tr h="508175">
                <a:tc>
                  <a:txBody>
                    <a:bodyPr/>
                    <a:lstStyle/>
                    <a:p>
                      <a:pPr marL="0" lvl="0" indent="0" algn="ctr" rtl="0">
                        <a:spcBef>
                          <a:spcPts val="0"/>
                        </a:spcBef>
                        <a:spcAft>
                          <a:spcPts val="0"/>
                        </a:spcAft>
                        <a:buNone/>
                      </a:pPr>
                      <a:r>
                        <a:rPr lang="en" sz="1200" b="1"/>
                        <a:t>Product</a:t>
                      </a:r>
                      <a:endParaRPr sz="1200" b="1"/>
                    </a:p>
                  </a:txBody>
                  <a:tcPr marL="91425" marR="91425" marT="91425" marB="91425">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ctr" rtl="0">
                        <a:spcBef>
                          <a:spcPts val="0"/>
                        </a:spcBef>
                        <a:spcAft>
                          <a:spcPts val="0"/>
                        </a:spcAft>
                        <a:buNone/>
                      </a:pPr>
                      <a:r>
                        <a:rPr lang="en" sz="1200" b="1"/>
                        <a:t>Level(s)</a:t>
                      </a:r>
                      <a:endParaRPr sz="1200" b="1"/>
                    </a:p>
                  </a:txBody>
                  <a:tcPr marL="91425" marR="91425" marT="91425" marB="91425">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ctr" rtl="0">
                        <a:spcBef>
                          <a:spcPts val="0"/>
                        </a:spcBef>
                        <a:spcAft>
                          <a:spcPts val="0"/>
                        </a:spcAft>
                        <a:buNone/>
                      </a:pPr>
                      <a:r>
                        <a:rPr lang="en" sz="1200" b="1"/>
                        <a:t>Description</a:t>
                      </a:r>
                      <a:endParaRPr sz="1200" b="1"/>
                    </a:p>
                  </a:txBody>
                  <a:tcPr marL="91425" marR="91425" marT="91425" marB="91425">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ctr" rtl="0">
                        <a:spcBef>
                          <a:spcPts val="0"/>
                        </a:spcBef>
                        <a:spcAft>
                          <a:spcPts val="0"/>
                        </a:spcAft>
                        <a:buNone/>
                      </a:pPr>
                      <a:r>
                        <a:rPr lang="en" sz="1200" b="1"/>
                        <a:t>Most relevant variables in level 2 and level 3 file</a:t>
                      </a:r>
                      <a:endParaRPr sz="1200" b="1"/>
                    </a:p>
                  </a:txBody>
                  <a:tcPr marL="91425" marR="91425" marT="91425" marB="91425">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ctr" rtl="0">
                        <a:spcBef>
                          <a:spcPts val="0"/>
                        </a:spcBef>
                        <a:spcAft>
                          <a:spcPts val="0"/>
                        </a:spcAft>
                        <a:buNone/>
                      </a:pPr>
                      <a:r>
                        <a:rPr lang="en" sz="1200" b="1"/>
                        <a:t>Maturity level</a:t>
                      </a:r>
                      <a:endParaRPr sz="1200" b="1"/>
                    </a:p>
                  </a:txBody>
                  <a:tcPr marL="91425" marR="91425" marT="91425" marB="91425">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0"/>
                  </a:ext>
                </a:extLst>
              </a:tr>
              <a:tr h="677600">
                <a:tc>
                  <a:txBody>
                    <a:bodyPr/>
                    <a:lstStyle/>
                    <a:p>
                      <a:pPr marL="0" lvl="0" indent="0" algn="l" rtl="0">
                        <a:spcBef>
                          <a:spcPts val="0"/>
                        </a:spcBef>
                        <a:spcAft>
                          <a:spcPts val="0"/>
                        </a:spcAft>
                        <a:buNone/>
                      </a:pPr>
                      <a:r>
                        <a:rPr lang="en" sz="1200" b="1"/>
                        <a:t>NO</a:t>
                      </a:r>
                      <a:r>
                        <a:rPr lang="en" sz="1200" b="1" baseline="-25000"/>
                        <a:t>2</a:t>
                      </a:r>
                      <a:endParaRPr sz="1200" b="1" baseline="-250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2 &amp; 3</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Nitrogen dioxide total, tropospheric, and stratospheric columns</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vertical_column_troposphere, vertical_column_stratosphere</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Beta</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1"/>
                  </a:ext>
                </a:extLst>
              </a:tr>
              <a:tr h="508200">
                <a:tc>
                  <a:txBody>
                    <a:bodyPr/>
                    <a:lstStyle/>
                    <a:p>
                      <a:pPr marL="0" lvl="0" indent="0" algn="l" rtl="0">
                        <a:spcBef>
                          <a:spcPts val="0"/>
                        </a:spcBef>
                        <a:spcAft>
                          <a:spcPts val="0"/>
                        </a:spcAft>
                        <a:buNone/>
                      </a:pPr>
                      <a:r>
                        <a:rPr lang="en" sz="1200" b="1"/>
                        <a:t>HCHO</a:t>
                      </a:r>
                      <a:endParaRPr sz="1200" b="1"/>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2 &amp; 3</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Total formaldehyde columns</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vertical_column</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Beta</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2"/>
                  </a:ext>
                </a:extLst>
              </a:tr>
              <a:tr h="393050">
                <a:tc>
                  <a:txBody>
                    <a:bodyPr/>
                    <a:lstStyle/>
                    <a:p>
                      <a:pPr marL="0" lvl="0" indent="0" algn="l" rtl="0">
                        <a:spcBef>
                          <a:spcPts val="0"/>
                        </a:spcBef>
                        <a:spcAft>
                          <a:spcPts val="0"/>
                        </a:spcAft>
                        <a:buNone/>
                      </a:pPr>
                      <a:r>
                        <a:rPr lang="en" sz="1200" b="1"/>
                        <a:t>O3TOT</a:t>
                      </a:r>
                      <a:endParaRPr sz="1200" b="1"/>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2 &amp; 3</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Total ozone columns</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column_amount_o3</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Beta</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3"/>
                  </a:ext>
                </a:extLst>
              </a:tr>
              <a:tr h="508200">
                <a:tc>
                  <a:txBody>
                    <a:bodyPr/>
                    <a:lstStyle/>
                    <a:p>
                      <a:pPr marL="0" lvl="0" indent="0" algn="l" rtl="0">
                        <a:spcBef>
                          <a:spcPts val="0"/>
                        </a:spcBef>
                        <a:spcAft>
                          <a:spcPts val="0"/>
                        </a:spcAft>
                        <a:buNone/>
                      </a:pPr>
                      <a:r>
                        <a:rPr lang="en" sz="1200" b="1"/>
                        <a:t>CLDO4</a:t>
                      </a:r>
                      <a:endParaRPr sz="1200" b="1"/>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2 &amp; 3</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Cloud parameters</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cloud_fraction, cloud_pressure</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Beta</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4"/>
                  </a:ext>
                </a:extLst>
              </a:tr>
            </a:tbl>
          </a:graphicData>
        </a:graphic>
      </p:graphicFrame>
      <p:sp>
        <p:nvSpPr>
          <p:cNvPr id="475" name="Google Shape;475;p62"/>
          <p:cNvSpPr txBox="1"/>
          <p:nvPr/>
        </p:nvSpPr>
        <p:spPr>
          <a:xfrm>
            <a:off x="1465225" y="3684500"/>
            <a:ext cx="7617900" cy="740700"/>
          </a:xfrm>
          <a:prstGeom prst="rect">
            <a:avLst/>
          </a:prstGeom>
          <a:noFill/>
          <a:ln w="9525" cap="flat" cmpd="sng">
            <a:solidFill>
              <a:srgbClr val="B3D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Level 2: </a:t>
            </a:r>
            <a:r>
              <a:rPr lang="en">
                <a:solidFill>
                  <a:schemeClr val="dk1"/>
                </a:solidFill>
              </a:rPr>
              <a:t>Information provided at TEMPO’s native resolution (hourly sampling frequency or less; ~10 km</a:t>
            </a:r>
            <a:r>
              <a:rPr lang="en" baseline="30000">
                <a:solidFill>
                  <a:schemeClr val="dk1"/>
                </a:solidFill>
              </a:rPr>
              <a:t>2</a:t>
            </a:r>
            <a:r>
              <a:rPr lang="en">
                <a:solidFill>
                  <a:schemeClr val="dk1"/>
                </a:solidFill>
              </a:rPr>
              <a:t>); usually one hour East-West scan is broken in 9 to 10 level 2 files.</a:t>
            </a:r>
            <a:endParaRPr>
              <a:solidFill>
                <a:schemeClr val="dk1"/>
              </a:solidFill>
            </a:endParaRPr>
          </a:p>
          <a:p>
            <a:pPr marL="0" lvl="0" indent="0" algn="l" rtl="0">
              <a:spcBef>
                <a:spcPts val="0"/>
              </a:spcBef>
              <a:spcAft>
                <a:spcPts val="0"/>
              </a:spcAft>
              <a:buNone/>
            </a:pPr>
            <a:r>
              <a:rPr lang="en" b="1">
                <a:solidFill>
                  <a:schemeClr val="dk1"/>
                </a:solidFill>
              </a:rPr>
              <a:t>Level 3: </a:t>
            </a:r>
            <a:r>
              <a:rPr lang="en">
                <a:solidFill>
                  <a:schemeClr val="dk1"/>
                </a:solidFill>
              </a:rPr>
              <a:t>All level 2 data from a TEMPO East-West scan on a regular grid (0.02° x 0.02°)</a:t>
            </a: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481" name="Google Shape;481;p63"/>
          <p:cNvSpPr txBox="1">
            <a:spLocks noGrp="1"/>
          </p:cNvSpPr>
          <p:nvPr>
            <p:ph type="sldNum" idx="12"/>
          </p:nvPr>
        </p:nvSpPr>
        <p:spPr>
          <a:xfrm>
            <a:off x="7016489" y="4816754"/>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14</a:t>
            </a:fld>
            <a:endParaRPr/>
          </a:p>
        </p:txBody>
      </p:sp>
      <p:graphicFrame>
        <p:nvGraphicFramePr>
          <p:cNvPr id="482" name="Google Shape;482;p63"/>
          <p:cNvGraphicFramePr/>
          <p:nvPr/>
        </p:nvGraphicFramePr>
        <p:xfrm>
          <a:off x="1550650" y="596950"/>
          <a:ext cx="3000000" cy="3000000"/>
        </p:xfrm>
        <a:graphic>
          <a:graphicData uri="http://schemas.openxmlformats.org/drawingml/2006/table">
            <a:tbl>
              <a:tblPr>
                <a:noFill/>
                <a:tableStyleId>{79F9DD8A-1A29-4B24-A6AA-59F2C77723D7}</a:tableStyleId>
              </a:tblPr>
              <a:tblGrid>
                <a:gridCol w="1626300">
                  <a:extLst>
                    <a:ext uri="{9D8B030D-6E8A-4147-A177-3AD203B41FA5}">
                      <a16:colId xmlns:a16="http://schemas.microsoft.com/office/drawing/2014/main" val="20000"/>
                    </a:ext>
                  </a:extLst>
                </a:gridCol>
                <a:gridCol w="1693375">
                  <a:extLst>
                    <a:ext uri="{9D8B030D-6E8A-4147-A177-3AD203B41FA5}">
                      <a16:colId xmlns:a16="http://schemas.microsoft.com/office/drawing/2014/main" val="20001"/>
                    </a:ext>
                  </a:extLst>
                </a:gridCol>
                <a:gridCol w="1433300">
                  <a:extLst>
                    <a:ext uri="{9D8B030D-6E8A-4147-A177-3AD203B41FA5}">
                      <a16:colId xmlns:a16="http://schemas.microsoft.com/office/drawing/2014/main" val="20002"/>
                    </a:ext>
                  </a:extLst>
                </a:gridCol>
              </a:tblGrid>
              <a:tr h="508175">
                <a:tc>
                  <a:txBody>
                    <a:bodyPr/>
                    <a:lstStyle/>
                    <a:p>
                      <a:pPr marL="0" lvl="0" indent="0" algn="ctr" rtl="0">
                        <a:spcBef>
                          <a:spcPts val="0"/>
                        </a:spcBef>
                        <a:spcAft>
                          <a:spcPts val="0"/>
                        </a:spcAft>
                        <a:buNone/>
                      </a:pPr>
                      <a:r>
                        <a:rPr lang="en" sz="1200" b="1"/>
                        <a:t>Product</a:t>
                      </a:r>
                      <a:endParaRPr sz="1200" b="1"/>
                    </a:p>
                  </a:txBody>
                  <a:tcPr marL="91425" marR="91425" marT="91425" marB="91425">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ctr" rtl="0">
                        <a:spcBef>
                          <a:spcPts val="0"/>
                        </a:spcBef>
                        <a:spcAft>
                          <a:spcPts val="0"/>
                        </a:spcAft>
                        <a:buNone/>
                      </a:pPr>
                      <a:r>
                        <a:rPr lang="en" sz="1200" b="1"/>
                        <a:t>Required precision</a:t>
                      </a:r>
                      <a:endParaRPr sz="1200" b="1"/>
                    </a:p>
                  </a:txBody>
                  <a:tcPr marL="91425" marR="91425" marT="91425" marB="91425">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ctr" rtl="0">
                        <a:spcBef>
                          <a:spcPts val="0"/>
                        </a:spcBef>
                        <a:spcAft>
                          <a:spcPts val="0"/>
                        </a:spcAft>
                        <a:buNone/>
                      </a:pPr>
                      <a:r>
                        <a:rPr lang="en" sz="1200" b="1"/>
                        <a:t>Temporal revisit</a:t>
                      </a:r>
                      <a:r>
                        <a:rPr lang="en" sz="1200" b="1" baseline="30000"/>
                        <a:t>*</a:t>
                      </a:r>
                      <a:endParaRPr sz="1200" b="1"/>
                    </a:p>
                  </a:txBody>
                  <a:tcPr marL="91425" marR="91425" marT="91425" marB="91425">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0"/>
                  </a:ext>
                </a:extLst>
              </a:tr>
              <a:tr h="548625">
                <a:tc>
                  <a:txBody>
                    <a:bodyPr/>
                    <a:lstStyle/>
                    <a:p>
                      <a:pPr marL="0" lvl="0" indent="0" algn="l" rtl="0">
                        <a:spcBef>
                          <a:spcPts val="0"/>
                        </a:spcBef>
                        <a:spcAft>
                          <a:spcPts val="0"/>
                        </a:spcAft>
                        <a:buNone/>
                      </a:pPr>
                      <a:r>
                        <a:rPr lang="en" sz="1200"/>
                        <a:t>0-2 km O</a:t>
                      </a:r>
                      <a:r>
                        <a:rPr lang="en" sz="1200" baseline="-25000"/>
                        <a:t>3</a:t>
                      </a:r>
                      <a:r>
                        <a:rPr lang="en" sz="1200"/>
                        <a:t> (selected scenes)</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10 ppbv</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2 hour</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1"/>
                  </a:ext>
                </a:extLst>
              </a:tr>
              <a:tr h="548625">
                <a:tc>
                  <a:txBody>
                    <a:bodyPr/>
                    <a:lstStyle/>
                    <a:p>
                      <a:pPr marL="0" lvl="0" indent="0" algn="l" rtl="0">
                        <a:spcBef>
                          <a:spcPts val="0"/>
                        </a:spcBef>
                        <a:spcAft>
                          <a:spcPts val="0"/>
                        </a:spcAft>
                        <a:buNone/>
                      </a:pPr>
                      <a:r>
                        <a:rPr lang="en" sz="1200"/>
                        <a:t>Tropospheric O</a:t>
                      </a:r>
                      <a:r>
                        <a:rPr lang="en" sz="1200" baseline="-25000"/>
                        <a:t>3</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10 ppbv</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1 hour</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2"/>
                  </a:ext>
                </a:extLst>
              </a:tr>
              <a:tr h="548625">
                <a:tc>
                  <a:txBody>
                    <a:bodyPr/>
                    <a:lstStyle/>
                    <a:p>
                      <a:pPr marL="0" lvl="0" indent="0" algn="l" rtl="0">
                        <a:spcBef>
                          <a:spcPts val="0"/>
                        </a:spcBef>
                        <a:spcAft>
                          <a:spcPts val="0"/>
                        </a:spcAft>
                        <a:buNone/>
                      </a:pPr>
                      <a:r>
                        <a:rPr lang="en" sz="1200"/>
                        <a:t>Total O</a:t>
                      </a:r>
                      <a:r>
                        <a:rPr lang="en" sz="1200" baseline="-25000"/>
                        <a:t>3</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3%</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1 hour</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3"/>
                  </a:ext>
                </a:extLst>
              </a:tr>
              <a:tr h="548625">
                <a:tc>
                  <a:txBody>
                    <a:bodyPr/>
                    <a:lstStyle/>
                    <a:p>
                      <a:pPr marL="0" lvl="0" indent="0" algn="l" rtl="0">
                        <a:spcBef>
                          <a:spcPts val="0"/>
                        </a:spcBef>
                        <a:spcAft>
                          <a:spcPts val="0"/>
                        </a:spcAft>
                        <a:buNone/>
                      </a:pPr>
                      <a:r>
                        <a:rPr lang="en" sz="1200"/>
                        <a:t>Tropospheric NO</a:t>
                      </a:r>
                      <a:r>
                        <a:rPr lang="en" sz="1200" baseline="-25000"/>
                        <a:t>2</a:t>
                      </a:r>
                      <a:endParaRPr sz="1200" baseline="-250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1 x 10</a:t>
                      </a:r>
                      <a:r>
                        <a:rPr lang="en" sz="1200" baseline="30000"/>
                        <a:t>15</a:t>
                      </a:r>
                      <a:r>
                        <a:rPr lang="en" sz="1200"/>
                        <a:t> molecules cm</a:t>
                      </a:r>
                      <a:r>
                        <a:rPr lang="en" sz="1200" baseline="30000"/>
                        <a:t>-2</a:t>
                      </a:r>
                      <a:endParaRPr sz="1200" baseline="300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1 hour</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4"/>
                  </a:ext>
                </a:extLst>
              </a:tr>
              <a:tr h="548625">
                <a:tc>
                  <a:txBody>
                    <a:bodyPr/>
                    <a:lstStyle/>
                    <a:p>
                      <a:pPr marL="0" lvl="0" indent="0" algn="l" rtl="0">
                        <a:spcBef>
                          <a:spcPts val="0"/>
                        </a:spcBef>
                        <a:spcAft>
                          <a:spcPts val="0"/>
                        </a:spcAft>
                        <a:buNone/>
                      </a:pPr>
                      <a:r>
                        <a:rPr lang="en" sz="1200"/>
                        <a:t>Tropospheric HCHO</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1 x 10</a:t>
                      </a:r>
                      <a:r>
                        <a:rPr lang="en" sz="1200" baseline="30000"/>
                        <a:t>16</a:t>
                      </a:r>
                      <a:r>
                        <a:rPr lang="en" sz="1200"/>
                        <a:t> molecules cm</a:t>
                      </a:r>
                      <a:r>
                        <a:rPr lang="en" sz="1200" baseline="30000"/>
                        <a:t>-2</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tc>
                  <a:txBody>
                    <a:bodyPr/>
                    <a:lstStyle/>
                    <a:p>
                      <a:pPr marL="0" lvl="0" indent="0" algn="l" rtl="0">
                        <a:spcBef>
                          <a:spcPts val="0"/>
                        </a:spcBef>
                        <a:spcAft>
                          <a:spcPts val="0"/>
                        </a:spcAft>
                        <a:buNone/>
                      </a:pPr>
                      <a:r>
                        <a:rPr lang="en" sz="1200"/>
                        <a:t>3 hour</a:t>
                      </a:r>
                      <a:endParaRPr sz="1200"/>
                    </a:p>
                  </a:txBody>
                  <a:tcPr marL="91425" marR="91425" marT="91425" marB="91425" anchor="ctr">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rgbClr val="BFE5FF"/>
                    </a:solidFill>
                  </a:tcPr>
                </a:tc>
                <a:extLst>
                  <a:ext uri="{0D108BD9-81ED-4DB2-BD59-A6C34878D82A}">
                    <a16:rowId xmlns:a16="http://schemas.microsoft.com/office/drawing/2014/main" val="10005"/>
                  </a:ext>
                </a:extLst>
              </a:tr>
            </a:tbl>
          </a:graphicData>
        </a:graphic>
      </p:graphicFrame>
      <p:sp>
        <p:nvSpPr>
          <p:cNvPr id="483" name="Google Shape;483;p63"/>
          <p:cNvSpPr txBox="1"/>
          <p:nvPr/>
        </p:nvSpPr>
        <p:spPr>
          <a:xfrm>
            <a:off x="1550650" y="3848250"/>
            <a:ext cx="4752900" cy="526200"/>
          </a:xfrm>
          <a:prstGeom prst="rect">
            <a:avLst/>
          </a:prstGeom>
          <a:noFill/>
          <a:ln w="9525" cap="flat" cmpd="sng">
            <a:solidFill>
              <a:srgbClr val="B3D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baseline="30000">
                <a:solidFill>
                  <a:schemeClr val="dk1"/>
                </a:solidFill>
              </a:rPr>
              <a:t>*</a:t>
            </a:r>
            <a:r>
              <a:rPr lang="en" sz="1300" b="1">
                <a:solidFill>
                  <a:schemeClr val="dk1"/>
                </a:solidFill>
              </a:rPr>
              <a:t> </a:t>
            </a:r>
            <a:r>
              <a:rPr lang="en" sz="1300">
                <a:solidFill>
                  <a:schemeClr val="dk1"/>
                </a:solidFill>
              </a:rPr>
              <a:t>number of hourly measurements to be averaged to achieve required precision</a:t>
            </a:r>
            <a:endParaRPr sz="1300">
              <a:solidFill>
                <a:schemeClr val="dk1"/>
              </a:solidFill>
            </a:endParaRPr>
          </a:p>
        </p:txBody>
      </p:sp>
      <p:pic>
        <p:nvPicPr>
          <p:cNvPr id="484" name="Google Shape;484;p63"/>
          <p:cNvPicPr preferRelativeResize="0"/>
          <p:nvPr/>
        </p:nvPicPr>
        <p:blipFill>
          <a:blip r:embed="rId3">
            <a:alphaModFix/>
          </a:blip>
          <a:stretch>
            <a:fillRect/>
          </a:stretch>
        </p:blipFill>
        <p:spPr>
          <a:xfrm>
            <a:off x="6456025" y="545308"/>
            <a:ext cx="2535575" cy="1902381"/>
          </a:xfrm>
          <a:prstGeom prst="rect">
            <a:avLst/>
          </a:prstGeom>
          <a:noFill/>
          <a:ln>
            <a:noFill/>
          </a:ln>
        </p:spPr>
      </p:pic>
      <p:sp>
        <p:nvSpPr>
          <p:cNvPr id="485" name="Google Shape;485;p63"/>
          <p:cNvSpPr txBox="1"/>
          <p:nvPr/>
        </p:nvSpPr>
        <p:spPr>
          <a:xfrm>
            <a:off x="6538300" y="368475"/>
            <a:ext cx="2535600" cy="3078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rPr>
              <a:t>NO</a:t>
            </a:r>
            <a:r>
              <a:rPr lang="en" sz="800" baseline="-25000">
                <a:solidFill>
                  <a:schemeClr val="dk1"/>
                </a:solidFill>
              </a:rPr>
              <a:t>2</a:t>
            </a:r>
            <a:r>
              <a:rPr lang="en" sz="800">
                <a:solidFill>
                  <a:schemeClr val="dk1"/>
                </a:solidFill>
              </a:rPr>
              <a:t> tropospheric column uncertainty; N~2x10</a:t>
            </a:r>
            <a:r>
              <a:rPr lang="en" sz="800" baseline="30000">
                <a:solidFill>
                  <a:schemeClr val="dk1"/>
                </a:solidFill>
              </a:rPr>
              <a:t>7</a:t>
            </a:r>
            <a:endParaRPr sz="800" baseline="30000">
              <a:solidFill>
                <a:schemeClr val="dk1"/>
              </a:solidFill>
            </a:endParaRPr>
          </a:p>
        </p:txBody>
      </p:sp>
      <p:pic>
        <p:nvPicPr>
          <p:cNvPr id="486" name="Google Shape;486;p63"/>
          <p:cNvPicPr preferRelativeResize="0"/>
          <p:nvPr/>
        </p:nvPicPr>
        <p:blipFill>
          <a:blip r:embed="rId4">
            <a:alphaModFix/>
          </a:blip>
          <a:stretch>
            <a:fillRect/>
          </a:stretch>
        </p:blipFill>
        <p:spPr>
          <a:xfrm>
            <a:off x="6532225" y="2600089"/>
            <a:ext cx="2535575" cy="1899580"/>
          </a:xfrm>
          <a:prstGeom prst="rect">
            <a:avLst/>
          </a:prstGeom>
          <a:noFill/>
          <a:ln>
            <a:noFill/>
          </a:ln>
        </p:spPr>
      </p:pic>
      <p:sp>
        <p:nvSpPr>
          <p:cNvPr id="487" name="Google Shape;487;p63"/>
          <p:cNvSpPr txBox="1"/>
          <p:nvPr/>
        </p:nvSpPr>
        <p:spPr>
          <a:xfrm>
            <a:off x="6538300" y="2447700"/>
            <a:ext cx="2535600" cy="2196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rPr>
              <a:t>HCHO column uncertainty; N~8x10</a:t>
            </a:r>
            <a:r>
              <a:rPr lang="en" sz="800" baseline="30000">
                <a:solidFill>
                  <a:schemeClr val="dk1"/>
                </a:solidFill>
              </a:rPr>
              <a:t>7</a:t>
            </a:r>
            <a:endParaRPr sz="800" baseline="30000">
              <a:solidFill>
                <a:schemeClr val="dk1"/>
              </a:solidFill>
            </a:endParaRPr>
          </a:p>
        </p:txBody>
      </p:sp>
      <p:sp>
        <p:nvSpPr>
          <p:cNvPr id="488" name="Google Shape;488;p63"/>
          <p:cNvSpPr/>
          <p:nvPr/>
        </p:nvSpPr>
        <p:spPr>
          <a:xfrm>
            <a:off x="7037800" y="2742675"/>
            <a:ext cx="1654800" cy="6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9" name="Google Shape;489;p63"/>
          <p:cNvSpPr txBox="1"/>
          <p:nvPr/>
        </p:nvSpPr>
        <p:spPr>
          <a:xfrm rot="-5400000">
            <a:off x="5684875" y="1546675"/>
            <a:ext cx="1608300" cy="1830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a:solidFill>
                  <a:schemeClr val="dk1"/>
                </a:solidFill>
              </a:rPr>
              <a:t>Number of occurrences</a:t>
            </a:r>
            <a:endParaRPr sz="600">
              <a:solidFill>
                <a:schemeClr val="dk1"/>
              </a:solidFill>
            </a:endParaRPr>
          </a:p>
        </p:txBody>
      </p:sp>
      <p:sp>
        <p:nvSpPr>
          <p:cNvPr id="490" name="Google Shape;490;p63"/>
          <p:cNvSpPr txBox="1"/>
          <p:nvPr/>
        </p:nvSpPr>
        <p:spPr>
          <a:xfrm rot="-5400000">
            <a:off x="5684875" y="3537725"/>
            <a:ext cx="1608300" cy="1830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a:solidFill>
                  <a:schemeClr val="dk1"/>
                </a:solidFill>
              </a:rPr>
              <a:t>Number of occurrences</a:t>
            </a:r>
            <a:endParaRPr sz="600">
              <a:solidFill>
                <a:schemeClr val="dk1"/>
              </a:solidFill>
            </a:endParaRPr>
          </a:p>
        </p:txBody>
      </p:sp>
      <p:sp>
        <p:nvSpPr>
          <p:cNvPr id="491" name="Google Shape;491;p63"/>
          <p:cNvSpPr txBox="1"/>
          <p:nvPr/>
        </p:nvSpPr>
        <p:spPr>
          <a:xfrm>
            <a:off x="1550700" y="4401750"/>
            <a:ext cx="7440900" cy="5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rPr>
              <a:t>There are ongoing efforts to expand the suite of TEMPO operational products with aerosol information (AOD, layer height, UVAI) and traces gases (SO</a:t>
            </a:r>
            <a:r>
              <a:rPr lang="en" sz="1100" baseline="-25000">
                <a:solidFill>
                  <a:schemeClr val="dk1"/>
                </a:solidFill>
              </a:rPr>
              <a:t>2</a:t>
            </a:r>
            <a:r>
              <a:rPr lang="en" sz="1100">
                <a:solidFill>
                  <a:schemeClr val="dk1"/>
                </a:solidFill>
              </a:rPr>
              <a:t>, CHOCHO, BrO, H</a:t>
            </a:r>
            <a:r>
              <a:rPr lang="en" sz="1100" baseline="-25000">
                <a:solidFill>
                  <a:schemeClr val="dk1"/>
                </a:solidFill>
              </a:rPr>
              <a:t>2</a:t>
            </a:r>
            <a:r>
              <a:rPr lang="en" sz="1100">
                <a:solidFill>
                  <a:schemeClr val="dk1"/>
                </a:solidFill>
              </a:rPr>
              <a:t>O and HONO) in the near future.</a:t>
            </a:r>
            <a:endParaRPr sz="1100">
              <a:solidFill>
                <a:schemeClr val="dk1"/>
              </a:solidFill>
            </a:endParaRPr>
          </a:p>
        </p:txBody>
      </p:sp>
      <p:sp>
        <p:nvSpPr>
          <p:cNvPr id="492" name="Google Shape;492;p63"/>
          <p:cNvSpPr txBox="1">
            <a:spLocks noGrp="1"/>
          </p:cNvSpPr>
          <p:nvPr>
            <p:ph type="title"/>
          </p:nvPr>
        </p:nvSpPr>
        <p:spPr>
          <a:xfrm>
            <a:off x="2059742" y="81208"/>
            <a:ext cx="6768900" cy="387900"/>
          </a:xfrm>
          <a:prstGeom prst="rect">
            <a:avLst/>
          </a:prstGeom>
          <a:noFill/>
          <a:ln>
            <a:noFill/>
          </a:ln>
        </p:spPr>
        <p:txBody>
          <a:bodyPr spcFirstLastPara="1" wrap="square" lIns="68575" tIns="34275" rIns="68575" bIns="34275" anchor="ctr" anchorCtr="0">
            <a:spAutoFit/>
          </a:bodyPr>
          <a:lstStyle/>
          <a:p>
            <a:pPr marL="0" lvl="0" indent="0" algn="ctr" rtl="0">
              <a:lnSpc>
                <a:spcPct val="90000"/>
              </a:lnSpc>
              <a:spcBef>
                <a:spcPts val="0"/>
              </a:spcBef>
              <a:spcAft>
                <a:spcPts val="0"/>
              </a:spcAft>
              <a:buClr>
                <a:schemeClr val="dk1"/>
              </a:buClr>
              <a:buSzPts val="3000"/>
              <a:buFont typeface="Arial"/>
              <a:buNone/>
            </a:pPr>
            <a:r>
              <a:rPr lang="en" sz="2300"/>
              <a:t>Level 2 product requirements</a:t>
            </a:r>
            <a:endParaRPr sz="23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4"/>
          <p:cNvSpPr txBox="1">
            <a:spLocks noGrp="1"/>
          </p:cNvSpPr>
          <p:nvPr>
            <p:ph type="title"/>
          </p:nvPr>
        </p:nvSpPr>
        <p:spPr>
          <a:xfrm>
            <a:off x="1895767" y="117958"/>
            <a:ext cx="6768900" cy="387900"/>
          </a:xfrm>
          <a:prstGeom prst="rect">
            <a:avLst/>
          </a:prstGeom>
          <a:noFill/>
          <a:ln>
            <a:noFill/>
          </a:ln>
        </p:spPr>
        <p:txBody>
          <a:bodyPr spcFirstLastPara="1" wrap="square" lIns="68575" tIns="34275" rIns="68575" bIns="34275" anchor="ctr" anchorCtr="0">
            <a:spAutoFit/>
          </a:bodyPr>
          <a:lstStyle/>
          <a:p>
            <a:pPr marL="0" lvl="0" indent="0" algn="ctr" rtl="0">
              <a:lnSpc>
                <a:spcPct val="90000"/>
              </a:lnSpc>
              <a:spcBef>
                <a:spcPts val="0"/>
              </a:spcBef>
              <a:spcAft>
                <a:spcPts val="0"/>
              </a:spcAft>
              <a:buClr>
                <a:schemeClr val="dk1"/>
              </a:buClr>
              <a:buSzPts val="3000"/>
              <a:buFont typeface="Arial"/>
              <a:buNone/>
            </a:pPr>
            <a:r>
              <a:rPr lang="en" sz="2300"/>
              <a:t>One day of HCHO retrievals: filtering data</a:t>
            </a:r>
            <a:endParaRPr sz="2300"/>
          </a:p>
        </p:txBody>
      </p:sp>
      <p:sp>
        <p:nvSpPr>
          <p:cNvPr id="498" name="Google Shape;498;p6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499" name="Google Shape;499;p64"/>
          <p:cNvSpPr txBox="1">
            <a:spLocks noGrp="1"/>
          </p:cNvSpPr>
          <p:nvPr>
            <p:ph type="sldNum" idx="12"/>
          </p:nvPr>
        </p:nvSpPr>
        <p:spPr>
          <a:xfrm>
            <a:off x="7016489" y="4816754"/>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500" name="Google Shape;500;p64"/>
          <p:cNvSpPr txBox="1"/>
          <p:nvPr/>
        </p:nvSpPr>
        <p:spPr>
          <a:xfrm>
            <a:off x="1466200" y="639588"/>
            <a:ext cx="7607700" cy="658500"/>
          </a:xfrm>
          <a:prstGeom prst="rect">
            <a:avLst/>
          </a:prstGeom>
          <a:noFill/>
          <a:ln w="9525" cap="flat" cmpd="sng">
            <a:solidFill>
              <a:srgbClr val="B3D5E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rPr>
              <a:t>To perform qualitative studies it is essential to perform quality control on the data; multiple variables in the level 2 and level 3 files (main_data_quality_flag, cloud_fraction, vertical_column_uncertainty, snow_ice_fraction…) provide suitable information to filter data depending on the user’s application.</a:t>
            </a:r>
            <a:endParaRPr sz="1200" b="1">
              <a:solidFill>
                <a:schemeClr val="dk1"/>
              </a:solidFill>
            </a:endParaRPr>
          </a:p>
        </p:txBody>
      </p:sp>
      <p:pic>
        <p:nvPicPr>
          <p:cNvPr id="501" name="Google Shape;501;p64"/>
          <p:cNvPicPr preferRelativeResize="0"/>
          <p:nvPr/>
        </p:nvPicPr>
        <p:blipFill rotWithShape="1">
          <a:blip r:embed="rId3">
            <a:alphaModFix/>
          </a:blip>
          <a:srcRect l="7116" r="6616" b="26465"/>
          <a:stretch/>
        </p:blipFill>
        <p:spPr>
          <a:xfrm>
            <a:off x="256400" y="1687850"/>
            <a:ext cx="4521925" cy="2689674"/>
          </a:xfrm>
          <a:prstGeom prst="rect">
            <a:avLst/>
          </a:prstGeom>
          <a:noFill/>
          <a:ln>
            <a:noFill/>
          </a:ln>
        </p:spPr>
      </p:pic>
      <p:pic>
        <p:nvPicPr>
          <p:cNvPr id="502" name="Google Shape;502;p64"/>
          <p:cNvPicPr preferRelativeResize="0"/>
          <p:nvPr/>
        </p:nvPicPr>
        <p:blipFill rotWithShape="1">
          <a:blip r:embed="rId4">
            <a:alphaModFix/>
          </a:blip>
          <a:srcRect l="7279" r="7185" b="26465"/>
          <a:stretch/>
        </p:blipFill>
        <p:spPr>
          <a:xfrm>
            <a:off x="4691800" y="1687850"/>
            <a:ext cx="4382099" cy="2689674"/>
          </a:xfrm>
          <a:prstGeom prst="rect">
            <a:avLst/>
          </a:prstGeom>
          <a:noFill/>
          <a:ln>
            <a:noFill/>
          </a:ln>
        </p:spPr>
      </p:pic>
      <p:sp>
        <p:nvSpPr>
          <p:cNvPr id="503" name="Google Shape;503;p64"/>
          <p:cNvSpPr txBox="1"/>
          <p:nvPr/>
        </p:nvSpPr>
        <p:spPr>
          <a:xfrm>
            <a:off x="1895763" y="4237700"/>
            <a:ext cx="1243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Cloud fraction</a:t>
            </a:r>
            <a:endParaRPr sz="1200">
              <a:solidFill>
                <a:schemeClr val="dk1"/>
              </a:solidFill>
            </a:endParaRPr>
          </a:p>
        </p:txBody>
      </p:sp>
      <p:sp>
        <p:nvSpPr>
          <p:cNvPr id="504" name="Google Shape;504;p64"/>
          <p:cNvSpPr txBox="1"/>
          <p:nvPr/>
        </p:nvSpPr>
        <p:spPr>
          <a:xfrm>
            <a:off x="5787400" y="4237700"/>
            <a:ext cx="2190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Vertical column uncertainty</a:t>
            </a:r>
            <a:endParaRPr sz="12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65"/>
          <p:cNvPicPr preferRelativeResize="0"/>
          <p:nvPr/>
        </p:nvPicPr>
        <p:blipFill>
          <a:blip r:embed="rId3">
            <a:alphaModFix/>
          </a:blip>
          <a:stretch>
            <a:fillRect/>
          </a:stretch>
        </p:blipFill>
        <p:spPr>
          <a:xfrm>
            <a:off x="2377500" y="628625"/>
            <a:ext cx="6177549" cy="4412550"/>
          </a:xfrm>
          <a:prstGeom prst="rect">
            <a:avLst/>
          </a:prstGeom>
          <a:noFill/>
          <a:ln>
            <a:noFill/>
          </a:ln>
        </p:spPr>
      </p:pic>
      <p:sp>
        <p:nvSpPr>
          <p:cNvPr id="510" name="Google Shape;510;p65"/>
          <p:cNvSpPr txBox="1">
            <a:spLocks noGrp="1"/>
          </p:cNvSpPr>
          <p:nvPr>
            <p:ph type="title"/>
          </p:nvPr>
        </p:nvSpPr>
        <p:spPr>
          <a:xfrm>
            <a:off x="2059742" y="8"/>
            <a:ext cx="6768900" cy="706500"/>
          </a:xfrm>
          <a:prstGeom prst="rect">
            <a:avLst/>
          </a:prstGeom>
          <a:noFill/>
          <a:ln>
            <a:noFill/>
          </a:ln>
        </p:spPr>
        <p:txBody>
          <a:bodyPr spcFirstLastPara="1" wrap="square" lIns="68575" tIns="34275" rIns="68575" bIns="34275" anchor="ctr" anchorCtr="0">
            <a:spAutoFit/>
          </a:bodyPr>
          <a:lstStyle/>
          <a:p>
            <a:pPr marL="0" lvl="0" indent="0" algn="ctr" rtl="0">
              <a:lnSpc>
                <a:spcPct val="90000"/>
              </a:lnSpc>
              <a:spcBef>
                <a:spcPts val="0"/>
              </a:spcBef>
              <a:spcAft>
                <a:spcPts val="0"/>
              </a:spcAft>
              <a:buClr>
                <a:schemeClr val="dk1"/>
              </a:buClr>
              <a:buSzPts val="3000"/>
              <a:buFont typeface="Arial"/>
              <a:buNone/>
            </a:pPr>
            <a:r>
              <a:rPr lang="en" sz="2300"/>
              <a:t>One day of HCHO retrievals showing data only with cloud fraction &lt; 0.25</a:t>
            </a:r>
            <a:endParaRPr sz="2300"/>
          </a:p>
        </p:txBody>
      </p:sp>
      <p:sp>
        <p:nvSpPr>
          <p:cNvPr id="511" name="Google Shape;511;p6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512" name="Google Shape;512;p65"/>
          <p:cNvSpPr txBox="1">
            <a:spLocks noGrp="1"/>
          </p:cNvSpPr>
          <p:nvPr>
            <p:ph type="sldNum" idx="12"/>
          </p:nvPr>
        </p:nvSpPr>
        <p:spPr>
          <a:xfrm>
            <a:off x="7016489" y="4816754"/>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66"/>
          <p:cNvPicPr preferRelativeResize="0"/>
          <p:nvPr/>
        </p:nvPicPr>
        <p:blipFill rotWithShape="1">
          <a:blip r:embed="rId3">
            <a:alphaModFix/>
          </a:blip>
          <a:srcRect l="6420" r="6455" b="26686"/>
          <a:stretch/>
        </p:blipFill>
        <p:spPr>
          <a:xfrm>
            <a:off x="1872475" y="446825"/>
            <a:ext cx="6542051" cy="3932025"/>
          </a:xfrm>
          <a:prstGeom prst="rect">
            <a:avLst/>
          </a:prstGeom>
          <a:noFill/>
          <a:ln>
            <a:noFill/>
          </a:ln>
        </p:spPr>
      </p:pic>
      <p:sp>
        <p:nvSpPr>
          <p:cNvPr id="518" name="Google Shape;518;p66"/>
          <p:cNvSpPr txBox="1">
            <a:spLocks noGrp="1"/>
          </p:cNvSpPr>
          <p:nvPr>
            <p:ph type="title"/>
          </p:nvPr>
        </p:nvSpPr>
        <p:spPr>
          <a:xfrm>
            <a:off x="2059742" y="8"/>
            <a:ext cx="6768900" cy="387900"/>
          </a:xfrm>
          <a:prstGeom prst="rect">
            <a:avLst/>
          </a:prstGeom>
          <a:noFill/>
          <a:ln>
            <a:noFill/>
          </a:ln>
        </p:spPr>
        <p:txBody>
          <a:bodyPr spcFirstLastPara="1" wrap="square" lIns="68575" tIns="34275" rIns="68575" bIns="34275" anchor="ctr" anchorCtr="0">
            <a:spAutoFit/>
          </a:bodyPr>
          <a:lstStyle/>
          <a:p>
            <a:pPr marL="0" lvl="0" indent="0" algn="ctr" rtl="0">
              <a:lnSpc>
                <a:spcPct val="90000"/>
              </a:lnSpc>
              <a:spcBef>
                <a:spcPts val="0"/>
              </a:spcBef>
              <a:spcAft>
                <a:spcPts val="0"/>
              </a:spcAft>
              <a:buClr>
                <a:schemeClr val="dk1"/>
              </a:buClr>
              <a:buSzPts val="3000"/>
              <a:buFont typeface="Arial"/>
              <a:buNone/>
            </a:pPr>
            <a:r>
              <a:rPr lang="en" sz="2300"/>
              <a:t>One day of NO</a:t>
            </a:r>
            <a:r>
              <a:rPr lang="en" sz="2300" baseline="-25000"/>
              <a:t>2</a:t>
            </a:r>
            <a:r>
              <a:rPr lang="en" sz="2300"/>
              <a:t> retrievals (unfiltered)</a:t>
            </a:r>
            <a:endParaRPr sz="2300"/>
          </a:p>
        </p:txBody>
      </p:sp>
      <p:sp>
        <p:nvSpPr>
          <p:cNvPr id="519" name="Google Shape;519;p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520" name="Google Shape;520;p66"/>
          <p:cNvSpPr txBox="1">
            <a:spLocks noGrp="1"/>
          </p:cNvSpPr>
          <p:nvPr>
            <p:ph type="sldNum" idx="12"/>
          </p:nvPr>
        </p:nvSpPr>
        <p:spPr>
          <a:xfrm>
            <a:off x="7016489" y="4816754"/>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521" name="Google Shape;521;p66"/>
          <p:cNvSpPr txBox="1"/>
          <p:nvPr/>
        </p:nvSpPr>
        <p:spPr>
          <a:xfrm>
            <a:off x="1398600" y="4378850"/>
            <a:ext cx="7489800" cy="375000"/>
          </a:xfrm>
          <a:prstGeom prst="rect">
            <a:avLst/>
          </a:prstGeom>
          <a:noFill/>
          <a:ln w="9525" cap="flat" cmpd="sng">
            <a:solidFill>
              <a:srgbClr val="B3D5E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rPr>
              <a:t>As mentioned previously it is important to filter data using the criteria described in the user guides</a:t>
            </a:r>
            <a:endParaRPr sz="12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8"/>
          <p:cNvSpPr txBox="1">
            <a:spLocks noGrp="1"/>
          </p:cNvSpPr>
          <p:nvPr>
            <p:ph type="title"/>
          </p:nvPr>
        </p:nvSpPr>
        <p:spPr>
          <a:xfrm>
            <a:off x="623888" y="2121600"/>
            <a:ext cx="7886700" cy="900300"/>
          </a:xfrm>
          <a:prstGeom prst="rect">
            <a:avLst/>
          </a:prstGeom>
          <a:noFill/>
          <a:ln>
            <a:noFill/>
          </a:ln>
        </p:spPr>
        <p:txBody>
          <a:bodyPr spcFirstLastPara="1" wrap="square" lIns="68575" tIns="34275" rIns="68575" bIns="34275" anchor="ctr" anchorCtr="0">
            <a:spAutoFit/>
          </a:bodyPr>
          <a:lstStyle/>
          <a:p>
            <a:pPr marL="0" lvl="0" indent="0" algn="ctr" rtl="0">
              <a:lnSpc>
                <a:spcPct val="90000"/>
              </a:lnSpc>
              <a:spcBef>
                <a:spcPts val="0"/>
              </a:spcBef>
              <a:spcAft>
                <a:spcPts val="0"/>
              </a:spcAft>
              <a:buClr>
                <a:schemeClr val="dk1"/>
              </a:buClr>
              <a:buSzPts val="3000"/>
              <a:buFont typeface="Arial"/>
              <a:buNone/>
            </a:pPr>
            <a:r>
              <a:rPr lang="en"/>
              <a:t>How to find TEMPO data products </a:t>
            </a:r>
            <a:endParaRPr/>
          </a:p>
          <a:p>
            <a:pPr marL="0" lvl="0" indent="0" algn="ctr" rtl="0">
              <a:lnSpc>
                <a:spcPct val="90000"/>
              </a:lnSpc>
              <a:spcBef>
                <a:spcPts val="0"/>
              </a:spcBef>
              <a:spcAft>
                <a:spcPts val="0"/>
              </a:spcAft>
              <a:buClr>
                <a:schemeClr val="dk1"/>
              </a:buClr>
              <a:buSzPts val="3000"/>
              <a:buFont typeface="Arial"/>
              <a:buNone/>
            </a:pPr>
            <a:r>
              <a:rPr lang="en"/>
              <a:t>on Earthdata Search</a:t>
            </a:r>
            <a:endParaRPr/>
          </a:p>
        </p:txBody>
      </p:sp>
      <p:sp>
        <p:nvSpPr>
          <p:cNvPr id="534" name="Google Shape;534;p6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535" name="Google Shape;535;p68"/>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9"/>
          <p:cNvSpPr txBox="1">
            <a:spLocks noGrp="1"/>
          </p:cNvSpPr>
          <p:nvPr>
            <p:ph type="title"/>
          </p:nvPr>
        </p:nvSpPr>
        <p:spPr>
          <a:xfrm>
            <a:off x="1746317" y="8"/>
            <a:ext cx="6768900" cy="484800"/>
          </a:xfrm>
          <a:prstGeom prst="rect">
            <a:avLst/>
          </a:prstGeom>
          <a:noFill/>
          <a:ln>
            <a:noFill/>
          </a:ln>
        </p:spPr>
        <p:txBody>
          <a:bodyPr spcFirstLastPara="1" wrap="square" lIns="68575" tIns="34275" rIns="68575" bIns="34275" anchor="ctr" anchorCtr="0">
            <a:spAutoFit/>
          </a:bodyPr>
          <a:lstStyle/>
          <a:p>
            <a:pPr marL="0" lvl="0" indent="0" algn="ctr" rtl="0">
              <a:lnSpc>
                <a:spcPct val="90000"/>
              </a:lnSpc>
              <a:spcBef>
                <a:spcPts val="0"/>
              </a:spcBef>
              <a:spcAft>
                <a:spcPts val="0"/>
              </a:spcAft>
              <a:buClr>
                <a:schemeClr val="dk1"/>
              </a:buClr>
              <a:buSzPts val="3000"/>
              <a:buFont typeface="Arial"/>
              <a:buNone/>
            </a:pPr>
            <a:r>
              <a:rPr lang="en"/>
              <a:t>Summary</a:t>
            </a:r>
            <a:endParaRPr/>
          </a:p>
        </p:txBody>
      </p:sp>
      <p:sp>
        <p:nvSpPr>
          <p:cNvPr id="541" name="Google Shape;541;p69"/>
          <p:cNvSpPr txBox="1">
            <a:spLocks noGrp="1"/>
          </p:cNvSpPr>
          <p:nvPr>
            <p:ph type="sldNum" idx="12"/>
          </p:nvPr>
        </p:nvSpPr>
        <p:spPr>
          <a:xfrm>
            <a:off x="7016489" y="4816754"/>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19</a:t>
            </a:fld>
            <a:endParaRPr/>
          </a:p>
        </p:txBody>
      </p:sp>
      <p:sp>
        <p:nvSpPr>
          <p:cNvPr id="542" name="Google Shape;542;p69"/>
          <p:cNvSpPr txBox="1">
            <a:spLocks noGrp="1"/>
          </p:cNvSpPr>
          <p:nvPr>
            <p:ph type="body" idx="1"/>
          </p:nvPr>
        </p:nvSpPr>
        <p:spPr>
          <a:xfrm>
            <a:off x="1600795" y="484800"/>
            <a:ext cx="3086100" cy="284700"/>
          </a:xfrm>
          <a:prstGeom prst="rect">
            <a:avLst/>
          </a:prstGeom>
        </p:spPr>
        <p:txBody>
          <a:bodyPr spcFirstLastPara="1" wrap="square" lIns="68575" tIns="34275" rIns="68575" bIns="34275" anchor="t" anchorCtr="0">
            <a:spAutoFit/>
          </a:bodyPr>
          <a:lstStyle/>
          <a:p>
            <a:pPr marL="0" lvl="0" indent="0" algn="l" rtl="0">
              <a:spcBef>
                <a:spcPts val="800"/>
              </a:spcBef>
              <a:spcAft>
                <a:spcPts val="0"/>
              </a:spcAft>
              <a:buNone/>
            </a:pPr>
            <a:r>
              <a:rPr lang="en" b="1"/>
              <a:t>Navigate to </a:t>
            </a:r>
            <a:r>
              <a:rPr lang="en" b="1" i="1"/>
              <a:t>Earthdata Search</a:t>
            </a:r>
            <a:endParaRPr b="1"/>
          </a:p>
        </p:txBody>
      </p:sp>
      <p:pic>
        <p:nvPicPr>
          <p:cNvPr id="543" name="Google Shape;543;p69" descr="A screenshot of a computer&#10;&#10;Description automatically generated"/>
          <p:cNvPicPr preferRelativeResize="0"/>
          <p:nvPr/>
        </p:nvPicPr>
        <p:blipFill rotWithShape="1">
          <a:blip r:embed="rId3">
            <a:alphaModFix/>
          </a:blip>
          <a:srcRect/>
          <a:stretch/>
        </p:blipFill>
        <p:spPr>
          <a:xfrm>
            <a:off x="1675150" y="825675"/>
            <a:ext cx="2431399" cy="1622150"/>
          </a:xfrm>
          <a:prstGeom prst="rect">
            <a:avLst/>
          </a:prstGeom>
          <a:noFill/>
          <a:ln>
            <a:noFill/>
          </a:ln>
        </p:spPr>
      </p:pic>
      <p:pic>
        <p:nvPicPr>
          <p:cNvPr id="544" name="Google Shape;544;p69"/>
          <p:cNvPicPr preferRelativeResize="0"/>
          <p:nvPr/>
        </p:nvPicPr>
        <p:blipFill>
          <a:blip r:embed="rId4">
            <a:alphaModFix/>
          </a:blip>
          <a:stretch>
            <a:fillRect/>
          </a:stretch>
        </p:blipFill>
        <p:spPr>
          <a:xfrm>
            <a:off x="4466875" y="950400"/>
            <a:ext cx="2346323" cy="1525099"/>
          </a:xfrm>
          <a:prstGeom prst="rect">
            <a:avLst/>
          </a:prstGeom>
          <a:noFill/>
          <a:ln>
            <a:noFill/>
          </a:ln>
        </p:spPr>
      </p:pic>
      <p:sp>
        <p:nvSpPr>
          <p:cNvPr id="545" name="Google Shape;545;p69"/>
          <p:cNvSpPr txBox="1">
            <a:spLocks noGrp="1"/>
          </p:cNvSpPr>
          <p:nvPr>
            <p:ph type="body" idx="1"/>
          </p:nvPr>
        </p:nvSpPr>
        <p:spPr>
          <a:xfrm>
            <a:off x="4387818" y="619800"/>
            <a:ext cx="1622100" cy="284700"/>
          </a:xfrm>
          <a:prstGeom prst="rect">
            <a:avLst/>
          </a:prstGeom>
        </p:spPr>
        <p:txBody>
          <a:bodyPr spcFirstLastPara="1" wrap="square" lIns="68575" tIns="34275" rIns="68575" bIns="34275" anchor="t" anchorCtr="0">
            <a:spAutoFit/>
          </a:bodyPr>
          <a:lstStyle/>
          <a:p>
            <a:pPr marL="0" lvl="0" indent="0" algn="l" rtl="0">
              <a:spcBef>
                <a:spcPts val="800"/>
              </a:spcBef>
              <a:spcAft>
                <a:spcPts val="0"/>
              </a:spcAft>
              <a:buNone/>
            </a:pPr>
            <a:r>
              <a:rPr lang="en" b="1"/>
              <a:t>Log in</a:t>
            </a:r>
            <a:endParaRPr b="1"/>
          </a:p>
        </p:txBody>
      </p:sp>
      <p:sp>
        <p:nvSpPr>
          <p:cNvPr id="546" name="Google Shape;546;p69"/>
          <p:cNvSpPr txBox="1">
            <a:spLocks noGrp="1"/>
          </p:cNvSpPr>
          <p:nvPr>
            <p:ph type="body" idx="1"/>
          </p:nvPr>
        </p:nvSpPr>
        <p:spPr>
          <a:xfrm>
            <a:off x="7016494" y="950388"/>
            <a:ext cx="1787700" cy="284700"/>
          </a:xfrm>
          <a:prstGeom prst="rect">
            <a:avLst/>
          </a:prstGeom>
        </p:spPr>
        <p:txBody>
          <a:bodyPr spcFirstLastPara="1" wrap="square" lIns="68575" tIns="34275" rIns="68575" bIns="34275" anchor="t" anchorCtr="0">
            <a:spAutoFit/>
          </a:bodyPr>
          <a:lstStyle/>
          <a:p>
            <a:pPr marL="0" lvl="0" indent="0" algn="l" rtl="0">
              <a:spcBef>
                <a:spcPts val="800"/>
              </a:spcBef>
              <a:spcAft>
                <a:spcPts val="0"/>
              </a:spcAft>
              <a:buNone/>
            </a:pPr>
            <a:r>
              <a:rPr lang="en" b="1"/>
              <a:t>Search and filter</a:t>
            </a:r>
            <a:endParaRPr b="1"/>
          </a:p>
        </p:txBody>
      </p:sp>
      <p:pic>
        <p:nvPicPr>
          <p:cNvPr id="547" name="Google Shape;547;p69"/>
          <p:cNvPicPr preferRelativeResize="0"/>
          <p:nvPr/>
        </p:nvPicPr>
        <p:blipFill rotWithShape="1">
          <a:blip r:embed="rId5">
            <a:alphaModFix/>
          </a:blip>
          <a:srcRect b="18685"/>
          <a:stretch/>
        </p:blipFill>
        <p:spPr>
          <a:xfrm>
            <a:off x="7091950" y="1235088"/>
            <a:ext cx="1422700" cy="2820775"/>
          </a:xfrm>
          <a:prstGeom prst="rect">
            <a:avLst/>
          </a:prstGeom>
          <a:noFill/>
          <a:ln>
            <a:noFill/>
          </a:ln>
        </p:spPr>
      </p:pic>
      <p:sp>
        <p:nvSpPr>
          <p:cNvPr id="548" name="Google Shape;548;p69"/>
          <p:cNvSpPr txBox="1"/>
          <p:nvPr/>
        </p:nvSpPr>
        <p:spPr>
          <a:xfrm>
            <a:off x="1600800" y="2396350"/>
            <a:ext cx="2057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i="1">
                <a:solidFill>
                  <a:srgbClr val="3D85C6"/>
                </a:solidFill>
              </a:rPr>
              <a:t>search.earthdata.nasa.gov/</a:t>
            </a:r>
            <a:endParaRPr sz="1200" i="1">
              <a:solidFill>
                <a:srgbClr val="3D85C6"/>
              </a:solidFill>
            </a:endParaRPr>
          </a:p>
        </p:txBody>
      </p:sp>
      <p:sp>
        <p:nvSpPr>
          <p:cNvPr id="549" name="Google Shape;549;p69"/>
          <p:cNvSpPr txBox="1">
            <a:spLocks noGrp="1"/>
          </p:cNvSpPr>
          <p:nvPr>
            <p:ph type="body" idx="1"/>
          </p:nvPr>
        </p:nvSpPr>
        <p:spPr>
          <a:xfrm>
            <a:off x="1007919" y="2696025"/>
            <a:ext cx="1787700" cy="284700"/>
          </a:xfrm>
          <a:prstGeom prst="rect">
            <a:avLst/>
          </a:prstGeom>
        </p:spPr>
        <p:txBody>
          <a:bodyPr spcFirstLastPara="1" wrap="square" lIns="68575" tIns="34275" rIns="68575" bIns="34275" anchor="t" anchorCtr="0">
            <a:spAutoFit/>
          </a:bodyPr>
          <a:lstStyle/>
          <a:p>
            <a:pPr marL="0" lvl="0" indent="0" algn="l" rtl="0">
              <a:spcBef>
                <a:spcPts val="800"/>
              </a:spcBef>
              <a:spcAft>
                <a:spcPts val="0"/>
              </a:spcAft>
              <a:buNone/>
            </a:pPr>
            <a:r>
              <a:rPr lang="en" b="1"/>
              <a:t>Dataset details</a:t>
            </a:r>
            <a:endParaRPr b="1"/>
          </a:p>
        </p:txBody>
      </p:sp>
      <p:sp>
        <p:nvSpPr>
          <p:cNvPr id="550" name="Google Shape;550;p69"/>
          <p:cNvSpPr txBox="1">
            <a:spLocks noGrp="1"/>
          </p:cNvSpPr>
          <p:nvPr>
            <p:ph type="body" idx="1"/>
          </p:nvPr>
        </p:nvSpPr>
        <p:spPr>
          <a:xfrm>
            <a:off x="4210163" y="2656400"/>
            <a:ext cx="2121600" cy="500100"/>
          </a:xfrm>
          <a:prstGeom prst="rect">
            <a:avLst/>
          </a:prstGeom>
        </p:spPr>
        <p:txBody>
          <a:bodyPr spcFirstLastPara="1" wrap="square" lIns="68575" tIns="34275" rIns="68575" bIns="34275" anchor="t" anchorCtr="0">
            <a:spAutoFit/>
          </a:bodyPr>
          <a:lstStyle/>
          <a:p>
            <a:pPr marL="0" lvl="0" indent="0" algn="l" rtl="0">
              <a:spcBef>
                <a:spcPts val="800"/>
              </a:spcBef>
              <a:spcAft>
                <a:spcPts val="0"/>
              </a:spcAft>
              <a:buNone/>
            </a:pPr>
            <a:r>
              <a:rPr lang="en" b="1"/>
              <a:t>Customizing the download or access</a:t>
            </a:r>
            <a:endParaRPr b="1"/>
          </a:p>
        </p:txBody>
      </p:sp>
      <p:pic>
        <p:nvPicPr>
          <p:cNvPr id="551" name="Google Shape;551;p69"/>
          <p:cNvPicPr preferRelativeResize="0"/>
          <p:nvPr/>
        </p:nvPicPr>
        <p:blipFill>
          <a:blip r:embed="rId6">
            <a:alphaModFix/>
          </a:blip>
          <a:stretch>
            <a:fillRect/>
          </a:stretch>
        </p:blipFill>
        <p:spPr>
          <a:xfrm>
            <a:off x="1007924" y="3003787"/>
            <a:ext cx="2488400" cy="1447974"/>
          </a:xfrm>
          <a:prstGeom prst="rect">
            <a:avLst/>
          </a:prstGeom>
          <a:noFill/>
          <a:ln>
            <a:noFill/>
          </a:ln>
        </p:spPr>
      </p:pic>
      <p:pic>
        <p:nvPicPr>
          <p:cNvPr id="552" name="Google Shape;552;p69"/>
          <p:cNvPicPr preferRelativeResize="0"/>
          <p:nvPr/>
        </p:nvPicPr>
        <p:blipFill>
          <a:blip r:embed="rId7">
            <a:alphaModFix/>
          </a:blip>
          <a:stretch>
            <a:fillRect/>
          </a:stretch>
        </p:blipFill>
        <p:spPr>
          <a:xfrm>
            <a:off x="4210174" y="3201750"/>
            <a:ext cx="2601050" cy="1753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5"/>
          <p:cNvSpPr txBox="1">
            <a:spLocks noGrp="1"/>
          </p:cNvSpPr>
          <p:nvPr>
            <p:ph type="title"/>
          </p:nvPr>
        </p:nvSpPr>
        <p:spPr>
          <a:xfrm>
            <a:off x="3686175" y="828108"/>
            <a:ext cx="5008500" cy="484800"/>
          </a:xfrm>
          <a:prstGeom prst="rect">
            <a:avLst/>
          </a:prstGeom>
          <a:noFill/>
          <a:ln>
            <a:noFill/>
          </a:ln>
        </p:spPr>
        <p:txBody>
          <a:bodyPr spcFirstLastPara="1" wrap="square" lIns="68575" tIns="34275" rIns="68575" bIns="34275" anchor="ctr" anchorCtr="0">
            <a:spAutoFit/>
          </a:bodyPr>
          <a:lstStyle/>
          <a:p>
            <a:pPr marL="0" lvl="0" indent="0" algn="l" rtl="0">
              <a:lnSpc>
                <a:spcPct val="90000"/>
              </a:lnSpc>
              <a:spcBef>
                <a:spcPts val="0"/>
              </a:spcBef>
              <a:spcAft>
                <a:spcPts val="0"/>
              </a:spcAft>
              <a:buClr>
                <a:schemeClr val="dk1"/>
              </a:buClr>
              <a:buSzPts val="3000"/>
              <a:buFont typeface="Arial"/>
              <a:buNone/>
            </a:pPr>
            <a:r>
              <a:rPr lang="en"/>
              <a:t>Agenda</a:t>
            </a:r>
            <a:endParaRPr/>
          </a:p>
        </p:txBody>
      </p:sp>
      <p:sp>
        <p:nvSpPr>
          <p:cNvPr id="313" name="Google Shape;313;p45"/>
          <p:cNvSpPr txBox="1">
            <a:spLocks noGrp="1"/>
          </p:cNvSpPr>
          <p:nvPr>
            <p:ph type="body" idx="1"/>
          </p:nvPr>
        </p:nvSpPr>
        <p:spPr>
          <a:xfrm>
            <a:off x="3028950" y="1399349"/>
            <a:ext cx="5764500" cy="3452400"/>
          </a:xfrm>
          <a:prstGeom prst="rect">
            <a:avLst/>
          </a:prstGeom>
          <a:noFill/>
          <a:ln>
            <a:noFill/>
          </a:ln>
        </p:spPr>
        <p:txBody>
          <a:bodyPr spcFirstLastPara="1" wrap="square" lIns="68575" tIns="34275" rIns="68575" bIns="34275" anchor="t" anchorCtr="0">
            <a:spAutoFit/>
          </a:bodyPr>
          <a:lstStyle/>
          <a:p>
            <a:pPr marL="215900" lvl="0" indent="-215900" algn="l" rtl="0">
              <a:lnSpc>
                <a:spcPct val="100000"/>
              </a:lnSpc>
              <a:spcBef>
                <a:spcPts val="0"/>
              </a:spcBef>
              <a:spcAft>
                <a:spcPts val="0"/>
              </a:spcAft>
              <a:buClr>
                <a:schemeClr val="dk1"/>
              </a:buClr>
              <a:buSzPts val="1400"/>
              <a:buFont typeface="Arial"/>
              <a:buChar char="•"/>
            </a:pPr>
            <a:r>
              <a:rPr lang="en"/>
              <a:t>Mission introduction</a:t>
            </a:r>
            <a:endParaRPr/>
          </a:p>
          <a:p>
            <a:pPr marL="215900" lvl="0" indent="-127000" algn="l" rtl="0">
              <a:lnSpc>
                <a:spcPct val="100000"/>
              </a:lnSpc>
              <a:spcBef>
                <a:spcPts val="0"/>
              </a:spcBef>
              <a:spcAft>
                <a:spcPts val="0"/>
              </a:spcAft>
              <a:buClr>
                <a:schemeClr val="dk1"/>
              </a:buClr>
              <a:buSzPts val="1400"/>
              <a:buFont typeface="Arial"/>
              <a:buNone/>
            </a:pPr>
            <a:endParaRPr/>
          </a:p>
          <a:p>
            <a:pPr marL="215900" lvl="0" indent="-215900" algn="l" rtl="0">
              <a:lnSpc>
                <a:spcPct val="100000"/>
              </a:lnSpc>
              <a:spcBef>
                <a:spcPts val="0"/>
              </a:spcBef>
              <a:spcAft>
                <a:spcPts val="0"/>
              </a:spcAft>
              <a:buClr>
                <a:schemeClr val="dk1"/>
              </a:buClr>
              <a:buSzPts val="1400"/>
              <a:buFont typeface="Arial"/>
              <a:buChar char="•"/>
            </a:pPr>
            <a:r>
              <a:rPr lang="en"/>
              <a:t>Data product details</a:t>
            </a:r>
            <a:endParaRPr/>
          </a:p>
          <a:p>
            <a:pPr marL="215900" lvl="0" indent="-127000" algn="l" rtl="0">
              <a:lnSpc>
                <a:spcPct val="100000"/>
              </a:lnSpc>
              <a:spcBef>
                <a:spcPts val="0"/>
              </a:spcBef>
              <a:spcAft>
                <a:spcPts val="0"/>
              </a:spcAft>
              <a:buClr>
                <a:schemeClr val="dk1"/>
              </a:buClr>
              <a:buSzPts val="1400"/>
              <a:buFont typeface="Arial"/>
              <a:buNone/>
            </a:pPr>
            <a:endParaRPr/>
          </a:p>
          <a:p>
            <a:pPr marL="215900" lvl="0" indent="-215900" algn="l" rtl="0">
              <a:lnSpc>
                <a:spcPct val="100000"/>
              </a:lnSpc>
              <a:spcBef>
                <a:spcPts val="0"/>
              </a:spcBef>
              <a:spcAft>
                <a:spcPts val="0"/>
              </a:spcAft>
              <a:buClr>
                <a:schemeClr val="dk1"/>
              </a:buClr>
              <a:buSzPts val="1400"/>
              <a:buFont typeface="Arial"/>
              <a:buChar char="•"/>
            </a:pPr>
            <a:r>
              <a:rPr lang="en"/>
              <a:t>Accessing TEMPO data on Earthdata Search</a:t>
            </a:r>
            <a:endParaRPr/>
          </a:p>
          <a:p>
            <a:pPr marL="558800" lvl="1" indent="-215900" algn="l" rtl="0">
              <a:lnSpc>
                <a:spcPct val="90000"/>
              </a:lnSpc>
              <a:spcBef>
                <a:spcPts val="0"/>
              </a:spcBef>
              <a:spcAft>
                <a:spcPts val="0"/>
              </a:spcAft>
              <a:buClr>
                <a:schemeClr val="dk1"/>
              </a:buClr>
              <a:buSzPts val="1400"/>
              <a:buFont typeface="Arial"/>
              <a:buChar char="•"/>
            </a:pPr>
            <a:r>
              <a:rPr lang="en"/>
              <a:t>Finding documentation</a:t>
            </a:r>
            <a:endParaRPr/>
          </a:p>
          <a:p>
            <a:pPr marL="558800" lvl="1" indent="-215900" algn="l" rtl="0">
              <a:lnSpc>
                <a:spcPct val="90000"/>
              </a:lnSpc>
              <a:spcBef>
                <a:spcPts val="0"/>
              </a:spcBef>
              <a:spcAft>
                <a:spcPts val="0"/>
              </a:spcAft>
              <a:buClr>
                <a:schemeClr val="dk1"/>
              </a:buClr>
              <a:buSzPts val="1400"/>
              <a:buFont typeface="Arial"/>
              <a:buChar char="•"/>
            </a:pPr>
            <a:r>
              <a:rPr lang="en"/>
              <a:t>Searching and filtering</a:t>
            </a:r>
            <a:endParaRPr/>
          </a:p>
          <a:p>
            <a:pPr marL="558800" lvl="1" indent="-215900" algn="l" rtl="0">
              <a:lnSpc>
                <a:spcPct val="90000"/>
              </a:lnSpc>
              <a:spcBef>
                <a:spcPts val="0"/>
              </a:spcBef>
              <a:spcAft>
                <a:spcPts val="0"/>
              </a:spcAft>
              <a:buClr>
                <a:schemeClr val="dk1"/>
              </a:buClr>
              <a:buSzPts val="1400"/>
              <a:buFont typeface="Arial"/>
              <a:buChar char="•"/>
            </a:pPr>
            <a:r>
              <a:rPr lang="en"/>
              <a:t>Subsetting and concatenating</a:t>
            </a:r>
            <a:endParaRPr/>
          </a:p>
          <a:p>
            <a:pPr marL="215900" lvl="0" indent="-127000" algn="l" rtl="0">
              <a:lnSpc>
                <a:spcPct val="100000"/>
              </a:lnSpc>
              <a:spcBef>
                <a:spcPts val="0"/>
              </a:spcBef>
              <a:spcAft>
                <a:spcPts val="0"/>
              </a:spcAft>
              <a:buClr>
                <a:schemeClr val="dk1"/>
              </a:buClr>
              <a:buSzPts val="1400"/>
              <a:buFont typeface="Arial"/>
              <a:buNone/>
            </a:pPr>
            <a:endParaRPr/>
          </a:p>
          <a:p>
            <a:pPr marL="215900" lvl="0" indent="-215900" algn="l" rtl="0">
              <a:lnSpc>
                <a:spcPct val="100000"/>
              </a:lnSpc>
              <a:spcBef>
                <a:spcPts val="0"/>
              </a:spcBef>
              <a:spcAft>
                <a:spcPts val="0"/>
              </a:spcAft>
              <a:buClr>
                <a:schemeClr val="dk1"/>
              </a:buClr>
              <a:buSzPts val="1400"/>
              <a:buFont typeface="Arial"/>
              <a:buChar char="•"/>
            </a:pPr>
            <a:r>
              <a:rPr lang="en"/>
              <a:t>Additional TEMPO information resources</a:t>
            </a:r>
            <a:endParaRPr/>
          </a:p>
          <a:p>
            <a:pPr marL="215900" lvl="0" indent="-127000" algn="l" rtl="0">
              <a:lnSpc>
                <a:spcPct val="100000"/>
              </a:lnSpc>
              <a:spcBef>
                <a:spcPts val="0"/>
              </a:spcBef>
              <a:spcAft>
                <a:spcPts val="0"/>
              </a:spcAft>
              <a:buClr>
                <a:schemeClr val="dk1"/>
              </a:buClr>
              <a:buSzPts val="1400"/>
              <a:buFont typeface="Arial"/>
              <a:buNone/>
            </a:pPr>
            <a:endParaRPr/>
          </a:p>
          <a:p>
            <a:pPr marL="215900" lvl="0" indent="-215900" algn="l" rtl="0">
              <a:lnSpc>
                <a:spcPct val="100000"/>
              </a:lnSpc>
              <a:spcBef>
                <a:spcPts val="0"/>
              </a:spcBef>
              <a:spcAft>
                <a:spcPts val="0"/>
              </a:spcAft>
              <a:buClr>
                <a:schemeClr val="dk1"/>
              </a:buClr>
              <a:buSzPts val="1400"/>
              <a:buFont typeface="Arial"/>
              <a:buChar char="•"/>
            </a:pPr>
            <a:r>
              <a:rPr lang="en"/>
              <a:t>Asking questions on Earthdata Forum</a:t>
            </a:r>
            <a:endParaRPr/>
          </a:p>
          <a:p>
            <a:pPr marL="215900" lvl="0" indent="-127000" algn="l" rtl="0">
              <a:lnSpc>
                <a:spcPct val="100000"/>
              </a:lnSpc>
              <a:spcBef>
                <a:spcPts val="0"/>
              </a:spcBef>
              <a:spcAft>
                <a:spcPts val="0"/>
              </a:spcAft>
              <a:buClr>
                <a:schemeClr val="dk1"/>
              </a:buClr>
              <a:buSzPts val="1400"/>
              <a:buFont typeface="Arial"/>
              <a:buNone/>
            </a:pPr>
            <a:endParaRPr/>
          </a:p>
          <a:p>
            <a:pPr marL="215900" lvl="0" indent="-215900" algn="l" rtl="0">
              <a:lnSpc>
                <a:spcPct val="100000"/>
              </a:lnSpc>
              <a:spcBef>
                <a:spcPts val="0"/>
              </a:spcBef>
              <a:spcAft>
                <a:spcPts val="0"/>
              </a:spcAft>
              <a:buClr>
                <a:schemeClr val="dk1"/>
              </a:buClr>
              <a:buSzPts val="1400"/>
              <a:buFont typeface="Arial"/>
              <a:buChar char="•"/>
            </a:pPr>
            <a:r>
              <a:rPr lang="en"/>
              <a:t>How to learn more</a:t>
            </a:r>
            <a:endParaRPr/>
          </a:p>
          <a:p>
            <a:pPr marL="215900" lvl="0" indent="-127000" algn="l" rtl="0">
              <a:lnSpc>
                <a:spcPct val="100000"/>
              </a:lnSpc>
              <a:spcBef>
                <a:spcPts val="0"/>
              </a:spcBef>
              <a:spcAft>
                <a:spcPts val="0"/>
              </a:spcAft>
              <a:buClr>
                <a:schemeClr val="dk1"/>
              </a:buClr>
              <a:buSzPts val="1400"/>
              <a:buFont typeface="Arial"/>
              <a:buNone/>
            </a:pPr>
            <a:endParaRPr/>
          </a:p>
          <a:p>
            <a:pPr marL="215900" lvl="0" indent="-215900" algn="l" rtl="0">
              <a:lnSpc>
                <a:spcPct val="100000"/>
              </a:lnSpc>
              <a:spcBef>
                <a:spcPts val="0"/>
              </a:spcBef>
              <a:spcAft>
                <a:spcPts val="0"/>
              </a:spcAft>
              <a:buClr>
                <a:schemeClr val="dk1"/>
              </a:buClr>
              <a:buSzPts val="1400"/>
              <a:buFont typeface="Arial"/>
              <a:buChar char="•"/>
            </a:pPr>
            <a:r>
              <a:rPr lang="en"/>
              <a:t>Q&amp;A </a:t>
            </a:r>
            <a:endParaRPr/>
          </a:p>
        </p:txBody>
      </p:sp>
      <p:sp>
        <p:nvSpPr>
          <p:cNvPr id="314" name="Google Shape;314;p4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315" name="Google Shape;315;p45"/>
          <p:cNvSpPr txBox="1">
            <a:spLocks noGrp="1"/>
          </p:cNvSpPr>
          <p:nvPr>
            <p:ph type="sldNum" idx="12"/>
          </p:nvPr>
        </p:nvSpPr>
        <p:spPr>
          <a:xfrm>
            <a:off x="7016489" y="4816754"/>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316" name="Google Shape;316;p45"/>
          <p:cNvPicPr preferRelativeResize="0"/>
          <p:nvPr/>
        </p:nvPicPr>
        <p:blipFill>
          <a:blip r:embed="rId3">
            <a:alphaModFix/>
          </a:blip>
          <a:stretch>
            <a:fillRect/>
          </a:stretch>
        </p:blipFill>
        <p:spPr>
          <a:xfrm>
            <a:off x="7271912" y="1441625"/>
            <a:ext cx="1546575" cy="27222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0"/>
          <p:cNvSpPr txBox="1">
            <a:spLocks noGrp="1"/>
          </p:cNvSpPr>
          <p:nvPr>
            <p:ph type="title"/>
          </p:nvPr>
        </p:nvSpPr>
        <p:spPr>
          <a:xfrm>
            <a:off x="1187542" y="2329383"/>
            <a:ext cx="6768900" cy="484800"/>
          </a:xfrm>
          <a:prstGeom prst="rect">
            <a:avLst/>
          </a:prstGeom>
          <a:noFill/>
          <a:ln>
            <a:noFill/>
          </a:ln>
        </p:spPr>
        <p:txBody>
          <a:bodyPr spcFirstLastPara="1" wrap="square" lIns="68575" tIns="34275" rIns="68575" bIns="34275" anchor="ctr" anchorCtr="0">
            <a:spAutoFit/>
          </a:bodyPr>
          <a:lstStyle/>
          <a:p>
            <a:pPr marL="0" lvl="0" indent="0" algn="ctr" rtl="0">
              <a:lnSpc>
                <a:spcPct val="90000"/>
              </a:lnSpc>
              <a:spcBef>
                <a:spcPts val="0"/>
              </a:spcBef>
              <a:spcAft>
                <a:spcPts val="0"/>
              </a:spcAft>
              <a:buClr>
                <a:schemeClr val="dk1"/>
              </a:buClr>
              <a:buSzPts val="3000"/>
              <a:buFont typeface="Arial"/>
              <a:buNone/>
            </a:pPr>
            <a:r>
              <a:rPr lang="en" i="1"/>
              <a:t>Demonstration</a:t>
            </a:r>
            <a:endParaRPr i="1"/>
          </a:p>
        </p:txBody>
      </p:sp>
      <p:sp>
        <p:nvSpPr>
          <p:cNvPr id="558" name="Google Shape;558;p7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559" name="Google Shape;559;p70"/>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1"/>
          <p:cNvSpPr txBox="1">
            <a:spLocks noGrp="1"/>
          </p:cNvSpPr>
          <p:nvPr>
            <p:ph type="title"/>
          </p:nvPr>
        </p:nvSpPr>
        <p:spPr>
          <a:xfrm>
            <a:off x="1187542" y="586283"/>
            <a:ext cx="6768900" cy="484800"/>
          </a:xfrm>
          <a:prstGeom prst="rect">
            <a:avLst/>
          </a:prstGeom>
          <a:noFill/>
          <a:ln>
            <a:noFill/>
          </a:ln>
        </p:spPr>
        <p:txBody>
          <a:bodyPr spcFirstLastPara="1" wrap="square" lIns="68575" tIns="34275" rIns="68575" bIns="34275" anchor="ctr" anchorCtr="0">
            <a:spAutoFit/>
          </a:bodyPr>
          <a:lstStyle/>
          <a:p>
            <a:pPr marL="0" lvl="0" indent="0" algn="ctr" rtl="0">
              <a:lnSpc>
                <a:spcPct val="90000"/>
              </a:lnSpc>
              <a:spcBef>
                <a:spcPts val="0"/>
              </a:spcBef>
              <a:spcAft>
                <a:spcPts val="0"/>
              </a:spcAft>
              <a:buClr>
                <a:schemeClr val="dk1"/>
              </a:buClr>
              <a:buSzPts val="3000"/>
              <a:buFont typeface="Arial"/>
              <a:buNone/>
            </a:pPr>
            <a:r>
              <a:rPr lang="en"/>
              <a:t>Demonstration Links - for reference</a:t>
            </a:r>
            <a:endParaRPr/>
          </a:p>
        </p:txBody>
      </p:sp>
      <p:sp>
        <p:nvSpPr>
          <p:cNvPr id="565" name="Google Shape;565;p7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566" name="Google Shape;566;p71"/>
          <p:cNvSpPr txBox="1">
            <a:spLocks noGrp="1"/>
          </p:cNvSpPr>
          <p:nvPr>
            <p:ph type="sldNum" idx="12"/>
          </p:nvPr>
        </p:nvSpPr>
        <p:spPr>
          <a:xfrm>
            <a:off x="7016489" y="4816754"/>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567" name="Google Shape;567;p71"/>
          <p:cNvSpPr txBox="1">
            <a:spLocks noGrp="1"/>
          </p:cNvSpPr>
          <p:nvPr>
            <p:ph type="body" idx="1"/>
          </p:nvPr>
        </p:nvSpPr>
        <p:spPr>
          <a:xfrm>
            <a:off x="910300" y="1262625"/>
            <a:ext cx="7646100" cy="3393900"/>
          </a:xfrm>
          <a:prstGeom prst="rect">
            <a:avLst/>
          </a:prstGeom>
          <a:noFill/>
          <a:ln>
            <a:noFill/>
          </a:ln>
        </p:spPr>
        <p:txBody>
          <a:bodyPr spcFirstLastPara="1" wrap="square" lIns="68575" tIns="34275" rIns="68575" bIns="34275" anchor="t" anchorCtr="0">
            <a:spAutoFit/>
          </a:bodyPr>
          <a:lstStyle/>
          <a:p>
            <a:pPr marL="457200" lvl="0" indent="-317500" algn="l" rtl="0">
              <a:lnSpc>
                <a:spcPct val="100000"/>
              </a:lnSpc>
              <a:spcBef>
                <a:spcPts val="800"/>
              </a:spcBef>
              <a:spcAft>
                <a:spcPts val="0"/>
              </a:spcAft>
              <a:buSzPts val="1400"/>
              <a:buChar char="●"/>
            </a:pPr>
            <a:r>
              <a:rPr lang="en" b="1"/>
              <a:t>Earthdata Search: </a:t>
            </a:r>
            <a:r>
              <a:rPr lang="en" sz="1000" u="sng">
                <a:solidFill>
                  <a:schemeClr val="hlink"/>
                </a:solidFill>
                <a:highlight>
                  <a:srgbClr val="F2F3F7"/>
                </a:highlight>
                <a:latin typeface="Courier New"/>
                <a:ea typeface="Courier New"/>
                <a:cs typeface="Courier New"/>
                <a:sym typeface="Courier New"/>
                <a:hlinkClick r:id="rId3"/>
              </a:rPr>
              <a:t>https://search.earthdata.nasa.gov</a:t>
            </a:r>
            <a:endParaRPr sz="1000">
              <a:solidFill>
                <a:srgbClr val="185B9E"/>
              </a:solidFill>
              <a:highlight>
                <a:srgbClr val="F2F3F7"/>
              </a:highlight>
              <a:latin typeface="Courier New"/>
              <a:ea typeface="Courier New"/>
              <a:cs typeface="Courier New"/>
              <a:sym typeface="Courier New"/>
            </a:endParaRPr>
          </a:p>
          <a:p>
            <a:pPr marL="0" lvl="0" indent="0" algn="l" rtl="0">
              <a:lnSpc>
                <a:spcPct val="100000"/>
              </a:lnSpc>
              <a:spcBef>
                <a:spcPts val="800"/>
              </a:spcBef>
              <a:spcAft>
                <a:spcPts val="0"/>
              </a:spcAft>
              <a:buNone/>
            </a:pPr>
            <a:endParaRPr b="1"/>
          </a:p>
          <a:p>
            <a:pPr marL="457200" lvl="0" indent="-317500" algn="l" rtl="0">
              <a:lnSpc>
                <a:spcPct val="100000"/>
              </a:lnSpc>
              <a:spcBef>
                <a:spcPts val="800"/>
              </a:spcBef>
              <a:spcAft>
                <a:spcPts val="0"/>
              </a:spcAft>
              <a:buSzPts val="1400"/>
              <a:buChar char="●"/>
            </a:pPr>
            <a:r>
              <a:rPr lang="en" b="1"/>
              <a:t>TEMPO Project landing page: </a:t>
            </a:r>
            <a:r>
              <a:rPr lang="en" sz="1000" u="sng">
                <a:solidFill>
                  <a:schemeClr val="hlink"/>
                </a:solidFill>
                <a:highlight>
                  <a:srgbClr val="F2F3F7"/>
                </a:highlight>
                <a:latin typeface="Courier New"/>
                <a:ea typeface="Courier New"/>
                <a:cs typeface="Courier New"/>
                <a:sym typeface="Courier New"/>
                <a:hlinkClick r:id="rId4"/>
              </a:rPr>
              <a:t>https://asdc.larc.nasa.gov/project/TEMPO</a:t>
            </a:r>
            <a:endParaRPr sz="1000">
              <a:solidFill>
                <a:srgbClr val="185B9E"/>
              </a:solidFill>
              <a:highlight>
                <a:srgbClr val="F2F3F7"/>
              </a:highlight>
              <a:latin typeface="Courier New"/>
              <a:ea typeface="Courier New"/>
              <a:cs typeface="Courier New"/>
              <a:sym typeface="Courier New"/>
            </a:endParaRPr>
          </a:p>
          <a:p>
            <a:pPr marL="0" lvl="0" indent="0" algn="l" rtl="0">
              <a:lnSpc>
                <a:spcPct val="100000"/>
              </a:lnSpc>
              <a:spcBef>
                <a:spcPts val="800"/>
              </a:spcBef>
              <a:spcAft>
                <a:spcPts val="0"/>
              </a:spcAft>
              <a:buNone/>
            </a:pPr>
            <a:endParaRPr b="1"/>
          </a:p>
          <a:p>
            <a:pPr marL="457200" lvl="0" indent="-317500" algn="l" rtl="0">
              <a:lnSpc>
                <a:spcPct val="100000"/>
              </a:lnSpc>
              <a:spcBef>
                <a:spcPts val="800"/>
              </a:spcBef>
              <a:spcAft>
                <a:spcPts val="0"/>
              </a:spcAft>
              <a:buSzPts val="1400"/>
              <a:buChar char="●"/>
            </a:pPr>
            <a:r>
              <a:rPr lang="en" b="1"/>
              <a:t>NASA Earthdata Cloud information: </a:t>
            </a:r>
            <a:r>
              <a:rPr lang="en" sz="1000" u="sng">
                <a:solidFill>
                  <a:schemeClr val="hlink"/>
                </a:solidFill>
                <a:highlight>
                  <a:srgbClr val="F2F3F7"/>
                </a:highlight>
                <a:latin typeface="Courier New"/>
                <a:ea typeface="Courier New"/>
                <a:cs typeface="Courier New"/>
                <a:sym typeface="Courier New"/>
                <a:hlinkClick r:id="rId5"/>
              </a:rPr>
              <a:t>https://www.earthdata.nasa.gov/eosdis/cloud-evolution</a:t>
            </a:r>
            <a:endParaRPr sz="1000">
              <a:solidFill>
                <a:srgbClr val="185B9E"/>
              </a:solidFill>
              <a:highlight>
                <a:srgbClr val="F2F3F7"/>
              </a:highlight>
              <a:latin typeface="Courier New"/>
              <a:ea typeface="Courier New"/>
              <a:cs typeface="Courier New"/>
              <a:sym typeface="Courier New"/>
            </a:endParaRPr>
          </a:p>
          <a:p>
            <a:pPr marL="0" lvl="0" indent="0" algn="l" rtl="0">
              <a:lnSpc>
                <a:spcPct val="100000"/>
              </a:lnSpc>
              <a:spcBef>
                <a:spcPts val="800"/>
              </a:spcBef>
              <a:spcAft>
                <a:spcPts val="0"/>
              </a:spcAft>
              <a:buNone/>
            </a:pPr>
            <a:endParaRPr/>
          </a:p>
          <a:p>
            <a:pPr marL="457200" lvl="0" indent="-317500" algn="l" rtl="0">
              <a:lnSpc>
                <a:spcPct val="100000"/>
              </a:lnSpc>
              <a:spcBef>
                <a:spcPts val="800"/>
              </a:spcBef>
              <a:spcAft>
                <a:spcPts val="0"/>
              </a:spcAft>
              <a:buSzPts val="1400"/>
              <a:buChar char="●"/>
            </a:pPr>
            <a:r>
              <a:rPr lang="en" b="1"/>
              <a:t>NASA CMR STAC API tutorial:</a:t>
            </a:r>
            <a:r>
              <a:rPr lang="en" b="1">
                <a:solidFill>
                  <a:srgbClr val="262626"/>
                </a:solidFill>
                <a:highlight>
                  <a:srgbClr val="F2F3F7"/>
                </a:highlight>
              </a:rPr>
              <a:t> </a:t>
            </a:r>
            <a:r>
              <a:rPr lang="en" sz="1000">
                <a:solidFill>
                  <a:srgbClr val="009EB3"/>
                </a:solidFill>
                <a:highlight>
                  <a:srgbClr val="F2F3F7"/>
                </a:highlight>
                <a:uFill>
                  <a:noFill/>
                </a:uFill>
                <a:hlinkClick r:id="rId6">
                  <a:extLst>
                    <a:ext uri="{A12FA001-AC4F-418D-AE19-62706E023703}">
                      <ahyp:hlinkClr xmlns:ahyp="http://schemas.microsoft.com/office/drawing/2018/hyperlinkcolor" val="tx"/>
                    </a:ext>
                  </a:extLst>
                </a:hlinkClick>
              </a:rPr>
              <a:t>https://nasa-openscapes.github.io/2021-Cloud-Hackathon/tutorials/02_Data_Discovery_CMR-STAC_API.html</a:t>
            </a:r>
            <a:endParaRPr/>
          </a:p>
          <a:p>
            <a:pPr marL="0" lvl="0" indent="0" algn="l" rtl="0">
              <a:lnSpc>
                <a:spcPct val="100000"/>
              </a:lnSpc>
              <a:spcBef>
                <a:spcPts val="800"/>
              </a:spcBef>
              <a:spcAft>
                <a:spcPts val="0"/>
              </a:spcAft>
              <a:buNone/>
            </a:pPr>
            <a:endParaRPr/>
          </a:p>
          <a:p>
            <a:pPr marL="457200" lvl="0" indent="-317500" algn="l" rtl="0">
              <a:lnSpc>
                <a:spcPct val="100000"/>
              </a:lnSpc>
              <a:spcBef>
                <a:spcPts val="800"/>
              </a:spcBef>
              <a:spcAft>
                <a:spcPts val="0"/>
              </a:spcAft>
              <a:buSzPts val="1400"/>
              <a:buChar char="●"/>
            </a:pPr>
            <a:r>
              <a:rPr lang="en" b="1"/>
              <a:t>Panoply</a:t>
            </a:r>
            <a:endParaRPr b="1"/>
          </a:p>
          <a:p>
            <a:pPr marL="457200" lvl="0" indent="0" algn="l" rtl="0">
              <a:spcBef>
                <a:spcPts val="800"/>
              </a:spcBef>
              <a:spcAft>
                <a:spcPts val="0"/>
              </a:spcAft>
              <a:buNone/>
            </a:pPr>
            <a:r>
              <a:rPr lang="en" sz="1000">
                <a:highlight>
                  <a:srgbClr val="F2F3F7"/>
                </a:highlight>
                <a:latin typeface="Courier New"/>
                <a:ea typeface="Courier New"/>
                <a:cs typeface="Courier New"/>
                <a:sym typeface="Courier New"/>
              </a:rPr>
              <a:t>https://www.giss.nasa.gov/tools/panoply/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2"/>
          <p:cNvSpPr txBox="1">
            <a:spLocks noGrp="1"/>
          </p:cNvSpPr>
          <p:nvPr>
            <p:ph type="title"/>
          </p:nvPr>
        </p:nvSpPr>
        <p:spPr>
          <a:xfrm>
            <a:off x="623888" y="2262425"/>
            <a:ext cx="7886700" cy="484748"/>
          </a:xfrm>
          <a:prstGeom prst="rect">
            <a:avLst/>
          </a:prstGeom>
          <a:noFill/>
          <a:ln>
            <a:noFill/>
          </a:ln>
        </p:spPr>
        <p:txBody>
          <a:bodyPr spcFirstLastPara="1" wrap="square" lIns="68575" tIns="34275" rIns="68575" bIns="34275" anchor="ctr" anchorCtr="0">
            <a:spAutoFit/>
          </a:bodyPr>
          <a:lstStyle/>
          <a:p>
            <a:pPr marL="0" lvl="0" indent="0" algn="ctr" rtl="0">
              <a:lnSpc>
                <a:spcPct val="90000"/>
              </a:lnSpc>
              <a:spcBef>
                <a:spcPts val="0"/>
              </a:spcBef>
              <a:spcAft>
                <a:spcPts val="0"/>
              </a:spcAft>
              <a:buClr>
                <a:schemeClr val="dk1"/>
              </a:buClr>
              <a:buSzPts val="3000"/>
              <a:buFont typeface="Arial"/>
              <a:buNone/>
            </a:pPr>
            <a:r>
              <a:rPr lang="en"/>
              <a:t>TEMPO Resources at ASDC</a:t>
            </a:r>
            <a:endParaRPr/>
          </a:p>
        </p:txBody>
      </p:sp>
      <p:sp>
        <p:nvSpPr>
          <p:cNvPr id="573" name="Google Shape;573;p7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574" name="Google Shape;574;p72"/>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73"/>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580" name="Google Shape;580;p73" descr="A picture containing clipart, vector graphics&#10;&#10;Description automatically generated"/>
          <p:cNvPicPr preferRelativeResize="0"/>
          <p:nvPr/>
        </p:nvPicPr>
        <p:blipFill rotWithShape="1">
          <a:blip r:embed="rId3">
            <a:alphaModFix/>
          </a:blip>
          <a:srcRect/>
          <a:stretch/>
        </p:blipFill>
        <p:spPr>
          <a:xfrm>
            <a:off x="7053943" y="37192"/>
            <a:ext cx="2057400" cy="2057400"/>
          </a:xfrm>
          <a:prstGeom prst="rect">
            <a:avLst/>
          </a:prstGeom>
          <a:noFill/>
          <a:ln>
            <a:noFill/>
          </a:ln>
        </p:spPr>
      </p:pic>
      <p:pic>
        <p:nvPicPr>
          <p:cNvPr id="581" name="Google Shape;581;p73" descr="A picture containing text&#10;&#10;Description automatically generated"/>
          <p:cNvPicPr preferRelativeResize="0"/>
          <p:nvPr/>
        </p:nvPicPr>
        <p:blipFill rotWithShape="1">
          <a:blip r:embed="rId4">
            <a:alphaModFix/>
          </a:blip>
          <a:srcRect/>
          <a:stretch/>
        </p:blipFill>
        <p:spPr>
          <a:xfrm rot="240000">
            <a:off x="7142918" y="1514287"/>
            <a:ext cx="760187" cy="322472"/>
          </a:xfrm>
          <a:prstGeom prst="rect">
            <a:avLst/>
          </a:prstGeom>
          <a:noFill/>
          <a:ln>
            <a:noFill/>
          </a:ln>
        </p:spPr>
      </p:pic>
      <p:cxnSp>
        <p:nvCxnSpPr>
          <p:cNvPr id="582" name="Google Shape;582;p73"/>
          <p:cNvCxnSpPr/>
          <p:nvPr/>
        </p:nvCxnSpPr>
        <p:spPr>
          <a:xfrm>
            <a:off x="5770562" y="1924050"/>
            <a:ext cx="1438275" cy="9525"/>
          </a:xfrm>
          <a:prstGeom prst="straightConnector1">
            <a:avLst/>
          </a:prstGeom>
          <a:noFill/>
          <a:ln w="9525" cap="flat" cmpd="sng">
            <a:solidFill>
              <a:schemeClr val="accent1"/>
            </a:solidFill>
            <a:prstDash val="solid"/>
            <a:miter lim="800000"/>
            <a:headEnd type="none" w="sm" len="sm"/>
            <a:tailEnd type="none" w="sm" len="sm"/>
          </a:ln>
        </p:spPr>
      </p:cxnSp>
      <p:sp>
        <p:nvSpPr>
          <p:cNvPr id="583" name="Google Shape;583;p73"/>
          <p:cNvSpPr txBox="1"/>
          <p:nvPr/>
        </p:nvSpPr>
        <p:spPr>
          <a:xfrm>
            <a:off x="6015038" y="1683544"/>
            <a:ext cx="1100138"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+/- 30 Mbps</a:t>
            </a:r>
            <a:endParaRPr sz="1400">
              <a:solidFill>
                <a:schemeClr val="dk1"/>
              </a:solidFill>
              <a:latin typeface="Calibri"/>
              <a:ea typeface="Calibri"/>
              <a:cs typeface="Calibri"/>
              <a:sym typeface="Calibri"/>
            </a:endParaRPr>
          </a:p>
        </p:txBody>
      </p:sp>
      <p:pic>
        <p:nvPicPr>
          <p:cNvPr id="584" name="Google Shape;584;p73" descr="Logo&#10;&#10;Description automatically generated"/>
          <p:cNvPicPr preferRelativeResize="0"/>
          <p:nvPr/>
        </p:nvPicPr>
        <p:blipFill rotWithShape="1">
          <a:blip r:embed="rId5">
            <a:alphaModFix/>
          </a:blip>
          <a:srcRect/>
          <a:stretch/>
        </p:blipFill>
        <p:spPr>
          <a:xfrm>
            <a:off x="2895600" y="2047875"/>
            <a:ext cx="476250" cy="352425"/>
          </a:xfrm>
          <a:prstGeom prst="rect">
            <a:avLst/>
          </a:prstGeom>
          <a:noFill/>
          <a:ln>
            <a:noFill/>
          </a:ln>
        </p:spPr>
      </p:pic>
      <p:pic>
        <p:nvPicPr>
          <p:cNvPr id="585" name="Google Shape;585;p73" descr="Logo, company name&#10;&#10;Description automatically generated"/>
          <p:cNvPicPr preferRelativeResize="0"/>
          <p:nvPr/>
        </p:nvPicPr>
        <p:blipFill rotWithShape="1">
          <a:blip r:embed="rId6">
            <a:alphaModFix/>
          </a:blip>
          <a:srcRect/>
          <a:stretch/>
        </p:blipFill>
        <p:spPr>
          <a:xfrm>
            <a:off x="3048000" y="4064051"/>
            <a:ext cx="3540919" cy="1084436"/>
          </a:xfrm>
          <a:prstGeom prst="rect">
            <a:avLst/>
          </a:prstGeom>
          <a:noFill/>
          <a:ln>
            <a:noFill/>
          </a:ln>
        </p:spPr>
      </p:pic>
      <p:pic>
        <p:nvPicPr>
          <p:cNvPr id="586" name="Google Shape;586;p73" descr="Icon&#10;&#10;Description automatically generated"/>
          <p:cNvPicPr preferRelativeResize="0"/>
          <p:nvPr/>
        </p:nvPicPr>
        <p:blipFill rotWithShape="1">
          <a:blip r:embed="rId7">
            <a:alphaModFix/>
          </a:blip>
          <a:srcRect/>
          <a:stretch/>
        </p:blipFill>
        <p:spPr>
          <a:xfrm>
            <a:off x="1257300" y="1326356"/>
            <a:ext cx="2057400" cy="1314450"/>
          </a:xfrm>
          <a:prstGeom prst="rect">
            <a:avLst/>
          </a:prstGeom>
          <a:noFill/>
          <a:ln>
            <a:noFill/>
          </a:ln>
        </p:spPr>
      </p:pic>
      <p:pic>
        <p:nvPicPr>
          <p:cNvPr id="587" name="Google Shape;587;p73"/>
          <p:cNvPicPr preferRelativeResize="0"/>
          <p:nvPr/>
        </p:nvPicPr>
        <p:blipFill rotWithShape="1">
          <a:blip r:embed="rId8">
            <a:alphaModFix/>
          </a:blip>
          <a:srcRect/>
          <a:stretch/>
        </p:blipFill>
        <p:spPr>
          <a:xfrm>
            <a:off x="4197212" y="2978841"/>
            <a:ext cx="938834" cy="716860"/>
          </a:xfrm>
          <a:prstGeom prst="rect">
            <a:avLst/>
          </a:prstGeom>
          <a:noFill/>
          <a:ln>
            <a:noFill/>
          </a:ln>
        </p:spPr>
      </p:pic>
      <p:cxnSp>
        <p:nvCxnSpPr>
          <p:cNvPr id="588" name="Google Shape;588;p73"/>
          <p:cNvCxnSpPr/>
          <p:nvPr/>
        </p:nvCxnSpPr>
        <p:spPr>
          <a:xfrm flipH="1">
            <a:off x="5060156" y="3412331"/>
            <a:ext cx="2845594" cy="11906"/>
          </a:xfrm>
          <a:prstGeom prst="straightConnector1">
            <a:avLst/>
          </a:prstGeom>
          <a:noFill/>
          <a:ln w="9525" cap="flat" cmpd="sng">
            <a:solidFill>
              <a:schemeClr val="accent1"/>
            </a:solidFill>
            <a:prstDash val="solid"/>
            <a:miter lim="800000"/>
            <a:headEnd type="none" w="sm" len="sm"/>
            <a:tailEnd type="none" w="sm" len="sm"/>
          </a:ln>
        </p:spPr>
      </p:cxnSp>
      <p:cxnSp>
        <p:nvCxnSpPr>
          <p:cNvPr id="589" name="Google Shape;589;p73"/>
          <p:cNvCxnSpPr/>
          <p:nvPr/>
        </p:nvCxnSpPr>
        <p:spPr>
          <a:xfrm rot="10800000">
            <a:off x="7896226" y="2093119"/>
            <a:ext cx="9524" cy="564356"/>
          </a:xfrm>
          <a:prstGeom prst="straightConnector1">
            <a:avLst/>
          </a:prstGeom>
          <a:noFill/>
          <a:ln w="9525" cap="flat" cmpd="sng">
            <a:solidFill>
              <a:schemeClr val="accent1"/>
            </a:solidFill>
            <a:prstDash val="solid"/>
            <a:miter lim="800000"/>
            <a:headEnd type="none" w="sm" len="sm"/>
            <a:tailEnd type="none" w="sm" len="sm"/>
          </a:ln>
        </p:spPr>
      </p:cxnSp>
      <p:cxnSp>
        <p:nvCxnSpPr>
          <p:cNvPr id="590" name="Google Shape;590;p73"/>
          <p:cNvCxnSpPr/>
          <p:nvPr/>
        </p:nvCxnSpPr>
        <p:spPr>
          <a:xfrm rot="10800000">
            <a:off x="7905750" y="3152774"/>
            <a:ext cx="0" cy="714375"/>
          </a:xfrm>
          <a:prstGeom prst="straightConnector1">
            <a:avLst/>
          </a:prstGeom>
          <a:noFill/>
          <a:ln w="9525" cap="flat" cmpd="sng">
            <a:solidFill>
              <a:schemeClr val="accent1"/>
            </a:solidFill>
            <a:prstDash val="solid"/>
            <a:miter lim="800000"/>
            <a:headEnd type="none" w="sm" len="sm"/>
            <a:tailEnd type="none" w="sm" len="sm"/>
          </a:ln>
        </p:spPr>
      </p:cxnSp>
      <p:cxnSp>
        <p:nvCxnSpPr>
          <p:cNvPr id="591" name="Google Shape;591;p73"/>
          <p:cNvCxnSpPr/>
          <p:nvPr/>
        </p:nvCxnSpPr>
        <p:spPr>
          <a:xfrm rot="10800000">
            <a:off x="4667250" y="2285999"/>
            <a:ext cx="9525" cy="657225"/>
          </a:xfrm>
          <a:prstGeom prst="straightConnector1">
            <a:avLst/>
          </a:prstGeom>
          <a:noFill/>
          <a:ln w="9525" cap="flat" cmpd="sng">
            <a:solidFill>
              <a:schemeClr val="accent1"/>
            </a:solidFill>
            <a:prstDash val="solid"/>
            <a:miter lim="800000"/>
            <a:headEnd type="none" w="sm" len="sm"/>
            <a:tailEnd type="none" w="sm" len="sm"/>
          </a:ln>
        </p:spPr>
      </p:cxnSp>
      <p:cxnSp>
        <p:nvCxnSpPr>
          <p:cNvPr id="592" name="Google Shape;592;p73"/>
          <p:cNvCxnSpPr/>
          <p:nvPr/>
        </p:nvCxnSpPr>
        <p:spPr>
          <a:xfrm flipH="1">
            <a:off x="2733674" y="1939145"/>
            <a:ext cx="1002508" cy="13480"/>
          </a:xfrm>
          <a:prstGeom prst="straightConnector1">
            <a:avLst/>
          </a:prstGeom>
          <a:noFill/>
          <a:ln w="9525" cap="flat" cmpd="sng">
            <a:solidFill>
              <a:schemeClr val="accent1"/>
            </a:solidFill>
            <a:prstDash val="solid"/>
            <a:miter lim="800000"/>
            <a:headEnd type="none" w="sm" len="sm"/>
            <a:tailEnd type="none" w="sm" len="sm"/>
          </a:ln>
        </p:spPr>
      </p:cxnSp>
      <p:sp>
        <p:nvSpPr>
          <p:cNvPr id="593" name="Google Shape;593;p73"/>
          <p:cNvSpPr txBox="1"/>
          <p:nvPr/>
        </p:nvSpPr>
        <p:spPr>
          <a:xfrm>
            <a:off x="2767013" y="1664493"/>
            <a:ext cx="1100138"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&gt; 100 Gbps</a:t>
            </a:r>
            <a:endParaRPr sz="1400">
              <a:solidFill>
                <a:schemeClr val="dk1"/>
              </a:solidFill>
              <a:latin typeface="Calibri"/>
              <a:ea typeface="Calibri"/>
              <a:cs typeface="Calibri"/>
              <a:sym typeface="Calibri"/>
            </a:endParaRPr>
          </a:p>
        </p:txBody>
      </p:sp>
      <p:pic>
        <p:nvPicPr>
          <p:cNvPr id="594" name="Google Shape;594;p73" descr="Logo&#10;&#10;Description automatically generated"/>
          <p:cNvPicPr preferRelativeResize="0"/>
          <p:nvPr/>
        </p:nvPicPr>
        <p:blipFill rotWithShape="1">
          <a:blip r:embed="rId5">
            <a:alphaModFix/>
          </a:blip>
          <a:srcRect/>
          <a:stretch/>
        </p:blipFill>
        <p:spPr>
          <a:xfrm>
            <a:off x="6343650" y="1962149"/>
            <a:ext cx="476250" cy="352425"/>
          </a:xfrm>
          <a:prstGeom prst="rect">
            <a:avLst/>
          </a:prstGeom>
          <a:noFill/>
          <a:ln>
            <a:noFill/>
          </a:ln>
        </p:spPr>
      </p:pic>
      <p:pic>
        <p:nvPicPr>
          <p:cNvPr id="595" name="Google Shape;595;p73"/>
          <p:cNvPicPr preferRelativeResize="0"/>
          <p:nvPr/>
        </p:nvPicPr>
        <p:blipFill rotWithShape="1">
          <a:blip r:embed="rId9">
            <a:alphaModFix/>
          </a:blip>
          <a:srcRect/>
          <a:stretch/>
        </p:blipFill>
        <p:spPr>
          <a:xfrm>
            <a:off x="71438" y="0"/>
            <a:ext cx="1828800" cy="2093119"/>
          </a:xfrm>
          <a:prstGeom prst="rect">
            <a:avLst/>
          </a:prstGeom>
          <a:noFill/>
          <a:ln>
            <a:noFill/>
          </a:ln>
        </p:spPr>
      </p:pic>
      <p:pic>
        <p:nvPicPr>
          <p:cNvPr id="596" name="Google Shape;596;p73"/>
          <p:cNvPicPr preferRelativeResize="0"/>
          <p:nvPr/>
        </p:nvPicPr>
        <p:blipFill rotWithShape="1">
          <a:blip r:embed="rId10">
            <a:alphaModFix/>
          </a:blip>
          <a:srcRect/>
          <a:stretch/>
        </p:blipFill>
        <p:spPr>
          <a:xfrm>
            <a:off x="71438" y="1821656"/>
            <a:ext cx="764381" cy="2150269"/>
          </a:xfrm>
          <a:prstGeom prst="rect">
            <a:avLst/>
          </a:prstGeom>
          <a:noFill/>
          <a:ln>
            <a:noFill/>
          </a:ln>
        </p:spPr>
      </p:pic>
      <p:pic>
        <p:nvPicPr>
          <p:cNvPr id="597" name="Google Shape;597;p73" descr="A picture containing person, computer, computer, indoor&#10;&#10;Description automatically generated"/>
          <p:cNvPicPr preferRelativeResize="0"/>
          <p:nvPr/>
        </p:nvPicPr>
        <p:blipFill rotWithShape="1">
          <a:blip r:embed="rId11">
            <a:alphaModFix/>
          </a:blip>
          <a:srcRect/>
          <a:stretch/>
        </p:blipFill>
        <p:spPr>
          <a:xfrm>
            <a:off x="-793" y="3868017"/>
            <a:ext cx="3052877" cy="1268775"/>
          </a:xfrm>
          <a:prstGeom prst="rect">
            <a:avLst/>
          </a:prstGeom>
          <a:noFill/>
          <a:ln>
            <a:noFill/>
          </a:ln>
        </p:spPr>
      </p:pic>
      <p:pic>
        <p:nvPicPr>
          <p:cNvPr id="598" name="Google Shape;598;p73" descr="Graphical user interface&#10;&#10;Description automatically generated"/>
          <p:cNvPicPr preferRelativeResize="0"/>
          <p:nvPr/>
        </p:nvPicPr>
        <p:blipFill rotWithShape="1">
          <a:blip r:embed="rId12">
            <a:alphaModFix/>
          </a:blip>
          <a:srcRect/>
          <a:stretch/>
        </p:blipFill>
        <p:spPr>
          <a:xfrm>
            <a:off x="6766561" y="3835420"/>
            <a:ext cx="2180601" cy="1177886"/>
          </a:xfrm>
          <a:prstGeom prst="rect">
            <a:avLst/>
          </a:prstGeom>
          <a:noFill/>
          <a:ln>
            <a:noFill/>
          </a:ln>
        </p:spPr>
      </p:pic>
      <p:sp>
        <p:nvSpPr>
          <p:cNvPr id="599" name="Google Shape;599;p73"/>
          <p:cNvSpPr/>
          <p:nvPr/>
        </p:nvSpPr>
        <p:spPr>
          <a:xfrm>
            <a:off x="3218794" y="4554292"/>
            <a:ext cx="91965" cy="105103"/>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00" name="Google Shape;600;p73"/>
          <p:cNvSpPr/>
          <p:nvPr/>
        </p:nvSpPr>
        <p:spPr>
          <a:xfrm>
            <a:off x="3218794" y="4551647"/>
            <a:ext cx="91965" cy="105103"/>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01" name="Google Shape;601;p73"/>
          <p:cNvSpPr/>
          <p:nvPr/>
        </p:nvSpPr>
        <p:spPr>
          <a:xfrm>
            <a:off x="3761302" y="4551646"/>
            <a:ext cx="105847" cy="105103"/>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02" name="Google Shape;602;p73" descr="Logo&#10;&#10;Description automatically generated"/>
          <p:cNvPicPr preferRelativeResize="0"/>
          <p:nvPr/>
        </p:nvPicPr>
        <p:blipFill rotWithShape="1">
          <a:blip r:embed="rId5">
            <a:alphaModFix/>
          </a:blip>
          <a:srcRect/>
          <a:stretch/>
        </p:blipFill>
        <p:spPr>
          <a:xfrm>
            <a:off x="6257925" y="3200399"/>
            <a:ext cx="476250" cy="352425"/>
          </a:xfrm>
          <a:prstGeom prst="rect">
            <a:avLst/>
          </a:prstGeom>
          <a:noFill/>
          <a:ln>
            <a:noFill/>
          </a:ln>
        </p:spPr>
      </p:pic>
      <p:sp>
        <p:nvSpPr>
          <p:cNvPr id="603" name="Google Shape;603;p73"/>
          <p:cNvSpPr/>
          <p:nvPr/>
        </p:nvSpPr>
        <p:spPr>
          <a:xfrm>
            <a:off x="5810250" y="4551646"/>
            <a:ext cx="100965" cy="105103"/>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04" name="Google Shape;604;p73" descr="Logo&#10;&#10;Description automatically generated"/>
          <p:cNvPicPr preferRelativeResize="0"/>
          <p:nvPr/>
        </p:nvPicPr>
        <p:blipFill rotWithShape="1">
          <a:blip r:embed="rId5">
            <a:alphaModFix/>
          </a:blip>
          <a:srcRect/>
          <a:stretch/>
        </p:blipFill>
        <p:spPr>
          <a:xfrm>
            <a:off x="4429125" y="2438400"/>
            <a:ext cx="476250" cy="352425"/>
          </a:xfrm>
          <a:prstGeom prst="rect">
            <a:avLst/>
          </a:prstGeom>
          <a:noFill/>
          <a:ln>
            <a:noFill/>
          </a:ln>
        </p:spPr>
      </p:pic>
      <p:sp>
        <p:nvSpPr>
          <p:cNvPr id="605" name="Google Shape;605;p73"/>
          <p:cNvSpPr/>
          <p:nvPr/>
        </p:nvSpPr>
        <p:spPr>
          <a:xfrm>
            <a:off x="6390987" y="4559121"/>
            <a:ext cx="91965" cy="105103"/>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06" name="Google Shape;606;p73" descr="A picture containing text&#10;&#10;Description automatically generated"/>
          <p:cNvPicPr preferRelativeResize="0"/>
          <p:nvPr/>
        </p:nvPicPr>
        <p:blipFill rotWithShape="1">
          <a:blip r:embed="rId13">
            <a:alphaModFix/>
          </a:blip>
          <a:srcRect/>
          <a:stretch/>
        </p:blipFill>
        <p:spPr>
          <a:xfrm>
            <a:off x="3638550" y="638175"/>
            <a:ext cx="2057400" cy="2057400"/>
          </a:xfrm>
          <a:prstGeom prst="rect">
            <a:avLst/>
          </a:prstGeom>
          <a:noFill/>
          <a:ln>
            <a:noFill/>
          </a:ln>
        </p:spPr>
      </p:pic>
      <p:pic>
        <p:nvPicPr>
          <p:cNvPr id="607" name="Google Shape;607;p73"/>
          <p:cNvPicPr preferRelativeResize="0"/>
          <p:nvPr/>
        </p:nvPicPr>
        <p:blipFill rotWithShape="1">
          <a:blip r:embed="rId14">
            <a:alphaModFix/>
          </a:blip>
          <a:srcRect/>
          <a:stretch/>
        </p:blipFill>
        <p:spPr>
          <a:xfrm>
            <a:off x="6962775" y="2644369"/>
            <a:ext cx="2057400" cy="559613"/>
          </a:xfrm>
          <a:prstGeom prst="rect">
            <a:avLst/>
          </a:prstGeom>
          <a:noFill/>
          <a:ln>
            <a:noFill/>
          </a:ln>
        </p:spPr>
      </p:pic>
      <p:sp>
        <p:nvSpPr>
          <p:cNvPr id="608" name="Google Shape;608;p73"/>
          <p:cNvSpPr/>
          <p:nvPr/>
        </p:nvSpPr>
        <p:spPr>
          <a:xfrm>
            <a:off x="3218794" y="4559121"/>
            <a:ext cx="91965" cy="105103"/>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09" name="Google Shape;609;p73"/>
          <p:cNvPicPr preferRelativeResize="0"/>
          <p:nvPr/>
        </p:nvPicPr>
        <p:blipFill rotWithShape="1">
          <a:blip r:embed="rId15">
            <a:alphaModFix/>
          </a:blip>
          <a:srcRect/>
          <a:stretch/>
        </p:blipFill>
        <p:spPr>
          <a:xfrm>
            <a:off x="5755628" y="2309206"/>
            <a:ext cx="1270717" cy="271190"/>
          </a:xfrm>
          <a:prstGeom prst="rect">
            <a:avLst/>
          </a:prstGeom>
          <a:noFill/>
          <a:ln>
            <a:noFill/>
          </a:ln>
        </p:spPr>
      </p:pic>
      <p:pic>
        <p:nvPicPr>
          <p:cNvPr id="610" name="Google Shape;610;p73" descr="GHRC DAAC attends Cumulus Phase 3 Meetings at GSFC | Global  Hydrometeorology Resource Center (GHRC)"/>
          <p:cNvPicPr preferRelativeResize="0"/>
          <p:nvPr/>
        </p:nvPicPr>
        <p:blipFill rotWithShape="1">
          <a:blip r:embed="rId16">
            <a:alphaModFix/>
          </a:blip>
          <a:srcRect/>
          <a:stretch/>
        </p:blipFill>
        <p:spPr>
          <a:xfrm>
            <a:off x="4622178" y="3678254"/>
            <a:ext cx="1352550" cy="360680"/>
          </a:xfrm>
          <a:prstGeom prst="rect">
            <a:avLst/>
          </a:prstGeom>
          <a:noFill/>
          <a:ln>
            <a:noFill/>
          </a:ln>
        </p:spPr>
      </p:pic>
      <p:pic>
        <p:nvPicPr>
          <p:cNvPr id="611" name="Google Shape;611;p73"/>
          <p:cNvPicPr preferRelativeResize="0"/>
          <p:nvPr/>
        </p:nvPicPr>
        <p:blipFill rotWithShape="1">
          <a:blip r:embed="rId17">
            <a:alphaModFix/>
          </a:blip>
          <a:srcRect/>
          <a:stretch/>
        </p:blipFill>
        <p:spPr>
          <a:xfrm>
            <a:off x="3397148" y="3671239"/>
            <a:ext cx="808088" cy="374700"/>
          </a:xfrm>
          <a:prstGeom prst="rect">
            <a:avLst/>
          </a:prstGeom>
          <a:noFill/>
          <a:ln>
            <a:noFill/>
          </a:ln>
        </p:spPr>
      </p:pic>
      <p:pic>
        <p:nvPicPr>
          <p:cNvPr id="612" name="Google Shape;612;p73" descr="A picture containing text&#10;&#10;Description automatically generated"/>
          <p:cNvPicPr preferRelativeResize="0"/>
          <p:nvPr/>
        </p:nvPicPr>
        <p:blipFill rotWithShape="1">
          <a:blip r:embed="rId18">
            <a:alphaModFix/>
          </a:blip>
          <a:srcRect/>
          <a:stretch/>
        </p:blipFill>
        <p:spPr>
          <a:xfrm>
            <a:off x="3162860" y="2417671"/>
            <a:ext cx="1132915" cy="427825"/>
          </a:xfrm>
          <a:prstGeom prst="rect">
            <a:avLst/>
          </a:prstGeom>
          <a:noFill/>
          <a:ln>
            <a:noFill/>
          </a:ln>
        </p:spPr>
      </p:pic>
      <p:pic>
        <p:nvPicPr>
          <p:cNvPr id="613" name="Google Shape;613;p73" descr="A picture containing map&#10;&#10;Description automatically generated"/>
          <p:cNvPicPr preferRelativeResize="0"/>
          <p:nvPr/>
        </p:nvPicPr>
        <p:blipFill rotWithShape="1">
          <a:blip r:embed="rId19">
            <a:alphaModFix/>
          </a:blip>
          <a:srcRect l="17018" t="17722" r="15931" b="19694"/>
          <a:stretch/>
        </p:blipFill>
        <p:spPr>
          <a:xfrm>
            <a:off x="5352175" y="37201"/>
            <a:ext cx="1637100" cy="1084500"/>
          </a:xfrm>
          <a:prstGeom prst="ellipse">
            <a:avLst/>
          </a:prstGeom>
          <a:noFill/>
          <a:ln>
            <a:noFill/>
          </a:ln>
        </p:spPr>
      </p:pic>
      <p:pic>
        <p:nvPicPr>
          <p:cNvPr id="614" name="Google Shape;614;p73" descr="A picture containing text&#10;&#10;Description automatically generated"/>
          <p:cNvPicPr preferRelativeResize="0"/>
          <p:nvPr/>
        </p:nvPicPr>
        <p:blipFill rotWithShape="1">
          <a:blip r:embed="rId20">
            <a:alphaModFix/>
          </a:blip>
          <a:srcRect/>
          <a:stretch/>
        </p:blipFill>
        <p:spPr>
          <a:xfrm>
            <a:off x="2088497" y="130268"/>
            <a:ext cx="739589" cy="756397"/>
          </a:xfrm>
          <a:prstGeom prst="rect">
            <a:avLst/>
          </a:prstGeom>
          <a:noFill/>
          <a:ln>
            <a:noFill/>
          </a:ln>
        </p:spPr>
      </p:pic>
      <p:sp>
        <p:nvSpPr>
          <p:cNvPr id="615" name="Google Shape;615;p73"/>
          <p:cNvSpPr/>
          <p:nvPr/>
        </p:nvSpPr>
        <p:spPr>
          <a:xfrm>
            <a:off x="7740463" y="512669"/>
            <a:ext cx="75640" cy="58831"/>
          </a:xfrm>
          <a:prstGeom prst="ellipse">
            <a:avLst/>
          </a:prstGeom>
          <a:solidFill>
            <a:srgbClr val="00206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2F7FA"/>
              </a:solidFill>
              <a:highlight>
                <a:srgbClr val="0000FF"/>
              </a:highlight>
              <a:latin typeface="Calibri"/>
              <a:ea typeface="Calibri"/>
              <a:cs typeface="Calibri"/>
              <a:sym typeface="Calibri"/>
            </a:endParaRPr>
          </a:p>
        </p:txBody>
      </p:sp>
      <p:sp>
        <p:nvSpPr>
          <p:cNvPr id="616" name="Google Shape;616;p73"/>
          <p:cNvSpPr/>
          <p:nvPr/>
        </p:nvSpPr>
        <p:spPr>
          <a:xfrm>
            <a:off x="7521948" y="352985"/>
            <a:ext cx="176494" cy="159684"/>
          </a:xfrm>
          <a:prstGeom prst="ellipse">
            <a:avLst/>
          </a:prstGeom>
          <a:solidFill>
            <a:srgbClr val="00206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2F7FA"/>
              </a:solidFill>
              <a:highlight>
                <a:srgbClr val="0000FF"/>
              </a:highlight>
              <a:latin typeface="Calibri"/>
              <a:ea typeface="Calibri"/>
              <a:cs typeface="Calibri"/>
              <a:sym typeface="Calibri"/>
            </a:endParaRPr>
          </a:p>
        </p:txBody>
      </p:sp>
      <p:sp>
        <p:nvSpPr>
          <p:cNvPr id="617" name="Google Shape;617;p73"/>
          <p:cNvSpPr/>
          <p:nvPr/>
        </p:nvSpPr>
        <p:spPr>
          <a:xfrm>
            <a:off x="7051301" y="184897"/>
            <a:ext cx="369794" cy="336176"/>
          </a:xfrm>
          <a:prstGeom prst="ellipse">
            <a:avLst/>
          </a:prstGeom>
          <a:solidFill>
            <a:srgbClr val="002060"/>
          </a:solidFill>
          <a:ln w="12700" cap="flat" cmpd="sng">
            <a:solidFill>
              <a:srgbClr val="00206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2F7FA"/>
              </a:solidFill>
              <a:highlight>
                <a:srgbClr val="0000FF"/>
              </a:highlight>
              <a:latin typeface="Calibri"/>
              <a:ea typeface="Calibri"/>
              <a:cs typeface="Calibri"/>
              <a:sym typeface="Calibri"/>
            </a:endParaRPr>
          </a:p>
        </p:txBody>
      </p:sp>
      <p:pic>
        <p:nvPicPr>
          <p:cNvPr id="618" name="Google Shape;618;p73"/>
          <p:cNvPicPr preferRelativeResize="0"/>
          <p:nvPr/>
        </p:nvPicPr>
        <p:blipFill rotWithShape="1">
          <a:blip r:embed="rId21">
            <a:alphaModFix/>
          </a:blip>
          <a:srcRect/>
          <a:stretch/>
        </p:blipFill>
        <p:spPr>
          <a:xfrm>
            <a:off x="5713370" y="1314831"/>
            <a:ext cx="1316927" cy="2734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fade">
                                      <p:cBhvr>
                                        <p:cTn id="7" dur="500"/>
                                        <p:tgtEl>
                                          <p:spTgt spid="615"/>
                                        </p:tgtEl>
                                      </p:cBhvr>
                                    </p:animEffect>
                                  </p:childTnLst>
                                </p:cTn>
                              </p:par>
                              <p:par>
                                <p:cTn id="8" presetID="10" presetClass="entr" presetSubtype="0" fill="hold" nodeType="withEffect">
                                  <p:stCondLst>
                                    <p:cond delay="500"/>
                                  </p:stCondLst>
                                  <p:childTnLst>
                                    <p:set>
                                      <p:cBhvr>
                                        <p:cTn id="9" dur="1" fill="hold">
                                          <p:stCondLst>
                                            <p:cond delay="0"/>
                                          </p:stCondLst>
                                        </p:cTn>
                                        <p:tgtEl>
                                          <p:spTgt spid="616"/>
                                        </p:tgtEl>
                                        <p:attrNameLst>
                                          <p:attrName>style.visibility</p:attrName>
                                        </p:attrNameLst>
                                      </p:cBhvr>
                                      <p:to>
                                        <p:strVal val="visible"/>
                                      </p:to>
                                    </p:set>
                                    <p:animEffect transition="in" filter="fade">
                                      <p:cBhvr>
                                        <p:cTn id="10" dur="500"/>
                                        <p:tgtEl>
                                          <p:spTgt spid="616"/>
                                        </p:tgtEl>
                                      </p:cBhvr>
                                    </p:animEffect>
                                  </p:childTnLst>
                                </p:cTn>
                              </p:par>
                              <p:par>
                                <p:cTn id="11" presetID="10" presetClass="entr" presetSubtype="0" fill="hold" nodeType="withEffect">
                                  <p:stCondLst>
                                    <p:cond delay="1100"/>
                                  </p:stCondLst>
                                  <p:childTnLst>
                                    <p:set>
                                      <p:cBhvr>
                                        <p:cTn id="12" dur="1" fill="hold">
                                          <p:stCondLst>
                                            <p:cond delay="0"/>
                                          </p:stCondLst>
                                        </p:cTn>
                                        <p:tgtEl>
                                          <p:spTgt spid="617"/>
                                        </p:tgtEl>
                                        <p:attrNameLst>
                                          <p:attrName>style.visibility</p:attrName>
                                        </p:attrNameLst>
                                      </p:cBhvr>
                                      <p:to>
                                        <p:strVal val="visible"/>
                                      </p:to>
                                    </p:set>
                                    <p:animEffect transition="in" filter="fade">
                                      <p:cBhvr>
                                        <p:cTn id="13" dur="500"/>
                                        <p:tgtEl>
                                          <p:spTgt spid="617"/>
                                        </p:tgtEl>
                                      </p:cBhvr>
                                    </p:animEffect>
                                  </p:childTnLst>
                                </p:cTn>
                              </p:par>
                              <p:par>
                                <p:cTn id="14" presetID="10" presetClass="entr" presetSubtype="0" fill="hold" nodeType="withEffect">
                                  <p:stCondLst>
                                    <p:cond delay="1500"/>
                                  </p:stCondLst>
                                  <p:childTnLst>
                                    <p:set>
                                      <p:cBhvr>
                                        <p:cTn id="15" dur="1" fill="hold">
                                          <p:stCondLst>
                                            <p:cond delay="0"/>
                                          </p:stCondLst>
                                        </p:cTn>
                                        <p:tgtEl>
                                          <p:spTgt spid="613"/>
                                        </p:tgtEl>
                                        <p:attrNameLst>
                                          <p:attrName>style.visibility</p:attrName>
                                        </p:attrNameLst>
                                      </p:cBhvr>
                                      <p:to>
                                        <p:strVal val="visible"/>
                                      </p:to>
                                    </p:set>
                                    <p:animEffect transition="in" filter="fade">
                                      <p:cBhvr>
                                        <p:cTn id="16" dur="500"/>
                                        <p:tgtEl>
                                          <p:spTgt spid="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7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624" name="Google Shape;624;p74"/>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625" name="Google Shape;625;p74"/>
          <p:cNvSpPr txBox="1"/>
          <p:nvPr/>
        </p:nvSpPr>
        <p:spPr>
          <a:xfrm>
            <a:off x="352426" y="465844"/>
            <a:ext cx="5000625" cy="484748"/>
          </a:xfrm>
          <a:prstGeom prst="rect">
            <a:avLst/>
          </a:prstGeom>
          <a:noFill/>
          <a:ln>
            <a:noFill/>
          </a:ln>
        </p:spPr>
        <p:txBody>
          <a:bodyPr spcFirstLastPara="1" wrap="square" lIns="68575" tIns="34275" rIns="68575" bIns="34275" anchor="ctr" anchorCtr="0">
            <a:spAutoFit/>
          </a:bodyPr>
          <a:lstStyle/>
          <a:p>
            <a:pPr marL="0" marR="0" lvl="0" indent="0" algn="l" rtl="0">
              <a:lnSpc>
                <a:spcPct val="90000"/>
              </a:lnSpc>
              <a:spcBef>
                <a:spcPts val="0"/>
              </a:spcBef>
              <a:spcAft>
                <a:spcPts val="0"/>
              </a:spcAft>
              <a:buClr>
                <a:schemeClr val="dk2"/>
              </a:buClr>
              <a:buSzPts val="3000"/>
              <a:buFont typeface="Helvetica Neue"/>
              <a:buNone/>
            </a:pPr>
            <a:r>
              <a:rPr lang="en" sz="3000" b="0">
                <a:solidFill>
                  <a:schemeClr val="dk2"/>
                </a:solidFill>
                <a:latin typeface="Helvetica Neue"/>
                <a:ea typeface="Helvetica Neue"/>
                <a:cs typeface="Helvetica Neue"/>
                <a:sym typeface="Helvetica Neue"/>
              </a:rPr>
              <a:t>Earthdata Forum</a:t>
            </a:r>
            <a:endParaRPr sz="1100"/>
          </a:p>
        </p:txBody>
      </p:sp>
      <p:sp>
        <p:nvSpPr>
          <p:cNvPr id="626" name="Google Shape;626;p74"/>
          <p:cNvSpPr txBox="1"/>
          <p:nvPr/>
        </p:nvSpPr>
        <p:spPr>
          <a:xfrm>
            <a:off x="352426" y="1038797"/>
            <a:ext cx="3613411" cy="305852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2"/>
              </a:buClr>
              <a:buSzPts val="1400"/>
              <a:buFont typeface="Arial"/>
              <a:buNone/>
            </a:pPr>
            <a:r>
              <a:rPr lang="en" sz="1400" b="1">
                <a:solidFill>
                  <a:schemeClr val="dk2"/>
                </a:solidFill>
                <a:latin typeface="Century Gothic"/>
                <a:ea typeface="Century Gothic"/>
                <a:cs typeface="Century Gothic"/>
                <a:sym typeface="Century Gothic"/>
              </a:rPr>
              <a:t>Science Data Users </a:t>
            </a:r>
            <a:r>
              <a:rPr lang="en" sz="1400">
                <a:solidFill>
                  <a:schemeClr val="dk2"/>
                </a:solidFill>
                <a:latin typeface="Century Gothic"/>
                <a:ea typeface="Century Gothic"/>
                <a:cs typeface="Century Gothic"/>
                <a:sym typeface="Century Gothic"/>
              </a:rPr>
              <a:t>can seamlessly search for information even if they do not know which DAAC the data belongs to.</a:t>
            </a:r>
            <a:endParaRPr sz="1100"/>
          </a:p>
          <a:p>
            <a:pPr marL="0" marR="0" lvl="0" indent="0" algn="l" rtl="0">
              <a:lnSpc>
                <a:spcPct val="100000"/>
              </a:lnSpc>
              <a:spcBef>
                <a:spcPts val="800"/>
              </a:spcBef>
              <a:spcAft>
                <a:spcPts val="0"/>
              </a:spcAft>
              <a:buClr>
                <a:schemeClr val="dk2"/>
              </a:buClr>
              <a:buSzPts val="1400"/>
              <a:buFont typeface="Arial"/>
              <a:buNone/>
            </a:pPr>
            <a:r>
              <a:rPr lang="en" sz="1400" b="1">
                <a:solidFill>
                  <a:schemeClr val="dk2"/>
                </a:solidFill>
                <a:latin typeface="Century Gothic"/>
                <a:ea typeface="Century Gothic"/>
                <a:cs typeface="Century Gothic"/>
                <a:sym typeface="Century Gothic"/>
              </a:rPr>
              <a:t>Scientists &amp; Data Providers </a:t>
            </a:r>
            <a:r>
              <a:rPr lang="en" sz="1400">
                <a:solidFill>
                  <a:schemeClr val="dk2"/>
                </a:solidFill>
                <a:latin typeface="Century Gothic"/>
                <a:ea typeface="Century Gothic"/>
                <a:cs typeface="Century Gothic"/>
                <a:sym typeface="Century Gothic"/>
              </a:rPr>
              <a:t>can effectively assist their user community in more accurately using their products.</a:t>
            </a:r>
            <a:endParaRPr sz="1100"/>
          </a:p>
          <a:p>
            <a:pPr marL="0" marR="0" lvl="0" indent="0" algn="l" rtl="0">
              <a:lnSpc>
                <a:spcPct val="100000"/>
              </a:lnSpc>
              <a:spcBef>
                <a:spcPts val="800"/>
              </a:spcBef>
              <a:spcAft>
                <a:spcPts val="0"/>
              </a:spcAft>
              <a:buClr>
                <a:schemeClr val="dk2"/>
              </a:buClr>
              <a:buSzPts val="1400"/>
              <a:buFont typeface="Arial"/>
              <a:buNone/>
            </a:pPr>
            <a:r>
              <a:rPr lang="en" sz="1400" b="1">
                <a:solidFill>
                  <a:schemeClr val="dk2"/>
                </a:solidFill>
                <a:latin typeface="Century Gothic"/>
                <a:ea typeface="Century Gothic"/>
                <a:cs typeface="Century Gothic"/>
                <a:sym typeface="Century Gothic"/>
              </a:rPr>
              <a:t>DAACs &amp; Subject Matter Experts (SMEs)</a:t>
            </a:r>
            <a:r>
              <a:rPr lang="en" sz="1400">
                <a:solidFill>
                  <a:schemeClr val="dk2"/>
                </a:solidFill>
                <a:latin typeface="Century Gothic"/>
                <a:ea typeface="Century Gothic"/>
                <a:cs typeface="Century Gothic"/>
                <a:sym typeface="Century Gothic"/>
              </a:rPr>
              <a:t> can quickly link users to existing resources.</a:t>
            </a:r>
            <a:endParaRPr sz="1100"/>
          </a:p>
          <a:p>
            <a:pPr marL="0" marR="0" lvl="0" indent="0" algn="l" rtl="0">
              <a:lnSpc>
                <a:spcPct val="100000"/>
              </a:lnSpc>
              <a:spcBef>
                <a:spcPts val="800"/>
              </a:spcBef>
              <a:spcAft>
                <a:spcPts val="0"/>
              </a:spcAft>
              <a:buClr>
                <a:schemeClr val="dk2"/>
              </a:buClr>
              <a:buSzPts val="1400"/>
              <a:buFont typeface="Arial"/>
              <a:buNone/>
            </a:pPr>
            <a:r>
              <a:rPr lang="en" sz="1400" b="1">
                <a:solidFill>
                  <a:schemeClr val="dk2"/>
                </a:solidFill>
                <a:latin typeface="Century Gothic"/>
                <a:ea typeface="Century Gothic"/>
                <a:cs typeface="Century Gothic"/>
                <a:sym typeface="Century Gothic"/>
              </a:rPr>
              <a:t>DAAC User Services</a:t>
            </a:r>
            <a:r>
              <a:rPr lang="en" sz="1400">
                <a:solidFill>
                  <a:schemeClr val="dk2"/>
                </a:solidFill>
                <a:latin typeface="Century Gothic"/>
                <a:ea typeface="Century Gothic"/>
                <a:cs typeface="Century Gothic"/>
                <a:sym typeface="Century Gothic"/>
              </a:rPr>
              <a:t> can swiftly provide inquirers with an authoritative source related to DAAC data products &amp; services.</a:t>
            </a:r>
            <a:endParaRPr sz="1100"/>
          </a:p>
        </p:txBody>
      </p:sp>
      <p:pic>
        <p:nvPicPr>
          <p:cNvPr id="627" name="Google Shape;627;p74" descr="https://www.arcgis.com/sharing/rest/content/items/3586f7f341b541eda0434e87527492bf/resources/Forum__1585682286354.png"/>
          <p:cNvPicPr preferRelativeResize="0"/>
          <p:nvPr/>
        </p:nvPicPr>
        <p:blipFill rotWithShape="1">
          <a:blip r:embed="rId3">
            <a:alphaModFix/>
          </a:blip>
          <a:srcRect/>
          <a:stretch/>
        </p:blipFill>
        <p:spPr>
          <a:xfrm>
            <a:off x="4162426" y="381913"/>
            <a:ext cx="4115221" cy="4093262"/>
          </a:xfrm>
          <a:prstGeom prst="rect">
            <a:avLst/>
          </a:prstGeom>
          <a:noFill/>
          <a:ln>
            <a:noFill/>
          </a:ln>
        </p:spPr>
      </p:pic>
      <p:sp>
        <p:nvSpPr>
          <p:cNvPr id="628" name="Google Shape;628;p74"/>
          <p:cNvSpPr/>
          <p:nvPr/>
        </p:nvSpPr>
        <p:spPr>
          <a:xfrm>
            <a:off x="2852751" y="4459600"/>
            <a:ext cx="32622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i="1" u="sng">
                <a:solidFill>
                  <a:schemeClr val="hlink"/>
                </a:solidFill>
                <a:latin typeface="Century Gothic"/>
                <a:ea typeface="Century Gothic"/>
                <a:cs typeface="Century Gothic"/>
                <a:sym typeface="Century Gothic"/>
                <a:hlinkClick r:id="rId4"/>
              </a:rPr>
              <a:t>https://forum.earthdata.nasa.gov/</a:t>
            </a:r>
            <a:endParaRPr sz="1400" i="1">
              <a:solidFill>
                <a:schemeClr val="dk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75"/>
          <p:cNvSpPr txBox="1">
            <a:spLocks noGrp="1"/>
          </p:cNvSpPr>
          <p:nvPr>
            <p:ph type="title"/>
          </p:nvPr>
        </p:nvSpPr>
        <p:spPr>
          <a:xfrm>
            <a:off x="3371917" y="343883"/>
            <a:ext cx="6768900" cy="484800"/>
          </a:xfrm>
          <a:prstGeom prst="rect">
            <a:avLst/>
          </a:prstGeom>
          <a:noFill/>
          <a:ln>
            <a:noFill/>
          </a:ln>
        </p:spPr>
        <p:txBody>
          <a:bodyPr spcFirstLastPara="1" wrap="square" lIns="68575" tIns="34275" rIns="68575" bIns="34275" anchor="ctr" anchorCtr="0">
            <a:spAutoFit/>
          </a:bodyPr>
          <a:lstStyle/>
          <a:p>
            <a:pPr marL="0" lvl="0" indent="0" algn="l" rtl="0">
              <a:lnSpc>
                <a:spcPct val="90000"/>
              </a:lnSpc>
              <a:spcBef>
                <a:spcPts val="0"/>
              </a:spcBef>
              <a:spcAft>
                <a:spcPts val="0"/>
              </a:spcAft>
              <a:buClr>
                <a:schemeClr val="dk1"/>
              </a:buClr>
              <a:buSzPts val="3000"/>
              <a:buFont typeface="Arial"/>
              <a:buNone/>
            </a:pPr>
            <a:r>
              <a:rPr lang="en"/>
              <a:t>ASDC Webpage</a:t>
            </a:r>
            <a:endParaRPr/>
          </a:p>
        </p:txBody>
      </p:sp>
      <p:sp>
        <p:nvSpPr>
          <p:cNvPr id="634" name="Google Shape;634;p75"/>
          <p:cNvSpPr txBox="1">
            <a:spLocks noGrp="1"/>
          </p:cNvSpPr>
          <p:nvPr>
            <p:ph type="body" idx="1"/>
          </p:nvPr>
        </p:nvSpPr>
        <p:spPr>
          <a:xfrm>
            <a:off x="1746317" y="1661032"/>
            <a:ext cx="6938716" cy="1217256"/>
          </a:xfrm>
          <a:prstGeom prst="rect">
            <a:avLst/>
          </a:prstGeom>
          <a:noFill/>
          <a:ln>
            <a:noFill/>
          </a:ln>
        </p:spPr>
        <p:txBody>
          <a:bodyPr spcFirstLastPara="1" wrap="square" lIns="68575" tIns="34275" rIns="68575" bIns="34275" anchor="t" anchorCtr="0">
            <a:spAutoFit/>
          </a:bodyPr>
          <a:lstStyle/>
          <a:p>
            <a:pPr marL="0" lvl="0" indent="0" algn="l" rtl="0">
              <a:lnSpc>
                <a:spcPct val="100000"/>
              </a:lnSpc>
              <a:spcBef>
                <a:spcPts val="0"/>
              </a:spcBef>
              <a:spcAft>
                <a:spcPts val="0"/>
              </a:spcAft>
              <a:buClr>
                <a:schemeClr val="dk1"/>
              </a:buClr>
              <a:buSzPts val="1400"/>
              <a:buNone/>
            </a:pPr>
            <a:endParaRPr/>
          </a:p>
        </p:txBody>
      </p:sp>
      <p:sp>
        <p:nvSpPr>
          <p:cNvPr id="635" name="Google Shape;635;p75"/>
          <p:cNvSpPr txBox="1">
            <a:spLocks noGrp="1"/>
          </p:cNvSpPr>
          <p:nvPr>
            <p:ph type="ftr" idx="11"/>
          </p:nvPr>
        </p:nvSpPr>
        <p:spPr>
          <a:xfrm>
            <a:off x="3028949" y="4767263"/>
            <a:ext cx="3754405" cy="273844"/>
          </a:xfrm>
          <a:prstGeom prst="rect">
            <a:avLst/>
          </a:prstGeom>
          <a:noFill/>
          <a:ln>
            <a:noFill/>
          </a:ln>
        </p:spPr>
        <p:txBody>
          <a:bodyPr spcFirstLastPara="1" wrap="square" lIns="68575" tIns="34275" rIns="68575" bIns="34275" anchor="ctr" anchorCtr="0">
            <a:noAutofit/>
          </a:bodyPr>
          <a:lstStyle/>
          <a:p>
            <a:pPr marL="342900" lvl="1" indent="0" algn="l" rtl="0">
              <a:spcBef>
                <a:spcPts val="0"/>
              </a:spcBef>
              <a:spcAft>
                <a:spcPts val="0"/>
              </a:spcAft>
              <a:buNone/>
            </a:pPr>
            <a:r>
              <a:rPr lang="en" u="sng">
                <a:solidFill>
                  <a:schemeClr val="hlink"/>
                </a:solidFill>
                <a:hlinkClick r:id="rId3"/>
              </a:rPr>
              <a:t>https://asdc.larc.nasa.gov/project/TEMPO</a:t>
            </a:r>
            <a:r>
              <a:rPr lang="en"/>
              <a:t> </a:t>
            </a:r>
            <a:endParaRPr/>
          </a:p>
        </p:txBody>
      </p:sp>
      <p:sp>
        <p:nvSpPr>
          <p:cNvPr id="636" name="Google Shape;636;p75"/>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637" name="Google Shape;637;p75"/>
          <p:cNvPicPr preferRelativeResize="0"/>
          <p:nvPr/>
        </p:nvPicPr>
        <p:blipFill rotWithShape="1">
          <a:blip r:embed="rId4">
            <a:alphaModFix/>
          </a:blip>
          <a:srcRect/>
          <a:stretch/>
        </p:blipFill>
        <p:spPr>
          <a:xfrm>
            <a:off x="1867975" y="1387875"/>
            <a:ext cx="6393176" cy="33043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76"/>
          <p:cNvSpPr txBox="1">
            <a:spLocks noGrp="1"/>
          </p:cNvSpPr>
          <p:nvPr>
            <p:ph type="title"/>
          </p:nvPr>
        </p:nvSpPr>
        <p:spPr>
          <a:xfrm>
            <a:off x="3879575" y="491083"/>
            <a:ext cx="5008500" cy="484800"/>
          </a:xfrm>
          <a:prstGeom prst="rect">
            <a:avLst/>
          </a:prstGeom>
          <a:noFill/>
          <a:ln>
            <a:noFill/>
          </a:ln>
        </p:spPr>
        <p:txBody>
          <a:bodyPr spcFirstLastPara="1" wrap="square" lIns="68575" tIns="34275" rIns="68575" bIns="34275" anchor="ctr" anchorCtr="0">
            <a:spAutoFit/>
          </a:bodyPr>
          <a:lstStyle/>
          <a:p>
            <a:pPr marL="0" lvl="0" indent="0" algn="l" rtl="0">
              <a:lnSpc>
                <a:spcPct val="90000"/>
              </a:lnSpc>
              <a:spcBef>
                <a:spcPts val="0"/>
              </a:spcBef>
              <a:spcAft>
                <a:spcPts val="0"/>
              </a:spcAft>
              <a:buClr>
                <a:schemeClr val="dk1"/>
              </a:buClr>
              <a:buSzPts val="3000"/>
              <a:buFont typeface="Arial"/>
              <a:buNone/>
            </a:pPr>
            <a:r>
              <a:rPr lang="en"/>
              <a:t>Additional Resources</a:t>
            </a:r>
            <a:endParaRPr/>
          </a:p>
        </p:txBody>
      </p:sp>
      <p:sp>
        <p:nvSpPr>
          <p:cNvPr id="643" name="Google Shape;643;p7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644" name="Google Shape;644;p76"/>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645" name="Google Shape;645;p76"/>
          <p:cNvSpPr txBox="1"/>
          <p:nvPr/>
        </p:nvSpPr>
        <p:spPr>
          <a:xfrm>
            <a:off x="2803791" y="1401120"/>
            <a:ext cx="1868805" cy="411892"/>
          </a:xfrm>
          <a:prstGeom prst="rect">
            <a:avLst/>
          </a:prstGeom>
          <a:solidFill>
            <a:schemeClr val="dk1"/>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None/>
            </a:pPr>
            <a:r>
              <a:rPr lang="en" sz="800" b="1">
                <a:solidFill>
                  <a:srgbClr val="FFFFFF"/>
                </a:solidFill>
                <a:latin typeface="Calibri"/>
                <a:ea typeface="Calibri"/>
                <a:cs typeface="Calibri"/>
                <a:sym typeface="Calibri"/>
              </a:rPr>
              <a:t>Harmony Services</a:t>
            </a:r>
            <a:endParaRPr sz="800">
              <a:solidFill>
                <a:schemeClr val="dk1"/>
              </a:solidFill>
              <a:latin typeface="Calibri"/>
              <a:ea typeface="Calibri"/>
              <a:cs typeface="Calibri"/>
              <a:sym typeface="Calibri"/>
            </a:endParaRPr>
          </a:p>
          <a:p>
            <a:pPr marL="0" marR="0" lvl="0" indent="0" algn="ctr" rtl="0">
              <a:lnSpc>
                <a:spcPct val="107000"/>
              </a:lnSpc>
              <a:spcBef>
                <a:spcPts val="600"/>
              </a:spcBef>
              <a:spcAft>
                <a:spcPts val="0"/>
              </a:spcAft>
              <a:buNone/>
            </a:pPr>
            <a:r>
              <a:rPr lang="en" sz="800" b="1">
                <a:solidFill>
                  <a:srgbClr val="FFFFFF"/>
                </a:solidFill>
                <a:latin typeface="Calibri"/>
                <a:ea typeface="Calibri"/>
                <a:cs typeface="Calibri"/>
                <a:sym typeface="Calibri"/>
              </a:rPr>
              <a:t>https://harmony.earthdata.nasa.gov/</a:t>
            </a:r>
            <a:endParaRPr sz="800">
              <a:solidFill>
                <a:schemeClr val="dk1"/>
              </a:solidFill>
              <a:latin typeface="Calibri"/>
              <a:ea typeface="Calibri"/>
              <a:cs typeface="Calibri"/>
              <a:sym typeface="Calibri"/>
            </a:endParaRPr>
          </a:p>
        </p:txBody>
      </p:sp>
      <p:pic>
        <p:nvPicPr>
          <p:cNvPr id="646" name="Google Shape;646;p76"/>
          <p:cNvPicPr preferRelativeResize="0"/>
          <p:nvPr/>
        </p:nvPicPr>
        <p:blipFill rotWithShape="1">
          <a:blip r:embed="rId3">
            <a:alphaModFix/>
          </a:blip>
          <a:srcRect/>
          <a:stretch/>
        </p:blipFill>
        <p:spPr>
          <a:xfrm>
            <a:off x="2841176" y="1821960"/>
            <a:ext cx="1794034" cy="858679"/>
          </a:xfrm>
          <a:prstGeom prst="roundRect">
            <a:avLst>
              <a:gd name="adj" fmla="val 8594"/>
            </a:avLst>
          </a:prstGeom>
          <a:solidFill>
            <a:srgbClr val="ECECEC"/>
          </a:solidFill>
          <a:ln>
            <a:noFill/>
          </a:ln>
          <a:effectLst>
            <a:reflection stA="38000" endPos="28000" dist="5000" dir="5400000" sy="-100000" algn="bl" rotWithShape="0"/>
          </a:effectLst>
        </p:spPr>
      </p:pic>
      <p:sp>
        <p:nvSpPr>
          <p:cNvPr id="647" name="Google Shape;647;p76"/>
          <p:cNvSpPr txBox="1"/>
          <p:nvPr/>
        </p:nvSpPr>
        <p:spPr>
          <a:xfrm>
            <a:off x="7008622" y="3184800"/>
            <a:ext cx="1868805" cy="506730"/>
          </a:xfrm>
          <a:prstGeom prst="rect">
            <a:avLst/>
          </a:prstGeom>
          <a:solidFill>
            <a:schemeClr val="dk1"/>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None/>
            </a:pPr>
            <a:r>
              <a:rPr lang="en" sz="800" b="1">
                <a:solidFill>
                  <a:srgbClr val="FFFFFF"/>
                </a:solidFill>
                <a:latin typeface="Calibri"/>
                <a:ea typeface="Calibri"/>
                <a:cs typeface="Calibri"/>
                <a:sym typeface="Calibri"/>
              </a:rPr>
              <a:t>Remote Sensing Information Gateway</a:t>
            </a:r>
            <a:endParaRPr sz="800">
              <a:solidFill>
                <a:schemeClr val="dk1"/>
              </a:solidFill>
              <a:latin typeface="Calibri"/>
              <a:ea typeface="Calibri"/>
              <a:cs typeface="Calibri"/>
              <a:sym typeface="Calibri"/>
            </a:endParaRPr>
          </a:p>
          <a:p>
            <a:pPr marL="0" marR="0" lvl="0" indent="0" algn="ctr" rtl="0">
              <a:lnSpc>
                <a:spcPct val="107000"/>
              </a:lnSpc>
              <a:spcBef>
                <a:spcPts val="600"/>
              </a:spcBef>
              <a:spcAft>
                <a:spcPts val="0"/>
              </a:spcAft>
              <a:buNone/>
            </a:pPr>
            <a:r>
              <a:rPr lang="en" sz="600" b="1">
                <a:solidFill>
                  <a:srgbClr val="FFFFFF"/>
                </a:solidFill>
                <a:latin typeface="Calibri"/>
                <a:ea typeface="Calibri"/>
                <a:cs typeface="Calibri"/>
                <a:sym typeface="Calibri"/>
              </a:rPr>
              <a:t>https://www.epa.gov/hesc/rsig3d-data-inventory</a:t>
            </a:r>
            <a:endParaRPr sz="800">
              <a:solidFill>
                <a:schemeClr val="dk1"/>
              </a:solidFill>
              <a:latin typeface="Calibri"/>
              <a:ea typeface="Calibri"/>
              <a:cs typeface="Calibri"/>
              <a:sym typeface="Calibri"/>
            </a:endParaRPr>
          </a:p>
        </p:txBody>
      </p:sp>
      <p:pic>
        <p:nvPicPr>
          <p:cNvPr id="648" name="Google Shape;648;p76" descr="RSIG3D application window"/>
          <p:cNvPicPr preferRelativeResize="0"/>
          <p:nvPr/>
        </p:nvPicPr>
        <p:blipFill rotWithShape="1">
          <a:blip r:embed="rId4">
            <a:alphaModFix/>
          </a:blip>
          <a:srcRect l="3839" t="7264" r="6387" b="16498"/>
          <a:stretch/>
        </p:blipFill>
        <p:spPr>
          <a:xfrm>
            <a:off x="7060533" y="3669623"/>
            <a:ext cx="1772126" cy="864394"/>
          </a:xfrm>
          <a:prstGeom prst="roundRect">
            <a:avLst>
              <a:gd name="adj" fmla="val 8594"/>
            </a:avLst>
          </a:prstGeom>
          <a:solidFill>
            <a:srgbClr val="ECECEC"/>
          </a:solidFill>
          <a:ln>
            <a:noFill/>
          </a:ln>
          <a:effectLst>
            <a:reflection stA="38000" endPos="28000" dist="5000" dir="5400000" sy="-100000" algn="bl" rotWithShape="0"/>
          </a:effectLst>
        </p:spPr>
      </p:pic>
      <p:pic>
        <p:nvPicPr>
          <p:cNvPr id="649" name="Google Shape;649;p76"/>
          <p:cNvPicPr preferRelativeResize="0"/>
          <p:nvPr/>
        </p:nvPicPr>
        <p:blipFill rotWithShape="1">
          <a:blip r:embed="rId5">
            <a:alphaModFix/>
          </a:blip>
          <a:srcRect/>
          <a:stretch/>
        </p:blipFill>
        <p:spPr>
          <a:xfrm>
            <a:off x="5077380" y="3701531"/>
            <a:ext cx="1663065" cy="790099"/>
          </a:xfrm>
          <a:prstGeom prst="roundRect">
            <a:avLst>
              <a:gd name="adj" fmla="val 8594"/>
            </a:avLst>
          </a:prstGeom>
          <a:solidFill>
            <a:srgbClr val="ECECEC"/>
          </a:solidFill>
          <a:ln>
            <a:noFill/>
          </a:ln>
          <a:effectLst>
            <a:reflection stA="38000" endPos="28000" dist="5000" dir="5400000" sy="-100000" algn="bl" rotWithShape="0"/>
          </a:effectLst>
        </p:spPr>
      </p:pic>
      <p:sp>
        <p:nvSpPr>
          <p:cNvPr id="650" name="Google Shape;650;p76"/>
          <p:cNvSpPr txBox="1"/>
          <p:nvPr/>
        </p:nvSpPr>
        <p:spPr>
          <a:xfrm>
            <a:off x="4965499" y="3179562"/>
            <a:ext cx="1831658" cy="559118"/>
          </a:xfrm>
          <a:prstGeom prst="rect">
            <a:avLst/>
          </a:prstGeom>
          <a:solidFill>
            <a:schemeClr val="dk1"/>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lnSpc>
                <a:spcPct val="107000"/>
              </a:lnSpc>
              <a:spcBef>
                <a:spcPts val="0"/>
              </a:spcBef>
              <a:spcAft>
                <a:spcPts val="0"/>
              </a:spcAft>
              <a:buNone/>
            </a:pPr>
            <a:r>
              <a:rPr lang="en" sz="800" b="1">
                <a:solidFill>
                  <a:srgbClr val="FFFFFF"/>
                </a:solidFill>
                <a:latin typeface="Calibri"/>
                <a:ea typeface="Calibri"/>
                <a:cs typeface="Calibri"/>
                <a:sym typeface="Calibri"/>
              </a:rPr>
              <a:t>OPeNDAP</a:t>
            </a:r>
            <a:endParaRPr sz="800" b="1">
              <a:solidFill>
                <a:srgbClr val="FFFFFF"/>
              </a:solidFill>
              <a:latin typeface="Calibri"/>
              <a:ea typeface="Calibri"/>
              <a:cs typeface="Calibri"/>
              <a:sym typeface="Calibri"/>
            </a:endParaRPr>
          </a:p>
          <a:p>
            <a:pPr marL="0" marR="0" lvl="0" indent="0" algn="ctr" rtl="0">
              <a:lnSpc>
                <a:spcPct val="107000"/>
              </a:lnSpc>
              <a:spcBef>
                <a:spcPts val="600"/>
              </a:spcBef>
              <a:spcAft>
                <a:spcPts val="0"/>
              </a:spcAft>
              <a:buNone/>
            </a:pPr>
            <a:r>
              <a:rPr lang="en" sz="800" b="1">
                <a:solidFill>
                  <a:srgbClr val="FFFFFF"/>
                </a:solidFill>
                <a:latin typeface="Calibri"/>
                <a:ea typeface="Calibri"/>
                <a:cs typeface="Calibri"/>
                <a:sym typeface="Calibri"/>
              </a:rPr>
              <a:t>https://opendap.earthdata.nasa.gov/</a:t>
            </a:r>
            <a:endParaRPr sz="800">
              <a:solidFill>
                <a:schemeClr val="dk1"/>
              </a:solidFill>
              <a:latin typeface="Calibri"/>
              <a:ea typeface="Calibri"/>
              <a:cs typeface="Calibri"/>
              <a:sym typeface="Calibri"/>
            </a:endParaRPr>
          </a:p>
        </p:txBody>
      </p:sp>
      <p:sp>
        <p:nvSpPr>
          <p:cNvPr id="651" name="Google Shape;651;p76"/>
          <p:cNvSpPr txBox="1"/>
          <p:nvPr/>
        </p:nvSpPr>
        <p:spPr>
          <a:xfrm>
            <a:off x="7010765" y="1388380"/>
            <a:ext cx="1871663" cy="411892"/>
          </a:xfrm>
          <a:prstGeom prst="rect">
            <a:avLst/>
          </a:prstGeom>
          <a:solidFill>
            <a:schemeClr val="dk1"/>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None/>
            </a:pPr>
            <a:r>
              <a:rPr lang="en" sz="800" b="1">
                <a:solidFill>
                  <a:srgbClr val="FFFFFF"/>
                </a:solidFill>
                <a:latin typeface="Calibri"/>
                <a:ea typeface="Calibri"/>
                <a:cs typeface="Calibri"/>
                <a:sym typeface="Calibri"/>
              </a:rPr>
              <a:t>Earthdata GIS EGIS</a:t>
            </a:r>
            <a:endParaRPr sz="800">
              <a:solidFill>
                <a:schemeClr val="dk1"/>
              </a:solidFill>
              <a:latin typeface="Calibri"/>
              <a:ea typeface="Calibri"/>
              <a:cs typeface="Calibri"/>
              <a:sym typeface="Calibri"/>
            </a:endParaRPr>
          </a:p>
          <a:p>
            <a:pPr marL="0" marR="0" lvl="0" indent="0" algn="ctr" rtl="0">
              <a:lnSpc>
                <a:spcPct val="107000"/>
              </a:lnSpc>
              <a:spcBef>
                <a:spcPts val="600"/>
              </a:spcBef>
              <a:spcAft>
                <a:spcPts val="0"/>
              </a:spcAft>
              <a:buNone/>
            </a:pPr>
            <a:r>
              <a:rPr lang="en" sz="800" b="1">
                <a:solidFill>
                  <a:srgbClr val="FFFFFF"/>
                </a:solidFill>
                <a:latin typeface="Calibri"/>
                <a:ea typeface="Calibri"/>
                <a:cs typeface="Calibri"/>
                <a:sym typeface="Calibri"/>
              </a:rPr>
              <a:t>https://gis.earthdata.nasa.gov/portal/</a:t>
            </a:r>
            <a:endParaRPr sz="800">
              <a:solidFill>
                <a:schemeClr val="dk1"/>
              </a:solidFill>
              <a:latin typeface="Calibri"/>
              <a:ea typeface="Calibri"/>
              <a:cs typeface="Calibri"/>
              <a:sym typeface="Calibri"/>
            </a:endParaRPr>
          </a:p>
        </p:txBody>
      </p:sp>
      <p:pic>
        <p:nvPicPr>
          <p:cNvPr id="652" name="Google Shape;652;p76"/>
          <p:cNvPicPr preferRelativeResize="0"/>
          <p:nvPr/>
        </p:nvPicPr>
        <p:blipFill rotWithShape="1">
          <a:blip r:embed="rId6">
            <a:alphaModFix/>
          </a:blip>
          <a:srcRect/>
          <a:stretch/>
        </p:blipFill>
        <p:spPr>
          <a:xfrm>
            <a:off x="7016489" y="1802775"/>
            <a:ext cx="1871663" cy="908685"/>
          </a:xfrm>
          <a:prstGeom prst="roundRect">
            <a:avLst>
              <a:gd name="adj" fmla="val 8594"/>
            </a:avLst>
          </a:prstGeom>
          <a:solidFill>
            <a:srgbClr val="ECECEC"/>
          </a:solidFill>
          <a:ln>
            <a:noFill/>
          </a:ln>
          <a:effectLst>
            <a:reflection stA="38000" endPos="28000" dist="5000" dir="5400000" sy="-100000" algn="bl" rotWithShape="0"/>
          </a:effectLst>
        </p:spPr>
      </p:pic>
      <p:pic>
        <p:nvPicPr>
          <p:cNvPr id="653" name="Google Shape;653;p76"/>
          <p:cNvPicPr preferRelativeResize="0"/>
          <p:nvPr/>
        </p:nvPicPr>
        <p:blipFill rotWithShape="1">
          <a:blip r:embed="rId7">
            <a:alphaModFix/>
          </a:blip>
          <a:srcRect/>
          <a:stretch/>
        </p:blipFill>
        <p:spPr>
          <a:xfrm>
            <a:off x="4960088" y="1823243"/>
            <a:ext cx="1665446" cy="788194"/>
          </a:xfrm>
          <a:prstGeom prst="roundRect">
            <a:avLst>
              <a:gd name="adj" fmla="val 8594"/>
            </a:avLst>
          </a:prstGeom>
          <a:solidFill>
            <a:srgbClr val="ECECEC"/>
          </a:solidFill>
          <a:ln>
            <a:noFill/>
          </a:ln>
          <a:effectLst>
            <a:reflection stA="38000" endPos="28000" dist="5000" dir="5400000" sy="-100000" algn="bl" rotWithShape="0"/>
          </a:effectLst>
        </p:spPr>
      </p:pic>
      <p:sp>
        <p:nvSpPr>
          <p:cNvPr id="654" name="Google Shape;654;p76"/>
          <p:cNvSpPr txBox="1"/>
          <p:nvPr/>
        </p:nvSpPr>
        <p:spPr>
          <a:xfrm>
            <a:off x="4873649" y="1400967"/>
            <a:ext cx="1838325" cy="431006"/>
          </a:xfrm>
          <a:prstGeom prst="rect">
            <a:avLst/>
          </a:prstGeom>
          <a:solidFill>
            <a:schemeClr val="dk1"/>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lnSpc>
                <a:spcPct val="107000"/>
              </a:lnSpc>
              <a:spcBef>
                <a:spcPts val="0"/>
              </a:spcBef>
              <a:spcAft>
                <a:spcPts val="0"/>
              </a:spcAft>
              <a:buNone/>
            </a:pPr>
            <a:r>
              <a:rPr lang="en" sz="800" b="1">
                <a:solidFill>
                  <a:srgbClr val="FFFFFF"/>
                </a:solidFill>
                <a:latin typeface="Calibri"/>
                <a:ea typeface="Calibri"/>
                <a:cs typeface="Calibri"/>
                <a:sym typeface="Calibri"/>
              </a:rPr>
              <a:t>Worldview</a:t>
            </a:r>
            <a:endParaRPr sz="800">
              <a:solidFill>
                <a:schemeClr val="dk1"/>
              </a:solidFill>
              <a:latin typeface="Calibri"/>
              <a:ea typeface="Calibri"/>
              <a:cs typeface="Calibri"/>
              <a:sym typeface="Calibri"/>
            </a:endParaRPr>
          </a:p>
          <a:p>
            <a:pPr marL="0" marR="0" lvl="0" indent="0" algn="ctr" rtl="0">
              <a:lnSpc>
                <a:spcPct val="107000"/>
              </a:lnSpc>
              <a:spcBef>
                <a:spcPts val="600"/>
              </a:spcBef>
              <a:spcAft>
                <a:spcPts val="0"/>
              </a:spcAft>
              <a:buNone/>
            </a:pPr>
            <a:r>
              <a:rPr lang="en" sz="800" b="1">
                <a:solidFill>
                  <a:srgbClr val="FFFFFF"/>
                </a:solidFill>
                <a:latin typeface="Calibri"/>
                <a:ea typeface="Calibri"/>
                <a:cs typeface="Calibri"/>
                <a:sym typeface="Calibri"/>
              </a:rPr>
              <a:t>https://worldview.earthdata.nasa.gov/</a:t>
            </a:r>
            <a:endParaRPr sz="800">
              <a:solidFill>
                <a:schemeClr val="dk1"/>
              </a:solidFill>
              <a:latin typeface="Calibri"/>
              <a:ea typeface="Calibri"/>
              <a:cs typeface="Calibri"/>
              <a:sym typeface="Calibri"/>
            </a:endParaRPr>
          </a:p>
        </p:txBody>
      </p:sp>
      <p:pic>
        <p:nvPicPr>
          <p:cNvPr id="655" name="Google Shape;655;p76"/>
          <p:cNvPicPr preferRelativeResize="0"/>
          <p:nvPr/>
        </p:nvPicPr>
        <p:blipFill rotWithShape="1">
          <a:blip r:embed="rId8">
            <a:alphaModFix/>
          </a:blip>
          <a:srcRect/>
          <a:stretch/>
        </p:blipFill>
        <p:spPr>
          <a:xfrm>
            <a:off x="2900470" y="3617892"/>
            <a:ext cx="1767840" cy="833438"/>
          </a:xfrm>
          <a:prstGeom prst="roundRect">
            <a:avLst>
              <a:gd name="adj" fmla="val 8594"/>
            </a:avLst>
          </a:prstGeom>
          <a:solidFill>
            <a:srgbClr val="ECECEC"/>
          </a:solidFill>
          <a:ln>
            <a:noFill/>
          </a:ln>
          <a:effectLst>
            <a:reflection stA="38000" endPos="28000" dist="5000" dir="5400000" sy="-100000" algn="bl" rotWithShape="0"/>
          </a:effectLst>
        </p:spPr>
      </p:pic>
      <p:sp>
        <p:nvSpPr>
          <p:cNvPr id="656" name="Google Shape;656;p76"/>
          <p:cNvSpPr txBox="1"/>
          <p:nvPr/>
        </p:nvSpPr>
        <p:spPr>
          <a:xfrm>
            <a:off x="2803791" y="3181171"/>
            <a:ext cx="2013000" cy="401100"/>
          </a:xfrm>
          <a:prstGeom prst="rect">
            <a:avLst/>
          </a:prstGeom>
          <a:solidFill>
            <a:schemeClr val="dk1"/>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None/>
            </a:pPr>
            <a:r>
              <a:rPr lang="en" sz="800" b="1">
                <a:solidFill>
                  <a:srgbClr val="FFFFFF"/>
                </a:solidFill>
                <a:latin typeface="Calibri"/>
                <a:ea typeface="Calibri"/>
                <a:cs typeface="Calibri"/>
                <a:sym typeface="Calibri"/>
              </a:rPr>
              <a:t>Earthdata Search</a:t>
            </a:r>
            <a:endParaRPr sz="800">
              <a:solidFill>
                <a:schemeClr val="dk1"/>
              </a:solidFill>
              <a:latin typeface="Calibri"/>
              <a:ea typeface="Calibri"/>
              <a:cs typeface="Calibri"/>
              <a:sym typeface="Calibri"/>
            </a:endParaRPr>
          </a:p>
          <a:p>
            <a:pPr marL="0" marR="0" lvl="0" indent="0" algn="l" rtl="0">
              <a:lnSpc>
                <a:spcPct val="107000"/>
              </a:lnSpc>
              <a:spcBef>
                <a:spcPts val="600"/>
              </a:spcBef>
              <a:spcAft>
                <a:spcPts val="0"/>
              </a:spcAft>
              <a:buNone/>
            </a:pPr>
            <a:r>
              <a:rPr lang="en" sz="800" b="1">
                <a:solidFill>
                  <a:srgbClr val="FFFFFF"/>
                </a:solidFill>
                <a:latin typeface="Calibri"/>
                <a:ea typeface="Calibri"/>
                <a:cs typeface="Calibri"/>
                <a:sym typeface="Calibri"/>
              </a:rPr>
              <a:t>https://search.earthdata.nasa.gov/search</a:t>
            </a:r>
            <a:endParaRPr sz="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77"/>
          <p:cNvSpPr txBox="1">
            <a:spLocks noGrp="1"/>
          </p:cNvSpPr>
          <p:nvPr>
            <p:ph type="title"/>
          </p:nvPr>
        </p:nvSpPr>
        <p:spPr>
          <a:xfrm>
            <a:off x="3211717" y="343933"/>
            <a:ext cx="6768900" cy="484800"/>
          </a:xfrm>
          <a:prstGeom prst="rect">
            <a:avLst/>
          </a:prstGeom>
          <a:noFill/>
          <a:ln>
            <a:noFill/>
          </a:ln>
        </p:spPr>
        <p:txBody>
          <a:bodyPr spcFirstLastPara="1" wrap="square" lIns="68575" tIns="34275" rIns="68575" bIns="34275" anchor="ctr" anchorCtr="0">
            <a:spAutoFit/>
          </a:bodyPr>
          <a:lstStyle/>
          <a:p>
            <a:pPr marL="0" lvl="0" indent="0" algn="l" rtl="0">
              <a:lnSpc>
                <a:spcPct val="90000"/>
              </a:lnSpc>
              <a:spcBef>
                <a:spcPts val="0"/>
              </a:spcBef>
              <a:spcAft>
                <a:spcPts val="0"/>
              </a:spcAft>
              <a:buClr>
                <a:schemeClr val="dk1"/>
              </a:buClr>
              <a:buSzPts val="3000"/>
              <a:buFont typeface="Arial"/>
              <a:buNone/>
            </a:pPr>
            <a:r>
              <a:rPr lang="en"/>
              <a:t>TEMPO Storymap</a:t>
            </a:r>
            <a:endParaRPr/>
          </a:p>
        </p:txBody>
      </p:sp>
      <p:sp>
        <p:nvSpPr>
          <p:cNvPr id="662" name="Google Shape;662;p7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663" name="Google Shape;663;p77"/>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664" name="Google Shape;664;p77"/>
          <p:cNvPicPr preferRelativeResize="0"/>
          <p:nvPr/>
        </p:nvPicPr>
        <p:blipFill rotWithShape="1">
          <a:blip r:embed="rId3">
            <a:alphaModFix/>
          </a:blip>
          <a:srcRect/>
          <a:stretch/>
        </p:blipFill>
        <p:spPr>
          <a:xfrm>
            <a:off x="2588393" y="1454899"/>
            <a:ext cx="6221538" cy="3219812"/>
          </a:xfrm>
          <a:prstGeom prst="rect">
            <a:avLst/>
          </a:prstGeom>
          <a:noFill/>
          <a:ln>
            <a:noFill/>
          </a:ln>
        </p:spPr>
      </p:pic>
      <p:pic>
        <p:nvPicPr>
          <p:cNvPr id="665" name="Google Shape;665;p77"/>
          <p:cNvPicPr preferRelativeResize="0"/>
          <p:nvPr/>
        </p:nvPicPr>
        <p:blipFill rotWithShape="1">
          <a:blip r:embed="rId4">
            <a:alphaModFix/>
          </a:blip>
          <a:srcRect/>
          <a:stretch/>
        </p:blipFill>
        <p:spPr>
          <a:xfrm>
            <a:off x="1296783" y="2534764"/>
            <a:ext cx="899066" cy="87880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671" name="Google Shape;671;p78"/>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672" name="Google Shape;672;p78"/>
          <p:cNvSpPr/>
          <p:nvPr/>
        </p:nvSpPr>
        <p:spPr>
          <a:xfrm>
            <a:off x="3121564" y="2040840"/>
            <a:ext cx="5344200" cy="10617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chemeClr val="accent1"/>
                </a:solidFill>
                <a:latin typeface="Helvetica Neue"/>
                <a:ea typeface="Helvetica Neue"/>
                <a:cs typeface="Helvetica Neue"/>
                <a:sym typeface="Helvetica Neue"/>
              </a:rPr>
              <a:t>Atmospheric Science Data Center</a:t>
            </a:r>
            <a:endParaRPr sz="1100"/>
          </a:p>
          <a:p>
            <a:pPr marL="0" marR="0" lvl="0" indent="0" algn="ctr" rtl="0">
              <a:spcBef>
                <a:spcPts val="0"/>
              </a:spcBef>
              <a:spcAft>
                <a:spcPts val="0"/>
              </a:spcAft>
              <a:buNone/>
            </a:pPr>
            <a:r>
              <a:rPr lang="en" sz="1400">
                <a:solidFill>
                  <a:schemeClr val="dk1"/>
                </a:solidFill>
                <a:latin typeface="Helvetica Neue"/>
                <a:ea typeface="Helvetica Neue"/>
                <a:cs typeface="Helvetica Neue"/>
                <a:sym typeface="Helvetica Neue"/>
              </a:rPr>
              <a:t>NASA Langley Research Center</a:t>
            </a:r>
            <a:endParaRPr sz="1100"/>
          </a:p>
          <a:p>
            <a:pPr marL="0" marR="0" lvl="0" indent="0" algn="ctr" rtl="0">
              <a:spcBef>
                <a:spcPts val="0"/>
              </a:spcBef>
              <a:spcAft>
                <a:spcPts val="0"/>
              </a:spcAft>
              <a:buNone/>
            </a:pPr>
            <a:r>
              <a:rPr lang="en" sz="1400">
                <a:solidFill>
                  <a:schemeClr val="dk1"/>
                </a:solidFill>
                <a:latin typeface="Helvetica Neue"/>
                <a:ea typeface="Helvetica Neue"/>
                <a:cs typeface="Helvetica Neue"/>
                <a:sym typeface="Helvetica Neue"/>
              </a:rPr>
              <a:t>Hampton, Virginia (USA)</a:t>
            </a:r>
            <a:endParaRPr sz="1100"/>
          </a:p>
          <a:p>
            <a:pPr marL="0" marR="0" lvl="0" indent="0" algn="ctr" rtl="0">
              <a:spcBef>
                <a:spcPts val="0"/>
              </a:spcBef>
              <a:spcAft>
                <a:spcPts val="0"/>
              </a:spcAft>
              <a:buNone/>
            </a:pPr>
            <a:r>
              <a:rPr lang="en" sz="1400" i="1" u="sng">
                <a:solidFill>
                  <a:schemeClr val="hlink"/>
                </a:solidFill>
                <a:latin typeface="Calibri"/>
                <a:ea typeface="Calibri"/>
                <a:cs typeface="Calibri"/>
                <a:sym typeface="Calibri"/>
                <a:hlinkClick r:id="rId3"/>
              </a:rPr>
              <a:t>https://asdc.larc.nasa.gov/</a:t>
            </a:r>
            <a:endParaRPr sz="1400">
              <a:solidFill>
                <a:schemeClr val="dk1"/>
              </a:solidFill>
              <a:latin typeface="Helvetica Neue"/>
              <a:ea typeface="Helvetica Neue"/>
              <a:cs typeface="Helvetica Neue"/>
              <a:sym typeface="Helvetica Neue"/>
            </a:endParaRPr>
          </a:p>
          <a:p>
            <a:pPr marL="0" marR="0" lvl="0" indent="0" algn="ctr" rtl="0">
              <a:spcBef>
                <a:spcPts val="0"/>
              </a:spcBef>
              <a:spcAft>
                <a:spcPts val="0"/>
              </a:spcAft>
              <a:buNone/>
            </a:pPr>
            <a:r>
              <a:rPr lang="en" sz="1100" i="1">
                <a:solidFill>
                  <a:schemeClr val="dk1"/>
                </a:solidFill>
                <a:latin typeface="Century Gothic"/>
                <a:ea typeface="Century Gothic"/>
                <a:cs typeface="Century Gothic"/>
                <a:sym typeface="Century Gothic"/>
              </a:rPr>
              <a:t>support-asdc@earthdata.nasa.gov</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0"/>
          <p:cNvSpPr txBox="1">
            <a:spLocks noGrp="1"/>
          </p:cNvSpPr>
          <p:nvPr>
            <p:ph type="title"/>
          </p:nvPr>
        </p:nvSpPr>
        <p:spPr>
          <a:xfrm>
            <a:off x="623888" y="2262425"/>
            <a:ext cx="7886700" cy="484748"/>
          </a:xfrm>
          <a:prstGeom prst="rect">
            <a:avLst/>
          </a:prstGeom>
          <a:noFill/>
          <a:ln>
            <a:noFill/>
          </a:ln>
        </p:spPr>
        <p:txBody>
          <a:bodyPr spcFirstLastPara="1" wrap="square" lIns="68575" tIns="34275" rIns="68575" bIns="34275" anchor="ctr" anchorCtr="0">
            <a:spAutoFit/>
          </a:bodyPr>
          <a:lstStyle/>
          <a:p>
            <a:pPr marL="0" lvl="0" indent="0" algn="ctr" rtl="0">
              <a:lnSpc>
                <a:spcPct val="90000"/>
              </a:lnSpc>
              <a:spcBef>
                <a:spcPts val="0"/>
              </a:spcBef>
              <a:spcAft>
                <a:spcPts val="0"/>
              </a:spcAft>
              <a:buClr>
                <a:schemeClr val="dk1"/>
              </a:buClr>
              <a:buSzPts val="3000"/>
              <a:buFont typeface="Arial"/>
              <a:buNone/>
            </a:pPr>
            <a:r>
              <a:rPr lang="en"/>
              <a:t>Mission Intro</a:t>
            </a:r>
            <a:endParaRPr/>
          </a:p>
        </p:txBody>
      </p:sp>
      <p:sp>
        <p:nvSpPr>
          <p:cNvPr id="354" name="Google Shape;354;p5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355" name="Google Shape;355;p50"/>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1"/>
          <p:cNvSpPr txBox="1">
            <a:spLocks noGrp="1"/>
          </p:cNvSpPr>
          <p:nvPr>
            <p:ph type="title"/>
          </p:nvPr>
        </p:nvSpPr>
        <p:spPr>
          <a:xfrm>
            <a:off x="1746317" y="828108"/>
            <a:ext cx="6768900" cy="401700"/>
          </a:xfrm>
          <a:prstGeom prst="rect">
            <a:avLst/>
          </a:prstGeom>
          <a:noFill/>
          <a:ln>
            <a:noFill/>
          </a:ln>
        </p:spPr>
        <p:txBody>
          <a:bodyPr spcFirstLastPara="1" wrap="square" lIns="68575" tIns="34275" rIns="68575" bIns="34275" anchor="ctr" anchorCtr="0">
            <a:spAutoFit/>
          </a:bodyPr>
          <a:lstStyle/>
          <a:p>
            <a:pPr marL="0" lvl="0" indent="0" algn="l" rtl="0">
              <a:lnSpc>
                <a:spcPct val="90000"/>
              </a:lnSpc>
              <a:spcBef>
                <a:spcPts val="0"/>
              </a:spcBef>
              <a:spcAft>
                <a:spcPts val="0"/>
              </a:spcAft>
              <a:buClr>
                <a:schemeClr val="dk1"/>
              </a:buClr>
              <a:buSzPts val="3000"/>
              <a:buFont typeface="Arial"/>
              <a:buNone/>
            </a:pPr>
            <a:r>
              <a:rPr lang="en" sz="2400" b="1"/>
              <a:t>T</a:t>
            </a:r>
            <a:r>
              <a:rPr lang="en" sz="2400"/>
              <a:t>ropospheric </a:t>
            </a:r>
            <a:r>
              <a:rPr lang="en" sz="2400" b="1"/>
              <a:t>E</a:t>
            </a:r>
            <a:r>
              <a:rPr lang="en" sz="2400"/>
              <a:t>missions: </a:t>
            </a:r>
            <a:r>
              <a:rPr lang="en" sz="2400" b="1"/>
              <a:t>M</a:t>
            </a:r>
            <a:r>
              <a:rPr lang="en" sz="2400"/>
              <a:t>onitoring of </a:t>
            </a:r>
            <a:r>
              <a:rPr lang="en" sz="2400" b="1"/>
              <a:t>Po</a:t>
            </a:r>
            <a:r>
              <a:rPr lang="en" sz="2400"/>
              <a:t>llution</a:t>
            </a:r>
            <a:r>
              <a:rPr lang="en" sz="1100"/>
              <a:t> </a:t>
            </a:r>
            <a:endParaRPr/>
          </a:p>
        </p:txBody>
      </p:sp>
      <p:sp>
        <p:nvSpPr>
          <p:cNvPr id="361" name="Google Shape;361;p51"/>
          <p:cNvSpPr txBox="1">
            <a:spLocks noGrp="1"/>
          </p:cNvSpPr>
          <p:nvPr>
            <p:ph type="body" idx="1"/>
          </p:nvPr>
        </p:nvSpPr>
        <p:spPr>
          <a:xfrm>
            <a:off x="1306371" y="1382811"/>
            <a:ext cx="3519300" cy="3619800"/>
          </a:xfrm>
          <a:prstGeom prst="rect">
            <a:avLst/>
          </a:prstGeom>
          <a:noFill/>
          <a:ln>
            <a:noFill/>
          </a:ln>
        </p:spPr>
        <p:txBody>
          <a:bodyPr spcFirstLastPara="1" wrap="square" lIns="68575" tIns="34275" rIns="68575" bIns="34275" anchor="t" anchorCtr="0">
            <a:spAutoFit/>
          </a:bodyPr>
          <a:lstStyle/>
          <a:p>
            <a:pPr marL="215900" lvl="0" indent="-215900" algn="l" rtl="0">
              <a:lnSpc>
                <a:spcPct val="100000"/>
              </a:lnSpc>
              <a:spcBef>
                <a:spcPts val="0"/>
              </a:spcBef>
              <a:spcAft>
                <a:spcPts val="0"/>
              </a:spcAft>
              <a:buClr>
                <a:schemeClr val="dk1"/>
              </a:buClr>
              <a:buSzPts val="1400"/>
              <a:buFont typeface="Arial"/>
              <a:buChar char="•"/>
            </a:pPr>
            <a:r>
              <a:rPr lang="en"/>
              <a:t>Hourly daytime air pollution measurements over North America</a:t>
            </a:r>
            <a:endParaRPr/>
          </a:p>
          <a:p>
            <a:pPr marL="0" lvl="0" indent="0" algn="l" rtl="0">
              <a:lnSpc>
                <a:spcPct val="100000"/>
              </a:lnSpc>
              <a:spcBef>
                <a:spcPts val="0"/>
              </a:spcBef>
              <a:spcAft>
                <a:spcPts val="0"/>
              </a:spcAft>
              <a:buNone/>
            </a:pPr>
            <a:endParaRPr/>
          </a:p>
          <a:p>
            <a:pPr marL="215900" lvl="0" indent="-215900" algn="l" rtl="0">
              <a:lnSpc>
                <a:spcPct val="100000"/>
              </a:lnSpc>
              <a:spcBef>
                <a:spcPts val="0"/>
              </a:spcBef>
              <a:spcAft>
                <a:spcPts val="0"/>
              </a:spcAft>
              <a:buSzPts val="1400"/>
              <a:buChar char="•"/>
            </a:pPr>
            <a:r>
              <a:rPr lang="en"/>
              <a:t>NASA’s first Earth Venture Instrument (EVI), selected in 2012</a:t>
            </a:r>
            <a:endParaRPr/>
          </a:p>
          <a:p>
            <a:pPr marL="0" lvl="0" indent="0" algn="l" rtl="0">
              <a:lnSpc>
                <a:spcPct val="100000"/>
              </a:lnSpc>
              <a:spcBef>
                <a:spcPts val="0"/>
              </a:spcBef>
              <a:spcAft>
                <a:spcPts val="0"/>
              </a:spcAft>
              <a:buNone/>
            </a:pPr>
            <a:endParaRPr/>
          </a:p>
          <a:p>
            <a:pPr marL="215900" lvl="0" indent="-215900" algn="l" rtl="0">
              <a:lnSpc>
                <a:spcPct val="100000"/>
              </a:lnSpc>
              <a:spcBef>
                <a:spcPts val="0"/>
              </a:spcBef>
              <a:spcAft>
                <a:spcPts val="0"/>
              </a:spcAft>
              <a:buSzPts val="1400"/>
              <a:buChar char="•"/>
            </a:pPr>
            <a:r>
              <a:rPr lang="en" b="1">
                <a:solidFill>
                  <a:srgbClr val="0000FF"/>
                </a:solidFill>
              </a:rPr>
              <a:t>Geostationary orbit</a:t>
            </a:r>
            <a:r>
              <a:rPr lang="en"/>
              <a:t> means TEMPO can scan the continent continuously</a:t>
            </a:r>
            <a:endParaRPr/>
          </a:p>
          <a:p>
            <a:pPr marL="342900" lvl="0" indent="0" algn="l" rtl="0">
              <a:lnSpc>
                <a:spcPct val="100000"/>
              </a:lnSpc>
              <a:spcBef>
                <a:spcPts val="0"/>
              </a:spcBef>
              <a:spcAft>
                <a:spcPts val="0"/>
              </a:spcAft>
              <a:buNone/>
            </a:pPr>
            <a:r>
              <a:rPr lang="en"/>
              <a:t>→ High temporal resolution</a:t>
            </a:r>
            <a:endParaRPr/>
          </a:p>
          <a:p>
            <a:pPr marL="342900" lvl="0" indent="0" algn="l" rtl="0">
              <a:lnSpc>
                <a:spcPct val="100000"/>
              </a:lnSpc>
              <a:spcBef>
                <a:spcPts val="0"/>
              </a:spcBef>
              <a:spcAft>
                <a:spcPts val="0"/>
              </a:spcAft>
              <a:buNone/>
            </a:pPr>
            <a:r>
              <a:rPr lang="en"/>
              <a:t>→ High spatial resolution</a:t>
            </a:r>
            <a:endParaRPr/>
          </a:p>
          <a:p>
            <a:pPr marL="0" lvl="0" indent="0" algn="l" rtl="0">
              <a:lnSpc>
                <a:spcPct val="100000"/>
              </a:lnSpc>
              <a:spcBef>
                <a:spcPts val="0"/>
              </a:spcBef>
              <a:spcAft>
                <a:spcPts val="0"/>
              </a:spcAft>
              <a:buNone/>
            </a:pPr>
            <a:endParaRPr/>
          </a:p>
          <a:p>
            <a:pPr marL="215900" lvl="0" indent="-215900" algn="l" rtl="0">
              <a:lnSpc>
                <a:spcPct val="100000"/>
              </a:lnSpc>
              <a:spcBef>
                <a:spcPts val="0"/>
              </a:spcBef>
              <a:spcAft>
                <a:spcPts val="0"/>
              </a:spcAft>
              <a:buSzPts val="1400"/>
              <a:buChar char="•"/>
            </a:pPr>
            <a:r>
              <a:rPr lang="en"/>
              <a:t>Baseline data products:</a:t>
            </a:r>
            <a:endParaRPr/>
          </a:p>
          <a:p>
            <a:pPr marL="342900" lvl="1" indent="-88900" algn="l" rtl="0">
              <a:lnSpc>
                <a:spcPct val="100000"/>
              </a:lnSpc>
              <a:spcBef>
                <a:spcPts val="0"/>
              </a:spcBef>
              <a:spcAft>
                <a:spcPts val="0"/>
              </a:spcAft>
              <a:buSzPts val="1400"/>
              <a:buChar char="•"/>
            </a:pPr>
            <a:r>
              <a:rPr lang="en"/>
              <a:t>  Ozone</a:t>
            </a:r>
            <a:endParaRPr/>
          </a:p>
          <a:p>
            <a:pPr marL="342900" lvl="1" indent="-88900" algn="l" rtl="0">
              <a:lnSpc>
                <a:spcPct val="100000"/>
              </a:lnSpc>
              <a:spcBef>
                <a:spcPts val="0"/>
              </a:spcBef>
              <a:spcAft>
                <a:spcPts val="0"/>
              </a:spcAft>
              <a:buSzPts val="1400"/>
              <a:buChar char="•"/>
            </a:pPr>
            <a:r>
              <a:rPr lang="en"/>
              <a:t>  Nitrogen dioxide</a:t>
            </a:r>
            <a:endParaRPr/>
          </a:p>
          <a:p>
            <a:pPr marL="342900" lvl="1" indent="-88900" algn="l" rtl="0">
              <a:lnSpc>
                <a:spcPct val="100000"/>
              </a:lnSpc>
              <a:spcBef>
                <a:spcPts val="0"/>
              </a:spcBef>
              <a:spcAft>
                <a:spcPts val="0"/>
              </a:spcAft>
              <a:buSzPts val="1400"/>
              <a:buChar char="•"/>
            </a:pPr>
            <a:r>
              <a:rPr lang="en"/>
              <a:t>  Formaldehyde</a:t>
            </a:r>
            <a:endParaRPr/>
          </a:p>
          <a:p>
            <a:pPr marL="0" lvl="0" indent="0" algn="l" rtl="0">
              <a:lnSpc>
                <a:spcPct val="100000"/>
              </a:lnSpc>
              <a:spcBef>
                <a:spcPts val="800"/>
              </a:spcBef>
              <a:spcAft>
                <a:spcPts val="0"/>
              </a:spcAft>
              <a:buClr>
                <a:schemeClr val="dk1"/>
              </a:buClr>
              <a:buSzPts val="1400"/>
              <a:buNone/>
            </a:pPr>
            <a:endParaRPr/>
          </a:p>
        </p:txBody>
      </p:sp>
      <p:sp>
        <p:nvSpPr>
          <p:cNvPr id="362" name="Google Shape;362;p5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363" name="Google Shape;363;p51"/>
          <p:cNvSpPr txBox="1">
            <a:spLocks noGrp="1"/>
          </p:cNvSpPr>
          <p:nvPr>
            <p:ph type="sldNum" idx="12"/>
          </p:nvPr>
        </p:nvSpPr>
        <p:spPr>
          <a:xfrm>
            <a:off x="7016489" y="481675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364" name="Google Shape;364;p51" title="tempo_no2_na_1080p60.mp4">
            <a:hlinkClick r:id="rId3"/>
          </p:cNvPr>
          <p:cNvPicPr preferRelativeResize="0"/>
          <p:nvPr/>
        </p:nvPicPr>
        <p:blipFill>
          <a:blip r:embed="rId4">
            <a:alphaModFix/>
          </a:blip>
          <a:stretch>
            <a:fillRect/>
          </a:stretch>
        </p:blipFill>
        <p:spPr>
          <a:xfrm>
            <a:off x="4896046" y="1826458"/>
            <a:ext cx="4013530" cy="2257610"/>
          </a:xfrm>
          <a:prstGeom prst="rect">
            <a:avLst/>
          </a:prstGeom>
          <a:noFill/>
          <a:ln>
            <a:noFill/>
          </a:ln>
        </p:spPr>
      </p:pic>
      <p:sp>
        <p:nvSpPr>
          <p:cNvPr id="365" name="Google Shape;365;p51"/>
          <p:cNvSpPr txBox="1"/>
          <p:nvPr/>
        </p:nvSpPr>
        <p:spPr>
          <a:xfrm>
            <a:off x="6381000" y="4084075"/>
            <a:ext cx="2576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rPr>
              <a:t>Credit: NASA’s Scientific Visualization Studio</a:t>
            </a:r>
            <a:endParaRPr sz="9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10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52"/>
          <p:cNvPicPr preferRelativeResize="0"/>
          <p:nvPr/>
        </p:nvPicPr>
        <p:blipFill rotWithShape="1">
          <a:blip r:embed="rId3">
            <a:alphaModFix/>
          </a:blip>
          <a:srcRect/>
          <a:stretch/>
        </p:blipFill>
        <p:spPr>
          <a:xfrm>
            <a:off x="1118875" y="179675"/>
            <a:ext cx="6906250" cy="4594225"/>
          </a:xfrm>
          <a:prstGeom prst="rect">
            <a:avLst/>
          </a:prstGeom>
          <a:noFill/>
          <a:ln>
            <a:noFill/>
          </a:ln>
        </p:spPr>
      </p:pic>
      <p:sp>
        <p:nvSpPr>
          <p:cNvPr id="371" name="Google Shape;371;p52"/>
          <p:cNvSpPr txBox="1"/>
          <p:nvPr/>
        </p:nvSpPr>
        <p:spPr>
          <a:xfrm>
            <a:off x="7003118" y="4550715"/>
            <a:ext cx="9747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Roboto"/>
              <a:buNone/>
            </a:pPr>
            <a:r>
              <a:rPr lang="en" sz="800" b="0" i="0" u="none" strike="noStrike" cap="none">
                <a:solidFill>
                  <a:schemeClr val="lt1"/>
                </a:solidFill>
                <a:latin typeface="Garamond"/>
                <a:ea typeface="Garamond"/>
                <a:cs typeface="Garamond"/>
                <a:sym typeface="Garamond"/>
              </a:rPr>
              <a:t>Source: NASA LaRC</a:t>
            </a:r>
            <a:endParaRPr sz="800" b="0" i="0" u="none" strike="noStrike" cap="none">
              <a:solidFill>
                <a:schemeClr val="lt1"/>
              </a:solidFill>
              <a:latin typeface="Garamond"/>
              <a:ea typeface="Garamond"/>
              <a:cs typeface="Garamond"/>
              <a:sym typeface="Garamond"/>
            </a:endParaRPr>
          </a:p>
        </p:txBody>
      </p:sp>
      <p:sp>
        <p:nvSpPr>
          <p:cNvPr id="372" name="Google Shape;372;p52"/>
          <p:cNvSpPr txBox="1"/>
          <p:nvPr/>
        </p:nvSpPr>
        <p:spPr>
          <a:xfrm>
            <a:off x="1229800" y="302275"/>
            <a:ext cx="66801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rPr>
              <a:t>Atmospheric Composition Geostationary Constellation</a:t>
            </a:r>
            <a:endParaRPr sz="21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53"/>
          <p:cNvPicPr preferRelativeResize="0"/>
          <p:nvPr/>
        </p:nvPicPr>
        <p:blipFill rotWithShape="1">
          <a:blip r:embed="rId3">
            <a:alphaModFix/>
          </a:blip>
          <a:srcRect/>
          <a:stretch/>
        </p:blipFill>
        <p:spPr>
          <a:xfrm>
            <a:off x="-8154" y="269461"/>
            <a:ext cx="9152154" cy="4365584"/>
          </a:xfrm>
          <a:prstGeom prst="rect">
            <a:avLst/>
          </a:prstGeom>
          <a:noFill/>
          <a:ln>
            <a:noFill/>
          </a:ln>
        </p:spPr>
      </p:pic>
      <p:sp>
        <p:nvSpPr>
          <p:cNvPr id="378" name="Google Shape;378;p53"/>
          <p:cNvSpPr txBox="1"/>
          <p:nvPr/>
        </p:nvSpPr>
        <p:spPr>
          <a:xfrm>
            <a:off x="2279284" y="400636"/>
            <a:ext cx="479443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b="0" i="0" u="none" strike="noStrike" cap="none">
                <a:solidFill>
                  <a:schemeClr val="lt1"/>
                </a:solidFill>
                <a:latin typeface="Arial"/>
                <a:ea typeface="Arial"/>
                <a:cs typeface="Arial"/>
                <a:sym typeface="Arial"/>
              </a:rPr>
              <a:t>PI: Xiong Liu (Smithsonian Astrophysical Observatory)</a:t>
            </a:r>
            <a:endParaRPr/>
          </a:p>
          <a:p>
            <a:pPr marL="0" marR="0" lvl="0" indent="0" algn="l" rtl="0">
              <a:lnSpc>
                <a:spcPct val="100000"/>
              </a:lnSpc>
              <a:spcBef>
                <a:spcPts val="0"/>
              </a:spcBef>
              <a:spcAft>
                <a:spcPts val="0"/>
              </a:spcAft>
              <a:buNone/>
            </a:pPr>
            <a:r>
              <a:rPr lang="en" sz="1200">
                <a:solidFill>
                  <a:schemeClr val="lt1"/>
                </a:solidFill>
              </a:rPr>
              <a:t>Founding </a:t>
            </a:r>
            <a:r>
              <a:rPr lang="en" sz="1200" b="0" i="0" u="none" strike="noStrike" cap="none">
                <a:solidFill>
                  <a:schemeClr val="lt1"/>
                </a:solidFill>
                <a:latin typeface="Arial"/>
                <a:ea typeface="Arial"/>
                <a:cs typeface="Arial"/>
                <a:sym typeface="Arial"/>
              </a:rPr>
              <a:t>PI: Kelly Chance</a:t>
            </a:r>
            <a:endParaRPr/>
          </a:p>
          <a:p>
            <a:pPr marL="0" marR="0" lvl="0" indent="0" algn="l"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200" b="0" i="0" u="none" strike="noStrike" cap="none">
                <a:solidFill>
                  <a:schemeClr val="lt1"/>
                </a:solidFill>
                <a:latin typeface="Arial"/>
                <a:ea typeface="Arial"/>
                <a:cs typeface="Arial"/>
                <a:sym typeface="Arial"/>
              </a:rPr>
              <a:t>Multiple partners, 600+ early adopters</a:t>
            </a:r>
            <a:endParaRPr/>
          </a:p>
        </p:txBody>
      </p:sp>
      <p:grpSp>
        <p:nvGrpSpPr>
          <p:cNvPr id="379" name="Google Shape;379;p53"/>
          <p:cNvGrpSpPr/>
          <p:nvPr/>
        </p:nvGrpSpPr>
        <p:grpSpPr>
          <a:xfrm>
            <a:off x="6864716" y="508455"/>
            <a:ext cx="724897" cy="709433"/>
            <a:chOff x="7341745" y="2273089"/>
            <a:chExt cx="640080" cy="626425"/>
          </a:xfrm>
        </p:grpSpPr>
        <p:grpSp>
          <p:nvGrpSpPr>
            <p:cNvPr id="380" name="Google Shape;380;p53"/>
            <p:cNvGrpSpPr/>
            <p:nvPr/>
          </p:nvGrpSpPr>
          <p:grpSpPr>
            <a:xfrm>
              <a:off x="7341745" y="2807993"/>
              <a:ext cx="640080" cy="91521"/>
              <a:chOff x="13329675" y="-2820291"/>
              <a:chExt cx="3029629" cy="433187"/>
            </a:xfrm>
          </p:grpSpPr>
          <p:sp>
            <p:nvSpPr>
              <p:cNvPr id="381" name="Google Shape;381;p53"/>
              <p:cNvSpPr/>
              <p:nvPr/>
            </p:nvSpPr>
            <p:spPr>
              <a:xfrm>
                <a:off x="13329675" y="-2794891"/>
                <a:ext cx="240846" cy="407736"/>
              </a:xfrm>
              <a:custGeom>
                <a:avLst/>
                <a:gdLst/>
                <a:ahLst/>
                <a:cxnLst/>
                <a:rect l="l" t="t" r="r" b="b"/>
                <a:pathLst>
                  <a:path w="240846" h="407736" extrusionOk="0">
                    <a:moveTo>
                      <a:pt x="206148" y="101600"/>
                    </a:moveTo>
                    <a:cubicBezTo>
                      <a:pt x="195263" y="62832"/>
                      <a:pt x="178934" y="22726"/>
                      <a:pt x="125866" y="22726"/>
                    </a:cubicBezTo>
                    <a:cubicBezTo>
                      <a:pt x="90300" y="20785"/>
                      <a:pt x="59866" y="47537"/>
                      <a:pt x="57890" y="82480"/>
                    </a:cubicBezTo>
                    <a:cubicBezTo>
                      <a:pt x="57781" y="84395"/>
                      <a:pt x="57761" y="86314"/>
                      <a:pt x="57830" y="88232"/>
                    </a:cubicBezTo>
                    <a:cubicBezTo>
                      <a:pt x="57830" y="132347"/>
                      <a:pt x="86405" y="152400"/>
                      <a:pt x="135391" y="176463"/>
                    </a:cubicBezTo>
                    <a:cubicBezTo>
                      <a:pt x="184377" y="200526"/>
                      <a:pt x="240847" y="228600"/>
                      <a:pt x="240847" y="295442"/>
                    </a:cubicBezTo>
                    <a:cubicBezTo>
                      <a:pt x="240847" y="358274"/>
                      <a:pt x="186418" y="407737"/>
                      <a:pt x="106136" y="407737"/>
                    </a:cubicBezTo>
                    <a:cubicBezTo>
                      <a:pt x="85835" y="407347"/>
                      <a:pt x="65686" y="404197"/>
                      <a:pt x="46264" y="398379"/>
                    </a:cubicBezTo>
                    <a:cubicBezTo>
                      <a:pt x="36076" y="394893"/>
                      <a:pt x="26083" y="390877"/>
                      <a:pt x="16329" y="386347"/>
                    </a:cubicBezTo>
                    <a:cubicBezTo>
                      <a:pt x="8822" y="355987"/>
                      <a:pt x="3367" y="325173"/>
                      <a:pt x="0" y="294105"/>
                    </a:cubicBezTo>
                    <a:lnTo>
                      <a:pt x="17689" y="290095"/>
                    </a:lnTo>
                    <a:cubicBezTo>
                      <a:pt x="27214" y="326189"/>
                      <a:pt x="54429" y="386347"/>
                      <a:pt x="117022" y="386347"/>
                    </a:cubicBezTo>
                    <a:cubicBezTo>
                      <a:pt x="163286" y="386347"/>
                      <a:pt x="190500" y="358274"/>
                      <a:pt x="190500" y="314158"/>
                    </a:cubicBezTo>
                    <a:cubicBezTo>
                      <a:pt x="190500" y="270042"/>
                      <a:pt x="156482" y="248653"/>
                      <a:pt x="111579" y="224589"/>
                    </a:cubicBezTo>
                    <a:cubicBezTo>
                      <a:pt x="72118" y="204537"/>
                      <a:pt x="10886" y="173789"/>
                      <a:pt x="10886" y="106947"/>
                    </a:cubicBezTo>
                    <a:cubicBezTo>
                      <a:pt x="10886" y="49463"/>
                      <a:pt x="57150" y="0"/>
                      <a:pt x="136071" y="0"/>
                    </a:cubicBezTo>
                    <a:cubicBezTo>
                      <a:pt x="162005" y="724"/>
                      <a:pt x="187686" y="5229"/>
                      <a:pt x="212272" y="13368"/>
                    </a:cubicBezTo>
                    <a:cubicBezTo>
                      <a:pt x="214993" y="34758"/>
                      <a:pt x="217714" y="58821"/>
                      <a:pt x="223157" y="962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2" name="Google Shape;382;p53"/>
              <p:cNvSpPr/>
              <p:nvPr/>
            </p:nvSpPr>
            <p:spPr>
              <a:xfrm>
                <a:off x="13605219" y="-2665218"/>
                <a:ext cx="470807" cy="270042"/>
              </a:xfrm>
              <a:custGeom>
                <a:avLst/>
                <a:gdLst/>
                <a:ahLst/>
                <a:cxnLst/>
                <a:rect l="l" t="t" r="r" b="b"/>
                <a:pathLst>
                  <a:path w="470807" h="270042" extrusionOk="0">
                    <a:moveTo>
                      <a:pt x="338818" y="270042"/>
                    </a:moveTo>
                    <a:lnTo>
                      <a:pt x="338818" y="254000"/>
                    </a:lnTo>
                    <a:cubicBezTo>
                      <a:pt x="374196" y="249990"/>
                      <a:pt x="381000" y="248653"/>
                      <a:pt x="381000" y="205874"/>
                    </a:cubicBezTo>
                    <a:lnTo>
                      <a:pt x="381000" y="105611"/>
                    </a:lnTo>
                    <a:cubicBezTo>
                      <a:pt x="381000" y="62832"/>
                      <a:pt x="366032" y="36095"/>
                      <a:pt x="327932" y="36095"/>
                    </a:cubicBezTo>
                    <a:cubicBezTo>
                      <a:pt x="302374" y="38516"/>
                      <a:pt x="278399" y="49351"/>
                      <a:pt x="259896" y="66842"/>
                    </a:cubicBezTo>
                    <a:cubicBezTo>
                      <a:pt x="261191" y="75245"/>
                      <a:pt x="261647" y="83752"/>
                      <a:pt x="261257" y="92242"/>
                    </a:cubicBezTo>
                    <a:lnTo>
                      <a:pt x="261257" y="208547"/>
                    </a:lnTo>
                    <a:cubicBezTo>
                      <a:pt x="261257" y="245979"/>
                      <a:pt x="266700" y="249990"/>
                      <a:pt x="300718" y="254000"/>
                    </a:cubicBezTo>
                    <a:lnTo>
                      <a:pt x="300718" y="270042"/>
                    </a:lnTo>
                    <a:lnTo>
                      <a:pt x="170089" y="270042"/>
                    </a:lnTo>
                    <a:lnTo>
                      <a:pt x="170089" y="254000"/>
                    </a:lnTo>
                    <a:cubicBezTo>
                      <a:pt x="208189" y="249990"/>
                      <a:pt x="213632" y="247316"/>
                      <a:pt x="213632" y="208547"/>
                    </a:cubicBezTo>
                    <a:lnTo>
                      <a:pt x="213632" y="105611"/>
                    </a:lnTo>
                    <a:cubicBezTo>
                      <a:pt x="213632" y="61495"/>
                      <a:pt x="197304" y="37432"/>
                      <a:pt x="160564" y="37432"/>
                    </a:cubicBezTo>
                    <a:cubicBezTo>
                      <a:pt x="136071" y="37432"/>
                      <a:pt x="112939" y="53474"/>
                      <a:pt x="93889" y="68179"/>
                    </a:cubicBezTo>
                    <a:lnTo>
                      <a:pt x="93889" y="208547"/>
                    </a:lnTo>
                    <a:cubicBezTo>
                      <a:pt x="93889" y="247316"/>
                      <a:pt x="99332" y="251326"/>
                      <a:pt x="127907" y="254000"/>
                    </a:cubicBezTo>
                    <a:lnTo>
                      <a:pt x="127907" y="270042"/>
                    </a:lnTo>
                    <a:lnTo>
                      <a:pt x="0" y="270042"/>
                    </a:lnTo>
                    <a:lnTo>
                      <a:pt x="0" y="254000"/>
                    </a:lnTo>
                    <a:cubicBezTo>
                      <a:pt x="39461" y="249990"/>
                      <a:pt x="46264" y="247316"/>
                      <a:pt x="46264" y="208547"/>
                    </a:cubicBezTo>
                    <a:lnTo>
                      <a:pt x="46264" y="84221"/>
                    </a:lnTo>
                    <a:cubicBezTo>
                      <a:pt x="46264" y="45453"/>
                      <a:pt x="44904" y="42779"/>
                      <a:pt x="9525" y="37432"/>
                    </a:cubicBezTo>
                    <a:lnTo>
                      <a:pt x="9525" y="24063"/>
                    </a:lnTo>
                    <a:cubicBezTo>
                      <a:pt x="38470" y="19152"/>
                      <a:pt x="66767" y="11081"/>
                      <a:pt x="93889" y="0"/>
                    </a:cubicBezTo>
                    <a:lnTo>
                      <a:pt x="93889" y="48126"/>
                    </a:lnTo>
                    <a:cubicBezTo>
                      <a:pt x="106136" y="40105"/>
                      <a:pt x="119743" y="29411"/>
                      <a:pt x="138793" y="17379"/>
                    </a:cubicBezTo>
                    <a:cubicBezTo>
                      <a:pt x="153624" y="7322"/>
                      <a:pt x="171124" y="1746"/>
                      <a:pt x="189139" y="1337"/>
                    </a:cubicBezTo>
                    <a:cubicBezTo>
                      <a:pt x="220232" y="1888"/>
                      <a:pt x="247549" y="21748"/>
                      <a:pt x="257175" y="50800"/>
                    </a:cubicBezTo>
                    <a:cubicBezTo>
                      <a:pt x="274864" y="37432"/>
                      <a:pt x="292554" y="26737"/>
                      <a:pt x="307521" y="17379"/>
                    </a:cubicBezTo>
                    <a:cubicBezTo>
                      <a:pt x="321030" y="7732"/>
                      <a:pt x="337106" y="2157"/>
                      <a:pt x="353786" y="1337"/>
                    </a:cubicBezTo>
                    <a:cubicBezTo>
                      <a:pt x="401411" y="1337"/>
                      <a:pt x="431346" y="34758"/>
                      <a:pt x="431346" y="92242"/>
                    </a:cubicBezTo>
                    <a:lnTo>
                      <a:pt x="431346" y="207211"/>
                    </a:lnTo>
                    <a:cubicBezTo>
                      <a:pt x="431346" y="247316"/>
                      <a:pt x="436789" y="249990"/>
                      <a:pt x="470807" y="252663"/>
                    </a:cubicBezTo>
                    <a:lnTo>
                      <a:pt x="470807" y="268705"/>
                    </a:lnTo>
                    <a:lnTo>
                      <a:pt x="338818" y="26870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3" name="Google Shape;383;p53"/>
              <p:cNvSpPr/>
              <p:nvPr/>
            </p:nvSpPr>
            <p:spPr>
              <a:xfrm>
                <a:off x="14107323" y="-2776177"/>
                <a:ext cx="133350" cy="381001"/>
              </a:xfrm>
              <a:custGeom>
                <a:avLst/>
                <a:gdLst/>
                <a:ahLst/>
                <a:cxnLst/>
                <a:rect l="l" t="t" r="r" b="b"/>
                <a:pathLst>
                  <a:path w="133350" h="381001" extrusionOk="0">
                    <a:moveTo>
                      <a:pt x="0" y="381002"/>
                    </a:moveTo>
                    <a:lnTo>
                      <a:pt x="0" y="364960"/>
                    </a:lnTo>
                    <a:cubicBezTo>
                      <a:pt x="38100" y="360949"/>
                      <a:pt x="42182" y="358275"/>
                      <a:pt x="42182" y="316833"/>
                    </a:cubicBezTo>
                    <a:lnTo>
                      <a:pt x="42182" y="193844"/>
                    </a:lnTo>
                    <a:cubicBezTo>
                      <a:pt x="42182" y="156412"/>
                      <a:pt x="40821" y="155075"/>
                      <a:pt x="4082" y="148391"/>
                    </a:cubicBezTo>
                    <a:lnTo>
                      <a:pt x="4082" y="133686"/>
                    </a:lnTo>
                    <a:cubicBezTo>
                      <a:pt x="33437" y="129303"/>
                      <a:pt x="62193" y="121679"/>
                      <a:pt x="89807" y="110960"/>
                    </a:cubicBezTo>
                    <a:lnTo>
                      <a:pt x="89807" y="316833"/>
                    </a:lnTo>
                    <a:cubicBezTo>
                      <a:pt x="89807" y="356939"/>
                      <a:pt x="93889" y="360949"/>
                      <a:pt x="133350" y="364960"/>
                    </a:cubicBezTo>
                    <a:lnTo>
                      <a:pt x="133350" y="381002"/>
                    </a:lnTo>
                    <a:close/>
                    <a:moveTo>
                      <a:pt x="31296" y="30749"/>
                    </a:moveTo>
                    <a:cubicBezTo>
                      <a:pt x="31516" y="13858"/>
                      <a:pt x="45400" y="218"/>
                      <a:pt x="62593" y="2"/>
                    </a:cubicBezTo>
                    <a:cubicBezTo>
                      <a:pt x="78975" y="-170"/>
                      <a:pt x="92397" y="12737"/>
                      <a:pt x="92572" y="28832"/>
                    </a:cubicBezTo>
                    <a:cubicBezTo>
                      <a:pt x="92579" y="29471"/>
                      <a:pt x="92565" y="30111"/>
                      <a:pt x="92529" y="30749"/>
                    </a:cubicBezTo>
                    <a:cubicBezTo>
                      <a:pt x="92320" y="47387"/>
                      <a:pt x="78839" y="60926"/>
                      <a:pt x="61913" y="61496"/>
                    </a:cubicBezTo>
                    <a:cubicBezTo>
                      <a:pt x="45354" y="60134"/>
                      <a:pt x="32319" y="47043"/>
                      <a:pt x="31296" y="307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4" name="Google Shape;384;p53"/>
              <p:cNvSpPr/>
              <p:nvPr/>
            </p:nvSpPr>
            <p:spPr>
              <a:xfrm>
                <a:off x="14252919" y="-2738744"/>
                <a:ext cx="172130" cy="350252"/>
              </a:xfrm>
              <a:custGeom>
                <a:avLst/>
                <a:gdLst/>
                <a:ahLst/>
                <a:cxnLst/>
                <a:rect l="l" t="t" r="r" b="b"/>
                <a:pathLst>
                  <a:path w="172130" h="350252" extrusionOk="0">
                    <a:moveTo>
                      <a:pt x="130629" y="342232"/>
                    </a:moveTo>
                    <a:cubicBezTo>
                      <a:pt x="122655" y="346603"/>
                      <a:pt x="113858" y="349332"/>
                      <a:pt x="104775" y="350253"/>
                    </a:cubicBezTo>
                    <a:cubicBezTo>
                      <a:pt x="66675" y="350253"/>
                      <a:pt x="44904" y="326189"/>
                      <a:pt x="44904" y="279400"/>
                    </a:cubicBezTo>
                    <a:lnTo>
                      <a:pt x="44904" y="105611"/>
                    </a:lnTo>
                    <a:lnTo>
                      <a:pt x="2721" y="105611"/>
                    </a:lnTo>
                    <a:lnTo>
                      <a:pt x="0" y="100263"/>
                    </a:lnTo>
                    <a:lnTo>
                      <a:pt x="16329" y="82884"/>
                    </a:lnTo>
                    <a:lnTo>
                      <a:pt x="44904" y="82884"/>
                    </a:lnTo>
                    <a:lnTo>
                      <a:pt x="44904" y="38768"/>
                    </a:lnTo>
                    <a:lnTo>
                      <a:pt x="84364" y="0"/>
                    </a:lnTo>
                    <a:lnTo>
                      <a:pt x="92529" y="1337"/>
                    </a:lnTo>
                    <a:lnTo>
                      <a:pt x="92529" y="82884"/>
                    </a:lnTo>
                    <a:lnTo>
                      <a:pt x="161925" y="82884"/>
                    </a:lnTo>
                    <a:cubicBezTo>
                      <a:pt x="167262" y="89842"/>
                      <a:pt x="165847" y="99733"/>
                      <a:pt x="158766" y="104976"/>
                    </a:cubicBezTo>
                    <a:cubicBezTo>
                      <a:pt x="158466" y="105198"/>
                      <a:pt x="158158" y="105410"/>
                      <a:pt x="157843" y="105611"/>
                    </a:cubicBezTo>
                    <a:lnTo>
                      <a:pt x="93209" y="105611"/>
                    </a:lnTo>
                    <a:lnTo>
                      <a:pt x="93209" y="259347"/>
                    </a:lnTo>
                    <a:cubicBezTo>
                      <a:pt x="93209" y="307474"/>
                      <a:pt x="113620" y="316832"/>
                      <a:pt x="128587" y="316832"/>
                    </a:cubicBezTo>
                    <a:cubicBezTo>
                      <a:pt x="142008" y="316520"/>
                      <a:pt x="155125" y="312838"/>
                      <a:pt x="166687" y="306137"/>
                    </a:cubicBezTo>
                    <a:lnTo>
                      <a:pt x="172130" y="3221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5" name="Google Shape;385;p53"/>
              <p:cNvSpPr/>
              <p:nvPr/>
            </p:nvSpPr>
            <p:spPr>
              <a:xfrm>
                <a:off x="14443419" y="-2820291"/>
                <a:ext cx="302078" cy="425115"/>
              </a:xfrm>
              <a:custGeom>
                <a:avLst/>
                <a:gdLst/>
                <a:ahLst/>
                <a:cxnLst/>
                <a:rect l="l" t="t" r="r" b="b"/>
                <a:pathLst>
                  <a:path w="302078" h="425115" extrusionOk="0">
                    <a:moveTo>
                      <a:pt x="172811" y="425116"/>
                    </a:moveTo>
                    <a:lnTo>
                      <a:pt x="172811" y="409074"/>
                    </a:lnTo>
                    <a:cubicBezTo>
                      <a:pt x="208189" y="405063"/>
                      <a:pt x="212272" y="402390"/>
                      <a:pt x="212272" y="363621"/>
                    </a:cubicBezTo>
                    <a:lnTo>
                      <a:pt x="212272" y="264695"/>
                    </a:lnTo>
                    <a:cubicBezTo>
                      <a:pt x="212272" y="215232"/>
                      <a:pt x="193222" y="191168"/>
                      <a:pt x="152400" y="191168"/>
                    </a:cubicBezTo>
                    <a:cubicBezTo>
                      <a:pt x="127857" y="191513"/>
                      <a:pt x="104814" y="202833"/>
                      <a:pt x="89807" y="221916"/>
                    </a:cubicBezTo>
                    <a:lnTo>
                      <a:pt x="89807" y="363621"/>
                    </a:lnTo>
                    <a:cubicBezTo>
                      <a:pt x="89807" y="402390"/>
                      <a:pt x="92529" y="406400"/>
                      <a:pt x="129268" y="409074"/>
                    </a:cubicBezTo>
                    <a:lnTo>
                      <a:pt x="129268" y="425116"/>
                    </a:lnTo>
                    <a:lnTo>
                      <a:pt x="0" y="425116"/>
                    </a:lnTo>
                    <a:lnTo>
                      <a:pt x="0" y="409074"/>
                    </a:lnTo>
                    <a:cubicBezTo>
                      <a:pt x="36739" y="406400"/>
                      <a:pt x="42182" y="402390"/>
                      <a:pt x="42182" y="363621"/>
                    </a:cubicBezTo>
                    <a:lnTo>
                      <a:pt x="42182" y="78874"/>
                    </a:lnTo>
                    <a:cubicBezTo>
                      <a:pt x="42182" y="41442"/>
                      <a:pt x="40821" y="38768"/>
                      <a:pt x="1361" y="34758"/>
                    </a:cubicBezTo>
                    <a:lnTo>
                      <a:pt x="1361" y="21389"/>
                    </a:lnTo>
                    <a:cubicBezTo>
                      <a:pt x="31830" y="16626"/>
                      <a:pt x="61861" y="9473"/>
                      <a:pt x="91168" y="0"/>
                    </a:cubicBezTo>
                    <a:lnTo>
                      <a:pt x="91168" y="200526"/>
                    </a:lnTo>
                    <a:cubicBezTo>
                      <a:pt x="112939" y="179137"/>
                      <a:pt x="145597" y="156411"/>
                      <a:pt x="178254" y="156411"/>
                    </a:cubicBezTo>
                    <a:cubicBezTo>
                      <a:pt x="227239" y="156411"/>
                      <a:pt x="262618" y="187158"/>
                      <a:pt x="262618" y="258011"/>
                    </a:cubicBezTo>
                    <a:lnTo>
                      <a:pt x="262618" y="362284"/>
                    </a:lnTo>
                    <a:cubicBezTo>
                      <a:pt x="262618" y="401053"/>
                      <a:pt x="266700" y="405063"/>
                      <a:pt x="302079" y="407737"/>
                    </a:cubicBezTo>
                    <a:lnTo>
                      <a:pt x="302079" y="423779"/>
                    </a:lnTo>
                    <a:lnTo>
                      <a:pt x="172811" y="4237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6" name="Google Shape;386;p53"/>
              <p:cNvSpPr/>
              <p:nvPr/>
            </p:nvSpPr>
            <p:spPr>
              <a:xfrm>
                <a:off x="14777475" y="-2663885"/>
                <a:ext cx="179614" cy="276781"/>
              </a:xfrm>
              <a:custGeom>
                <a:avLst/>
                <a:gdLst/>
                <a:ahLst/>
                <a:cxnLst/>
                <a:rect l="l" t="t" r="r" b="b"/>
                <a:pathLst>
                  <a:path w="179614" h="276781" extrusionOk="0">
                    <a:moveTo>
                      <a:pt x="153761" y="77541"/>
                    </a:moveTo>
                    <a:cubicBezTo>
                      <a:pt x="142875" y="42783"/>
                      <a:pt x="121104" y="18720"/>
                      <a:pt x="91168" y="18720"/>
                    </a:cubicBezTo>
                    <a:cubicBezTo>
                      <a:pt x="69450" y="18590"/>
                      <a:pt x="51736" y="35781"/>
                      <a:pt x="51604" y="57118"/>
                    </a:cubicBezTo>
                    <a:cubicBezTo>
                      <a:pt x="51598" y="58134"/>
                      <a:pt x="51632" y="59149"/>
                      <a:pt x="51707" y="60162"/>
                    </a:cubicBezTo>
                    <a:cubicBezTo>
                      <a:pt x="51707" y="86899"/>
                      <a:pt x="76200" y="100267"/>
                      <a:pt x="103414" y="112299"/>
                    </a:cubicBezTo>
                    <a:cubicBezTo>
                      <a:pt x="149679" y="131015"/>
                      <a:pt x="179614" y="152404"/>
                      <a:pt x="179614" y="193846"/>
                    </a:cubicBezTo>
                    <a:cubicBezTo>
                      <a:pt x="179614" y="248657"/>
                      <a:pt x="127907" y="276731"/>
                      <a:pt x="78921" y="276731"/>
                    </a:cubicBezTo>
                    <a:cubicBezTo>
                      <a:pt x="54209" y="277452"/>
                      <a:pt x="29905" y="270428"/>
                      <a:pt x="9525" y="256678"/>
                    </a:cubicBezTo>
                    <a:cubicBezTo>
                      <a:pt x="3421" y="233530"/>
                      <a:pt x="222" y="209736"/>
                      <a:pt x="0" y="185825"/>
                    </a:cubicBezTo>
                    <a:lnTo>
                      <a:pt x="16329" y="183152"/>
                    </a:lnTo>
                    <a:cubicBezTo>
                      <a:pt x="27214" y="221920"/>
                      <a:pt x="54429" y="256678"/>
                      <a:pt x="91168" y="256678"/>
                    </a:cubicBezTo>
                    <a:cubicBezTo>
                      <a:pt x="114761" y="257123"/>
                      <a:pt x="134253" y="238693"/>
                      <a:pt x="134706" y="215514"/>
                    </a:cubicBezTo>
                    <a:cubicBezTo>
                      <a:pt x="134708" y="215421"/>
                      <a:pt x="134710" y="215329"/>
                      <a:pt x="134711" y="215236"/>
                    </a:cubicBezTo>
                    <a:cubicBezTo>
                      <a:pt x="134711" y="188499"/>
                      <a:pt x="117022" y="175131"/>
                      <a:pt x="87086" y="160425"/>
                    </a:cubicBezTo>
                    <a:cubicBezTo>
                      <a:pt x="50346" y="143046"/>
                      <a:pt x="10886" y="124331"/>
                      <a:pt x="10886" y="77541"/>
                    </a:cubicBezTo>
                    <a:cubicBezTo>
                      <a:pt x="10886" y="36099"/>
                      <a:pt x="47625" y="4"/>
                      <a:pt x="103414" y="4"/>
                    </a:cubicBezTo>
                    <a:cubicBezTo>
                      <a:pt x="122112" y="-143"/>
                      <a:pt x="140641" y="3498"/>
                      <a:pt x="157843" y="10699"/>
                    </a:cubicBezTo>
                    <a:cubicBezTo>
                      <a:pt x="163814" y="31770"/>
                      <a:pt x="168360" y="53207"/>
                      <a:pt x="171450" y="748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7" name="Google Shape;387;p53"/>
              <p:cNvSpPr/>
              <p:nvPr/>
            </p:nvSpPr>
            <p:spPr>
              <a:xfrm>
                <a:off x="15002645" y="-2663881"/>
                <a:ext cx="265422" cy="275396"/>
              </a:xfrm>
              <a:custGeom>
                <a:avLst/>
                <a:gdLst/>
                <a:ahLst/>
                <a:cxnLst/>
                <a:rect l="l" t="t" r="r" b="b"/>
                <a:pathLst>
                  <a:path w="265422" h="275396" extrusionOk="0">
                    <a:moveTo>
                      <a:pt x="265367" y="133684"/>
                    </a:moveTo>
                    <a:cubicBezTo>
                      <a:pt x="265367" y="229937"/>
                      <a:pt x="193250" y="275390"/>
                      <a:pt x="133378" y="275390"/>
                    </a:cubicBezTo>
                    <a:cubicBezTo>
                      <a:pt x="60486" y="276143"/>
                      <a:pt x="774" y="218700"/>
                      <a:pt x="7" y="147088"/>
                    </a:cubicBezTo>
                    <a:cubicBezTo>
                      <a:pt x="-7" y="145739"/>
                      <a:pt x="0" y="144390"/>
                      <a:pt x="28" y="143042"/>
                    </a:cubicBezTo>
                    <a:cubicBezTo>
                      <a:pt x="28" y="44116"/>
                      <a:pt x="77589" y="0"/>
                      <a:pt x="133378" y="0"/>
                    </a:cubicBezTo>
                    <a:cubicBezTo>
                      <a:pt x="206424" y="118"/>
                      <a:pt x="265542" y="58390"/>
                      <a:pt x="265422" y="130154"/>
                    </a:cubicBezTo>
                    <a:cubicBezTo>
                      <a:pt x="265420" y="131331"/>
                      <a:pt x="265402" y="132508"/>
                      <a:pt x="265367" y="133684"/>
                    </a:cubicBezTo>
                    <a:close/>
                    <a:moveTo>
                      <a:pt x="57178" y="124326"/>
                    </a:moveTo>
                    <a:cubicBezTo>
                      <a:pt x="57178" y="199189"/>
                      <a:pt x="91196" y="255337"/>
                      <a:pt x="140182" y="255337"/>
                    </a:cubicBezTo>
                    <a:cubicBezTo>
                      <a:pt x="178282" y="255337"/>
                      <a:pt x="209578" y="227263"/>
                      <a:pt x="209578" y="145716"/>
                    </a:cubicBezTo>
                    <a:cubicBezTo>
                      <a:pt x="209578" y="76200"/>
                      <a:pt x="181003" y="18716"/>
                      <a:pt x="127935" y="18716"/>
                    </a:cubicBezTo>
                    <a:cubicBezTo>
                      <a:pt x="89835" y="20053"/>
                      <a:pt x="57178" y="57484"/>
                      <a:pt x="57178" y="1243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8" name="Google Shape;388;p53"/>
              <p:cNvSpPr/>
              <p:nvPr/>
            </p:nvSpPr>
            <p:spPr>
              <a:xfrm>
                <a:off x="15299989" y="-2665218"/>
                <a:ext cx="300717" cy="271378"/>
              </a:xfrm>
              <a:custGeom>
                <a:avLst/>
                <a:gdLst/>
                <a:ahLst/>
                <a:cxnLst/>
                <a:rect l="l" t="t" r="r" b="b"/>
                <a:pathLst>
                  <a:path w="300717" h="271378" extrusionOk="0">
                    <a:moveTo>
                      <a:pt x="175532" y="270042"/>
                    </a:moveTo>
                    <a:lnTo>
                      <a:pt x="175532" y="254000"/>
                    </a:lnTo>
                    <a:cubicBezTo>
                      <a:pt x="210911" y="249990"/>
                      <a:pt x="214993" y="245979"/>
                      <a:pt x="214993" y="204537"/>
                    </a:cubicBezTo>
                    <a:lnTo>
                      <a:pt x="214993" y="104274"/>
                    </a:lnTo>
                    <a:cubicBezTo>
                      <a:pt x="214993" y="62832"/>
                      <a:pt x="200025" y="36095"/>
                      <a:pt x="159204" y="36095"/>
                    </a:cubicBezTo>
                    <a:cubicBezTo>
                      <a:pt x="134017" y="38421"/>
                      <a:pt x="110442" y="49293"/>
                      <a:pt x="92529" y="66842"/>
                    </a:cubicBezTo>
                    <a:lnTo>
                      <a:pt x="92528" y="207211"/>
                    </a:lnTo>
                    <a:cubicBezTo>
                      <a:pt x="92528" y="247316"/>
                      <a:pt x="96611" y="249990"/>
                      <a:pt x="131989" y="254000"/>
                    </a:cubicBezTo>
                    <a:lnTo>
                      <a:pt x="131989" y="270042"/>
                    </a:lnTo>
                    <a:lnTo>
                      <a:pt x="0" y="270042"/>
                    </a:lnTo>
                    <a:lnTo>
                      <a:pt x="0" y="254000"/>
                    </a:lnTo>
                    <a:cubicBezTo>
                      <a:pt x="40821" y="249990"/>
                      <a:pt x="44903" y="247316"/>
                      <a:pt x="44903" y="207211"/>
                    </a:cubicBezTo>
                    <a:lnTo>
                      <a:pt x="44903" y="82884"/>
                    </a:lnTo>
                    <a:cubicBezTo>
                      <a:pt x="44903" y="44116"/>
                      <a:pt x="40821" y="42779"/>
                      <a:pt x="8164" y="37432"/>
                    </a:cubicBezTo>
                    <a:lnTo>
                      <a:pt x="8164" y="24063"/>
                    </a:lnTo>
                    <a:cubicBezTo>
                      <a:pt x="37151" y="19332"/>
                      <a:pt x="65469" y="11255"/>
                      <a:pt x="92528" y="0"/>
                    </a:cubicBezTo>
                    <a:lnTo>
                      <a:pt x="92528" y="48126"/>
                    </a:lnTo>
                    <a:cubicBezTo>
                      <a:pt x="104775" y="38768"/>
                      <a:pt x="118382" y="30747"/>
                      <a:pt x="133350" y="20053"/>
                    </a:cubicBezTo>
                    <a:cubicBezTo>
                      <a:pt x="148075" y="9611"/>
                      <a:pt x="165559" y="3576"/>
                      <a:pt x="183696" y="2674"/>
                    </a:cubicBezTo>
                    <a:cubicBezTo>
                      <a:pt x="231321" y="2674"/>
                      <a:pt x="262618" y="36095"/>
                      <a:pt x="262618" y="93579"/>
                    </a:cubicBezTo>
                    <a:lnTo>
                      <a:pt x="262618" y="208547"/>
                    </a:lnTo>
                    <a:cubicBezTo>
                      <a:pt x="262618" y="248653"/>
                      <a:pt x="265339" y="251326"/>
                      <a:pt x="300718" y="255337"/>
                    </a:cubicBezTo>
                    <a:lnTo>
                      <a:pt x="300718" y="271379"/>
                    </a:lnTo>
                    <a:lnTo>
                      <a:pt x="175532" y="2713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9" name="Google Shape;389;p53"/>
              <p:cNvSpPr/>
              <p:nvPr/>
            </p:nvSpPr>
            <p:spPr>
              <a:xfrm>
                <a:off x="15635405" y="-2776177"/>
                <a:ext cx="133350" cy="381001"/>
              </a:xfrm>
              <a:custGeom>
                <a:avLst/>
                <a:gdLst/>
                <a:ahLst/>
                <a:cxnLst/>
                <a:rect l="l" t="t" r="r" b="b"/>
                <a:pathLst>
                  <a:path w="133350" h="381001" extrusionOk="0">
                    <a:moveTo>
                      <a:pt x="0" y="381002"/>
                    </a:moveTo>
                    <a:lnTo>
                      <a:pt x="0" y="364960"/>
                    </a:lnTo>
                    <a:cubicBezTo>
                      <a:pt x="38100" y="360949"/>
                      <a:pt x="42182" y="358275"/>
                      <a:pt x="42182" y="316833"/>
                    </a:cubicBezTo>
                    <a:lnTo>
                      <a:pt x="42182" y="193844"/>
                    </a:lnTo>
                    <a:cubicBezTo>
                      <a:pt x="42182" y="156412"/>
                      <a:pt x="40821" y="155075"/>
                      <a:pt x="4082" y="148391"/>
                    </a:cubicBezTo>
                    <a:lnTo>
                      <a:pt x="4082" y="133686"/>
                    </a:lnTo>
                    <a:cubicBezTo>
                      <a:pt x="33437" y="129303"/>
                      <a:pt x="62193" y="121679"/>
                      <a:pt x="89807" y="110960"/>
                    </a:cubicBezTo>
                    <a:lnTo>
                      <a:pt x="89807" y="316833"/>
                    </a:lnTo>
                    <a:cubicBezTo>
                      <a:pt x="89807" y="356939"/>
                      <a:pt x="93889" y="360949"/>
                      <a:pt x="133350" y="364960"/>
                    </a:cubicBezTo>
                    <a:lnTo>
                      <a:pt x="133350" y="381002"/>
                    </a:lnTo>
                    <a:close/>
                    <a:moveTo>
                      <a:pt x="32657" y="30749"/>
                    </a:moveTo>
                    <a:cubicBezTo>
                      <a:pt x="32877" y="13858"/>
                      <a:pt x="46761" y="218"/>
                      <a:pt x="63954" y="2"/>
                    </a:cubicBezTo>
                    <a:cubicBezTo>
                      <a:pt x="80335" y="-170"/>
                      <a:pt x="93757" y="12737"/>
                      <a:pt x="93933" y="28832"/>
                    </a:cubicBezTo>
                    <a:cubicBezTo>
                      <a:pt x="93940" y="29471"/>
                      <a:pt x="93925" y="30111"/>
                      <a:pt x="93889" y="30749"/>
                    </a:cubicBezTo>
                    <a:cubicBezTo>
                      <a:pt x="93669" y="47640"/>
                      <a:pt x="79785" y="61280"/>
                      <a:pt x="62593" y="61496"/>
                    </a:cubicBezTo>
                    <a:cubicBezTo>
                      <a:pt x="46080" y="60274"/>
                      <a:pt x="33167" y="47010"/>
                      <a:pt x="32657" y="307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0" name="Google Shape;390;p53"/>
              <p:cNvSpPr/>
              <p:nvPr/>
            </p:nvSpPr>
            <p:spPr>
              <a:xfrm>
                <a:off x="15803441" y="-2663887"/>
                <a:ext cx="238137" cy="276732"/>
              </a:xfrm>
              <a:custGeom>
                <a:avLst/>
                <a:gdLst/>
                <a:ahLst/>
                <a:cxnLst/>
                <a:rect l="l" t="t" r="r" b="b"/>
                <a:pathLst>
                  <a:path w="238137" h="276732" extrusionOk="0">
                    <a:moveTo>
                      <a:pt x="189152" y="275396"/>
                    </a:moveTo>
                    <a:cubicBezTo>
                      <a:pt x="178760" y="274686"/>
                      <a:pt x="168815" y="270964"/>
                      <a:pt x="160577" y="264701"/>
                    </a:cubicBezTo>
                    <a:cubicBezTo>
                      <a:pt x="153785" y="256884"/>
                      <a:pt x="148691" y="247786"/>
                      <a:pt x="145609" y="237964"/>
                    </a:cubicBezTo>
                    <a:cubicBezTo>
                      <a:pt x="121116" y="254006"/>
                      <a:pt x="92541" y="276733"/>
                      <a:pt x="73491" y="276733"/>
                    </a:cubicBezTo>
                    <a:cubicBezTo>
                      <a:pt x="32910" y="276740"/>
                      <a:pt x="7" y="244425"/>
                      <a:pt x="0" y="204556"/>
                    </a:cubicBezTo>
                    <a:cubicBezTo>
                      <a:pt x="0" y="204106"/>
                      <a:pt x="4" y="203656"/>
                      <a:pt x="13" y="203206"/>
                    </a:cubicBezTo>
                    <a:cubicBezTo>
                      <a:pt x="13" y="173796"/>
                      <a:pt x="16341" y="155080"/>
                      <a:pt x="48998" y="144385"/>
                    </a:cubicBezTo>
                    <a:cubicBezTo>
                      <a:pt x="85738" y="132354"/>
                      <a:pt x="129281" y="116312"/>
                      <a:pt x="142888" y="105617"/>
                    </a:cubicBezTo>
                    <a:lnTo>
                      <a:pt x="142888" y="94922"/>
                    </a:lnTo>
                    <a:cubicBezTo>
                      <a:pt x="142888" y="52143"/>
                      <a:pt x="122477" y="26743"/>
                      <a:pt x="91180" y="26743"/>
                    </a:cubicBezTo>
                    <a:cubicBezTo>
                      <a:pt x="80719" y="26482"/>
                      <a:pt x="70705" y="30909"/>
                      <a:pt x="63966" y="38775"/>
                    </a:cubicBezTo>
                    <a:cubicBezTo>
                      <a:pt x="54630" y="49901"/>
                      <a:pt x="48519" y="63293"/>
                      <a:pt x="46277" y="77543"/>
                    </a:cubicBezTo>
                    <a:cubicBezTo>
                      <a:pt x="44492" y="85644"/>
                      <a:pt x="37015" y="91295"/>
                      <a:pt x="28588" y="90912"/>
                    </a:cubicBezTo>
                    <a:cubicBezTo>
                      <a:pt x="14634" y="89635"/>
                      <a:pt x="3387" y="79136"/>
                      <a:pt x="1373" y="65512"/>
                    </a:cubicBezTo>
                    <a:cubicBezTo>
                      <a:pt x="1373" y="56154"/>
                      <a:pt x="9538" y="49470"/>
                      <a:pt x="20423" y="41448"/>
                    </a:cubicBezTo>
                    <a:cubicBezTo>
                      <a:pt x="48075" y="22439"/>
                      <a:pt x="78944" y="8407"/>
                      <a:pt x="111591" y="6"/>
                    </a:cubicBezTo>
                    <a:cubicBezTo>
                      <a:pt x="129710" y="-217"/>
                      <a:pt x="147401" y="5420"/>
                      <a:pt x="161938" y="16048"/>
                    </a:cubicBezTo>
                    <a:cubicBezTo>
                      <a:pt x="183709" y="33427"/>
                      <a:pt x="189152" y="57491"/>
                      <a:pt x="189152" y="89575"/>
                    </a:cubicBezTo>
                    <a:lnTo>
                      <a:pt x="189152" y="200533"/>
                    </a:lnTo>
                    <a:cubicBezTo>
                      <a:pt x="189152" y="227270"/>
                      <a:pt x="200038" y="236627"/>
                      <a:pt x="210923" y="236627"/>
                    </a:cubicBezTo>
                    <a:cubicBezTo>
                      <a:pt x="218680" y="236477"/>
                      <a:pt x="226232" y="234158"/>
                      <a:pt x="232695" y="229943"/>
                    </a:cubicBezTo>
                    <a:lnTo>
                      <a:pt x="238138" y="245985"/>
                    </a:lnTo>
                    <a:close/>
                    <a:moveTo>
                      <a:pt x="145609" y="125670"/>
                    </a:moveTo>
                    <a:cubicBezTo>
                      <a:pt x="133363" y="132354"/>
                      <a:pt x="103427" y="144385"/>
                      <a:pt x="91180" y="151070"/>
                    </a:cubicBezTo>
                    <a:cubicBezTo>
                      <a:pt x="68048" y="161764"/>
                      <a:pt x="54441" y="173796"/>
                      <a:pt x="54441" y="195185"/>
                    </a:cubicBezTo>
                    <a:cubicBezTo>
                      <a:pt x="53385" y="219232"/>
                      <a:pt x="72371" y="239567"/>
                      <a:pt x="96848" y="240604"/>
                    </a:cubicBezTo>
                    <a:cubicBezTo>
                      <a:pt x="97226" y="240620"/>
                      <a:pt x="97605" y="240631"/>
                      <a:pt x="97984" y="240638"/>
                    </a:cubicBezTo>
                    <a:cubicBezTo>
                      <a:pt x="116240" y="238911"/>
                      <a:pt x="133431" y="231404"/>
                      <a:pt x="146970" y="219249"/>
                    </a:cubicBezTo>
                    <a:lnTo>
                      <a:pt x="146970" y="1256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1" name="Google Shape;391;p53"/>
              <p:cNvSpPr/>
              <p:nvPr/>
            </p:nvSpPr>
            <p:spPr>
              <a:xfrm>
                <a:off x="16058587" y="-2665218"/>
                <a:ext cx="300717" cy="271378"/>
              </a:xfrm>
              <a:custGeom>
                <a:avLst/>
                <a:gdLst/>
                <a:ahLst/>
                <a:cxnLst/>
                <a:rect l="l" t="t" r="r" b="b"/>
                <a:pathLst>
                  <a:path w="300717" h="271378" extrusionOk="0">
                    <a:moveTo>
                      <a:pt x="175532" y="270042"/>
                    </a:moveTo>
                    <a:lnTo>
                      <a:pt x="175532" y="254000"/>
                    </a:lnTo>
                    <a:cubicBezTo>
                      <a:pt x="210911" y="249990"/>
                      <a:pt x="214993" y="245979"/>
                      <a:pt x="214993" y="204537"/>
                    </a:cubicBezTo>
                    <a:lnTo>
                      <a:pt x="214993" y="104274"/>
                    </a:lnTo>
                    <a:cubicBezTo>
                      <a:pt x="214993" y="62832"/>
                      <a:pt x="200025" y="36095"/>
                      <a:pt x="159203" y="36095"/>
                    </a:cubicBezTo>
                    <a:cubicBezTo>
                      <a:pt x="134017" y="38421"/>
                      <a:pt x="110442" y="49293"/>
                      <a:pt x="92528" y="66842"/>
                    </a:cubicBezTo>
                    <a:lnTo>
                      <a:pt x="92528" y="207211"/>
                    </a:lnTo>
                    <a:cubicBezTo>
                      <a:pt x="92528" y="247316"/>
                      <a:pt x="96611" y="249990"/>
                      <a:pt x="131989" y="254000"/>
                    </a:cubicBezTo>
                    <a:lnTo>
                      <a:pt x="131989" y="270042"/>
                    </a:lnTo>
                    <a:lnTo>
                      <a:pt x="0" y="270042"/>
                    </a:lnTo>
                    <a:lnTo>
                      <a:pt x="0" y="254000"/>
                    </a:lnTo>
                    <a:cubicBezTo>
                      <a:pt x="40821" y="249990"/>
                      <a:pt x="44903" y="247316"/>
                      <a:pt x="44903" y="207211"/>
                    </a:cubicBezTo>
                    <a:lnTo>
                      <a:pt x="44903" y="82884"/>
                    </a:lnTo>
                    <a:cubicBezTo>
                      <a:pt x="44903" y="44116"/>
                      <a:pt x="40821" y="42779"/>
                      <a:pt x="8164" y="37432"/>
                    </a:cubicBezTo>
                    <a:lnTo>
                      <a:pt x="8164" y="24063"/>
                    </a:lnTo>
                    <a:cubicBezTo>
                      <a:pt x="37151" y="19332"/>
                      <a:pt x="65469" y="11255"/>
                      <a:pt x="92528" y="0"/>
                    </a:cubicBezTo>
                    <a:lnTo>
                      <a:pt x="92528" y="48126"/>
                    </a:lnTo>
                    <a:cubicBezTo>
                      <a:pt x="104775" y="38768"/>
                      <a:pt x="118382" y="30747"/>
                      <a:pt x="133350" y="20053"/>
                    </a:cubicBezTo>
                    <a:cubicBezTo>
                      <a:pt x="148075" y="9611"/>
                      <a:pt x="165560" y="3576"/>
                      <a:pt x="183696" y="2674"/>
                    </a:cubicBezTo>
                    <a:cubicBezTo>
                      <a:pt x="231321" y="2674"/>
                      <a:pt x="262618" y="36095"/>
                      <a:pt x="262618" y="93579"/>
                    </a:cubicBezTo>
                    <a:lnTo>
                      <a:pt x="262618" y="208547"/>
                    </a:lnTo>
                    <a:cubicBezTo>
                      <a:pt x="262618" y="248653"/>
                      <a:pt x="265339" y="251326"/>
                      <a:pt x="300718" y="255337"/>
                    </a:cubicBezTo>
                    <a:lnTo>
                      <a:pt x="300718" y="271379"/>
                    </a:lnTo>
                    <a:lnTo>
                      <a:pt x="175532" y="2713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392" name="Google Shape;392;p53"/>
            <p:cNvGrpSpPr/>
            <p:nvPr/>
          </p:nvGrpSpPr>
          <p:grpSpPr>
            <a:xfrm>
              <a:off x="7408693" y="2273089"/>
              <a:ext cx="506185" cy="497305"/>
              <a:chOff x="12659523" y="-2856386"/>
              <a:chExt cx="506185" cy="497305"/>
            </a:xfrm>
          </p:grpSpPr>
          <p:sp>
            <p:nvSpPr>
              <p:cNvPr id="393" name="Google Shape;393;p53"/>
              <p:cNvSpPr/>
              <p:nvPr/>
            </p:nvSpPr>
            <p:spPr>
              <a:xfrm>
                <a:off x="12659523" y="-2856386"/>
                <a:ext cx="506185" cy="497305"/>
              </a:xfrm>
              <a:custGeom>
                <a:avLst/>
                <a:gdLst/>
                <a:ahLst/>
                <a:cxnLst/>
                <a:rect l="l" t="t" r="r" b="b"/>
                <a:pathLst>
                  <a:path w="506185" h="497305" extrusionOk="0">
                    <a:moveTo>
                      <a:pt x="506186" y="248653"/>
                    </a:moveTo>
                    <a:cubicBezTo>
                      <a:pt x="506186" y="385980"/>
                      <a:pt x="392872" y="497305"/>
                      <a:pt x="253093" y="497305"/>
                    </a:cubicBezTo>
                    <a:cubicBezTo>
                      <a:pt x="113314" y="497305"/>
                      <a:pt x="0" y="385980"/>
                      <a:pt x="0" y="248653"/>
                    </a:cubicBezTo>
                    <a:cubicBezTo>
                      <a:pt x="0" y="111326"/>
                      <a:pt x="113314" y="0"/>
                      <a:pt x="253093" y="0"/>
                    </a:cubicBezTo>
                    <a:cubicBezTo>
                      <a:pt x="392872" y="0"/>
                      <a:pt x="506186" y="111326"/>
                      <a:pt x="506186" y="248653"/>
                    </a:cubicBezTo>
                    <a:close/>
                  </a:path>
                </a:pathLst>
              </a:custGeom>
              <a:solidFill>
                <a:srgbClr val="1891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4" name="Google Shape;394;p53"/>
              <p:cNvSpPr/>
              <p:nvPr/>
            </p:nvSpPr>
            <p:spPr>
              <a:xfrm>
                <a:off x="12695579" y="-2822965"/>
                <a:ext cx="433387" cy="426452"/>
              </a:xfrm>
              <a:custGeom>
                <a:avLst/>
                <a:gdLst/>
                <a:ahLst/>
                <a:cxnLst/>
                <a:rect l="l" t="t" r="r" b="b"/>
                <a:pathLst>
                  <a:path w="433387" h="426452" extrusionOk="0">
                    <a:moveTo>
                      <a:pt x="369434" y="264695"/>
                    </a:moveTo>
                    <a:cubicBezTo>
                      <a:pt x="360802" y="247987"/>
                      <a:pt x="343591" y="237227"/>
                      <a:pt x="324530" y="236621"/>
                    </a:cubicBezTo>
                    <a:lnTo>
                      <a:pt x="324530" y="236621"/>
                    </a:lnTo>
                    <a:lnTo>
                      <a:pt x="433388" y="213895"/>
                    </a:lnTo>
                    <a:lnTo>
                      <a:pt x="324530" y="191168"/>
                    </a:lnTo>
                    <a:lnTo>
                      <a:pt x="324530" y="191168"/>
                    </a:lnTo>
                    <a:cubicBezTo>
                      <a:pt x="339555" y="178150"/>
                      <a:pt x="358926" y="171013"/>
                      <a:pt x="378959" y="171116"/>
                    </a:cubicBezTo>
                    <a:cubicBezTo>
                      <a:pt x="403452" y="171116"/>
                      <a:pt x="423863" y="141705"/>
                      <a:pt x="410255" y="120316"/>
                    </a:cubicBezTo>
                    <a:cubicBezTo>
                      <a:pt x="410255" y="120316"/>
                      <a:pt x="406173" y="155074"/>
                      <a:pt x="361270" y="143042"/>
                    </a:cubicBezTo>
                    <a:cubicBezTo>
                      <a:pt x="343106" y="137095"/>
                      <a:pt x="323082" y="141755"/>
                      <a:pt x="309563" y="155074"/>
                    </a:cubicBezTo>
                    <a:lnTo>
                      <a:pt x="309563" y="155074"/>
                    </a:lnTo>
                    <a:lnTo>
                      <a:pt x="371475" y="62832"/>
                    </a:lnTo>
                    <a:lnTo>
                      <a:pt x="277586" y="122989"/>
                    </a:lnTo>
                    <a:lnTo>
                      <a:pt x="277586" y="122989"/>
                    </a:lnTo>
                    <a:cubicBezTo>
                      <a:pt x="279224" y="103313"/>
                      <a:pt x="287901" y="84843"/>
                      <a:pt x="302079" y="70853"/>
                    </a:cubicBezTo>
                    <a:cubicBezTo>
                      <a:pt x="318407" y="53474"/>
                      <a:pt x="312964" y="18716"/>
                      <a:pt x="287111" y="12032"/>
                    </a:cubicBezTo>
                    <a:cubicBezTo>
                      <a:pt x="287111" y="12032"/>
                      <a:pt x="308882" y="38768"/>
                      <a:pt x="269421" y="62832"/>
                    </a:cubicBezTo>
                    <a:cubicBezTo>
                      <a:pt x="252416" y="71312"/>
                      <a:pt x="241463" y="88221"/>
                      <a:pt x="240846" y="106947"/>
                    </a:cubicBezTo>
                    <a:lnTo>
                      <a:pt x="240846" y="106947"/>
                    </a:lnTo>
                    <a:lnTo>
                      <a:pt x="217714" y="0"/>
                    </a:lnTo>
                    <a:lnTo>
                      <a:pt x="194582" y="106947"/>
                    </a:lnTo>
                    <a:lnTo>
                      <a:pt x="194582" y="106947"/>
                    </a:lnTo>
                    <a:cubicBezTo>
                      <a:pt x="181331" y="92187"/>
                      <a:pt x="174067" y="73155"/>
                      <a:pt x="174171" y="53474"/>
                    </a:cubicBezTo>
                    <a:cubicBezTo>
                      <a:pt x="174171" y="29411"/>
                      <a:pt x="144236" y="9358"/>
                      <a:pt x="122464" y="22726"/>
                    </a:cubicBezTo>
                    <a:cubicBezTo>
                      <a:pt x="122464" y="22726"/>
                      <a:pt x="157843" y="26737"/>
                      <a:pt x="145596" y="70853"/>
                    </a:cubicBezTo>
                    <a:cubicBezTo>
                      <a:pt x="139543" y="88697"/>
                      <a:pt x="144286" y="108371"/>
                      <a:pt x="157843" y="121653"/>
                    </a:cubicBezTo>
                    <a:lnTo>
                      <a:pt x="157843" y="121653"/>
                    </a:lnTo>
                    <a:lnTo>
                      <a:pt x="63273" y="61495"/>
                    </a:lnTo>
                    <a:lnTo>
                      <a:pt x="63273" y="61495"/>
                    </a:lnTo>
                    <a:lnTo>
                      <a:pt x="113620" y="136358"/>
                    </a:lnTo>
                    <a:lnTo>
                      <a:pt x="124505" y="153737"/>
                    </a:lnTo>
                    <a:lnTo>
                      <a:pt x="124505" y="153737"/>
                    </a:lnTo>
                    <a:cubicBezTo>
                      <a:pt x="104718" y="151974"/>
                      <a:pt x="86183" y="143461"/>
                      <a:pt x="72118" y="129674"/>
                    </a:cubicBezTo>
                    <a:cubicBezTo>
                      <a:pt x="54429" y="113632"/>
                      <a:pt x="19050" y="118979"/>
                      <a:pt x="12246" y="144379"/>
                    </a:cubicBezTo>
                    <a:cubicBezTo>
                      <a:pt x="12246" y="144379"/>
                      <a:pt x="39461" y="122989"/>
                      <a:pt x="63954" y="161758"/>
                    </a:cubicBezTo>
                    <a:cubicBezTo>
                      <a:pt x="72585" y="178465"/>
                      <a:pt x="89796" y="189226"/>
                      <a:pt x="108857" y="189832"/>
                    </a:cubicBezTo>
                    <a:lnTo>
                      <a:pt x="108857" y="189832"/>
                    </a:lnTo>
                    <a:lnTo>
                      <a:pt x="0" y="212558"/>
                    </a:lnTo>
                    <a:lnTo>
                      <a:pt x="108857" y="235284"/>
                    </a:lnTo>
                    <a:lnTo>
                      <a:pt x="108857" y="235284"/>
                    </a:lnTo>
                    <a:cubicBezTo>
                      <a:pt x="93448" y="247659"/>
                      <a:pt x="74320" y="254706"/>
                      <a:pt x="54429" y="255337"/>
                    </a:cubicBezTo>
                    <a:cubicBezTo>
                      <a:pt x="29936" y="255337"/>
                      <a:pt x="9525" y="284747"/>
                      <a:pt x="23132" y="306137"/>
                    </a:cubicBezTo>
                    <a:cubicBezTo>
                      <a:pt x="23132" y="306137"/>
                      <a:pt x="27214" y="271379"/>
                      <a:pt x="72118" y="283411"/>
                    </a:cubicBezTo>
                    <a:cubicBezTo>
                      <a:pt x="90281" y="289357"/>
                      <a:pt x="110306" y="284698"/>
                      <a:pt x="123825" y="271379"/>
                    </a:cubicBezTo>
                    <a:lnTo>
                      <a:pt x="123825" y="271379"/>
                    </a:lnTo>
                    <a:lnTo>
                      <a:pt x="62593" y="363621"/>
                    </a:lnTo>
                    <a:lnTo>
                      <a:pt x="156482" y="303463"/>
                    </a:lnTo>
                    <a:cubicBezTo>
                      <a:pt x="154844" y="323139"/>
                      <a:pt x="146167" y="341610"/>
                      <a:pt x="131989" y="355600"/>
                    </a:cubicBezTo>
                    <a:cubicBezTo>
                      <a:pt x="115661" y="372979"/>
                      <a:pt x="121104" y="407737"/>
                      <a:pt x="146957" y="414421"/>
                    </a:cubicBezTo>
                    <a:cubicBezTo>
                      <a:pt x="146957" y="414421"/>
                      <a:pt x="125186" y="387684"/>
                      <a:pt x="164646" y="363621"/>
                    </a:cubicBezTo>
                    <a:cubicBezTo>
                      <a:pt x="181652" y="355141"/>
                      <a:pt x="192605" y="338232"/>
                      <a:pt x="193221" y="319505"/>
                    </a:cubicBezTo>
                    <a:lnTo>
                      <a:pt x="193221" y="319505"/>
                    </a:lnTo>
                    <a:lnTo>
                      <a:pt x="216354" y="426453"/>
                    </a:lnTo>
                    <a:lnTo>
                      <a:pt x="239486" y="319505"/>
                    </a:lnTo>
                    <a:lnTo>
                      <a:pt x="239486" y="319505"/>
                    </a:lnTo>
                    <a:cubicBezTo>
                      <a:pt x="252736" y="334266"/>
                      <a:pt x="260001" y="353298"/>
                      <a:pt x="259896" y="372979"/>
                    </a:cubicBezTo>
                    <a:cubicBezTo>
                      <a:pt x="259896" y="397042"/>
                      <a:pt x="289832" y="417095"/>
                      <a:pt x="311604" y="403726"/>
                    </a:cubicBezTo>
                    <a:cubicBezTo>
                      <a:pt x="311604" y="403726"/>
                      <a:pt x="276225" y="399716"/>
                      <a:pt x="288471" y="355600"/>
                    </a:cubicBezTo>
                    <a:cubicBezTo>
                      <a:pt x="294525" y="337755"/>
                      <a:pt x="289782" y="318082"/>
                      <a:pt x="276225" y="304800"/>
                    </a:cubicBezTo>
                    <a:lnTo>
                      <a:pt x="276225" y="304800"/>
                    </a:lnTo>
                    <a:lnTo>
                      <a:pt x="370114" y="364958"/>
                    </a:lnTo>
                    <a:lnTo>
                      <a:pt x="337457" y="316832"/>
                    </a:lnTo>
                    <a:lnTo>
                      <a:pt x="308882" y="274053"/>
                    </a:lnTo>
                    <a:lnTo>
                      <a:pt x="308882" y="274053"/>
                    </a:lnTo>
                    <a:cubicBezTo>
                      <a:pt x="328910" y="275662"/>
                      <a:pt x="347710" y="284187"/>
                      <a:pt x="361950" y="298116"/>
                    </a:cubicBezTo>
                    <a:cubicBezTo>
                      <a:pt x="379639" y="314158"/>
                      <a:pt x="415018" y="308811"/>
                      <a:pt x="421821" y="283411"/>
                    </a:cubicBezTo>
                    <a:cubicBezTo>
                      <a:pt x="419780" y="283411"/>
                      <a:pt x="392566" y="304800"/>
                      <a:pt x="369434" y="264695"/>
                    </a:cubicBezTo>
                    <a:close/>
                  </a:path>
                </a:pathLst>
              </a:custGeom>
              <a:solidFill>
                <a:srgbClr val="F7CE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4"/>
          <p:cNvSpPr txBox="1">
            <a:spLocks noGrp="1"/>
          </p:cNvSpPr>
          <p:nvPr>
            <p:ph type="title"/>
          </p:nvPr>
        </p:nvSpPr>
        <p:spPr>
          <a:xfrm>
            <a:off x="1862066" y="277798"/>
            <a:ext cx="6768900" cy="484800"/>
          </a:xfrm>
          <a:prstGeom prst="rect">
            <a:avLst/>
          </a:prstGeom>
          <a:noFill/>
          <a:ln>
            <a:noFill/>
          </a:ln>
        </p:spPr>
        <p:txBody>
          <a:bodyPr spcFirstLastPara="1" wrap="square" lIns="68575" tIns="34275" rIns="68575" bIns="34275" anchor="ctr" anchorCtr="0">
            <a:spAutoFit/>
          </a:bodyPr>
          <a:lstStyle/>
          <a:p>
            <a:pPr marL="0" lvl="0" indent="0" algn="l" rtl="0">
              <a:lnSpc>
                <a:spcPct val="90000"/>
              </a:lnSpc>
              <a:spcBef>
                <a:spcPts val="0"/>
              </a:spcBef>
              <a:spcAft>
                <a:spcPts val="0"/>
              </a:spcAft>
              <a:buClr>
                <a:schemeClr val="dk1"/>
              </a:buClr>
              <a:buSzPts val="3000"/>
              <a:buFont typeface="Arial"/>
              <a:buNone/>
            </a:pPr>
            <a:r>
              <a:rPr lang="en"/>
              <a:t>TEMPO Timeline</a:t>
            </a:r>
            <a:endParaRPr/>
          </a:p>
        </p:txBody>
      </p:sp>
      <p:pic>
        <p:nvPicPr>
          <p:cNvPr id="400" name="Google Shape;400;p54" descr="A picture containing outdoor, sky, nature, light&#10;&#10;Description automatically generated"/>
          <p:cNvPicPr preferRelativeResize="0"/>
          <p:nvPr/>
        </p:nvPicPr>
        <p:blipFill rotWithShape="1">
          <a:blip r:embed="rId3">
            <a:alphaModFix/>
          </a:blip>
          <a:srcRect t="11765"/>
          <a:stretch/>
        </p:blipFill>
        <p:spPr>
          <a:xfrm>
            <a:off x="5604925" y="828687"/>
            <a:ext cx="2940693" cy="3279127"/>
          </a:xfrm>
          <a:prstGeom prst="rect">
            <a:avLst/>
          </a:prstGeom>
          <a:noFill/>
          <a:ln>
            <a:noFill/>
          </a:ln>
        </p:spPr>
      </p:pic>
      <p:graphicFrame>
        <p:nvGraphicFramePr>
          <p:cNvPr id="401" name="Google Shape;401;p54"/>
          <p:cNvGraphicFramePr/>
          <p:nvPr/>
        </p:nvGraphicFramePr>
        <p:xfrm>
          <a:off x="1344959" y="940742"/>
          <a:ext cx="3000000" cy="3000000"/>
        </p:xfrm>
        <a:graphic>
          <a:graphicData uri="http://schemas.openxmlformats.org/drawingml/2006/table">
            <a:tbl>
              <a:tblPr firstRow="1" bandRow="1">
                <a:noFill/>
                <a:tableStyleId>{40E7B672-227B-4432-8F02-5A13067F61C8}</a:tableStyleId>
              </a:tblPr>
              <a:tblGrid>
                <a:gridCol w="2216075">
                  <a:extLst>
                    <a:ext uri="{9D8B030D-6E8A-4147-A177-3AD203B41FA5}">
                      <a16:colId xmlns:a16="http://schemas.microsoft.com/office/drawing/2014/main" val="20000"/>
                    </a:ext>
                  </a:extLst>
                </a:gridCol>
                <a:gridCol w="1583475">
                  <a:extLst>
                    <a:ext uri="{9D8B030D-6E8A-4147-A177-3AD203B41FA5}">
                      <a16:colId xmlns:a16="http://schemas.microsoft.com/office/drawing/2014/main" val="20001"/>
                    </a:ext>
                  </a:extLst>
                </a:gridCol>
              </a:tblGrid>
              <a:tr h="318450">
                <a:tc>
                  <a:txBody>
                    <a:bodyPr/>
                    <a:lstStyle/>
                    <a:p>
                      <a:pPr marL="0" marR="0" lvl="0" indent="0" algn="l" rtl="0">
                        <a:lnSpc>
                          <a:spcPct val="100000"/>
                        </a:lnSpc>
                        <a:spcBef>
                          <a:spcPts val="0"/>
                        </a:spcBef>
                        <a:spcAft>
                          <a:spcPts val="0"/>
                        </a:spcAft>
                        <a:buNone/>
                      </a:pPr>
                      <a:r>
                        <a:rPr lang="en" sz="1400" u="none" strike="noStrike" cap="none"/>
                        <a:t>Kick-off</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 sz="1400" u="none" strike="noStrike" cap="none"/>
                        <a:t>January 2013</a:t>
                      </a:r>
                      <a:endParaRPr/>
                    </a:p>
                  </a:txBody>
                  <a:tcPr marL="91450" marR="91450" marT="45725" marB="45725" anchor="ctr"/>
                </a:tc>
                <a:extLst>
                  <a:ext uri="{0D108BD9-81ED-4DB2-BD59-A6C34878D82A}">
                    <a16:rowId xmlns:a16="http://schemas.microsoft.com/office/drawing/2014/main" val="10000"/>
                  </a:ext>
                </a:extLst>
              </a:tr>
              <a:tr h="318450">
                <a:tc>
                  <a:txBody>
                    <a:bodyPr/>
                    <a:lstStyle/>
                    <a:p>
                      <a:pPr marL="0" marR="0" lvl="0" indent="0" algn="l" rtl="0">
                        <a:lnSpc>
                          <a:spcPct val="100000"/>
                        </a:lnSpc>
                        <a:spcBef>
                          <a:spcPts val="0"/>
                        </a:spcBef>
                        <a:spcAft>
                          <a:spcPts val="0"/>
                        </a:spcAft>
                        <a:buNone/>
                      </a:pPr>
                      <a:r>
                        <a:rPr lang="en" sz="1400" u="none" strike="noStrike" cap="none"/>
                        <a:t>Instrument delivered</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 sz="1400" u="none" strike="noStrike" cap="none"/>
                        <a:t>November 2018</a:t>
                      </a:r>
                      <a:endParaRPr/>
                    </a:p>
                  </a:txBody>
                  <a:tcPr marL="91450" marR="91450" marT="45725" marB="45725" anchor="ctr"/>
                </a:tc>
                <a:extLst>
                  <a:ext uri="{0D108BD9-81ED-4DB2-BD59-A6C34878D82A}">
                    <a16:rowId xmlns:a16="http://schemas.microsoft.com/office/drawing/2014/main" val="10001"/>
                  </a:ext>
                </a:extLst>
              </a:tr>
              <a:tr h="318450">
                <a:tc>
                  <a:txBody>
                    <a:bodyPr/>
                    <a:lstStyle/>
                    <a:p>
                      <a:pPr marL="0" marR="0" lvl="0" indent="0" algn="l" rtl="0">
                        <a:lnSpc>
                          <a:spcPct val="100000"/>
                        </a:lnSpc>
                        <a:spcBef>
                          <a:spcPts val="0"/>
                        </a:spcBef>
                        <a:spcAft>
                          <a:spcPts val="0"/>
                        </a:spcAft>
                        <a:buNone/>
                      </a:pPr>
                      <a:r>
                        <a:rPr lang="en" sz="1400" u="none" strike="noStrike" cap="none"/>
                        <a:t>Integrated to Intelsat</a:t>
                      </a:r>
                      <a:r>
                        <a:rPr lang="en"/>
                        <a:t> </a:t>
                      </a:r>
                      <a:r>
                        <a:rPr lang="en" sz="1400" u="none" strike="noStrike" cap="none"/>
                        <a:t>40e</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 sz="1400" u="none" strike="noStrike" cap="none"/>
                        <a:t>June 2022</a:t>
                      </a:r>
                      <a:endParaRPr/>
                    </a:p>
                  </a:txBody>
                  <a:tcPr marL="91450" marR="91450" marT="45725" marB="45725" anchor="ctr"/>
                </a:tc>
                <a:extLst>
                  <a:ext uri="{0D108BD9-81ED-4DB2-BD59-A6C34878D82A}">
                    <a16:rowId xmlns:a16="http://schemas.microsoft.com/office/drawing/2014/main" val="10002"/>
                  </a:ext>
                </a:extLst>
              </a:tr>
              <a:tr h="318450">
                <a:tc>
                  <a:txBody>
                    <a:bodyPr/>
                    <a:lstStyle/>
                    <a:p>
                      <a:pPr marL="0" marR="0" lvl="0" indent="0" algn="l" rtl="0">
                        <a:lnSpc>
                          <a:spcPct val="100000"/>
                        </a:lnSpc>
                        <a:spcBef>
                          <a:spcPts val="0"/>
                        </a:spcBef>
                        <a:spcAft>
                          <a:spcPts val="0"/>
                        </a:spcAft>
                        <a:buNone/>
                      </a:pPr>
                      <a:r>
                        <a:rPr lang="en" sz="1400" u="none" strike="noStrike" cap="none"/>
                        <a:t>Launch</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 sz="1400" u="none" strike="noStrike" cap="none"/>
                        <a:t>7 April 2023</a:t>
                      </a:r>
                      <a:endParaRPr/>
                    </a:p>
                  </a:txBody>
                  <a:tcPr marL="91450" marR="91450" marT="45725" marB="45725" anchor="ctr"/>
                </a:tc>
                <a:extLst>
                  <a:ext uri="{0D108BD9-81ED-4DB2-BD59-A6C34878D82A}">
                    <a16:rowId xmlns:a16="http://schemas.microsoft.com/office/drawing/2014/main" val="10003"/>
                  </a:ext>
                </a:extLst>
              </a:tr>
              <a:tr h="318450">
                <a:tc>
                  <a:txBody>
                    <a:bodyPr/>
                    <a:lstStyle/>
                    <a:p>
                      <a:pPr marL="0" marR="0" lvl="0" indent="0" algn="l" rtl="0">
                        <a:lnSpc>
                          <a:spcPct val="100000"/>
                        </a:lnSpc>
                        <a:spcBef>
                          <a:spcPts val="0"/>
                        </a:spcBef>
                        <a:spcAft>
                          <a:spcPts val="0"/>
                        </a:spcAft>
                        <a:buNone/>
                      </a:pPr>
                      <a:r>
                        <a:rPr lang="en" sz="1400" u="none" strike="noStrike" cap="none"/>
                        <a:t>First</a:t>
                      </a:r>
                      <a:r>
                        <a:rPr lang="en"/>
                        <a:t> light</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 sz="1400" u="none" strike="noStrike" cap="none"/>
                        <a:t>2 August 2023</a:t>
                      </a:r>
                      <a:endParaRPr/>
                    </a:p>
                  </a:txBody>
                  <a:tcPr marL="91450" marR="91450" marT="45725" marB="45725" anchor="ctr"/>
                </a:tc>
                <a:extLst>
                  <a:ext uri="{0D108BD9-81ED-4DB2-BD59-A6C34878D82A}">
                    <a16:rowId xmlns:a16="http://schemas.microsoft.com/office/drawing/2014/main" val="10004"/>
                  </a:ext>
                </a:extLst>
              </a:tr>
              <a:tr h="318450">
                <a:tc>
                  <a:txBody>
                    <a:bodyPr/>
                    <a:lstStyle/>
                    <a:p>
                      <a:pPr marL="0" marR="0" lvl="0" indent="0" algn="l" rtl="0">
                        <a:lnSpc>
                          <a:spcPct val="100000"/>
                        </a:lnSpc>
                        <a:spcBef>
                          <a:spcPts val="0"/>
                        </a:spcBef>
                        <a:spcAft>
                          <a:spcPts val="0"/>
                        </a:spcAft>
                        <a:buNone/>
                      </a:pPr>
                      <a:r>
                        <a:rPr lang="en" sz="1400" u="none" strike="noStrike" cap="none"/>
                        <a:t>Nominal operations</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 sz="1400" u="none" strike="noStrike" cap="none"/>
                        <a:t>October 2023</a:t>
                      </a:r>
                      <a:endParaRPr/>
                    </a:p>
                  </a:txBody>
                  <a:tcPr marL="91450" marR="91450" marT="45725" marB="45725" anchor="ctr"/>
                </a:tc>
                <a:extLst>
                  <a:ext uri="{0D108BD9-81ED-4DB2-BD59-A6C34878D82A}">
                    <a16:rowId xmlns:a16="http://schemas.microsoft.com/office/drawing/2014/main" val="10005"/>
                  </a:ext>
                </a:extLst>
              </a:tr>
              <a:tr h="683475">
                <a:tc>
                  <a:txBody>
                    <a:bodyPr/>
                    <a:lstStyle/>
                    <a:p>
                      <a:pPr marL="0" marR="0" lvl="0" indent="0" algn="l" rtl="0">
                        <a:lnSpc>
                          <a:spcPct val="100000"/>
                        </a:lnSpc>
                        <a:spcBef>
                          <a:spcPts val="0"/>
                        </a:spcBef>
                        <a:spcAft>
                          <a:spcPts val="0"/>
                        </a:spcAft>
                        <a:buNone/>
                      </a:pPr>
                      <a:r>
                        <a:rPr lang="en" sz="1400" u="none" strike="noStrike" cap="none"/>
                        <a:t>Radiances and 3 weeks of unvalidated trace gas files released to public </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 sz="1400" u="none" strike="noStrike" cap="none"/>
                        <a:t>February 2024</a:t>
                      </a:r>
                      <a:endParaRPr/>
                    </a:p>
                  </a:txBody>
                  <a:tcPr marL="91450" marR="91450" marT="45725" marB="45725" anchor="ctr"/>
                </a:tc>
                <a:extLst>
                  <a:ext uri="{0D108BD9-81ED-4DB2-BD59-A6C34878D82A}">
                    <a16:rowId xmlns:a16="http://schemas.microsoft.com/office/drawing/2014/main" val="10006"/>
                  </a:ext>
                </a:extLst>
              </a:tr>
              <a:tr h="318450">
                <a:tc>
                  <a:txBody>
                    <a:bodyPr/>
                    <a:lstStyle/>
                    <a:p>
                      <a:pPr marL="0" marR="0" lvl="0" indent="0" algn="l" rtl="0">
                        <a:lnSpc>
                          <a:spcPct val="100000"/>
                        </a:lnSpc>
                        <a:spcBef>
                          <a:spcPts val="0"/>
                        </a:spcBef>
                        <a:spcAft>
                          <a:spcPts val="0"/>
                        </a:spcAft>
                        <a:buNone/>
                      </a:pPr>
                      <a:r>
                        <a:rPr lang="en" sz="1400" u="none" strike="noStrike" cap="none"/>
                        <a:t>Public data release</a:t>
                      </a:r>
                      <a:endParaRPr/>
                    </a:p>
                  </a:txBody>
                  <a:tcPr marL="91450" marR="91450" marT="45725" marB="45725" anchor="ctr">
                    <a:solidFill>
                      <a:srgbClr val="FFFF00"/>
                    </a:solidFill>
                  </a:tcPr>
                </a:tc>
                <a:tc>
                  <a:txBody>
                    <a:bodyPr/>
                    <a:lstStyle/>
                    <a:p>
                      <a:pPr marL="0" marR="0" lvl="0" indent="0" algn="l" rtl="0">
                        <a:lnSpc>
                          <a:spcPct val="100000"/>
                        </a:lnSpc>
                        <a:spcBef>
                          <a:spcPts val="0"/>
                        </a:spcBef>
                        <a:spcAft>
                          <a:spcPts val="0"/>
                        </a:spcAft>
                        <a:buNone/>
                      </a:pPr>
                      <a:r>
                        <a:rPr lang="en" sz="1400" u="none" strike="noStrike" cap="none"/>
                        <a:t>May 2024</a:t>
                      </a:r>
                      <a:endParaRPr/>
                    </a:p>
                  </a:txBody>
                  <a:tcPr marL="91450" marR="91450" marT="45725" marB="45725" anchor="ctr">
                    <a:solidFill>
                      <a:srgbClr val="FFFF00"/>
                    </a:solidFill>
                  </a:tcPr>
                </a:tc>
                <a:extLst>
                  <a:ext uri="{0D108BD9-81ED-4DB2-BD59-A6C34878D82A}">
                    <a16:rowId xmlns:a16="http://schemas.microsoft.com/office/drawing/2014/main" val="10007"/>
                  </a:ext>
                </a:extLst>
              </a:tr>
              <a:tr h="318450">
                <a:tc>
                  <a:txBody>
                    <a:bodyPr/>
                    <a:lstStyle/>
                    <a:p>
                      <a:pPr marL="0" marR="0" lvl="0" indent="0" algn="l" rtl="0">
                        <a:lnSpc>
                          <a:spcPct val="100000"/>
                        </a:lnSpc>
                        <a:spcBef>
                          <a:spcPts val="0"/>
                        </a:spcBef>
                        <a:spcAft>
                          <a:spcPts val="0"/>
                        </a:spcAft>
                        <a:buNone/>
                      </a:pPr>
                      <a:r>
                        <a:rPr lang="en" sz="1400" u="none" strike="noStrike" cap="none"/>
                        <a:t>Near real time products</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 sz="1400" u="none" strike="noStrike" cap="none"/>
                        <a:t>Early 2025</a:t>
                      </a:r>
                      <a:endParaRPr/>
                    </a:p>
                  </a:txBody>
                  <a:tcPr marL="91450" marR="91450" marT="45725" marB="45725" anchor="ctr"/>
                </a:tc>
                <a:extLst>
                  <a:ext uri="{0D108BD9-81ED-4DB2-BD59-A6C34878D82A}">
                    <a16:rowId xmlns:a16="http://schemas.microsoft.com/office/drawing/2014/main" val="10008"/>
                  </a:ext>
                </a:extLst>
              </a:tr>
            </a:tbl>
          </a:graphicData>
        </a:graphic>
      </p:graphicFrame>
      <p:sp>
        <p:nvSpPr>
          <p:cNvPr id="402" name="Google Shape;402;p54"/>
          <p:cNvSpPr txBox="1">
            <a:spLocks noGrp="1"/>
          </p:cNvSpPr>
          <p:nvPr>
            <p:ph type="sldNum" idx="12"/>
          </p:nvPr>
        </p:nvSpPr>
        <p:spPr>
          <a:xfrm>
            <a:off x="7016489" y="4816754"/>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403" name="Google Shape;403;p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
        <p:nvSpPr>
          <p:cNvPr id="404" name="Google Shape;404;p54"/>
          <p:cNvSpPr txBox="1"/>
          <p:nvPr/>
        </p:nvSpPr>
        <p:spPr>
          <a:xfrm>
            <a:off x="1344950" y="4318225"/>
            <a:ext cx="71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 Baseline mission is 20 months, then up for extensions through NASA Senior Reviews</a:t>
            </a: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5"/>
          <p:cNvSpPr txBox="1">
            <a:spLocks noGrp="1"/>
          </p:cNvSpPr>
          <p:nvPr>
            <p:ph type="title"/>
          </p:nvPr>
        </p:nvSpPr>
        <p:spPr>
          <a:xfrm>
            <a:off x="1778975" y="532819"/>
            <a:ext cx="6769033" cy="484748"/>
          </a:xfrm>
          <a:prstGeom prst="rect">
            <a:avLst/>
          </a:prstGeom>
          <a:noFill/>
          <a:ln>
            <a:noFill/>
          </a:ln>
        </p:spPr>
        <p:txBody>
          <a:bodyPr spcFirstLastPara="1" wrap="square" lIns="68575" tIns="34275" rIns="68575" bIns="34275" anchor="ctr" anchorCtr="0">
            <a:spAutoFit/>
          </a:bodyPr>
          <a:lstStyle/>
          <a:p>
            <a:pPr marL="0" lvl="0" indent="0" algn="l" rtl="0">
              <a:lnSpc>
                <a:spcPct val="90000"/>
              </a:lnSpc>
              <a:spcBef>
                <a:spcPts val="0"/>
              </a:spcBef>
              <a:spcAft>
                <a:spcPts val="0"/>
              </a:spcAft>
              <a:buClr>
                <a:schemeClr val="dk1"/>
              </a:buClr>
              <a:buSzPts val="3000"/>
              <a:buFont typeface="Arial"/>
              <a:buNone/>
            </a:pPr>
            <a:r>
              <a:rPr lang="en"/>
              <a:t>TEMPO Operations</a:t>
            </a:r>
            <a:endParaRPr/>
          </a:p>
        </p:txBody>
      </p:sp>
      <p:sp>
        <p:nvSpPr>
          <p:cNvPr id="410" name="Google Shape;410;p55"/>
          <p:cNvSpPr txBox="1">
            <a:spLocks noGrp="1"/>
          </p:cNvSpPr>
          <p:nvPr>
            <p:ph type="body" idx="1"/>
          </p:nvPr>
        </p:nvSpPr>
        <p:spPr>
          <a:xfrm>
            <a:off x="910300" y="1262625"/>
            <a:ext cx="3722400" cy="3744900"/>
          </a:xfrm>
          <a:prstGeom prst="rect">
            <a:avLst/>
          </a:prstGeom>
          <a:noFill/>
          <a:ln>
            <a:noFill/>
          </a:ln>
        </p:spPr>
        <p:txBody>
          <a:bodyPr spcFirstLastPara="1" wrap="square" lIns="68575" tIns="34275" rIns="68575" bIns="34275" anchor="t" anchorCtr="0">
            <a:spAutoFit/>
          </a:bodyPr>
          <a:lstStyle/>
          <a:p>
            <a:pPr marL="457200" lvl="0" indent="-228600" algn="l" rtl="0">
              <a:lnSpc>
                <a:spcPct val="100000"/>
              </a:lnSpc>
              <a:spcBef>
                <a:spcPts val="800"/>
              </a:spcBef>
              <a:spcAft>
                <a:spcPts val="0"/>
              </a:spcAft>
              <a:buClr>
                <a:schemeClr val="dk1"/>
              </a:buClr>
              <a:buSzPts val="1400"/>
              <a:buNone/>
            </a:pPr>
            <a:r>
              <a:rPr lang="en" sz="1400" b="1"/>
              <a:t>Nominal scans</a:t>
            </a:r>
            <a:endParaRPr/>
          </a:p>
          <a:p>
            <a:pPr marL="914400" lvl="1" indent="-228600" algn="l" rtl="0">
              <a:lnSpc>
                <a:spcPct val="90000"/>
              </a:lnSpc>
              <a:spcBef>
                <a:spcPts val="400"/>
              </a:spcBef>
              <a:spcAft>
                <a:spcPts val="0"/>
              </a:spcAft>
              <a:buSzPts val="1400"/>
              <a:buNone/>
            </a:pPr>
            <a:r>
              <a:rPr lang="en" sz="1200"/>
              <a:t>2048 North/South pixels</a:t>
            </a:r>
            <a:endParaRPr/>
          </a:p>
          <a:p>
            <a:pPr marL="914400" lvl="1" indent="-228600" algn="l" rtl="0">
              <a:lnSpc>
                <a:spcPct val="90000"/>
              </a:lnSpc>
              <a:spcBef>
                <a:spcPts val="400"/>
              </a:spcBef>
              <a:spcAft>
                <a:spcPts val="0"/>
              </a:spcAft>
              <a:buSzPts val="1400"/>
              <a:buNone/>
            </a:pPr>
            <a:r>
              <a:rPr lang="en" sz="1200"/>
              <a:t>1181 East/West steps per hour</a:t>
            </a:r>
            <a:endParaRPr/>
          </a:p>
          <a:p>
            <a:pPr marL="914400" lvl="1" indent="-228600" algn="l" rtl="0">
              <a:lnSpc>
                <a:spcPct val="90000"/>
              </a:lnSpc>
              <a:spcBef>
                <a:spcPts val="400"/>
              </a:spcBef>
              <a:spcAft>
                <a:spcPts val="0"/>
              </a:spcAft>
              <a:buSzPts val="1400"/>
              <a:buNone/>
            </a:pPr>
            <a:r>
              <a:rPr lang="en" sz="1200"/>
              <a:t>2 x 4.75 km</a:t>
            </a:r>
            <a:r>
              <a:rPr lang="en" sz="1200" baseline="30000"/>
              <a:t>2</a:t>
            </a:r>
            <a:r>
              <a:rPr lang="en" sz="1200"/>
              <a:t> at center of field of regard</a:t>
            </a:r>
            <a:endParaRPr/>
          </a:p>
          <a:p>
            <a:pPr marL="457200" lvl="0" indent="-228600" algn="l" rtl="0">
              <a:lnSpc>
                <a:spcPct val="100000"/>
              </a:lnSpc>
              <a:spcBef>
                <a:spcPts val="800"/>
              </a:spcBef>
              <a:spcAft>
                <a:spcPts val="0"/>
              </a:spcAft>
              <a:buClr>
                <a:schemeClr val="dk1"/>
              </a:buClr>
              <a:buSzPts val="1400"/>
              <a:buNone/>
            </a:pPr>
            <a:r>
              <a:rPr lang="en" sz="1400" b="1"/>
              <a:t>Optimized scans</a:t>
            </a:r>
            <a:endParaRPr/>
          </a:p>
          <a:p>
            <a:pPr marL="914400" lvl="1" indent="-228600" algn="l" rtl="0">
              <a:lnSpc>
                <a:spcPct val="90000"/>
              </a:lnSpc>
              <a:spcBef>
                <a:spcPts val="400"/>
              </a:spcBef>
              <a:spcAft>
                <a:spcPts val="0"/>
              </a:spcAft>
              <a:buSzPts val="1400"/>
              <a:buNone/>
            </a:pPr>
            <a:r>
              <a:rPr lang="en" sz="1200"/>
              <a:t>Higher temporal resolution AM and PM scans over coasts (40 minutes)</a:t>
            </a:r>
            <a:endParaRPr/>
          </a:p>
          <a:p>
            <a:pPr marL="457200" lvl="0" indent="-228600" algn="l" rtl="0">
              <a:lnSpc>
                <a:spcPct val="100000"/>
              </a:lnSpc>
              <a:spcBef>
                <a:spcPts val="800"/>
              </a:spcBef>
              <a:spcAft>
                <a:spcPts val="0"/>
              </a:spcAft>
              <a:buClr>
                <a:schemeClr val="dk1"/>
              </a:buClr>
              <a:buSzPts val="1400"/>
              <a:buNone/>
            </a:pPr>
            <a:r>
              <a:rPr lang="en" sz="1400" b="1"/>
              <a:t>Twilight scans (city lights)</a:t>
            </a:r>
            <a:endParaRPr/>
          </a:p>
          <a:p>
            <a:pPr marL="914400" lvl="1" indent="-228600" algn="l" rtl="0">
              <a:lnSpc>
                <a:spcPct val="90000"/>
              </a:lnSpc>
              <a:spcBef>
                <a:spcPts val="400"/>
              </a:spcBef>
              <a:spcAft>
                <a:spcPts val="0"/>
              </a:spcAft>
              <a:buSzPts val="1400"/>
              <a:buNone/>
            </a:pPr>
            <a:r>
              <a:rPr lang="en" sz="1200"/>
              <a:t>Performed during darkness, before morning scans</a:t>
            </a:r>
            <a:endParaRPr sz="1400"/>
          </a:p>
          <a:p>
            <a:pPr marL="457200" lvl="0" indent="-228600" algn="l" rtl="0">
              <a:lnSpc>
                <a:spcPct val="100000"/>
              </a:lnSpc>
              <a:spcBef>
                <a:spcPts val="800"/>
              </a:spcBef>
              <a:spcAft>
                <a:spcPts val="0"/>
              </a:spcAft>
              <a:buClr>
                <a:schemeClr val="dk1"/>
              </a:buClr>
              <a:buSzPts val="1400"/>
              <a:buNone/>
            </a:pPr>
            <a:r>
              <a:rPr lang="en" sz="1400" b="1"/>
              <a:t>High-time scans</a:t>
            </a:r>
            <a:endParaRPr/>
          </a:p>
          <a:p>
            <a:pPr marL="914400" lvl="1" indent="-228600" algn="l" rtl="0">
              <a:lnSpc>
                <a:spcPct val="90000"/>
              </a:lnSpc>
              <a:spcBef>
                <a:spcPts val="400"/>
              </a:spcBef>
              <a:spcAft>
                <a:spcPts val="0"/>
              </a:spcAft>
              <a:buSzPts val="1400"/>
              <a:buNone/>
            </a:pPr>
            <a:r>
              <a:rPr lang="en" sz="1200"/>
              <a:t>Frequent scans (5 to 10 minutes) over selected longitudes</a:t>
            </a:r>
            <a:endParaRPr/>
          </a:p>
          <a:p>
            <a:pPr marL="914400" lvl="1" indent="-228600" algn="l" rtl="0">
              <a:lnSpc>
                <a:spcPct val="90000"/>
              </a:lnSpc>
              <a:spcBef>
                <a:spcPts val="400"/>
              </a:spcBef>
              <a:spcAft>
                <a:spcPts val="0"/>
              </a:spcAft>
              <a:buSzPts val="1400"/>
              <a:buNone/>
            </a:pPr>
            <a:r>
              <a:rPr lang="en" sz="1200"/>
              <a:t>Rare → can be requested but require science team approval</a:t>
            </a:r>
            <a:endParaRPr sz="1200"/>
          </a:p>
          <a:p>
            <a:pPr marL="457200" lvl="0" indent="-228600" algn="l" rtl="0">
              <a:lnSpc>
                <a:spcPct val="100000"/>
              </a:lnSpc>
              <a:spcBef>
                <a:spcPts val="800"/>
              </a:spcBef>
              <a:spcAft>
                <a:spcPts val="0"/>
              </a:spcAft>
              <a:buClr>
                <a:schemeClr val="dk1"/>
              </a:buClr>
              <a:buSzPts val="1400"/>
              <a:buNone/>
            </a:pPr>
            <a:endParaRPr/>
          </a:p>
        </p:txBody>
      </p:sp>
      <p:pic>
        <p:nvPicPr>
          <p:cNvPr id="411" name="Google Shape;411;p55"/>
          <p:cNvPicPr preferRelativeResize="0"/>
          <p:nvPr/>
        </p:nvPicPr>
        <p:blipFill rotWithShape="1">
          <a:blip r:embed="rId3">
            <a:alphaModFix/>
          </a:blip>
          <a:srcRect l="11445" r="11445"/>
          <a:stretch/>
        </p:blipFill>
        <p:spPr>
          <a:xfrm>
            <a:off x="4856489" y="1412080"/>
            <a:ext cx="3946194" cy="3198600"/>
          </a:xfrm>
          <a:prstGeom prst="rect">
            <a:avLst/>
          </a:prstGeom>
          <a:noFill/>
          <a:ln>
            <a:noFill/>
          </a:ln>
        </p:spPr>
      </p:pic>
      <p:sp>
        <p:nvSpPr>
          <p:cNvPr id="412" name="Google Shape;412;p55"/>
          <p:cNvSpPr txBox="1">
            <a:spLocks noGrp="1"/>
          </p:cNvSpPr>
          <p:nvPr>
            <p:ph type="sldNum" idx="12"/>
          </p:nvPr>
        </p:nvSpPr>
        <p:spPr>
          <a:xfrm>
            <a:off x="7016489" y="4816754"/>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413" name="Google Shape;413;p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The Science Directorate at NASA's Langley Research Center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56"/>
          <p:cNvPicPr preferRelativeResize="0"/>
          <p:nvPr/>
        </p:nvPicPr>
        <p:blipFill rotWithShape="1">
          <a:blip r:embed="rId3">
            <a:alphaModFix/>
          </a:blip>
          <a:srcRect/>
          <a:stretch/>
        </p:blipFill>
        <p:spPr>
          <a:xfrm>
            <a:off x="0" y="160302"/>
            <a:ext cx="9160930" cy="4835444"/>
          </a:xfrm>
          <a:prstGeom prst="rect">
            <a:avLst/>
          </a:prstGeom>
          <a:noFill/>
          <a:ln>
            <a:noFill/>
          </a:ln>
        </p:spPr>
      </p:pic>
      <p:sp>
        <p:nvSpPr>
          <p:cNvPr id="419" name="Google Shape;419;p56"/>
          <p:cNvSpPr/>
          <p:nvPr/>
        </p:nvSpPr>
        <p:spPr>
          <a:xfrm>
            <a:off x="2316506" y="3190474"/>
            <a:ext cx="553074" cy="307777"/>
          </a:xfrm>
          <a:prstGeom prst="rect">
            <a:avLst/>
          </a:prstGeom>
          <a:noFill/>
          <a:ln w="28575" cap="flat" cmpd="sng">
            <a:solidFill>
              <a:srgbClr val="FFFF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0" name="Google Shape;420;p56"/>
          <p:cNvSpPr txBox="1"/>
          <p:nvPr/>
        </p:nvSpPr>
        <p:spPr>
          <a:xfrm>
            <a:off x="2156558" y="2898086"/>
            <a:ext cx="1202342" cy="2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00" b="0" i="0" u="none" strike="noStrike" cap="none">
                <a:solidFill>
                  <a:srgbClr val="FFFF00"/>
                </a:solidFill>
                <a:latin typeface="Arial"/>
                <a:ea typeface="Arial"/>
                <a:cs typeface="Arial"/>
                <a:sym typeface="Arial"/>
              </a:rPr>
              <a:t>TROPOMI</a:t>
            </a:r>
            <a:endParaRPr/>
          </a:p>
        </p:txBody>
      </p:sp>
      <p:sp>
        <p:nvSpPr>
          <p:cNvPr id="421" name="Google Shape;421;p56"/>
          <p:cNvSpPr txBox="1">
            <a:spLocks noGrp="1"/>
          </p:cNvSpPr>
          <p:nvPr>
            <p:ph type="sldNum" idx="12"/>
          </p:nvPr>
        </p:nvSpPr>
        <p:spPr>
          <a:xfrm>
            <a:off x="7016489" y="4816754"/>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2747</Words>
  <Application>Microsoft Macintosh PowerPoint</Application>
  <PresentationFormat>On-screen Show (16:9)</PresentationFormat>
  <Paragraphs>313</Paragraphs>
  <Slides>28</Slides>
  <Notes>28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Calibri</vt:lpstr>
      <vt:lpstr>Helvetica Neue</vt:lpstr>
      <vt:lpstr>Courier New</vt:lpstr>
      <vt:lpstr>Garamond</vt:lpstr>
      <vt:lpstr>Arial</vt:lpstr>
      <vt:lpstr>Lato</vt:lpstr>
      <vt:lpstr>Roboto</vt:lpstr>
      <vt:lpstr>Century Gothic</vt:lpstr>
      <vt:lpstr>Simple Light</vt:lpstr>
      <vt:lpstr>Office Theme</vt:lpstr>
      <vt:lpstr>Office Theme</vt:lpstr>
      <vt:lpstr>PowerPoint Presentation</vt:lpstr>
      <vt:lpstr>Agenda</vt:lpstr>
      <vt:lpstr>Mission Intro</vt:lpstr>
      <vt:lpstr>Tropospheric Emissions: Monitoring of Pollution </vt:lpstr>
      <vt:lpstr>PowerPoint Presentation</vt:lpstr>
      <vt:lpstr>PowerPoint Presentation</vt:lpstr>
      <vt:lpstr>TEMPO Timeline</vt:lpstr>
      <vt:lpstr>TEMPO Operations</vt:lpstr>
      <vt:lpstr>PowerPoint Presentation</vt:lpstr>
      <vt:lpstr>TEMPO Spectra</vt:lpstr>
      <vt:lpstr>Data Products</vt:lpstr>
      <vt:lpstr>TEMPO Level 1 products</vt:lpstr>
      <vt:lpstr>TEMPO Level 2 &amp; Level 3 products</vt:lpstr>
      <vt:lpstr>Level 2 product requirements</vt:lpstr>
      <vt:lpstr>One day of HCHO retrievals: filtering data</vt:lpstr>
      <vt:lpstr>One day of HCHO retrievals showing data only with cloud fraction &lt; 0.25</vt:lpstr>
      <vt:lpstr>One day of NO2 retrievals (unfiltered)</vt:lpstr>
      <vt:lpstr>How to find TEMPO data products  on Earthdata Search</vt:lpstr>
      <vt:lpstr>Summary</vt:lpstr>
      <vt:lpstr>Demonstration</vt:lpstr>
      <vt:lpstr>Demonstration Links - for reference</vt:lpstr>
      <vt:lpstr>TEMPO Resources at ASDC</vt:lpstr>
      <vt:lpstr>PowerPoint Presentation</vt:lpstr>
      <vt:lpstr>PowerPoint Presentation</vt:lpstr>
      <vt:lpstr>ASDC Webpage</vt:lpstr>
      <vt:lpstr>Additional Resources</vt:lpstr>
      <vt:lpstr>TEMPO Storymap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Kaufman, Daniel (LARC-E301)[RSES]</cp:lastModifiedBy>
  <cp:revision>2</cp:revision>
  <dcterms:modified xsi:type="dcterms:W3CDTF">2024-05-24T16:16:26Z</dcterms:modified>
</cp:coreProperties>
</file>