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3" r:id="rId2"/>
  </p:sldMasterIdLst>
  <p:notesMasterIdLst>
    <p:notesMasterId r:id="rId29"/>
  </p:notesMasterIdLst>
  <p:sldIdLst>
    <p:sldId id="256" r:id="rId3"/>
    <p:sldId id="259" r:id="rId4"/>
    <p:sldId id="260" r:id="rId5"/>
    <p:sldId id="261" r:id="rId6"/>
    <p:sldId id="263" r:id="rId7"/>
    <p:sldId id="264" r:id="rId8"/>
    <p:sldId id="262" r:id="rId9"/>
    <p:sldId id="265" r:id="rId10"/>
    <p:sldId id="266" r:id="rId11"/>
    <p:sldId id="267" r:id="rId12"/>
    <p:sldId id="268" r:id="rId13"/>
    <p:sldId id="1206" r:id="rId14"/>
    <p:sldId id="270" r:id="rId15"/>
    <p:sldId id="274" r:id="rId16"/>
    <p:sldId id="269" r:id="rId17"/>
    <p:sldId id="275" r:id="rId18"/>
    <p:sldId id="271" r:id="rId19"/>
    <p:sldId id="276" r:id="rId20"/>
    <p:sldId id="272" r:id="rId21"/>
    <p:sldId id="277" r:id="rId22"/>
    <p:sldId id="1205" r:id="rId23"/>
    <p:sldId id="273" r:id="rId24"/>
    <p:sldId id="278" r:id="rId25"/>
    <p:sldId id="279" r:id="rId26"/>
    <p:sldId id="1204" r:id="rId27"/>
    <p:sldId id="111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8652"/>
    <a:srgbClr val="6332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4"/>
    <p:restoredTop sz="95052"/>
  </p:normalViewPr>
  <p:slideViewPr>
    <p:cSldViewPr snapToGrid="0">
      <p:cViewPr varScale="1">
        <p:scale>
          <a:sx n="141" d="100"/>
          <a:sy n="141" d="100"/>
        </p:scale>
        <p:origin x="760" y="1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BF5013-AC27-EB43-B6E1-162D073B1734}" type="datetimeFigureOut">
              <a:rPr lang="en-US" smtClean="0"/>
              <a:t>5/29/24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0C6FD3-3F88-944F-A1D2-0E91B52AA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049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Remove the real and imaginary component.</a:t>
            </a:r>
          </a:p>
          <a:p>
            <a:r>
              <a:rPr lang="en-US" dirty="0"/>
              <a:t>Keep the units.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0C6FD3-3F88-944F-A1D2-0E91B52AA23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1574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NASA=&gt; issue with the application of the two-cavity method (need further investigation)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0C6FD3-3F88-944F-A1D2-0E91B52AA23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03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791D18-B7CF-F843-94B8-E1C0B2541684}" type="slidenum">
              <a:rPr lang="en-US"/>
              <a:pPr/>
              <a:t>26</a:t>
            </a:fld>
            <a:endParaRPr lang="en-US" dirty="0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4813" y="696913"/>
            <a:ext cx="6188075" cy="3481387"/>
          </a:xfrm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NASA Presentation Sign-Off Page</a:t>
            </a:r>
          </a:p>
        </p:txBody>
      </p:sp>
    </p:spTree>
    <p:extLst>
      <p:ext uri="{BB962C8B-B14F-4D97-AF65-F5344CB8AC3E}">
        <p14:creationId xmlns:p14="http://schemas.microsoft.com/office/powerpoint/2010/main" val="1075011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F4E2D-D7E0-25CD-D28C-CD3CC7F8C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029460"/>
            <a:ext cx="9144000" cy="975360"/>
          </a:xfrm>
        </p:spPr>
        <p:txBody>
          <a:bodyPr anchor="b"/>
          <a:lstStyle>
            <a:lvl1pPr algn="ctr">
              <a:defRPr sz="6000">
                <a:solidFill>
                  <a:srgbClr val="633293"/>
                </a:solidFill>
                <a:latin typeface="Bebas" panose="020B0606020202050201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25893B-4128-30CE-46BC-C7DAEF9BF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332480"/>
            <a:ext cx="9144000" cy="546100"/>
          </a:xfrm>
        </p:spPr>
        <p:txBody>
          <a:bodyPr/>
          <a:lstStyle>
            <a:lvl1pPr marL="0" indent="0" algn="ctr">
              <a:buNone/>
              <a:defRPr sz="2400"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7" descr="A purple and white sign&#10;&#10;Description automatically generated">
            <a:extLst>
              <a:ext uri="{FF2B5EF4-FFF2-40B4-BE49-F238E27FC236}">
                <a16:creationId xmlns:a16="http://schemas.microsoft.com/office/drawing/2014/main" id="{742FC235-740C-4D43-A4F4-D5A7D9C645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7763" y="4787461"/>
            <a:ext cx="10352691" cy="2070539"/>
          </a:xfrm>
          <a:prstGeom prst="rect">
            <a:avLst/>
          </a:prstGeom>
        </p:spPr>
      </p:pic>
      <p:pic>
        <p:nvPicPr>
          <p:cNvPr id="12" name="Picture 11" descr="A black and gold logo&#10;&#10;Description automatically generated">
            <a:extLst>
              <a:ext uri="{FF2B5EF4-FFF2-40B4-BE49-F238E27FC236}">
                <a16:creationId xmlns:a16="http://schemas.microsoft.com/office/drawing/2014/main" id="{43EF0242-78A5-2350-D64B-6E2CCE121B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8148" b="59704"/>
          <a:stretch/>
        </p:blipFill>
        <p:spPr>
          <a:xfrm>
            <a:off x="3441290" y="0"/>
            <a:ext cx="5309419" cy="170688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1FE4BEB-9158-E1EF-51D1-ABEFBD5011A1}"/>
              </a:ext>
            </a:extLst>
          </p:cNvPr>
          <p:cNvSpPr/>
          <p:nvPr userDrawn="1"/>
        </p:nvSpPr>
        <p:spPr>
          <a:xfrm>
            <a:off x="11025351" y="4787461"/>
            <a:ext cx="1166649" cy="2070539"/>
          </a:xfrm>
          <a:prstGeom prst="rect">
            <a:avLst/>
          </a:prstGeom>
          <a:gradFill flip="none" rotWithShape="1">
            <a:gsLst>
              <a:gs pos="90000">
                <a:srgbClr val="633293"/>
              </a:gs>
              <a:gs pos="96000">
                <a:srgbClr val="633293">
                  <a:tint val="44500"/>
                  <a:satMod val="160000"/>
                </a:srgbClr>
              </a:gs>
              <a:gs pos="100000">
                <a:srgbClr val="633293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F01027-415D-B2B4-89C7-E96FD9D9CD3A}"/>
              </a:ext>
            </a:extLst>
          </p:cNvPr>
          <p:cNvSpPr/>
          <p:nvPr userDrawn="1"/>
        </p:nvSpPr>
        <p:spPr>
          <a:xfrm>
            <a:off x="1" y="4787460"/>
            <a:ext cx="777762" cy="2070539"/>
          </a:xfrm>
          <a:prstGeom prst="rect">
            <a:avLst/>
          </a:prstGeom>
          <a:gradFill>
            <a:gsLst>
              <a:gs pos="90000">
                <a:srgbClr val="633293"/>
              </a:gs>
              <a:gs pos="96000">
                <a:srgbClr val="633293">
                  <a:tint val="44500"/>
                  <a:satMod val="160000"/>
                </a:srgbClr>
              </a:gs>
              <a:gs pos="100000">
                <a:srgbClr val="633293">
                  <a:tint val="23500"/>
                  <a:satMod val="16000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037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356C1-A82C-8A1A-B438-BA960A28D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312" y="365124"/>
            <a:ext cx="8977488" cy="1325563"/>
          </a:xfrm>
        </p:spPr>
        <p:txBody>
          <a:bodyPr/>
          <a:lstStyle>
            <a:lvl1pPr>
              <a:defRPr>
                <a:solidFill>
                  <a:srgbClr val="633293"/>
                </a:solidFill>
                <a:latin typeface="Bebas" panose="020B0606020202050201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8AF8A-226F-7E5B-D643-EF1845BCB5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B28E58"/>
              </a:buClr>
              <a:defRPr>
                <a:latin typeface="+mj-lt"/>
              </a:defRPr>
            </a:lvl1pPr>
            <a:lvl2pPr>
              <a:buClr>
                <a:srgbClr val="B28E58"/>
              </a:buClr>
              <a:defRPr>
                <a:latin typeface="+mj-lt"/>
              </a:defRPr>
            </a:lvl2pPr>
            <a:lvl3pPr>
              <a:buClr>
                <a:srgbClr val="B28E58"/>
              </a:buClr>
              <a:defRPr>
                <a:latin typeface="+mj-lt"/>
              </a:defRPr>
            </a:lvl3pPr>
            <a:lvl4pPr>
              <a:buClr>
                <a:srgbClr val="B28E58"/>
              </a:buClr>
              <a:defRPr>
                <a:latin typeface="+mj-lt"/>
              </a:defRPr>
            </a:lvl4pPr>
            <a:lvl5pPr>
              <a:buClr>
                <a:srgbClr val="B28E58"/>
              </a:buClr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925632B-C921-9747-8B1A-8B53F9D55954}"/>
              </a:ext>
            </a:extLst>
          </p:cNvPr>
          <p:cNvGrpSpPr/>
          <p:nvPr userDrawn="1"/>
        </p:nvGrpSpPr>
        <p:grpSpPr>
          <a:xfrm>
            <a:off x="83820" y="0"/>
            <a:ext cx="1827750" cy="1231743"/>
            <a:chOff x="419100" y="458944"/>
            <a:chExt cx="1827750" cy="1231743"/>
          </a:xfrm>
        </p:grpSpPr>
        <p:pic>
          <p:nvPicPr>
            <p:cNvPr id="5" name="Picture 4" descr="A black and gold logo&#10;&#10;Description automatically generated">
              <a:extLst>
                <a:ext uri="{FF2B5EF4-FFF2-40B4-BE49-F238E27FC236}">
                  <a16:creationId xmlns:a16="http://schemas.microsoft.com/office/drawing/2014/main" id="{0433045A-E6FE-7F9E-FF49-44E4473816C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b="37374"/>
            <a:stretch/>
          </p:blipFill>
          <p:spPr>
            <a:xfrm>
              <a:off x="502920" y="458944"/>
              <a:ext cx="1660110" cy="1039655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EBA8C53-4F9B-3389-EC4F-4BB008B81DD5}"/>
                </a:ext>
              </a:extLst>
            </p:cNvPr>
            <p:cNvSpPr/>
            <p:nvPr userDrawn="1"/>
          </p:nvSpPr>
          <p:spPr>
            <a:xfrm>
              <a:off x="419100" y="542925"/>
              <a:ext cx="1827750" cy="1147762"/>
            </a:xfrm>
            <a:prstGeom prst="rect">
              <a:avLst/>
            </a:prstGeom>
            <a:noFill/>
            <a:ln w="38100">
              <a:solidFill>
                <a:srgbClr val="40865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405DAAFD-D9F3-B12B-5980-9F2DBF0753A2}"/>
              </a:ext>
            </a:extLst>
          </p:cNvPr>
          <p:cNvSpPr/>
          <p:nvPr userDrawn="1"/>
        </p:nvSpPr>
        <p:spPr>
          <a:xfrm flipV="1">
            <a:off x="2404532" y="1231743"/>
            <a:ext cx="8949268" cy="45719"/>
          </a:xfrm>
          <a:prstGeom prst="rect">
            <a:avLst/>
          </a:prstGeom>
          <a:gradFill>
            <a:gsLst>
              <a:gs pos="47000">
                <a:srgbClr val="633293"/>
              </a:gs>
              <a:gs pos="99000">
                <a:schemeClr val="accent1">
                  <a:tint val="50000"/>
                  <a:shade val="100000"/>
                  <a:satMod val="350000"/>
                  <a:lumMod val="12000"/>
                  <a:lumOff val="88000"/>
                </a:schemeClr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604CC3A4-F949-6227-0335-7F332EC930A7}"/>
              </a:ext>
            </a:extLst>
          </p:cNvPr>
          <p:cNvSpPr txBox="1">
            <a:spLocks/>
          </p:cNvSpPr>
          <p:nvPr userDrawn="1"/>
        </p:nvSpPr>
        <p:spPr bwMode="auto">
          <a:xfrm>
            <a:off x="5021451" y="6253286"/>
            <a:ext cx="6691997" cy="275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en-US" sz="1000" b="0" i="1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The two-cavity method for characterizing acoustical materials—an interlaboratory study</a:t>
            </a:r>
            <a:endParaRPr lang="en-US" sz="1000" b="0" i="1" dirty="0">
              <a:solidFill>
                <a:schemeClr val="bg1">
                  <a:lumMod val="50000"/>
                </a:schemeClr>
              </a:solidFill>
              <a:latin typeface="Calibri"/>
              <a:ea typeface="Arial" charset="0"/>
              <a:cs typeface="Calibri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5C4C2357-6A30-E431-58CA-A415EEFBCA7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438468" y="6262442"/>
            <a:ext cx="753533" cy="256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1882" tIns="50941" rIns="101882" bIns="50941" anchor="b">
            <a:spAutoFit/>
          </a:bodyPr>
          <a:lstStyle/>
          <a:p>
            <a:pPr algn="r" defTabSz="457200" eaLnBrk="1" hangingPunct="1"/>
            <a:fld id="{635DF09A-A84C-48C6-B725-392B7188245F}" type="slidenum">
              <a:rPr lang="en-US" sz="1000" i="0">
                <a:solidFill>
                  <a:srgbClr val="800000"/>
                </a:solidFill>
                <a:latin typeface="75 Helvetica Bold" charset="0"/>
              </a:rPr>
              <a:pPr algn="r" defTabSz="457200" eaLnBrk="1" hangingPunct="1"/>
              <a:t>‹#›</a:t>
            </a:fld>
            <a:endParaRPr lang="en-US" sz="1000" i="0" dirty="0">
              <a:solidFill>
                <a:srgbClr val="800000"/>
              </a:solidFill>
              <a:latin typeface="75 Helvetica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54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178F0-544E-3B31-12CD-2BF7D11462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buClr>
                <a:srgbClr val="B28E58"/>
              </a:buClr>
              <a:defRPr>
                <a:latin typeface="+mj-lt"/>
              </a:defRPr>
            </a:lvl1pPr>
            <a:lvl2pPr>
              <a:buClr>
                <a:srgbClr val="B28E58"/>
              </a:buClr>
              <a:defRPr>
                <a:latin typeface="+mj-lt"/>
              </a:defRPr>
            </a:lvl2pPr>
            <a:lvl3pPr>
              <a:buClr>
                <a:srgbClr val="B28E58"/>
              </a:buClr>
              <a:defRPr>
                <a:latin typeface="+mj-lt"/>
              </a:defRPr>
            </a:lvl3pPr>
            <a:lvl4pPr>
              <a:buClr>
                <a:srgbClr val="B28E58"/>
              </a:buClr>
              <a:defRPr>
                <a:latin typeface="+mj-lt"/>
              </a:defRPr>
            </a:lvl4pPr>
            <a:lvl5pPr>
              <a:buClr>
                <a:srgbClr val="B28E58"/>
              </a:buClr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8D58A87-A30B-F8F6-5C7D-9C3F233BF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4532" y="365125"/>
            <a:ext cx="8949267" cy="1325563"/>
          </a:xfrm>
        </p:spPr>
        <p:txBody>
          <a:bodyPr/>
          <a:lstStyle>
            <a:lvl1pPr>
              <a:defRPr>
                <a:solidFill>
                  <a:srgbClr val="633293"/>
                </a:solidFill>
                <a:latin typeface="Bebas" panose="020B0606020202050201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C081956-C988-6633-65A3-1A10BF26CE0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197600" y="1825625"/>
            <a:ext cx="5156200" cy="435133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E70D2CF-7D8E-DCE3-1C26-A5B9764E6BC1}"/>
              </a:ext>
            </a:extLst>
          </p:cNvPr>
          <p:cNvGrpSpPr/>
          <p:nvPr userDrawn="1"/>
        </p:nvGrpSpPr>
        <p:grpSpPr>
          <a:xfrm>
            <a:off x="83820" y="0"/>
            <a:ext cx="1827750" cy="1231743"/>
            <a:chOff x="419100" y="458944"/>
            <a:chExt cx="1827750" cy="1231743"/>
          </a:xfrm>
        </p:grpSpPr>
        <p:pic>
          <p:nvPicPr>
            <p:cNvPr id="4" name="Picture 3" descr="A black and gold logo&#10;&#10;Description automatically generated">
              <a:extLst>
                <a:ext uri="{FF2B5EF4-FFF2-40B4-BE49-F238E27FC236}">
                  <a16:creationId xmlns:a16="http://schemas.microsoft.com/office/drawing/2014/main" id="{681403BC-9A68-9F03-BCE6-F155951885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b="37374"/>
            <a:stretch/>
          </p:blipFill>
          <p:spPr>
            <a:xfrm>
              <a:off x="502920" y="458944"/>
              <a:ext cx="1660110" cy="1039655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7CCEDA57-909E-0689-18C3-BBA84466479C}"/>
                </a:ext>
              </a:extLst>
            </p:cNvPr>
            <p:cNvSpPr/>
            <p:nvPr userDrawn="1"/>
          </p:nvSpPr>
          <p:spPr>
            <a:xfrm>
              <a:off x="419100" y="542925"/>
              <a:ext cx="1827750" cy="1147762"/>
            </a:xfrm>
            <a:prstGeom prst="rect">
              <a:avLst/>
            </a:prstGeom>
            <a:noFill/>
            <a:ln w="38100">
              <a:solidFill>
                <a:srgbClr val="40865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C235813B-3767-5B58-FD8A-D6C86EFB29EF}"/>
              </a:ext>
            </a:extLst>
          </p:cNvPr>
          <p:cNvSpPr/>
          <p:nvPr userDrawn="1"/>
        </p:nvSpPr>
        <p:spPr>
          <a:xfrm flipV="1">
            <a:off x="2404532" y="1231743"/>
            <a:ext cx="8949268" cy="45719"/>
          </a:xfrm>
          <a:prstGeom prst="rect">
            <a:avLst/>
          </a:prstGeom>
          <a:gradFill>
            <a:gsLst>
              <a:gs pos="47000">
                <a:srgbClr val="633293"/>
              </a:gs>
              <a:gs pos="99000">
                <a:schemeClr val="accent1">
                  <a:tint val="50000"/>
                  <a:shade val="100000"/>
                  <a:satMod val="350000"/>
                  <a:lumMod val="12000"/>
                  <a:lumOff val="88000"/>
                </a:schemeClr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C930722F-E65F-F14B-4533-25863EA4DABF}"/>
              </a:ext>
            </a:extLst>
          </p:cNvPr>
          <p:cNvSpPr txBox="1">
            <a:spLocks/>
          </p:cNvSpPr>
          <p:nvPr userDrawn="1"/>
        </p:nvSpPr>
        <p:spPr bwMode="auto">
          <a:xfrm>
            <a:off x="5056620" y="6253285"/>
            <a:ext cx="6691997" cy="275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en-US" sz="1000" b="0" i="1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The two-cavity method for characterizing acoustical materials—an interlaboratory study</a:t>
            </a:r>
            <a:endParaRPr lang="en-US" sz="1000" b="0" i="1" dirty="0">
              <a:solidFill>
                <a:schemeClr val="bg1">
                  <a:lumMod val="50000"/>
                </a:schemeClr>
              </a:solidFill>
              <a:latin typeface="Calibri"/>
              <a:ea typeface="Arial" charset="0"/>
              <a:cs typeface="Calibri"/>
            </a:endParaRPr>
          </a:p>
        </p:txBody>
      </p:sp>
      <p:sp>
        <p:nvSpPr>
          <p:cNvPr id="8" name="Rectangle 15">
            <a:extLst>
              <a:ext uri="{FF2B5EF4-FFF2-40B4-BE49-F238E27FC236}">
                <a16:creationId xmlns:a16="http://schemas.microsoft.com/office/drawing/2014/main" id="{AD6D7A0E-4ED9-7529-05D2-F8B06DF7C8B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438468" y="6262442"/>
            <a:ext cx="753533" cy="256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1882" tIns="50941" rIns="101882" bIns="50941" anchor="b">
            <a:spAutoFit/>
          </a:bodyPr>
          <a:lstStyle/>
          <a:p>
            <a:pPr algn="r" defTabSz="457200" eaLnBrk="1" hangingPunct="1"/>
            <a:fld id="{635DF09A-A84C-48C6-B725-392B7188245F}" type="slidenum">
              <a:rPr lang="en-US" sz="1000" i="0">
                <a:solidFill>
                  <a:srgbClr val="800000"/>
                </a:solidFill>
                <a:latin typeface="75 Helvetica Bold" charset="0"/>
              </a:rPr>
              <a:pPr algn="r" defTabSz="457200" eaLnBrk="1" hangingPunct="1"/>
              <a:t>‹#›</a:t>
            </a:fld>
            <a:endParaRPr lang="en-US" sz="1000" i="0" dirty="0">
              <a:solidFill>
                <a:srgbClr val="800000"/>
              </a:solidFill>
              <a:latin typeface="75 Helvetica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812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D70E0-D548-B3C2-2C8D-1A691FBA89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9E4F5E-BBA5-6089-C78C-6F124331FA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1DCA5A-2342-F205-B2A7-7A7AE1919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40AF9-E668-DF4D-9D56-1E764F1FA361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149E8E-FAB6-8302-7DC6-161206D0B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496771-EF3F-7B84-CC9E-613EF876C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35816-FA69-774D-AE27-AC0C21FA2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374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ADC3B-494E-9A36-2672-A07905A78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6BC99-7CF5-E3D3-A0E9-8244A10F76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5AA64-969D-FA52-5D5C-8974D04CB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40AF9-E668-DF4D-9D56-1E764F1FA361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165CB-97AC-C713-A8DC-DA81BE3A1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1A027D-1AB3-B774-926F-62C391F4F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35816-FA69-774D-AE27-AC0C21FA2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680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F368B-D9F5-DEE9-F627-3DEB0CF04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0CEF6-4A9E-5605-057F-5D34CE15BD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7B0C46-F1BB-533E-A2EA-2382083DE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40AF9-E668-DF4D-9D56-1E764F1FA361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5405C2-25DC-5688-7898-D7ACD44CD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B5FA8-3C60-01B4-248E-E393E30F5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35816-FA69-774D-AE27-AC0C21FA2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251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DDA5A-E5B3-B87C-9DB3-AA08B0338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7BA450-D466-EF23-9950-931AD4AC34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8FBBDA-CEA0-126B-3D30-8C833FE4DA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C3698B-62DC-B429-8E74-DBE228F1B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40AF9-E668-DF4D-9D56-1E764F1FA361}" type="datetimeFigureOut">
              <a:rPr lang="en-US" smtClean="0"/>
              <a:t>5/29/24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41E8D1-18DF-DE17-B388-C418BA0E4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EA20EC-3A30-4652-020D-7708FF6FF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35816-FA69-774D-AE27-AC0C21FA2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140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6155E-EBB9-BB60-9595-FD4908B68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3C5FA3-CCF9-08F7-2252-4478A8C5CC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139704-1B32-01BA-E2F9-1B95EB383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CCE5E1-B50E-6880-AACA-D0B07B3555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EFBEB8-536A-64E6-FA19-76074CC707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410ED0-B338-9096-F1B7-5E50F55A8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40AF9-E668-DF4D-9D56-1E764F1FA361}" type="datetimeFigureOut">
              <a:rPr lang="en-US" smtClean="0"/>
              <a:t>5/29/24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7FD8C1-D989-EB27-34F8-B0A0A0A57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08E2A6-019F-C719-5E14-A62F9B20B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35816-FA69-774D-AE27-AC0C21FA2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38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3D0FF-6FBB-332C-4AF6-60440794D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61DDD3-8E0E-BD32-F5A4-D5EB6A56F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40AF9-E668-DF4D-9D56-1E764F1FA361}" type="datetimeFigureOut">
              <a:rPr lang="en-US" smtClean="0"/>
              <a:t>5/29/24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B6EF65-7CFC-12BE-F0C4-C287F1F5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BFA6D6-D97E-0202-B14B-038BEECE2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35816-FA69-774D-AE27-AC0C21FA2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359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E949E3-A967-FA53-23EE-771472809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40AF9-E668-DF4D-9D56-1E764F1FA361}" type="datetimeFigureOut">
              <a:rPr lang="en-US" smtClean="0"/>
              <a:t>5/29/24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AE09FB-ED3F-265F-1E3A-1A01A3603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5C1BB3-1084-92AA-78D5-EBE098562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35816-FA69-774D-AE27-AC0C21FA2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291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7B535-3C60-D5FA-2475-35BDD9269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21F49-8A60-2E1E-E79C-43C75AF27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FD5F1B-A634-C557-4D94-5F1ECE0743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96F7D-F4F4-6987-8653-AA9B7562B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40AF9-E668-DF4D-9D56-1E764F1FA361}" type="datetimeFigureOut">
              <a:rPr lang="en-US" smtClean="0"/>
              <a:t>5/29/24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A75B15-CA89-6331-9E59-426DB1E9B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642013-6C59-3B39-0E14-0020E9F42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35816-FA69-774D-AE27-AC0C21FA2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6941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23406-4361-6692-C64E-ABBB1D75F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088F77-81CB-230C-3204-92591EEDB5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649375-6615-4A82-7863-87D2C00D93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69B61-A1DB-A939-1C9F-75152CD24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40AF9-E668-DF4D-9D56-1E764F1FA361}" type="datetimeFigureOut">
              <a:rPr lang="en-US" smtClean="0"/>
              <a:t>5/29/24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8E54B4-5DAA-9899-3B87-5020BE296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98BBA6-1668-EEEB-E588-0B1D84174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35816-FA69-774D-AE27-AC0C21FA2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3039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57C51-F9E4-379C-1823-247836160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5BA0DF-9651-8744-4F8F-41792F1D06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32708E-D4EB-8F9B-CFDA-3457E69AF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40AF9-E668-DF4D-9D56-1E764F1FA361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41A0E-DD15-8926-1241-744660C5B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FC0083-F339-DA7E-2378-A5CDBEA24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35816-FA69-774D-AE27-AC0C21FA2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7415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7CD14C-6C69-46BC-0317-027EDF702A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18D278-DFB2-DEBC-5572-CF377EA583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1A330F-92F2-2046-5DA0-D90ADDD23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40AF9-E668-DF4D-9D56-1E764F1FA361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5E87B3-28C2-6000-31C8-86DCBCF4B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17DF99-5EC7-B297-0095-483FEC2BE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35816-FA69-774D-AE27-AC0C21FA2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554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385339-9E28-9C99-600B-B96CE9A74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F381CF-7CA4-BBE4-DEB8-65C446824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0890B6-03D6-9C8C-F38E-CE6FAFE9F9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DE8C44-9515-C2BB-C21D-0744837C79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BA7B5-1BDD-86DC-F23A-4F85D29EDA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D31F1-1698-464D-AF1B-F7E2A73405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382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6D3A7F-2BBC-4CAE-0B6F-9C25EA2A0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DDDB03-AA9A-8855-CE4B-ED0E5A6C54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7A181-F8A8-29CB-DDE6-E72F474F83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D40AF9-E668-DF4D-9D56-1E764F1FA361}" type="datetimeFigureOut">
              <a:rPr lang="en-US" smtClean="0"/>
              <a:t>5/29/24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43B57D-662E-526F-F968-77DFD6E29D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D8E551-934C-DC6D-34D4-1F55B125E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E35816-FA69-774D-AE27-AC0C21FA2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299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18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0.png"/><Relationship Id="rId4" Type="http://schemas.openxmlformats.org/officeDocument/2006/relationships/image" Target="../media/image2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0.png"/><Relationship Id="rId4" Type="http://schemas.openxmlformats.org/officeDocument/2006/relationships/image" Target="../media/image2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32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25CC7-B972-C1EA-F84C-6428BB0954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9230" y="2029460"/>
            <a:ext cx="10621107" cy="975360"/>
          </a:xfrm>
        </p:spPr>
        <p:txBody>
          <a:bodyPr>
            <a:noAutofit/>
          </a:bodyPr>
          <a:lstStyle/>
          <a:p>
            <a:r>
              <a:rPr lang="en-US" sz="360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The two-cavity method for characterizing acoustical materials—an interlaboratory study</a:t>
            </a:r>
            <a:endParaRPr lang="en-US" sz="36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4C3ACBF-9B80-68D6-2C2F-7BBDAA17B9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8965"/>
              </p:ext>
            </p:extLst>
          </p:nvPr>
        </p:nvGraphicFramePr>
        <p:xfrm>
          <a:off x="1074614" y="3252471"/>
          <a:ext cx="10042770" cy="1426464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347590">
                  <a:extLst>
                    <a:ext uri="{9D8B030D-6E8A-4147-A177-3AD203B41FA5}">
                      <a16:colId xmlns:a16="http://schemas.microsoft.com/office/drawing/2014/main" val="446382295"/>
                    </a:ext>
                  </a:extLst>
                </a:gridCol>
                <a:gridCol w="3347590">
                  <a:extLst>
                    <a:ext uri="{9D8B030D-6E8A-4147-A177-3AD203B41FA5}">
                      <a16:colId xmlns:a16="http://schemas.microsoft.com/office/drawing/2014/main" val="3850534711"/>
                    </a:ext>
                  </a:extLst>
                </a:gridCol>
                <a:gridCol w="3347590">
                  <a:extLst>
                    <a:ext uri="{9D8B030D-6E8A-4147-A177-3AD203B41FA5}">
                      <a16:colId xmlns:a16="http://schemas.microsoft.com/office/drawing/2014/main" val="897840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defTabSz="457200" eaLnBrk="1" hangingPunct="1">
                        <a:spcBef>
                          <a:spcPts val="75"/>
                        </a:spcBef>
                        <a:defRPr/>
                      </a:pPr>
                      <a:r>
                        <a:rPr lang="en-US" sz="2400" i="0" dirty="0">
                          <a:solidFill>
                            <a:srgbClr val="000000"/>
                          </a:solidFill>
                          <a:latin typeface="+mn-lt"/>
                          <a:ea typeface="Arial" charset="0"/>
                          <a:cs typeface="Arial" charset="0"/>
                        </a:rPr>
                        <a:t>Martha C. Brown</a:t>
                      </a:r>
                    </a:p>
                    <a:p>
                      <a:pPr algn="ctr" defTabSz="457200" eaLnBrk="1" hangingPunct="1">
                        <a:spcBef>
                          <a:spcPts val="75"/>
                        </a:spcBef>
                        <a:defRPr/>
                      </a:pP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+mn-lt"/>
                          <a:ea typeface="Arial" charset="0"/>
                          <a:cs typeface="Arial" charset="0"/>
                        </a:rPr>
                        <a:t>NASA Langley Research Center, Hampton, VA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defTabSz="457200" eaLnBrk="1" hangingPunct="1">
                        <a:spcBef>
                          <a:spcPts val="75"/>
                        </a:spcBef>
                        <a:defRPr/>
                      </a:pPr>
                      <a:r>
                        <a:rPr lang="en-US" sz="2400" i="0" dirty="0">
                          <a:solidFill>
                            <a:srgbClr val="000000"/>
                          </a:solidFill>
                          <a:latin typeface="+mn-lt"/>
                          <a:ea typeface="Arial" charset="0"/>
                          <a:cs typeface="Arial" charset="0"/>
                        </a:rPr>
                        <a:t>Anthony </a:t>
                      </a:r>
                      <a:r>
                        <a:rPr lang="en-US" sz="2400" i="0" dirty="0" err="1">
                          <a:solidFill>
                            <a:srgbClr val="000000"/>
                          </a:solidFill>
                          <a:latin typeface="+mn-lt"/>
                          <a:ea typeface="Arial" charset="0"/>
                          <a:cs typeface="Arial" charset="0"/>
                        </a:rPr>
                        <a:t>Ciletti</a:t>
                      </a:r>
                      <a:endParaRPr lang="en-US" sz="2400" i="0" dirty="0">
                        <a:solidFill>
                          <a:srgbClr val="000000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  <a:p>
                      <a:pPr algn="ctr" defTabSz="457200">
                        <a:spcBef>
                          <a:spcPct val="20000"/>
                        </a:spcBef>
                        <a:defRPr/>
                      </a:pP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Wichita State University, Wichita, KS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ct val="20000"/>
                        </a:spcBef>
                        <a:defRPr/>
                      </a:pPr>
                      <a:r>
                        <a:rPr lang="en-US" sz="2400" i="0" dirty="0" err="1">
                          <a:solidFill>
                            <a:srgbClr val="000000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Janith</a:t>
                      </a:r>
                      <a:r>
                        <a:rPr lang="en-US" sz="2400" i="0" dirty="0">
                          <a:solidFill>
                            <a:srgbClr val="000000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rgbClr val="000000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Godakawela</a:t>
                      </a:r>
                      <a:r>
                        <a:rPr lang="en-US" sz="2400" i="0" dirty="0">
                          <a:solidFill>
                            <a:srgbClr val="000000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 and </a:t>
                      </a:r>
                      <a:r>
                        <a:rPr lang="en-US" sz="2400" i="0" dirty="0" err="1">
                          <a:solidFill>
                            <a:srgbClr val="000000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Bhisham</a:t>
                      </a:r>
                      <a:r>
                        <a:rPr lang="en-US" sz="2400" i="0" dirty="0">
                          <a:solidFill>
                            <a:srgbClr val="000000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 Sharma</a:t>
                      </a:r>
                    </a:p>
                    <a:p>
                      <a:pPr algn="ctr" defTabSz="457200">
                        <a:spcBef>
                          <a:spcPct val="20000"/>
                        </a:spcBef>
                        <a:defRPr/>
                      </a:pP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Michigan Technological University, Houghton, MI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318204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3626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0BA0E-CEA5-359A-CA56-34FF0EE44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>
                <a:solidFill>
                  <a:schemeClr val="tx1"/>
                </a:solidFill>
              </a:rPr>
              <a:t>Evolution of Aircraft Engine Noise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0AE685-F120-693A-A004-F7E3E1695E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1646"/>
          <a:stretch/>
        </p:blipFill>
        <p:spPr>
          <a:xfrm>
            <a:off x="577647" y="1326227"/>
            <a:ext cx="10854423" cy="30209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9B8782-6640-FDD1-A4E3-0189B49AB326}"/>
              </a:ext>
            </a:extLst>
          </p:cNvPr>
          <p:cNvSpPr txBox="1"/>
          <p:nvPr/>
        </p:nvSpPr>
        <p:spPr>
          <a:xfrm>
            <a:off x="368136" y="5177830"/>
            <a:ext cx="114557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The evolution of the relative dominance of various acoustic sources </a:t>
            </a:r>
          </a:p>
          <a:p>
            <a:pPr algn="ctr"/>
            <a:r>
              <a:rPr lang="en-US" sz="2000" dirty="0"/>
              <a:t>as the engine bypass ratio (BPR) has increased.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6AA015-66FE-1707-379D-1DF22B3AB606}"/>
              </a:ext>
            </a:extLst>
          </p:cNvPr>
          <p:cNvSpPr txBox="1"/>
          <p:nvPr/>
        </p:nvSpPr>
        <p:spPr>
          <a:xfrm>
            <a:off x="1432560" y="4426818"/>
            <a:ext cx="22642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  <a:latin typeface="Avenir Book" panose="02000503020000020003" pitchFamily="2" charset="0"/>
              </a:rPr>
              <a:t>1960s </a:t>
            </a:r>
          </a:p>
          <a:p>
            <a:pPr algn="ctr"/>
            <a:r>
              <a:rPr lang="en-US" sz="2000" b="1" dirty="0">
                <a:solidFill>
                  <a:srgbClr val="0070C0"/>
                </a:solidFill>
                <a:latin typeface="Avenir Book" panose="02000503020000020003" pitchFamily="2" charset="0"/>
              </a:rPr>
              <a:t>1:1 BPR Engine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5DA4AD-BC70-F586-990C-5C67D31CCE9E}"/>
              </a:ext>
            </a:extLst>
          </p:cNvPr>
          <p:cNvSpPr txBox="1"/>
          <p:nvPr/>
        </p:nvSpPr>
        <p:spPr>
          <a:xfrm>
            <a:off x="5188132" y="4426818"/>
            <a:ext cx="24057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  <a:latin typeface="Avenir Book" panose="02000503020000020003" pitchFamily="2" charset="0"/>
              </a:rPr>
              <a:t>1990s </a:t>
            </a:r>
          </a:p>
          <a:p>
            <a:pPr algn="ctr"/>
            <a:r>
              <a:rPr lang="en-US" sz="2000" b="1" dirty="0">
                <a:solidFill>
                  <a:srgbClr val="0070C0"/>
                </a:solidFill>
                <a:latin typeface="Avenir Book" panose="02000503020000020003" pitchFamily="2" charset="0"/>
              </a:rPr>
              <a:t>6-8:1 BPR Engine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258B66-BE4C-A347-94A9-FECDE8840E28}"/>
              </a:ext>
            </a:extLst>
          </p:cNvPr>
          <p:cNvSpPr txBox="1"/>
          <p:nvPr/>
        </p:nvSpPr>
        <p:spPr>
          <a:xfrm>
            <a:off x="8725990" y="4426818"/>
            <a:ext cx="24057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  <a:latin typeface="Avenir Book" panose="02000503020000020003" pitchFamily="2" charset="0"/>
              </a:rPr>
              <a:t>2000s </a:t>
            </a:r>
          </a:p>
          <a:p>
            <a:pPr algn="ctr"/>
            <a:r>
              <a:rPr lang="en-US" sz="2000" b="1" dirty="0">
                <a:solidFill>
                  <a:srgbClr val="0070C0"/>
                </a:solidFill>
                <a:latin typeface="Avenir Book" panose="02000503020000020003" pitchFamily="2" charset="0"/>
              </a:rPr>
              <a:t>12:1 BPR Engine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F7AF714-2425-0553-809C-C49CA9A87C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038617"/>
              </p:ext>
            </p:extLst>
          </p:nvPr>
        </p:nvGraphicFramePr>
        <p:xfrm>
          <a:off x="0" y="6502888"/>
          <a:ext cx="12192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1343">
                  <a:extLst>
                    <a:ext uri="{9D8B030D-6E8A-4147-A177-3AD203B41FA5}">
                      <a16:colId xmlns:a16="http://schemas.microsoft.com/office/drawing/2014/main" val="1666783900"/>
                    </a:ext>
                  </a:extLst>
                </a:gridCol>
                <a:gridCol w="2013857">
                  <a:extLst>
                    <a:ext uri="{9D8B030D-6E8A-4147-A177-3AD203B41FA5}">
                      <a16:colId xmlns:a16="http://schemas.microsoft.com/office/drawing/2014/main" val="155837389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37617973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058881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2875608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49638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633293"/>
                          </a:solidFill>
                        </a:rPr>
                        <a:t>Introduction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TPMS Structure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Experimental Method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Results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Conclusion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Future Work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739941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92B69B1F-FA78-F629-4393-75EF5EF4CE06}"/>
              </a:ext>
            </a:extLst>
          </p:cNvPr>
          <p:cNvSpPr txBox="1"/>
          <p:nvPr/>
        </p:nvSpPr>
        <p:spPr>
          <a:xfrm>
            <a:off x="1" y="5885716"/>
            <a:ext cx="67759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accent6"/>
                </a:solidFill>
              </a:rPr>
              <a:t>Source: Epstein, Alan, “The Lessons of P&amp;W’s Geared Turbofan Engine and the Implications for the Future,” Keynote Address, International Symposium </a:t>
            </a:r>
            <a:r>
              <a:rPr lang="en-US" sz="1200" dirty="0">
                <a:solidFill>
                  <a:schemeClr val="accent6"/>
                </a:solidFill>
                <a:cs typeface="Calibri" panose="020F0502020204030204" pitchFamily="34" charset="0"/>
              </a:rPr>
              <a:t>on</a:t>
            </a:r>
            <a:r>
              <a:rPr lang="en-US" sz="1200" dirty="0">
                <a:solidFill>
                  <a:schemeClr val="accent6"/>
                </a:solidFill>
              </a:rPr>
              <a:t> Air Breathing Engines (ISABE), Phoenix, AZ, October 2015. </a:t>
            </a:r>
          </a:p>
        </p:txBody>
      </p:sp>
    </p:spTree>
    <p:extLst>
      <p:ext uri="{BB962C8B-B14F-4D97-AF65-F5344CB8AC3E}">
        <p14:creationId xmlns:p14="http://schemas.microsoft.com/office/powerpoint/2010/main" val="1553558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0BA0E-CEA5-359A-CA56-34FF0EE44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>
                <a:solidFill>
                  <a:schemeClr val="tx1"/>
                </a:solidFill>
              </a:rPr>
              <a:t>Conventional Liner Locations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F7AF714-2425-0553-809C-C49CA9A87C11}"/>
              </a:ext>
            </a:extLst>
          </p:cNvPr>
          <p:cNvGraphicFramePr>
            <a:graphicFrameLocks noGrp="1"/>
          </p:cNvGraphicFramePr>
          <p:nvPr/>
        </p:nvGraphicFramePr>
        <p:xfrm>
          <a:off x="0" y="6502888"/>
          <a:ext cx="12192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1343">
                  <a:extLst>
                    <a:ext uri="{9D8B030D-6E8A-4147-A177-3AD203B41FA5}">
                      <a16:colId xmlns:a16="http://schemas.microsoft.com/office/drawing/2014/main" val="1666783900"/>
                    </a:ext>
                  </a:extLst>
                </a:gridCol>
                <a:gridCol w="2013857">
                  <a:extLst>
                    <a:ext uri="{9D8B030D-6E8A-4147-A177-3AD203B41FA5}">
                      <a16:colId xmlns:a16="http://schemas.microsoft.com/office/drawing/2014/main" val="155837389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37617973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058881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2875608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49638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633293"/>
                          </a:solidFill>
                        </a:rPr>
                        <a:t>Introduction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TPMS Structure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Experimental Method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Results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Conclusion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Future Work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739941"/>
                  </a:ext>
                </a:extLst>
              </a:tr>
            </a:tbl>
          </a:graphicData>
        </a:graphic>
      </p:graphicFrame>
      <p:sp>
        <p:nvSpPr>
          <p:cNvPr id="3" name="Text Box 28">
            <a:extLst>
              <a:ext uri="{FF2B5EF4-FFF2-40B4-BE49-F238E27FC236}">
                <a16:creationId xmlns:a16="http://schemas.microsoft.com/office/drawing/2014/main" id="{E4FCC392-27D7-ADBD-71AA-BE5F84847A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8528" y="5813789"/>
            <a:ext cx="2837300" cy="452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058" tIns="41029" rIns="82058" bIns="41029">
            <a:prstTxWarp prst="textNoShape">
              <a:avLst/>
            </a:prstTxWarp>
            <a:spAutoFit/>
          </a:bodyPr>
          <a:lstStyle/>
          <a:p>
            <a:pPr algn="ctr" defTabSz="820738"/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Single-Layer Liner</a:t>
            </a:r>
          </a:p>
        </p:txBody>
      </p:sp>
      <p:pic>
        <p:nvPicPr>
          <p:cNvPr id="11" name="Picture 19" descr="cutaway1">
            <a:extLst>
              <a:ext uri="{FF2B5EF4-FFF2-40B4-BE49-F238E27FC236}">
                <a16:creationId xmlns:a16="http://schemas.microsoft.com/office/drawing/2014/main" id="{BBB64EE5-CD92-EB9D-E360-7A6805810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b="54532"/>
          <a:stretch>
            <a:fillRect/>
          </a:stretch>
        </p:blipFill>
        <p:spPr bwMode="auto">
          <a:xfrm>
            <a:off x="1032942" y="2503974"/>
            <a:ext cx="4572000" cy="2781860"/>
          </a:xfrm>
          <a:prstGeom prst="rect">
            <a:avLst/>
          </a:prstGeom>
          <a:noFill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4B75BB9-9D09-FEC1-205D-6AC51A8DA941}"/>
              </a:ext>
            </a:extLst>
          </p:cNvPr>
          <p:cNvSpPr txBox="1"/>
          <p:nvPr/>
        </p:nvSpPr>
        <p:spPr>
          <a:xfrm>
            <a:off x="5330121" y="2993360"/>
            <a:ext cx="14237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Core Flow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D6504C-B5AF-FA64-764B-825A0938CB06}"/>
              </a:ext>
            </a:extLst>
          </p:cNvPr>
          <p:cNvSpPr txBox="1"/>
          <p:nvPr/>
        </p:nvSpPr>
        <p:spPr>
          <a:xfrm>
            <a:off x="4300111" y="2164797"/>
            <a:ext cx="17524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Bypass Flow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E10CC5-4C98-F284-45FF-362E1D5E4D01}"/>
              </a:ext>
            </a:extLst>
          </p:cNvPr>
          <p:cNvSpPr txBox="1"/>
          <p:nvPr/>
        </p:nvSpPr>
        <p:spPr>
          <a:xfrm>
            <a:off x="253520" y="2173670"/>
            <a:ext cx="15280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Acoustic Liners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806C87-8B3B-D08A-678D-1B5F64AF27A4}"/>
              </a:ext>
            </a:extLst>
          </p:cNvPr>
          <p:cNvSpPr txBox="1"/>
          <p:nvPr/>
        </p:nvSpPr>
        <p:spPr>
          <a:xfrm>
            <a:off x="909311" y="1605230"/>
            <a:ext cx="4052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Aircraft Engine Nacelle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0AE97AD-FDB1-D199-17E3-02DC598232A9}"/>
              </a:ext>
            </a:extLst>
          </p:cNvPr>
          <p:cNvSpPr txBox="1"/>
          <p:nvPr/>
        </p:nvSpPr>
        <p:spPr>
          <a:xfrm>
            <a:off x="8040392" y="2133555"/>
            <a:ext cx="1495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Perforate</a:t>
            </a:r>
          </a:p>
          <a:p>
            <a:pPr algn="ctr"/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Facesheet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F1C067-DFC2-7879-80C2-A2B9FBD68CEA}"/>
              </a:ext>
            </a:extLst>
          </p:cNvPr>
          <p:cNvSpPr txBox="1"/>
          <p:nvPr/>
        </p:nvSpPr>
        <p:spPr>
          <a:xfrm>
            <a:off x="9622980" y="4368595"/>
            <a:ext cx="16546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Honeycomb</a:t>
            </a:r>
          </a:p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Core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9CED60-3607-63A7-5253-D84D35CC5FB9}"/>
              </a:ext>
            </a:extLst>
          </p:cNvPr>
          <p:cNvSpPr txBox="1"/>
          <p:nvPr/>
        </p:nvSpPr>
        <p:spPr>
          <a:xfrm>
            <a:off x="4962083" y="5782356"/>
            <a:ext cx="1396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Backplate</a:t>
            </a:r>
          </a:p>
        </p:txBody>
      </p:sp>
      <p:pic>
        <p:nvPicPr>
          <p:cNvPr id="19" name="Picture 27" descr="pohcsketch">
            <a:extLst>
              <a:ext uri="{FF2B5EF4-FFF2-40B4-BE49-F238E27FC236}">
                <a16:creationId xmlns:a16="http://schemas.microsoft.com/office/drawing/2014/main" id="{106F5FE5-3832-CCD0-1969-3CB1AD8F2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95578" y="3041575"/>
            <a:ext cx="2743200" cy="2654041"/>
          </a:xfrm>
          <a:prstGeom prst="rect">
            <a:avLst/>
          </a:prstGeom>
          <a:noFill/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1947FAA-2376-55BA-9AE4-CAE347D7A78E}"/>
              </a:ext>
            </a:extLst>
          </p:cNvPr>
          <p:cNvCxnSpPr>
            <a:stCxn id="14" idx="2"/>
          </p:cNvCxnSpPr>
          <p:nvPr/>
        </p:nvCxnSpPr>
        <p:spPr>
          <a:xfrm>
            <a:off x="1017541" y="2881556"/>
            <a:ext cx="526779" cy="118244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1168545-809C-3C70-E0C6-CEA79AD7F0C2}"/>
              </a:ext>
            </a:extLst>
          </p:cNvPr>
          <p:cNvCxnSpPr>
            <a:cxnSpLocks/>
          </p:cNvCxnSpPr>
          <p:nvPr/>
        </p:nvCxnSpPr>
        <p:spPr>
          <a:xfrm>
            <a:off x="1551196" y="2487498"/>
            <a:ext cx="1800800" cy="26937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740A06F-B999-37C9-CFED-C0529E53856E}"/>
              </a:ext>
            </a:extLst>
          </p:cNvPr>
          <p:cNvCxnSpPr>
            <a:cxnSpLocks/>
          </p:cNvCxnSpPr>
          <p:nvPr/>
        </p:nvCxnSpPr>
        <p:spPr>
          <a:xfrm>
            <a:off x="1032942" y="2898032"/>
            <a:ext cx="1594869" cy="14354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DD28D47-6CE9-9BD1-7967-29637569E2E0}"/>
              </a:ext>
            </a:extLst>
          </p:cNvPr>
          <p:cNvCxnSpPr>
            <a:cxnSpLocks/>
            <a:stCxn id="16" idx="2"/>
          </p:cNvCxnSpPr>
          <p:nvPr/>
        </p:nvCxnSpPr>
        <p:spPr>
          <a:xfrm flipH="1">
            <a:off x="8307252" y="2841441"/>
            <a:ext cx="481101" cy="73730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83DDA17-FBB2-E1C0-E9B7-769F5A0F1E15}"/>
              </a:ext>
            </a:extLst>
          </p:cNvPr>
          <p:cNvCxnSpPr>
            <a:cxnSpLocks/>
          </p:cNvCxnSpPr>
          <p:nvPr/>
        </p:nvCxnSpPr>
        <p:spPr>
          <a:xfrm>
            <a:off x="8788353" y="4655028"/>
            <a:ext cx="1253985" cy="2487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4C6DD3C-2EEB-4CA7-B87A-05D7B46228E2}"/>
              </a:ext>
            </a:extLst>
          </p:cNvPr>
          <p:cNvCxnSpPr>
            <a:cxnSpLocks/>
            <a:stCxn id="18" idx="3"/>
          </p:cNvCxnSpPr>
          <p:nvPr/>
        </p:nvCxnSpPr>
        <p:spPr>
          <a:xfrm flipV="1">
            <a:off x="6358619" y="5499345"/>
            <a:ext cx="1159781" cy="4830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0110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0BA0E-CEA5-359A-CA56-34FF0EE4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312" y="365124"/>
            <a:ext cx="9288150" cy="1325563"/>
          </a:xfrm>
        </p:spPr>
        <p:txBody>
          <a:bodyPr/>
          <a:lstStyle/>
          <a:p>
            <a:pPr eaLnBrk="1" hangingPunct="1"/>
            <a:r>
              <a:rPr lang="en-US" b="0" i="0" dirty="0">
                <a:solidFill>
                  <a:schemeClr val="tx1"/>
                </a:solidFill>
              </a:rPr>
              <a:t>Current Broadband Acoustical Materials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F7AF714-2425-0553-809C-C49CA9A87C11}"/>
              </a:ext>
            </a:extLst>
          </p:cNvPr>
          <p:cNvGraphicFramePr>
            <a:graphicFrameLocks noGrp="1"/>
          </p:cNvGraphicFramePr>
          <p:nvPr/>
        </p:nvGraphicFramePr>
        <p:xfrm>
          <a:off x="0" y="6502888"/>
          <a:ext cx="12192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1343">
                  <a:extLst>
                    <a:ext uri="{9D8B030D-6E8A-4147-A177-3AD203B41FA5}">
                      <a16:colId xmlns:a16="http://schemas.microsoft.com/office/drawing/2014/main" val="1666783900"/>
                    </a:ext>
                  </a:extLst>
                </a:gridCol>
                <a:gridCol w="2013857">
                  <a:extLst>
                    <a:ext uri="{9D8B030D-6E8A-4147-A177-3AD203B41FA5}">
                      <a16:colId xmlns:a16="http://schemas.microsoft.com/office/drawing/2014/main" val="155837389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37617973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058881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2875608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49638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633293"/>
                          </a:solidFill>
                        </a:rPr>
                        <a:t>Introduction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TPMS Structure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Experimental Method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Results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Conclusion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Future Work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739941"/>
                  </a:ext>
                </a:extLst>
              </a:tr>
            </a:tbl>
          </a:graphicData>
        </a:graphic>
      </p:graphicFrame>
      <p:pic>
        <p:nvPicPr>
          <p:cNvPr id="5" name="Picture 4" descr="High-quality graphene foams are made from organic waste – Physics World">
            <a:extLst>
              <a:ext uri="{FF2B5EF4-FFF2-40B4-BE49-F238E27FC236}">
                <a16:creationId xmlns:a16="http://schemas.microsoft.com/office/drawing/2014/main" id="{632CFF2D-2D6A-13CA-3487-C120E23F9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49" y="1637977"/>
            <a:ext cx="1776544" cy="146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CEC6AA-9827-CCA9-B9EB-A93FD3505C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rcRect b="64786"/>
          <a:stretch/>
        </p:blipFill>
        <p:spPr>
          <a:xfrm>
            <a:off x="2233408" y="1624089"/>
            <a:ext cx="1776544" cy="1463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171275-3BEA-F248-2510-A80144B816E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6909" t="1663" r="52013" b="30868"/>
          <a:stretch/>
        </p:blipFill>
        <p:spPr>
          <a:xfrm>
            <a:off x="4066846" y="1619734"/>
            <a:ext cx="1776544" cy="14630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B814F6-A20E-F958-9300-9C2A7AB25B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6703" t="37406" r="34172" b="35677"/>
          <a:stretch/>
        </p:blipFill>
        <p:spPr>
          <a:xfrm>
            <a:off x="418214" y="3769344"/>
            <a:ext cx="1776544" cy="14630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314F0D7-3D24-BA9D-E146-A97058373B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1651" y="3778053"/>
            <a:ext cx="1776544" cy="146304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774B7AF-BDF7-3F59-6063-E988C2C10F0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38589" t="2345" r="33814" b="60338"/>
          <a:stretch/>
        </p:blipFill>
        <p:spPr>
          <a:xfrm>
            <a:off x="4074729" y="3790290"/>
            <a:ext cx="1776544" cy="146304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D26C4BF-8146-679F-9DF7-A7B080064CF0}"/>
              </a:ext>
            </a:extLst>
          </p:cNvPr>
          <p:cNvSpPr txBox="1">
            <a:spLocks noChangeAspect="1"/>
          </p:cNvSpPr>
          <p:nvPr/>
        </p:nvSpPr>
        <p:spPr>
          <a:xfrm>
            <a:off x="456863" y="3104969"/>
            <a:ext cx="177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  <a:cs typeface="Times New Roman" panose="02020603050405020304" pitchFamily="18" charset="0"/>
              </a:rPr>
              <a:t>Organic Foams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0148F04-BAB0-9F92-0DA6-D95EDA3E431A}"/>
              </a:ext>
            </a:extLst>
          </p:cNvPr>
          <p:cNvSpPr txBox="1">
            <a:spLocks noChangeAspect="1"/>
          </p:cNvSpPr>
          <p:nvPr/>
        </p:nvSpPr>
        <p:spPr>
          <a:xfrm>
            <a:off x="2233407" y="3104969"/>
            <a:ext cx="1794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  <a:cs typeface="Times New Roman" panose="02020603050405020304" pitchFamily="18" charset="0"/>
              </a:rPr>
              <a:t>Hybrid Foams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1C88299-4CEC-086D-D231-04DBBB0E20DB}"/>
              </a:ext>
            </a:extLst>
          </p:cNvPr>
          <p:cNvSpPr txBox="1">
            <a:spLocks noChangeAspect="1"/>
          </p:cNvSpPr>
          <p:nvPr/>
        </p:nvSpPr>
        <p:spPr>
          <a:xfrm>
            <a:off x="4064368" y="3104969"/>
            <a:ext cx="1775766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dirty="0">
                <a:latin typeface="+mn-lt"/>
                <a:cs typeface="Times New Roman" panose="02020603050405020304" pitchFamily="18" charset="0"/>
              </a:rPr>
              <a:t>Inorganic Foams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0F709C-0549-86F7-9DDE-1AE10331CA0D}"/>
              </a:ext>
            </a:extLst>
          </p:cNvPr>
          <p:cNvSpPr txBox="1"/>
          <p:nvPr/>
        </p:nvSpPr>
        <p:spPr>
          <a:xfrm>
            <a:off x="4129142" y="5249235"/>
            <a:ext cx="176540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latin typeface="+mn-lt"/>
                <a:cs typeface="Times New Roman" panose="02020603050405020304" pitchFamily="18" charset="0"/>
              </a:rPr>
              <a:t>Inorganic Fibers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C2B5BEC-3598-7600-CCD6-17C6DD708F3A}"/>
              </a:ext>
            </a:extLst>
          </p:cNvPr>
          <p:cNvSpPr txBox="1"/>
          <p:nvPr/>
        </p:nvSpPr>
        <p:spPr>
          <a:xfrm>
            <a:off x="2287821" y="5249235"/>
            <a:ext cx="1794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  <a:cs typeface="Times New Roman" panose="02020603050405020304" pitchFamily="18" charset="0"/>
              </a:rPr>
              <a:t>Hybrid Fibers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30737F6-949B-F83C-2EFE-899C06F23DC9}"/>
              </a:ext>
            </a:extLst>
          </p:cNvPr>
          <p:cNvSpPr txBox="1"/>
          <p:nvPr/>
        </p:nvSpPr>
        <p:spPr>
          <a:xfrm>
            <a:off x="456863" y="5249235"/>
            <a:ext cx="1779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  <a:cs typeface="Times New Roman" panose="02020603050405020304" pitchFamily="18" charset="0"/>
              </a:rPr>
              <a:t>Organic Fibers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CE3EE17-5CEB-3AC9-1A70-195D77336725}"/>
              </a:ext>
            </a:extLst>
          </p:cNvPr>
          <p:cNvSpPr txBox="1"/>
          <p:nvPr/>
        </p:nvSpPr>
        <p:spPr>
          <a:xfrm>
            <a:off x="6114242" y="1275398"/>
            <a:ext cx="5915749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633293"/>
                </a:solidFill>
                <a:latin typeface="+mn-lt"/>
              </a:rPr>
              <a:t>Conventional bulk absorbers</a:t>
            </a:r>
          </a:p>
          <a:p>
            <a:pPr marL="274320" indent="-274320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sz="2800" dirty="0">
              <a:latin typeface="+mn-lt"/>
            </a:endParaRPr>
          </a:p>
          <a:p>
            <a:pPr marL="274320" indent="-274320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Underlying porous architecture is </a:t>
            </a:r>
            <a:r>
              <a:rPr lang="en-US" sz="2800" i="1" dirty="0">
                <a:solidFill>
                  <a:srgbClr val="633293"/>
                </a:solidFill>
                <a:latin typeface="+mn-lt"/>
              </a:rPr>
              <a:t>incidental</a:t>
            </a:r>
            <a:r>
              <a:rPr lang="en-US" sz="2800" dirty="0">
                <a:solidFill>
                  <a:srgbClr val="0070C0"/>
                </a:solidFill>
                <a:latin typeface="+mn-lt"/>
              </a:rPr>
              <a:t> </a:t>
            </a:r>
            <a:r>
              <a:rPr lang="en-US" sz="2800" dirty="0">
                <a:latin typeface="+mn-lt"/>
              </a:rPr>
              <a:t>to the fabrication process.</a:t>
            </a:r>
          </a:p>
          <a:p>
            <a:pPr marL="274320" indent="-274320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sz="2800" dirty="0">
              <a:latin typeface="+mn-lt"/>
            </a:endParaRPr>
          </a:p>
          <a:p>
            <a:pPr marL="274320" indent="-274320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Fabrication methods limit:</a:t>
            </a:r>
          </a:p>
          <a:p>
            <a:pPr marL="1097280" lvl="2" indent="-457200">
              <a:spcBef>
                <a:spcPts val="600"/>
              </a:spcBef>
              <a:buClr>
                <a:schemeClr val="accent2"/>
              </a:buClr>
              <a:buFont typeface="System Font Regular"/>
              <a:buChar char="x"/>
            </a:pPr>
            <a:r>
              <a:rPr lang="en-US" sz="2800" dirty="0">
                <a:latin typeface="+mn-lt"/>
              </a:rPr>
              <a:t>Microstructural optimization</a:t>
            </a:r>
          </a:p>
          <a:p>
            <a:pPr marL="1097280" lvl="2" indent="-457200">
              <a:spcBef>
                <a:spcPts val="600"/>
              </a:spcBef>
              <a:buClr>
                <a:schemeClr val="accent2"/>
              </a:buClr>
              <a:buFont typeface="System Font Regular"/>
              <a:buChar char="x"/>
            </a:pPr>
            <a:r>
              <a:rPr lang="en-US" sz="2800" dirty="0">
                <a:latin typeface="+mn-lt"/>
              </a:rPr>
              <a:t>Material optimization</a:t>
            </a:r>
          </a:p>
          <a:p>
            <a:pPr marL="1097280" lvl="2" indent="-457200">
              <a:spcBef>
                <a:spcPts val="600"/>
              </a:spcBef>
              <a:buClr>
                <a:schemeClr val="accent2"/>
              </a:buClr>
              <a:buFont typeface="System Font Regular"/>
              <a:buChar char="x"/>
            </a:pPr>
            <a:r>
              <a:rPr lang="en-US" sz="2800" dirty="0">
                <a:latin typeface="+mn-lt"/>
              </a:rPr>
              <a:t>Functionality optimization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+mn-lt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DEB3EBB-5661-4F8D-D5D6-9CAE124A6A7A}"/>
              </a:ext>
            </a:extLst>
          </p:cNvPr>
          <p:cNvCxnSpPr>
            <a:cxnSpLocks/>
          </p:cNvCxnSpPr>
          <p:nvPr/>
        </p:nvCxnSpPr>
        <p:spPr>
          <a:xfrm>
            <a:off x="6096000" y="1953014"/>
            <a:ext cx="0" cy="3779892"/>
          </a:xfrm>
          <a:prstGeom prst="line">
            <a:avLst/>
          </a:prstGeom>
          <a:ln w="19050">
            <a:solidFill>
              <a:srgbClr val="408652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E549D061-F091-05B0-1B8A-A6697EAC4B1E}"/>
              </a:ext>
            </a:extLst>
          </p:cNvPr>
          <p:cNvSpPr txBox="1"/>
          <p:nvPr/>
        </p:nvSpPr>
        <p:spPr>
          <a:xfrm>
            <a:off x="586052" y="5618567"/>
            <a:ext cx="50894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Various types of commonly used porous acoustical materials.</a:t>
            </a:r>
          </a:p>
        </p:txBody>
      </p:sp>
    </p:spTree>
    <p:extLst>
      <p:ext uri="{BB962C8B-B14F-4D97-AF65-F5344CB8AC3E}">
        <p14:creationId xmlns:p14="http://schemas.microsoft.com/office/powerpoint/2010/main" val="3426893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0BA0E-CEA5-359A-CA56-34FF0EE4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312" y="365124"/>
            <a:ext cx="9288150" cy="1325563"/>
          </a:xfrm>
        </p:spPr>
        <p:txBody>
          <a:bodyPr/>
          <a:lstStyle/>
          <a:p>
            <a:pPr eaLnBrk="1" hangingPunct="1"/>
            <a:r>
              <a:rPr lang="en-US" b="0" i="0" dirty="0">
                <a:solidFill>
                  <a:schemeClr val="tx1"/>
                </a:solidFill>
              </a:rPr>
              <a:t>Characterizing Porous Materials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F7AF714-2425-0553-809C-C49CA9A87C11}"/>
              </a:ext>
            </a:extLst>
          </p:cNvPr>
          <p:cNvGraphicFramePr>
            <a:graphicFrameLocks noGrp="1"/>
          </p:cNvGraphicFramePr>
          <p:nvPr/>
        </p:nvGraphicFramePr>
        <p:xfrm>
          <a:off x="0" y="6502888"/>
          <a:ext cx="12192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1343">
                  <a:extLst>
                    <a:ext uri="{9D8B030D-6E8A-4147-A177-3AD203B41FA5}">
                      <a16:colId xmlns:a16="http://schemas.microsoft.com/office/drawing/2014/main" val="1666783900"/>
                    </a:ext>
                  </a:extLst>
                </a:gridCol>
                <a:gridCol w="2013857">
                  <a:extLst>
                    <a:ext uri="{9D8B030D-6E8A-4147-A177-3AD203B41FA5}">
                      <a16:colId xmlns:a16="http://schemas.microsoft.com/office/drawing/2014/main" val="155837389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37617973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058881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2875608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49638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633293"/>
                          </a:solidFill>
                        </a:rPr>
                        <a:t>Introduction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TPMS Structure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Experimental Method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Results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Conclusion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Future Work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739941"/>
                  </a:ext>
                </a:extLst>
              </a:tr>
            </a:tbl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8CE3EE17-5CEB-3AC9-1A70-195D77336725}"/>
              </a:ext>
            </a:extLst>
          </p:cNvPr>
          <p:cNvSpPr txBox="1"/>
          <p:nvPr/>
        </p:nvSpPr>
        <p:spPr>
          <a:xfrm>
            <a:off x="288519" y="3717240"/>
            <a:ext cx="591574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chemeClr val="tx1"/>
              </a:buClr>
            </a:pPr>
            <a:endParaRPr lang="en-US" sz="2000" dirty="0">
              <a:latin typeface="+mn-lt"/>
            </a:endParaRPr>
          </a:p>
          <a:p>
            <a:pPr marL="274320" indent="-274320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P</a:t>
            </a:r>
            <a:r>
              <a:rPr lang="en-US" sz="2000" i="0" dirty="0">
                <a:latin typeface="+mn-lt"/>
              </a:rPr>
              <a:t>orous media needs to be </a:t>
            </a:r>
            <a:r>
              <a:rPr lang="en-US" sz="2000" i="0" dirty="0">
                <a:solidFill>
                  <a:srgbClr val="FF0000"/>
                </a:solidFill>
                <a:latin typeface="+mn-lt"/>
              </a:rPr>
              <a:t>uniform</a:t>
            </a:r>
            <a:r>
              <a:rPr lang="en-US" sz="2000" i="0" dirty="0">
                <a:latin typeface="+mn-lt"/>
              </a:rPr>
              <a:t> for analysis purposes. </a:t>
            </a:r>
          </a:p>
          <a:p>
            <a:pPr marL="274320" indent="-274320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i="0" dirty="0">
                <a:latin typeface="+mn-lt"/>
              </a:rPr>
              <a:t>When the </a:t>
            </a:r>
            <a:r>
              <a:rPr lang="en-US" sz="2000" i="0" dirty="0">
                <a:solidFill>
                  <a:srgbClr val="633293"/>
                </a:solidFill>
                <a:latin typeface="+mn-lt"/>
              </a:rPr>
              <a:t>intrinsic parameters </a:t>
            </a:r>
            <a:r>
              <a:rPr lang="en-US" sz="2000" i="0" dirty="0">
                <a:latin typeface="+mn-lt"/>
              </a:rPr>
              <a:t>are known, then the surface impedance can be predicted </a:t>
            </a:r>
            <a:r>
              <a:rPr lang="en-US" sz="2000" i="0" dirty="0">
                <a:solidFill>
                  <a:srgbClr val="408652"/>
                </a:solidFill>
                <a:latin typeface="+mn-lt"/>
              </a:rPr>
              <a:t>for any thickness</a:t>
            </a:r>
            <a:r>
              <a:rPr lang="en-US" sz="2000" i="0" dirty="0">
                <a:latin typeface="+mn-lt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+mn-lt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DEB3EBB-5661-4F8D-D5D6-9CAE124A6A7A}"/>
              </a:ext>
            </a:extLst>
          </p:cNvPr>
          <p:cNvCxnSpPr>
            <a:cxnSpLocks/>
          </p:cNvCxnSpPr>
          <p:nvPr/>
        </p:nvCxnSpPr>
        <p:spPr>
          <a:xfrm>
            <a:off x="6096000" y="1953014"/>
            <a:ext cx="0" cy="3779892"/>
          </a:xfrm>
          <a:prstGeom prst="line">
            <a:avLst/>
          </a:prstGeom>
          <a:ln w="19050">
            <a:solidFill>
              <a:srgbClr val="408652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6873240-CDA3-6447-ED6C-3F359CBEA23C}"/>
              </a:ext>
            </a:extLst>
          </p:cNvPr>
          <p:cNvSpPr txBox="1"/>
          <p:nvPr/>
        </p:nvSpPr>
        <p:spPr>
          <a:xfrm>
            <a:off x="-444917" y="1448801"/>
            <a:ext cx="61936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i="0" dirty="0">
                <a:solidFill>
                  <a:srgbClr val="633293"/>
                </a:solidFill>
                <a:latin typeface="+mn-lt"/>
              </a:rPr>
              <a:t>Intrinsic Parameters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Google Shape;418;p30">
                <a:extLst>
                  <a:ext uri="{FF2B5EF4-FFF2-40B4-BE49-F238E27FC236}">
                    <a16:creationId xmlns:a16="http://schemas.microsoft.com/office/drawing/2014/main" id="{05B1BBF6-8535-17BD-425A-2ABBDE8EF786}"/>
                  </a:ext>
                </a:extLst>
              </p:cNvPr>
              <p:cNvSpPr/>
              <p:nvPr/>
            </p:nvSpPr>
            <p:spPr>
              <a:xfrm>
                <a:off x="604679" y="2220861"/>
                <a:ext cx="4970983" cy="1483599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𝜁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sz="2800" i="0" baseline="-25000" dirty="0">
                    <a:solidFill>
                      <a:sysClr val="windowText" lastClr="000000"/>
                    </a:solidFill>
                  </a:rPr>
                  <a:t> </a:t>
                </a:r>
                <a:r>
                  <a:rPr lang="en-US" sz="2800" i="0" dirty="0">
                    <a:solidFill>
                      <a:sysClr val="windowText" lastClr="000000"/>
                    </a:solidFill>
                  </a:rPr>
                  <a:t>= C</a:t>
                </a:r>
                <a:r>
                  <a:rPr lang="en-US" sz="2800" i="0" dirty="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haracteristic Impedance</a:t>
                </a:r>
                <a:endParaRPr lang="en-US" sz="2800" i="0" baseline="-25000" dirty="0">
                  <a:solidFill>
                    <a:sysClr val="windowText" lastClr="000000"/>
                  </a:solidFill>
                </a:endParaRPr>
              </a:p>
              <a:p>
                <a:pPr algn="ctr"/>
                <a:endParaRPr lang="en-US" sz="2800" i="0" baseline="-25000" dirty="0">
                  <a:solidFill>
                    <a:sysClr val="windowText" lastClr="000000"/>
                  </a:solidFill>
                  <a:latin typeface="Symbol" pitchFamily="2" charset="2"/>
                </a:endParaRPr>
              </a:p>
              <a:p>
                <a:r>
                  <a:rPr lang="en-US" sz="2800" i="0" dirty="0">
                    <a:solidFill>
                      <a:sysClr val="windowText" lastClr="000000"/>
                    </a:solidFill>
                    <a:latin typeface="Symbol" pitchFamily="2" charset="2"/>
                  </a:rPr>
                  <a:t>G = </a:t>
                </a:r>
                <a:r>
                  <a:rPr lang="en-US" sz="2800" i="0" dirty="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Propagation Constant</a:t>
                </a:r>
                <a:endParaRPr lang="en-US" sz="2800" i="0" dirty="0">
                  <a:solidFill>
                    <a:sysClr val="windowText" lastClr="000000"/>
                  </a:solidFill>
                  <a:latin typeface="Symbol" pitchFamily="2" charset="2"/>
                </a:endParaRPr>
              </a:p>
            </p:txBody>
          </p:sp>
        </mc:Choice>
        <mc:Fallback xmlns="">
          <p:sp>
            <p:nvSpPr>
              <p:cNvPr id="4" name="Google Shape;418;p30">
                <a:extLst>
                  <a:ext uri="{FF2B5EF4-FFF2-40B4-BE49-F238E27FC236}">
                    <a16:creationId xmlns:a16="http://schemas.microsoft.com/office/drawing/2014/main" id="{05B1BBF6-8535-17BD-425A-2ABBDE8EF7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679" y="2220861"/>
                <a:ext cx="4970983" cy="1483599"/>
              </a:xfrm>
              <a:prstGeom prst="rect">
                <a:avLst/>
              </a:prstGeom>
              <a:blipFill>
                <a:blip r:embed="rId2"/>
                <a:stretch>
                  <a:fillRect l="-2036" b="-3390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B26FE2DF-1DE6-DBF4-6636-22F9121278F1}"/>
              </a:ext>
            </a:extLst>
          </p:cNvPr>
          <p:cNvSpPr txBox="1"/>
          <p:nvPr/>
        </p:nvSpPr>
        <p:spPr>
          <a:xfrm>
            <a:off x="5998370" y="1445261"/>
            <a:ext cx="61936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i="0" dirty="0">
                <a:solidFill>
                  <a:srgbClr val="633293"/>
                </a:solidFill>
                <a:latin typeface="+mn-lt"/>
              </a:rPr>
              <a:t>Characterization Methods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E2D138-C2A1-578F-3523-96DF6101B95A}"/>
              </a:ext>
            </a:extLst>
          </p:cNvPr>
          <p:cNvSpPr txBox="1"/>
          <p:nvPr/>
        </p:nvSpPr>
        <p:spPr>
          <a:xfrm>
            <a:off x="6204268" y="2091592"/>
            <a:ext cx="5915749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chemeClr val="tx1"/>
              </a:buClr>
            </a:pPr>
            <a:endParaRPr lang="en-US" sz="2800" dirty="0">
              <a:latin typeface="+mn-lt"/>
            </a:endParaRPr>
          </a:p>
          <a:p>
            <a:pPr marL="231775" indent="-231775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Two-Thickness Method</a:t>
            </a:r>
          </a:p>
          <a:p>
            <a:pPr marL="731520" lvl="1" indent="-274320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i="0" dirty="0">
                <a:latin typeface="+mn-lt"/>
              </a:rPr>
              <a:t>TWO samples</a:t>
            </a:r>
          </a:p>
          <a:p>
            <a:pPr marL="274320" indent="-274320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sz="2800" i="0" dirty="0">
              <a:latin typeface="+mn-lt"/>
            </a:endParaRPr>
          </a:p>
          <a:p>
            <a:pPr marL="231775" indent="-231775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i="0" dirty="0">
                <a:solidFill>
                  <a:srgbClr val="FF0000"/>
                </a:solidFill>
                <a:latin typeface="+mn-lt"/>
              </a:rPr>
              <a:t>Two-Cavity Method</a:t>
            </a:r>
          </a:p>
          <a:p>
            <a:pPr marL="731520" lvl="1" indent="-274320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ONE sample + 2 cavity depths</a:t>
            </a:r>
            <a:endParaRPr lang="en-US" sz="2800" i="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9257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0BA0E-CEA5-359A-CA56-34FF0EE4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312" y="365124"/>
            <a:ext cx="9288150" cy="1325563"/>
          </a:xfrm>
        </p:spPr>
        <p:txBody>
          <a:bodyPr/>
          <a:lstStyle/>
          <a:p>
            <a:pPr eaLnBrk="1" hangingPunct="1"/>
            <a:r>
              <a:rPr lang="en-US" b="0" i="0" dirty="0">
                <a:solidFill>
                  <a:schemeClr val="tx1"/>
                </a:solidFill>
              </a:rPr>
              <a:t>Triply Periodic Minimal Surfaces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F7AF714-2425-0553-809C-C49CA9A87C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2773607"/>
              </p:ext>
            </p:extLst>
          </p:nvPr>
        </p:nvGraphicFramePr>
        <p:xfrm>
          <a:off x="0" y="6502888"/>
          <a:ext cx="12192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1343">
                  <a:extLst>
                    <a:ext uri="{9D8B030D-6E8A-4147-A177-3AD203B41FA5}">
                      <a16:colId xmlns:a16="http://schemas.microsoft.com/office/drawing/2014/main" val="1666783900"/>
                    </a:ext>
                  </a:extLst>
                </a:gridCol>
                <a:gridCol w="2013857">
                  <a:extLst>
                    <a:ext uri="{9D8B030D-6E8A-4147-A177-3AD203B41FA5}">
                      <a16:colId xmlns:a16="http://schemas.microsoft.com/office/drawing/2014/main" val="155837389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37617973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058881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2875608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49638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Introduction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633293"/>
                          </a:solidFill>
                        </a:rPr>
                        <a:t>TPMS Structure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Experimental Method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Results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Conclusion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Future Work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739941"/>
                  </a:ext>
                </a:extLst>
              </a:tr>
            </a:tbl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49EBC54-C1C8-769C-C7C0-D6448BB00A9C}"/>
              </a:ext>
            </a:extLst>
          </p:cNvPr>
          <p:cNvSpPr txBox="1">
            <a:spLocks/>
          </p:cNvSpPr>
          <p:nvPr/>
        </p:nvSpPr>
        <p:spPr>
          <a:xfrm>
            <a:off x="243316" y="1315094"/>
            <a:ext cx="11948684" cy="47222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Klavika" panose="020000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Klavika" panose="020000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Klavika" panose="020000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Klavika" panose="020000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Klavika" panose="020000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3200" dirty="0">
                <a:solidFill>
                  <a:srgbClr val="408652"/>
                </a:solidFill>
                <a:latin typeface="+mn-lt"/>
              </a:rPr>
              <a:t>Potential multifunctionality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dirty="0">
                <a:latin typeface="+mn-lt"/>
              </a:rPr>
              <a:t>Load bearing + Thermal management + Energy absorption + </a:t>
            </a:r>
            <a:r>
              <a:rPr lang="en-US" sz="2400" i="1" dirty="0">
                <a:solidFill>
                  <a:srgbClr val="FF0000"/>
                </a:solidFill>
                <a:latin typeface="+mn-lt"/>
              </a:rPr>
              <a:t>Acoustic absorption?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DE9C52-AA21-FC48-FD86-00E455FD8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588559"/>
            <a:ext cx="5112168" cy="324279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F19CC28-5BA3-2D5D-D6D5-46636214DBA5}"/>
              </a:ext>
            </a:extLst>
          </p:cNvPr>
          <p:cNvSpPr/>
          <p:nvPr/>
        </p:nvSpPr>
        <p:spPr>
          <a:xfrm>
            <a:off x="473405" y="2673173"/>
            <a:ext cx="39844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i="0" dirty="0">
                <a:latin typeface="Calibri" panose="020F0502020204030204" pitchFamily="34" charset="0"/>
                <a:cs typeface="Calibri" panose="020F0502020204030204" pitchFamily="34" charset="0"/>
              </a:rPr>
              <a:t>TPMS heat exchangers</a:t>
            </a:r>
            <a:r>
              <a:rPr lang="en-US" sz="2800" i="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A555DF-3F4C-3D6F-849D-1D5BB4E972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795218" y="2470302"/>
            <a:ext cx="1536782" cy="349771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E91F6C9-CEB3-B9E1-7FD1-3324F510E375}"/>
              </a:ext>
            </a:extLst>
          </p:cNvPr>
          <p:cNvSpPr txBox="1"/>
          <p:nvPr/>
        </p:nvSpPr>
        <p:spPr>
          <a:xfrm>
            <a:off x="6585857" y="2467566"/>
            <a:ext cx="112486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0" dirty="0">
                <a:latin typeface="+mn-lt"/>
              </a:rPr>
              <a:t>Inlet View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4B07A5-79DC-5D87-86EA-B611AF8F7117}"/>
              </a:ext>
            </a:extLst>
          </p:cNvPr>
          <p:cNvSpPr txBox="1"/>
          <p:nvPr/>
        </p:nvSpPr>
        <p:spPr>
          <a:xfrm>
            <a:off x="9372601" y="5761783"/>
            <a:ext cx="129638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0" dirty="0">
                <a:latin typeface="+mn-lt"/>
              </a:rPr>
              <a:t>Outlet View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603BAD-9173-DCB1-27A9-7C65D30A5153}"/>
              </a:ext>
            </a:extLst>
          </p:cNvPr>
          <p:cNvSpPr/>
          <p:nvPr/>
        </p:nvSpPr>
        <p:spPr>
          <a:xfrm>
            <a:off x="0" y="6154299"/>
            <a:ext cx="26166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i="0" dirty="0">
                <a:solidFill>
                  <a:srgbClr val="408652"/>
                </a:solidFill>
                <a:latin typeface="Avenir Next" panose="020B0503020202020204" pitchFamily="34" charset="0"/>
                <a:cs typeface="Times New Roman" panose="02020603050405020304" pitchFamily="18" charset="0"/>
              </a:rPr>
              <a:t>*Reference: </a:t>
            </a:r>
            <a:r>
              <a:rPr lang="en-US" sz="1400" b="0" i="0" dirty="0" err="1">
                <a:solidFill>
                  <a:srgbClr val="408652"/>
                </a:solidFill>
                <a:effectLst/>
                <a:latin typeface="Avenir Next" panose="020B0503020202020204" pitchFamily="34" charset="0"/>
              </a:rPr>
              <a:t>nTopology.com</a:t>
            </a:r>
            <a:endParaRPr lang="en-US" sz="1400" baseline="30000" dirty="0">
              <a:solidFill>
                <a:srgbClr val="408652"/>
              </a:solidFill>
              <a:latin typeface="Avenir Next" panose="020B0503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136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0BA0E-CEA5-359A-CA56-34FF0EE4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312" y="365124"/>
            <a:ext cx="9288150" cy="1325563"/>
          </a:xfrm>
        </p:spPr>
        <p:txBody>
          <a:bodyPr/>
          <a:lstStyle/>
          <a:p>
            <a:pPr eaLnBrk="1" hangingPunct="1"/>
            <a:r>
              <a:rPr lang="en-US" b="0" i="0" dirty="0">
                <a:solidFill>
                  <a:schemeClr val="tx1"/>
                </a:solidFill>
              </a:rPr>
              <a:t>Triply Periodic Minimal Surfaces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DC78CE9-C514-3265-62F2-41DFE1D487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4400966"/>
              </p:ext>
            </p:extLst>
          </p:nvPr>
        </p:nvGraphicFramePr>
        <p:xfrm>
          <a:off x="0" y="6502888"/>
          <a:ext cx="12192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1343">
                  <a:extLst>
                    <a:ext uri="{9D8B030D-6E8A-4147-A177-3AD203B41FA5}">
                      <a16:colId xmlns:a16="http://schemas.microsoft.com/office/drawing/2014/main" val="1666783900"/>
                    </a:ext>
                  </a:extLst>
                </a:gridCol>
                <a:gridCol w="2013857">
                  <a:extLst>
                    <a:ext uri="{9D8B030D-6E8A-4147-A177-3AD203B41FA5}">
                      <a16:colId xmlns:a16="http://schemas.microsoft.com/office/drawing/2014/main" val="155837389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37617973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058881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2875608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49638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Introduction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633293"/>
                          </a:solidFill>
                        </a:rPr>
                        <a:t>TPMS Structure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Experimental Method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Results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Conclusion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Future Work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73994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FC88007-122A-6049-330E-5672801FD64D}"/>
              </a:ext>
            </a:extLst>
          </p:cNvPr>
          <p:cNvSpPr txBox="1"/>
          <p:nvPr/>
        </p:nvSpPr>
        <p:spPr>
          <a:xfrm>
            <a:off x="0" y="1416197"/>
            <a:ext cx="11336713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i="0" dirty="0">
                <a:latin typeface="+mn-lt"/>
              </a:rPr>
              <a:t>Design and build tunable bulk materials for aerospace applications.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0" dirty="0">
                <a:latin typeface="+mn-lt"/>
              </a:rPr>
              <a:t>Focus on Triply Periodic Minimal Structures (TPMS).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0" dirty="0">
                <a:latin typeface="+mn-lt"/>
              </a:rPr>
              <a:t>Tunable to desired frequency range of interest.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0" dirty="0">
                <a:latin typeface="+mn-lt"/>
              </a:rPr>
              <a:t>Focus on acoustic benefits where traditional designs are not feasible. </a:t>
            </a:r>
            <a:r>
              <a:rPr lang="en-US" sz="2800" dirty="0"/>
              <a:t>(i.e., multifunctionality, installation on other locations in an engine)</a:t>
            </a:r>
            <a:endParaRPr lang="en-US" sz="2800" i="0" dirty="0">
              <a:latin typeface="+mn-lt"/>
            </a:endParaRPr>
          </a:p>
          <a:p>
            <a:endParaRPr lang="en-US" sz="2800" i="0" dirty="0"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i="0" dirty="0">
                <a:latin typeface="+mn-lt"/>
              </a:rPr>
              <a:t>Benefits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0" dirty="0">
                <a:latin typeface="+mn-lt"/>
              </a:rPr>
              <a:t>Additive manufacturing facilitates the ability to control the TPMS characteristics.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0" dirty="0">
                <a:latin typeface="+mn-lt"/>
              </a:rPr>
              <a:t>TPMS structures can be modeled.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i="0" dirty="0">
              <a:latin typeface="+mn-lt"/>
            </a:endParaRPr>
          </a:p>
          <a:p>
            <a:endParaRPr lang="en-US" sz="2800" i="0" dirty="0"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i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82588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white rectangular object on a gray surface&#10;&#10;Description automatically generated">
            <a:extLst>
              <a:ext uri="{FF2B5EF4-FFF2-40B4-BE49-F238E27FC236}">
                <a16:creationId xmlns:a16="http://schemas.microsoft.com/office/drawing/2014/main" id="{4C47ED84-736B-8E0E-819C-21B233871C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069" t="24790" r="33620" b="15525"/>
          <a:stretch/>
        </p:blipFill>
        <p:spPr>
          <a:xfrm>
            <a:off x="9057393" y="2750463"/>
            <a:ext cx="2302687" cy="30042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70BA0E-CEA5-359A-CA56-34FF0EE4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312" y="365124"/>
            <a:ext cx="9288150" cy="1325563"/>
          </a:xfrm>
        </p:spPr>
        <p:txBody>
          <a:bodyPr/>
          <a:lstStyle/>
          <a:p>
            <a:pPr eaLnBrk="1" hangingPunct="1"/>
            <a:r>
              <a:rPr lang="en-US" b="0" i="0" dirty="0">
                <a:solidFill>
                  <a:schemeClr val="tx1"/>
                </a:solidFill>
              </a:rPr>
              <a:t>Sample Selection and Fabrication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DC78CE9-C514-3265-62F2-41DFE1D4879C}"/>
              </a:ext>
            </a:extLst>
          </p:cNvPr>
          <p:cNvGraphicFramePr>
            <a:graphicFrameLocks noGrp="1"/>
          </p:cNvGraphicFramePr>
          <p:nvPr/>
        </p:nvGraphicFramePr>
        <p:xfrm>
          <a:off x="0" y="6502888"/>
          <a:ext cx="12192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1343">
                  <a:extLst>
                    <a:ext uri="{9D8B030D-6E8A-4147-A177-3AD203B41FA5}">
                      <a16:colId xmlns:a16="http://schemas.microsoft.com/office/drawing/2014/main" val="1666783900"/>
                    </a:ext>
                  </a:extLst>
                </a:gridCol>
                <a:gridCol w="2013857">
                  <a:extLst>
                    <a:ext uri="{9D8B030D-6E8A-4147-A177-3AD203B41FA5}">
                      <a16:colId xmlns:a16="http://schemas.microsoft.com/office/drawing/2014/main" val="155837389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37617973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058881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2875608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49638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Introduction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633293"/>
                          </a:solidFill>
                        </a:rPr>
                        <a:t>TPMS Structure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Experimental Method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Results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Conclusion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Future Work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739941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0F4E3E56-5C6C-74E3-4C25-B998406A0983}"/>
              </a:ext>
            </a:extLst>
          </p:cNvPr>
          <p:cNvGrpSpPr>
            <a:grpSpLocks noChangeAspect="1"/>
          </p:cNvGrpSpPr>
          <p:nvPr/>
        </p:nvGrpSpPr>
        <p:grpSpPr>
          <a:xfrm>
            <a:off x="54319" y="1673399"/>
            <a:ext cx="3811141" cy="4570826"/>
            <a:chOff x="5015337" y="1494240"/>
            <a:chExt cx="2327792" cy="279179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F17E986-B8D8-232D-F6AC-8A2BA9803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15337" y="1494240"/>
              <a:ext cx="596178" cy="578981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390CA72-DA77-DF4B-4DB0-3CA52022C7A2}"/>
                </a:ext>
              </a:extLst>
            </p:cNvPr>
            <p:cNvSpPr txBox="1"/>
            <p:nvPr/>
          </p:nvSpPr>
          <p:spPr>
            <a:xfrm>
              <a:off x="6139745" y="4041655"/>
              <a:ext cx="812843" cy="2443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633293"/>
                  </a:solidFill>
                  <a:latin typeface="Avenir Next" panose="020B0503020202020204" pitchFamily="34" charset="0"/>
                </a:rPr>
                <a:t>Diamond</a:t>
              </a:r>
            </a:p>
          </p:txBody>
        </p:sp>
        <p:pic>
          <p:nvPicPr>
            <p:cNvPr id="8" name="Picture 7" descr="A blue cube with a triangle and a triangle with a triangle and a triangle with a triangle with a triangle and a triangle with a triangle with a triangle with a triangle with a triangle with a triangle&#10;&#10;Description automatically generated">
              <a:extLst>
                <a:ext uri="{FF2B5EF4-FFF2-40B4-BE49-F238E27FC236}">
                  <a16:creationId xmlns:a16="http://schemas.microsoft.com/office/drawing/2014/main" id="{9B3977C4-8071-F5AE-72B6-6AB4CB51B1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6971" y="1494240"/>
              <a:ext cx="2006158" cy="2358067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770D1471-FE5C-8FA7-4900-997C274625DE}"/>
              </a:ext>
            </a:extLst>
          </p:cNvPr>
          <p:cNvSpPr txBox="1"/>
          <p:nvPr/>
        </p:nvSpPr>
        <p:spPr>
          <a:xfrm>
            <a:off x="3356714" y="1316366"/>
            <a:ext cx="73273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0" dirty="0">
                <a:latin typeface="+mn-lt"/>
              </a:rPr>
              <a:t>All samples were fabricated using stereolithography.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0" dirty="0">
                <a:latin typeface="+mn-lt"/>
              </a:rPr>
              <a:t>Samples were printed with porosities of 40% and 60%.</a:t>
            </a:r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29CADAFD-AE29-9E9E-F5BE-621A97902F2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5" r="11585" b="5385"/>
          <a:stretch/>
        </p:blipFill>
        <p:spPr>
          <a:xfrm>
            <a:off x="9389256" y="2298962"/>
            <a:ext cx="1590388" cy="386744"/>
          </a:xfrm>
          <a:prstGeom prst="rect">
            <a:avLst/>
          </a:prstGeom>
          <a:ln>
            <a:solidFill>
              <a:srgbClr val="408652"/>
            </a:solidFill>
          </a:ln>
        </p:spPr>
      </p:pic>
      <p:sp>
        <p:nvSpPr>
          <p:cNvPr id="11" name="Round Diagonal Corner Rectangle 10">
            <a:extLst>
              <a:ext uri="{FF2B5EF4-FFF2-40B4-BE49-F238E27FC236}">
                <a16:creationId xmlns:a16="http://schemas.microsoft.com/office/drawing/2014/main" id="{1CC5DC45-514C-5E39-FC91-657C58A1F0CD}"/>
              </a:ext>
            </a:extLst>
          </p:cNvPr>
          <p:cNvSpPr/>
          <p:nvPr/>
        </p:nvSpPr>
        <p:spPr>
          <a:xfrm>
            <a:off x="6671669" y="5795570"/>
            <a:ext cx="4688411" cy="492567"/>
          </a:xfrm>
          <a:prstGeom prst="round2DiagRect">
            <a:avLst/>
          </a:prstGeom>
          <a:solidFill>
            <a:srgbClr val="408652"/>
          </a:solidFill>
          <a:ln>
            <a:solidFill>
              <a:srgbClr val="4086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Sample thickness: 2 in, 60% porosity</a:t>
            </a:r>
            <a:endParaRPr lang="en-US" sz="2000" b="1" u="sng" dirty="0">
              <a:solidFill>
                <a:schemeClr val="bg1"/>
              </a:solidFill>
            </a:endParaRPr>
          </a:p>
        </p:txBody>
      </p:sp>
      <p:pic>
        <p:nvPicPr>
          <p:cNvPr id="12" name="x_x_x_x_x_Picture 18" descr="cid:image001.png@01D5F141.94698810">
            <a:extLst>
              <a:ext uri="{FF2B5EF4-FFF2-40B4-BE49-F238E27FC236}">
                <a16:creationId xmlns:a16="http://schemas.microsoft.com/office/drawing/2014/main" id="{6A9856E7-15C7-150B-9A4F-E8ED03D8CA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6" t="4754" r="7375" b="54617"/>
          <a:stretch/>
        </p:blipFill>
        <p:spPr bwMode="auto">
          <a:xfrm>
            <a:off x="7236156" y="2212271"/>
            <a:ext cx="868354" cy="53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4456EA2-E1B9-C643-71B5-AD07D9B28104}"/>
              </a:ext>
            </a:extLst>
          </p:cNvPr>
          <p:cNvSpPr txBox="1"/>
          <p:nvPr/>
        </p:nvSpPr>
        <p:spPr>
          <a:xfrm>
            <a:off x="9066444" y="5416174"/>
            <a:ext cx="2302688" cy="338554"/>
          </a:xfrm>
          <a:prstGeom prst="rect">
            <a:avLst/>
          </a:prstGeom>
          <a:solidFill>
            <a:srgbClr val="633293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1.5 in square sample</a:t>
            </a:r>
            <a:endParaRPr lang="en-US" sz="1600" i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9" name="Picture 18" descr="A square object on a wood surface&#10;&#10;Description automatically generated">
            <a:extLst>
              <a:ext uri="{FF2B5EF4-FFF2-40B4-BE49-F238E27FC236}">
                <a16:creationId xmlns:a16="http://schemas.microsoft.com/office/drawing/2014/main" id="{283713C3-155D-015C-B6C4-D6EB8A7A58E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9125" t="12550" r="32494" b="8598"/>
          <a:stretch/>
        </p:blipFill>
        <p:spPr>
          <a:xfrm>
            <a:off x="6671670" y="2710956"/>
            <a:ext cx="1975376" cy="304377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CC54502-FF33-EF8B-116E-37B334EECE4F}"/>
              </a:ext>
            </a:extLst>
          </p:cNvPr>
          <p:cNvSpPr txBox="1"/>
          <p:nvPr/>
        </p:nvSpPr>
        <p:spPr>
          <a:xfrm>
            <a:off x="6671669" y="5169953"/>
            <a:ext cx="1975376" cy="584775"/>
          </a:xfrm>
          <a:prstGeom prst="rect">
            <a:avLst/>
          </a:prstGeom>
          <a:solidFill>
            <a:srgbClr val="633293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2.0 in active square sample</a:t>
            </a:r>
            <a:endParaRPr lang="en-US" sz="1600" i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6A61D6E-7CE8-6435-05BC-E5FA1D1959A6}"/>
              </a:ext>
            </a:extLst>
          </p:cNvPr>
          <p:cNvSpPr txBox="1"/>
          <p:nvPr/>
        </p:nvSpPr>
        <p:spPr>
          <a:xfrm>
            <a:off x="3863141" y="5585451"/>
            <a:ext cx="991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Iso View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70365A6-DC3C-1D15-611A-EF044B471AC0}"/>
              </a:ext>
            </a:extLst>
          </p:cNvPr>
          <p:cNvGrpSpPr/>
          <p:nvPr/>
        </p:nvGrpSpPr>
        <p:grpSpPr>
          <a:xfrm>
            <a:off x="3598808" y="4399366"/>
            <a:ext cx="1477846" cy="1186085"/>
            <a:chOff x="3598808" y="4399366"/>
            <a:chExt cx="1477846" cy="1186085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0A40A300-A73D-0B5F-275C-015E76FED7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r="75191" b="77280"/>
            <a:stretch/>
          </p:blipFill>
          <p:spPr>
            <a:xfrm>
              <a:off x="3598808" y="4399366"/>
              <a:ext cx="1477846" cy="1134741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B6971D3-D66E-B1EE-B635-F7D48D66AEC2}"/>
                </a:ext>
              </a:extLst>
            </p:cNvPr>
            <p:cNvSpPr/>
            <p:nvPr/>
          </p:nvSpPr>
          <p:spPr>
            <a:xfrm>
              <a:off x="3598808" y="5291667"/>
              <a:ext cx="212333" cy="2937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F3D8365-4364-BC57-FDE1-4C2974A7160C}"/>
              </a:ext>
            </a:extLst>
          </p:cNvPr>
          <p:cNvSpPr txBox="1"/>
          <p:nvPr/>
        </p:nvSpPr>
        <p:spPr>
          <a:xfrm>
            <a:off x="653798" y="5574810"/>
            <a:ext cx="1056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Top View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8C3D996-A08B-5F08-7E45-54D4F1315FF7}"/>
              </a:ext>
            </a:extLst>
          </p:cNvPr>
          <p:cNvCxnSpPr>
            <a:cxnSpLocks/>
          </p:cNvCxnSpPr>
          <p:nvPr/>
        </p:nvCxnSpPr>
        <p:spPr>
          <a:xfrm>
            <a:off x="5724811" y="2432842"/>
            <a:ext cx="0" cy="3779892"/>
          </a:xfrm>
          <a:prstGeom prst="line">
            <a:avLst/>
          </a:prstGeom>
          <a:ln w="19050">
            <a:solidFill>
              <a:srgbClr val="408652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7531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0BA0E-CEA5-359A-CA56-34FF0EE4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312" y="365124"/>
            <a:ext cx="9288150" cy="1325563"/>
          </a:xfrm>
        </p:spPr>
        <p:txBody>
          <a:bodyPr/>
          <a:lstStyle/>
          <a:p>
            <a:pPr eaLnBrk="1" hangingPunct="1"/>
            <a:r>
              <a:rPr lang="en-US" b="0" i="0" dirty="0">
                <a:solidFill>
                  <a:schemeClr val="tx1"/>
                </a:solidFill>
              </a:rPr>
              <a:t>Overview of Interlaboratory Study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DC78CE9-C514-3265-62F2-41DFE1D487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245191"/>
              </p:ext>
            </p:extLst>
          </p:nvPr>
        </p:nvGraphicFramePr>
        <p:xfrm>
          <a:off x="0" y="6502888"/>
          <a:ext cx="12192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1343">
                  <a:extLst>
                    <a:ext uri="{9D8B030D-6E8A-4147-A177-3AD203B41FA5}">
                      <a16:colId xmlns:a16="http://schemas.microsoft.com/office/drawing/2014/main" val="1666783900"/>
                    </a:ext>
                  </a:extLst>
                </a:gridCol>
                <a:gridCol w="2013857">
                  <a:extLst>
                    <a:ext uri="{9D8B030D-6E8A-4147-A177-3AD203B41FA5}">
                      <a16:colId xmlns:a16="http://schemas.microsoft.com/office/drawing/2014/main" val="155837389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37617973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058881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2875608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49638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Introduction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TPMS Structure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633293"/>
                          </a:solidFill>
                        </a:rPr>
                        <a:t>Experimental Method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Results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Conclusion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Future Work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739941"/>
                  </a:ext>
                </a:extLst>
              </a:tr>
            </a:tbl>
          </a:graphicData>
        </a:graphic>
      </p:graphicFrame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906C52C-60D5-E1CD-3006-E16AC5B1A1BF}"/>
              </a:ext>
            </a:extLst>
          </p:cNvPr>
          <p:cNvSpPr/>
          <p:nvPr/>
        </p:nvSpPr>
        <p:spPr>
          <a:xfrm>
            <a:off x="4655112" y="2098557"/>
            <a:ext cx="2383971" cy="729585"/>
          </a:xfrm>
          <a:prstGeom prst="roundRect">
            <a:avLst/>
          </a:prstGeom>
          <a:solidFill>
            <a:srgbClr val="63329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dirty="0"/>
              <a:t>Same Design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3515442-2C25-7224-0C76-7A54FECCD8F0}"/>
              </a:ext>
            </a:extLst>
          </p:cNvPr>
          <p:cNvSpPr/>
          <p:nvPr/>
        </p:nvSpPr>
        <p:spPr>
          <a:xfrm>
            <a:off x="905281" y="2628480"/>
            <a:ext cx="2942058" cy="729585"/>
          </a:xfrm>
          <a:prstGeom prst="roundRect">
            <a:avLst/>
          </a:prstGeom>
          <a:solidFill>
            <a:srgbClr val="408652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dirty="0"/>
              <a:t>Stereolithography (SLA) </a:t>
            </a:r>
          </a:p>
          <a:p>
            <a:pPr algn="ctr"/>
            <a:r>
              <a:rPr lang="en-US" sz="2000" b="1" i="0" dirty="0"/>
              <a:t>+ Accura60 Resin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DD9FAC5-9ABF-A854-4515-F43FC38B183A}"/>
              </a:ext>
            </a:extLst>
          </p:cNvPr>
          <p:cNvSpPr/>
          <p:nvPr/>
        </p:nvSpPr>
        <p:spPr>
          <a:xfrm>
            <a:off x="7923148" y="2628480"/>
            <a:ext cx="3136735" cy="729585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dirty="0"/>
              <a:t>Stereolithography (SLA) </a:t>
            </a:r>
          </a:p>
          <a:p>
            <a:pPr algn="ctr"/>
            <a:r>
              <a:rPr lang="en-US" sz="2000" b="1" i="0" dirty="0"/>
              <a:t>+ Formlabs Clear V4 Resin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64C0025-7054-B7B2-47A0-C9094407F354}"/>
              </a:ext>
            </a:extLst>
          </p:cNvPr>
          <p:cNvSpPr/>
          <p:nvPr/>
        </p:nvSpPr>
        <p:spPr>
          <a:xfrm>
            <a:off x="4655112" y="5154277"/>
            <a:ext cx="2383971" cy="729585"/>
          </a:xfrm>
          <a:prstGeom prst="roundRect">
            <a:avLst/>
          </a:prstGeom>
          <a:solidFill>
            <a:srgbClr val="63329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dirty="0"/>
              <a:t>Two-Cavity Method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A2E9D37-6178-BF88-FE36-C418D8F61FAB}"/>
              </a:ext>
            </a:extLst>
          </p:cNvPr>
          <p:cNvSpPr/>
          <p:nvPr/>
        </p:nvSpPr>
        <p:spPr>
          <a:xfrm>
            <a:off x="1044803" y="3736906"/>
            <a:ext cx="2663015" cy="729585"/>
          </a:xfrm>
          <a:prstGeom prst="roundRect">
            <a:avLst/>
          </a:prstGeom>
          <a:solidFill>
            <a:srgbClr val="408652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dirty="0"/>
              <a:t>Normal Impedance Tube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8C21225C-54DF-CA47-4286-ED9AD2C1436F}"/>
              </a:ext>
            </a:extLst>
          </p:cNvPr>
          <p:cNvSpPr/>
          <p:nvPr/>
        </p:nvSpPr>
        <p:spPr>
          <a:xfrm>
            <a:off x="8160009" y="3736906"/>
            <a:ext cx="2663015" cy="729584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dirty="0"/>
              <a:t>Normal Impedance Tube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76BAFD-3053-6219-A8BB-A97667C90CE3}"/>
              </a:ext>
            </a:extLst>
          </p:cNvPr>
          <p:cNvSpPr txBox="1"/>
          <p:nvPr/>
        </p:nvSpPr>
        <p:spPr>
          <a:xfrm>
            <a:off x="4587484" y="2790076"/>
            <a:ext cx="2595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0" dirty="0">
                <a:latin typeface="+mn-lt"/>
              </a:rPr>
              <a:t>Assume: Uniform Sample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32E5956-A99C-421C-7B63-675357EE8700}"/>
              </a:ext>
            </a:extLst>
          </p:cNvPr>
          <p:cNvSpPr/>
          <p:nvPr/>
        </p:nvSpPr>
        <p:spPr>
          <a:xfrm>
            <a:off x="1044803" y="4768507"/>
            <a:ext cx="2663015" cy="729585"/>
          </a:xfrm>
          <a:prstGeom prst="roundRect">
            <a:avLst/>
          </a:prstGeom>
          <a:solidFill>
            <a:srgbClr val="408652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dirty="0"/>
              <a:t>Measured Results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745AA72-FAB0-1296-0362-2EA9CC43D118}"/>
              </a:ext>
            </a:extLst>
          </p:cNvPr>
          <p:cNvSpPr/>
          <p:nvPr/>
        </p:nvSpPr>
        <p:spPr>
          <a:xfrm>
            <a:off x="8160009" y="4764514"/>
            <a:ext cx="2663015" cy="729584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dirty="0"/>
              <a:t>Measured Results</a:t>
            </a:r>
          </a:p>
        </p:txBody>
      </p:sp>
      <p:pic>
        <p:nvPicPr>
          <p:cNvPr id="18" name="x_x_x_x_x_Picture 18" descr="cid:image001.png@01D5F141.94698810">
            <a:extLst>
              <a:ext uri="{FF2B5EF4-FFF2-40B4-BE49-F238E27FC236}">
                <a16:creationId xmlns:a16="http://schemas.microsoft.com/office/drawing/2014/main" id="{DC072319-276A-36B8-82D7-C1A8DD6A4D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6" t="4754" r="7375" b="54617"/>
          <a:stretch/>
        </p:blipFill>
        <p:spPr bwMode="auto">
          <a:xfrm>
            <a:off x="1464954" y="1372236"/>
            <a:ext cx="1475354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:a16="http://schemas.microsoft.com/office/drawing/2014/main" id="{84D66F30-15A3-E5F5-1F1C-C8D5B579C5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5" r="11585" b="5385"/>
          <a:stretch/>
        </p:blipFill>
        <p:spPr>
          <a:xfrm>
            <a:off x="7796758" y="1372236"/>
            <a:ext cx="3760237" cy="914400"/>
          </a:xfrm>
          <a:prstGeom prst="rect">
            <a:avLst/>
          </a:prstGeom>
          <a:ln>
            <a:solidFill>
              <a:srgbClr val="408652"/>
            </a:solidFill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417E58C-9E5B-DE43-F144-AB53840806F7}"/>
              </a:ext>
            </a:extLst>
          </p:cNvPr>
          <p:cNvSpPr txBox="1"/>
          <p:nvPr/>
        </p:nvSpPr>
        <p:spPr>
          <a:xfrm>
            <a:off x="4565400" y="5840356"/>
            <a:ext cx="2563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0" dirty="0">
                <a:latin typeface="+mn-lt"/>
              </a:rPr>
              <a:t>Characterization Method</a:t>
            </a:r>
          </a:p>
        </p:txBody>
      </p:sp>
      <p:cxnSp>
        <p:nvCxnSpPr>
          <p:cNvPr id="23" name="Elbow Connector 22">
            <a:extLst>
              <a:ext uri="{FF2B5EF4-FFF2-40B4-BE49-F238E27FC236}">
                <a16:creationId xmlns:a16="http://schemas.microsoft.com/office/drawing/2014/main" id="{B4616EB9-A8E0-84BE-2916-52BA9DBACC7D}"/>
              </a:ext>
            </a:extLst>
          </p:cNvPr>
          <p:cNvCxnSpPr>
            <a:stCxn id="4" idx="1"/>
            <a:endCxn id="9" idx="3"/>
          </p:cNvCxnSpPr>
          <p:nvPr/>
        </p:nvCxnSpPr>
        <p:spPr>
          <a:xfrm rot="10800000" flipV="1">
            <a:off x="3847340" y="2463349"/>
            <a:ext cx="807773" cy="529923"/>
          </a:xfrm>
          <a:prstGeom prst="bent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>
            <a:extLst>
              <a:ext uri="{FF2B5EF4-FFF2-40B4-BE49-F238E27FC236}">
                <a16:creationId xmlns:a16="http://schemas.microsoft.com/office/drawing/2014/main" id="{3BEBF5AA-242F-B9FE-202C-0E611062AFA4}"/>
              </a:ext>
            </a:extLst>
          </p:cNvPr>
          <p:cNvCxnSpPr>
            <a:stCxn id="16" idx="3"/>
            <a:endCxn id="11" idx="1"/>
          </p:cNvCxnSpPr>
          <p:nvPr/>
        </p:nvCxnSpPr>
        <p:spPr>
          <a:xfrm>
            <a:off x="3707818" y="5133300"/>
            <a:ext cx="947294" cy="385770"/>
          </a:xfrm>
          <a:prstGeom prst="bent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>
            <a:extLst>
              <a:ext uri="{FF2B5EF4-FFF2-40B4-BE49-F238E27FC236}">
                <a16:creationId xmlns:a16="http://schemas.microsoft.com/office/drawing/2014/main" id="{A85C7E5E-BFBE-77C3-1175-F5F3E61C3A88}"/>
              </a:ext>
            </a:extLst>
          </p:cNvPr>
          <p:cNvCxnSpPr>
            <a:stCxn id="17" idx="1"/>
            <a:endCxn id="11" idx="3"/>
          </p:cNvCxnSpPr>
          <p:nvPr/>
        </p:nvCxnSpPr>
        <p:spPr>
          <a:xfrm rot="10800000" flipV="1">
            <a:off x="7039083" y="5129306"/>
            <a:ext cx="1120926" cy="389764"/>
          </a:xfrm>
          <a:prstGeom prst="bent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Elbow Connector 5">
            <a:extLst>
              <a:ext uri="{FF2B5EF4-FFF2-40B4-BE49-F238E27FC236}">
                <a16:creationId xmlns:a16="http://schemas.microsoft.com/office/drawing/2014/main" id="{67048F22-1212-DA04-7F9D-89DA14E1D897}"/>
              </a:ext>
            </a:extLst>
          </p:cNvPr>
          <p:cNvCxnSpPr>
            <a:stCxn id="4" idx="3"/>
            <a:endCxn id="10" idx="1"/>
          </p:cNvCxnSpPr>
          <p:nvPr/>
        </p:nvCxnSpPr>
        <p:spPr>
          <a:xfrm>
            <a:off x="7039083" y="2463350"/>
            <a:ext cx="884065" cy="529923"/>
          </a:xfrm>
          <a:prstGeom prst="bent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646966E-BDF7-2408-C787-EF76397DCCF3}"/>
              </a:ext>
            </a:extLst>
          </p:cNvPr>
          <p:cNvCxnSpPr>
            <a:stCxn id="9" idx="2"/>
            <a:endCxn id="12" idx="0"/>
          </p:cNvCxnSpPr>
          <p:nvPr/>
        </p:nvCxnSpPr>
        <p:spPr>
          <a:xfrm>
            <a:off x="2376310" y="3358065"/>
            <a:ext cx="1" cy="37884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5D53726-B027-0A81-B399-40A6AECC8EA2}"/>
              </a:ext>
            </a:extLst>
          </p:cNvPr>
          <p:cNvCxnSpPr/>
          <p:nvPr/>
        </p:nvCxnSpPr>
        <p:spPr>
          <a:xfrm>
            <a:off x="2376310" y="4428079"/>
            <a:ext cx="1" cy="37884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0435B0B-4513-BCA9-1C27-9B29373FCD5D}"/>
              </a:ext>
            </a:extLst>
          </p:cNvPr>
          <p:cNvCxnSpPr/>
          <p:nvPr/>
        </p:nvCxnSpPr>
        <p:spPr>
          <a:xfrm>
            <a:off x="9491515" y="3367474"/>
            <a:ext cx="1" cy="37884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76D55DD-8D9E-FB90-1F41-1D73F8A3D196}"/>
              </a:ext>
            </a:extLst>
          </p:cNvPr>
          <p:cNvCxnSpPr/>
          <p:nvPr/>
        </p:nvCxnSpPr>
        <p:spPr>
          <a:xfrm>
            <a:off x="9491514" y="4456669"/>
            <a:ext cx="1" cy="37884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5334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0BA0E-CEA5-359A-CA56-34FF0EE4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312" y="365124"/>
            <a:ext cx="9288150" cy="1325563"/>
          </a:xfrm>
        </p:spPr>
        <p:txBody>
          <a:bodyPr/>
          <a:lstStyle/>
          <a:p>
            <a:pPr eaLnBrk="1" hangingPunct="1"/>
            <a:r>
              <a:rPr lang="en-US" b="0" i="0" dirty="0">
                <a:solidFill>
                  <a:schemeClr val="tx1"/>
                </a:solidFill>
              </a:rPr>
              <a:t>Test Rigs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DC78CE9-C514-3265-62F2-41DFE1D487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5905714"/>
              </p:ext>
            </p:extLst>
          </p:nvPr>
        </p:nvGraphicFramePr>
        <p:xfrm>
          <a:off x="0" y="6506105"/>
          <a:ext cx="12192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1343">
                  <a:extLst>
                    <a:ext uri="{9D8B030D-6E8A-4147-A177-3AD203B41FA5}">
                      <a16:colId xmlns:a16="http://schemas.microsoft.com/office/drawing/2014/main" val="1666783900"/>
                    </a:ext>
                  </a:extLst>
                </a:gridCol>
                <a:gridCol w="2013857">
                  <a:extLst>
                    <a:ext uri="{9D8B030D-6E8A-4147-A177-3AD203B41FA5}">
                      <a16:colId xmlns:a16="http://schemas.microsoft.com/office/drawing/2014/main" val="155837389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37617973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058881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2875608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49638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Introduction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TPMS Structure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633293"/>
                          </a:solidFill>
                        </a:rPr>
                        <a:t>Experimental Method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Results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Conclusion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Future Work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739941"/>
                  </a:ext>
                </a:extLst>
              </a:tr>
            </a:tbl>
          </a:graphicData>
        </a:graphic>
      </p:graphicFrame>
      <p:pic>
        <p:nvPicPr>
          <p:cNvPr id="4" name="Picture 3" descr="A metal box with a metal rod&#10;&#10;Description automatically generated with medium confidence">
            <a:extLst>
              <a:ext uri="{FF2B5EF4-FFF2-40B4-BE49-F238E27FC236}">
                <a16:creationId xmlns:a16="http://schemas.microsoft.com/office/drawing/2014/main" id="{69E94A21-E1C2-96F6-FA6B-ED02878C06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832" r="22731"/>
          <a:stretch/>
        </p:blipFill>
        <p:spPr>
          <a:xfrm>
            <a:off x="1733696" y="4132686"/>
            <a:ext cx="1872503" cy="1598506"/>
          </a:xfrm>
          <a:prstGeom prst="rect">
            <a:avLst/>
          </a:prstGeom>
          <a:ln w="38100">
            <a:solidFill>
              <a:srgbClr val="408652"/>
            </a:solidFill>
            <a:prstDash val="dash"/>
          </a:ln>
        </p:spPr>
      </p:pic>
      <p:pic>
        <p:nvPicPr>
          <p:cNvPr id="5" name="Picture 4" descr="A white pipe with black background&#10;&#10;Description automatically generated">
            <a:extLst>
              <a:ext uri="{FF2B5EF4-FFF2-40B4-BE49-F238E27FC236}">
                <a16:creationId xmlns:a16="http://schemas.microsoft.com/office/drawing/2014/main" id="{8880ECA4-B38B-8F09-C035-C446FE4525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21290" y="2705823"/>
            <a:ext cx="1769524" cy="33579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C2EEE4-76C0-87EE-7788-22EF7280342C}"/>
              </a:ext>
            </a:extLst>
          </p:cNvPr>
          <p:cNvSpPr txBox="1"/>
          <p:nvPr/>
        </p:nvSpPr>
        <p:spPr>
          <a:xfrm>
            <a:off x="49582" y="2182728"/>
            <a:ext cx="48504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0" dirty="0">
                <a:latin typeface="+mn-lt"/>
              </a:rPr>
              <a:t>Capabilities: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0" dirty="0">
                <a:latin typeface="+mn-lt"/>
              </a:rPr>
              <a:t>Sound pressure levels (SPL): 120 and 140 dB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0" dirty="0">
                <a:latin typeface="+mn-lt"/>
              </a:rPr>
              <a:t>Sound Source: tonal (stepped-sine, </a:t>
            </a:r>
            <a:r>
              <a:rPr lang="en-US" i="0" dirty="0">
                <a:solidFill>
                  <a:srgbClr val="FF0000"/>
                </a:solidFill>
                <a:latin typeface="+mn-lt"/>
              </a:rPr>
              <a:t>swept-sine</a:t>
            </a:r>
            <a:r>
              <a:rPr lang="en-US" i="0" dirty="0">
                <a:latin typeface="+mn-lt"/>
              </a:rPr>
              <a:t>, multi-tone) and broadband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0" dirty="0">
                <a:latin typeface="+mn-lt"/>
              </a:rPr>
              <a:t>Frequency range of 500 to 3000 Hz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0" dirty="0">
                <a:latin typeface="+mn-lt"/>
              </a:rPr>
              <a:t>Eduction Method: Two-Microphone Method</a:t>
            </a:r>
          </a:p>
        </p:txBody>
      </p:sp>
      <p:pic>
        <p:nvPicPr>
          <p:cNvPr id="7" name="x_x_x_x_x_Picture 18" descr="cid:image001.png@01D5F141.94698810">
            <a:extLst>
              <a:ext uri="{FF2B5EF4-FFF2-40B4-BE49-F238E27FC236}">
                <a16:creationId xmlns:a16="http://schemas.microsoft.com/office/drawing/2014/main" id="{70D5B331-422F-7A09-376E-29BA5A25A0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6" t="4754" r="7375" b="54617"/>
          <a:stretch/>
        </p:blipFill>
        <p:spPr bwMode="auto">
          <a:xfrm>
            <a:off x="1638635" y="1354233"/>
            <a:ext cx="1475354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C761DFDB-D4C7-715E-76D8-3D3C2624E71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5" r="11585" b="5385"/>
          <a:stretch/>
        </p:blipFill>
        <p:spPr>
          <a:xfrm>
            <a:off x="7654944" y="1312075"/>
            <a:ext cx="3760237" cy="914400"/>
          </a:xfrm>
          <a:prstGeom prst="rect">
            <a:avLst/>
          </a:prstGeom>
          <a:ln>
            <a:solidFill>
              <a:srgbClr val="408652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514C24-3EA3-3D0D-B195-CBC2880028FE}"/>
              </a:ext>
            </a:extLst>
          </p:cNvPr>
          <p:cNvSpPr txBox="1"/>
          <p:nvPr/>
        </p:nvSpPr>
        <p:spPr>
          <a:xfrm>
            <a:off x="7020387" y="2293147"/>
            <a:ext cx="48504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0" dirty="0">
                <a:latin typeface="+mn-lt"/>
              </a:rPr>
              <a:t>Capabilities: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0" dirty="0">
                <a:latin typeface="+mn-lt"/>
              </a:rPr>
              <a:t>Sound pressure levels (SPL): 100 dB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0" dirty="0">
                <a:latin typeface="+mn-lt"/>
              </a:rPr>
              <a:t>Sound Source: tonal (stepped-sine, swept-sine, multi-tone) and </a:t>
            </a:r>
            <a:r>
              <a:rPr lang="en-US" i="0" dirty="0">
                <a:solidFill>
                  <a:srgbClr val="FF0000"/>
                </a:solidFill>
                <a:latin typeface="+mn-lt"/>
              </a:rPr>
              <a:t>broadband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0" dirty="0">
                <a:latin typeface="+mn-lt"/>
              </a:rPr>
              <a:t>Frequency range of 500 to 3000 Hz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0" dirty="0">
                <a:latin typeface="+mn-lt"/>
              </a:rPr>
              <a:t>Eduction Method: Two-Microphone Method</a:t>
            </a:r>
          </a:p>
        </p:txBody>
      </p:sp>
      <p:pic>
        <p:nvPicPr>
          <p:cNvPr id="11" name="Picture 10" descr="A computer on a table&#10;&#10;Description automatically generated">
            <a:extLst>
              <a:ext uri="{FF2B5EF4-FFF2-40B4-BE49-F238E27FC236}">
                <a16:creationId xmlns:a16="http://schemas.microsoft.com/office/drawing/2014/main" id="{A7302928-3A68-44F3-7787-9F4820B1CE7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3232" b="14772"/>
          <a:stretch/>
        </p:blipFill>
        <p:spPr>
          <a:xfrm>
            <a:off x="7334749" y="4041099"/>
            <a:ext cx="4471179" cy="207900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42037C8-3D45-1D13-9141-1BD1DC0235D3}"/>
              </a:ext>
            </a:extLst>
          </p:cNvPr>
          <p:cNvSpPr txBox="1"/>
          <p:nvPr/>
        </p:nvSpPr>
        <p:spPr>
          <a:xfrm>
            <a:off x="7334749" y="4041099"/>
            <a:ext cx="3583780" cy="615553"/>
          </a:xfrm>
          <a:prstGeom prst="rect">
            <a:avLst/>
          </a:prstGeom>
          <a:solidFill>
            <a:srgbClr val="633293"/>
          </a:solidFill>
        </p:spPr>
        <p:txBody>
          <a:bodyPr wrap="square">
            <a:spAutoFit/>
          </a:bodyPr>
          <a:lstStyle/>
          <a:p>
            <a:r>
              <a:rPr lang="en-US" i="0" dirty="0" err="1">
                <a:solidFill>
                  <a:schemeClr val="bg1"/>
                </a:solidFill>
                <a:latin typeface="+mn-lt"/>
              </a:rPr>
              <a:t>Mecanum</a:t>
            </a:r>
            <a:r>
              <a:rPr lang="en-US" i="0" dirty="0">
                <a:solidFill>
                  <a:schemeClr val="bg1"/>
                </a:solidFill>
                <a:latin typeface="+mn-lt"/>
              </a:rPr>
              <a:t> Normal Impedance Tube</a:t>
            </a:r>
          </a:p>
          <a:p>
            <a:r>
              <a:rPr lang="en-US" sz="1600" dirty="0">
                <a:solidFill>
                  <a:schemeClr val="bg1"/>
                </a:solidFill>
              </a:rPr>
              <a:t>1.5 in square samples</a:t>
            </a:r>
            <a:endParaRPr lang="en-US" sz="1600" i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8AEB0A-0C72-1F32-B3BE-4194D63AAF27}"/>
              </a:ext>
            </a:extLst>
          </p:cNvPr>
          <p:cNvSpPr txBox="1"/>
          <p:nvPr/>
        </p:nvSpPr>
        <p:spPr>
          <a:xfrm>
            <a:off x="2587385" y="5806197"/>
            <a:ext cx="2893671" cy="615553"/>
          </a:xfrm>
          <a:prstGeom prst="rect">
            <a:avLst/>
          </a:prstGeom>
          <a:solidFill>
            <a:srgbClr val="633293"/>
          </a:solidFill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chemeClr val="bg1"/>
                </a:solidFill>
                <a:latin typeface="+mn-lt"/>
              </a:rPr>
              <a:t>LTF Normal Impedance Tube</a:t>
            </a:r>
          </a:p>
          <a:p>
            <a:r>
              <a:rPr lang="en-US" sz="1600" dirty="0">
                <a:solidFill>
                  <a:schemeClr val="bg1"/>
                </a:solidFill>
              </a:rPr>
              <a:t>2.0 in square samples</a:t>
            </a:r>
            <a:endParaRPr lang="en-US" sz="1600" i="0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1FC6CF2-B7F1-0912-84E6-60D42A4B70B8}"/>
              </a:ext>
            </a:extLst>
          </p:cNvPr>
          <p:cNvCxnSpPr>
            <a:cxnSpLocks/>
          </p:cNvCxnSpPr>
          <p:nvPr/>
        </p:nvCxnSpPr>
        <p:spPr>
          <a:xfrm flipV="1">
            <a:off x="1217513" y="5527234"/>
            <a:ext cx="1005840" cy="450584"/>
          </a:xfrm>
          <a:prstGeom prst="straightConnector1">
            <a:avLst/>
          </a:prstGeom>
          <a:ln w="38100">
            <a:solidFill>
              <a:srgbClr val="40865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3D3065C2-6694-0EF1-C5F7-D9CDBEF2BE37}"/>
              </a:ext>
            </a:extLst>
          </p:cNvPr>
          <p:cNvSpPr/>
          <p:nvPr/>
        </p:nvSpPr>
        <p:spPr>
          <a:xfrm>
            <a:off x="4908052" y="5334000"/>
            <a:ext cx="602640" cy="451877"/>
          </a:xfrm>
          <a:prstGeom prst="rect">
            <a:avLst/>
          </a:prstGeom>
          <a:noFill/>
          <a:ln w="38100">
            <a:solidFill>
              <a:srgbClr val="40865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C009C54-3452-DD81-7671-25F8A9830A71}"/>
              </a:ext>
            </a:extLst>
          </p:cNvPr>
          <p:cNvCxnSpPr>
            <a:cxnSpLocks/>
          </p:cNvCxnSpPr>
          <p:nvPr/>
        </p:nvCxnSpPr>
        <p:spPr>
          <a:xfrm flipH="1" flipV="1">
            <a:off x="3606199" y="4745937"/>
            <a:ext cx="1322441" cy="571628"/>
          </a:xfrm>
          <a:prstGeom prst="straightConnector1">
            <a:avLst/>
          </a:prstGeom>
          <a:ln w="38100">
            <a:solidFill>
              <a:srgbClr val="40865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95E8B66A-54A0-B698-1521-40615BD7A3B1}"/>
              </a:ext>
            </a:extLst>
          </p:cNvPr>
          <p:cNvSpPr txBox="1"/>
          <p:nvPr/>
        </p:nvSpPr>
        <p:spPr>
          <a:xfrm>
            <a:off x="280494" y="4164209"/>
            <a:ext cx="11533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Rotating Plug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4A405F1-3B2D-A588-2663-6F1B59FF997F}"/>
              </a:ext>
            </a:extLst>
          </p:cNvPr>
          <p:cNvSpPr txBox="1"/>
          <p:nvPr/>
        </p:nvSpPr>
        <p:spPr>
          <a:xfrm>
            <a:off x="326628" y="5938589"/>
            <a:ext cx="1575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Sample Installation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ABF959A-B5B7-C3EB-58C8-450562694E40}"/>
              </a:ext>
            </a:extLst>
          </p:cNvPr>
          <p:cNvSpPr txBox="1"/>
          <p:nvPr/>
        </p:nvSpPr>
        <p:spPr>
          <a:xfrm>
            <a:off x="238124" y="4874145"/>
            <a:ext cx="12161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Source</a:t>
            </a:r>
          </a:p>
          <a:p>
            <a:pPr algn="ctr"/>
            <a:r>
              <a:rPr lang="en-US" sz="1400" dirty="0"/>
              <a:t>Measurement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03A95DF-D4E3-9335-E99A-F78E01FB19CF}"/>
              </a:ext>
            </a:extLst>
          </p:cNvPr>
          <p:cNvCxnSpPr>
            <a:cxnSpLocks/>
          </p:cNvCxnSpPr>
          <p:nvPr/>
        </p:nvCxnSpPr>
        <p:spPr>
          <a:xfrm>
            <a:off x="1179544" y="5098092"/>
            <a:ext cx="1295255" cy="263710"/>
          </a:xfrm>
          <a:prstGeom prst="straightConnector1">
            <a:avLst/>
          </a:prstGeom>
          <a:ln w="38100">
            <a:solidFill>
              <a:srgbClr val="40865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9227460-C476-7340-6DC1-8AD02E4237F8}"/>
              </a:ext>
            </a:extLst>
          </p:cNvPr>
          <p:cNvCxnSpPr>
            <a:cxnSpLocks/>
          </p:cNvCxnSpPr>
          <p:nvPr/>
        </p:nvCxnSpPr>
        <p:spPr>
          <a:xfrm>
            <a:off x="995609" y="4429095"/>
            <a:ext cx="1380703" cy="323226"/>
          </a:xfrm>
          <a:prstGeom prst="straightConnector1">
            <a:avLst/>
          </a:prstGeom>
          <a:ln w="38100">
            <a:solidFill>
              <a:srgbClr val="40865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087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0BA0E-CEA5-359A-CA56-34FF0EE4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312" y="365124"/>
            <a:ext cx="9288150" cy="1325563"/>
          </a:xfrm>
        </p:spPr>
        <p:txBody>
          <a:bodyPr/>
          <a:lstStyle/>
          <a:p>
            <a:pPr eaLnBrk="1" hangingPunct="1"/>
            <a:r>
              <a:rPr lang="en-US" b="0" i="0" dirty="0">
                <a:solidFill>
                  <a:schemeClr val="tx1"/>
                </a:solidFill>
              </a:rPr>
              <a:t>Overview of Two-Cavity Method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DC78CE9-C514-3265-62F2-41DFE1D4879C}"/>
              </a:ext>
            </a:extLst>
          </p:cNvPr>
          <p:cNvGraphicFramePr>
            <a:graphicFrameLocks noGrp="1"/>
          </p:cNvGraphicFramePr>
          <p:nvPr/>
        </p:nvGraphicFramePr>
        <p:xfrm>
          <a:off x="0" y="6502888"/>
          <a:ext cx="12192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1343">
                  <a:extLst>
                    <a:ext uri="{9D8B030D-6E8A-4147-A177-3AD203B41FA5}">
                      <a16:colId xmlns:a16="http://schemas.microsoft.com/office/drawing/2014/main" val="1666783900"/>
                    </a:ext>
                  </a:extLst>
                </a:gridCol>
                <a:gridCol w="2013857">
                  <a:extLst>
                    <a:ext uri="{9D8B030D-6E8A-4147-A177-3AD203B41FA5}">
                      <a16:colId xmlns:a16="http://schemas.microsoft.com/office/drawing/2014/main" val="155837389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37617973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058881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2875608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49638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Introduction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TPMS Structure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633293"/>
                          </a:solidFill>
                        </a:rPr>
                        <a:t>Experimental Method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Results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Conclusion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Future Work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739941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6CDAB504-5CFE-57AD-C0DD-6844BF80E8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77" y="1523999"/>
            <a:ext cx="5129741" cy="32221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00F30F0-B30E-F550-D164-76BC6A7A8467}"/>
                  </a:ext>
                </a:extLst>
              </p:cNvPr>
              <p:cNvSpPr txBox="1"/>
              <p:nvPr/>
            </p:nvSpPr>
            <p:spPr>
              <a:xfrm>
                <a:off x="6816633" y="2658331"/>
                <a:ext cx="6117770" cy="7331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>
                          <a:latin typeface="Cambria Math" panose="02040503050406030204" pitchFamily="18" charset="0"/>
                        </a:rPr>
                        <m:t>𝛤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𝑗𝑑</m:t>
                          </m:r>
                        </m:den>
                      </m:f>
                      <m:r>
                        <a:rPr lang="en-US" sz="200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)(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)(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00F30F0-B30E-F550-D164-76BC6A7A84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6633" y="2658331"/>
                <a:ext cx="6117770" cy="733149"/>
              </a:xfrm>
              <a:prstGeom prst="rect">
                <a:avLst/>
              </a:prstGeom>
              <a:blipFill>
                <a:blip r:embed="rId3"/>
                <a:stretch>
                  <a:fillRect b="-8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E334F24-0AA5-C1FA-B2EB-B1F39DACB5CD}"/>
                  </a:ext>
                </a:extLst>
              </p:cNvPr>
              <p:cNvSpPr txBox="1"/>
              <p:nvPr/>
            </p:nvSpPr>
            <p:spPr>
              <a:xfrm>
                <a:off x="7160041" y="1485563"/>
                <a:ext cx="6117770" cy="10016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𝜁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en-US" sz="2000" i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sz="20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  <m:sup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𝜁</m:t>
                                      </m:r>
                                    </m:e>
                                    <m:sub>
                                      <m:r>
                                        <a:rPr lang="en-US" sz="2000" i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US" sz="20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𝜁</m:t>
                                      </m:r>
                                    </m:e>
                                    <m:sub>
                                      <m:r>
                                        <a:rPr lang="en-US" sz="2000" i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sz="2000" i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sz="20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𝜁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sub>
                                  </m:s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US" sz="20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𝜁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sub>
                                    <m:sup>
                                      <m:r>
                                        <a:rPr lang="en-US" sz="2000" i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</m:e>
                              </m:d>
                            </m:num>
                            <m:den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𝜁</m:t>
                                      </m:r>
                                    </m:e>
                                    <m:sub>
                                      <m:r>
                                        <a:rPr lang="en-US" sz="2000" i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US" sz="20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𝜁</m:t>
                                      </m:r>
                                    </m:e>
                                    <m:sub>
                                      <m:r>
                                        <a:rPr lang="en-US" sz="2000" i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sz="2000" i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𝜁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US" sz="20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𝜁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sub>
                                    <m:sup>
                                      <m:r>
                                        <a:rPr lang="en-US" sz="2000" i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</m:e>
                              </m:d>
                            </m:den>
                          </m:f>
                        </m:e>
                      </m:ra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E334F24-0AA5-C1FA-B2EB-B1F39DACB5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0041" y="1485563"/>
                <a:ext cx="6117770" cy="10016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B1FBFB5-79FC-6759-9F1B-39B66FBC726D}"/>
                  </a:ext>
                </a:extLst>
              </p:cNvPr>
              <p:cNvSpPr txBox="1"/>
              <p:nvPr/>
            </p:nvSpPr>
            <p:spPr>
              <a:xfrm>
                <a:off x="6253925" y="4746170"/>
                <a:ext cx="611777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𝜁</m:t>
                          </m:r>
                        </m:e>
                        <m:sub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>
                          <a:latin typeface="Cambria Math" panose="02040503050406030204" pitchFamily="18" charset="0"/>
                        </a:rPr>
                        <m:t>′=−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𝑗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𝜁</m:t>
                          </m:r>
                        </m:e>
                        <m:sub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𝑎𝑖𝑟</m:t>
                          </m:r>
                        </m:sub>
                      </m:sSub>
                      <m:r>
                        <a:rPr lang="en-US" sz="2000">
                          <a:latin typeface="Cambria Math" panose="02040503050406030204" pitchFamily="18" charset="0"/>
                        </a:rPr>
                        <m:t>𝑐𝑜𝑡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𝑘𝐿</m:t>
                          </m:r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B1FBFB5-79FC-6759-9F1B-39B66FBC72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3925" y="4746170"/>
                <a:ext cx="6117770" cy="400110"/>
              </a:xfrm>
              <a:prstGeom prst="rect">
                <a:avLst/>
              </a:prstGeom>
              <a:blipFill>
                <a:blip r:embed="rId5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CE94CAB-8106-E344-0C6E-FD1A096B5021}"/>
                  </a:ext>
                </a:extLst>
              </p:cNvPr>
              <p:cNvSpPr txBox="1"/>
              <p:nvPr/>
            </p:nvSpPr>
            <p:spPr>
              <a:xfrm>
                <a:off x="6253925" y="3865094"/>
                <a:ext cx="611777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𝜁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𝑗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𝜁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𝑎𝑖𝑟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𝑐𝑜𝑡</m:t>
                      </m:r>
                      <m:r>
                        <a:rPr lang="en-US" sz="2000" i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𝑘𝐿</m:t>
                          </m:r>
                        </m:e>
                      </m:d>
                      <m:r>
                        <a:rPr lang="en-US" sz="2000" i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CE94CAB-8106-E344-0C6E-FD1A096B50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3925" y="3865094"/>
                <a:ext cx="6117770" cy="400110"/>
              </a:xfrm>
              <a:prstGeom prst="rect">
                <a:avLst/>
              </a:prstGeom>
              <a:blipFill>
                <a:blip r:embed="rId6"/>
                <a:stretch>
                  <a:fillRect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B05B09D7-CD85-3555-7034-229FE0DA9DB1}"/>
              </a:ext>
            </a:extLst>
          </p:cNvPr>
          <p:cNvSpPr txBox="1"/>
          <p:nvPr/>
        </p:nvSpPr>
        <p:spPr>
          <a:xfrm flipH="1">
            <a:off x="6096000" y="3865623"/>
            <a:ext cx="21280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>
                <a:latin typeface="Calibri" panose="020F0502020204030204" pitchFamily="34" charset="0"/>
                <a:cs typeface="Calibri" panose="020F0502020204030204" pitchFamily="34" charset="0"/>
              </a:rPr>
              <a:t>Cavity of depth 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D5D302-0A4D-D419-715C-F81BDB79D918}"/>
              </a:ext>
            </a:extLst>
          </p:cNvPr>
          <p:cNvSpPr txBox="1"/>
          <p:nvPr/>
        </p:nvSpPr>
        <p:spPr>
          <a:xfrm flipH="1">
            <a:off x="6096000" y="4780898"/>
            <a:ext cx="21280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>
                <a:latin typeface="Calibri" panose="020F0502020204030204" pitchFamily="34" charset="0"/>
                <a:cs typeface="Calibri" panose="020F0502020204030204" pitchFamily="34" charset="0"/>
              </a:rPr>
              <a:t>Cavity of depth L’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295EC4-D2F6-9FE2-54A7-AFACCB995685}"/>
              </a:ext>
            </a:extLst>
          </p:cNvPr>
          <p:cNvSpPr txBox="1"/>
          <p:nvPr/>
        </p:nvSpPr>
        <p:spPr>
          <a:xfrm flipH="1">
            <a:off x="5938231" y="1665074"/>
            <a:ext cx="21280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0" dirty="0">
                <a:latin typeface="Calibri" panose="020F0502020204030204" pitchFamily="34" charset="0"/>
                <a:cs typeface="Calibri" panose="020F0502020204030204" pitchFamily="34" charset="0"/>
              </a:rPr>
              <a:t>Characteristic Impedance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63A2615-A688-1620-2561-90CA949AD15A}"/>
              </a:ext>
            </a:extLst>
          </p:cNvPr>
          <p:cNvSpPr txBox="1"/>
          <p:nvPr/>
        </p:nvSpPr>
        <p:spPr>
          <a:xfrm flipH="1">
            <a:off x="5938231" y="2572071"/>
            <a:ext cx="21280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0" dirty="0">
                <a:latin typeface="Calibri" panose="020F0502020204030204" pitchFamily="34" charset="0"/>
                <a:cs typeface="Calibri" panose="020F0502020204030204" pitchFamily="34" charset="0"/>
              </a:rPr>
              <a:t>Propagation Constant</a:t>
            </a:r>
          </a:p>
        </p:txBody>
      </p:sp>
    </p:spTree>
    <p:extLst>
      <p:ext uri="{BB962C8B-B14F-4D97-AF65-F5344CB8AC3E}">
        <p14:creationId xmlns:p14="http://schemas.microsoft.com/office/powerpoint/2010/main" val="3625520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0BA0E-CEA5-359A-CA56-34FF0EE4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312" y="365124"/>
            <a:ext cx="9288150" cy="1325563"/>
          </a:xfrm>
        </p:spPr>
        <p:txBody>
          <a:bodyPr/>
          <a:lstStyle/>
          <a:p>
            <a:pPr eaLnBrk="1" hangingPunct="1"/>
            <a:r>
              <a:rPr lang="en-US" b="0" i="0" dirty="0">
                <a:solidFill>
                  <a:schemeClr val="tx1"/>
                </a:solidFill>
              </a:rPr>
              <a:t>Overview of Two-Cavity Method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DC78CE9-C514-3265-62F2-41DFE1D4879C}"/>
              </a:ext>
            </a:extLst>
          </p:cNvPr>
          <p:cNvGraphicFramePr>
            <a:graphicFrameLocks noGrp="1"/>
          </p:cNvGraphicFramePr>
          <p:nvPr/>
        </p:nvGraphicFramePr>
        <p:xfrm>
          <a:off x="0" y="6502888"/>
          <a:ext cx="12192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1343">
                  <a:extLst>
                    <a:ext uri="{9D8B030D-6E8A-4147-A177-3AD203B41FA5}">
                      <a16:colId xmlns:a16="http://schemas.microsoft.com/office/drawing/2014/main" val="1666783900"/>
                    </a:ext>
                  </a:extLst>
                </a:gridCol>
                <a:gridCol w="2013857">
                  <a:extLst>
                    <a:ext uri="{9D8B030D-6E8A-4147-A177-3AD203B41FA5}">
                      <a16:colId xmlns:a16="http://schemas.microsoft.com/office/drawing/2014/main" val="155837389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37617973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058881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2875608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49638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Introduction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TPMS Structure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633293"/>
                          </a:solidFill>
                        </a:rPr>
                        <a:t>Experimental Method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Results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Conclusion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Future Work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739941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6CDAB504-5CFE-57AD-C0DD-6844BF80E8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77" y="1523999"/>
            <a:ext cx="5129741" cy="32221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00F30F0-B30E-F550-D164-76BC6A7A8467}"/>
                  </a:ext>
                </a:extLst>
              </p:cNvPr>
              <p:cNvSpPr txBox="1"/>
              <p:nvPr/>
            </p:nvSpPr>
            <p:spPr>
              <a:xfrm>
                <a:off x="6816633" y="2658331"/>
                <a:ext cx="6117770" cy="7331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>
                          <a:latin typeface="Cambria Math" panose="02040503050406030204" pitchFamily="18" charset="0"/>
                        </a:rPr>
                        <m:t>𝛤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𝑗𝑑</m:t>
                          </m:r>
                        </m:den>
                      </m:f>
                      <m:r>
                        <a:rPr lang="en-US" sz="200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)(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)(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00F30F0-B30E-F550-D164-76BC6A7A84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6633" y="2658331"/>
                <a:ext cx="6117770" cy="733149"/>
              </a:xfrm>
              <a:prstGeom prst="rect">
                <a:avLst/>
              </a:prstGeom>
              <a:blipFill>
                <a:blip r:embed="rId3"/>
                <a:stretch>
                  <a:fillRect b="-8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E334F24-0AA5-C1FA-B2EB-B1F39DACB5CD}"/>
                  </a:ext>
                </a:extLst>
              </p:cNvPr>
              <p:cNvSpPr txBox="1"/>
              <p:nvPr/>
            </p:nvSpPr>
            <p:spPr>
              <a:xfrm>
                <a:off x="7160041" y="1485563"/>
                <a:ext cx="6117770" cy="10016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𝜁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en-US" sz="2000" i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sz="20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  <m:sup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𝜁</m:t>
                                      </m:r>
                                    </m:e>
                                    <m:sub>
                                      <m:r>
                                        <a:rPr lang="en-US" sz="2000" i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US" sz="20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𝜁</m:t>
                                      </m:r>
                                    </m:e>
                                    <m:sub>
                                      <m:r>
                                        <a:rPr lang="en-US" sz="2000" i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sz="2000" i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sz="20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𝜁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sub>
                                  </m:s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US" sz="20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𝜁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sub>
                                    <m:sup>
                                      <m:r>
                                        <a:rPr lang="en-US" sz="2000" i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</m:e>
                              </m:d>
                            </m:num>
                            <m:den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𝜁</m:t>
                                      </m:r>
                                    </m:e>
                                    <m:sub>
                                      <m:r>
                                        <a:rPr lang="en-US" sz="2000" i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US" sz="20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𝜁</m:t>
                                      </m:r>
                                    </m:e>
                                    <m:sub>
                                      <m:r>
                                        <a:rPr lang="en-US" sz="2000" i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sz="2000" i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𝜁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US" sz="20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𝜁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sub>
                                    <m:sup>
                                      <m:r>
                                        <a:rPr lang="en-US" sz="2000" i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</m:e>
                              </m:d>
                            </m:den>
                          </m:f>
                        </m:e>
                      </m:ra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E334F24-0AA5-C1FA-B2EB-B1F39DACB5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0041" y="1485563"/>
                <a:ext cx="6117770" cy="10016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B1FBFB5-79FC-6759-9F1B-39B66FBC726D}"/>
                  </a:ext>
                </a:extLst>
              </p:cNvPr>
              <p:cNvSpPr txBox="1"/>
              <p:nvPr/>
            </p:nvSpPr>
            <p:spPr>
              <a:xfrm>
                <a:off x="6253925" y="4746170"/>
                <a:ext cx="611777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𝜁</m:t>
                          </m:r>
                        </m:e>
                        <m:sub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>
                          <a:latin typeface="Cambria Math" panose="02040503050406030204" pitchFamily="18" charset="0"/>
                        </a:rPr>
                        <m:t>′=−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𝑗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𝜁</m:t>
                          </m:r>
                        </m:e>
                        <m:sub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𝑎𝑖𝑟</m:t>
                          </m:r>
                        </m:sub>
                      </m:sSub>
                      <m:r>
                        <a:rPr lang="en-US" sz="2000">
                          <a:latin typeface="Cambria Math" panose="02040503050406030204" pitchFamily="18" charset="0"/>
                        </a:rPr>
                        <m:t>𝑐𝑜𝑡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𝑘𝐿</m:t>
                          </m:r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B1FBFB5-79FC-6759-9F1B-39B66FBC72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3925" y="4746170"/>
                <a:ext cx="6117770" cy="400110"/>
              </a:xfrm>
              <a:prstGeom prst="rect">
                <a:avLst/>
              </a:prstGeom>
              <a:blipFill>
                <a:blip r:embed="rId5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CE94CAB-8106-E344-0C6E-FD1A096B5021}"/>
                  </a:ext>
                </a:extLst>
              </p:cNvPr>
              <p:cNvSpPr txBox="1"/>
              <p:nvPr/>
            </p:nvSpPr>
            <p:spPr>
              <a:xfrm>
                <a:off x="6253925" y="3865094"/>
                <a:ext cx="611777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𝜁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𝑗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𝜁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𝑎𝑖𝑟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𝑐𝑜𝑡</m:t>
                      </m:r>
                      <m:r>
                        <a:rPr lang="en-US" sz="2000" i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𝑘𝐿</m:t>
                          </m:r>
                        </m:e>
                      </m:d>
                      <m:r>
                        <a:rPr lang="en-US" sz="2000" i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CE94CAB-8106-E344-0C6E-FD1A096B50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3925" y="3865094"/>
                <a:ext cx="6117770" cy="400110"/>
              </a:xfrm>
              <a:prstGeom prst="rect">
                <a:avLst/>
              </a:prstGeom>
              <a:blipFill>
                <a:blip r:embed="rId6"/>
                <a:stretch>
                  <a:fillRect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B05B09D7-CD85-3555-7034-229FE0DA9DB1}"/>
              </a:ext>
            </a:extLst>
          </p:cNvPr>
          <p:cNvSpPr txBox="1"/>
          <p:nvPr/>
        </p:nvSpPr>
        <p:spPr>
          <a:xfrm flipH="1">
            <a:off x="6096000" y="3865623"/>
            <a:ext cx="21280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>
                <a:latin typeface="Calibri" panose="020F0502020204030204" pitchFamily="34" charset="0"/>
                <a:cs typeface="Calibri" panose="020F0502020204030204" pitchFamily="34" charset="0"/>
              </a:rPr>
              <a:t>Cavity of depth 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D5D302-0A4D-D419-715C-F81BDB79D918}"/>
              </a:ext>
            </a:extLst>
          </p:cNvPr>
          <p:cNvSpPr txBox="1"/>
          <p:nvPr/>
        </p:nvSpPr>
        <p:spPr>
          <a:xfrm flipH="1">
            <a:off x="6096000" y="4780898"/>
            <a:ext cx="21280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>
                <a:latin typeface="Calibri" panose="020F0502020204030204" pitchFamily="34" charset="0"/>
                <a:cs typeface="Calibri" panose="020F0502020204030204" pitchFamily="34" charset="0"/>
              </a:rPr>
              <a:t>Cavity of depth L’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295EC4-D2F6-9FE2-54A7-AFACCB995685}"/>
              </a:ext>
            </a:extLst>
          </p:cNvPr>
          <p:cNvSpPr txBox="1"/>
          <p:nvPr/>
        </p:nvSpPr>
        <p:spPr>
          <a:xfrm flipH="1">
            <a:off x="5938231" y="1665074"/>
            <a:ext cx="21280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0" dirty="0">
                <a:latin typeface="Calibri" panose="020F0502020204030204" pitchFamily="34" charset="0"/>
                <a:cs typeface="Calibri" panose="020F0502020204030204" pitchFamily="34" charset="0"/>
              </a:rPr>
              <a:t>Characteristic Impedance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63A2615-A688-1620-2561-90CA949AD15A}"/>
              </a:ext>
            </a:extLst>
          </p:cNvPr>
          <p:cNvSpPr txBox="1"/>
          <p:nvPr/>
        </p:nvSpPr>
        <p:spPr>
          <a:xfrm flipH="1">
            <a:off x="5938231" y="2572071"/>
            <a:ext cx="21280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0" dirty="0">
                <a:latin typeface="Calibri" panose="020F0502020204030204" pitchFamily="34" charset="0"/>
                <a:cs typeface="Calibri" panose="020F0502020204030204" pitchFamily="34" charset="0"/>
              </a:rPr>
              <a:t>Propagation Constant</a:t>
            </a:r>
          </a:p>
        </p:txBody>
      </p:sp>
      <p:sp>
        <p:nvSpPr>
          <p:cNvPr id="6" name="Round Diagonal Corner Rectangle 5">
            <a:extLst>
              <a:ext uri="{FF2B5EF4-FFF2-40B4-BE49-F238E27FC236}">
                <a16:creationId xmlns:a16="http://schemas.microsoft.com/office/drawing/2014/main" id="{454891CE-69BD-A873-8D88-9958364A9F9A}"/>
              </a:ext>
            </a:extLst>
          </p:cNvPr>
          <p:cNvSpPr/>
          <p:nvPr/>
        </p:nvSpPr>
        <p:spPr>
          <a:xfrm>
            <a:off x="1162485" y="5369327"/>
            <a:ext cx="9867030" cy="559267"/>
          </a:xfrm>
          <a:prstGeom prst="round2DiagRect">
            <a:avLst/>
          </a:prstGeom>
          <a:solidFill>
            <a:srgbClr val="408652"/>
          </a:solidFill>
          <a:ln>
            <a:solidFill>
              <a:srgbClr val="4086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Cavity Depths Explored: 0.5, </a:t>
            </a:r>
            <a:r>
              <a:rPr lang="en-US" sz="2400" b="1" u="sng" dirty="0">
                <a:solidFill>
                  <a:schemeClr val="bg1"/>
                </a:solidFill>
              </a:rPr>
              <a:t>1.0, 2.0 in</a:t>
            </a:r>
          </a:p>
        </p:txBody>
      </p:sp>
    </p:spTree>
    <p:extLst>
      <p:ext uri="{BB962C8B-B14F-4D97-AF65-F5344CB8AC3E}">
        <p14:creationId xmlns:p14="http://schemas.microsoft.com/office/powerpoint/2010/main" val="668150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0BA0E-CEA5-359A-CA56-34FF0EE4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312" y="365124"/>
            <a:ext cx="9288150" cy="1325563"/>
          </a:xfrm>
        </p:spPr>
        <p:txBody>
          <a:bodyPr/>
          <a:lstStyle/>
          <a:p>
            <a:pPr eaLnBrk="1" hangingPunct="1"/>
            <a:r>
              <a:rPr lang="en-US" b="0" i="0" dirty="0">
                <a:solidFill>
                  <a:schemeClr val="tx1"/>
                </a:solidFill>
              </a:rPr>
              <a:t>Overview of Two-Cavity Method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DC78CE9-C514-3265-62F2-41DFE1D4879C}"/>
              </a:ext>
            </a:extLst>
          </p:cNvPr>
          <p:cNvGraphicFramePr>
            <a:graphicFrameLocks noGrp="1"/>
          </p:cNvGraphicFramePr>
          <p:nvPr/>
        </p:nvGraphicFramePr>
        <p:xfrm>
          <a:off x="0" y="6502888"/>
          <a:ext cx="12192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1343">
                  <a:extLst>
                    <a:ext uri="{9D8B030D-6E8A-4147-A177-3AD203B41FA5}">
                      <a16:colId xmlns:a16="http://schemas.microsoft.com/office/drawing/2014/main" val="1666783900"/>
                    </a:ext>
                  </a:extLst>
                </a:gridCol>
                <a:gridCol w="2013857">
                  <a:extLst>
                    <a:ext uri="{9D8B030D-6E8A-4147-A177-3AD203B41FA5}">
                      <a16:colId xmlns:a16="http://schemas.microsoft.com/office/drawing/2014/main" val="155837389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37617973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058881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2875608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49638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Introduction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TPMS Structure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633293"/>
                          </a:solidFill>
                        </a:rPr>
                        <a:t>Experimental Method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Results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Conclusion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Future Work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739941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6CDAB504-5CFE-57AD-C0DD-6844BF80E8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77" y="1523999"/>
            <a:ext cx="5129741" cy="32221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5E05E33-792E-F36C-DB54-C72CDB350F3B}"/>
                  </a:ext>
                </a:extLst>
              </p:cNvPr>
              <p:cNvSpPr txBox="1"/>
              <p:nvPr/>
            </p:nvSpPr>
            <p:spPr>
              <a:xfrm>
                <a:off x="6816633" y="2658331"/>
                <a:ext cx="6117770" cy="7331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>
                          <a:latin typeface="Cambria Math" panose="02040503050406030204" pitchFamily="18" charset="0"/>
                        </a:rPr>
                        <m:t>𝛤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𝑗𝑑</m:t>
                          </m:r>
                        </m:den>
                      </m:f>
                      <m:r>
                        <a:rPr lang="en-US" sz="200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)(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)(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5E05E33-792E-F36C-DB54-C72CDB350F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6633" y="2658331"/>
                <a:ext cx="6117770" cy="733149"/>
              </a:xfrm>
              <a:prstGeom prst="rect">
                <a:avLst/>
              </a:prstGeom>
              <a:blipFill>
                <a:blip r:embed="rId3"/>
                <a:stretch>
                  <a:fillRect b="-8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29A48D7-030E-451A-EC48-B8F596FC4C30}"/>
                  </a:ext>
                </a:extLst>
              </p:cNvPr>
              <p:cNvSpPr txBox="1"/>
              <p:nvPr/>
            </p:nvSpPr>
            <p:spPr>
              <a:xfrm>
                <a:off x="7160041" y="1485563"/>
                <a:ext cx="6117770" cy="10016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𝜁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en-US" sz="2000" i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sz="20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  <m:sup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𝜁</m:t>
                                      </m:r>
                                    </m:e>
                                    <m:sub>
                                      <m:r>
                                        <a:rPr lang="en-US" sz="2000" i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US" sz="20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𝜁</m:t>
                                      </m:r>
                                    </m:e>
                                    <m:sub>
                                      <m:r>
                                        <a:rPr lang="en-US" sz="2000" i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sz="2000" i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sz="20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𝜁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sub>
                                  </m:s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US" sz="20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𝜁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sub>
                                    <m:sup>
                                      <m:r>
                                        <a:rPr lang="en-US" sz="2000" i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</m:e>
                              </m:d>
                            </m:num>
                            <m:den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𝜁</m:t>
                                      </m:r>
                                    </m:e>
                                    <m:sub>
                                      <m:r>
                                        <a:rPr lang="en-US" sz="2000" i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US" sz="20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𝜁</m:t>
                                      </m:r>
                                    </m:e>
                                    <m:sub>
                                      <m:r>
                                        <a:rPr lang="en-US" sz="2000" i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sz="2000" i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𝜁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US" sz="20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𝜁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sub>
                                    <m:sup>
                                      <m:r>
                                        <a:rPr lang="en-US" sz="2000" i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</m:e>
                              </m:d>
                            </m:den>
                          </m:f>
                        </m:e>
                      </m:ra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29A48D7-030E-451A-EC48-B8F596FC4C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0041" y="1485563"/>
                <a:ext cx="6117770" cy="10016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AA93750-0FC3-2FF6-1F04-34A79EC68431}"/>
                  </a:ext>
                </a:extLst>
              </p:cNvPr>
              <p:cNvSpPr txBox="1"/>
              <p:nvPr/>
            </p:nvSpPr>
            <p:spPr>
              <a:xfrm>
                <a:off x="6253925" y="4746170"/>
                <a:ext cx="611777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𝜁</m:t>
                          </m:r>
                        </m:e>
                        <m:sub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>
                          <a:latin typeface="Cambria Math" panose="02040503050406030204" pitchFamily="18" charset="0"/>
                        </a:rPr>
                        <m:t>′=−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𝑗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𝜁</m:t>
                          </m:r>
                        </m:e>
                        <m:sub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𝑎𝑖𝑟</m:t>
                          </m:r>
                        </m:sub>
                      </m:sSub>
                      <m:r>
                        <a:rPr lang="en-US" sz="2000">
                          <a:latin typeface="Cambria Math" panose="02040503050406030204" pitchFamily="18" charset="0"/>
                        </a:rPr>
                        <m:t>𝑐𝑜𝑡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𝑘𝐿</m:t>
                          </m:r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AA93750-0FC3-2FF6-1F04-34A79EC684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3925" y="4746170"/>
                <a:ext cx="6117770" cy="400110"/>
              </a:xfrm>
              <a:prstGeom prst="rect">
                <a:avLst/>
              </a:prstGeom>
              <a:blipFill>
                <a:blip r:embed="rId5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2855356-5783-6402-37C3-1A44A7DFE366}"/>
                  </a:ext>
                </a:extLst>
              </p:cNvPr>
              <p:cNvSpPr txBox="1"/>
              <p:nvPr/>
            </p:nvSpPr>
            <p:spPr>
              <a:xfrm>
                <a:off x="6253925" y="3865094"/>
                <a:ext cx="611777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𝜁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𝑗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𝜁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𝑎𝑖𝑟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𝑐𝑜𝑡</m:t>
                      </m:r>
                      <m:r>
                        <a:rPr lang="en-US" sz="2000" i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𝑘𝐿</m:t>
                          </m:r>
                        </m:e>
                      </m:d>
                      <m:r>
                        <a:rPr lang="en-US" sz="2000" i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2855356-5783-6402-37C3-1A44A7DFE3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3925" y="3865094"/>
                <a:ext cx="6117770" cy="400110"/>
              </a:xfrm>
              <a:prstGeom prst="rect">
                <a:avLst/>
              </a:prstGeom>
              <a:blipFill>
                <a:blip r:embed="rId6"/>
                <a:stretch>
                  <a:fillRect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8FBF20D0-3544-2875-49FF-AC4D03FF4D78}"/>
              </a:ext>
            </a:extLst>
          </p:cNvPr>
          <p:cNvSpPr txBox="1"/>
          <p:nvPr/>
        </p:nvSpPr>
        <p:spPr>
          <a:xfrm flipH="1">
            <a:off x="6096000" y="3865623"/>
            <a:ext cx="21280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>
                <a:latin typeface="Calibri" panose="020F0502020204030204" pitchFamily="34" charset="0"/>
                <a:cs typeface="Calibri" panose="020F0502020204030204" pitchFamily="34" charset="0"/>
              </a:rPr>
              <a:t>Cavity of depth 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317CF6-D1A0-DDD4-F52A-4165BE65AF28}"/>
              </a:ext>
            </a:extLst>
          </p:cNvPr>
          <p:cNvSpPr txBox="1"/>
          <p:nvPr/>
        </p:nvSpPr>
        <p:spPr>
          <a:xfrm flipH="1">
            <a:off x="6096000" y="4780898"/>
            <a:ext cx="21280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0" dirty="0">
                <a:latin typeface="Calibri" panose="020F0502020204030204" pitchFamily="34" charset="0"/>
                <a:cs typeface="Calibri" panose="020F0502020204030204" pitchFamily="34" charset="0"/>
              </a:rPr>
              <a:t>Cavity of depth L’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52C0E0-1C9D-66EF-102D-4C79EF48AC6A}"/>
              </a:ext>
            </a:extLst>
          </p:cNvPr>
          <p:cNvSpPr txBox="1"/>
          <p:nvPr/>
        </p:nvSpPr>
        <p:spPr>
          <a:xfrm flipH="1">
            <a:off x="5938231" y="1665074"/>
            <a:ext cx="21280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0" dirty="0">
                <a:latin typeface="Calibri" panose="020F0502020204030204" pitchFamily="34" charset="0"/>
                <a:cs typeface="Calibri" panose="020F0502020204030204" pitchFamily="34" charset="0"/>
              </a:rPr>
              <a:t>Characteristic Impedance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3C232F-C1A4-F2D9-828B-D4AB5061E426}"/>
              </a:ext>
            </a:extLst>
          </p:cNvPr>
          <p:cNvSpPr txBox="1"/>
          <p:nvPr/>
        </p:nvSpPr>
        <p:spPr>
          <a:xfrm flipH="1">
            <a:off x="5938231" y="2572071"/>
            <a:ext cx="21280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0" dirty="0">
                <a:latin typeface="Calibri" panose="020F0502020204030204" pitchFamily="34" charset="0"/>
                <a:cs typeface="Calibri" panose="020F0502020204030204" pitchFamily="34" charset="0"/>
              </a:rPr>
              <a:t>Propagation Constant</a:t>
            </a:r>
          </a:p>
        </p:txBody>
      </p:sp>
      <p:sp>
        <p:nvSpPr>
          <p:cNvPr id="13" name="Round Diagonal Corner Rectangle 12">
            <a:extLst>
              <a:ext uri="{FF2B5EF4-FFF2-40B4-BE49-F238E27FC236}">
                <a16:creationId xmlns:a16="http://schemas.microsoft.com/office/drawing/2014/main" id="{45831A44-C735-FD1E-0337-5FFBBB2C922B}"/>
              </a:ext>
            </a:extLst>
          </p:cNvPr>
          <p:cNvSpPr/>
          <p:nvPr/>
        </p:nvSpPr>
        <p:spPr>
          <a:xfrm>
            <a:off x="1162485" y="5369327"/>
            <a:ext cx="9867030" cy="559267"/>
          </a:xfrm>
          <a:prstGeom prst="round2DiagRect">
            <a:avLst/>
          </a:prstGeom>
          <a:solidFill>
            <a:srgbClr val="408652"/>
          </a:solidFill>
          <a:ln>
            <a:solidFill>
              <a:srgbClr val="4086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SAME analysis code used on separate datasets.</a:t>
            </a:r>
          </a:p>
        </p:txBody>
      </p:sp>
    </p:spTree>
    <p:extLst>
      <p:ext uri="{BB962C8B-B14F-4D97-AF65-F5344CB8AC3E}">
        <p14:creationId xmlns:p14="http://schemas.microsoft.com/office/powerpoint/2010/main" val="2143154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10B9283-41AF-CC34-41A7-F3CE93C2FE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41" y="2037061"/>
            <a:ext cx="6036612" cy="3657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7814EC1-B12F-3F6E-A63E-0E4BF3CE4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5388" y="2037122"/>
            <a:ext cx="6036612" cy="3657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70BA0E-CEA5-359A-CA56-34FF0EE4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312" y="365124"/>
            <a:ext cx="9288150" cy="1325563"/>
          </a:xfrm>
        </p:spPr>
        <p:txBody>
          <a:bodyPr/>
          <a:lstStyle/>
          <a:p>
            <a:pPr eaLnBrk="1" hangingPunct="1"/>
            <a:r>
              <a:rPr lang="en-US" b="0" i="0" dirty="0">
                <a:solidFill>
                  <a:schemeClr val="tx1"/>
                </a:solidFill>
              </a:rPr>
              <a:t>Demonstration of Sample Linearity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DC78CE9-C514-3265-62F2-41DFE1D4879C}"/>
              </a:ext>
            </a:extLst>
          </p:cNvPr>
          <p:cNvGraphicFramePr>
            <a:graphicFrameLocks noGrp="1"/>
          </p:cNvGraphicFramePr>
          <p:nvPr/>
        </p:nvGraphicFramePr>
        <p:xfrm>
          <a:off x="0" y="6502888"/>
          <a:ext cx="12192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1343">
                  <a:extLst>
                    <a:ext uri="{9D8B030D-6E8A-4147-A177-3AD203B41FA5}">
                      <a16:colId xmlns:a16="http://schemas.microsoft.com/office/drawing/2014/main" val="1666783900"/>
                    </a:ext>
                  </a:extLst>
                </a:gridCol>
                <a:gridCol w="2013857">
                  <a:extLst>
                    <a:ext uri="{9D8B030D-6E8A-4147-A177-3AD203B41FA5}">
                      <a16:colId xmlns:a16="http://schemas.microsoft.com/office/drawing/2014/main" val="155837389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37617973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058881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2875608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49638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Introduction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TPMS Structure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Experimental Method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633293"/>
                          </a:solidFill>
                        </a:rPr>
                        <a:t>Results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Conclusion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Future Work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73994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80386F8-DBA9-43EE-F28E-E1D0897DEE21}"/>
              </a:ext>
            </a:extLst>
          </p:cNvPr>
          <p:cNvSpPr txBox="1"/>
          <p:nvPr/>
        </p:nvSpPr>
        <p:spPr>
          <a:xfrm>
            <a:off x="2376312" y="1314733"/>
            <a:ext cx="3863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0" dirty="0">
                <a:latin typeface="Calibri" panose="020F0502020204030204" pitchFamily="34" charset="0"/>
                <a:cs typeface="Calibri" panose="020F0502020204030204" pitchFamily="34" charset="0"/>
              </a:rPr>
              <a:t>NASA Printed, Sample thickness = 2 in.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8F503A-7BF9-A295-D28D-9C8EC32F9170}"/>
              </a:ext>
            </a:extLst>
          </p:cNvPr>
          <p:cNvSpPr txBox="1"/>
          <p:nvPr/>
        </p:nvSpPr>
        <p:spPr>
          <a:xfrm>
            <a:off x="2530606" y="1735465"/>
            <a:ext cx="1841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0" dirty="0">
                <a:latin typeface="Calibri" panose="020F0502020204030204" pitchFamily="34" charset="0"/>
                <a:cs typeface="Calibri" panose="020F0502020204030204" pitchFamily="34" charset="0"/>
              </a:rPr>
              <a:t>40% porosity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9361B5-9D1E-007F-5A60-1D533CBFFCDE}"/>
              </a:ext>
            </a:extLst>
          </p:cNvPr>
          <p:cNvSpPr txBox="1"/>
          <p:nvPr/>
        </p:nvSpPr>
        <p:spPr>
          <a:xfrm>
            <a:off x="8724143" y="1726196"/>
            <a:ext cx="1841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0" dirty="0">
                <a:latin typeface="Calibri" panose="020F0502020204030204" pitchFamily="34" charset="0"/>
                <a:cs typeface="Calibri" panose="020F0502020204030204" pitchFamily="34" charset="0"/>
              </a:rPr>
              <a:t>60% porosity</a:t>
            </a:r>
          </a:p>
        </p:txBody>
      </p:sp>
      <p:pic>
        <p:nvPicPr>
          <p:cNvPr id="10" name="Picture 9" descr="A blue triangle with holes and a circle in the center&#10;&#10;Description automatically generated">
            <a:extLst>
              <a:ext uri="{FF2B5EF4-FFF2-40B4-BE49-F238E27FC236}">
                <a16:creationId xmlns:a16="http://schemas.microsoft.com/office/drawing/2014/main" id="{0E7CE654-C195-C78A-9CC1-CC400B1BC16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7" r="28605"/>
          <a:stretch/>
        </p:blipFill>
        <p:spPr>
          <a:xfrm>
            <a:off x="11330591" y="1216755"/>
            <a:ext cx="764668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396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hart&#10;&#10;Description automatically generated">
            <a:extLst>
              <a:ext uri="{FF2B5EF4-FFF2-40B4-BE49-F238E27FC236}">
                <a16:creationId xmlns:a16="http://schemas.microsoft.com/office/drawing/2014/main" id="{10200576-CCC4-AD10-696B-28A9077D22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" y="2091097"/>
            <a:ext cx="6012180" cy="3657600"/>
          </a:xfrm>
          <a:prstGeom prst="rect">
            <a:avLst/>
          </a:prstGeom>
        </p:spPr>
      </p:pic>
      <p:pic>
        <p:nvPicPr>
          <p:cNvPr id="14" name="Picture 13" descr="Chart, line chart&#10;&#10;Description automatically generated">
            <a:extLst>
              <a:ext uri="{FF2B5EF4-FFF2-40B4-BE49-F238E27FC236}">
                <a16:creationId xmlns:a16="http://schemas.microsoft.com/office/drawing/2014/main" id="{DB1EC6DA-0103-3719-85B6-38BE8966A9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960" y="2090515"/>
            <a:ext cx="6022340" cy="3657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70BA0E-CEA5-359A-CA56-34FF0EE4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312" y="365124"/>
            <a:ext cx="9288150" cy="1325563"/>
          </a:xfrm>
        </p:spPr>
        <p:txBody>
          <a:bodyPr/>
          <a:lstStyle/>
          <a:p>
            <a:pPr eaLnBrk="1" hangingPunct="1"/>
            <a:r>
              <a:rPr lang="en-US" b="0" i="0" dirty="0">
                <a:solidFill>
                  <a:schemeClr val="tx1"/>
                </a:solidFill>
              </a:rPr>
              <a:t>Comparison of Measured Results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DC78CE9-C514-3265-62F2-41DFE1D487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0321435"/>
              </p:ext>
            </p:extLst>
          </p:nvPr>
        </p:nvGraphicFramePr>
        <p:xfrm>
          <a:off x="0" y="6502888"/>
          <a:ext cx="12192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1343">
                  <a:extLst>
                    <a:ext uri="{9D8B030D-6E8A-4147-A177-3AD203B41FA5}">
                      <a16:colId xmlns:a16="http://schemas.microsoft.com/office/drawing/2014/main" val="1666783900"/>
                    </a:ext>
                  </a:extLst>
                </a:gridCol>
                <a:gridCol w="2013857">
                  <a:extLst>
                    <a:ext uri="{9D8B030D-6E8A-4147-A177-3AD203B41FA5}">
                      <a16:colId xmlns:a16="http://schemas.microsoft.com/office/drawing/2014/main" val="155837389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37617973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058881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2875608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49638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Introduction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TPMS Structure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Experimental Method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633293"/>
                          </a:solidFill>
                        </a:rPr>
                        <a:t>Results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Conclusion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Future Work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73994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3DC3885-CD2D-3846-4217-5A36B4FCCC0C}"/>
              </a:ext>
            </a:extLst>
          </p:cNvPr>
          <p:cNvSpPr txBox="1"/>
          <p:nvPr/>
        </p:nvSpPr>
        <p:spPr>
          <a:xfrm>
            <a:off x="2376312" y="1321355"/>
            <a:ext cx="2462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0" dirty="0">
                <a:latin typeface="Calibri" panose="020F0502020204030204" pitchFamily="34" charset="0"/>
                <a:cs typeface="Calibri" panose="020F0502020204030204" pitchFamily="34" charset="0"/>
              </a:rPr>
              <a:t>Sample thickness = 2 in.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14B316-6D4F-31EB-73D0-462474AFDD42}"/>
              </a:ext>
            </a:extLst>
          </p:cNvPr>
          <p:cNvSpPr txBox="1"/>
          <p:nvPr/>
        </p:nvSpPr>
        <p:spPr>
          <a:xfrm>
            <a:off x="2539544" y="1763103"/>
            <a:ext cx="1841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0" dirty="0">
                <a:latin typeface="Calibri" panose="020F0502020204030204" pitchFamily="34" charset="0"/>
                <a:cs typeface="Calibri" panose="020F0502020204030204" pitchFamily="34" charset="0"/>
              </a:rPr>
              <a:t>40% porosity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D94DD7-0E8E-55C7-D958-D808907007C1}"/>
              </a:ext>
            </a:extLst>
          </p:cNvPr>
          <p:cNvSpPr txBox="1"/>
          <p:nvPr/>
        </p:nvSpPr>
        <p:spPr>
          <a:xfrm>
            <a:off x="8733081" y="1753834"/>
            <a:ext cx="1841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0" dirty="0">
                <a:latin typeface="Calibri" panose="020F0502020204030204" pitchFamily="34" charset="0"/>
                <a:cs typeface="Calibri" panose="020F0502020204030204" pitchFamily="34" charset="0"/>
              </a:rPr>
              <a:t>60% porosity</a:t>
            </a:r>
          </a:p>
        </p:txBody>
      </p:sp>
      <p:pic>
        <p:nvPicPr>
          <p:cNvPr id="9" name="Picture 8" descr="A blue triangle with holes and a circle in the center&#10;&#10;Description automatically generated">
            <a:extLst>
              <a:ext uri="{FF2B5EF4-FFF2-40B4-BE49-F238E27FC236}">
                <a16:creationId xmlns:a16="http://schemas.microsoft.com/office/drawing/2014/main" id="{693186CC-6F02-49AF-C4CC-37DEC2DB7F5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7" r="28605"/>
          <a:stretch/>
        </p:blipFill>
        <p:spPr>
          <a:xfrm>
            <a:off x="11330591" y="1216755"/>
            <a:ext cx="764668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586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hart&#10;&#10;Description automatically generated">
            <a:extLst>
              <a:ext uri="{FF2B5EF4-FFF2-40B4-BE49-F238E27FC236}">
                <a16:creationId xmlns:a16="http://schemas.microsoft.com/office/drawing/2014/main" id="{60655F87-6BF1-92A8-22A7-4CF52AC9F0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" y="2091097"/>
            <a:ext cx="6012180" cy="3657600"/>
          </a:xfrm>
          <a:prstGeom prst="rect">
            <a:avLst/>
          </a:prstGeom>
        </p:spPr>
      </p:pic>
      <p:pic>
        <p:nvPicPr>
          <p:cNvPr id="13" name="Picture 12" descr="Chart, line chart&#10;&#10;Description automatically generated">
            <a:extLst>
              <a:ext uri="{FF2B5EF4-FFF2-40B4-BE49-F238E27FC236}">
                <a16:creationId xmlns:a16="http://schemas.microsoft.com/office/drawing/2014/main" id="{787CA188-BD55-3B38-A152-7DB5843E45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960" y="2090515"/>
            <a:ext cx="6022340" cy="3657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70BA0E-CEA5-359A-CA56-34FF0EE4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312" y="365124"/>
            <a:ext cx="9288150" cy="1325563"/>
          </a:xfrm>
        </p:spPr>
        <p:txBody>
          <a:bodyPr/>
          <a:lstStyle/>
          <a:p>
            <a:pPr eaLnBrk="1" hangingPunct="1"/>
            <a:r>
              <a:rPr lang="en-US" b="0" i="0" dirty="0">
                <a:solidFill>
                  <a:schemeClr val="tx1"/>
                </a:solidFill>
              </a:rPr>
              <a:t>Comparison of Measured Results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DC78CE9-C514-3265-62F2-41DFE1D4879C}"/>
              </a:ext>
            </a:extLst>
          </p:cNvPr>
          <p:cNvGraphicFramePr>
            <a:graphicFrameLocks noGrp="1"/>
          </p:cNvGraphicFramePr>
          <p:nvPr/>
        </p:nvGraphicFramePr>
        <p:xfrm>
          <a:off x="0" y="6502888"/>
          <a:ext cx="12192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1343">
                  <a:extLst>
                    <a:ext uri="{9D8B030D-6E8A-4147-A177-3AD203B41FA5}">
                      <a16:colId xmlns:a16="http://schemas.microsoft.com/office/drawing/2014/main" val="1666783900"/>
                    </a:ext>
                  </a:extLst>
                </a:gridCol>
                <a:gridCol w="2013857">
                  <a:extLst>
                    <a:ext uri="{9D8B030D-6E8A-4147-A177-3AD203B41FA5}">
                      <a16:colId xmlns:a16="http://schemas.microsoft.com/office/drawing/2014/main" val="155837389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37617973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058881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2875608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49638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Introduction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TPMS Structure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Experimental Method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633293"/>
                          </a:solidFill>
                        </a:rPr>
                        <a:t>Results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Conclusion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Future Work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73994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3DC3885-CD2D-3846-4217-5A36B4FCCC0C}"/>
              </a:ext>
            </a:extLst>
          </p:cNvPr>
          <p:cNvSpPr txBox="1"/>
          <p:nvPr/>
        </p:nvSpPr>
        <p:spPr>
          <a:xfrm>
            <a:off x="2376312" y="1321355"/>
            <a:ext cx="3653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0" dirty="0">
                <a:latin typeface="Calibri" panose="020F0502020204030204" pitchFamily="34" charset="0"/>
                <a:cs typeface="Calibri" panose="020F0502020204030204" pitchFamily="34" charset="0"/>
              </a:rPr>
              <a:t>Sample thickness = 2 in, 0.0 in cavity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14B316-6D4F-31EB-73D0-462474AFDD42}"/>
              </a:ext>
            </a:extLst>
          </p:cNvPr>
          <p:cNvSpPr txBox="1"/>
          <p:nvPr/>
        </p:nvSpPr>
        <p:spPr>
          <a:xfrm>
            <a:off x="2539544" y="1763103"/>
            <a:ext cx="1841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0" dirty="0">
                <a:latin typeface="Calibri" panose="020F0502020204030204" pitchFamily="34" charset="0"/>
                <a:cs typeface="Calibri" panose="020F0502020204030204" pitchFamily="34" charset="0"/>
              </a:rPr>
              <a:t>40% porosity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D94DD7-0E8E-55C7-D958-D808907007C1}"/>
              </a:ext>
            </a:extLst>
          </p:cNvPr>
          <p:cNvSpPr txBox="1"/>
          <p:nvPr/>
        </p:nvSpPr>
        <p:spPr>
          <a:xfrm>
            <a:off x="8733081" y="1753834"/>
            <a:ext cx="1841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0" dirty="0">
                <a:latin typeface="Calibri" panose="020F0502020204030204" pitchFamily="34" charset="0"/>
                <a:cs typeface="Calibri" panose="020F0502020204030204" pitchFamily="34" charset="0"/>
              </a:rPr>
              <a:t>60% porosity</a:t>
            </a:r>
          </a:p>
        </p:txBody>
      </p:sp>
      <p:pic>
        <p:nvPicPr>
          <p:cNvPr id="9" name="Picture 8" descr="A blue triangle with holes and a circle in the center&#10;&#10;Description automatically generated">
            <a:extLst>
              <a:ext uri="{FF2B5EF4-FFF2-40B4-BE49-F238E27FC236}">
                <a16:creationId xmlns:a16="http://schemas.microsoft.com/office/drawing/2014/main" id="{693186CC-6F02-49AF-C4CC-37DEC2DB7F5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7" r="28605"/>
          <a:stretch/>
        </p:blipFill>
        <p:spPr>
          <a:xfrm>
            <a:off x="11330591" y="1216755"/>
            <a:ext cx="764668" cy="914400"/>
          </a:xfrm>
          <a:prstGeom prst="rect">
            <a:avLst/>
          </a:prstGeom>
        </p:spPr>
      </p:pic>
      <p:sp>
        <p:nvSpPr>
          <p:cNvPr id="10" name="Round Diagonal Corner Rectangle 9">
            <a:extLst>
              <a:ext uri="{FF2B5EF4-FFF2-40B4-BE49-F238E27FC236}">
                <a16:creationId xmlns:a16="http://schemas.microsoft.com/office/drawing/2014/main" id="{55CA4648-60CB-E1B8-DC47-85B2C0200E33}"/>
              </a:ext>
            </a:extLst>
          </p:cNvPr>
          <p:cNvSpPr/>
          <p:nvPr/>
        </p:nvSpPr>
        <p:spPr>
          <a:xfrm>
            <a:off x="1162485" y="5765213"/>
            <a:ext cx="9867030" cy="518874"/>
          </a:xfrm>
          <a:prstGeom prst="round2DiagRect">
            <a:avLst/>
          </a:prstGeom>
          <a:solidFill>
            <a:srgbClr val="40865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Differences indicate further investigation is required.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8B32D0-A995-A731-13A7-F284EC371BC4}"/>
              </a:ext>
            </a:extLst>
          </p:cNvPr>
          <p:cNvCxnSpPr>
            <a:cxnSpLocks/>
          </p:cNvCxnSpPr>
          <p:nvPr/>
        </p:nvCxnSpPr>
        <p:spPr>
          <a:xfrm>
            <a:off x="-750743" y="2250430"/>
            <a:ext cx="119367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8490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62204D9-A998-4173-227B-613FE806B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2185" y="2126247"/>
            <a:ext cx="6029815" cy="3657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86F0808-3F2C-51A0-75BD-18AC80614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70" y="2126247"/>
            <a:ext cx="6029815" cy="3657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70BA0E-CEA5-359A-CA56-34FF0EE4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312" y="365124"/>
            <a:ext cx="9288150" cy="1325563"/>
          </a:xfrm>
        </p:spPr>
        <p:txBody>
          <a:bodyPr/>
          <a:lstStyle/>
          <a:p>
            <a:pPr eaLnBrk="1" hangingPunct="1"/>
            <a:r>
              <a:rPr lang="en-US" b="0" i="0" dirty="0">
                <a:solidFill>
                  <a:schemeClr val="tx1"/>
                </a:solidFill>
              </a:rPr>
              <a:t>Comparison of Measured Results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DC78CE9-C514-3265-62F2-41DFE1D4879C}"/>
              </a:ext>
            </a:extLst>
          </p:cNvPr>
          <p:cNvGraphicFramePr>
            <a:graphicFrameLocks noGrp="1"/>
          </p:cNvGraphicFramePr>
          <p:nvPr/>
        </p:nvGraphicFramePr>
        <p:xfrm>
          <a:off x="0" y="6502888"/>
          <a:ext cx="12192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1343">
                  <a:extLst>
                    <a:ext uri="{9D8B030D-6E8A-4147-A177-3AD203B41FA5}">
                      <a16:colId xmlns:a16="http://schemas.microsoft.com/office/drawing/2014/main" val="1666783900"/>
                    </a:ext>
                  </a:extLst>
                </a:gridCol>
                <a:gridCol w="2013857">
                  <a:extLst>
                    <a:ext uri="{9D8B030D-6E8A-4147-A177-3AD203B41FA5}">
                      <a16:colId xmlns:a16="http://schemas.microsoft.com/office/drawing/2014/main" val="155837389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37617973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058881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2875608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49638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Introduction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TPMS Structure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Experimental Method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633293"/>
                          </a:solidFill>
                        </a:rPr>
                        <a:t>Results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Conclusion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Future Work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73994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34799A5-C3DB-B214-FEAE-25ABB24BF7C6}"/>
              </a:ext>
            </a:extLst>
          </p:cNvPr>
          <p:cNvSpPr txBox="1"/>
          <p:nvPr/>
        </p:nvSpPr>
        <p:spPr>
          <a:xfrm>
            <a:off x="2376312" y="1321355"/>
            <a:ext cx="3706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0" dirty="0">
                <a:latin typeface="Calibri" panose="020F0502020204030204" pitchFamily="34" charset="0"/>
                <a:cs typeface="Calibri" panose="020F0502020204030204" pitchFamily="34" charset="0"/>
              </a:rPr>
              <a:t>Sample thickness = 2 in, 0.0 in cavity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53800C-C016-BAC8-A4B0-12053E5CDFA2}"/>
              </a:ext>
            </a:extLst>
          </p:cNvPr>
          <p:cNvSpPr txBox="1"/>
          <p:nvPr/>
        </p:nvSpPr>
        <p:spPr>
          <a:xfrm>
            <a:off x="2539544" y="1763103"/>
            <a:ext cx="1841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0" dirty="0">
                <a:latin typeface="Calibri" panose="020F0502020204030204" pitchFamily="34" charset="0"/>
                <a:cs typeface="Calibri" panose="020F0502020204030204" pitchFamily="34" charset="0"/>
              </a:rPr>
              <a:t>40% porosity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1D11C4-39E8-9584-DB82-17B02C260E5E}"/>
              </a:ext>
            </a:extLst>
          </p:cNvPr>
          <p:cNvSpPr txBox="1"/>
          <p:nvPr/>
        </p:nvSpPr>
        <p:spPr>
          <a:xfrm>
            <a:off x="8733081" y="1753834"/>
            <a:ext cx="1841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0" dirty="0">
                <a:latin typeface="Calibri" panose="020F0502020204030204" pitchFamily="34" charset="0"/>
                <a:cs typeface="Calibri" panose="020F0502020204030204" pitchFamily="34" charset="0"/>
              </a:rPr>
              <a:t>60% porosity</a:t>
            </a:r>
          </a:p>
        </p:txBody>
      </p:sp>
      <p:pic>
        <p:nvPicPr>
          <p:cNvPr id="7" name="Picture 6" descr="A blue triangle with holes and a circle in the center&#10;&#10;Description automatically generated">
            <a:extLst>
              <a:ext uri="{FF2B5EF4-FFF2-40B4-BE49-F238E27FC236}">
                <a16:creationId xmlns:a16="http://schemas.microsoft.com/office/drawing/2014/main" id="{CDF8C2C7-9ED5-DFAF-B955-75075DEE2B6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7" r="28605"/>
          <a:stretch/>
        </p:blipFill>
        <p:spPr>
          <a:xfrm>
            <a:off x="11330591" y="1216755"/>
            <a:ext cx="764668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2363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87D67B1-54F0-C323-53AB-279697355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2185" y="2126247"/>
            <a:ext cx="6029815" cy="3657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D88FFFF-90CD-57E1-5926-AD8786FE01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70" y="2126247"/>
            <a:ext cx="6029815" cy="3657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70BA0E-CEA5-359A-CA56-34FF0EE4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312" y="365124"/>
            <a:ext cx="9288150" cy="1325563"/>
          </a:xfrm>
        </p:spPr>
        <p:txBody>
          <a:bodyPr/>
          <a:lstStyle/>
          <a:p>
            <a:pPr eaLnBrk="1" hangingPunct="1"/>
            <a:r>
              <a:rPr lang="en-US" b="0" i="0" dirty="0">
                <a:solidFill>
                  <a:schemeClr val="tx1"/>
                </a:solidFill>
              </a:rPr>
              <a:t>Comparison of Measured Results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DC78CE9-C514-3265-62F2-41DFE1D4879C}"/>
              </a:ext>
            </a:extLst>
          </p:cNvPr>
          <p:cNvGraphicFramePr>
            <a:graphicFrameLocks noGrp="1"/>
          </p:cNvGraphicFramePr>
          <p:nvPr/>
        </p:nvGraphicFramePr>
        <p:xfrm>
          <a:off x="0" y="6502888"/>
          <a:ext cx="12192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1343">
                  <a:extLst>
                    <a:ext uri="{9D8B030D-6E8A-4147-A177-3AD203B41FA5}">
                      <a16:colId xmlns:a16="http://schemas.microsoft.com/office/drawing/2014/main" val="1666783900"/>
                    </a:ext>
                  </a:extLst>
                </a:gridCol>
                <a:gridCol w="2013857">
                  <a:extLst>
                    <a:ext uri="{9D8B030D-6E8A-4147-A177-3AD203B41FA5}">
                      <a16:colId xmlns:a16="http://schemas.microsoft.com/office/drawing/2014/main" val="155837389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37617973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058881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2875608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49638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Introduction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TPMS Structure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Experimental Method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633293"/>
                          </a:solidFill>
                        </a:rPr>
                        <a:t>Results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Conclusion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Future Work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73994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34799A5-C3DB-B214-FEAE-25ABB24BF7C6}"/>
              </a:ext>
            </a:extLst>
          </p:cNvPr>
          <p:cNvSpPr txBox="1"/>
          <p:nvPr/>
        </p:nvSpPr>
        <p:spPr>
          <a:xfrm>
            <a:off x="2376312" y="1321355"/>
            <a:ext cx="3706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0" dirty="0">
                <a:latin typeface="Calibri" panose="020F0502020204030204" pitchFamily="34" charset="0"/>
                <a:cs typeface="Calibri" panose="020F0502020204030204" pitchFamily="34" charset="0"/>
              </a:rPr>
              <a:t>Sample thickness = 2 in, 0.0 in cavity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53800C-C016-BAC8-A4B0-12053E5CDFA2}"/>
              </a:ext>
            </a:extLst>
          </p:cNvPr>
          <p:cNvSpPr txBox="1"/>
          <p:nvPr/>
        </p:nvSpPr>
        <p:spPr>
          <a:xfrm>
            <a:off x="2539544" y="1763103"/>
            <a:ext cx="1841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0" dirty="0">
                <a:latin typeface="Calibri" panose="020F0502020204030204" pitchFamily="34" charset="0"/>
                <a:cs typeface="Calibri" panose="020F0502020204030204" pitchFamily="34" charset="0"/>
              </a:rPr>
              <a:t>40% porosity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1D11C4-39E8-9584-DB82-17B02C260E5E}"/>
              </a:ext>
            </a:extLst>
          </p:cNvPr>
          <p:cNvSpPr txBox="1"/>
          <p:nvPr/>
        </p:nvSpPr>
        <p:spPr>
          <a:xfrm>
            <a:off x="8733081" y="1753834"/>
            <a:ext cx="1841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0" dirty="0">
                <a:latin typeface="Calibri" panose="020F0502020204030204" pitchFamily="34" charset="0"/>
                <a:cs typeface="Calibri" panose="020F0502020204030204" pitchFamily="34" charset="0"/>
              </a:rPr>
              <a:t>60% porosity</a:t>
            </a:r>
          </a:p>
        </p:txBody>
      </p:sp>
      <p:pic>
        <p:nvPicPr>
          <p:cNvPr id="7" name="Picture 6" descr="A blue triangle with holes and a circle in the center&#10;&#10;Description automatically generated">
            <a:extLst>
              <a:ext uri="{FF2B5EF4-FFF2-40B4-BE49-F238E27FC236}">
                <a16:creationId xmlns:a16="http://schemas.microsoft.com/office/drawing/2014/main" id="{CDF8C2C7-9ED5-DFAF-B955-75075DEE2B6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7" r="28605"/>
          <a:stretch/>
        </p:blipFill>
        <p:spPr>
          <a:xfrm>
            <a:off x="11330591" y="1216755"/>
            <a:ext cx="764668" cy="914400"/>
          </a:xfrm>
          <a:prstGeom prst="rect">
            <a:avLst/>
          </a:prstGeom>
        </p:spPr>
      </p:pic>
      <p:sp>
        <p:nvSpPr>
          <p:cNvPr id="10" name="Round Diagonal Corner Rectangle 9">
            <a:extLst>
              <a:ext uri="{FF2B5EF4-FFF2-40B4-BE49-F238E27FC236}">
                <a16:creationId xmlns:a16="http://schemas.microsoft.com/office/drawing/2014/main" id="{24BC986E-9A20-3B30-7D72-9E6C331BEC43}"/>
              </a:ext>
            </a:extLst>
          </p:cNvPr>
          <p:cNvSpPr/>
          <p:nvPr/>
        </p:nvSpPr>
        <p:spPr>
          <a:xfrm>
            <a:off x="1312985" y="5721107"/>
            <a:ext cx="10351477" cy="725122"/>
          </a:xfrm>
          <a:prstGeom prst="round2DiagRect">
            <a:avLst/>
          </a:prstGeom>
          <a:solidFill>
            <a:srgbClr val="40865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Frequency range of interest can be targeted by tuning porosity. </a:t>
            </a:r>
          </a:p>
          <a:p>
            <a:pPr algn="ctr"/>
            <a:r>
              <a:rPr lang="en-US" sz="2400" b="1" dirty="0"/>
              <a:t>Differences indicate further investigation is required.</a:t>
            </a:r>
          </a:p>
        </p:txBody>
      </p:sp>
    </p:spTree>
    <p:extLst>
      <p:ext uri="{BB962C8B-B14F-4D97-AF65-F5344CB8AC3E}">
        <p14:creationId xmlns:p14="http://schemas.microsoft.com/office/powerpoint/2010/main" val="29786972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0BA0E-CEA5-359A-CA56-34FF0EE4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312" y="365124"/>
            <a:ext cx="9288150" cy="1325563"/>
          </a:xfrm>
        </p:spPr>
        <p:txBody>
          <a:bodyPr/>
          <a:lstStyle/>
          <a:p>
            <a:pPr eaLnBrk="1" hangingPunct="1"/>
            <a:r>
              <a:rPr lang="en-US" b="0" i="0" dirty="0">
                <a:solidFill>
                  <a:schemeClr val="tx1"/>
                </a:solidFill>
              </a:rPr>
              <a:t>Explore intrinsic properties of samples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DC78CE9-C514-3265-62F2-41DFE1D4879C}"/>
              </a:ext>
            </a:extLst>
          </p:cNvPr>
          <p:cNvGraphicFramePr>
            <a:graphicFrameLocks noGrp="1"/>
          </p:cNvGraphicFramePr>
          <p:nvPr/>
        </p:nvGraphicFramePr>
        <p:xfrm>
          <a:off x="0" y="6502888"/>
          <a:ext cx="12192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1343">
                  <a:extLst>
                    <a:ext uri="{9D8B030D-6E8A-4147-A177-3AD203B41FA5}">
                      <a16:colId xmlns:a16="http://schemas.microsoft.com/office/drawing/2014/main" val="1666783900"/>
                    </a:ext>
                  </a:extLst>
                </a:gridCol>
                <a:gridCol w="2013857">
                  <a:extLst>
                    <a:ext uri="{9D8B030D-6E8A-4147-A177-3AD203B41FA5}">
                      <a16:colId xmlns:a16="http://schemas.microsoft.com/office/drawing/2014/main" val="155837389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37617973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058881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2875608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49638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Introduction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TPMS Structure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Experimental Method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633293"/>
                          </a:solidFill>
                        </a:rPr>
                        <a:t>Results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Conclusion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Future Work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73994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7C6A647-8FE2-AC9C-7917-9800AD31D406}"/>
              </a:ext>
            </a:extLst>
          </p:cNvPr>
          <p:cNvSpPr txBox="1"/>
          <p:nvPr/>
        </p:nvSpPr>
        <p:spPr>
          <a:xfrm>
            <a:off x="2376312" y="1321355"/>
            <a:ext cx="7861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0" dirty="0">
                <a:latin typeface="Calibri" panose="020F0502020204030204" pitchFamily="34" charset="0"/>
                <a:cs typeface="Calibri" panose="020F0502020204030204" pitchFamily="34" charset="0"/>
              </a:rPr>
              <a:t>Sample thickness = 2 in, 60% porosity, Cavity depth combinations: 1 in and 2 in</a:t>
            </a:r>
          </a:p>
        </p:txBody>
      </p:sp>
      <p:pic>
        <p:nvPicPr>
          <p:cNvPr id="6" name="Picture 5" descr="A blue triangle with holes and a circle in the center&#10;&#10;Description automatically generated">
            <a:extLst>
              <a:ext uri="{FF2B5EF4-FFF2-40B4-BE49-F238E27FC236}">
                <a16:creationId xmlns:a16="http://schemas.microsoft.com/office/drawing/2014/main" id="{3727186A-05CA-EDD7-1517-D6396A9484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7" r="28605"/>
          <a:stretch/>
        </p:blipFill>
        <p:spPr>
          <a:xfrm>
            <a:off x="11330591" y="1216755"/>
            <a:ext cx="764668" cy="914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7FB83A-1FB8-638B-0E92-A847D1EFF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031" y="2110835"/>
            <a:ext cx="6029815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3715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0BA0E-CEA5-359A-CA56-34FF0EE4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312" y="365124"/>
            <a:ext cx="9288150" cy="1325563"/>
          </a:xfrm>
        </p:spPr>
        <p:txBody>
          <a:bodyPr/>
          <a:lstStyle/>
          <a:p>
            <a:pPr eaLnBrk="1" hangingPunct="1"/>
            <a:r>
              <a:rPr lang="en-US" b="0" i="0" dirty="0">
                <a:solidFill>
                  <a:schemeClr val="tx1"/>
                </a:solidFill>
              </a:rPr>
              <a:t>Explore intrinsic properties of samples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DC78CE9-C514-3265-62F2-41DFE1D4879C}"/>
              </a:ext>
            </a:extLst>
          </p:cNvPr>
          <p:cNvGraphicFramePr>
            <a:graphicFrameLocks noGrp="1"/>
          </p:cNvGraphicFramePr>
          <p:nvPr/>
        </p:nvGraphicFramePr>
        <p:xfrm>
          <a:off x="0" y="6502888"/>
          <a:ext cx="12192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1343">
                  <a:extLst>
                    <a:ext uri="{9D8B030D-6E8A-4147-A177-3AD203B41FA5}">
                      <a16:colId xmlns:a16="http://schemas.microsoft.com/office/drawing/2014/main" val="1666783900"/>
                    </a:ext>
                  </a:extLst>
                </a:gridCol>
                <a:gridCol w="2013857">
                  <a:extLst>
                    <a:ext uri="{9D8B030D-6E8A-4147-A177-3AD203B41FA5}">
                      <a16:colId xmlns:a16="http://schemas.microsoft.com/office/drawing/2014/main" val="155837389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37617973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058881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2875608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49638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Introduction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TPMS Structure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Experimental Method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633293"/>
                          </a:solidFill>
                        </a:rPr>
                        <a:t>Results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Conclusion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Future Work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73994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7C6A647-8FE2-AC9C-7917-9800AD31D406}"/>
              </a:ext>
            </a:extLst>
          </p:cNvPr>
          <p:cNvSpPr txBox="1"/>
          <p:nvPr/>
        </p:nvSpPr>
        <p:spPr>
          <a:xfrm>
            <a:off x="2376312" y="1321355"/>
            <a:ext cx="7861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0" dirty="0">
                <a:latin typeface="Calibri" panose="020F0502020204030204" pitchFamily="34" charset="0"/>
                <a:cs typeface="Calibri" panose="020F0502020204030204" pitchFamily="34" charset="0"/>
              </a:rPr>
              <a:t>Sample thickness = 2 in, 60% porosity, Cavity depth combinations: 1 in and 2 in</a:t>
            </a:r>
          </a:p>
        </p:txBody>
      </p:sp>
      <p:pic>
        <p:nvPicPr>
          <p:cNvPr id="9" name="Picture 8" descr="A blue triangle with holes and a circle in the center&#10;&#10;Description automatically generated">
            <a:extLst>
              <a:ext uri="{FF2B5EF4-FFF2-40B4-BE49-F238E27FC236}">
                <a16:creationId xmlns:a16="http://schemas.microsoft.com/office/drawing/2014/main" id="{9558D0E7-87C3-A886-B585-92DB640D0E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7" r="28605"/>
          <a:stretch/>
        </p:blipFill>
        <p:spPr>
          <a:xfrm>
            <a:off x="11330591" y="1216755"/>
            <a:ext cx="764668" cy="9144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7C5008D-9412-F514-92CA-A649A16AED61}"/>
              </a:ext>
            </a:extLst>
          </p:cNvPr>
          <p:cNvSpPr/>
          <p:nvPr/>
        </p:nvSpPr>
        <p:spPr>
          <a:xfrm>
            <a:off x="59388" y="3586480"/>
            <a:ext cx="336852" cy="894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8A722A-005B-7884-7D49-3DBDACAC4F51}"/>
              </a:ext>
            </a:extLst>
          </p:cNvPr>
          <p:cNvSpPr/>
          <p:nvPr/>
        </p:nvSpPr>
        <p:spPr>
          <a:xfrm>
            <a:off x="6155388" y="3649747"/>
            <a:ext cx="336852" cy="894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405B0A2-A848-6468-EE2D-2C7FBBF6BF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6612" y="2106910"/>
            <a:ext cx="6029815" cy="36576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F324CD0-008B-B694-3A25-943D69F6D0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85" y="2106910"/>
            <a:ext cx="6029815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3986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0BA0E-CEA5-359A-CA56-34FF0EE4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312" y="365124"/>
            <a:ext cx="9288150" cy="1325563"/>
          </a:xfrm>
        </p:spPr>
        <p:txBody>
          <a:bodyPr/>
          <a:lstStyle/>
          <a:p>
            <a:pPr eaLnBrk="1" hangingPunct="1"/>
            <a:r>
              <a:rPr lang="en-US" b="0" i="0" dirty="0">
                <a:solidFill>
                  <a:schemeClr val="tx1"/>
                </a:solidFill>
              </a:rPr>
              <a:t>Compariso</a:t>
            </a:r>
            <a:r>
              <a:rPr lang="en-US" dirty="0">
                <a:solidFill>
                  <a:schemeClr val="tx1"/>
                </a:solidFill>
              </a:rPr>
              <a:t>n of Measured vs Prediction</a:t>
            </a:r>
            <a:endParaRPr lang="en-US" b="0" i="0" dirty="0">
              <a:solidFill>
                <a:schemeClr val="tx1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DC78CE9-C514-3265-62F2-41DFE1D4879C}"/>
              </a:ext>
            </a:extLst>
          </p:cNvPr>
          <p:cNvGraphicFramePr>
            <a:graphicFrameLocks noGrp="1"/>
          </p:cNvGraphicFramePr>
          <p:nvPr/>
        </p:nvGraphicFramePr>
        <p:xfrm>
          <a:off x="0" y="6502888"/>
          <a:ext cx="12192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1343">
                  <a:extLst>
                    <a:ext uri="{9D8B030D-6E8A-4147-A177-3AD203B41FA5}">
                      <a16:colId xmlns:a16="http://schemas.microsoft.com/office/drawing/2014/main" val="1666783900"/>
                    </a:ext>
                  </a:extLst>
                </a:gridCol>
                <a:gridCol w="2013857">
                  <a:extLst>
                    <a:ext uri="{9D8B030D-6E8A-4147-A177-3AD203B41FA5}">
                      <a16:colId xmlns:a16="http://schemas.microsoft.com/office/drawing/2014/main" val="155837389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37617973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058881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2875608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49638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Introduction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TPMS Structure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Experimental Method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633293"/>
                          </a:solidFill>
                        </a:rPr>
                        <a:t>Results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Conclusion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Future Work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73994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7C6A647-8FE2-AC9C-7917-9800AD31D406}"/>
              </a:ext>
            </a:extLst>
          </p:cNvPr>
          <p:cNvSpPr txBox="1"/>
          <p:nvPr/>
        </p:nvSpPr>
        <p:spPr>
          <a:xfrm>
            <a:off x="2376312" y="1321355"/>
            <a:ext cx="7861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0" dirty="0">
                <a:latin typeface="Calibri" panose="020F0502020204030204" pitchFamily="34" charset="0"/>
                <a:cs typeface="Calibri" panose="020F0502020204030204" pitchFamily="34" charset="0"/>
              </a:rPr>
              <a:t>Sample thickness = 2 in., 60% porosity, Cavity depth combinations: 1 in. and 2 in.</a:t>
            </a:r>
          </a:p>
        </p:txBody>
      </p:sp>
      <p:pic>
        <p:nvPicPr>
          <p:cNvPr id="6" name="Picture 5" descr="A blue triangle with holes and a circle in the center&#10;&#10;Description automatically generated">
            <a:extLst>
              <a:ext uri="{FF2B5EF4-FFF2-40B4-BE49-F238E27FC236}">
                <a16:creationId xmlns:a16="http://schemas.microsoft.com/office/drawing/2014/main" id="{3727186A-05CA-EDD7-1517-D6396A9484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7" r="28605"/>
          <a:stretch/>
        </p:blipFill>
        <p:spPr>
          <a:xfrm>
            <a:off x="11330591" y="1216755"/>
            <a:ext cx="764668" cy="914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EC45B6E-C97F-C538-5E09-FABAA18E06F9}"/>
                  </a:ext>
                </a:extLst>
              </p:cNvPr>
              <p:cNvSpPr txBox="1"/>
              <p:nvPr/>
            </p:nvSpPr>
            <p:spPr>
              <a:xfrm>
                <a:off x="119743" y="1689153"/>
                <a:ext cx="12072257" cy="48985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sz="2800" i="0" dirty="0">
                    <a:latin typeface="+mn-lt"/>
                  </a:rPr>
                  <a:t>Acquire impedance data for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408652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800" b="0" i="1" smtClean="0">
                        <a:solidFill>
                          <a:srgbClr val="408652"/>
                        </a:solidFill>
                        <a:latin typeface="Cambria Math" panose="02040503050406030204" pitchFamily="18" charset="0"/>
                      </a:rPr>
                      <m:t>=1 </m:t>
                    </m:r>
                    <m:r>
                      <a:rPr lang="en-US" sz="2800" b="0" i="1" smtClean="0">
                        <a:solidFill>
                          <a:srgbClr val="408652"/>
                        </a:solidFill>
                        <a:latin typeface="Cambria Math" panose="02040503050406030204" pitchFamily="18" charset="0"/>
                      </a:rPr>
                      <m:t>𝑖𝑛</m:t>
                    </m:r>
                  </m:oMath>
                </a14:m>
                <a:r>
                  <a:rPr lang="en-US" sz="2800" i="0" dirty="0">
                    <a:solidFill>
                      <a:srgbClr val="408652"/>
                    </a:solidFill>
                    <a:latin typeface="+mn-lt"/>
                  </a:rPr>
                  <a:t>  </a:t>
                </a:r>
                <a:r>
                  <a:rPr lang="en-US" sz="2800" i="0" dirty="0">
                    <a:latin typeface="+mn-lt"/>
                  </a:rPr>
                  <a:t>cavity depth. 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sz="2800" i="0" dirty="0">
                  <a:latin typeface="+mn-lt"/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i="0" dirty="0">
                    <a:latin typeface="+mn-lt"/>
                  </a:rPr>
                  <a:t>Acquire impedance data for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408652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800" b="0" i="1" smtClean="0">
                        <a:solidFill>
                          <a:srgbClr val="408652"/>
                        </a:solidFill>
                        <a:latin typeface="Cambria Math" panose="02040503050406030204" pitchFamily="18" charset="0"/>
                      </a:rPr>
                      <m:t>′=2 </m:t>
                    </m:r>
                    <m:r>
                      <a:rPr lang="en-US" sz="2800" b="0" i="1" smtClean="0">
                        <a:solidFill>
                          <a:srgbClr val="408652"/>
                        </a:solidFill>
                        <a:latin typeface="Cambria Math" panose="02040503050406030204" pitchFamily="18" charset="0"/>
                      </a:rPr>
                      <m:t>𝑖𝑛</m:t>
                    </m:r>
                  </m:oMath>
                </a14:m>
                <a:r>
                  <a:rPr lang="en-US" sz="2800" i="0" dirty="0">
                    <a:solidFill>
                      <a:srgbClr val="408652"/>
                    </a:solidFill>
                    <a:latin typeface="+mn-lt"/>
                  </a:rPr>
                  <a:t>  </a:t>
                </a:r>
                <a:r>
                  <a:rPr lang="en-US" sz="2800" i="0" dirty="0">
                    <a:latin typeface="+mn-lt"/>
                  </a:rPr>
                  <a:t>cavity depth. 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sz="2800" i="0" dirty="0">
                  <a:latin typeface="+mn-lt"/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i="0" dirty="0">
                    <a:latin typeface="+mn-lt"/>
                  </a:rPr>
                  <a:t>Use Two-Cavity </a:t>
                </a:r>
                <a:r>
                  <a:rPr lang="en-US" sz="2800" dirty="0"/>
                  <a:t>M</a:t>
                </a:r>
                <a:r>
                  <a:rPr lang="en-US" sz="2800" i="0" dirty="0">
                    <a:latin typeface="+mn-lt"/>
                  </a:rPr>
                  <a:t>ethod to calculate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𝜁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sz="2800" i="0" dirty="0">
                    <a:latin typeface="+mn-lt"/>
                  </a:rPr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en-US" sz="2800" i="0" dirty="0">
                    <a:latin typeface="+mn-lt"/>
                  </a:rPr>
                  <a:t>.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sz="2800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i="0" dirty="0">
                    <a:latin typeface="+mn-lt"/>
                  </a:rPr>
                  <a:t>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𝜁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sz="2800" i="0" dirty="0">
                    <a:latin typeface="+mn-lt"/>
                  </a:rPr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en-US" sz="2800" i="0" dirty="0">
                    <a:latin typeface="+mn-lt"/>
                  </a:rPr>
                  <a:t> to predict the surface impedance of a 2 in sample with no cavity depth,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solidFill>
                              <a:srgbClr val="40865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40865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𝜁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40865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𝑝𝑟𝑒𝑑𝑖𝑐𝑡𝑒𝑑</m:t>
                        </m:r>
                      </m:sub>
                    </m:sSub>
                  </m:oMath>
                </a14:m>
                <a:r>
                  <a:rPr lang="en-US" sz="2800" dirty="0"/>
                  <a:t> </a:t>
                </a:r>
                <a:r>
                  <a:rPr lang="en-US" sz="2800" i="0" dirty="0">
                    <a:latin typeface="+mn-lt"/>
                  </a:rPr>
                  <a:t>.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sz="2800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i="0" dirty="0">
                    <a:latin typeface="+mn-lt"/>
                  </a:rPr>
                  <a:t>Compare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solidFill>
                              <a:srgbClr val="40865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smtClean="0">
                            <a:solidFill>
                              <a:srgbClr val="40865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𝜁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40865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𝑝𝑟𝑒𝑑𝑖𝑐𝑡𝑒𝑑</m:t>
                        </m:r>
                      </m:sub>
                    </m:sSub>
                  </m:oMath>
                </a14:m>
                <a:r>
                  <a:rPr lang="en-US" sz="2800" i="0" dirty="0">
                    <a:latin typeface="+mn-lt"/>
                  </a:rPr>
                  <a:t> </a:t>
                </a:r>
                <a:r>
                  <a:rPr lang="en-US" sz="2800" dirty="0"/>
                  <a:t>to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𝜁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𝑚𝑒𝑎𝑠𝑢𝑟𝑒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2800" dirty="0"/>
                  <a:t> with no cavity depth.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800" i="0" dirty="0">
                  <a:latin typeface="+mn-lt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EC45B6E-C97F-C538-5E09-FABAA18E06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743" y="1689153"/>
                <a:ext cx="12072257" cy="4898520"/>
              </a:xfrm>
              <a:prstGeom prst="rect">
                <a:avLst/>
              </a:prstGeom>
              <a:blipFill>
                <a:blip r:embed="rId3"/>
                <a:stretch>
                  <a:fillRect l="-1050" t="-15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48480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hart, line chart&#10;&#10;Description automatically generated">
            <a:extLst>
              <a:ext uri="{FF2B5EF4-FFF2-40B4-BE49-F238E27FC236}">
                <a16:creationId xmlns:a16="http://schemas.microsoft.com/office/drawing/2014/main" id="{5CBC8B6D-9596-8F99-437D-F8199E2874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552" y="2398399"/>
            <a:ext cx="6022340" cy="3657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70BA0E-CEA5-359A-CA56-34FF0EE4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312" y="365124"/>
            <a:ext cx="9288150" cy="1325563"/>
          </a:xfrm>
        </p:spPr>
        <p:txBody>
          <a:bodyPr/>
          <a:lstStyle/>
          <a:p>
            <a:pPr eaLnBrk="1" hangingPunct="1"/>
            <a:r>
              <a:rPr lang="en-US" b="0" i="0" dirty="0">
                <a:solidFill>
                  <a:schemeClr val="tx1"/>
                </a:solidFill>
              </a:rPr>
              <a:t>Overview of Interlaboratory Study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DC78CE9-C514-3265-62F2-41DFE1D4879C}"/>
              </a:ext>
            </a:extLst>
          </p:cNvPr>
          <p:cNvGraphicFramePr>
            <a:graphicFrameLocks noGrp="1"/>
          </p:cNvGraphicFramePr>
          <p:nvPr/>
        </p:nvGraphicFramePr>
        <p:xfrm>
          <a:off x="0" y="6502888"/>
          <a:ext cx="12192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1343">
                  <a:extLst>
                    <a:ext uri="{9D8B030D-6E8A-4147-A177-3AD203B41FA5}">
                      <a16:colId xmlns:a16="http://schemas.microsoft.com/office/drawing/2014/main" val="1666783900"/>
                    </a:ext>
                  </a:extLst>
                </a:gridCol>
                <a:gridCol w="2013857">
                  <a:extLst>
                    <a:ext uri="{9D8B030D-6E8A-4147-A177-3AD203B41FA5}">
                      <a16:colId xmlns:a16="http://schemas.microsoft.com/office/drawing/2014/main" val="155837389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37617973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058881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2875608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49638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Introduction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TPMS Structure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Experimental Method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633293"/>
                          </a:solidFill>
                        </a:rPr>
                        <a:t>Results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Conclusion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Future Work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739941"/>
                  </a:ext>
                </a:extLst>
              </a:tr>
            </a:tbl>
          </a:graphicData>
        </a:graphic>
      </p:graphicFrame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9986A561-9DDC-44D8-C655-3B2B6EB3AA0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5" r="11585" b="5385"/>
          <a:stretch/>
        </p:blipFill>
        <p:spPr>
          <a:xfrm>
            <a:off x="7411372" y="1549217"/>
            <a:ext cx="3760237" cy="914400"/>
          </a:xfrm>
          <a:prstGeom prst="rect">
            <a:avLst/>
          </a:prstGeom>
          <a:ln>
            <a:solidFill>
              <a:srgbClr val="408652"/>
            </a:solidFill>
          </a:ln>
        </p:spPr>
      </p:pic>
      <p:pic>
        <p:nvPicPr>
          <p:cNvPr id="8" name="Picture 7" descr="A blue triangle with holes and a circle in the center&#10;&#10;Description automatically generated">
            <a:extLst>
              <a:ext uri="{FF2B5EF4-FFF2-40B4-BE49-F238E27FC236}">
                <a16:creationId xmlns:a16="http://schemas.microsoft.com/office/drawing/2014/main" id="{7500613E-4F5F-2778-6081-6EDB87980E6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7" r="28605"/>
          <a:stretch/>
        </p:blipFill>
        <p:spPr>
          <a:xfrm>
            <a:off x="11330591" y="1216755"/>
            <a:ext cx="764668" cy="914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E7857E3-D900-9AEC-5A63-DA0A4D6A4286}"/>
              </a:ext>
            </a:extLst>
          </p:cNvPr>
          <p:cNvSpPr txBox="1"/>
          <p:nvPr/>
        </p:nvSpPr>
        <p:spPr>
          <a:xfrm>
            <a:off x="2376312" y="1249674"/>
            <a:ext cx="505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0" dirty="0">
                <a:latin typeface="Calibri" panose="020F0502020204030204" pitchFamily="34" charset="0"/>
                <a:cs typeface="Calibri" panose="020F0502020204030204" pitchFamily="34" charset="0"/>
              </a:rPr>
              <a:t>Sample thickness = 2 in., 60% porosity, 0.0 in cavity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2255E6F-416B-B132-A1CC-FD88F3D216D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2" y="2402060"/>
            <a:ext cx="6022340" cy="3657600"/>
          </a:xfrm>
          <a:prstGeom prst="rect">
            <a:avLst/>
          </a:prstGeom>
        </p:spPr>
      </p:pic>
      <p:pic>
        <p:nvPicPr>
          <p:cNvPr id="6" name="x_x_x_x_x_Picture 18" descr="cid:image001.png@01D5F141.94698810">
            <a:extLst>
              <a:ext uri="{FF2B5EF4-FFF2-40B4-BE49-F238E27FC236}">
                <a16:creationId xmlns:a16="http://schemas.microsoft.com/office/drawing/2014/main" id="{D78F1DF0-29F1-5B8F-514C-62959FF527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6" t="4754" r="7375" b="59608"/>
          <a:stretch/>
        </p:blipFill>
        <p:spPr bwMode="auto">
          <a:xfrm>
            <a:off x="2380959" y="1691457"/>
            <a:ext cx="1475354" cy="802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55404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0BA0E-CEA5-359A-CA56-34FF0EE4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312" y="365124"/>
            <a:ext cx="9288150" cy="1325563"/>
          </a:xfrm>
        </p:spPr>
        <p:txBody>
          <a:bodyPr/>
          <a:lstStyle/>
          <a:p>
            <a:pPr eaLnBrk="1" hangingPunct="1"/>
            <a:r>
              <a:rPr lang="en-US" b="0" i="0" dirty="0">
                <a:solidFill>
                  <a:schemeClr val="tx1"/>
                </a:solidFill>
              </a:rPr>
              <a:t>Concluding Remarks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DC78CE9-C514-3265-62F2-41DFE1D487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6340661"/>
              </p:ext>
            </p:extLst>
          </p:nvPr>
        </p:nvGraphicFramePr>
        <p:xfrm>
          <a:off x="0" y="6502888"/>
          <a:ext cx="12192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1343">
                  <a:extLst>
                    <a:ext uri="{9D8B030D-6E8A-4147-A177-3AD203B41FA5}">
                      <a16:colId xmlns:a16="http://schemas.microsoft.com/office/drawing/2014/main" val="1666783900"/>
                    </a:ext>
                  </a:extLst>
                </a:gridCol>
                <a:gridCol w="2013857">
                  <a:extLst>
                    <a:ext uri="{9D8B030D-6E8A-4147-A177-3AD203B41FA5}">
                      <a16:colId xmlns:a16="http://schemas.microsoft.com/office/drawing/2014/main" val="155837389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37617973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058881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2875608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49638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Introduction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TPMS Structure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Experimental Method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Results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633293"/>
                          </a:solidFill>
                        </a:rPr>
                        <a:t>Conclusion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Future Work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739941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B829E53E-06B2-9A77-213A-734B9A4CC60E}"/>
              </a:ext>
            </a:extLst>
          </p:cNvPr>
          <p:cNvSpPr txBox="1"/>
          <p:nvPr/>
        </p:nvSpPr>
        <p:spPr>
          <a:xfrm>
            <a:off x="119743" y="1526593"/>
            <a:ext cx="1207225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i="0" dirty="0">
                <a:latin typeface="+mn-lt"/>
              </a:rPr>
              <a:t>The interlaboratory study demonstrated the importance of collaboration for the purpose of improving modeling techniques.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i="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i="0" dirty="0">
                <a:latin typeface="+mn-lt"/>
              </a:rPr>
              <a:t>Differences in measured results between the Liner Technology Facility and </a:t>
            </a:r>
            <a:r>
              <a:rPr lang="en-US" sz="2800" i="0" dirty="0" err="1">
                <a:latin typeface="+mn-lt"/>
              </a:rPr>
              <a:t>MADLab</a:t>
            </a:r>
            <a:r>
              <a:rPr lang="en-US" sz="2800" i="0" dirty="0">
                <a:latin typeface="+mn-lt"/>
              </a:rPr>
              <a:t> demonstrate the need to better understand as-designed and as-built samples.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i="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i="0" dirty="0">
                <a:latin typeface="+mn-lt"/>
              </a:rPr>
              <a:t>More analysis is needed to properly use the Two-Cavity Method on TPMS structures.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i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144002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0BA0E-CEA5-359A-CA56-34FF0EE4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312" y="365124"/>
            <a:ext cx="9288150" cy="1325563"/>
          </a:xfrm>
        </p:spPr>
        <p:txBody>
          <a:bodyPr/>
          <a:lstStyle/>
          <a:p>
            <a:pPr eaLnBrk="1" hangingPunct="1"/>
            <a:r>
              <a:rPr lang="en-US" b="0" i="0" dirty="0">
                <a:solidFill>
                  <a:schemeClr val="tx1"/>
                </a:solidFill>
              </a:rPr>
              <a:t>Future Work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DC78CE9-C514-3265-62F2-41DFE1D487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1718793"/>
              </p:ext>
            </p:extLst>
          </p:nvPr>
        </p:nvGraphicFramePr>
        <p:xfrm>
          <a:off x="0" y="6502888"/>
          <a:ext cx="12192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1343">
                  <a:extLst>
                    <a:ext uri="{9D8B030D-6E8A-4147-A177-3AD203B41FA5}">
                      <a16:colId xmlns:a16="http://schemas.microsoft.com/office/drawing/2014/main" val="1666783900"/>
                    </a:ext>
                  </a:extLst>
                </a:gridCol>
                <a:gridCol w="2013857">
                  <a:extLst>
                    <a:ext uri="{9D8B030D-6E8A-4147-A177-3AD203B41FA5}">
                      <a16:colId xmlns:a16="http://schemas.microsoft.com/office/drawing/2014/main" val="155837389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37617973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058881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2875608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49638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Introduction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TPMS Structure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Experimental Method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Results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Conclusion</a:t>
                      </a:r>
                    </a:p>
                  </a:txBody>
                  <a:tcPr>
                    <a:solidFill>
                      <a:srgbClr val="63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633293"/>
                          </a:solidFill>
                        </a:rPr>
                        <a:t>Future Work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739941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B829E53E-06B2-9A77-213A-734B9A4CC60E}"/>
              </a:ext>
            </a:extLst>
          </p:cNvPr>
          <p:cNvSpPr txBox="1"/>
          <p:nvPr/>
        </p:nvSpPr>
        <p:spPr>
          <a:xfrm>
            <a:off x="8765" y="1211633"/>
            <a:ext cx="1165569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>
              <a:buFont typeface="Arial" panose="020B0604020202020204" pitchFamily="34" charset="0"/>
              <a:buChar char="•"/>
            </a:pPr>
            <a:r>
              <a:rPr lang="en-US" sz="2800" i="0" dirty="0">
                <a:latin typeface="+mn-lt"/>
              </a:rPr>
              <a:t>Reduce additive manufacturing error by using the same parent material and source printer.</a:t>
            </a:r>
          </a:p>
          <a:p>
            <a:pPr marL="231775" indent="-231775">
              <a:buFont typeface="Arial" panose="020B0604020202020204" pitchFamily="34" charset="0"/>
              <a:buChar char="•"/>
            </a:pPr>
            <a:endParaRPr lang="en-US" sz="2800" i="0" dirty="0">
              <a:latin typeface="+mn-lt"/>
            </a:endParaRPr>
          </a:p>
          <a:p>
            <a:pPr marL="231775" indent="-231775">
              <a:buFont typeface="Arial" panose="020B0604020202020204" pitchFamily="34" charset="0"/>
              <a:buChar char="•"/>
            </a:pPr>
            <a:r>
              <a:rPr lang="en-US" sz="2800" i="0" dirty="0">
                <a:latin typeface="+mn-lt"/>
              </a:rPr>
              <a:t>Conduct a deep-dive into the phase unwrapping process.</a:t>
            </a:r>
          </a:p>
          <a:p>
            <a:pPr marL="231775" indent="-231775">
              <a:buFont typeface="Arial" panose="020B0604020202020204" pitchFamily="34" charset="0"/>
              <a:buChar char="•"/>
            </a:pPr>
            <a:endParaRPr lang="en-US" sz="2800" i="0" dirty="0">
              <a:latin typeface="+mn-lt"/>
            </a:endParaRPr>
          </a:p>
          <a:p>
            <a:pPr marL="231775" indent="-231775">
              <a:buFont typeface="Arial" panose="020B0604020202020204" pitchFamily="34" charset="0"/>
              <a:buChar char="•"/>
            </a:pPr>
            <a:r>
              <a:rPr lang="en-US" sz="2800" i="0" dirty="0">
                <a:latin typeface="+mn-lt"/>
              </a:rPr>
              <a:t>Explore optimal two-cavity combinations for the Two-Cavity Method.</a:t>
            </a:r>
          </a:p>
          <a:p>
            <a:pPr marL="231775" indent="-231775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31775" indent="-231775">
              <a:buFont typeface="Arial" panose="020B0604020202020204" pitchFamily="34" charset="0"/>
              <a:buChar char="•"/>
            </a:pPr>
            <a:r>
              <a:rPr lang="en-US" sz="2800" i="0" dirty="0">
                <a:latin typeface="+mn-lt"/>
              </a:rPr>
              <a:t>Integrate the Two-Thickness Method into the investigation to better refine the Two-Cavity Method process.</a:t>
            </a:r>
          </a:p>
          <a:p>
            <a:pPr marL="231775" indent="-231775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31775" indent="-231775">
              <a:buFont typeface="Arial" panose="020B0604020202020204" pitchFamily="34" charset="0"/>
              <a:buChar char="•"/>
            </a:pPr>
            <a:r>
              <a:rPr lang="en-US" sz="2800" i="0" dirty="0">
                <a:latin typeface="+mn-lt"/>
              </a:rPr>
              <a:t>Testing: Consistent SPLs and type of sound source.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i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772743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B8919-1463-D540-82A8-763696965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+mn-lt"/>
              </a:rPr>
              <a:t>Acknowledgments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8447D6EE-052A-8545-9655-B302676C1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6461" y="1382883"/>
            <a:ext cx="10972800" cy="1073114"/>
          </a:xfrm>
        </p:spPr>
        <p:txBody>
          <a:bodyPr wrap="square">
            <a:spAutoFit/>
          </a:bodyPr>
          <a:lstStyle/>
          <a:p>
            <a:pPr marL="0" indent="0" algn="ctr">
              <a:spcAft>
                <a:spcPts val="600"/>
              </a:spcAft>
              <a:buNone/>
            </a:pPr>
            <a:r>
              <a:rPr lang="en-US" dirty="0">
                <a:latin typeface="Arial"/>
                <a:cs typeface="Arial"/>
              </a:rPr>
              <a:t>Advanced Air Transport Technology Project (AATT) 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en-US" dirty="0">
                <a:latin typeface="Arial"/>
                <a:cs typeface="Arial"/>
              </a:rPr>
              <a:t>of the NASA  Advanced Air Vehicles Program for funding this work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4BF0D5-5545-992B-2436-B77ABCF85621}"/>
              </a:ext>
            </a:extLst>
          </p:cNvPr>
          <p:cNvSpPr/>
          <p:nvPr/>
        </p:nvSpPr>
        <p:spPr>
          <a:xfrm>
            <a:off x="6244046" y="6165229"/>
            <a:ext cx="5947954" cy="461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avp-program-2015.jpg">
            <a:extLst>
              <a:ext uri="{FF2B5EF4-FFF2-40B4-BE49-F238E27FC236}">
                <a16:creationId xmlns:a16="http://schemas.microsoft.com/office/drawing/2014/main" id="{E5A76505-78DF-E644-97F1-27879D2CA5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22" b="13193"/>
          <a:stretch/>
        </p:blipFill>
        <p:spPr>
          <a:xfrm>
            <a:off x="2708366" y="2442784"/>
            <a:ext cx="7218206" cy="418399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A6EAE9C-08EB-D36E-5982-192FF8574B35}"/>
              </a:ext>
            </a:extLst>
          </p:cNvPr>
          <p:cNvSpPr/>
          <p:nvPr/>
        </p:nvSpPr>
        <p:spPr>
          <a:xfrm>
            <a:off x="-3239588" y="6165229"/>
            <a:ext cx="5947954" cy="7056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80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835"/>
    </mc:Choice>
    <mc:Fallback xmlns="">
      <p:transition spd="slow" advTm="17835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5537490" y="6349537"/>
            <a:ext cx="3886488" cy="355787"/>
          </a:xfrm>
          <a:prstGeom prst="rect">
            <a:avLst/>
          </a:prstGeom>
        </p:spPr>
        <p:txBody>
          <a:bodyPr vert="horz" wrap="square" lIns="82058" tIns="41029" rIns="82058" bIns="41029" numCol="1" anchor="ctr" anchorCtr="0" compatLnSpc="1">
            <a:prstTxWarp prst="textNoShape">
              <a:avLst/>
            </a:prstTxWarp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9501912" y="6362143"/>
            <a:ext cx="855807" cy="343181"/>
          </a:xfrm>
          <a:prstGeom prst="rect">
            <a:avLst/>
          </a:prstGeom>
        </p:spPr>
        <p:txBody>
          <a:bodyPr lIns="82058" tIns="41029" rIns="82058" bIns="41029"/>
          <a:lstStyle/>
          <a:p>
            <a:fld id="{6A30DEDF-04EC-E74E-8109-E59EA44A1586}" type="slidenum">
              <a:rPr lang="en-US"/>
              <a:pPr/>
              <a:t>26</a:t>
            </a:fld>
            <a:endParaRPr lang="en-US" dirty="0"/>
          </a:p>
        </p:txBody>
      </p:sp>
      <p:sp>
        <p:nvSpPr>
          <p:cNvPr id="126981" name="Rectangle 5"/>
          <p:cNvSpPr>
            <a:spLocks noChangeArrowheads="1"/>
          </p:cNvSpPr>
          <p:nvPr/>
        </p:nvSpPr>
        <p:spPr bwMode="auto">
          <a:xfrm>
            <a:off x="1666879" y="6266890"/>
            <a:ext cx="9001125" cy="591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26988" name="Picture 12" descr="NASA insigniaCMYK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956" y="2423160"/>
            <a:ext cx="2590095" cy="2011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2F19F06-C3EC-6B4B-A40B-9312A27F9871}"/>
              </a:ext>
            </a:extLst>
          </p:cNvPr>
          <p:cNvSpPr/>
          <p:nvPr/>
        </p:nvSpPr>
        <p:spPr>
          <a:xfrm>
            <a:off x="-391885" y="6139724"/>
            <a:ext cx="12722427" cy="7182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1C227B-24FE-FD44-B1C7-6A3061875459}"/>
              </a:ext>
            </a:extLst>
          </p:cNvPr>
          <p:cNvSpPr/>
          <p:nvPr/>
        </p:nvSpPr>
        <p:spPr>
          <a:xfrm>
            <a:off x="28369" y="-65314"/>
            <a:ext cx="12163631" cy="10509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DF72F1-119D-7E1B-FF3A-3C74962FCA1F}"/>
              </a:ext>
            </a:extLst>
          </p:cNvPr>
          <p:cNvSpPr/>
          <p:nvPr/>
        </p:nvSpPr>
        <p:spPr>
          <a:xfrm>
            <a:off x="28368" y="875532"/>
            <a:ext cx="12163631" cy="461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3439">
        <p14:flythrough/>
      </p:transition>
    </mc:Choice>
    <mc:Fallback xmlns="">
      <p:transition advTm="3439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c7890e8-8459-473b-8b86-643375e9aab5}" enabled="1" method="Privileged" siteId="{8c642d1d-d709-47b0-ab10-080af10798fb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7690</TotalTime>
  <Words>1315</Words>
  <Application>Microsoft Macintosh PowerPoint</Application>
  <PresentationFormat>Widescreen</PresentationFormat>
  <Paragraphs>352</Paragraphs>
  <Slides>26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40" baseType="lpstr">
      <vt:lpstr>75 Helvetica Bold</vt:lpstr>
      <vt:lpstr>Aptos</vt:lpstr>
      <vt:lpstr>Aptos Display</vt:lpstr>
      <vt:lpstr>Arial</vt:lpstr>
      <vt:lpstr>Avenir Book</vt:lpstr>
      <vt:lpstr>Avenir Next</vt:lpstr>
      <vt:lpstr>Bebas</vt:lpstr>
      <vt:lpstr>Calibri</vt:lpstr>
      <vt:lpstr>Calibri Light</vt:lpstr>
      <vt:lpstr>Cambria Math</vt:lpstr>
      <vt:lpstr>Symbol</vt:lpstr>
      <vt:lpstr>System Font Regular</vt:lpstr>
      <vt:lpstr>Office Theme</vt:lpstr>
      <vt:lpstr>Custom Design</vt:lpstr>
      <vt:lpstr>The two-cavity method for characterizing acoustical materials—an interlaboratory study</vt:lpstr>
      <vt:lpstr>Evolution of Aircraft Engine Noise</vt:lpstr>
      <vt:lpstr>Conventional Liner Locations</vt:lpstr>
      <vt:lpstr>Current Broadband Acoustical Materials</vt:lpstr>
      <vt:lpstr>Characterizing Porous Materials</vt:lpstr>
      <vt:lpstr>Triply Periodic Minimal Surfaces</vt:lpstr>
      <vt:lpstr>Triply Periodic Minimal Surfaces</vt:lpstr>
      <vt:lpstr>Sample Selection and Fabrication</vt:lpstr>
      <vt:lpstr>Overview of Interlaboratory Study</vt:lpstr>
      <vt:lpstr>Test Rigs</vt:lpstr>
      <vt:lpstr>Overview of Two-Cavity Method</vt:lpstr>
      <vt:lpstr>Overview of Two-Cavity Method</vt:lpstr>
      <vt:lpstr>Overview of Two-Cavity Method</vt:lpstr>
      <vt:lpstr>Demonstration of Sample Linearity</vt:lpstr>
      <vt:lpstr>Comparison of Measured Results</vt:lpstr>
      <vt:lpstr>Comparison of Measured Results</vt:lpstr>
      <vt:lpstr>Comparison of Measured Results</vt:lpstr>
      <vt:lpstr>Comparison of Measured Results</vt:lpstr>
      <vt:lpstr>Explore intrinsic properties of samples</vt:lpstr>
      <vt:lpstr>Explore intrinsic properties of samples</vt:lpstr>
      <vt:lpstr>Comparison of Measured vs Prediction</vt:lpstr>
      <vt:lpstr>Overview of Interlaboratory Study</vt:lpstr>
      <vt:lpstr>Concluding Remarks</vt:lpstr>
      <vt:lpstr>Future Work</vt:lpstr>
      <vt:lpstr>Acknowledgments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Razan Bleik</dc:creator>
  <cp:lastModifiedBy>Brown, Martha C. (LARC-D314)</cp:lastModifiedBy>
  <cp:revision>29</cp:revision>
  <dcterms:created xsi:type="dcterms:W3CDTF">2024-02-01T19:31:28Z</dcterms:created>
  <dcterms:modified xsi:type="dcterms:W3CDTF">2024-05-29T21:44:51Z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Text">
    <vt:lpwstr>•• PROTECTED 関係者外秘</vt:lpwstr>
  </property>
</Properties>
</file>