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7DEC236.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38404800" cy="329184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58C3E2-9B61-6C73-F6A5-8F2606755310}" name="Chambers, Jaden A. (KSC-UBE00)" initials="C(" userId="S::jachamb1@ndc.nasa.gov::7e0b5471-1061-4ae7-b7da-87f462f5590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90" autoAdjust="0"/>
    <p:restoredTop sz="94660"/>
  </p:normalViewPr>
  <p:slideViewPr>
    <p:cSldViewPr snapToGrid="0">
      <p:cViewPr>
        <p:scale>
          <a:sx n="50" d="100"/>
          <a:sy n="50" d="100"/>
        </p:scale>
        <p:origin x="-2904" y="-56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8/10/relationships/authors" Target="author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 Evan A. (KSC-NEL60)" userId="7769a400-be8a-456c-9091-bdeec47cf17e" providerId="ADAL" clId="{934253F1-763B-4C17-B161-B673EF161900}"/>
    <pc:docChg chg="modSld">
      <pc:chgData name="Bell, Evan A. (KSC-NEL60)" userId="7769a400-be8a-456c-9091-bdeec47cf17e" providerId="ADAL" clId="{934253F1-763B-4C17-B161-B673EF161900}" dt="2024-06-24T19:41:40.890" v="13" actId="20577"/>
      <pc:docMkLst>
        <pc:docMk/>
      </pc:docMkLst>
      <pc:sldChg chg="modSp mod modCm">
        <pc:chgData name="Bell, Evan A. (KSC-NEL60)" userId="7769a400-be8a-456c-9091-bdeec47cf17e" providerId="ADAL" clId="{934253F1-763B-4C17-B161-B673EF161900}" dt="2024-06-24T19:41:40.890" v="13" actId="20577"/>
        <pc:sldMkLst>
          <pc:docMk/>
          <pc:sldMk cId="132039222" sldId="256"/>
        </pc:sldMkLst>
        <pc:spChg chg="mod">
          <ac:chgData name="Bell, Evan A. (KSC-NEL60)" userId="7769a400-be8a-456c-9091-bdeec47cf17e" providerId="ADAL" clId="{934253F1-763B-4C17-B161-B673EF161900}" dt="2024-06-24T19:41:11.950" v="2" actId="20577"/>
          <ac:spMkLst>
            <pc:docMk/>
            <pc:sldMk cId="132039222" sldId="256"/>
            <ac:spMk id="5" creationId="{863C6811-84CD-0526-1DC5-C25F010AAEA9}"/>
          </ac:spMkLst>
        </pc:spChg>
        <pc:spChg chg="mod">
          <ac:chgData name="Bell, Evan A. (KSC-NEL60)" userId="7769a400-be8a-456c-9091-bdeec47cf17e" providerId="ADAL" clId="{934253F1-763B-4C17-B161-B673EF161900}" dt="2024-06-24T19:41:17.676" v="4" actId="20577"/>
          <ac:spMkLst>
            <pc:docMk/>
            <pc:sldMk cId="132039222" sldId="256"/>
            <ac:spMk id="51" creationId="{89AAA0B0-902C-FA87-7AB7-F3451B0FCF34}"/>
          </ac:spMkLst>
        </pc:spChg>
        <pc:spChg chg="mod">
          <ac:chgData name="Bell, Evan A. (KSC-NEL60)" userId="7769a400-be8a-456c-9091-bdeec47cf17e" providerId="ADAL" clId="{934253F1-763B-4C17-B161-B673EF161900}" dt="2024-06-24T19:41:26.306" v="6" actId="20577"/>
          <ac:spMkLst>
            <pc:docMk/>
            <pc:sldMk cId="132039222" sldId="256"/>
            <ac:spMk id="56" creationId="{7EF2703A-C2E0-9DB1-9C16-A5BEB04C01DC}"/>
          </ac:spMkLst>
        </pc:spChg>
        <pc:spChg chg="mod">
          <ac:chgData name="Bell, Evan A. (KSC-NEL60)" userId="7769a400-be8a-456c-9091-bdeec47cf17e" providerId="ADAL" clId="{934253F1-763B-4C17-B161-B673EF161900}" dt="2024-06-24T19:41:40.890" v="13" actId="20577"/>
          <ac:spMkLst>
            <pc:docMk/>
            <pc:sldMk cId="132039222" sldId="256"/>
            <ac:spMk id="57" creationId="{EBC5F1A8-9903-43D9-55A1-B81BACE5C927}"/>
          </ac:spMkLst>
        </pc:spChg>
        <pc:spChg chg="mod">
          <ac:chgData name="Bell, Evan A. (KSC-NEL60)" userId="7769a400-be8a-456c-9091-bdeec47cf17e" providerId="ADAL" clId="{934253F1-763B-4C17-B161-B673EF161900}" dt="2024-06-24T19:40:59.155" v="0" actId="20577"/>
          <ac:spMkLst>
            <pc:docMk/>
            <pc:sldMk cId="132039222" sldId="256"/>
            <ac:spMk id="62" creationId="{F2FB38CA-DD5C-4C1C-5C1E-1A85F32205F4}"/>
          </ac:spMkLst>
        </pc:spChg>
        <pc:spChg chg="mod">
          <ac:chgData name="Bell, Evan A. (KSC-NEL60)" userId="7769a400-be8a-456c-9091-bdeec47cf17e" providerId="ADAL" clId="{934253F1-763B-4C17-B161-B673EF161900}" dt="2024-06-24T19:41:36.504" v="11" actId="20577"/>
          <ac:spMkLst>
            <pc:docMk/>
            <pc:sldMk cId="132039222" sldId="256"/>
            <ac:spMk id="78" creationId="{AAA2BFA7-0869-0774-598F-29CA7B1DAE21}"/>
          </ac:spMkLst>
        </pc:spChg>
      </pc:sldChg>
    </pc:docChg>
  </pc:docChgLst>
</pc:chgInfo>
</file>

<file path=ppt/comments/modernComment_100_7DEC236.xml><?xml version="1.0" encoding="utf-8"?>
<p188:cmLst xmlns:a="http://schemas.openxmlformats.org/drawingml/2006/main" xmlns:r="http://schemas.openxmlformats.org/officeDocument/2006/relationships" xmlns:p188="http://schemas.microsoft.com/office/powerpoint/2018/8/main">
  <p188:cm id="{46BD1F0F-FE81-4143-B9D2-1AE3234C6EF8}" authorId="{9D58C3E2-9B61-6C73-F6A5-8F2606755310}" status="resolved" created="2024-05-29T18:15:38.691" complete="100000">
    <ac:txMkLst xmlns:ac="http://schemas.microsoft.com/office/drawing/2013/main/command">
      <pc:docMk xmlns:pc="http://schemas.microsoft.com/office/powerpoint/2013/main/command"/>
      <pc:sldMk xmlns:pc="http://schemas.microsoft.com/office/powerpoint/2013/main/command" cId="132039222" sldId="256"/>
      <ac:spMk id="26" creationId="{FC9821ED-DFCF-F3FD-3079-B4BAD8D03820}"/>
      <ac:txMk cp="292" len="28">
        <ac:context len="833" hash="3275275947"/>
      </ac:txMk>
    </ac:txMkLst>
    <p188:pos x="5751017" y="3228331"/>
    <p188:txBody>
      <a:bodyPr/>
      <a:lstStyle/>
      <a:p>
        <a:r>
          <a:rPr lang="en-US"/>
          <a:t>Might want to change "seeks to" to avoid repetition. The phrase is also used in the first paragraph</a:t>
        </a:r>
      </a:p>
    </p188:txBody>
  </p188:cm>
  <p188:cm id="{8362AB3E-D4C9-43BF-9DFC-E5FDBFD882A6}" authorId="{9D58C3E2-9B61-6C73-F6A5-8F2606755310}" status="resolved" created="2024-05-29T18:17:41.631" complete="100000">
    <ac:txMkLst xmlns:ac="http://schemas.microsoft.com/office/drawing/2013/main/command">
      <pc:docMk xmlns:pc="http://schemas.microsoft.com/office/powerpoint/2013/main/command"/>
      <pc:sldMk xmlns:pc="http://schemas.microsoft.com/office/powerpoint/2013/main/command" cId="132039222" sldId="256"/>
      <ac:spMk id="62" creationId="{F2FB38CA-DD5C-4C1C-5C1E-1A85F32205F4}"/>
      <ac:txMk cp="118" len="51">
        <ac:context len="199" hash="2551974282"/>
      </ac:txMk>
    </ac:txMkLst>
    <p188:pos x="5662811" y="2363915"/>
    <p188:txBody>
      <a:bodyPr/>
      <a:lstStyle/>
      <a:p>
        <a:r>
          <a:rPr lang="en-US"/>
          <a:t>Change to "would reduce payload mass and single point failures" (remove 'and reduce')</a:t>
        </a:r>
      </a:p>
    </p188:txBody>
  </p188:cm>
  <p188:cm id="{D55FF1AB-9396-48EB-839B-F83108DF63B8}" authorId="{9D58C3E2-9B61-6C73-F6A5-8F2606755310}" status="resolved" created="2024-05-29T18:20:25.666" complete="100000">
    <ac:txMkLst xmlns:ac="http://schemas.microsoft.com/office/drawing/2013/main/command">
      <pc:docMk xmlns:pc="http://schemas.microsoft.com/office/powerpoint/2013/main/command"/>
      <pc:sldMk xmlns:pc="http://schemas.microsoft.com/office/powerpoint/2013/main/command" cId="132039222" sldId="256"/>
      <ac:spMk id="75" creationId="{8B8EB057-C8D5-96E3-8780-68403006213C}"/>
      <ac:txMk cp="293" len="3">
        <ac:context len="701" hash="1458063789"/>
      </ac:txMk>
    </ac:txMkLst>
    <p188:pos x="723287" y="3722284"/>
    <p188:txBody>
      <a:bodyPr/>
      <a:lstStyle/>
      <a:p>
        <a:r>
          <a:rPr lang="en-US"/>
          <a:t>Consider un-bolding "the"</a:t>
        </a:r>
      </a:p>
    </p188:txBody>
  </p188:cm>
  <p188:cm id="{C99BF924-B95B-4149-A2B1-A511C8DB258E}" authorId="{9D58C3E2-9B61-6C73-F6A5-8F2606755310}" status="resolved" created="2024-05-29T18:21:53.152" complete="100000">
    <ac:txMkLst xmlns:ac="http://schemas.microsoft.com/office/drawing/2013/main/command">
      <pc:docMk xmlns:pc="http://schemas.microsoft.com/office/powerpoint/2013/main/command"/>
      <pc:sldMk xmlns:pc="http://schemas.microsoft.com/office/powerpoint/2013/main/command" cId="132039222" sldId="256"/>
      <ac:spMk id="77" creationId="{DEB92AD1-08B5-F344-EC2D-A530032646BB}"/>
      <ac:txMk cp="171" len="5">
        <ac:context len="402" hash="2207645951"/>
      </ac:txMk>
    </ac:txMkLst>
    <p188:pos x="4939524" y="1905245"/>
    <p188:txBody>
      <a:bodyPr/>
      <a:lstStyle/>
      <a:p>
        <a:r>
          <a:rPr lang="en-US"/>
          <a:t>placed</a:t>
        </a:r>
      </a:p>
    </p188:txBody>
  </p188:cm>
  <p188:cm id="{700F8B09-3059-4133-B7E9-B8B97AE2F3B3}" authorId="{9D58C3E2-9B61-6C73-F6A5-8F2606755310}" status="resolved" created="2024-05-29T18:25:01.313" complete="100000">
    <ac:txMkLst xmlns:ac="http://schemas.microsoft.com/office/drawing/2013/main/command">
      <pc:docMk xmlns:pc="http://schemas.microsoft.com/office/powerpoint/2013/main/command"/>
      <pc:sldMk xmlns:pc="http://schemas.microsoft.com/office/powerpoint/2013/main/command" cId="132039222" sldId="256"/>
      <ac:spMk id="3" creationId="{3AEEFB8F-8048-538E-374A-1F3AC339FE22}"/>
      <ac:txMk cp="5" len="112">
        <ac:context len="257" hash="493521213"/>
      </ac:txMk>
    </ac:txMkLst>
    <p188:pos x="4039825" y="2840226"/>
    <p188:txBody>
      <a:bodyPr/>
      <a:lstStyle/>
      <a:p>
        <a:r>
          <a:rPr lang="en-US"/>
          <a:t>Run-on sentence. Consider changing to "Placing implements on the lunar surface added challenge to MDS designs, as there must be a vertical-axis system to perform pickups. There is also an increased change of angular and side-to-side mis-alignment between the MDS connection point."</a:t>
        </a:r>
      </a:p>
    </p188:txBody>
  </p188:cm>
  <p188:cm id="{E0F743AD-284B-4D00-9CCA-32DF60566B2C}" authorId="{9D58C3E2-9B61-6C73-F6A5-8F2606755310}" status="resolved" created="2024-05-29T18:25:25.532" complete="100000">
    <ac:txMkLst xmlns:ac="http://schemas.microsoft.com/office/drawing/2013/main/command">
      <pc:docMk xmlns:pc="http://schemas.microsoft.com/office/powerpoint/2013/main/command"/>
      <pc:sldMk xmlns:pc="http://schemas.microsoft.com/office/powerpoint/2013/main/command" cId="132039222" sldId="256"/>
      <ac:spMk id="28" creationId="{0AB3851F-B99D-1C06-369D-E5EB97222BC2}"/>
      <ac:txMk cp="66" len="13">
        <ac:context len="433" hash="2169669651"/>
      </ac:txMk>
    </ac:txMkLst>
    <p188:pos x="7409286" y="934981"/>
    <p188:txBody>
      <a:bodyPr/>
      <a:lstStyle/>
      <a:p>
        <a:r>
          <a:rPr lang="en-US"/>
          <a:t>Quick Attach</a:t>
        </a:r>
      </a:p>
    </p188:txBody>
  </p188:cm>
  <p188:cm id="{6A7D50CF-3BB8-4BA5-91B7-B3CB3FEE1374}" authorId="{9D58C3E2-9B61-6C73-F6A5-8F2606755310}" status="resolved" created="2024-05-29T18:25:56.111" complete="100000">
    <ac:txMkLst xmlns:ac="http://schemas.microsoft.com/office/drawing/2013/main/command">
      <pc:docMk xmlns:pc="http://schemas.microsoft.com/office/powerpoint/2013/main/command"/>
      <pc:sldMk xmlns:pc="http://schemas.microsoft.com/office/powerpoint/2013/main/command" cId="132039222" sldId="256"/>
      <ac:spMk id="28" creationId="{0AB3851F-B99D-1C06-369D-E5EB97222BC2}"/>
      <ac:txMk cp="279" len="12">
        <ac:context len="433" hash="2169669651"/>
      </ac:txMk>
    </ac:txMkLst>
    <p188:pos x="1817039" y="3792848"/>
    <p188:txBody>
      <a:bodyPr/>
      <a:lstStyle/>
      <a:p>
        <a:r>
          <a:rPr lang="en-US"/>
          <a:t>misalignment</a:t>
        </a:r>
      </a:p>
    </p188:txBody>
  </p188:cm>
  <p188:cm id="{C88BD39E-DF76-48BB-B9CB-C1A1A121E1CA}" authorId="{9D58C3E2-9B61-6C73-F6A5-8F2606755310}" status="resolved" created="2024-05-29T18:27:00.956" complete="100000">
    <ac:txMkLst xmlns:ac="http://schemas.microsoft.com/office/drawing/2013/main/command">
      <pc:docMk xmlns:pc="http://schemas.microsoft.com/office/powerpoint/2013/main/command"/>
      <pc:sldMk xmlns:pc="http://schemas.microsoft.com/office/powerpoint/2013/main/command" cId="132039222" sldId="256"/>
      <ac:spMk id="3" creationId="{3AEEFB8F-8048-538E-374A-1F3AC339FE22}"/>
      <ac:txMk cp="256">
        <ac:context len="257" hash="493521213"/>
      </ac:txMk>
    </ac:txMkLst>
    <p188:pos x="5486400" y="2363915"/>
    <p188:txBody>
      <a:bodyPr/>
      <a:lstStyle/>
      <a:p>
        <a:r>
          <a:rPr lang="en-US"/>
          <a:t>misalignment</a:t>
        </a:r>
      </a:p>
    </p188:txBody>
  </p188:cm>
  <p188:cm id="{248BDD73-BC42-4018-91B4-F2AFEC787C40}" authorId="{9D58C3E2-9B61-6C73-F6A5-8F2606755310}" status="resolved" created="2024-05-29T18:29:15.584" complete="100000">
    <ac:txMkLst xmlns:ac="http://schemas.microsoft.com/office/drawing/2013/main/command">
      <pc:docMk xmlns:pc="http://schemas.microsoft.com/office/powerpoint/2013/main/command"/>
      <pc:sldMk xmlns:pc="http://schemas.microsoft.com/office/powerpoint/2013/main/command" cId="132039222" sldId="256"/>
      <ac:spMk id="78" creationId="{AAA2BFA7-0869-0774-598F-29CA7B1DAE21}"/>
      <ac:txMk cp="381" len="5">
        <ac:context len="584" hash="247076047"/>
      </ac:txMk>
    </ac:txMkLst>
    <p188:pos x="1040828" y="6333175"/>
    <p188:txBody>
      <a:bodyPr/>
      <a:lstStyle/>
      <a:p>
        <a:r>
          <a:rPr lang="en-US"/>
          <a:t>placed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30DA-98DB-E867-1119-85CC35C1FB66}"/>
              </a:ext>
            </a:extLst>
          </p:cNvPr>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a:extLst>
              <a:ext uri="{FF2B5EF4-FFF2-40B4-BE49-F238E27FC236}">
                <a16:creationId xmlns:a16="http://schemas.microsoft.com/office/drawing/2014/main" id="{19890206-3CEB-8B03-55B7-38DF74D186E8}"/>
              </a:ext>
            </a:extLst>
          </p:cNvPr>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a:extLst>
              <a:ext uri="{FF2B5EF4-FFF2-40B4-BE49-F238E27FC236}">
                <a16:creationId xmlns:a16="http://schemas.microsoft.com/office/drawing/2014/main" id="{571BD9AA-B486-66CD-E66A-5297D777C2DD}"/>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532F93D2-BCF0-0214-5C4A-56DEC7AF5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3DA24-381F-51EB-3A19-163C76504AE3}"/>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333862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FFC0-DDCD-D5DA-C999-F51034321E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46774-679D-1669-BD28-DAA0D8A9A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10DA1-1D96-B9BE-78F9-DF82455A8BBF}"/>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C5BD8F39-F014-D59C-84E4-51FA1E122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67776-A477-E81C-66FB-8CBF1421F171}"/>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3220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EC366-2463-CAF2-C825-9B115D5BFB8D}"/>
              </a:ext>
            </a:extLst>
          </p:cNvPr>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FC7C58-0F1F-78E0-D742-C03E881ECBDF}"/>
              </a:ext>
            </a:extLst>
          </p:cNvPr>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93116-6739-D66A-1127-7BF49461E056}"/>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794CC146-39D1-6953-552F-E5093DB11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30D48-CC08-D91B-E877-0D68FDC363E8}"/>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40260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C2CA-7DEF-F2F0-9992-46F20FED8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AE055-1C36-BCB9-0370-B2C546AE8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92089-111E-16AC-B737-C7AF3229B70D}"/>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FFEF9C27-B05C-86EB-8D26-8315A0588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B339B-6FFA-6C06-9945-B639DB70FBCF}"/>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254991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6F02-3B1B-7CA7-EE38-FD6F149C88FD}"/>
              </a:ext>
            </a:extLst>
          </p:cNvPr>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a:extLst>
              <a:ext uri="{FF2B5EF4-FFF2-40B4-BE49-F238E27FC236}">
                <a16:creationId xmlns:a16="http://schemas.microsoft.com/office/drawing/2014/main" id="{ACE3C67A-660B-CD66-036E-5570209B65A8}"/>
              </a:ext>
            </a:extLst>
          </p:cNvPr>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20000C-5735-B753-E592-6C259C853878}"/>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4A759C0B-88E7-792B-F2DB-576E086AA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46609-D2E2-EF38-048E-D16BC61FA4CC}"/>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159236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23257-B30B-BBF0-1D30-7076C9961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FC06D-F0AA-062A-7731-68D0DA74E731}"/>
              </a:ext>
            </a:extLst>
          </p:cNvPr>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8314E9-5AC4-064F-6198-A8C43191ED29}"/>
              </a:ext>
            </a:extLst>
          </p:cNvPr>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FDE413-5740-1670-B520-E8EB5027A70F}"/>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6" name="Footer Placeholder 5">
            <a:extLst>
              <a:ext uri="{FF2B5EF4-FFF2-40B4-BE49-F238E27FC236}">
                <a16:creationId xmlns:a16="http://schemas.microsoft.com/office/drawing/2014/main" id="{25E08AFB-0095-9714-B133-47E60857F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CB6EF-6D75-9AC3-C1F9-FB6BB24E18A8}"/>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315215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8A42-F188-4CE0-A405-43AA7627667D}"/>
              </a:ext>
            </a:extLst>
          </p:cNvPr>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63A605-316A-82F6-C8CF-310CB0A0F84C}"/>
              </a:ext>
            </a:extLst>
          </p:cNvPr>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a:extLst>
              <a:ext uri="{FF2B5EF4-FFF2-40B4-BE49-F238E27FC236}">
                <a16:creationId xmlns:a16="http://schemas.microsoft.com/office/drawing/2014/main" id="{DBA29F4B-DCAF-6FFB-E84F-63F6A86013FE}"/>
              </a:ext>
            </a:extLst>
          </p:cNvPr>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E6987E-2DD0-77C9-543C-FDFB063F1A53}"/>
              </a:ext>
            </a:extLst>
          </p:cNvPr>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a:extLst>
              <a:ext uri="{FF2B5EF4-FFF2-40B4-BE49-F238E27FC236}">
                <a16:creationId xmlns:a16="http://schemas.microsoft.com/office/drawing/2014/main" id="{79F472EF-DB16-FF18-2F9C-066051DE0A81}"/>
              </a:ext>
            </a:extLst>
          </p:cNvPr>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61BE3-D335-AB8D-7FB4-A9005260D407}"/>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8" name="Footer Placeholder 7">
            <a:extLst>
              <a:ext uri="{FF2B5EF4-FFF2-40B4-BE49-F238E27FC236}">
                <a16:creationId xmlns:a16="http://schemas.microsoft.com/office/drawing/2014/main" id="{E7DA150D-6347-7CB3-76ED-23BD6DAD5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F6E6E6-82F9-0FCD-05B8-16D6D825D04D}"/>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152086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72BC-AA02-DF2E-E1B3-5E7027CC1E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997954-08FB-208E-C1C4-FC32CB0D04BC}"/>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4" name="Footer Placeholder 3">
            <a:extLst>
              <a:ext uri="{FF2B5EF4-FFF2-40B4-BE49-F238E27FC236}">
                <a16:creationId xmlns:a16="http://schemas.microsoft.com/office/drawing/2014/main" id="{BBBFE991-C6B1-E070-F146-F97E0B43A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53631E-E1A3-2473-8B08-E9F9BF36C672}"/>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65922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chemeClr val="bg2"/>
            </a:gs>
            <a:gs pos="100000">
              <a:schemeClr val="bg2">
                <a:lumMod val="50000"/>
              </a:schemeClr>
            </a:gs>
          </a:gsLst>
          <a:lin ang="27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FBE5FD-B5A0-11D0-3594-84FE096FAF20}"/>
              </a:ext>
            </a:extLst>
          </p:cNvPr>
          <p:cNvSpPr/>
          <p:nvPr userDrawn="1"/>
        </p:nvSpPr>
        <p:spPr>
          <a:xfrm>
            <a:off x="457200" y="5200650"/>
            <a:ext cx="11887200" cy="2726055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8FD2AD-53D4-C9B0-8AB8-CC99637C82D2}"/>
              </a:ext>
            </a:extLst>
          </p:cNvPr>
          <p:cNvSpPr/>
          <p:nvPr userDrawn="1"/>
        </p:nvSpPr>
        <p:spPr>
          <a:xfrm>
            <a:off x="13215938" y="5200650"/>
            <a:ext cx="11887200" cy="2726055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7754F3-24C1-884B-506B-489ACA2DC172}"/>
              </a:ext>
            </a:extLst>
          </p:cNvPr>
          <p:cNvSpPr/>
          <p:nvPr userDrawn="1"/>
        </p:nvSpPr>
        <p:spPr>
          <a:xfrm>
            <a:off x="26060400" y="5200650"/>
            <a:ext cx="11887200" cy="2726055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99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8748-9753-E70A-062E-45B187F07849}"/>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a:extLst>
              <a:ext uri="{FF2B5EF4-FFF2-40B4-BE49-F238E27FC236}">
                <a16:creationId xmlns:a16="http://schemas.microsoft.com/office/drawing/2014/main" id="{F958FACB-7F67-345C-7AA7-60FCB99B8DD1}"/>
              </a:ext>
            </a:extLst>
          </p:cNvPr>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0BEA-5895-4460-1B22-96A779E6D515}"/>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88EE225E-5F10-037A-7205-B10204E09CA1}"/>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6" name="Footer Placeholder 5">
            <a:extLst>
              <a:ext uri="{FF2B5EF4-FFF2-40B4-BE49-F238E27FC236}">
                <a16:creationId xmlns:a16="http://schemas.microsoft.com/office/drawing/2014/main" id="{EB981577-8944-78FE-995E-CAED5D0F7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477DFF-6080-C8EE-8EF3-57754F052B16}"/>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155927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0600-048B-3C58-99E5-8F045F4D9ACC}"/>
              </a:ext>
            </a:extLst>
          </p:cNvPr>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a:extLst>
              <a:ext uri="{FF2B5EF4-FFF2-40B4-BE49-F238E27FC236}">
                <a16:creationId xmlns:a16="http://schemas.microsoft.com/office/drawing/2014/main" id="{753047F8-A77A-8061-CC64-A80C1A05F2E7}"/>
              </a:ext>
            </a:extLst>
          </p:cNvPr>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a:extLst>
              <a:ext uri="{FF2B5EF4-FFF2-40B4-BE49-F238E27FC236}">
                <a16:creationId xmlns:a16="http://schemas.microsoft.com/office/drawing/2014/main" id="{6AA47A65-DDF0-E726-24F1-088385C88AED}"/>
              </a:ext>
            </a:extLst>
          </p:cNvPr>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a:extLst>
              <a:ext uri="{FF2B5EF4-FFF2-40B4-BE49-F238E27FC236}">
                <a16:creationId xmlns:a16="http://schemas.microsoft.com/office/drawing/2014/main" id="{766C09B1-B195-B5A6-24B1-B1554D278FAC}"/>
              </a:ext>
            </a:extLst>
          </p:cNvPr>
          <p:cNvSpPr>
            <a:spLocks noGrp="1"/>
          </p:cNvSpPr>
          <p:nvPr>
            <p:ph type="dt" sz="half" idx="10"/>
          </p:nvPr>
        </p:nvSpPr>
        <p:spPr/>
        <p:txBody>
          <a:bodyPr/>
          <a:lstStyle/>
          <a:p>
            <a:fld id="{63C9D6DA-3272-46B6-94E1-A426671D7B24}" type="datetimeFigureOut">
              <a:rPr lang="en-US" smtClean="0"/>
              <a:t>6/24/2024</a:t>
            </a:fld>
            <a:endParaRPr lang="en-US"/>
          </a:p>
        </p:txBody>
      </p:sp>
      <p:sp>
        <p:nvSpPr>
          <p:cNvPr id="6" name="Footer Placeholder 5">
            <a:extLst>
              <a:ext uri="{FF2B5EF4-FFF2-40B4-BE49-F238E27FC236}">
                <a16:creationId xmlns:a16="http://schemas.microsoft.com/office/drawing/2014/main" id="{CFF7FD92-F6F4-CAB1-FC43-40F47DB3B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38310-4986-BCEF-FF6C-AFA76B220DFB}"/>
              </a:ext>
            </a:extLst>
          </p:cNvPr>
          <p:cNvSpPr>
            <a:spLocks noGrp="1"/>
          </p:cNvSpPr>
          <p:nvPr>
            <p:ph type="sldNum" sz="quarter" idx="12"/>
          </p:nvPr>
        </p:nvSpPr>
        <p:spPr/>
        <p:txBody>
          <a:bodyPr/>
          <a:lstStyle/>
          <a:p>
            <a:fld id="{418366E9-66B1-43E7-B679-B79A0E972AD3}" type="slidenum">
              <a:rPr lang="en-US" smtClean="0"/>
              <a:t>‹#›</a:t>
            </a:fld>
            <a:endParaRPr lang="en-US"/>
          </a:p>
        </p:txBody>
      </p:sp>
    </p:spTree>
    <p:extLst>
      <p:ext uri="{BB962C8B-B14F-4D97-AF65-F5344CB8AC3E}">
        <p14:creationId xmlns:p14="http://schemas.microsoft.com/office/powerpoint/2010/main" val="24939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4B7F2-1243-954B-3835-788FD0C21CD8}"/>
              </a:ext>
            </a:extLst>
          </p:cNvPr>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3BCE6-78E3-5099-6FFD-4C522C034BE8}"/>
              </a:ext>
            </a:extLst>
          </p:cNvPr>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E809C-7AFE-A323-BE30-25DCBFF2963F}"/>
              </a:ext>
            </a:extLst>
          </p:cNvPr>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fld id="{63C9D6DA-3272-46B6-94E1-A426671D7B24}" type="datetimeFigureOut">
              <a:rPr lang="en-US" smtClean="0"/>
              <a:t>6/24/2024</a:t>
            </a:fld>
            <a:endParaRPr lang="en-US"/>
          </a:p>
        </p:txBody>
      </p:sp>
      <p:sp>
        <p:nvSpPr>
          <p:cNvPr id="5" name="Footer Placeholder 4">
            <a:extLst>
              <a:ext uri="{FF2B5EF4-FFF2-40B4-BE49-F238E27FC236}">
                <a16:creationId xmlns:a16="http://schemas.microsoft.com/office/drawing/2014/main" id="{B89A32C3-52AE-38EE-2F7A-AA8E8E4D4305}"/>
              </a:ext>
            </a:extLst>
          </p:cNvPr>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F607CB-5ED4-551F-81F6-4AC6D17E67A2}"/>
              </a:ext>
            </a:extLst>
          </p:cNvPr>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418366E9-66B1-43E7-B679-B79A0E972AD3}" type="slidenum">
              <a:rPr lang="en-US" smtClean="0"/>
              <a:t>‹#›</a:t>
            </a:fld>
            <a:endParaRPr lang="en-US"/>
          </a:p>
        </p:txBody>
      </p:sp>
    </p:spTree>
    <p:extLst>
      <p:ext uri="{BB962C8B-B14F-4D97-AF65-F5344CB8AC3E}">
        <p14:creationId xmlns:p14="http://schemas.microsoft.com/office/powerpoint/2010/main" val="59971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microsoft.com/office/2018/10/relationships/comments" Target="../comments/modernComment_100_7DEC236.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8E65B-D0C8-249C-D535-4E424AEDBB43}"/>
              </a:ext>
            </a:extLst>
          </p:cNvPr>
          <p:cNvSpPr txBox="1"/>
          <p:nvPr/>
        </p:nvSpPr>
        <p:spPr>
          <a:xfrm>
            <a:off x="579120" y="438930"/>
            <a:ext cx="37246560" cy="4093428"/>
          </a:xfrm>
          <a:prstGeom prst="rect">
            <a:avLst/>
          </a:prstGeom>
          <a:noFill/>
        </p:spPr>
        <p:txBody>
          <a:bodyPr wrap="square" rtlCol="0">
            <a:spAutoFit/>
          </a:bodyPr>
          <a:lstStyle/>
          <a:p>
            <a:pPr algn="ctr"/>
            <a:r>
              <a:rPr lang="en-US" sz="8000" b="1" dirty="0"/>
              <a:t>Modular Interface for Commercial Lunar Payload Services (CLPS) Excavators (MICE)</a:t>
            </a:r>
          </a:p>
          <a:p>
            <a:pPr algn="ctr"/>
            <a:r>
              <a:rPr lang="en-US" sz="6000" i="1" dirty="0"/>
              <a:t>Early development of a solution to robotic removal and replacement of excavation and site preparation implements on a lunar mobility platform. </a:t>
            </a:r>
            <a:endParaRPr lang="it-IT" sz="6000" i="1" dirty="0"/>
          </a:p>
          <a:p>
            <a:pPr algn="ctr"/>
            <a:r>
              <a:rPr lang="it-IT" sz="6000" i="1" dirty="0"/>
              <a:t>E. A. Bell, N. J. Gelino, M. A. Gudino, B. H. Burdess</a:t>
            </a:r>
          </a:p>
        </p:txBody>
      </p:sp>
      <p:sp>
        <p:nvSpPr>
          <p:cNvPr id="23" name="TextBox 22">
            <a:extLst>
              <a:ext uri="{FF2B5EF4-FFF2-40B4-BE49-F238E27FC236}">
                <a16:creationId xmlns:a16="http://schemas.microsoft.com/office/drawing/2014/main" id="{847C90C6-0FE8-D64E-3F7E-8FF9EE967C9D}"/>
              </a:ext>
            </a:extLst>
          </p:cNvPr>
          <p:cNvSpPr txBox="1"/>
          <p:nvPr/>
        </p:nvSpPr>
        <p:spPr>
          <a:xfrm>
            <a:off x="623338" y="31052123"/>
            <a:ext cx="11519385" cy="1323439"/>
          </a:xfrm>
          <a:prstGeom prst="rect">
            <a:avLst/>
          </a:prstGeom>
          <a:noFill/>
        </p:spPr>
        <p:txBody>
          <a:bodyPr wrap="square">
            <a:spAutoFit/>
          </a:bodyPr>
          <a:lstStyle/>
          <a:p>
            <a:r>
              <a:rPr lang="en-US" sz="2000" dirty="0"/>
              <a:t>[1]“Skid-steers with different attachements,” (Accessed 2024) https://en.wikipedia.org/wiki/Bobcat_Company</a:t>
            </a:r>
          </a:p>
          <a:p>
            <a:r>
              <a:rPr lang="en-US" sz="2000" dirty="0"/>
              <a:t>[2] Schuler, J. M., Nick, A. J., Immer, C., &amp; Mueller, R. P. (2010). Quick Attach Docking Interface for Lunar Electric Rover. In Earth and Space 2010: Engineering, Science, Construction, and Operations in Challenging Environments (pp. 1382-1393).</a:t>
            </a:r>
          </a:p>
        </p:txBody>
      </p:sp>
      <p:sp>
        <p:nvSpPr>
          <p:cNvPr id="26" name="TextBox 25">
            <a:extLst>
              <a:ext uri="{FF2B5EF4-FFF2-40B4-BE49-F238E27FC236}">
                <a16:creationId xmlns:a16="http://schemas.microsoft.com/office/drawing/2014/main" id="{FC9821ED-DFCF-F3FD-3079-B4BAD8D03820}"/>
              </a:ext>
            </a:extLst>
          </p:cNvPr>
          <p:cNvSpPr txBox="1"/>
          <p:nvPr/>
        </p:nvSpPr>
        <p:spPr>
          <a:xfrm>
            <a:off x="640080" y="5248559"/>
            <a:ext cx="11502643" cy="7509748"/>
          </a:xfrm>
          <a:prstGeom prst="rect">
            <a:avLst/>
          </a:prstGeom>
          <a:noFill/>
        </p:spPr>
        <p:txBody>
          <a:bodyPr wrap="square" rtlCol="0">
            <a:spAutoFit/>
          </a:bodyPr>
          <a:lstStyle/>
          <a:p>
            <a:pPr algn="ctr">
              <a:spcAft>
                <a:spcPts val="1200"/>
              </a:spcAft>
            </a:pPr>
            <a:r>
              <a:rPr lang="en-US" sz="3600" b="1" dirty="0"/>
              <a:t>The Need for Modularity and Repairability</a:t>
            </a:r>
          </a:p>
          <a:p>
            <a:pPr algn="just">
              <a:spcAft>
                <a:spcPts val="1200"/>
              </a:spcAft>
            </a:pPr>
            <a:r>
              <a:rPr lang="en-US" sz="3200" dirty="0"/>
              <a:t>    The MICE project’s goal is to perform early development work on various </a:t>
            </a:r>
            <a:r>
              <a:rPr lang="en-US" sz="3200" b="1" dirty="0"/>
              <a:t>Modular Disconnect System (MDS) </a:t>
            </a:r>
            <a:r>
              <a:rPr lang="en-US" sz="3200" dirty="0"/>
              <a:t>concepts. These MDS concepts would allow a lunar mobility platform to perform implement swap out or replace damaged implements in-situ. </a:t>
            </a:r>
          </a:p>
          <a:p>
            <a:pPr algn="just">
              <a:spcAft>
                <a:spcPts val="1200"/>
              </a:spcAft>
            </a:pPr>
            <a:r>
              <a:rPr lang="en-US" sz="3200" dirty="0"/>
              <a:t>     The Artemis program seeks to create a sustained lunar presence and robust economy driven by the resources available on the moon and enabled by supporting infrastructure. This vision will require robotic manipulation of tens to hundreds of thousands of cubic meters of regolith in one of the harshest environments known to man. Regolith handling system failures are expected.</a:t>
            </a:r>
          </a:p>
          <a:p>
            <a:pPr algn="just">
              <a:spcAft>
                <a:spcPts val="1200"/>
              </a:spcAft>
            </a:pPr>
            <a:r>
              <a:rPr lang="en-US" sz="3200" dirty="0"/>
              <a:t>     The capability to robotically maintain and repair excavation and site preparation systems must be developed to avoid abandonment of systems when failures occur.</a:t>
            </a:r>
          </a:p>
        </p:txBody>
      </p:sp>
      <p:sp>
        <p:nvSpPr>
          <p:cNvPr id="30" name="TextBox 29">
            <a:extLst>
              <a:ext uri="{FF2B5EF4-FFF2-40B4-BE49-F238E27FC236}">
                <a16:creationId xmlns:a16="http://schemas.microsoft.com/office/drawing/2014/main" id="{0CACF2B1-604C-2E1B-7B29-421317C03B9A}"/>
              </a:ext>
            </a:extLst>
          </p:cNvPr>
          <p:cNvSpPr txBox="1"/>
          <p:nvPr/>
        </p:nvSpPr>
        <p:spPr>
          <a:xfrm>
            <a:off x="26110156" y="5263339"/>
            <a:ext cx="11776484" cy="646331"/>
          </a:xfrm>
          <a:prstGeom prst="rect">
            <a:avLst/>
          </a:prstGeom>
          <a:noFill/>
        </p:spPr>
        <p:txBody>
          <a:bodyPr wrap="square" rtlCol="0">
            <a:spAutoFit/>
          </a:bodyPr>
          <a:lstStyle/>
          <a:p>
            <a:pPr algn="ctr"/>
            <a:r>
              <a:rPr lang="en-US" sz="3600" b="1" dirty="0"/>
              <a:t>Hub MDS</a:t>
            </a:r>
          </a:p>
        </p:txBody>
      </p:sp>
      <p:grpSp>
        <p:nvGrpSpPr>
          <p:cNvPr id="58" name="Group 57">
            <a:extLst>
              <a:ext uri="{FF2B5EF4-FFF2-40B4-BE49-F238E27FC236}">
                <a16:creationId xmlns:a16="http://schemas.microsoft.com/office/drawing/2014/main" id="{34D45973-617E-8774-378D-A386DF3D5A6A}"/>
              </a:ext>
            </a:extLst>
          </p:cNvPr>
          <p:cNvGrpSpPr/>
          <p:nvPr/>
        </p:nvGrpSpPr>
        <p:grpSpPr>
          <a:xfrm>
            <a:off x="751056" y="12249281"/>
            <a:ext cx="11193294" cy="5285149"/>
            <a:chOff x="1983797" y="5830418"/>
            <a:chExt cx="8347677" cy="4387885"/>
          </a:xfrm>
        </p:grpSpPr>
        <p:grpSp>
          <p:nvGrpSpPr>
            <p:cNvPr id="27" name="Group 26">
              <a:extLst>
                <a:ext uri="{FF2B5EF4-FFF2-40B4-BE49-F238E27FC236}">
                  <a16:creationId xmlns:a16="http://schemas.microsoft.com/office/drawing/2014/main" id="{EE5CD227-4270-6813-05EF-A1E4F6FB45B2}"/>
                </a:ext>
              </a:extLst>
            </p:cNvPr>
            <p:cNvGrpSpPr/>
            <p:nvPr/>
          </p:nvGrpSpPr>
          <p:grpSpPr>
            <a:xfrm>
              <a:off x="2018884" y="5830418"/>
              <a:ext cx="8312590" cy="4261153"/>
              <a:chOff x="3499394" y="5001773"/>
              <a:chExt cx="8312590" cy="4261153"/>
            </a:xfrm>
          </p:grpSpPr>
          <p:grpSp>
            <p:nvGrpSpPr>
              <p:cNvPr id="19" name="Group 18">
                <a:extLst>
                  <a:ext uri="{FF2B5EF4-FFF2-40B4-BE49-F238E27FC236}">
                    <a16:creationId xmlns:a16="http://schemas.microsoft.com/office/drawing/2014/main" id="{500F96D8-1454-5C80-E0AB-E01153D75D1E}"/>
                  </a:ext>
                </a:extLst>
              </p:cNvPr>
              <p:cNvGrpSpPr/>
              <p:nvPr/>
            </p:nvGrpSpPr>
            <p:grpSpPr>
              <a:xfrm>
                <a:off x="3499394" y="5001773"/>
                <a:ext cx="8312590" cy="4261153"/>
                <a:chOff x="4748893" y="11623202"/>
                <a:chExt cx="4649156" cy="2383224"/>
              </a:xfrm>
            </p:grpSpPr>
            <p:sp>
              <p:nvSpPr>
                <p:cNvPr id="9" name="Rectangle: Diagonal Corners Snipped 8">
                  <a:extLst>
                    <a:ext uri="{FF2B5EF4-FFF2-40B4-BE49-F238E27FC236}">
                      <a16:creationId xmlns:a16="http://schemas.microsoft.com/office/drawing/2014/main" id="{3A58B357-CAAC-329F-EB9B-05686F136331}"/>
                    </a:ext>
                  </a:extLst>
                </p:cNvPr>
                <p:cNvSpPr/>
                <p:nvPr/>
              </p:nvSpPr>
              <p:spPr>
                <a:xfrm>
                  <a:off x="4748893" y="11909757"/>
                  <a:ext cx="2286000" cy="1239885"/>
                </a:xfrm>
                <a:prstGeom prst="snip2DiagRect">
                  <a:avLst/>
                </a:prstGeom>
                <a:solidFill>
                  <a:schemeClr val="bg2">
                    <a:lumMod val="90000"/>
                  </a:schemeClr>
                </a:solidFill>
                <a:ln w="381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1097280" rtlCol="0" anchor="t"/>
                <a:lstStyle/>
                <a:p>
                  <a:r>
                    <a:rPr lang="en-US" sz="2400" b="1" dirty="0">
                      <a:solidFill>
                        <a:schemeClr val="tx1"/>
                      </a:solidFill>
                      <a:latin typeface="Times New Roman" panose="02020603050405020304" pitchFamily="18" charset="0"/>
                      <a:cs typeface="Times New Roman" panose="02020603050405020304" pitchFamily="18" charset="0"/>
                    </a:rPr>
                    <a:t>Mobility Platform</a:t>
                  </a:r>
                </a:p>
              </p:txBody>
            </p:sp>
            <p:cxnSp>
              <p:nvCxnSpPr>
                <p:cNvPr id="10" name="Connector: Elbow 9">
                  <a:extLst>
                    <a:ext uri="{FF2B5EF4-FFF2-40B4-BE49-F238E27FC236}">
                      <a16:creationId xmlns:a16="http://schemas.microsoft.com/office/drawing/2014/main" id="{B9888511-BB5B-4E6E-26A1-85261AFE776C}"/>
                    </a:ext>
                  </a:extLst>
                </p:cNvPr>
                <p:cNvCxnSpPr>
                  <a:cxnSpLocks/>
                  <a:stCxn id="14" idx="3"/>
                  <a:endCxn id="12" idx="2"/>
                </p:cNvCxnSpPr>
                <p:nvPr/>
              </p:nvCxnSpPr>
              <p:spPr>
                <a:xfrm flipV="1">
                  <a:off x="7655083" y="12182330"/>
                  <a:ext cx="235526" cy="309749"/>
                </a:xfrm>
                <a:prstGeom prst="bentConnector3">
                  <a:avLst>
                    <a:gd name="adj1" fmla="val 50000"/>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86EC37A6-5246-AA72-C2CE-F889B3F303D4}"/>
                    </a:ext>
                  </a:extLst>
                </p:cNvPr>
                <p:cNvCxnSpPr>
                  <a:cxnSpLocks/>
                  <a:stCxn id="14" idx="3"/>
                  <a:endCxn id="13" idx="2"/>
                </p:cNvCxnSpPr>
                <p:nvPr/>
              </p:nvCxnSpPr>
              <p:spPr>
                <a:xfrm>
                  <a:off x="7655083" y="12492078"/>
                  <a:ext cx="235526" cy="591004"/>
                </a:xfrm>
                <a:prstGeom prst="bentConnector3">
                  <a:avLst>
                    <a:gd name="adj1" fmla="val 50000"/>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Rectangle: Diagonal Corners Snipped 11">
                  <a:extLst>
                    <a:ext uri="{FF2B5EF4-FFF2-40B4-BE49-F238E27FC236}">
                      <a16:creationId xmlns:a16="http://schemas.microsoft.com/office/drawing/2014/main" id="{F958F914-D660-3353-5842-1227E7E3CAF6}"/>
                    </a:ext>
                  </a:extLst>
                </p:cNvPr>
                <p:cNvSpPr/>
                <p:nvPr/>
              </p:nvSpPr>
              <p:spPr>
                <a:xfrm>
                  <a:off x="7890609" y="11623202"/>
                  <a:ext cx="1507440" cy="1118255"/>
                </a:xfrm>
                <a:prstGeom prst="snip2DiagRect">
                  <a:avLst/>
                </a:prstGeom>
                <a:solidFill>
                  <a:schemeClr val="bg2">
                    <a:lumMod val="90000"/>
                  </a:schemeClr>
                </a:solidFill>
                <a:ln w="3810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1097280" rtlCol="0" anchor="t"/>
                <a:lstStyle/>
                <a:p>
                  <a:pPr algn="ctr"/>
                  <a:r>
                    <a:rPr lang="en-US" sz="2400" b="1" dirty="0">
                      <a:solidFill>
                        <a:schemeClr val="tx1"/>
                      </a:solidFill>
                      <a:latin typeface="Times New Roman" panose="02020603050405020304" pitchFamily="18" charset="0"/>
                      <a:cs typeface="Times New Roman" panose="02020603050405020304" pitchFamily="18" charset="0"/>
                    </a:rPr>
                    <a:t>Excavator</a:t>
                  </a:r>
                </a:p>
              </p:txBody>
            </p:sp>
            <p:sp>
              <p:nvSpPr>
                <p:cNvPr id="13" name="Rectangle: Diagonal Corners Snipped 12">
                  <a:extLst>
                    <a:ext uri="{FF2B5EF4-FFF2-40B4-BE49-F238E27FC236}">
                      <a16:creationId xmlns:a16="http://schemas.microsoft.com/office/drawing/2014/main" id="{97F8D291-4807-33A9-BA6C-D1D2D2C91B20}"/>
                    </a:ext>
                  </a:extLst>
                </p:cNvPr>
                <p:cNvSpPr/>
                <p:nvPr/>
              </p:nvSpPr>
              <p:spPr>
                <a:xfrm>
                  <a:off x="7890609" y="12799638"/>
                  <a:ext cx="1507440" cy="566889"/>
                </a:xfrm>
                <a:prstGeom prst="snip2DiagRect">
                  <a:avLst>
                    <a:gd name="adj1" fmla="val 0"/>
                    <a:gd name="adj2" fmla="val 22167"/>
                  </a:avLst>
                </a:prstGeom>
                <a:solidFill>
                  <a:schemeClr val="bg2">
                    <a:lumMod val="9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Compactor</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FAF557A-444E-5B81-4468-8EA29180AA5A}"/>
                    </a:ext>
                  </a:extLst>
                </p:cNvPr>
                <p:cNvSpPr/>
                <p:nvPr/>
              </p:nvSpPr>
              <p:spPr>
                <a:xfrm>
                  <a:off x="6757131" y="12208634"/>
                  <a:ext cx="897952" cy="566889"/>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Modular</a:t>
                  </a:r>
                </a:p>
                <a:p>
                  <a:pPr algn="ctr"/>
                  <a:r>
                    <a:rPr lang="en-US" sz="2400" dirty="0">
                      <a:solidFill>
                        <a:schemeClr val="tx1"/>
                      </a:solidFill>
                      <a:latin typeface="Times New Roman" panose="02020603050405020304" pitchFamily="18" charset="0"/>
                      <a:cs typeface="Times New Roman" panose="02020603050405020304" pitchFamily="18" charset="0"/>
                    </a:rPr>
                    <a:t>Disconnect</a:t>
                  </a:r>
                </a:p>
                <a:p>
                  <a:pPr algn="ctr"/>
                  <a:r>
                    <a:rPr lang="en-US" sz="2400" dirty="0">
                      <a:solidFill>
                        <a:schemeClr val="tx1"/>
                      </a:solidFill>
                      <a:latin typeface="Times New Roman" panose="02020603050405020304" pitchFamily="18" charset="0"/>
                      <a:cs typeface="Times New Roman" panose="02020603050405020304" pitchFamily="18" charset="0"/>
                    </a:rPr>
                    <a:t>System</a:t>
                  </a:r>
                </a:p>
              </p:txBody>
            </p:sp>
            <p:pic>
              <p:nvPicPr>
                <p:cNvPr id="15" name="Picture 14">
                  <a:extLst>
                    <a:ext uri="{FF2B5EF4-FFF2-40B4-BE49-F238E27FC236}">
                      <a16:creationId xmlns:a16="http://schemas.microsoft.com/office/drawing/2014/main" id="{3A836381-3FCB-A4D9-9A67-CBC6660884F4}"/>
                    </a:ext>
                  </a:extLst>
                </p:cNvPr>
                <p:cNvPicPr>
                  <a:picLocks noChangeAspect="1"/>
                </p:cNvPicPr>
                <p:nvPr/>
              </p:nvPicPr>
              <p:blipFill>
                <a:blip r:embed="rId3"/>
                <a:stretch>
                  <a:fillRect/>
                </a:stretch>
              </p:blipFill>
              <p:spPr>
                <a:xfrm>
                  <a:off x="8114251" y="11948544"/>
                  <a:ext cx="1060155" cy="701931"/>
                </a:xfrm>
                <a:prstGeom prst="snip2DiagRect">
                  <a:avLst/>
                </a:prstGeom>
                <a:effectLst>
                  <a:softEdge rad="12700"/>
                </a:effectLst>
              </p:spPr>
            </p:pic>
            <p:sp>
              <p:nvSpPr>
                <p:cNvPr id="17" name="Rectangle: Diagonal Corners Snipped 16">
                  <a:extLst>
                    <a:ext uri="{FF2B5EF4-FFF2-40B4-BE49-F238E27FC236}">
                      <a16:creationId xmlns:a16="http://schemas.microsoft.com/office/drawing/2014/main" id="{243CF59A-2B18-6D17-AF5E-688297F6DCA7}"/>
                    </a:ext>
                  </a:extLst>
                </p:cNvPr>
                <p:cNvSpPr/>
                <p:nvPr/>
              </p:nvSpPr>
              <p:spPr>
                <a:xfrm>
                  <a:off x="7890609" y="13439537"/>
                  <a:ext cx="1507440" cy="566889"/>
                </a:xfrm>
                <a:prstGeom prst="snip2DiagRect">
                  <a:avLst>
                    <a:gd name="adj1" fmla="val 0"/>
                    <a:gd name="adj2" fmla="val 22167"/>
                  </a:avLst>
                </a:prstGeom>
                <a:solidFill>
                  <a:schemeClr val="bg2">
                    <a:lumMod val="90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Grader</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8" name="Connector: Elbow 17">
                  <a:extLst>
                    <a:ext uri="{FF2B5EF4-FFF2-40B4-BE49-F238E27FC236}">
                      <a16:creationId xmlns:a16="http://schemas.microsoft.com/office/drawing/2014/main" id="{E4882BA5-77D7-AA42-CF9D-A8F344833E0B}"/>
                    </a:ext>
                  </a:extLst>
                </p:cNvPr>
                <p:cNvCxnSpPr>
                  <a:cxnSpLocks/>
                  <a:stCxn id="14" idx="3"/>
                  <a:endCxn id="17" idx="2"/>
                </p:cNvCxnSpPr>
                <p:nvPr/>
              </p:nvCxnSpPr>
              <p:spPr>
                <a:xfrm>
                  <a:off x="7655083" y="12492078"/>
                  <a:ext cx="235526" cy="1230903"/>
                </a:xfrm>
                <a:prstGeom prst="bentConnector3">
                  <a:avLst>
                    <a:gd name="adj1" fmla="val 50000"/>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804B2126-D2C1-EC08-8063-B91235AE1D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84920" y="5909246"/>
                <a:ext cx="2743903" cy="1808160"/>
              </a:xfrm>
              <a:prstGeom prst="rect">
                <a:avLst/>
              </a:prstGeom>
            </p:spPr>
          </p:pic>
        </p:grpSp>
        <p:sp>
          <p:nvSpPr>
            <p:cNvPr id="31" name="TextBox 30">
              <a:extLst>
                <a:ext uri="{FF2B5EF4-FFF2-40B4-BE49-F238E27FC236}">
                  <a16:creationId xmlns:a16="http://schemas.microsoft.com/office/drawing/2014/main" id="{C52893F8-5DEB-1B98-587D-EB7BF21B6F69}"/>
                </a:ext>
              </a:extLst>
            </p:cNvPr>
            <p:cNvSpPr txBox="1"/>
            <p:nvPr/>
          </p:nvSpPr>
          <p:spPr>
            <a:xfrm>
              <a:off x="1983797" y="9221755"/>
              <a:ext cx="5002356" cy="996548"/>
            </a:xfrm>
            <a:prstGeom prst="rect">
              <a:avLst/>
            </a:prstGeom>
            <a:noFill/>
          </p:spPr>
          <p:txBody>
            <a:bodyPr wrap="square">
              <a:spAutoFit/>
            </a:bodyPr>
            <a:lstStyle/>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Figure 1. MICE Modular Disconnect System (MDS) connects an arbitrary mobility platform to a set of excavation and site preparation implements</a:t>
              </a:r>
              <a:r>
                <a:rPr lang="en-US" sz="1800" i="1" dirty="0">
                  <a:latin typeface="Times New Roman" panose="02020603050405020304" pitchFamily="18" charset="0"/>
                  <a:ea typeface="Times New Roman" panose="02020603050405020304" pitchFamily="18" charset="0"/>
                </a:rPr>
                <a:t>. Current MICE testing is performed using a Clearpath Robotics Husky robotic platform as a simulated lunar rover. </a:t>
              </a:r>
            </a:p>
          </p:txBody>
        </p:sp>
      </p:grpSp>
      <p:grpSp>
        <p:nvGrpSpPr>
          <p:cNvPr id="53" name="Group 52">
            <a:extLst>
              <a:ext uri="{FF2B5EF4-FFF2-40B4-BE49-F238E27FC236}">
                <a16:creationId xmlns:a16="http://schemas.microsoft.com/office/drawing/2014/main" id="{8D44107D-E14E-36D6-8291-0FC9FA444476}"/>
              </a:ext>
            </a:extLst>
          </p:cNvPr>
          <p:cNvGrpSpPr/>
          <p:nvPr/>
        </p:nvGrpSpPr>
        <p:grpSpPr>
          <a:xfrm flipH="1">
            <a:off x="20946417" y="6419868"/>
            <a:ext cx="4094760" cy="9569539"/>
            <a:chOff x="20494852" y="5682948"/>
            <a:chExt cx="4094760" cy="9569539"/>
          </a:xfrm>
        </p:grpSpPr>
        <p:pic>
          <p:nvPicPr>
            <p:cNvPr id="33" name="Picture 32" descr="Text&#10;&#10;Description automatically generated with medium confidence">
              <a:extLst>
                <a:ext uri="{FF2B5EF4-FFF2-40B4-BE49-F238E27FC236}">
                  <a16:creationId xmlns:a16="http://schemas.microsoft.com/office/drawing/2014/main" id="{9DD6504C-CEC5-2662-FE56-75340E30341F}"/>
                </a:ext>
              </a:extLst>
            </p:cNvPr>
            <p:cNvPicPr>
              <a:picLocks noChangeAspect="1"/>
            </p:cNvPicPr>
            <p:nvPr/>
          </p:nvPicPr>
          <p:blipFill rotWithShape="1">
            <a:blip r:embed="rId5">
              <a:extLst>
                <a:ext uri="{28A0092B-C50C-407E-A947-70E740481C1C}">
                  <a14:useLocalDpi xmlns:a14="http://schemas.microsoft.com/office/drawing/2010/main" val="0"/>
                </a:ext>
              </a:extLst>
            </a:blip>
            <a:srcRect l="7630"/>
            <a:stretch/>
          </p:blipFill>
          <p:spPr>
            <a:xfrm>
              <a:off x="20532951" y="5682948"/>
              <a:ext cx="2189265" cy="3320131"/>
            </a:xfrm>
            <a:prstGeom prst="rect">
              <a:avLst/>
            </a:prstGeom>
          </p:spPr>
        </p:pic>
        <p:pic>
          <p:nvPicPr>
            <p:cNvPr id="25" name="Picture 24">
              <a:extLst>
                <a:ext uri="{FF2B5EF4-FFF2-40B4-BE49-F238E27FC236}">
                  <a16:creationId xmlns:a16="http://schemas.microsoft.com/office/drawing/2014/main" id="{C41EE296-C615-396E-E463-2001C0D00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2951" y="8946202"/>
              <a:ext cx="3549648" cy="2274532"/>
            </a:xfrm>
            <a:prstGeom prst="rect">
              <a:avLst/>
            </a:prstGeom>
          </p:spPr>
        </p:pic>
        <p:pic>
          <p:nvPicPr>
            <p:cNvPr id="35" name="Picture 34">
              <a:extLst>
                <a:ext uri="{FF2B5EF4-FFF2-40B4-BE49-F238E27FC236}">
                  <a16:creationId xmlns:a16="http://schemas.microsoft.com/office/drawing/2014/main" id="{619763E2-15F4-FA31-6B9B-DEFC62DCAC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94852" y="11163857"/>
              <a:ext cx="4094760" cy="4088630"/>
            </a:xfrm>
            <a:prstGeom prst="rect">
              <a:avLst/>
            </a:prstGeom>
          </p:spPr>
        </p:pic>
      </p:grpSp>
      <p:sp>
        <p:nvSpPr>
          <p:cNvPr id="62" name="TextBox 61">
            <a:extLst>
              <a:ext uri="{FF2B5EF4-FFF2-40B4-BE49-F238E27FC236}">
                <a16:creationId xmlns:a16="http://schemas.microsoft.com/office/drawing/2014/main" id="{F2FB38CA-DD5C-4C1C-5C1E-1A85F32205F4}"/>
              </a:ext>
            </a:extLst>
          </p:cNvPr>
          <p:cNvSpPr txBox="1"/>
          <p:nvPr/>
        </p:nvSpPr>
        <p:spPr>
          <a:xfrm>
            <a:off x="640080" y="17711931"/>
            <a:ext cx="6541770" cy="3046988"/>
          </a:xfrm>
          <a:prstGeom prst="rect">
            <a:avLst/>
          </a:prstGeom>
          <a:noFill/>
        </p:spPr>
        <p:txBody>
          <a:bodyPr wrap="square" lIns="91440" tIns="45720" rIns="91440" bIns="45720" rtlCol="0" anchor="t">
            <a:spAutoFit/>
          </a:bodyPr>
          <a:lstStyle/>
          <a:p>
            <a:pPr algn="just"/>
            <a:r>
              <a:rPr lang="en-US" sz="3200" dirty="0"/>
              <a:t>     Additionally, the ability to utilize a common set of tools on an arbitrary and diverse set of mobility platforms would reduce payload mass and single point failures on construction work sites. </a:t>
            </a:r>
          </a:p>
        </p:txBody>
      </p:sp>
      <p:sp>
        <p:nvSpPr>
          <p:cNvPr id="75" name="TextBox 74">
            <a:extLst>
              <a:ext uri="{FF2B5EF4-FFF2-40B4-BE49-F238E27FC236}">
                <a16:creationId xmlns:a16="http://schemas.microsoft.com/office/drawing/2014/main" id="{8B8EB057-C8D5-96E3-8780-68403006213C}"/>
              </a:ext>
            </a:extLst>
          </p:cNvPr>
          <p:cNvSpPr txBox="1"/>
          <p:nvPr/>
        </p:nvSpPr>
        <p:spPr>
          <a:xfrm>
            <a:off x="593518" y="22686567"/>
            <a:ext cx="11502643" cy="6863417"/>
          </a:xfrm>
          <a:prstGeom prst="rect">
            <a:avLst/>
          </a:prstGeom>
          <a:noFill/>
        </p:spPr>
        <p:txBody>
          <a:bodyPr wrap="square" rtlCol="0">
            <a:spAutoFit/>
          </a:bodyPr>
          <a:lstStyle/>
          <a:p>
            <a:pPr algn="ctr">
              <a:spcAft>
                <a:spcPts val="1200"/>
              </a:spcAft>
            </a:pPr>
            <a:r>
              <a:rPr lang="en-US" sz="3600" b="1" dirty="0"/>
              <a:t>Building On Previous Work</a:t>
            </a:r>
          </a:p>
          <a:p>
            <a:pPr algn="just">
              <a:spcAft>
                <a:spcPts val="1200"/>
              </a:spcAft>
            </a:pPr>
            <a:r>
              <a:rPr lang="en-US" sz="3200" dirty="0"/>
              <a:t>    The MICE project is not the first to tackle tool changers and MDS concepts. The team has performed a vast literature review and identified lessons learned and key benefits from other MDS concepts. </a:t>
            </a:r>
          </a:p>
          <a:p>
            <a:pPr algn="just">
              <a:spcAft>
                <a:spcPts val="1200"/>
              </a:spcAft>
            </a:pPr>
            <a:r>
              <a:rPr lang="en-US" sz="3200" dirty="0"/>
              <a:t>    Previous work was performed at Kennedy Space Center (KSC) on the</a:t>
            </a:r>
            <a:r>
              <a:rPr lang="en-US" sz="3200" b="1" dirty="0"/>
              <a:t> Quick Attach Docking Interface for the Lunar Electric Rover project [2]. </a:t>
            </a:r>
            <a:r>
              <a:rPr lang="en-US" sz="3200" dirty="0"/>
              <a:t>The team developed an MDS to be used on NASA’s Chariot rover. Testing was performed to attach and detach a grader blade from the rover. This work highlighted key requirements to any rover-based MDS concept. Specifically, a need for significant pre-load, a high degree of dust tolerance, and a desire for increase interface reach. </a:t>
            </a:r>
          </a:p>
        </p:txBody>
      </p:sp>
      <p:sp>
        <p:nvSpPr>
          <p:cNvPr id="76" name="TextBox 75">
            <a:extLst>
              <a:ext uri="{FF2B5EF4-FFF2-40B4-BE49-F238E27FC236}">
                <a16:creationId xmlns:a16="http://schemas.microsoft.com/office/drawing/2014/main" id="{B56884B7-956B-3CD7-1968-DF428E9F7D2D}"/>
              </a:ext>
            </a:extLst>
          </p:cNvPr>
          <p:cNvSpPr txBox="1"/>
          <p:nvPr/>
        </p:nvSpPr>
        <p:spPr>
          <a:xfrm>
            <a:off x="13417883" y="5251568"/>
            <a:ext cx="11502643" cy="646331"/>
          </a:xfrm>
          <a:prstGeom prst="rect">
            <a:avLst/>
          </a:prstGeom>
          <a:noFill/>
        </p:spPr>
        <p:txBody>
          <a:bodyPr wrap="square" rtlCol="0">
            <a:spAutoFit/>
          </a:bodyPr>
          <a:lstStyle/>
          <a:p>
            <a:pPr algn="ctr">
              <a:spcAft>
                <a:spcPts val="1200"/>
              </a:spcAft>
            </a:pPr>
            <a:r>
              <a:rPr lang="en-US" sz="3600" b="1" dirty="0"/>
              <a:t>Ground Pickup MDS</a:t>
            </a:r>
          </a:p>
        </p:txBody>
      </p:sp>
      <p:sp>
        <p:nvSpPr>
          <p:cNvPr id="77" name="TextBox 76">
            <a:extLst>
              <a:ext uri="{FF2B5EF4-FFF2-40B4-BE49-F238E27FC236}">
                <a16:creationId xmlns:a16="http://schemas.microsoft.com/office/drawing/2014/main" id="{DEB92AD1-08B5-F344-EC2D-A530032646BB}"/>
              </a:ext>
            </a:extLst>
          </p:cNvPr>
          <p:cNvSpPr txBox="1"/>
          <p:nvPr/>
        </p:nvSpPr>
        <p:spPr>
          <a:xfrm>
            <a:off x="13512038" y="5997608"/>
            <a:ext cx="9043059" cy="4031873"/>
          </a:xfrm>
          <a:prstGeom prst="rect">
            <a:avLst/>
          </a:prstGeom>
          <a:noFill/>
        </p:spPr>
        <p:txBody>
          <a:bodyPr wrap="square" rtlCol="0">
            <a:spAutoFit/>
          </a:bodyPr>
          <a:lstStyle/>
          <a:p>
            <a:pPr algn="just">
              <a:spcAft>
                <a:spcPts val="1200"/>
              </a:spcAft>
            </a:pPr>
            <a:r>
              <a:rPr lang="en-US" sz="3200" dirty="0"/>
              <a:t>     While implements could be placed on a tool rack for storage and potentially charging, it would be beneficial to have an MDS capable of retrieving implements that are placed on the lunar surface. Doing so would reduce the total traverse time required (as the system would no longer need to drive to a tool rack), potentially reduce flight mass, and increase flexibility in a construction con-ops. </a:t>
            </a:r>
          </a:p>
        </p:txBody>
      </p:sp>
      <p:sp>
        <p:nvSpPr>
          <p:cNvPr id="78" name="TextBox 77">
            <a:extLst>
              <a:ext uri="{FF2B5EF4-FFF2-40B4-BE49-F238E27FC236}">
                <a16:creationId xmlns:a16="http://schemas.microsoft.com/office/drawing/2014/main" id="{AAA2BFA7-0869-0774-598F-29CA7B1DAE21}"/>
              </a:ext>
            </a:extLst>
          </p:cNvPr>
          <p:cNvSpPr txBox="1"/>
          <p:nvPr/>
        </p:nvSpPr>
        <p:spPr>
          <a:xfrm>
            <a:off x="31450914" y="6114577"/>
            <a:ext cx="6155782" cy="9756517"/>
          </a:xfrm>
          <a:prstGeom prst="rect">
            <a:avLst/>
          </a:prstGeom>
          <a:noFill/>
        </p:spPr>
        <p:txBody>
          <a:bodyPr wrap="square" lIns="91440" tIns="45720" rIns="91440" bIns="45720" rtlCol="0" anchor="t">
            <a:spAutoFit/>
          </a:bodyPr>
          <a:lstStyle/>
          <a:p>
            <a:pPr algn="just">
              <a:spcAft>
                <a:spcPts val="1200"/>
              </a:spcAft>
            </a:pPr>
            <a:r>
              <a:rPr lang="en-US" sz="3200" dirty="0"/>
              <a:t>     The hub MDS concept provides a lower mass/volume solution than the ground pickup MDS by utilizing the shoulder joint on a rover such as IPEx to perform vertical alignment.</a:t>
            </a:r>
          </a:p>
          <a:p>
            <a:pPr algn="just">
              <a:spcAft>
                <a:spcPts val="1200"/>
              </a:spcAft>
            </a:pPr>
            <a:r>
              <a:rPr lang="en-US" sz="3200" dirty="0"/>
              <a:t>     The hub MDS concept shown in figure 4 and 5 uses a pair of over-center latching arms to connect to the implement and provide a pre-loaded mechanical connection. An arbitrary electrical connection is placed between the two latching arms and is protected from dust via a dust cover (shown in figure 5 in transparent green)</a:t>
            </a:r>
          </a:p>
          <a:p>
            <a:pPr algn="just">
              <a:spcAft>
                <a:spcPts val="1200"/>
              </a:spcAft>
            </a:pPr>
            <a:r>
              <a:rPr lang="en-US" sz="3200" dirty="0"/>
              <a:t>     This concept is currently in development and will be tested in summer 2024.</a:t>
            </a:r>
          </a:p>
        </p:txBody>
      </p:sp>
      <p:sp>
        <p:nvSpPr>
          <p:cNvPr id="3" name="TextBox 2">
            <a:extLst>
              <a:ext uri="{FF2B5EF4-FFF2-40B4-BE49-F238E27FC236}">
                <a16:creationId xmlns:a16="http://schemas.microsoft.com/office/drawing/2014/main" id="{3AEEFB8F-8048-538E-374A-1F3AC339FE22}"/>
              </a:ext>
            </a:extLst>
          </p:cNvPr>
          <p:cNvSpPr txBox="1"/>
          <p:nvPr/>
        </p:nvSpPr>
        <p:spPr>
          <a:xfrm>
            <a:off x="13512038" y="10086559"/>
            <a:ext cx="7941392" cy="3046988"/>
          </a:xfrm>
          <a:prstGeom prst="rect">
            <a:avLst/>
          </a:prstGeom>
          <a:noFill/>
        </p:spPr>
        <p:txBody>
          <a:bodyPr wrap="square" rtlCol="0">
            <a:spAutoFit/>
          </a:bodyPr>
          <a:lstStyle/>
          <a:p>
            <a:pPr algn="just">
              <a:spcAft>
                <a:spcPts val="1200"/>
              </a:spcAft>
            </a:pPr>
            <a:r>
              <a:rPr lang="en-US" sz="3200" dirty="0"/>
              <a:t>     Placing the implement on the lunar surface requires a vertical-axis system to perform attach/detach operations. Placement on the lunar surface also increases the chance of misalignment between the two halves of the MDS connection point due to terrain.</a:t>
            </a:r>
          </a:p>
        </p:txBody>
      </p:sp>
      <p:sp>
        <p:nvSpPr>
          <p:cNvPr id="5" name="TextBox 4">
            <a:extLst>
              <a:ext uri="{FF2B5EF4-FFF2-40B4-BE49-F238E27FC236}">
                <a16:creationId xmlns:a16="http://schemas.microsoft.com/office/drawing/2014/main" id="{863C6811-84CD-0526-1DC5-C25F010AAEA9}"/>
              </a:ext>
            </a:extLst>
          </p:cNvPr>
          <p:cNvSpPr txBox="1"/>
          <p:nvPr/>
        </p:nvSpPr>
        <p:spPr>
          <a:xfrm>
            <a:off x="21065149" y="16148094"/>
            <a:ext cx="3937930" cy="369332"/>
          </a:xfrm>
          <a:prstGeom prst="rect">
            <a:avLst/>
          </a:prstGeom>
          <a:noFill/>
        </p:spPr>
        <p:txBody>
          <a:bodyPr wrap="square">
            <a:spAutoFit/>
          </a:bodyPr>
          <a:lstStyle/>
          <a:p>
            <a:pPr marL="0" marR="0" algn="just">
              <a:spcBef>
                <a:spcPts val="0"/>
              </a:spcBef>
              <a:spcAft>
                <a:spcPts val="0"/>
              </a:spcAft>
            </a:pPr>
            <a:r>
              <a:rPr lang="en-US" sz="1800" i="1" dirty="0">
                <a:effectLst/>
                <a:latin typeface="Times New Roman" panose="02020603050405020304" pitchFamily="18" charset="0"/>
                <a:ea typeface="Times New Roman" panose="02020603050405020304" pitchFamily="18" charset="0"/>
              </a:rPr>
              <a:t>Figure 2. Ground pickup arm actuation. </a:t>
            </a:r>
          </a:p>
        </p:txBody>
      </p:sp>
      <p:sp>
        <p:nvSpPr>
          <p:cNvPr id="28" name="TextBox 27">
            <a:extLst>
              <a:ext uri="{FF2B5EF4-FFF2-40B4-BE49-F238E27FC236}">
                <a16:creationId xmlns:a16="http://schemas.microsoft.com/office/drawing/2014/main" id="{0AB3851F-B99D-1C06-369D-E5EB97222BC2}"/>
              </a:ext>
            </a:extLst>
          </p:cNvPr>
          <p:cNvSpPr txBox="1"/>
          <p:nvPr/>
        </p:nvSpPr>
        <p:spPr>
          <a:xfrm>
            <a:off x="13512038" y="13206255"/>
            <a:ext cx="7434379" cy="5509200"/>
          </a:xfrm>
          <a:prstGeom prst="rect">
            <a:avLst/>
          </a:prstGeom>
          <a:noFill/>
        </p:spPr>
        <p:txBody>
          <a:bodyPr wrap="square">
            <a:spAutoFit/>
          </a:bodyPr>
          <a:lstStyle/>
          <a:p>
            <a:pPr algn="just"/>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The ground pickup MDS concept is a further development of the Quick Attach concept developed for the Chariot rover. With this new design, a hook and bar connection mechanism (like Quick Attach) is placed on the end of a rotating arm. The arm allows for significant vertical misalignment between the implement and the final rover connection point. The arm uses an over-center mechanism to provide rigidity when fully retracted. </a:t>
            </a:r>
            <a:endParaRPr lang="en-US" dirty="0"/>
          </a:p>
        </p:txBody>
      </p:sp>
      <p:grpSp>
        <p:nvGrpSpPr>
          <p:cNvPr id="54" name="Group 53">
            <a:extLst>
              <a:ext uri="{FF2B5EF4-FFF2-40B4-BE49-F238E27FC236}">
                <a16:creationId xmlns:a16="http://schemas.microsoft.com/office/drawing/2014/main" id="{0387C3BA-A343-6DD4-63FB-20C211379C8D}"/>
              </a:ext>
            </a:extLst>
          </p:cNvPr>
          <p:cNvGrpSpPr/>
          <p:nvPr/>
        </p:nvGrpSpPr>
        <p:grpSpPr>
          <a:xfrm>
            <a:off x="15063973" y="19122680"/>
            <a:ext cx="8210462" cy="13041704"/>
            <a:chOff x="15063973" y="18788163"/>
            <a:chExt cx="8210462" cy="13041704"/>
          </a:xfrm>
        </p:grpSpPr>
        <p:grpSp>
          <p:nvGrpSpPr>
            <p:cNvPr id="48" name="Group 47">
              <a:extLst>
                <a:ext uri="{FF2B5EF4-FFF2-40B4-BE49-F238E27FC236}">
                  <a16:creationId xmlns:a16="http://schemas.microsoft.com/office/drawing/2014/main" id="{ABF6CF2A-7C8A-925A-E26D-65451C13670D}"/>
                </a:ext>
              </a:extLst>
            </p:cNvPr>
            <p:cNvGrpSpPr/>
            <p:nvPr/>
          </p:nvGrpSpPr>
          <p:grpSpPr>
            <a:xfrm>
              <a:off x="15063973" y="18788163"/>
              <a:ext cx="8210462" cy="12603010"/>
              <a:chOff x="-15486095" y="6211886"/>
              <a:chExt cx="17555463" cy="26947526"/>
            </a:xfrm>
          </p:grpSpPr>
          <p:pic>
            <p:nvPicPr>
              <p:cNvPr id="36" name="Picture 35" descr="A picture containing floor, indoor&#10;&#10;Description automatically generated">
                <a:extLst>
                  <a:ext uri="{FF2B5EF4-FFF2-40B4-BE49-F238E27FC236}">
                    <a16:creationId xmlns:a16="http://schemas.microsoft.com/office/drawing/2014/main" id="{786BA8C0-376E-C5D7-BFFB-E495BB207DAE}"/>
                  </a:ext>
                </a:extLst>
              </p:cNvPr>
              <p:cNvPicPr>
                <a:picLocks noChangeAspect="1"/>
              </p:cNvPicPr>
              <p:nvPr/>
            </p:nvPicPr>
            <p:blipFill rotWithShape="1">
              <a:blip r:embed="rId8">
                <a:extLst>
                  <a:ext uri="{28A0092B-C50C-407E-A947-70E740481C1C}">
                    <a14:useLocalDpi xmlns:a14="http://schemas.microsoft.com/office/drawing/2010/main" val="0"/>
                  </a:ext>
                </a:extLst>
              </a:blip>
              <a:srcRect t="13128" r="4005"/>
              <a:stretch/>
            </p:blipFill>
            <p:spPr>
              <a:xfrm>
                <a:off x="-15486095" y="6211886"/>
                <a:ext cx="17555463" cy="8936558"/>
              </a:xfrm>
              <a:prstGeom prst="rect">
                <a:avLst/>
              </a:prstGeom>
            </p:spPr>
          </p:pic>
          <p:pic>
            <p:nvPicPr>
              <p:cNvPr id="40" name="Picture 39" descr="A picture containing floor, indoor&#10;&#10;Description automatically generated">
                <a:extLst>
                  <a:ext uri="{FF2B5EF4-FFF2-40B4-BE49-F238E27FC236}">
                    <a16:creationId xmlns:a16="http://schemas.microsoft.com/office/drawing/2014/main" id="{583D8137-4378-22A8-0FB0-4FC290C3234D}"/>
                  </a:ext>
                </a:extLst>
              </p:cNvPr>
              <p:cNvPicPr>
                <a:picLocks noChangeAspect="1"/>
              </p:cNvPicPr>
              <p:nvPr/>
            </p:nvPicPr>
            <p:blipFill rotWithShape="1">
              <a:blip r:embed="rId9">
                <a:extLst>
                  <a:ext uri="{28A0092B-C50C-407E-A947-70E740481C1C}">
                    <a14:useLocalDpi xmlns:a14="http://schemas.microsoft.com/office/drawing/2010/main" val="0"/>
                  </a:ext>
                </a:extLst>
              </a:blip>
              <a:srcRect t="13128" r="4151"/>
              <a:stretch/>
            </p:blipFill>
            <p:spPr>
              <a:xfrm>
                <a:off x="-15486095" y="15243833"/>
                <a:ext cx="17528958" cy="8936556"/>
              </a:xfrm>
              <a:prstGeom prst="rect">
                <a:avLst/>
              </a:prstGeom>
            </p:spPr>
          </p:pic>
          <p:pic>
            <p:nvPicPr>
              <p:cNvPr id="46" name="Picture 45" descr="A picture containing indoor, floor&#10;&#10;Description automatically generated">
                <a:extLst>
                  <a:ext uri="{FF2B5EF4-FFF2-40B4-BE49-F238E27FC236}">
                    <a16:creationId xmlns:a16="http://schemas.microsoft.com/office/drawing/2014/main" id="{D0D9A964-3D99-9DA0-1A15-944A88444C32}"/>
                  </a:ext>
                </a:extLst>
              </p:cNvPr>
              <p:cNvPicPr>
                <a:picLocks noChangeAspect="1"/>
              </p:cNvPicPr>
              <p:nvPr/>
            </p:nvPicPr>
            <p:blipFill rotWithShape="1">
              <a:blip r:embed="rId10">
                <a:extLst>
                  <a:ext uri="{28A0092B-C50C-407E-A947-70E740481C1C}">
                    <a14:useLocalDpi xmlns:a14="http://schemas.microsoft.com/office/drawing/2010/main" val="0"/>
                  </a:ext>
                </a:extLst>
              </a:blip>
              <a:srcRect t="13642" r="4005"/>
              <a:stretch/>
            </p:blipFill>
            <p:spPr>
              <a:xfrm>
                <a:off x="-15486095" y="24275776"/>
                <a:ext cx="17555463" cy="8883636"/>
              </a:xfrm>
              <a:prstGeom prst="rect">
                <a:avLst/>
              </a:prstGeom>
            </p:spPr>
          </p:pic>
        </p:grpSp>
        <p:sp>
          <p:nvSpPr>
            <p:cNvPr id="51" name="TextBox 50">
              <a:extLst>
                <a:ext uri="{FF2B5EF4-FFF2-40B4-BE49-F238E27FC236}">
                  <a16:creationId xmlns:a16="http://schemas.microsoft.com/office/drawing/2014/main" id="{89AAA0B0-902C-FA87-7AB7-F3451B0FCF34}"/>
                </a:ext>
              </a:extLst>
            </p:cNvPr>
            <p:cNvSpPr txBox="1"/>
            <p:nvPr/>
          </p:nvSpPr>
          <p:spPr>
            <a:xfrm>
              <a:off x="15155157" y="31460535"/>
              <a:ext cx="8119278" cy="369332"/>
            </a:xfrm>
            <a:prstGeom prst="rect">
              <a:avLst/>
            </a:prstGeom>
            <a:noFill/>
          </p:spPr>
          <p:txBody>
            <a:bodyPr wrap="square">
              <a:spAutoFit/>
            </a:bodyPr>
            <a:lstStyle/>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Figure 3. </a:t>
              </a:r>
              <a:r>
                <a:rPr lang="en-US" sz="1800" i="1" dirty="0">
                  <a:latin typeface="Times New Roman" panose="02020603050405020304" pitchFamily="18" charset="0"/>
                  <a:ea typeface="Times New Roman" panose="02020603050405020304" pitchFamily="18" charset="0"/>
                </a:rPr>
                <a:t>Ground pickup MDS attaching simulated IPEx Drum. </a:t>
              </a:r>
              <a:endParaRPr lang="en-US" sz="1800" i="1" dirty="0">
                <a:effectLst/>
                <a:latin typeface="Times New Roman" panose="02020603050405020304" pitchFamily="18" charset="0"/>
                <a:ea typeface="Times New Roman" panose="02020603050405020304" pitchFamily="18" charset="0"/>
              </a:endParaRPr>
            </a:p>
          </p:txBody>
        </p:sp>
      </p:grpSp>
      <p:sp>
        <p:nvSpPr>
          <p:cNvPr id="56" name="TextBox 55">
            <a:extLst>
              <a:ext uri="{FF2B5EF4-FFF2-40B4-BE49-F238E27FC236}">
                <a16:creationId xmlns:a16="http://schemas.microsoft.com/office/drawing/2014/main" id="{7EF2703A-C2E0-9DB1-9C16-A5BEB04C01DC}"/>
              </a:ext>
            </a:extLst>
          </p:cNvPr>
          <p:cNvSpPr txBox="1"/>
          <p:nvPr/>
        </p:nvSpPr>
        <p:spPr>
          <a:xfrm>
            <a:off x="26204356" y="17629083"/>
            <a:ext cx="4288343" cy="646331"/>
          </a:xfrm>
          <a:prstGeom prst="rect">
            <a:avLst/>
          </a:prstGeom>
          <a:noFill/>
        </p:spPr>
        <p:txBody>
          <a:bodyPr wrap="square">
            <a:spAutoFit/>
          </a:bodyPr>
          <a:lstStyle/>
          <a:p>
            <a:pPr marL="0" marR="0" algn="ctr">
              <a:spcBef>
                <a:spcPts val="0"/>
              </a:spcBef>
              <a:spcAft>
                <a:spcPts val="0"/>
              </a:spcAft>
            </a:pPr>
            <a:r>
              <a:rPr lang="en-US" sz="1800" i="1" dirty="0">
                <a:effectLst/>
                <a:latin typeface="Times New Roman" panose="02020603050405020304" pitchFamily="18" charset="0"/>
                <a:ea typeface="Times New Roman" panose="02020603050405020304" pitchFamily="18" charset="0"/>
              </a:rPr>
              <a:t>Figure 4. </a:t>
            </a:r>
            <a:r>
              <a:rPr lang="en-US" sz="1800" i="1" dirty="0">
                <a:latin typeface="Times New Roman" panose="02020603050405020304" pitchFamily="18" charset="0"/>
                <a:ea typeface="Times New Roman" panose="02020603050405020304" pitchFamily="18" charset="0"/>
              </a:rPr>
              <a:t>Hub MDS connection to the IPEx bucket drum implement.  </a:t>
            </a:r>
            <a:endParaRPr lang="en-US" sz="1800" i="1" dirty="0">
              <a:effectLst/>
              <a:latin typeface="Times New Roman" panose="02020603050405020304" pitchFamily="18" charset="0"/>
              <a:ea typeface="Times New Roman" panose="02020603050405020304" pitchFamily="18" charset="0"/>
            </a:endParaRPr>
          </a:p>
        </p:txBody>
      </p:sp>
      <p:sp>
        <p:nvSpPr>
          <p:cNvPr id="59" name="TextBox 58">
            <a:extLst>
              <a:ext uri="{FF2B5EF4-FFF2-40B4-BE49-F238E27FC236}">
                <a16:creationId xmlns:a16="http://schemas.microsoft.com/office/drawing/2014/main" id="{CBEA5077-072D-7981-5FCA-530302B91344}"/>
              </a:ext>
            </a:extLst>
          </p:cNvPr>
          <p:cNvSpPr txBox="1"/>
          <p:nvPr/>
        </p:nvSpPr>
        <p:spPr>
          <a:xfrm>
            <a:off x="26204356" y="28302819"/>
            <a:ext cx="11577106" cy="4093428"/>
          </a:xfrm>
          <a:prstGeom prst="rect">
            <a:avLst/>
          </a:prstGeom>
          <a:noFill/>
        </p:spPr>
        <p:txBody>
          <a:bodyPr wrap="square" rtlCol="0">
            <a:spAutoFit/>
          </a:bodyPr>
          <a:lstStyle/>
          <a:p>
            <a:pPr algn="ctr"/>
            <a:r>
              <a:rPr lang="en-US" sz="3600" b="1" dirty="0"/>
              <a:t>Further Advancement</a:t>
            </a:r>
          </a:p>
          <a:p>
            <a:pPr algn="just"/>
            <a:r>
              <a:rPr lang="en-US" sz="3200" dirty="0"/>
              <a:t>      MICE is seeking funding to advance these MDS concepts by testing on a mobility platform in lunar simulant at ambient conditions as well as further testing in dusty vacuum conditions.</a:t>
            </a:r>
          </a:p>
          <a:p>
            <a:pPr algn="just"/>
            <a:r>
              <a:rPr lang="en-US" sz="3200" dirty="0"/>
              <a:t>     Additionally, MICE is adding electrostatic measurement equipment to the Atmospherically Sealed Simulator for In-situ System Testing (ASSIST) vacuum chamber. This will improve ASSIST’s ability to test equipment with lunar-like triboelectric effects. </a:t>
            </a:r>
          </a:p>
        </p:txBody>
      </p:sp>
      <p:grpSp>
        <p:nvGrpSpPr>
          <p:cNvPr id="70" name="Group 69">
            <a:extLst>
              <a:ext uri="{FF2B5EF4-FFF2-40B4-BE49-F238E27FC236}">
                <a16:creationId xmlns:a16="http://schemas.microsoft.com/office/drawing/2014/main" id="{D5CBE543-3EE3-653F-8D22-12392B5011DC}"/>
              </a:ext>
            </a:extLst>
          </p:cNvPr>
          <p:cNvGrpSpPr/>
          <p:nvPr/>
        </p:nvGrpSpPr>
        <p:grpSpPr>
          <a:xfrm>
            <a:off x="26128157" y="6128924"/>
            <a:ext cx="5284657" cy="11266844"/>
            <a:chOff x="-10567712" y="2691117"/>
            <a:chExt cx="13820775" cy="29465777"/>
          </a:xfrm>
        </p:grpSpPr>
        <p:pic>
          <p:nvPicPr>
            <p:cNvPr id="61" name="Picture 60" descr="Diagram&#10;&#10;Description automatically generated">
              <a:extLst>
                <a:ext uri="{FF2B5EF4-FFF2-40B4-BE49-F238E27FC236}">
                  <a16:creationId xmlns:a16="http://schemas.microsoft.com/office/drawing/2014/main" id="{4DFF8A56-ED86-DC85-4C73-28F4E417BD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67712" y="2691117"/>
              <a:ext cx="13811250" cy="7229475"/>
            </a:xfrm>
            <a:prstGeom prst="rect">
              <a:avLst/>
            </a:prstGeom>
          </p:spPr>
        </p:pic>
        <p:pic>
          <p:nvPicPr>
            <p:cNvPr id="64" name="Picture 63" descr="Diagram&#10;&#10;Description automatically generated">
              <a:extLst>
                <a:ext uri="{FF2B5EF4-FFF2-40B4-BE49-F238E27FC236}">
                  <a16:creationId xmlns:a16="http://schemas.microsoft.com/office/drawing/2014/main" id="{406642F4-2951-71CE-4301-0DE25B2A18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54997" y="24908369"/>
              <a:ext cx="12363450" cy="7248525"/>
            </a:xfrm>
            <a:prstGeom prst="rect">
              <a:avLst/>
            </a:prstGeom>
          </p:spPr>
        </p:pic>
        <p:pic>
          <p:nvPicPr>
            <p:cNvPr id="66" name="Picture 65" descr="Diagram&#10;&#10;Description automatically generated">
              <a:extLst>
                <a:ext uri="{FF2B5EF4-FFF2-40B4-BE49-F238E27FC236}">
                  <a16:creationId xmlns:a16="http://schemas.microsoft.com/office/drawing/2014/main" id="{0AC3FF5E-929A-047E-CBEC-19D86982FF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54997" y="17426419"/>
              <a:ext cx="12658725" cy="7467600"/>
            </a:xfrm>
            <a:prstGeom prst="rect">
              <a:avLst/>
            </a:prstGeom>
          </p:spPr>
        </p:pic>
        <p:pic>
          <p:nvPicPr>
            <p:cNvPr id="68" name="Picture 67" descr="Diagram&#10;&#10;Description automatically generated">
              <a:extLst>
                <a:ext uri="{FF2B5EF4-FFF2-40B4-BE49-F238E27FC236}">
                  <a16:creationId xmlns:a16="http://schemas.microsoft.com/office/drawing/2014/main" id="{7F9B5D85-481D-C995-AE4D-CF497BA993E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67712" y="9934943"/>
              <a:ext cx="13820775" cy="7477125"/>
            </a:xfrm>
            <a:prstGeom prst="rect">
              <a:avLst/>
            </a:prstGeom>
          </p:spPr>
        </p:pic>
      </p:grpSp>
      <p:grpSp>
        <p:nvGrpSpPr>
          <p:cNvPr id="100" name="Group 99">
            <a:extLst>
              <a:ext uri="{FF2B5EF4-FFF2-40B4-BE49-F238E27FC236}">
                <a16:creationId xmlns:a16="http://schemas.microsoft.com/office/drawing/2014/main" id="{21FDD196-0BBA-AB5C-6D12-5006379E80AE}"/>
              </a:ext>
            </a:extLst>
          </p:cNvPr>
          <p:cNvGrpSpPr/>
          <p:nvPr/>
        </p:nvGrpSpPr>
        <p:grpSpPr>
          <a:xfrm>
            <a:off x="26204524" y="18341394"/>
            <a:ext cx="11696308" cy="9734792"/>
            <a:chOff x="26602368" y="18678945"/>
            <a:chExt cx="11307070" cy="9410830"/>
          </a:xfrm>
        </p:grpSpPr>
        <p:grpSp>
          <p:nvGrpSpPr>
            <p:cNvPr id="73" name="Group 72">
              <a:extLst>
                <a:ext uri="{FF2B5EF4-FFF2-40B4-BE49-F238E27FC236}">
                  <a16:creationId xmlns:a16="http://schemas.microsoft.com/office/drawing/2014/main" id="{F8318B0A-D050-C8FA-7568-A0B454EBA8ED}"/>
                </a:ext>
              </a:extLst>
            </p:cNvPr>
            <p:cNvGrpSpPr/>
            <p:nvPr/>
          </p:nvGrpSpPr>
          <p:grpSpPr>
            <a:xfrm>
              <a:off x="28523726" y="18678945"/>
              <a:ext cx="9385712" cy="9410830"/>
              <a:chOff x="32905902" y="13906745"/>
              <a:chExt cx="8069264" cy="8090859"/>
            </a:xfrm>
          </p:grpSpPr>
          <p:pic>
            <p:nvPicPr>
              <p:cNvPr id="72" name="Picture 71">
                <a:extLst>
                  <a:ext uri="{FF2B5EF4-FFF2-40B4-BE49-F238E27FC236}">
                    <a16:creationId xmlns:a16="http://schemas.microsoft.com/office/drawing/2014/main" id="{D15E2A86-FFA7-03F6-4C76-6FA078A61AF5}"/>
                  </a:ext>
                </a:extLst>
              </p:cNvPr>
              <p:cNvPicPr>
                <a:picLocks noChangeAspect="1"/>
              </p:cNvPicPr>
              <p:nvPr/>
            </p:nvPicPr>
            <p:blipFill>
              <a:blip r:embed="rId15"/>
              <a:stretch>
                <a:fillRect/>
              </a:stretch>
            </p:blipFill>
            <p:spPr>
              <a:xfrm>
                <a:off x="32905902" y="13906745"/>
                <a:ext cx="8069264" cy="7906454"/>
              </a:xfrm>
              <a:prstGeom prst="rect">
                <a:avLst/>
              </a:prstGeom>
            </p:spPr>
          </p:pic>
          <p:sp>
            <p:nvSpPr>
              <p:cNvPr id="57" name="TextBox 56">
                <a:extLst>
                  <a:ext uri="{FF2B5EF4-FFF2-40B4-BE49-F238E27FC236}">
                    <a16:creationId xmlns:a16="http://schemas.microsoft.com/office/drawing/2014/main" id="{EBC5F1A8-9903-43D9-55A1-B81BACE5C927}"/>
                  </a:ext>
                </a:extLst>
              </p:cNvPr>
              <p:cNvSpPr txBox="1"/>
              <p:nvPr/>
            </p:nvSpPr>
            <p:spPr>
              <a:xfrm>
                <a:off x="33749041" y="21690642"/>
                <a:ext cx="4288343" cy="306962"/>
              </a:xfrm>
              <a:prstGeom prst="rect">
                <a:avLst/>
              </a:prstGeom>
              <a:noFill/>
            </p:spPr>
            <p:txBody>
              <a:bodyPr wrap="square">
                <a:spAutoFit/>
              </a:bodyPr>
              <a:lstStyle/>
              <a:p>
                <a:pPr marL="0" marR="0" algn="ctr">
                  <a:spcBef>
                    <a:spcPts val="0"/>
                  </a:spcBef>
                  <a:spcAft>
                    <a:spcPts val="0"/>
                  </a:spcAft>
                </a:pPr>
                <a:r>
                  <a:rPr lang="en-US" sz="1800" i="1">
                    <a:effectLst/>
                    <a:latin typeface="Times New Roman" panose="02020603050405020304" pitchFamily="18" charset="0"/>
                    <a:ea typeface="Times New Roman" panose="02020603050405020304" pitchFamily="18" charset="0"/>
                  </a:rPr>
                  <a:t>Figure 5. </a:t>
                </a:r>
                <a:r>
                  <a:rPr lang="en-US" sz="1800" i="1" dirty="0">
                    <a:latin typeface="Times New Roman" panose="02020603050405020304" pitchFamily="18" charset="0"/>
                    <a:ea typeface="Times New Roman" panose="02020603050405020304" pitchFamily="18" charset="0"/>
                  </a:rPr>
                  <a:t>Hub MDS connection isometric view.</a:t>
                </a:r>
                <a:endParaRPr lang="en-US" sz="1800" i="1" dirty="0">
                  <a:effectLst/>
                  <a:latin typeface="Times New Roman" panose="02020603050405020304" pitchFamily="18" charset="0"/>
                  <a:ea typeface="Times New Roman" panose="02020603050405020304" pitchFamily="18" charset="0"/>
                </a:endParaRPr>
              </a:p>
            </p:txBody>
          </p:sp>
        </p:grpSp>
        <p:sp>
          <p:nvSpPr>
            <p:cNvPr id="80" name="Rectangle: Single Corner Snipped 79">
              <a:extLst>
                <a:ext uri="{FF2B5EF4-FFF2-40B4-BE49-F238E27FC236}">
                  <a16:creationId xmlns:a16="http://schemas.microsoft.com/office/drawing/2014/main" id="{38F5A8C4-E427-E19C-3D28-CF54E49DCAEB}"/>
                </a:ext>
              </a:extLst>
            </p:cNvPr>
            <p:cNvSpPr/>
            <p:nvPr/>
          </p:nvSpPr>
          <p:spPr>
            <a:xfrm>
              <a:off x="34339789" y="18678945"/>
              <a:ext cx="2017173" cy="646331"/>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Motor</a:t>
              </a:r>
            </a:p>
          </p:txBody>
        </p:sp>
        <p:sp>
          <p:nvSpPr>
            <p:cNvPr id="81" name="Rectangle: Single Corner Snipped 80">
              <a:extLst>
                <a:ext uri="{FF2B5EF4-FFF2-40B4-BE49-F238E27FC236}">
                  <a16:creationId xmlns:a16="http://schemas.microsoft.com/office/drawing/2014/main" id="{356762F3-3255-3FE3-CD19-A0F0FF46BE76}"/>
                </a:ext>
              </a:extLst>
            </p:cNvPr>
            <p:cNvSpPr/>
            <p:nvPr/>
          </p:nvSpPr>
          <p:spPr>
            <a:xfrm>
              <a:off x="35190689" y="20469529"/>
              <a:ext cx="2017173" cy="646331"/>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Latch</a:t>
              </a:r>
            </a:p>
          </p:txBody>
        </p:sp>
        <p:sp>
          <p:nvSpPr>
            <p:cNvPr id="82" name="Rectangle: Single Corner Snipped 81">
              <a:extLst>
                <a:ext uri="{FF2B5EF4-FFF2-40B4-BE49-F238E27FC236}">
                  <a16:creationId xmlns:a16="http://schemas.microsoft.com/office/drawing/2014/main" id="{D00A67E7-9E34-9461-8644-2ADB88D37F2A}"/>
                </a:ext>
              </a:extLst>
            </p:cNvPr>
            <p:cNvSpPr/>
            <p:nvPr/>
          </p:nvSpPr>
          <p:spPr>
            <a:xfrm>
              <a:off x="35589523" y="21401919"/>
              <a:ext cx="2017173" cy="646331"/>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Dust Cover</a:t>
              </a:r>
            </a:p>
          </p:txBody>
        </p:sp>
        <p:sp>
          <p:nvSpPr>
            <p:cNvPr id="83" name="Rectangle: Single Corner Snipped 82">
              <a:extLst>
                <a:ext uri="{FF2B5EF4-FFF2-40B4-BE49-F238E27FC236}">
                  <a16:creationId xmlns:a16="http://schemas.microsoft.com/office/drawing/2014/main" id="{C1525D5E-4926-6B3A-6169-B1225573F31E}"/>
                </a:ext>
              </a:extLst>
            </p:cNvPr>
            <p:cNvSpPr/>
            <p:nvPr/>
          </p:nvSpPr>
          <p:spPr>
            <a:xfrm>
              <a:off x="26680765" y="23341458"/>
              <a:ext cx="2823652" cy="1062884"/>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Manual Over-ride Pins</a:t>
              </a:r>
            </a:p>
          </p:txBody>
        </p:sp>
        <p:sp>
          <p:nvSpPr>
            <p:cNvPr id="84" name="Rectangle: Single Corner Snipped 83">
              <a:extLst>
                <a:ext uri="{FF2B5EF4-FFF2-40B4-BE49-F238E27FC236}">
                  <a16:creationId xmlns:a16="http://schemas.microsoft.com/office/drawing/2014/main" id="{97A8A004-8835-126D-ED4C-DA96EAE2FAD2}"/>
                </a:ext>
              </a:extLst>
            </p:cNvPr>
            <p:cNvSpPr/>
            <p:nvPr/>
          </p:nvSpPr>
          <p:spPr>
            <a:xfrm>
              <a:off x="26602368" y="19751285"/>
              <a:ext cx="3151535" cy="1062884"/>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Test Fixture Framing Bracket</a:t>
              </a:r>
            </a:p>
          </p:txBody>
        </p:sp>
        <p:sp>
          <p:nvSpPr>
            <p:cNvPr id="85" name="Rectangle: Single Corner Snipped 84">
              <a:extLst>
                <a:ext uri="{FF2B5EF4-FFF2-40B4-BE49-F238E27FC236}">
                  <a16:creationId xmlns:a16="http://schemas.microsoft.com/office/drawing/2014/main" id="{9E16633C-11C1-BDAE-87DD-D5005DC7264C}"/>
                </a:ext>
              </a:extLst>
            </p:cNvPr>
            <p:cNvSpPr/>
            <p:nvPr/>
          </p:nvSpPr>
          <p:spPr>
            <a:xfrm>
              <a:off x="31269472" y="26586531"/>
              <a:ext cx="2815997" cy="944438"/>
            </a:xfrm>
            <a:prstGeom prst="snip1Rect">
              <a:avLst>
                <a:gd name="adj" fmla="val 0"/>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Spring Resetting Cable</a:t>
              </a:r>
            </a:p>
          </p:txBody>
        </p:sp>
        <p:cxnSp>
          <p:nvCxnSpPr>
            <p:cNvPr id="87" name="Straight Arrow Connector 86">
              <a:extLst>
                <a:ext uri="{FF2B5EF4-FFF2-40B4-BE49-F238E27FC236}">
                  <a16:creationId xmlns:a16="http://schemas.microsoft.com/office/drawing/2014/main" id="{9E09FE2D-2A3F-2BF6-E624-8EC3B0D67F1D}"/>
                </a:ext>
              </a:extLst>
            </p:cNvPr>
            <p:cNvCxnSpPr>
              <a:stCxn id="85" idx="0"/>
            </p:cNvCxnSpPr>
            <p:nvPr/>
          </p:nvCxnSpPr>
          <p:spPr>
            <a:xfrm flipV="1">
              <a:off x="34085469" y="26708825"/>
              <a:ext cx="547431" cy="3499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6F3B129B-61EE-B283-B44D-D05588F4C2AE}"/>
                </a:ext>
              </a:extLst>
            </p:cNvPr>
            <p:cNvCxnSpPr>
              <a:stCxn id="83" idx="0"/>
            </p:cNvCxnSpPr>
            <p:nvPr/>
          </p:nvCxnSpPr>
          <p:spPr>
            <a:xfrm>
              <a:off x="29504417" y="23872900"/>
              <a:ext cx="487888" cy="2242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32850C0-0568-B36F-3C9C-AA443EB3D325}"/>
                </a:ext>
              </a:extLst>
            </p:cNvPr>
            <p:cNvCxnSpPr/>
            <p:nvPr/>
          </p:nvCxnSpPr>
          <p:spPr>
            <a:xfrm flipV="1">
              <a:off x="29504417" y="23672448"/>
              <a:ext cx="277083" cy="2004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77ACC99-960E-C960-D51A-24B72064B383}"/>
                </a:ext>
              </a:extLst>
            </p:cNvPr>
            <p:cNvCxnSpPr>
              <a:stCxn id="84" idx="1"/>
            </p:cNvCxnSpPr>
            <p:nvPr/>
          </p:nvCxnSpPr>
          <p:spPr>
            <a:xfrm>
              <a:off x="28178135" y="20814169"/>
              <a:ext cx="1765109" cy="6092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4FE656D-936B-F7AF-BFE9-A8C39E7A483E}"/>
                </a:ext>
              </a:extLst>
            </p:cNvPr>
            <p:cNvCxnSpPr>
              <a:stCxn id="80" idx="1"/>
            </p:cNvCxnSpPr>
            <p:nvPr/>
          </p:nvCxnSpPr>
          <p:spPr>
            <a:xfrm flipH="1">
              <a:off x="34632900" y="19325276"/>
              <a:ext cx="715476" cy="3669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9FDF7F0D-57A6-B682-6403-5869A5860E30}"/>
                </a:ext>
              </a:extLst>
            </p:cNvPr>
            <p:cNvCxnSpPr>
              <a:cxnSpLocks/>
              <a:stCxn id="81" idx="2"/>
            </p:cNvCxnSpPr>
            <p:nvPr/>
          </p:nvCxnSpPr>
          <p:spPr>
            <a:xfrm flipH="1">
              <a:off x="34643258" y="20792695"/>
              <a:ext cx="547431" cy="9206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7DE692D2-726E-391C-0394-372F68F8EF47}"/>
                </a:ext>
              </a:extLst>
            </p:cNvPr>
            <p:cNvCxnSpPr>
              <a:stCxn id="82" idx="2"/>
            </p:cNvCxnSpPr>
            <p:nvPr/>
          </p:nvCxnSpPr>
          <p:spPr>
            <a:xfrm flipH="1">
              <a:off x="35119388" y="21725085"/>
              <a:ext cx="470135" cy="3231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03922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C4BF88786B8C439DF9F71A5973EB18" ma:contentTypeVersion="15" ma:contentTypeDescription="Create a new document." ma:contentTypeScope="" ma:versionID="9bd087fec3e3e8f0c26d9dad0407cd9f">
  <xsd:schema xmlns:xsd="http://www.w3.org/2001/XMLSchema" xmlns:xs="http://www.w3.org/2001/XMLSchema" xmlns:p="http://schemas.microsoft.com/office/2006/metadata/properties" xmlns:ns2="abde2e8f-e594-4bfb-89a3-9fd856883274" xmlns:ns3="fc4ae9b0-c9c0-411f-a1e2-e259c3845dce" targetNamespace="http://schemas.microsoft.com/office/2006/metadata/properties" ma:root="true" ma:fieldsID="dfc8a85787ec6e932dadc50b0d1ca9e7" ns2:_="" ns3:_="">
    <xsd:import namespace="abde2e8f-e594-4bfb-89a3-9fd856883274"/>
    <xsd:import namespace="fc4ae9b0-c9c0-411f-a1e2-e259c3845dc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e2e8f-e594-4bfb-89a3-9fd856883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4ae9b0-c9c0-411f-a1e2-e259c3845dc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c7557c6-bf2f-4747-8758-cc5a8a122c49}" ma:internalName="TaxCatchAll" ma:showField="CatchAllData" ma:web="fc4ae9b0-c9c0-411f-a1e2-e259c3845dc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c4ae9b0-c9c0-411f-a1e2-e259c3845dce" xsi:nil="true"/>
    <lcf76f155ced4ddcb4097134ff3c332f xmlns="abde2e8f-e594-4bfb-89a3-9fd8568832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2878F-CA3B-451B-99C7-06C9BCF3E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e2e8f-e594-4bfb-89a3-9fd856883274"/>
    <ds:schemaRef ds:uri="fc4ae9b0-c9c0-411f-a1e2-e259c3845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8AB675-ACE3-4764-892D-D67BB0AF1D4B}">
  <ds:schemaRefs>
    <ds:schemaRef ds:uri="http://schemas.microsoft.com/office/2006/metadata/properties"/>
    <ds:schemaRef ds:uri="http://schemas.microsoft.com/office/infopath/2007/PartnerControls"/>
    <ds:schemaRef ds:uri="fc4ae9b0-c9c0-411f-a1e2-e259c3845dce"/>
    <ds:schemaRef ds:uri="abde2e8f-e594-4bfb-89a3-9fd856883274"/>
  </ds:schemaRefs>
</ds:datastoreItem>
</file>

<file path=customXml/itemProps3.xml><?xml version="1.0" encoding="utf-8"?>
<ds:datastoreItem xmlns:ds="http://schemas.openxmlformats.org/officeDocument/2006/customXml" ds:itemID="{32C52327-E950-4579-BC83-E40F4AABDAEC}">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267</TotalTime>
  <Words>922</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Evan A. (KSC-NEL60)</dc:creator>
  <cp:lastModifiedBy>Bell, Evan A. (KSC-NEL60)</cp:lastModifiedBy>
  <cp:revision>2</cp:revision>
  <dcterms:created xsi:type="dcterms:W3CDTF">2024-05-28T12:17:11Z</dcterms:created>
  <dcterms:modified xsi:type="dcterms:W3CDTF">2024-06-24T19:41:41Z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0x01010053C4BF88786B8C439DF9F71A5973EB18</vt:lpwstr>
  </property>
  <property fmtid="{D5CDD505-2E9C-101B-9397-08002B2CF9AE}" pid="3" name="MediaServiceImageTags">
    <vt:lpwstr/>
  </property>
</Properties>
</file>