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0" r:id="rId3"/>
    <p:sldId id="273" r:id="rId4"/>
    <p:sldId id="272" r:id="rId5"/>
    <p:sldId id="274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93F560-82DF-4F3B-B3CE-706B51F0B461}" v="8" dt="2024-05-30T19:24:22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B2497-F3D3-4605-A680-0A6C7C801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2B21A1-1A7A-475E-BE44-92F4D8F1D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20EA-D6FD-499A-8C61-ECAE70D41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28C8E-07DA-43E5-80F9-3DCB7A1F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8C9ED-DF27-48B2-8A8B-F904ED1AB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7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CCA2C-AB06-4952-B5FA-4EF0C2E2C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C18D5-DDAB-4A8A-AAFD-88F39C18C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5C868-EB42-4D49-85C5-6D22B0EE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D0173-C770-4B96-A58A-0244B58A9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97263-BF11-42AF-9239-406DE0C0F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1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173410-D995-49A3-948D-EBE7D13D4A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B696A3-9A59-4835-957B-166823855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DA625-3B89-43F4-ABD0-F7F645FE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FB774-0AD4-4D7F-A1DD-F07415ACB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06E-12CF-48CF-A6DF-DC4E6267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21D25-5934-4831-B4F6-70C20F42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B0FAA-4D10-4B71-821E-F324BDFF4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5E92C-F587-4FAD-B9C4-610FA01D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78995-6C01-4341-AA1A-F581ABD0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9D12C-2719-46B4-AED1-1548BE39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8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96D05-1FC0-4E10-917F-2FA27DD3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DB143-652C-4DD4-A87A-7430EE623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50435-278E-4053-8266-B4EC51EA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CEE3B-8637-4D16-AEF5-51888936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ED08C-F270-427F-9B82-3B2BC276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0266-E750-4413-AA61-1B388AAE6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6E387-EF21-469B-8AA4-1E34728F6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469E9-0D62-4ECB-804B-1CB019B24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A192C-6020-44C7-ADA9-AA3C37E2F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2C8C4-8559-4362-A672-5DB55308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F01F8-D197-4CAA-A769-5EDA90AF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1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036A-9040-470A-B059-57D67855C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AC12E-8131-43B3-9D73-1BFCA3E24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A554E-8DBB-41E7-8B8D-A892469B8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790BFB-FCD5-436C-8CFE-75C7091DF7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C7B21F-B3F8-4530-9469-0267833E32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DDB0BB-AF60-4811-9DC2-2218C1B9E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06E367-07F6-493F-A9FB-0C3E21FC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E8D1A-EF0B-4BA4-86B0-D51E89D3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9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43BDB-FA7B-4A8C-AEF8-8483F4892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9A9130-FE7F-4855-8B42-81EE73205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10D5A-3F04-49DF-8039-0D1805A3F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8031A7-AED4-49CB-9401-8CA402A6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7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5297C-EBA0-4D5C-8C5C-E9101E31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37B35A-47F6-4C60-AC65-E1322CFFD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E5093-6D72-41A6-A058-3DAFFDF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30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FC57D-6246-48A7-8C54-A445EC478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A48DD-1636-4869-8A0F-D2025EE2F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74A25-81BD-4898-BE87-49D5D1156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8E0C0-1E17-4212-AAB5-3269525B0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FEBEB-92DD-47AF-B1F2-F95CC5720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04F92-C5AB-4C45-8F61-602A1F49C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2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2C3D0-43FF-4ECE-9C35-CC54F80B1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BB7AD5-308C-429B-9D04-D1B2F23F3C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C3772-DF62-43D2-BB10-0ECA3D2A8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C6A1A4-AD57-4820-8A61-8763DA27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8BB95-61BA-43B4-8132-DCFDB62C9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73CAA-16E1-4221-B000-755EFE5D9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7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426B1C-688D-4F7C-8682-8CCE6D18E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F4DE5-60DD-4C5C-9AB6-AB3044419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61DF3-32F8-417B-A52A-321A87DEA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82C62-CB8E-40C1-91AC-D584A7D8398E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5F223-018C-44F0-B9C8-6F58854F6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02F49-092C-4234-991F-9A33B8C4D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DF0CB-6B7A-4701-B682-0B16087EF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c.gsfc.nasa.gov/information/data-preservation" TargetMode="External"/><Relationship Id="rId5" Type="http://schemas.openxmlformats.org/officeDocument/2006/relationships/hyperlink" Target="https://disc.gsfc.nasa.gov/" TargetMode="External"/><Relationship Id="rId4" Type="http://schemas.openxmlformats.org/officeDocument/2006/relationships/hyperlink" Target="https://www.earthdata.nasa.gov/esdis/esco/standards-and-practices/preservation-content-spe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E93CB5C1-8DB5-686E-3B1D-369BDCE592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7528" y="1718109"/>
            <a:ext cx="10293925" cy="230447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cs typeface="Calibri Light"/>
              </a:rPr>
              <a:t>OMI Phase-F Data Preservation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8E2D4AFD-36BB-8B91-A4C2-44F3A55AC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8511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James Johnson</a:t>
            </a:r>
            <a:r>
              <a:rPr lang="en-US" b="1" baseline="30000" dirty="0">
                <a:ea typeface="+mn-lt"/>
                <a:cs typeface="+mn-lt"/>
              </a:rPr>
              <a:t>1,2</a:t>
            </a:r>
            <a:r>
              <a:rPr lang="en-US" dirty="0">
                <a:ea typeface="+mn-lt"/>
                <a:cs typeface="+mn-lt"/>
              </a:rPr>
              <a:t>, Irina Gerasimov</a:t>
            </a:r>
            <a:r>
              <a:rPr lang="en-US" baseline="30000" dirty="0">
                <a:ea typeface="+mn-lt"/>
                <a:cs typeface="+mn-lt"/>
              </a:rPr>
              <a:t>1,2</a:t>
            </a:r>
            <a:r>
              <a:rPr lang="en-US" dirty="0">
                <a:ea typeface="+mn-lt"/>
                <a:cs typeface="+mn-lt"/>
              </a:rPr>
              <a:t>, Lena Iredell</a:t>
            </a:r>
            <a:r>
              <a:rPr lang="en-US" baseline="30000" dirty="0">
                <a:ea typeface="+mn-lt"/>
                <a:cs typeface="+mn-lt"/>
              </a:rPr>
              <a:t>1,2</a:t>
            </a:r>
            <a:br>
              <a:rPr lang="en-US" dirty="0">
                <a:ea typeface="+mn-lt"/>
                <a:cs typeface="+mn-lt"/>
              </a:rPr>
            </a:br>
            <a:r>
              <a:rPr lang="en-US" sz="1600" dirty="0">
                <a:latin typeface="Arial"/>
                <a:cs typeface="Arial"/>
              </a:rPr>
              <a:t>(1) ADNET Systems Inc., (2) 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22536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2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cs typeface="Calibri Light"/>
              </a:rPr>
              <a:t>Introduction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256E10-4B05-E6A6-4DC0-29748DADA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The NASA GES DISC is the primary archive for the Aura OMI products. After 20 years of operations, the OMI instrument is nearing its end and entering Phase-F (closeout). It is time to begin the process of preserving the data, documentation, software and associated information that were produced by the OMI project over its lifetime.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The NASA ESDIS project has defined the process for data preservation which is spell out in the document </a:t>
            </a:r>
            <a:r>
              <a:rPr lang="en-US" dirty="0">
                <a:ea typeface="+mn-lt"/>
                <a:cs typeface="+mn-lt"/>
              </a:rPr>
              <a:t>NASA Earth Science Data Preservation Content Specification (rev. C) or PCS (423-SPEC-001).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Why? To allow a future user to understand how the OMI products were created and used, thus enabling long-term scientific research of these data.</a:t>
            </a:r>
          </a:p>
        </p:txBody>
      </p:sp>
    </p:spTree>
    <p:extLst>
      <p:ext uri="{BB962C8B-B14F-4D97-AF65-F5344CB8AC3E}">
        <p14:creationId xmlns:p14="http://schemas.microsoft.com/office/powerpoint/2010/main" val="65265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256E10-4B05-E6A6-4DC0-29748DADA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455" y="1839479"/>
            <a:ext cx="5583383" cy="475312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>
                <a:ea typeface="+mn-lt"/>
                <a:cs typeface="+mn-lt"/>
              </a:rPr>
              <a:t>Measuring Instrument/Platform Description</a:t>
            </a:r>
            <a:endParaRPr lang="en-US" dirty="0">
              <a:cs typeface="Calibri" panose="020F0502020204030204"/>
            </a:endParaRP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Instrument and Platform Description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Preflight/Pre-operational Instrument Calibration Data</a:t>
            </a:r>
          </a:p>
          <a:p>
            <a:pPr marL="514350" indent="-514350">
              <a:buAutoNum type="arabicPeriod"/>
            </a:pPr>
            <a:r>
              <a:rPr lang="en-US" dirty="0">
                <a:ea typeface="+mn-lt"/>
                <a:cs typeface="+mn-lt"/>
              </a:rPr>
              <a:t>Instrument and Science Data Products and Metadata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Raw Data and Derived Products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Data Product Metadata</a:t>
            </a:r>
          </a:p>
          <a:p>
            <a:pPr marL="514350" indent="-514350">
              <a:buAutoNum type="arabicPeriod"/>
            </a:pPr>
            <a:r>
              <a:rPr lang="en-US" dirty="0">
                <a:ea typeface="+mn-lt"/>
                <a:cs typeface="+mn-lt"/>
              </a:rPr>
              <a:t>Science Raw Data, Product and Algorithm Documentation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Instrument and Science Team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Data Product Requirements and Designs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Processing and Algorithm Version History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Data Product Generation Algorithms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Data Product Quality</a:t>
            </a:r>
          </a:p>
          <a:p>
            <a:pPr marL="1085850" lvl="1" indent="-457200">
              <a:buAutoNum type="arabicPeriod"/>
            </a:pPr>
            <a:r>
              <a:rPr lang="en-US" dirty="0">
                <a:ea typeface="+mn-lt"/>
                <a:cs typeface="+mn-lt"/>
              </a:rPr>
              <a:t>Data Product Application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40277E9D-45A7-6FDF-E1E2-1AE25818A2EC}"/>
              </a:ext>
            </a:extLst>
          </p:cNvPr>
          <p:cNvSpPr txBox="1">
            <a:spLocks/>
          </p:cNvSpPr>
          <p:nvPr/>
        </p:nvSpPr>
        <p:spPr>
          <a:xfrm>
            <a:off x="6366163" y="509444"/>
            <a:ext cx="5569529" cy="476697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Measuring Instrument/Platform Description</a:t>
            </a:r>
            <a:endParaRPr lang="en-US">
              <a:solidFill>
                <a:schemeClr val="bg1"/>
              </a:solidFill>
              <a:cs typeface="Calibri" panose="020F0502020204030204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>
                <a:solidFill>
                  <a:schemeClr val="bg1"/>
                </a:solidFill>
                <a:ea typeface="+mn-lt"/>
                <a:cs typeface="+mn-lt"/>
              </a:rPr>
              <a:t>Instrument and Science Data Products an</a:t>
            </a: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Science Raw Data, Product and Algorithm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Instrument Calibration</a:t>
            </a:r>
          </a:p>
          <a:p>
            <a:pPr marL="1085850" lvl="1" indent="-45720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On-orbit, in-flight, in-the-field Calibration Methods</a:t>
            </a:r>
          </a:p>
          <a:p>
            <a:pPr marL="1085850" lvl="1" indent="-45720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Calibration Data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Science Algorithm Software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Science Data Product Algorithm Input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Science Data Product Validation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>
                <a:ea typeface="+mn-lt"/>
                <a:cs typeface="+mn-lt"/>
              </a:rPr>
              <a:t>Science</a:t>
            </a:r>
            <a:r>
              <a:rPr lang="en-US">
                <a:ea typeface="+mn-lt"/>
                <a:cs typeface="+mn-lt"/>
              </a:rPr>
              <a:t> Data Access and Analysis Tools</a:t>
            </a:r>
          </a:p>
          <a:p>
            <a:pPr marL="514350" indent="-514350">
              <a:buAutoNum type="arabicPeriod"/>
            </a:pPr>
            <a:r>
              <a:rPr lang="en-US">
                <a:solidFill>
                  <a:srgbClr val="000000"/>
                </a:solidFill>
                <a:cs typeface="Calibri"/>
              </a:rPr>
              <a:t>PCS Checklist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bg1"/>
                </a:solidFill>
                <a:cs typeface="Calibri"/>
              </a:rPr>
              <a:t>h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2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cs typeface="Calibri Light"/>
              </a:rPr>
              <a:t>PCS Categories</a:t>
            </a:r>
          </a:p>
        </p:txBody>
      </p:sp>
    </p:spTree>
    <p:extLst>
      <p:ext uri="{BB962C8B-B14F-4D97-AF65-F5344CB8AC3E}">
        <p14:creationId xmlns:p14="http://schemas.microsoft.com/office/powerpoint/2010/main" val="3062175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2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cs typeface="Calibri Light"/>
              </a:rPr>
              <a:t>Preservation Status at GES DISC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3D44B2-29C8-2931-4DB1-CCC264F9D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Science team locates items specified under the PCS deemed </a:t>
            </a:r>
            <a:r>
              <a:rPr lang="en-US">
                <a:cs typeface="Calibri"/>
              </a:rPr>
              <a:t>relevant</a:t>
            </a:r>
            <a:r>
              <a:rPr lang="en-US" dirty="0">
                <a:cs typeface="Calibri"/>
              </a:rPr>
              <a:t> for </a:t>
            </a:r>
            <a:r>
              <a:rPr lang="en-US">
                <a:cs typeface="Calibri"/>
              </a:rPr>
              <a:t>preservation.</a:t>
            </a:r>
            <a:endParaRPr lang="en-US" dirty="0">
              <a:cs typeface="Calibri"/>
            </a:endParaRPr>
          </a:p>
          <a:p>
            <a:pPr lvl="1" indent="-457200"/>
            <a:r>
              <a:rPr lang="en-US">
                <a:cs typeface="Calibri"/>
              </a:rPr>
              <a:t>include info for all products and versions since mission start</a:t>
            </a:r>
            <a:endParaRPr lang="en-US" dirty="0">
              <a:cs typeface="Calibri"/>
            </a:endParaRPr>
          </a:p>
          <a:p>
            <a:pPr lvl="1" indent="-457200"/>
            <a:r>
              <a:rPr lang="en-US">
                <a:cs typeface="Calibri"/>
              </a:rPr>
              <a:t>GES DISC has current versions of data (v4 and v3)</a:t>
            </a:r>
            <a:endParaRPr lang="en-US" dirty="0">
              <a:cs typeface="Calibri"/>
            </a:endParaRPr>
          </a:p>
          <a:p>
            <a:pPr lvl="1" indent="-457200"/>
            <a:r>
              <a:rPr lang="en-US">
                <a:cs typeface="Calibri"/>
              </a:rPr>
              <a:t>what about v1 and v2, and replaced/retired v3 products?</a:t>
            </a:r>
          </a:p>
          <a:p>
            <a:r>
              <a:rPr lang="en-US">
                <a:cs typeface="Calibri"/>
              </a:rPr>
              <a:t>PCS checklist (spreadsheet) will track the status of all </a:t>
            </a:r>
            <a:r>
              <a:rPr lang="en-US" dirty="0">
                <a:cs typeface="Calibri"/>
              </a:rPr>
              <a:t>items </a:t>
            </a:r>
          </a:p>
          <a:p>
            <a:r>
              <a:rPr lang="en-US">
                <a:cs typeface="Calibri"/>
              </a:rPr>
              <a:t>Items are transferred to the GES DISC. This can be done in stages.</a:t>
            </a: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Items (including PCS checklist) are placed in the GES DISC </a:t>
            </a:r>
            <a:r>
              <a:rPr lang="en-US" dirty="0">
                <a:cs typeface="Calibri"/>
              </a:rPr>
              <a:t>docserver</a:t>
            </a:r>
          </a:p>
          <a:p>
            <a:r>
              <a:rPr lang="en-US">
                <a:cs typeface="Calibri"/>
              </a:rPr>
              <a:t>Items are made accessible through the GES DISC home page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133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22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cs typeface="Calibri Light"/>
              </a:rPr>
              <a:t>Preservation Status at GES DISC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3D44B2-29C8-2931-4DB1-CCC264F9D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Completed missions: Aura HIRDLS and SORCE </a:t>
            </a:r>
          </a:p>
          <a:p>
            <a:r>
              <a:rPr lang="en-US" dirty="0">
                <a:cs typeface="Calibri"/>
              </a:rPr>
              <a:t>In progress: Aura OMI*, Aura MLS, Aqua AIRS, TRMM and Terra/Aqua/Aura DPREP</a:t>
            </a:r>
            <a:endParaRPr lang="en-US" sz="1900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UARS and TOMS were done prior to adoption of PCS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Note: Any ITAR documents are not public, they are listed in the PCS checklist but kept offline and handled via NASA ITAR requirements</a:t>
            </a:r>
          </a:p>
        </p:txBody>
      </p:sp>
    </p:spTree>
    <p:extLst>
      <p:ext uri="{BB962C8B-B14F-4D97-AF65-F5344CB8AC3E}">
        <p14:creationId xmlns:p14="http://schemas.microsoft.com/office/powerpoint/2010/main" val="161070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470"/>
            <a:ext cx="10515600" cy="1325563"/>
          </a:xfrm>
        </p:spPr>
        <p:txBody>
          <a:bodyPr/>
          <a:lstStyle/>
          <a:p>
            <a:pPr algn="ctr"/>
            <a:r>
              <a:rPr lang="en-US">
                <a:cs typeface="Calibri Light"/>
              </a:rPr>
              <a:t>GES DISC Preservation Website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DD7B04-99B8-27BE-B8C9-7EA97580542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38" t="3792" r="-142"/>
          <a:stretch/>
        </p:blipFill>
        <p:spPr>
          <a:xfrm>
            <a:off x="2664372" y="1836574"/>
            <a:ext cx="6860518" cy="457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61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470"/>
            <a:ext cx="10515600" cy="1325563"/>
          </a:xfrm>
        </p:spPr>
        <p:txBody>
          <a:bodyPr/>
          <a:lstStyle/>
          <a:p>
            <a:pPr algn="ctr"/>
            <a:r>
              <a:rPr lang="en-US">
                <a:cs typeface="Calibri Light"/>
              </a:rPr>
              <a:t>HIRDLS Preservation Page</a:t>
            </a: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D7FBEB-450E-6527-2D8B-2A433F552E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9" t="3640" r="162"/>
          <a:stretch/>
        </p:blipFill>
        <p:spPr>
          <a:xfrm>
            <a:off x="2664372" y="1840743"/>
            <a:ext cx="6870057" cy="457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6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3F2443-3F48-405E-B05B-64C97F0346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441" t="5049" r="16300" b="-226"/>
          <a:stretch/>
        </p:blipFill>
        <p:spPr>
          <a:xfrm>
            <a:off x="0" y="0"/>
            <a:ext cx="1992145" cy="1837316"/>
          </a:xfrm>
          <a:prstGeom prst="rect">
            <a:avLst/>
          </a:prstGeom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465CA1-8897-4474-B19D-B98E305AB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36808" y="135600"/>
            <a:ext cx="1511864" cy="1699398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B8C5F4-B067-105F-F2F7-AF6A441C2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/>
              </a:rPr>
              <a:t>Sources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41E5-7301-B640-B5CC-688F140F6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PCS: </a:t>
            </a:r>
            <a:r>
              <a:rPr lang="en-US" dirty="0">
                <a:hlinkClick r:id="rId4"/>
              </a:rPr>
              <a:t>https://www.earthdata.nasa.gov/esdis/esco/standards-and-practices/preservation-content-spec</a:t>
            </a:r>
            <a:r>
              <a:rPr lang="en-US" dirty="0"/>
              <a:t>  </a:t>
            </a:r>
          </a:p>
          <a:p>
            <a:r>
              <a:rPr lang="en-US" dirty="0"/>
              <a:t>GES DISC Homepage: </a:t>
            </a:r>
            <a:r>
              <a:rPr lang="en-US" dirty="0">
                <a:hlinkClick r:id="rId5"/>
              </a:rPr>
              <a:t>https://disc.gsfc.nasa.gov</a:t>
            </a:r>
            <a:r>
              <a:rPr lang="en-US" dirty="0"/>
              <a:t> </a:t>
            </a:r>
          </a:p>
          <a:p>
            <a:r>
              <a:rPr lang="en-US" dirty="0"/>
              <a:t>GES DISC Preservation Site: </a:t>
            </a:r>
            <a:r>
              <a:rPr lang="en-US" dirty="0">
                <a:hlinkClick r:id="rId6"/>
              </a:rPr>
              <a:t>https://disc.gsfc.nasa.gov/information/data-preservation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6432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005d458-45be-48ae-8140-d43da96dd17b}" enabled="0" method="" siteId="{7005d458-45be-48ae-8140-d43da96dd1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495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OMI Phase-F Data Preservation</vt:lpstr>
      <vt:lpstr>Introduction</vt:lpstr>
      <vt:lpstr>PCS Categories</vt:lpstr>
      <vt:lpstr>Preservation Status at GES DISC</vt:lpstr>
      <vt:lpstr>Preservation Status at GES DISC</vt:lpstr>
      <vt:lpstr>GES DISC Preservation Website</vt:lpstr>
      <vt:lpstr>HIRDLS Preservation Page</vt:lpstr>
      <vt:lpstr>Sources</vt:lpstr>
    </vt:vector>
  </TitlesOfParts>
  <Company>NASA OCIO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Johnson, James E. (GSFC-619.0)[ADNET SYSTEMS INC]</dc:creator>
  <cp:lastModifiedBy>Chang, Minlin H. (GSFC-610.0)[ASRC FEDERAL SYSTEM SOLUTIONS]</cp:lastModifiedBy>
  <cp:revision>698</cp:revision>
  <dcterms:created xsi:type="dcterms:W3CDTF">2023-05-03T08:19:14Z</dcterms:created>
  <dcterms:modified xsi:type="dcterms:W3CDTF">2024-05-31T12:01:21Z</dcterms:modified>
</cp:coreProperties>
</file>