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5" r:id="rId3"/>
    <p:sldMasterId id="2147483687" r:id="rId4"/>
  </p:sldMasterIdLst>
  <p:notesMasterIdLst>
    <p:notesMasterId r:id="rId35"/>
  </p:notesMasterIdLst>
  <p:sldIdLst>
    <p:sldId id="294" r:id="rId5"/>
    <p:sldId id="467" r:id="rId6"/>
    <p:sldId id="293" r:id="rId7"/>
    <p:sldId id="2147376647" r:id="rId8"/>
    <p:sldId id="276" r:id="rId9"/>
    <p:sldId id="439" r:id="rId10"/>
    <p:sldId id="2098149394" r:id="rId11"/>
    <p:sldId id="18332" r:id="rId12"/>
    <p:sldId id="2147376652" r:id="rId13"/>
    <p:sldId id="2147376651" r:id="rId14"/>
    <p:sldId id="2098148981" r:id="rId15"/>
    <p:sldId id="2147376676" r:id="rId16"/>
    <p:sldId id="2147376714" r:id="rId17"/>
    <p:sldId id="18420" r:id="rId18"/>
    <p:sldId id="2147376580" r:id="rId19"/>
    <p:sldId id="18396" r:id="rId20"/>
    <p:sldId id="2147376662" r:id="rId21"/>
    <p:sldId id="440" r:id="rId22"/>
    <p:sldId id="18411" r:id="rId23"/>
    <p:sldId id="2147376669" r:id="rId24"/>
    <p:sldId id="4860" r:id="rId25"/>
    <p:sldId id="2147376671" r:id="rId26"/>
    <p:sldId id="2147376684" r:id="rId27"/>
    <p:sldId id="2147376715" r:id="rId28"/>
    <p:sldId id="2098148991" r:id="rId29"/>
    <p:sldId id="265" r:id="rId30"/>
    <p:sldId id="2098149402" r:id="rId31"/>
    <p:sldId id="2146848459" r:id="rId32"/>
    <p:sldId id="2098149392" r:id="rId33"/>
    <p:sldId id="209814939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B4003-D2F1-E1B5-BE69-70433F710DCC}" name="Gipson, Lillian (HQ-JA010)[eMITS]" initials="G(" userId="S::lgipson@ndc.nasa.gov::34851195-af91-4169-a30f-63e83b080c40" providerId="AD"/>
  <p188:author id="{18D3E277-E4C1-C5CC-7334-02F51B51775E}" name="Rugg, Karen L. (HQ-ED000)" initials="R(" userId="S::krugg@ndc.nasa.gov::c1e4858c-23f4-4836-8aea-5fa7657fd47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sorterViewPr>
    <p:cViewPr>
      <p:scale>
        <a:sx n="72" d="100"/>
        <a:sy n="72" d="100"/>
      </p:scale>
      <p:origin x="0" y="0"/>
    </p:cViewPr>
  </p:sorterViewPr>
  <p:notesViewPr>
    <p:cSldViewPr snapToGrid="0">
      <p:cViewPr varScale="1">
        <p:scale>
          <a:sx n="171" d="100"/>
          <a:sy n="171" d="100"/>
        </p:scale>
        <p:origin x="100" y="-175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C1788D-52A8-41F5-9176-63EDF8AB3D02}" type="datetimeFigureOut">
              <a:rPr lang="en-US" smtClean="0"/>
              <a:t>5/28/2024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173D8-6881-4215-A3FD-D2BE1FC45A18}" type="slidenum">
              <a:rPr lang="en-US" smtClean="0"/>
              <a:t>‹#›</a:t>
            </a:fld>
            <a:endParaRPr lang="en-US"/>
          </a:p>
        </p:txBody>
      </p:sp>
    </p:spTree>
    <p:extLst>
      <p:ext uri="{BB962C8B-B14F-4D97-AF65-F5344CB8AC3E}">
        <p14:creationId xmlns:p14="http://schemas.microsoft.com/office/powerpoint/2010/main" val="592097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irlines.org/impact/#:~:text=Commercial%20Aviation%20is%20a%20Critical,of%20%241.25%20trillion%20in%202022"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gcc02.safelinks.protection.outlook.com/?url=https%3A%2F%2Fwww.aia-aerospace.org%2Fnews%2Faia-releases-2023-facts-figures-data-highlighting-ad-industrys-return-to-pre-pandemic-levels%2F&amp;data=05%7C02%7Ckaren.l.rugg%40nasa.gov%7C6e21d27c7db34f89619d08dc3efd2e70%7C7005d45845be48ae8140d43da96dd17b%7C0%7C0%7C638454504332219877%7CUnknown%7CTWFpbGZsb3d8eyJWIjoiMC4wLjAwMDAiLCJQIjoiV2luMzIiLCJBTiI6Ik1haWwiLCJXVCI6Mn0%3D%7C0%7C%7C%7C&amp;sdata=Cov7iKukjhmgr61uzYbBHFdCk5%2FJkpFSZmlHqv6BPBk%3D&amp;reserved=0"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nasa.gov/sites/default/files/files/c_litho_12_07_09_v2_high.pdf"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nasa.gov/aero/nasa-aero-lithographs.htm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aa.gov/sites/faa.gov/files/2021-11/Aviation_Climate_Action_Plan.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ari.arc.nasa.gov/skyforal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aia-aerospace.org/wp-content/uploads/2021/09/2021-Facts-and-Figures-U.S.-Aerospace-and-Defense.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EBC336-E195-EC4D-842A-A6ECA01F58C8}" type="slidenum">
              <a:rPr lang="en-US" smtClean="0"/>
              <a:t>1</a:t>
            </a:fld>
            <a:endParaRPr lang="en-US"/>
          </a:p>
        </p:txBody>
      </p:sp>
    </p:spTree>
    <p:extLst>
      <p:ext uri="{BB962C8B-B14F-4D97-AF65-F5344CB8AC3E}">
        <p14:creationId xmlns:p14="http://schemas.microsoft.com/office/powerpoint/2010/main" val="1360616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800" dirty="0"/>
              <a:t>In 2015 NASA celebrated 100 years since the founding of the National Advisory Committee for Aeronautics, or the N-A-C-A. </a:t>
            </a:r>
          </a:p>
          <a:p>
            <a:endParaRPr lang="en-US" sz="1800" dirty="0"/>
          </a:p>
          <a:p>
            <a:r>
              <a:rPr lang="en-US" sz="1800" dirty="0"/>
              <a:t>During the time of the NACA, many of the facilities and ways of doing research that are part of NASA today came to being. The NACA became NASA on October 1, 1958, with a new focus on flight into space, which began during the NACA years mainly through the X-15 research aircraft program.</a:t>
            </a:r>
          </a:p>
          <a:p>
            <a:endParaRPr lang="en-US" sz="1800" dirty="0"/>
          </a:p>
          <a:p>
            <a:r>
              <a:rPr lang="en-US" sz="1800" dirty="0"/>
              <a:t>Aeronautics research made the space program possible, as spacecraft have to go through Earth’s atmosphere twice. So the sciences of aerodynamics, thermodynamics, materials and structures all played  a role in the new space-focused organization.</a:t>
            </a:r>
          </a:p>
          <a:p>
            <a:endParaRPr lang="en-US" sz="1800" dirty="0"/>
          </a:p>
          <a:p>
            <a:r>
              <a:rPr lang="en-US" sz="1800" dirty="0"/>
              <a:t>NASA dedicated an “A” to aeronautics to recognize the contributions we continue to make in advancing research and development for civil aviation.</a:t>
            </a:r>
          </a:p>
          <a:p>
            <a:endParaRPr lang="en-US" sz="1800" dirty="0"/>
          </a:p>
          <a:p>
            <a:endParaRPr lang="en-US" sz="1800"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8973146-71C8-406E-ADCD-04679C0E092C}" type="slidenum">
              <a:rPr kumimoji="0" lang="en-US" sz="1200" b="0" i="0" u="none" strike="noStrike" kern="1200" cap="none" spc="0" normalizeH="0" baseline="0" noProof="0">
                <a:ln>
                  <a:noFill/>
                </a:ln>
                <a:solidFill>
                  <a:prstClr val="black"/>
                </a:solidFill>
                <a:effectLst/>
                <a:uLnTx/>
                <a:uFillTx/>
                <a:latin typeface="Calibri" charset="0"/>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charset="0"/>
              <a:ea typeface="ヒラギノ角ゴ Pro W3" charset="-128"/>
              <a:cs typeface="+mn-cs"/>
            </a:endParaRPr>
          </a:p>
        </p:txBody>
      </p:sp>
    </p:spTree>
    <p:extLst>
      <p:ext uri="{BB962C8B-B14F-4D97-AF65-F5344CB8AC3E}">
        <p14:creationId xmlns:p14="http://schemas.microsoft.com/office/powerpoint/2010/main" val="229210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Aeronautics</a:t>
            </a:r>
            <a:r>
              <a:rPr lang="en-US" baseline="0"/>
              <a:t> research is one of NASA’s </a:t>
            </a:r>
            <a:r>
              <a:rPr lang="en-US"/>
              <a:t>five </a:t>
            </a:r>
            <a:r>
              <a:rPr lang="en-US" baseline="0"/>
              <a:t>missions. </a:t>
            </a:r>
            <a:r>
              <a:rPr lang="en-US"/>
              <a:t> </a:t>
            </a:r>
            <a:endParaRPr lang="en-US" baseline="0"/>
          </a:p>
          <a:p>
            <a:pPr>
              <a:defRPr/>
            </a:pPr>
            <a:endParaRPr lang="en-US">
              <a:solidFill>
                <a:prstClr val="black"/>
              </a:solidFill>
              <a:cs typeface="Calibri"/>
            </a:endParaRPr>
          </a:p>
        </p:txBody>
      </p:sp>
      <p:sp>
        <p:nvSpPr>
          <p:cNvPr id="4" name="Slide Number Placeholder 3"/>
          <p:cNvSpPr>
            <a:spLocks noGrp="1"/>
          </p:cNvSpPr>
          <p:nvPr>
            <p:ph type="sldNum" sz="quarter" idx="5"/>
          </p:nvPr>
        </p:nvSpPr>
        <p:spPr/>
        <p:txBody>
          <a:bodyPr/>
          <a:lstStyle/>
          <a:p>
            <a:fld id="{82EBC336-E195-EC4D-842A-A6ECA01F58C8}" type="slidenum">
              <a:rPr lang="en-US" smtClean="0"/>
              <a:t>3</a:t>
            </a:fld>
            <a:endParaRPr lang="en-US"/>
          </a:p>
        </p:txBody>
      </p:sp>
    </p:spTree>
    <p:extLst>
      <p:ext uri="{BB962C8B-B14F-4D97-AF65-F5344CB8AC3E}">
        <p14:creationId xmlns:p14="http://schemas.microsoft.com/office/powerpoint/2010/main" val="2040024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i="1">
                <a:solidFill>
                  <a:srgbClr val="000000"/>
                </a:solidFill>
                <a:latin typeface="Aptos" panose="020B0004020202020204" pitchFamily="34" charset="0"/>
              </a:rPr>
              <a:t>Updated 3/7/24</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How important is aviation to the U.S. economy?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$1.25 trillion of economic impact from commercial aviation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(From Airlines for America. </a:t>
            </a:r>
            <a:r>
              <a:rPr lang="en-US" sz="1900" u="sng">
                <a:solidFill>
                  <a:srgbClr val="0563C1"/>
                </a:solidFill>
                <a:latin typeface="Aptos" panose="020B0004020202020204" pitchFamily="34" charset="0"/>
                <a:hlinkClick r:id="rId3"/>
              </a:rPr>
              <a:t>https://www.airlines.org/impact/#:~:text=Commercial%20Aviation%20is%20a%20Critical,of%20%241.25%20trillion%20in%202022</a:t>
            </a:r>
            <a:r>
              <a:rPr lang="en-US" sz="1900">
                <a:solidFill>
                  <a:srgbClr val="000000"/>
                </a:solidFill>
                <a:latin typeface="Aptos" panose="020B0004020202020204" pitchFamily="34" charset="0"/>
              </a:rPr>
              <a:t>.)</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$77.3 billion positive manufacturing trade balance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2.2 million aerospace/defense jobs; 602,000 in aeronautics/aircraft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(From Aerospace Industries Association. </a:t>
            </a:r>
            <a:r>
              <a:rPr lang="en-US" sz="1900" u="sng">
                <a:solidFill>
                  <a:srgbClr val="0563C1"/>
                </a:solidFill>
                <a:latin typeface="Aptos" panose="020B0004020202020204" pitchFamily="34" charset="0"/>
                <a:hlinkClick r:id="rId4"/>
              </a:rPr>
              <a:t>https://www.aia-aerospace.org/news/aia-releases-2023-facts-figures-data-highlighting-ad-industrys-return-to-pre-pandemic-levels/</a:t>
            </a:r>
            <a:r>
              <a:rPr lang="en-US" sz="1900">
                <a:solidFill>
                  <a:srgbClr val="000000"/>
                </a:solidFill>
                <a:latin typeface="Aptos" panose="020B0004020202020204" pitchFamily="34" charset="0"/>
              </a:rPr>
              <a:t>)</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8.97 million flights by U.S. carriers worldwide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24 million tons of freight transported by U.S. airlines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(Statistics from Bureau of Transportation Statistics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35">
              <a:defRPr/>
            </a:pPr>
            <a:fld id="{82EBC336-E195-EC4D-842A-A6ECA01F58C8}" type="slidenum">
              <a:rPr lang="en-US">
                <a:solidFill>
                  <a:prstClr val="black"/>
                </a:solidFill>
                <a:latin typeface="Calibri"/>
              </a:rPr>
              <a:pPr defTabSz="931735">
                <a:defRPr/>
              </a:pPr>
              <a:t>4</a:t>
            </a:fld>
            <a:endParaRPr lang="en-US">
              <a:solidFill>
                <a:prstClr val="black"/>
              </a:solidFill>
              <a:latin typeface="Calibri"/>
            </a:endParaRPr>
          </a:p>
        </p:txBody>
      </p:sp>
    </p:spTree>
    <p:extLst>
      <p:ext uri="{BB962C8B-B14F-4D97-AF65-F5344CB8AC3E}">
        <p14:creationId xmlns:p14="http://schemas.microsoft.com/office/powerpoint/2010/main" val="3239149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Aeronautics has made decades of contributions to aviation. Our research heritage goes back more than 100 years to the days of the National Advisory Committee for Aeronautics, the organization from which NASA was created in 1958.</a:t>
            </a:r>
          </a:p>
          <a:p>
            <a:endParaRPr lang="en-US" dirty="0"/>
          </a:p>
          <a:p>
            <a:r>
              <a:rPr lang="en-US" dirty="0"/>
              <a:t>Every U.S. commercial aircraft and U.S. air traffic control tower has NASA-developed technology on board.</a:t>
            </a:r>
            <a:endParaRPr lang="en-US" dirty="0">
              <a:cs typeface="Calibri"/>
            </a:endParaRPr>
          </a:p>
          <a:p>
            <a:endParaRPr lang="en-US" dirty="0"/>
          </a:p>
          <a:p>
            <a:r>
              <a:rPr lang="en-US" dirty="0"/>
              <a:t>That’s why we say, “NASA’s with you when you fly.”</a:t>
            </a:r>
            <a:endParaRPr lang="en-US" dirty="0">
              <a:cs typeface="Calibri"/>
            </a:endParaRPr>
          </a:p>
          <a:p>
            <a:endParaRPr lang="en-US" dirty="0"/>
          </a:p>
          <a:p>
            <a:r>
              <a:rPr lang="en-US" dirty="0"/>
              <a:t>The technologies and knowledge shown here are woven into the DNA of aviation as we know it today.</a:t>
            </a:r>
            <a:endParaRPr lang="en-US" dirty="0">
              <a:cs typeface="Calibri"/>
            </a:endParaRPr>
          </a:p>
          <a:p>
            <a:endParaRPr lang="en-US" dirty="0"/>
          </a:p>
          <a:p>
            <a:r>
              <a:rPr lang="en-US" dirty="0"/>
              <a:t>(For details of tech items, visit: </a:t>
            </a:r>
            <a:r>
              <a:rPr lang="en-US" dirty="0">
                <a:hlinkClick r:id="rId3"/>
              </a:rPr>
              <a:t>https://www.nasa.gov/sites/default/files/files/c_litho_12_07_09_v2_high.pdf</a:t>
            </a:r>
            <a:r>
              <a:rPr lang="en-US" dirty="0"/>
              <a:t>. Similar charts for general aviation, military aircraft, civil rotorcraft and tilt rotor are available at </a:t>
            </a:r>
            <a:r>
              <a:rPr lang="en-US" dirty="0">
                <a:hlinkClick r:id="rId4"/>
              </a:rPr>
              <a:t>https://www.nasa.gov/aero/nasa-aero-lithographs.html</a:t>
            </a:r>
            <a:r>
              <a:rPr lang="en-US" dirty="0"/>
              <a:t>) </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7148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defRPr/>
            </a:pPr>
            <a:r>
              <a:rPr lang="en-US" sz="1800" i="1" dirty="0"/>
              <a:t>Updated 5/30/23</a:t>
            </a:r>
          </a:p>
          <a:p>
            <a:pPr defTabSz="457200">
              <a:defRPr/>
            </a:pPr>
            <a:endParaRPr lang="en-US" sz="1800" dirty="0"/>
          </a:p>
          <a:p>
            <a:pPr defTabSz="457200">
              <a:defRPr/>
            </a:pPr>
            <a:r>
              <a:rPr lang="en-US" sz="1800" dirty="0"/>
              <a:t>NASA is leading</a:t>
            </a:r>
            <a:r>
              <a:rPr lang="en-US" sz="1800" baseline="0" dirty="0"/>
              <a:t> transformation of aviation in </a:t>
            </a:r>
            <a:r>
              <a:rPr lang="en-US" sz="1800" dirty="0"/>
              <a:t>four technical areas. </a:t>
            </a:r>
            <a:endParaRPr lang="en-US" sz="1800" dirty="0">
              <a:cs typeface="Calibri"/>
            </a:endParaRPr>
          </a:p>
          <a:p>
            <a:pPr defTabSz="457200">
              <a:defRPr/>
            </a:pPr>
            <a:r>
              <a:rPr lang="en-US" sz="1800" dirty="0"/>
              <a:t>Each of these transformation areas is enhanced and advanced by a fifth transformational area, our </a:t>
            </a:r>
            <a:r>
              <a:rPr lang="en-US" sz="1800" u="sng" dirty="0"/>
              <a:t>Innovation Ecosystem, </a:t>
            </a:r>
            <a:r>
              <a:rPr lang="en-US" sz="1800" dirty="0"/>
              <a:t>which produces new knowledge/ideas to lead to new transformation areas.</a:t>
            </a:r>
            <a:endParaRPr lang="en-US" sz="1800" dirty="0">
              <a:cs typeface="Calibri"/>
            </a:endParaRPr>
          </a:p>
          <a:p>
            <a:pPr defTabSz="457200">
              <a:defRPr/>
            </a:pPr>
            <a:r>
              <a:rPr lang="en-US" sz="1800" u="sng" dirty="0">
                <a:cs typeface="Calibri"/>
              </a:rPr>
              <a:t> </a:t>
            </a:r>
          </a:p>
          <a:p>
            <a:pPr defTabSz="457200">
              <a:defRPr/>
            </a:pPr>
            <a:r>
              <a:rPr lang="en-US" sz="1800" u="sng" dirty="0"/>
              <a:t>Ultra-Efficient Airliners</a:t>
            </a:r>
            <a:r>
              <a:rPr lang="en-US" sz="1800" dirty="0"/>
              <a:t>: We are accelerating the ability of the next generation of large commercial aircraft to use less energy and use cleaner energy. Our work is a major contribution to the U.S. goal for net-zero greenhouse gas emissions by 2050. </a:t>
            </a:r>
            <a:endParaRPr lang="en-US" sz="1800" dirty="0">
              <a:cs typeface="Calibri"/>
            </a:endParaRPr>
          </a:p>
          <a:p>
            <a:pPr defTabSz="457200">
              <a:defRPr/>
            </a:pPr>
            <a:endParaRPr lang="en-US" sz="1800" u="sng" dirty="0">
              <a:cs typeface="Calibri"/>
            </a:endParaRPr>
          </a:p>
          <a:p>
            <a:pPr defTabSz="457200">
              <a:defRPr/>
            </a:pPr>
            <a:r>
              <a:rPr lang="en-US" sz="1800" u="sng" dirty="0"/>
              <a:t>Future Airspace and Safety:</a:t>
            </a:r>
            <a:r>
              <a:rPr lang="en-US" sz="1800" dirty="0"/>
              <a:t> We are working with partner FAA to continue evolution of our national airspace system to safely integrate all types of air vehicles in an increasingly complex environment, and to do so more sustainably – using digital technologies on the ground and on board vehicles to enable more efficient trajectories that use less energy.</a:t>
            </a:r>
            <a:endParaRPr lang="en-US" sz="1800" dirty="0">
              <a:cs typeface="Calibri"/>
            </a:endParaRPr>
          </a:p>
          <a:p>
            <a:pPr defTabSz="457200">
              <a:defRPr/>
            </a:pPr>
            <a:endParaRPr lang="en-US" sz="1800" u="sng" dirty="0">
              <a:cs typeface="Calibri"/>
            </a:endParaRPr>
          </a:p>
          <a:p>
            <a:pPr defTabSz="457200">
              <a:defRPr/>
            </a:pPr>
            <a:r>
              <a:rPr lang="en-US" sz="1800" u="sng" baseline="0" dirty="0"/>
              <a:t>Advanced Air </a:t>
            </a:r>
            <a:r>
              <a:rPr lang="en-US" sz="1800" u="sng" dirty="0"/>
              <a:t>Mobility:</a:t>
            </a:r>
            <a:r>
              <a:rPr lang="en-US" sz="1800" dirty="0"/>
              <a:t> With nearly 100 industry partners, we are working to enable an economically viable and safe system in which aircraft from drones to air taxis can fly new missions over the most rural countryside to the dense urban landscape – missions such as passenger transport, medical deliveries, utility inspections, disaster response. Our Advanced Air Mobility mission is working with the aviation community to solve challenges in vehicle development and operations, airspace design and operations, and community integration.</a:t>
            </a:r>
            <a:endParaRPr lang="en-US" sz="1800" baseline="0" dirty="0">
              <a:cs typeface="Calibri"/>
            </a:endParaRPr>
          </a:p>
          <a:p>
            <a:pPr defTabSz="457200">
              <a:defRPr/>
            </a:pPr>
            <a:endParaRPr lang="en-US" sz="1800" baseline="0" dirty="0"/>
          </a:p>
          <a:p>
            <a:pPr defTabSz="457200">
              <a:defRPr/>
            </a:pPr>
            <a:r>
              <a:rPr lang="en-US" sz="1800" u="sng" dirty="0"/>
              <a:t>High-Speed Commercial Flight: </a:t>
            </a:r>
            <a:r>
              <a:rPr lang="en-US" sz="1800" dirty="0"/>
              <a:t> We are potentially removing a key barrier to </a:t>
            </a:r>
            <a:r>
              <a:rPr lang="en-US" sz="1800" kern="1200" dirty="0">
                <a:effectLst/>
              </a:rPr>
              <a:t>commercial supersonic flight over land by proving that we can get rid of the </a:t>
            </a:r>
            <a:r>
              <a:rPr lang="en-US" sz="1800" dirty="0"/>
              <a:t>sonic boom, while also exploring solutions to local noise and emissions associated with supersonic flight. With our federal partners we are also investigating</a:t>
            </a:r>
            <a:r>
              <a:rPr lang="en-US" sz="1800" baseline="0" dirty="0"/>
              <a:t> the potential of even higher speed flight</a:t>
            </a:r>
            <a:r>
              <a:rPr lang="en-US" sz="1800" dirty="0"/>
              <a:t> such as high-supersonic and hypersonic speeds. </a:t>
            </a:r>
            <a:endParaRPr lang="en-US" sz="1800" dirty="0">
              <a:cs typeface="Calibri"/>
            </a:endParaRPr>
          </a:p>
          <a:p>
            <a:pPr defTabSz="931650">
              <a:defRPr/>
            </a:pPr>
            <a:endParaRPr lang="en-US" sz="1800"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9951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dirty="0">
                <a:solidFill>
                  <a:srgbClr val="000000"/>
                </a:solidFill>
                <a:effectLst/>
                <a:latin typeface="Calibri" panose="020F0502020204030204" pitchFamily="34" charset="0"/>
              </a:rPr>
              <a:t>Aviation GHG emissions include life cycle carbon dioxide (CO2), nitrous oxide (N2O), and methane (CH4) emissions. Aircraft engines produce negligible amounts of nitrous oxides and methane, so this plane has a focus on aviation combustion CO2 emissions and well-to-tank life cycle GHG emissions (CO2, N2O, and CH4). The U.S. Aviation 2050 Goal is based on emissions that are measurable and currently monitored. Research is ongoing into the climate impacts of aviation-induced cloudiness and the indirect climate impacts of aviation combustion emissions (see section 7 for details on the climate impacts of aviation non CO2 combustion emissions).​</a:t>
            </a:r>
            <a:endParaRPr lang="en-US" sz="2800" b="0" i="0" u="none" strike="noStrike" dirty="0">
              <a:solidFill>
                <a:srgbClr val="444444"/>
              </a:solidFill>
              <a:effectLst/>
              <a:latin typeface="Calibri" panose="020F0502020204030204" pitchFamily="34" charset="0"/>
            </a:endParaRP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This U.S. aviation goal encompasses CO2 emissions from (1) domestic aviation (i.e., flights departing and arriving within the United States and its territories) from U.S. and foreign operators,  (2) international aviation (i.e., flights between two different ICAO Member States) from U.S. operators, and (3) airports located in the United States.​</a:t>
            </a:r>
            <a:endParaRPr lang="en-US" sz="2800" b="0" i="0" u="none" strike="noStrike"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a:t>
            </a:r>
            <a:endParaRPr lang="en-US" sz="2800" b="0" i="0" u="none" strike="noStrike"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NOTE: The U.S. goal states "greenhouse gas emissions," while the international community states "carbon emissions." We make the distinction.​</a:t>
            </a:r>
            <a:endParaRPr lang="en-US" sz="2800" b="0" i="0" u="none" strike="noStrike"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Link to US Aviation Climate Action Plan: </a:t>
            </a:r>
            <a:r>
              <a:rPr lang="en-US" sz="1800" b="0" i="0" u="sng" strike="noStrike" dirty="0">
                <a:solidFill>
                  <a:srgbClr val="0563C1"/>
                </a:solidFill>
                <a:effectLst/>
                <a:latin typeface="Calibri" panose="020F0502020204030204" pitchFamily="34" charset="0"/>
                <a:hlinkClick r:id="rId3"/>
              </a:rPr>
              <a:t>https://www.faa.gov/sites/faa.gov/files/2021-11/Aviation_Climate_Action_Plan.pdf</a:t>
            </a:r>
            <a:r>
              <a:rPr lang="en-US" sz="1800" b="0" i="0" u="none" strike="noStrike" dirty="0">
                <a:solidFill>
                  <a:srgbClr val="000000"/>
                </a:solidFill>
                <a:effectLst/>
                <a:latin typeface="Calibri" panose="020F0502020204030204" pitchFamily="34" charset="0"/>
              </a:rPr>
              <a:t>​</a:t>
            </a:r>
            <a:endParaRPr lang="en-US" sz="2800" b="0" i="0" u="none" strike="noStrike" dirty="0">
              <a:solidFill>
                <a:srgbClr val="444444"/>
              </a:solidFill>
              <a:effectLst/>
              <a:latin typeface="Calibri" panose="020F0502020204030204" pitchFamily="34" charset="0"/>
            </a:endParaRPr>
          </a:p>
          <a:p>
            <a:pPr algn="l" rtl="0" fontAlgn="base"/>
            <a:endParaRPr lang="en-US" sz="2800"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9725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b="1">
                <a:solidFill>
                  <a:schemeClr val="tx1">
                    <a:lumMod val="75000"/>
                    <a:lumOff val="25000"/>
                  </a:schemeClr>
                </a:solidFill>
              </a:rPr>
              <a:t>Transformation Areas: Ultra-efficient Airliners, Future Airspace and Safety</a:t>
            </a:r>
            <a:endParaRPr lang="en-US" sz="1800">
              <a:solidFill>
                <a:schemeClr val="tx1">
                  <a:lumMod val="75000"/>
                  <a:lumOff val="25000"/>
                </a:schemeClr>
              </a:solidFill>
              <a:cs typeface="Calibri"/>
            </a:endParaRPr>
          </a:p>
          <a:p>
            <a:pPr>
              <a:defRPr/>
            </a:pPr>
            <a:endParaRPr lang="en-US" sz="1800">
              <a:solidFill>
                <a:schemeClr val="tx1">
                  <a:lumMod val="75000"/>
                  <a:lumOff val="25000"/>
                </a:schemeClr>
              </a:solidFill>
            </a:endParaRPr>
          </a:p>
          <a:p>
            <a:pPr>
              <a:defRPr/>
            </a:pPr>
            <a:r>
              <a:rPr lang="en-US" sz="1800">
                <a:solidFill>
                  <a:schemeClr val="tx1">
                    <a:lumMod val="75000"/>
                    <a:lumOff val="25000"/>
                  </a:schemeClr>
                </a:solidFill>
              </a:rPr>
              <a:t>The</a:t>
            </a:r>
            <a:r>
              <a:rPr lang="en-US" sz="1800" b="0" i="0">
                <a:solidFill>
                  <a:schemeClr val="tx1">
                    <a:lumMod val="75000"/>
                    <a:lumOff val="25000"/>
                  </a:schemeClr>
                </a:solidFill>
              </a:rPr>
              <a:t> global aviation community in 2021 established the aggressive goal of net-zero carbon emissions by 2050 through four means – what we fly, how we fly, the fuels we use to fly, and the use of high-quality carbon offsets in the near-term with carbon removal opportunities to address residual CO2 emissions in the longer term.</a:t>
            </a:r>
            <a:r>
              <a:rPr lang="en-US" sz="1800">
                <a:solidFill>
                  <a:schemeClr val="tx1">
                    <a:lumMod val="75000"/>
                    <a:lumOff val="25000"/>
                  </a:schemeClr>
                </a:solidFill>
              </a:rPr>
              <a:t> </a:t>
            </a:r>
            <a:r>
              <a:rPr lang="en-US" sz="1800" b="0" i="0">
                <a:solidFill>
                  <a:schemeClr val="tx1">
                    <a:lumMod val="75000"/>
                    <a:lumOff val="25000"/>
                  </a:schemeClr>
                </a:solidFill>
              </a:rPr>
              <a:t> The challenge to meet the goal is magnified as fleet growth has outpaced improved fleet efficiency, leading to increased overall carbon emissions;</a:t>
            </a:r>
            <a:r>
              <a:rPr lang="en-US" sz="1800">
                <a:solidFill>
                  <a:schemeClr val="tx1">
                    <a:lumMod val="75000"/>
                    <a:lumOff val="25000"/>
                  </a:schemeClr>
                </a:solidFill>
              </a:rPr>
              <a:t> </a:t>
            </a:r>
            <a:r>
              <a:rPr lang="en-US" sz="1800" b="0" i="0">
                <a:solidFill>
                  <a:schemeClr val="tx1">
                    <a:lumMod val="75000"/>
                    <a:lumOff val="25000"/>
                  </a:schemeClr>
                </a:solidFill>
              </a:rPr>
              <a:t> e</a:t>
            </a:r>
            <a:r>
              <a:rPr lang="en-US" sz="1800" b="0" i="0" u="none" strike="noStrike" kern="1200">
                <a:solidFill>
                  <a:schemeClr val="tx1"/>
                </a:solidFill>
                <a:effectLst/>
                <a:latin typeface="+mn-lt"/>
                <a:ea typeface="+mn-ea"/>
                <a:cs typeface="+mn-cs"/>
              </a:rPr>
              <a:t>ven though the operational fleet has become 2% more efficient each year, the total amount of carbon emitted annually in </a:t>
            </a:r>
            <a:r>
              <a:rPr lang="en-US" sz="1800" b="0" i="0" u="none" strike="noStrike" kern="1200">
                <a:solidFill>
                  <a:srgbClr val="FF0000"/>
                </a:solidFill>
                <a:effectLst/>
                <a:latin typeface="+mn-lt"/>
                <a:ea typeface="+mn-ea"/>
                <a:cs typeface="+mn-cs"/>
              </a:rPr>
              <a:t>2019 (905 </a:t>
            </a:r>
            <a:r>
              <a:rPr lang="en-US" sz="1800" b="0" i="0" u="none" strike="noStrike" kern="1200">
                <a:solidFill>
                  <a:schemeClr val="tx1"/>
                </a:solidFill>
                <a:effectLst/>
                <a:latin typeface="+mn-lt"/>
                <a:ea typeface="+mn-ea"/>
                <a:cs typeface="+mn-cs"/>
              </a:rPr>
              <a:t>Mt) is 39% higher than it was in 2005 due to overall traffic growth.</a:t>
            </a:r>
            <a:endParaRPr lang="en-US" sz="1800" b="0" i="0" baseline="0">
              <a:solidFill>
                <a:schemeClr val="tx1">
                  <a:lumMod val="75000"/>
                  <a:lumOff val="25000"/>
                </a:schemeClr>
              </a:solidFill>
              <a:cs typeface="Calibri"/>
            </a:endParaRPr>
          </a:p>
          <a:p>
            <a:endParaRPr lang="en-US" sz="1800" b="0" i="0" baseline="0">
              <a:solidFill>
                <a:schemeClr val="tx1">
                  <a:lumMod val="75000"/>
                  <a:lumOff val="25000"/>
                </a:schemeClr>
              </a:solidFill>
            </a:endParaRPr>
          </a:p>
          <a:p>
            <a:r>
              <a:rPr lang="en-US" sz="1800" b="0" i="0" baseline="0">
                <a:solidFill>
                  <a:schemeClr val="tx1">
                    <a:lumMod val="75000"/>
                    <a:lumOff val="25000"/>
                  </a:schemeClr>
                </a:solidFill>
              </a:rPr>
              <a:t>This aggressive goal for overall carbon emissions is focused today on commercial aviation, as that is the predominant form of aviation today.</a:t>
            </a:r>
            <a:r>
              <a:rPr lang="en-US" sz="1800">
                <a:solidFill>
                  <a:schemeClr val="tx1">
                    <a:lumMod val="75000"/>
                    <a:lumOff val="25000"/>
                  </a:schemeClr>
                </a:solidFill>
              </a:rPr>
              <a:t> </a:t>
            </a:r>
            <a:r>
              <a:rPr lang="en-US" sz="1800" b="0" i="0" baseline="0">
                <a:solidFill>
                  <a:schemeClr val="tx1">
                    <a:lumMod val="75000"/>
                    <a:lumOff val="25000"/>
                  </a:schemeClr>
                </a:solidFill>
              </a:rPr>
              <a:t> As new aviation sectors develop and flourish, they must do their part to contribute to the sustainability of aviation – they have to be green from the outset.</a:t>
            </a:r>
            <a:endParaRPr lang="en-US" sz="1800" b="0" i="0" baseline="0">
              <a:solidFill>
                <a:schemeClr val="tx1">
                  <a:lumMod val="75000"/>
                  <a:lumOff val="25000"/>
                </a:schemeClr>
              </a:solidFill>
              <a:cs typeface="Calibri"/>
            </a:endParaRPr>
          </a:p>
          <a:p>
            <a:endParaRPr lang="en-US" sz="1800" b="0" i="0" baseline="0">
              <a:solidFill>
                <a:schemeClr val="tx1">
                  <a:lumMod val="75000"/>
                  <a:lumOff val="25000"/>
                </a:schemeClr>
              </a:solidFill>
            </a:endParaRPr>
          </a:p>
          <a:p>
            <a:r>
              <a:rPr lang="en-US" sz="1800" b="0" i="0" baseline="0">
                <a:solidFill>
                  <a:schemeClr val="tx1">
                    <a:lumMod val="75000"/>
                    <a:lumOff val="25000"/>
                  </a:schemeClr>
                </a:solidFill>
              </a:rPr>
              <a:t>NASA’s primary contribution and largest investment is in R&amp;D of technologies for low emissions and low noise aircraft.</a:t>
            </a:r>
            <a:r>
              <a:rPr lang="en-US" sz="1800">
                <a:solidFill>
                  <a:schemeClr val="tx1">
                    <a:lumMod val="75000"/>
                    <a:lumOff val="25000"/>
                  </a:schemeClr>
                </a:solidFill>
              </a:rPr>
              <a:t>  </a:t>
            </a:r>
            <a:endParaRPr lang="en-US" sz="1800" b="0" i="0" baseline="0">
              <a:solidFill>
                <a:schemeClr val="tx1">
                  <a:lumMod val="75000"/>
                  <a:lumOff val="25000"/>
                </a:schemeClr>
              </a:solidFill>
              <a:cs typeface="Calibri"/>
            </a:endParaRPr>
          </a:p>
          <a:p>
            <a:r>
              <a:rPr lang="en-US" sz="1800" b="0" i="0" baseline="0">
                <a:solidFill>
                  <a:schemeClr val="tx1">
                    <a:lumMod val="75000"/>
                    <a:lumOff val="25000"/>
                  </a:schemeClr>
                </a:solidFill>
              </a:rPr>
              <a:t>NASA plays a primary role with significant investment in R&amp;D of operational concepts and technologies deployed by the FAA and on aircraft flight decks.</a:t>
            </a:r>
            <a:r>
              <a:rPr lang="en-US" sz="1800">
                <a:solidFill>
                  <a:schemeClr val="tx1">
                    <a:lumMod val="75000"/>
                    <a:lumOff val="25000"/>
                  </a:schemeClr>
                </a:solidFill>
              </a:rPr>
              <a:t> </a:t>
            </a:r>
            <a:r>
              <a:rPr lang="en-US" sz="1800" b="0" i="0" baseline="0">
                <a:solidFill>
                  <a:schemeClr val="tx1">
                    <a:lumMod val="75000"/>
                    <a:lumOff val="25000"/>
                  </a:schemeClr>
                </a:solidFill>
              </a:rPr>
              <a:t> NASA does not have research related to airport infrastructure.</a:t>
            </a:r>
            <a:endParaRPr lang="en-US" sz="1800" b="0" i="0" baseline="0">
              <a:solidFill>
                <a:schemeClr val="tx1">
                  <a:lumMod val="75000"/>
                  <a:lumOff val="25000"/>
                </a:schemeClr>
              </a:solidFill>
              <a:cs typeface="Calibri"/>
            </a:endParaRPr>
          </a:p>
          <a:p>
            <a:r>
              <a:rPr lang="en-US" sz="1800" b="0" i="0" baseline="0">
                <a:solidFill>
                  <a:schemeClr val="tx1">
                    <a:lumMod val="75000"/>
                    <a:lumOff val="25000"/>
                  </a:schemeClr>
                </a:solidFill>
              </a:rPr>
              <a:t>NASA plays a supporting role in characterizing the environmental impact of sustainable aviation fuels, and possibly via use in NASA flight research operations.</a:t>
            </a:r>
            <a:r>
              <a:rPr lang="en-US" sz="1800">
                <a:solidFill>
                  <a:schemeClr val="tx1">
                    <a:lumMod val="75000"/>
                    <a:lumOff val="25000"/>
                  </a:schemeClr>
                </a:solidFill>
              </a:rPr>
              <a:t> </a:t>
            </a:r>
            <a:endParaRPr lang="en-US" sz="1800" b="0" i="0" baseline="0">
              <a:solidFill>
                <a:schemeClr val="tx1">
                  <a:lumMod val="75000"/>
                  <a:lumOff val="25000"/>
                </a:schemeClr>
              </a:solidFill>
              <a:cs typeface="Calibri"/>
            </a:endParaRPr>
          </a:p>
          <a:p>
            <a:endParaRPr lang="en-US" sz="1800" b="0" i="0" baseline="0">
              <a:solidFill>
                <a:schemeClr val="tx1">
                  <a:lumMod val="75000"/>
                  <a:lumOff val="25000"/>
                </a:schemeClr>
              </a:solidFill>
            </a:endParaRPr>
          </a:p>
          <a:p>
            <a:r>
              <a:rPr lang="en-US" sz="1800" b="0" i="0" baseline="0">
                <a:solidFill>
                  <a:schemeClr val="tx1">
                    <a:lumMod val="75000"/>
                    <a:lumOff val="25000"/>
                  </a:schemeClr>
                </a:solidFill>
              </a:rPr>
              <a:t>The aviation community also has stated a role for market based measures such as carbon offsets, where NASA has no role to play</a:t>
            </a:r>
            <a:r>
              <a:rPr lang="en-US" sz="1800">
                <a:solidFill>
                  <a:schemeClr val="tx1">
                    <a:lumMod val="75000"/>
                    <a:lumOff val="25000"/>
                  </a:schemeClr>
                </a:solidFill>
              </a:rPr>
              <a:t> other than to reduce/eliminate the need for MBM/offsets.</a:t>
            </a:r>
            <a:endParaRPr lang="en-US" sz="1800" b="0" i="0" baseline="0">
              <a:solidFill>
                <a:schemeClr val="tx1">
                  <a:lumMod val="75000"/>
                  <a:lumOff val="25000"/>
                </a:schemeClr>
              </a:solidFill>
              <a:cs typeface="Calibri"/>
            </a:endParaRPr>
          </a:p>
          <a:p>
            <a:endParaRPr lang="en-US" sz="1800" b="0" i="0" baseline="0">
              <a:solidFill>
                <a:schemeClr val="tx1">
                  <a:lumMod val="75000"/>
                  <a:lumOff val="25000"/>
                </a:schemeClr>
              </a:solidFill>
            </a:endParaRPr>
          </a:p>
          <a:p>
            <a:r>
              <a:rPr lang="en-US" sz="1800" b="0" i="0" baseline="0">
                <a:solidFill>
                  <a:schemeClr val="tx1">
                    <a:lumMod val="75000"/>
                    <a:lumOff val="25000"/>
                  </a:schemeClr>
                </a:solidFill>
              </a:rPr>
              <a:t>Reference Info</a:t>
            </a:r>
            <a:endParaRPr lang="en-US" sz="1800" b="0" i="0" baseline="0">
              <a:solidFill>
                <a:schemeClr val="tx1">
                  <a:lumMod val="75000"/>
                  <a:lumOff val="25000"/>
                </a:schemeClr>
              </a:solidFill>
              <a:cs typeface="Calibri"/>
            </a:endParaRPr>
          </a:p>
          <a:p>
            <a:r>
              <a:rPr lang="en-US" sz="1800" b="0" i="0" baseline="0">
                <a:solidFill>
                  <a:schemeClr val="tx1">
                    <a:lumMod val="75000"/>
                    <a:lumOff val="25000"/>
                  </a:schemeClr>
                </a:solidFill>
              </a:rPr>
              <a:t>https://</a:t>
            </a:r>
            <a:r>
              <a:rPr lang="en-US" sz="1800" b="0" i="0" baseline="0" err="1">
                <a:solidFill>
                  <a:schemeClr val="tx1">
                    <a:lumMod val="75000"/>
                    <a:lumOff val="25000"/>
                  </a:schemeClr>
                </a:solidFill>
              </a:rPr>
              <a:t>aviationbenefits.org</a:t>
            </a:r>
            <a:r>
              <a:rPr lang="en-US" sz="1800" b="0" i="0" baseline="0">
                <a:solidFill>
                  <a:schemeClr val="tx1">
                    <a:lumMod val="75000"/>
                    <a:lumOff val="25000"/>
                  </a:schemeClr>
                </a:solidFill>
              </a:rPr>
              <a:t>/media/167501/atag-net-zero-2050-declaration.pdf</a:t>
            </a:r>
            <a:r>
              <a:rPr lang="en-US" sz="1800">
                <a:solidFill>
                  <a:schemeClr val="tx1">
                    <a:lumMod val="75000"/>
                    <a:lumOff val="25000"/>
                  </a:schemeClr>
                </a:solidFill>
              </a:rPr>
              <a:t>   </a:t>
            </a:r>
            <a:r>
              <a:rPr lang="en-US" sz="1800" b="0" i="0" baseline="0">
                <a:solidFill>
                  <a:schemeClr val="tx1">
                    <a:lumMod val="75000"/>
                    <a:lumOff val="25000"/>
                  </a:schemeClr>
                </a:solidFill>
              </a:rPr>
              <a:t> (provides the ATAG Goal declaration – Oct 5, 2021)</a:t>
            </a:r>
            <a:endParaRPr lang="en-US" sz="1800" b="0" i="0" baseline="0">
              <a:solidFill>
                <a:schemeClr val="tx1">
                  <a:lumMod val="75000"/>
                  <a:lumOff val="25000"/>
                </a:schemeClr>
              </a:solidFill>
              <a:cs typeface="Calibri"/>
            </a:endParaRPr>
          </a:p>
          <a:p>
            <a:pPr>
              <a:defRPr/>
            </a:pPr>
            <a:r>
              <a:rPr lang="en-US" sz="1800" b="0" i="0" u="none" strike="noStrike" kern="1200">
                <a:solidFill>
                  <a:schemeClr val="tx1"/>
                </a:solidFill>
                <a:effectLst/>
                <a:latin typeface="+mn-lt"/>
                <a:ea typeface="+mn-ea"/>
                <a:cs typeface="+mn-cs"/>
              </a:rPr>
              <a:t>https://</a:t>
            </a:r>
            <a:r>
              <a:rPr lang="en-US" sz="1800" b="0" i="0" u="none" strike="noStrike" kern="1200" err="1">
                <a:solidFill>
                  <a:schemeClr val="tx1"/>
                </a:solidFill>
                <a:effectLst/>
                <a:latin typeface="+mn-lt"/>
                <a:ea typeface="+mn-ea"/>
                <a:cs typeface="+mn-cs"/>
              </a:rPr>
              <a:t>aviationbenefits.org</a:t>
            </a:r>
            <a:r>
              <a:rPr lang="en-US" sz="1800" b="0" i="0" u="none" strike="noStrike" kern="1200">
                <a:solidFill>
                  <a:schemeClr val="tx1"/>
                </a:solidFill>
                <a:effectLst/>
                <a:latin typeface="+mn-lt"/>
                <a:ea typeface="+mn-ea"/>
                <a:cs typeface="+mn-cs"/>
              </a:rPr>
              <a:t>/media/167475/fact-sheet_3_tracking-aviation-efficiency-v2.pdf</a:t>
            </a:r>
            <a:r>
              <a:rPr lang="en-US" sz="1800"/>
              <a:t>     </a:t>
            </a:r>
            <a:r>
              <a:rPr lang="en-US" sz="1800" b="0" i="0" u="none" strike="noStrike" kern="1200">
                <a:solidFill>
                  <a:schemeClr val="tx1"/>
                </a:solidFill>
                <a:effectLst/>
                <a:latin typeface="+mn-lt"/>
                <a:ea typeface="+mn-ea"/>
                <a:cs typeface="+mn-cs"/>
              </a:rPr>
              <a:t> (provides fuel efficiency and carbon emissions numbers by year.</a:t>
            </a:r>
            <a:r>
              <a:rPr lang="en-US" sz="1800"/>
              <a:t> </a:t>
            </a:r>
            <a:r>
              <a:rPr lang="en-US" sz="1800" b="0" i="0" u="none" strike="noStrike" kern="1200">
                <a:solidFill>
                  <a:schemeClr val="tx1"/>
                </a:solidFill>
                <a:effectLst/>
                <a:latin typeface="+mn-lt"/>
                <a:ea typeface="+mn-ea"/>
                <a:cs typeface="+mn-cs"/>
              </a:rPr>
              <a:t> Updated in 2021, downloaded Nov 2, 2021)</a:t>
            </a:r>
            <a:endParaRPr lang="en-US" sz="1800" b="0" i="0" baseline="0">
              <a:solidFill>
                <a:schemeClr val="tx1">
                  <a:lumMod val="75000"/>
                  <a:lumOff val="25000"/>
                </a:schemeClr>
              </a:solidFill>
            </a:endParaRPr>
          </a:p>
          <a:p>
            <a:endParaRPr lang="en-US" sz="1800" b="0" i="0" baseline="0">
              <a:solidFill>
                <a:schemeClr val="tx1">
                  <a:lumMod val="75000"/>
                  <a:lumOff val="25000"/>
                </a:schemeClr>
              </a:solidFill>
            </a:endParaRPr>
          </a:p>
          <a:p>
            <a:r>
              <a:rPr lang="en-US" sz="1800" b="0" i="0" baseline="0">
                <a:solidFill>
                  <a:schemeClr val="tx1">
                    <a:lumMod val="75000"/>
                    <a:lumOff val="25000"/>
                  </a:schemeClr>
                </a:solidFill>
              </a:rPr>
              <a:t>(Backup information: This was the previous goal:</a:t>
            </a:r>
            <a:endParaRPr lang="en-US" sz="1800" b="0" i="0" baseline="0">
              <a:solidFill>
                <a:schemeClr val="tx1">
                  <a:lumMod val="75000"/>
                  <a:lumOff val="25000"/>
                </a:schemeClr>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a:solidFill>
                  <a:schemeClr val="tx1">
                    <a:lumMod val="75000"/>
                    <a:lumOff val="25000"/>
                  </a:schemeClr>
                </a:solidFill>
              </a:rPr>
              <a:t>The</a:t>
            </a:r>
            <a:r>
              <a:rPr lang="en-US" sz="1800" b="0" i="0" baseline="0">
                <a:solidFill>
                  <a:schemeClr val="tx1">
                    <a:lumMod val="75000"/>
                    <a:lumOff val="25000"/>
                  </a:schemeClr>
                </a:solidFill>
              </a:rPr>
              <a:t> global aviation community has established the aggressive goal of a 50% reduction in carbon emissions by 2050, and possible net zero emissions by 2060 through these three means - what we fly, how we fly, and the fuels we use to fly. </a:t>
            </a:r>
            <a:r>
              <a:rPr lang="en-US" sz="1800" b="0" i="0" u="none" strike="noStrike" kern="1200">
                <a:solidFill>
                  <a:schemeClr val="tx1"/>
                </a:solidFill>
                <a:effectLst/>
                <a:latin typeface="+mn-lt"/>
                <a:ea typeface="+mn-ea"/>
                <a:cs typeface="+mn-cs"/>
              </a:rPr>
              <a:t>This 50% reduction from 2005 levels is a very aggressive goal, because fleet growth outpaced fleet efficiency improvements since 2005.  Even though the operational fleet has become 2% more efficient each year, the total amount of carbon emitted annually in </a:t>
            </a:r>
            <a:r>
              <a:rPr lang="en-US" sz="1800" b="0" i="0" u="none" strike="noStrike" kern="1200">
                <a:solidFill>
                  <a:srgbClr val="FF0000"/>
                </a:solidFill>
                <a:effectLst/>
                <a:latin typeface="+mn-lt"/>
                <a:ea typeface="+mn-ea"/>
                <a:cs typeface="+mn-cs"/>
              </a:rPr>
              <a:t>2019 (905 </a:t>
            </a:r>
            <a:r>
              <a:rPr lang="en-US" sz="1800" b="0" i="0" u="none" strike="noStrike" kern="1200">
                <a:solidFill>
                  <a:schemeClr val="tx1"/>
                </a:solidFill>
                <a:effectLst/>
                <a:latin typeface="+mn-lt"/>
                <a:ea typeface="+mn-ea"/>
                <a:cs typeface="+mn-cs"/>
              </a:rPr>
              <a:t>Mt) is 39% higher than it was in 2005 due to overall traffic growth.)</a:t>
            </a:r>
            <a:endParaRPr lang="en-US" sz="1800" b="0" i="0" baseline="0">
              <a:solidFill>
                <a:schemeClr val="tx1">
                  <a:lumMod val="75000"/>
                  <a:lumOff val="25000"/>
                </a:schemeClr>
              </a:solidFill>
            </a:endParaRPr>
          </a:p>
          <a:p>
            <a:endParaRPr lang="en-US" sz="1800" b="0" i="0" baseline="0">
              <a:solidFill>
                <a:schemeClr val="tx1">
                  <a:lumMod val="75000"/>
                  <a:lumOff val="25000"/>
                </a:schemeClr>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713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a:solidFill>
                  <a:srgbClr val="000000"/>
                </a:solidFill>
                <a:latin typeface="Aptos" panose="020B0004020202020204" pitchFamily="34" charset="0"/>
              </a:rPr>
              <a:t>NASA’s Sustainable Flight National Partnership (SFNP) will mature new green technology by late 2020s to maintain U.S. leadership as builders of next-generation commercial transports – the heart of the aviation system.  Sustainable aviation system growth, increased airline travel, excellent engineering and manufacturing jobs, and economic growth will all result from achieving SFNP objectives and benefits. </a:t>
            </a:r>
            <a:r>
              <a:rPr lang="en-US" sz="1900">
                <a:solidFill>
                  <a:srgbClr val="444444"/>
                </a:solidFill>
                <a:latin typeface="Aptos" panose="020B0004020202020204" pitchFamily="34" charset="0"/>
              </a:rPr>
              <a:t>​</a:t>
            </a:r>
            <a:endParaRPr lang="en-US" sz="2000" b="0" i="0" u="none" strike="noStrike">
              <a:solidFill>
                <a:srgbClr val="444444"/>
              </a:solidFill>
              <a:effectLst/>
              <a:latin typeface="Calibri" panose="020F0502020204030204" pitchFamily="34" charset="0"/>
            </a:endParaRPr>
          </a:p>
          <a:p>
            <a:endParaRPr lang="en-US" sz="1900" b="1"/>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317DE42C-5B16-4D4D-8885-CAE5FB4F428D}"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4358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a:solidFill>
                  <a:srgbClr val="444444"/>
                </a:solidFill>
                <a:latin typeface="Calibri" panose="020F0502020204030204" pitchFamily="34" charset="0"/>
              </a:rPr>
              <a:t>​</a:t>
            </a:r>
            <a:endParaRPr lang="en-US" b="0" i="0" u="none" strike="noStrike">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0A8BB84F-50E1-E84E-A4DF-5A5AC3C7E8FB}"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56727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t>Transformation Area: Ultra-Efficient Airliners </a:t>
            </a:r>
          </a:p>
          <a:p>
            <a:endParaRPr lang="en-US" sz="1800"/>
          </a:p>
          <a:p>
            <a:r>
              <a:rPr lang="en-US" sz="1800"/>
              <a:t>NASA has</a:t>
            </a:r>
            <a:r>
              <a:rPr lang="en-US" sz="1800" baseline="0"/>
              <a:t> identified f</a:t>
            </a:r>
            <a:r>
              <a:rPr lang="en-US" sz="1800"/>
              <a:t>our priority subsonic</a:t>
            </a:r>
            <a:r>
              <a:rPr lang="en-US" sz="1800" baseline="0"/>
              <a:t> transport technologies that can have the greatest impact on the future sustainability of commercial aircraft fleet.</a:t>
            </a:r>
            <a:r>
              <a:rPr lang="en-US" sz="1800"/>
              <a:t>  </a:t>
            </a:r>
            <a:endParaRPr lang="en-US" sz="1800">
              <a:cs typeface="Calibri"/>
            </a:endParaRPr>
          </a:p>
          <a:p>
            <a:endParaRPr lang="en-US" sz="1800" baseline="0"/>
          </a:p>
          <a:p>
            <a:r>
              <a:rPr lang="en-US" sz="1800"/>
              <a:t>These priority</a:t>
            </a:r>
            <a:r>
              <a:rPr lang="en-US" sz="1800" baseline="0"/>
              <a:t> technology areas were identified through research over the last twelve years, starting with </a:t>
            </a:r>
            <a:r>
              <a:rPr lang="en-US" sz="1800"/>
              <a:t>Advanced Concept Studies in 2008 targeting aircraft with a 2030-35 entry into service. </a:t>
            </a:r>
            <a:endParaRPr lang="en-US" sz="1800" baseline="0">
              <a:cs typeface="Calibri"/>
            </a:endParaRPr>
          </a:p>
          <a:p>
            <a:endParaRPr lang="en-US" sz="1800" baseline="0"/>
          </a:p>
          <a:p>
            <a:r>
              <a:rPr lang="en-US" sz="1800" baseline="0"/>
              <a:t>NASA established aggressive goals </a:t>
            </a:r>
            <a:r>
              <a:rPr lang="en-US" sz="1800"/>
              <a:t>targeting noise, emissions, and fuel burn,</a:t>
            </a:r>
            <a:r>
              <a:rPr lang="en-US" sz="1800" baseline="0"/>
              <a:t> and worked with industry and academia t</a:t>
            </a:r>
            <a:r>
              <a:rPr lang="en-US" sz="1800"/>
              <a:t>o identify and drive innovation</a:t>
            </a:r>
            <a:r>
              <a:rPr lang="en-US" sz="1800" baseline="0"/>
              <a:t> that can meet those goals.</a:t>
            </a:r>
            <a:r>
              <a:rPr lang="en-US" sz="1800"/>
              <a:t> </a:t>
            </a:r>
            <a:r>
              <a:rPr lang="en-US" sz="1800" baseline="0"/>
              <a:t> Over the years we’ve winnowed </a:t>
            </a:r>
            <a:r>
              <a:rPr lang="en-US" sz="1800"/>
              <a:t>down to the</a:t>
            </a:r>
            <a:r>
              <a:rPr lang="en-US" sz="1800" baseline="0"/>
              <a:t> most promising areas for NASA research to these four areas:</a:t>
            </a:r>
            <a:r>
              <a:rPr lang="en-US" sz="1800"/>
              <a:t>  </a:t>
            </a:r>
            <a:endParaRPr lang="en-US" sz="1800" baseline="0">
              <a:cs typeface="Calibri"/>
            </a:endParaRPr>
          </a:p>
          <a:p>
            <a:pPr marL="0" indent="0">
              <a:buFont typeface="Arial" panose="020B0604020202020204" pitchFamily="34" charset="0"/>
              <a:buNone/>
            </a:pPr>
            <a:endParaRPr lang="en-US" sz="1800" baseline="0"/>
          </a:p>
          <a:p>
            <a:pPr marL="171450" indent="-171450">
              <a:buFont typeface="Arial" panose="020B0604020202020204" pitchFamily="34" charset="0"/>
              <a:buChar char="•"/>
            </a:pPr>
            <a:r>
              <a:rPr lang="en-US" sz="1800" b="1" baseline="0"/>
              <a:t>New vehicle level technologies </a:t>
            </a:r>
            <a:r>
              <a:rPr lang="en-US" sz="1800" baseline="0"/>
              <a:t>such as the Transonic Truss Braced Wing can bring a 5-10% fuel burn benefit.</a:t>
            </a:r>
            <a:r>
              <a:rPr lang="en-US" sz="1800"/>
              <a:t> </a:t>
            </a:r>
            <a:endParaRPr lang="en-US" sz="1800" baseline="0">
              <a:cs typeface="Calibri"/>
            </a:endParaRPr>
          </a:p>
          <a:p>
            <a:pPr marL="171450" indent="-171450">
              <a:buFont typeface="Arial" panose="020B0604020202020204" pitchFamily="34" charset="0"/>
              <a:buChar char="•"/>
            </a:pPr>
            <a:r>
              <a:rPr lang="en-US" sz="1800" b="1" baseline="0"/>
              <a:t>Small core gas turbine engines </a:t>
            </a:r>
            <a:r>
              <a:rPr lang="en-US" sz="1800" baseline="0"/>
              <a:t>can also yield </a:t>
            </a:r>
            <a:r>
              <a:rPr lang="en-US" sz="1800"/>
              <a:t>add </a:t>
            </a:r>
            <a:r>
              <a:rPr lang="en-US" sz="1800" baseline="0"/>
              <a:t>5-10% fuel burn benefit, and also serve as a critical enabling technology for future hybrid electric systems.</a:t>
            </a:r>
            <a:r>
              <a:rPr lang="en-US" sz="1800"/>
              <a:t> </a:t>
            </a:r>
            <a:endParaRPr lang="en-US" sz="1800" baseline="0">
              <a:cs typeface="Calibri"/>
            </a:endParaRPr>
          </a:p>
          <a:p>
            <a:pPr marL="171450" indent="-171450">
              <a:buFont typeface="Arial" panose="020B0604020202020204" pitchFamily="34" charset="0"/>
              <a:buChar char="•"/>
            </a:pPr>
            <a:r>
              <a:rPr lang="en-US" sz="1800" b="1" baseline="0"/>
              <a:t>Electrified Aircraft Propulsion </a:t>
            </a:r>
            <a:r>
              <a:rPr lang="en-US" sz="1800" baseline="0"/>
              <a:t>can yield another 5% fuel burn benefit and provide other efficiencies such as maintenance</a:t>
            </a:r>
            <a:r>
              <a:rPr lang="en-US" sz="1800"/>
              <a:t> </a:t>
            </a:r>
            <a:endParaRPr lang="en-US" sz="1800" baseline="0">
              <a:cs typeface="Calibri"/>
            </a:endParaRPr>
          </a:p>
          <a:p>
            <a:pPr marL="171450" indent="-171450">
              <a:buFont typeface="Arial" panose="020B0604020202020204" pitchFamily="34" charset="0"/>
              <a:buChar char="•"/>
            </a:pPr>
            <a:r>
              <a:rPr lang="en-US" sz="1800" b="1" baseline="0"/>
              <a:t>High rate composite manufacturing </a:t>
            </a:r>
            <a:r>
              <a:rPr lang="en-US" sz="1800" baseline="0"/>
              <a:t>– 4 to 6 times faster than current production rates – can reduce the weight of new aircraft, reducing fuel consumption, and opens up the design space to new types of structures and vehicles.</a:t>
            </a:r>
            <a:endParaRPr lang="en-US" sz="1800" baseline="0">
              <a:cs typeface="Calibri"/>
            </a:endParaRPr>
          </a:p>
          <a:p>
            <a:pPr marL="171450" indent="-171450">
              <a:buFont typeface="Arial" panose="020B0604020202020204" pitchFamily="34" charset="0"/>
              <a:buChar char="•"/>
            </a:pPr>
            <a:endParaRPr lang="en-US" sz="1800" baseline="0"/>
          </a:p>
          <a:p>
            <a:r>
              <a:rPr lang="en-US" sz="1800" baseline="0"/>
              <a:t>NASA has continued to mature these technologies from fundamental concepts and technologies through ground and flight tests, complemented by the Federal Aviation Administration's CLEEN research programs and continued industry innovation.</a:t>
            </a:r>
            <a:r>
              <a:rPr lang="en-US" sz="1800"/>
              <a:t>  </a:t>
            </a:r>
            <a:endParaRPr lang="en-US" sz="1800" baseline="0">
              <a:cs typeface="Calibri"/>
            </a:endParaRPr>
          </a:p>
          <a:p>
            <a:pPr marL="171450" indent="-171450">
              <a:buFont typeface="Arial" panose="020B0604020202020204" pitchFamily="34" charset="0"/>
              <a:buChar char="•"/>
            </a:pPr>
            <a:endParaRPr lang="en-US" sz="1800" baseline="0"/>
          </a:p>
          <a:p>
            <a:r>
              <a:rPr lang="en-US" sz="1800" baseline="0"/>
              <a:t>We are now at the beginning of the next new “S” curve for the next 50 years of commercial </a:t>
            </a:r>
            <a:r>
              <a:rPr lang="en-US" sz="1800"/>
              <a:t>airliners. </a:t>
            </a:r>
            <a:r>
              <a:rPr lang="en-US" sz="1800" baseline="0"/>
              <a:t>The promise of these priority technologies needs to be validated by the mid- to late-2020s so that they can form the foundation of the next generation of vehicles to enter service in the early 2030s.</a:t>
            </a:r>
            <a:endParaRPr lang="en-US" sz="1800" baseline="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3267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a:solidFill>
                  <a:srgbClr val="444444"/>
                </a:solidFill>
                <a:latin typeface="Calibri" panose="020F0502020204030204" pitchFamily="34" charset="0"/>
              </a:rPr>
              <a:t>​</a:t>
            </a:r>
            <a:endParaRPr lang="en-US" b="0" i="0" u="none" strike="noStrike">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0A8BB84F-50E1-E84E-A4DF-5A5AC3C7E8FB}"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2369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000000"/>
                </a:solidFill>
                <a:latin typeface="Calibri" panose="020F0502020204030204" pitchFamily="34" charset="0"/>
              </a:rPr>
              <a:t>KEY MESSAGE: </a:t>
            </a:r>
            <a:r>
              <a:rPr lang="en-US" sz="1200">
                <a:solidFill>
                  <a:srgbClr val="000000"/>
                </a:solidFill>
                <a:latin typeface="Aptos" panose="020B0004020202020204" pitchFamily="34" charset="0"/>
              </a:rPr>
              <a:t>NASA Aeronautics’ ongoing work to advance airspace and safety are foundational elements to the future of aviation, from sustainability to traditional airline operations and advanced air mobility to high-speed flight. Our research enables the FAA and industry to keep pace with required change and enable aviation to safely grow at the expected pace. </a:t>
            </a:r>
            <a:r>
              <a:rPr lang="en-US" sz="12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endParaRPr lang="en-US">
              <a:cs typeface="Calibri"/>
            </a:endParaRPr>
          </a:p>
          <a:p>
            <a:r>
              <a:rPr lang="en-US">
                <a:cs typeface="Calibri"/>
              </a:rPr>
              <a:t>NOTE: </a:t>
            </a:r>
            <a:r>
              <a:rPr lang="en-US" err="1">
                <a:cs typeface="Calibri"/>
              </a:rPr>
              <a:t>NextGEN</a:t>
            </a:r>
            <a:r>
              <a:rPr lang="en-US">
                <a:cs typeface="Calibri"/>
              </a:rPr>
              <a:t> and NAS 2040 are FAA-developed concepts. </a:t>
            </a:r>
          </a:p>
          <a:p>
            <a:endParaRPr lang="en-US">
              <a:cs typeface="Calibri"/>
            </a:endParaRPr>
          </a:p>
          <a:p>
            <a:r>
              <a:rPr lang="en-US">
                <a:cs typeface="Calibri"/>
              </a:rPr>
              <a:t>We are leaving one era of evolution for our national airspace system – NextGen; entering another – NAS 2040; and planning for the next – Sky for All.</a:t>
            </a:r>
            <a:endParaRPr lang="en-US"/>
          </a:p>
          <a:p>
            <a:endParaRPr lang="en-US">
              <a:cs typeface="Calibri"/>
            </a:endParaRPr>
          </a:p>
          <a:p>
            <a:r>
              <a:rPr lang="en-US">
                <a:cs typeface="Calibri"/>
              </a:rPr>
              <a:t>With years of NextGen tech transfer from NASA to the FAA now behind us, we are transitioning to developing tools that increase options for safe, sustainable decision-making in an </a:t>
            </a:r>
            <a:r>
              <a:rPr lang="en-US" err="1">
                <a:cs typeface="Calibri"/>
              </a:rPr>
              <a:t>an</a:t>
            </a:r>
            <a:r>
              <a:rPr lang="en-US">
                <a:cs typeface="Calibri"/>
              </a:rPr>
              <a:t> even more collaborative environment.</a:t>
            </a:r>
          </a:p>
          <a:p>
            <a:endParaRPr lang="en-US">
              <a:cs typeface="Calibri"/>
            </a:endParaRPr>
          </a:p>
          <a:p>
            <a:r>
              <a:rPr lang="en-US">
                <a:cs typeface="Calibri"/>
              </a:rPr>
              <a:t>Our decades-long partnership with the FAA continues as we build on the efficiency gains, leveraging digital capabilities on the road to an airspace that is safe, adaptable, scalable, and now as a primary goal for NASA – that measurably contributes to more sustainable aviation.</a:t>
            </a:r>
          </a:p>
          <a:p>
            <a:endParaRPr lang="en-US"/>
          </a:p>
          <a:p>
            <a:r>
              <a:rPr lang="en-US"/>
              <a:t>In the 2040 timeframe, the FAA plans to make changes to the NAS to modernize aging infrastructure and transform to a more digital, information-based environment</a:t>
            </a:r>
          </a:p>
          <a:p>
            <a:endParaRPr lang="en-US"/>
          </a:p>
          <a:p>
            <a:r>
              <a:rPr lang="en-US"/>
              <a:t>This information-based environment will enable a digital transformation of the way air traffic management is done, creating airspace that is more dynamic and adaptive,  allowing for increased diversity, density and complexity of operations and more proactive safety management</a:t>
            </a:r>
          </a:p>
          <a:p>
            <a:endParaRPr lang="en-US"/>
          </a:p>
          <a:p>
            <a:r>
              <a:rPr lang="en-US"/>
              <a:t>NASA is testing technologies and developing requirements to enable this future system. Our  mid-century  vision for the future of airspace and safety is called Sky for All</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0A8BB84F-50E1-E84E-A4DF-5A5AC3C7E8FB}"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013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a:cs typeface="Calibri"/>
              </a:rPr>
              <a:t>Updated 3/23/23</a:t>
            </a:r>
            <a:endParaRPr lang="en-US" sz="1800" i="1"/>
          </a:p>
          <a:p>
            <a:endParaRPr lang="en-US" sz="1800" b="1">
              <a:cs typeface="Calibri"/>
            </a:endParaRPr>
          </a:p>
          <a:p>
            <a:r>
              <a:rPr lang="en-US" sz="1800" b="1">
                <a:cs typeface="Calibri"/>
              </a:rPr>
              <a:t>Transformation Area: Future Airspace and Safety</a:t>
            </a:r>
          </a:p>
          <a:p>
            <a:endParaRPr lang="en-US" sz="1800">
              <a:cs typeface="Calibri"/>
            </a:endParaRPr>
          </a:p>
          <a:p>
            <a:r>
              <a:rPr lang="en-US" sz="1800">
                <a:cs typeface="Calibri"/>
              </a:rPr>
              <a:t>While we work on technologies to realize the Info-centric National Airspace System, we are simultaneously setting the stage for what comes next … in 2040 and beyond … a Sky for All.</a:t>
            </a:r>
          </a:p>
          <a:p>
            <a:endParaRPr lang="en-US" sz="1800">
              <a:cs typeface="Calibri"/>
            </a:endParaRPr>
          </a:p>
          <a:p>
            <a:r>
              <a:rPr lang="en-US" sz="1800">
                <a:cs typeface="Calibri"/>
              </a:rPr>
              <a:t>Sky for All is coordinating and collecting inputs from the aviation community to define the missions and challenges of an airspace that safely accommodates all.</a:t>
            </a:r>
          </a:p>
          <a:p>
            <a:endParaRPr lang="en-US" sz="1800">
              <a:cs typeface="Calibri"/>
            </a:endParaRPr>
          </a:p>
          <a:p>
            <a:r>
              <a:rPr lang="en-US" sz="1800">
                <a:cs typeface="Calibri"/>
              </a:rPr>
              <a:t>Influences driving the Sky for All work: </a:t>
            </a:r>
            <a:endParaRPr lang="en-US" sz="1800"/>
          </a:p>
          <a:p>
            <a:pPr marL="171450" indent="-171450">
              <a:buFont typeface="Arial"/>
              <a:buChar char="•"/>
            </a:pPr>
            <a:r>
              <a:rPr lang="en-US" sz="1800">
                <a:cs typeface="Calibri"/>
              </a:rPr>
              <a:t>Diversity of vehicles, operations, performance, missions and aviation systems</a:t>
            </a:r>
          </a:p>
          <a:p>
            <a:pPr marL="171450" indent="-171450">
              <a:buFont typeface="Arial"/>
              <a:buChar char="•"/>
            </a:pPr>
            <a:r>
              <a:rPr lang="en-US" sz="1800">
                <a:cs typeface="Calibri"/>
              </a:rPr>
              <a:t>Complexity of diverse operations, performance, and off-nominal contingency</a:t>
            </a:r>
          </a:p>
          <a:p>
            <a:pPr marL="171450" indent="-171450">
              <a:buFont typeface="Arial"/>
              <a:buChar char="•"/>
            </a:pPr>
            <a:r>
              <a:rPr lang="en-US" sz="1800">
                <a:cs typeface="Calibri"/>
              </a:rPr>
              <a:t>Density of operations</a:t>
            </a:r>
          </a:p>
          <a:p>
            <a:pPr marL="171450" indent="-171450">
              <a:buFont typeface="Arial"/>
              <a:buChar char="•"/>
            </a:pPr>
            <a:r>
              <a:rPr lang="en-US" sz="1800">
                <a:cs typeface="Calibri"/>
              </a:rPr>
              <a:t>Volume increase on several orders of magnitude given the emergent vehicles</a:t>
            </a:r>
          </a:p>
          <a:p>
            <a:pPr marL="171450" indent="-171450">
              <a:buFont typeface="Arial"/>
              <a:buChar char="•"/>
            </a:pPr>
            <a:r>
              <a:rPr lang="en-US" sz="1800">
                <a:cs typeface="Calibri"/>
              </a:rPr>
              <a:t>Highly integrated heterogenous airspace</a:t>
            </a:r>
          </a:p>
          <a:p>
            <a:endParaRPr lang="en-US" sz="1800">
              <a:cs typeface="Calibri"/>
            </a:endParaRPr>
          </a:p>
          <a:p>
            <a:r>
              <a:rPr lang="en-US" sz="1800">
                <a:cs typeface="Calibri"/>
              </a:rPr>
              <a:t>Sky for All portal: </a:t>
            </a:r>
            <a:r>
              <a:rPr lang="en-US" sz="1800">
                <a:hlinkClick r:id="rId3"/>
              </a:rPr>
              <a:t>https://www.nari.arc.nasa.gov/skyforall/</a:t>
            </a:r>
            <a:endParaRPr lang="en-US" sz="1800">
              <a:cs typeface="Calibri"/>
            </a:endParaRPr>
          </a:p>
          <a:p>
            <a:endParaRPr lang="en-US" sz="1800">
              <a:cs typeface="Calibri"/>
            </a:endParaRPr>
          </a:p>
          <a:p>
            <a:endParaRPr lang="en-US" sz="18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3614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a:solidFill>
                  <a:srgbClr val="444444"/>
                </a:solidFill>
                <a:latin typeface="Calibri" panose="020F0502020204030204" pitchFamily="34" charset="0"/>
              </a:rPr>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8BB84F-50E1-E84E-A4DF-5A5AC3C7E8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251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a:cs typeface="Calibri"/>
              </a:rPr>
              <a:t>Updated 3/23/23</a:t>
            </a:r>
          </a:p>
          <a:p>
            <a:endParaRPr lang="en-US" sz="1800">
              <a:cs typeface="Calibri"/>
            </a:endParaRPr>
          </a:p>
          <a:p>
            <a:r>
              <a:rPr lang="en-US" sz="1800">
                <a:cs typeface="Calibri"/>
              </a:rPr>
              <a:t>Transformation Areas: Advanced Air Mobility, Innovation, Future Airspace and Safety</a:t>
            </a:r>
          </a:p>
          <a:p>
            <a:endParaRPr lang="en-US" sz="1800">
              <a:cs typeface="Calibri"/>
            </a:endParaRPr>
          </a:p>
          <a:p>
            <a:endParaRPr lang="en-US" sz="18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4351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a:solidFill>
                  <a:srgbClr val="444444"/>
                </a:solidFill>
                <a:latin typeface="Calibri" panose="020F0502020204030204" pitchFamily="34" charset="0"/>
              </a:rPr>
              <a:t>​</a:t>
            </a:r>
            <a:endParaRPr lang="en-US" b="0" i="0" u="none" strike="noStrike">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0A8BB84F-50E1-E84E-A4DF-5A5AC3C7E8FB}"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3957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a:cs typeface="Calibri"/>
              </a:rPr>
              <a:t>Transformation Area: Advanced Air Mobility</a:t>
            </a:r>
          </a:p>
          <a:p>
            <a:endParaRPr lang="en-US" sz="1800">
              <a:cs typeface="Calibri"/>
            </a:endParaRPr>
          </a:p>
          <a:p>
            <a:r>
              <a:rPr lang="en-US" sz="1800">
                <a:cs typeface="Calibri"/>
              </a:rPr>
              <a:t>[citation for $115B stat in black box: "AIA/Deloitte Joint Study, 2021: </a:t>
            </a:r>
            <a:r>
              <a:rPr lang="en-US" sz="1800"/>
              <a:t>Source: </a:t>
            </a:r>
            <a:r>
              <a:rPr lang="en-US" sz="1800">
                <a:hlinkClick r:id="rId3"/>
              </a:rPr>
              <a:t>https://www.aia-aerospace.org/wp-content/uploads/2021/09/2021-Facts-and-Figures-U.S.-Aerospace-and-Defense.pdf</a:t>
            </a:r>
            <a:r>
              <a:rPr lang="en-US" sz="1800"/>
              <a:t> (page 17).]</a:t>
            </a:r>
            <a:endParaRPr lang="en-US" sz="1800">
              <a:cs typeface="Calibri"/>
            </a:endParaRPr>
          </a:p>
          <a:p>
            <a:endParaRPr lang="en-US" sz="1800">
              <a:cs typeface="Calibri"/>
            </a:endParaRPr>
          </a:p>
          <a:p>
            <a:r>
              <a:rPr lang="en-US" sz="1800"/>
              <a:t>NASA researches and demonstrates with more than 80 industry partners new vehicles and vehicle operations, airspace design and operations, and community integration solutions to enable a sustainable advanced air mobility system that supports U.S. economic growth, and benefits the public through missions including cargo/medical deliveries, disaster response, and on-demand passenger service.   </a:t>
            </a:r>
            <a:endParaRPr lang="en-US" sz="1800">
              <a:cs typeface="Calibri"/>
            </a:endParaRPr>
          </a:p>
          <a:p>
            <a:endParaRPr lang="en-US" sz="1800">
              <a:cs typeface="Calibri"/>
            </a:endParaRPr>
          </a:p>
          <a:p>
            <a:r>
              <a:rPr lang="en-US" sz="1800"/>
              <a:t>NASA research is focusing on:</a:t>
            </a:r>
            <a:endParaRPr lang="en-US" sz="1800">
              <a:cs typeface="Calibri"/>
            </a:endParaRPr>
          </a:p>
          <a:p>
            <a:pPr marL="171450" indent="-171450">
              <a:buFont typeface="Arial"/>
              <a:buChar char="•"/>
            </a:pPr>
            <a:r>
              <a:rPr lang="en-US" sz="1800"/>
              <a:t>Vehicle development and operations – focus on capabilities that are critical enablers for UAM such as electric aircraft propulsion, materials and structures, autonomy.  We are researching the noise impacts of UAM vehicles, and developing design tools manufacturers can use to create quiet UAM vehicles.  </a:t>
            </a:r>
            <a:endParaRPr lang="en-US" sz="1800">
              <a:cs typeface="Calibri"/>
            </a:endParaRPr>
          </a:p>
          <a:p>
            <a:r>
              <a:rPr lang="en-US" sz="1800"/>
              <a:t> </a:t>
            </a:r>
            <a:endParaRPr lang="en-US" sz="1800">
              <a:cs typeface="Calibri"/>
            </a:endParaRPr>
          </a:p>
          <a:p>
            <a:pPr marL="171450" indent="-171450">
              <a:buFont typeface="Arial"/>
              <a:buChar char="•"/>
            </a:pPr>
            <a:r>
              <a:rPr lang="en-US" sz="1800"/>
              <a:t>Airspace design and operations – develop and validate an operational concept for how to manage UAM traffic safely and efficiently.  This is the next generation of the UAS Traffic Management (UTM) concept developed by NASA over the last five years, extending it to larger vehicles and flights above 400 feet altitude.</a:t>
            </a:r>
            <a:endParaRPr lang="en-US" sz="1800">
              <a:cs typeface="Calibri"/>
            </a:endParaRPr>
          </a:p>
          <a:p>
            <a:r>
              <a:rPr lang="en-US" sz="1800"/>
              <a:t> </a:t>
            </a:r>
            <a:endParaRPr lang="en-US" sz="1800">
              <a:cs typeface="Calibri"/>
            </a:endParaRPr>
          </a:p>
          <a:p>
            <a:pPr marL="171450" indent="-171450">
              <a:buFont typeface="Arial"/>
              <a:buChar char="•"/>
            </a:pPr>
            <a:r>
              <a:rPr lang="en-US" sz="1800"/>
              <a:t>Community integration – understanding and addressing the most critical barriers to community integration, such as public acceptance (noise, security, privacy, </a:t>
            </a:r>
            <a:r>
              <a:rPr lang="en-US" sz="1800" err="1"/>
              <a:t>etc</a:t>
            </a:r>
            <a:r>
              <a:rPr lang="en-US" sz="1800"/>
              <a:t>), supporting infrastructure, and local regulations.  We intend to identify ecosystem level challenges, and serve as a catalyst for the community to address these issues.</a:t>
            </a:r>
            <a:endParaRPr lang="en-US" sz="1800">
              <a:cs typeface="Calibri"/>
            </a:endParaRPr>
          </a:p>
          <a:p>
            <a:endParaRPr lang="en-US" sz="180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7497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b="1" i="1" u="none" strike="noStrike" dirty="0">
                <a:solidFill>
                  <a:srgbClr val="000000"/>
                </a:solidFill>
                <a:effectLst/>
                <a:latin typeface="Calibri" panose="020F0502020204030204" pitchFamily="34" charset="0"/>
              </a:rPr>
              <a:t>Transformation Area: Advanced Air Mobility</a:t>
            </a:r>
          </a:p>
          <a:p>
            <a:pPr algn="l" rtl="0" fontAlgn="base"/>
            <a:endParaRPr lang="en-US" sz="1200" b="0" i="0" u="none" strike="noStrike" dirty="0">
              <a:solidFill>
                <a:srgbClr val="000000"/>
              </a:solidFill>
              <a:effectLst/>
              <a:latin typeface="Calibri" panose="020F0502020204030204" pitchFamily="34" charset="0"/>
            </a:endParaRPr>
          </a:p>
          <a:p>
            <a:pPr algn="l" rtl="0" fontAlgn="base"/>
            <a:r>
              <a:rPr lang="en-US" sz="1200" b="0" i="0" u="none" strike="noStrike" dirty="0">
                <a:solidFill>
                  <a:srgbClr val="000000"/>
                </a:solidFill>
                <a:effectLst/>
                <a:latin typeface="Calibri" panose="020F0502020204030204" pitchFamily="34" charset="0"/>
              </a:rPr>
              <a:t>AAM:</a:t>
            </a:r>
            <a:r>
              <a:rPr lang="en-US" sz="1200" b="0" i="0" dirty="0">
                <a:solidFill>
                  <a:srgbClr val="000000"/>
                </a:solidFill>
                <a:effectLst/>
                <a:latin typeface="Calibri" panose="020F0502020204030204" pitchFamily="34" charset="0"/>
              </a:rPr>
              <a:t>​</a:t>
            </a:r>
            <a:endParaRPr lang="en-US"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Includes “rural” and “urban” applications</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  Cargo transport, passenger-carrying, aerial work, etc. </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  </a:t>
            </a:r>
            <a:r>
              <a:rPr lang="en-US" sz="1200" b="0" i="0" u="none" strike="noStrike" dirty="0" err="1">
                <a:solidFill>
                  <a:srgbClr val="000000"/>
                </a:solidFill>
                <a:effectLst/>
                <a:latin typeface="Calibri" panose="020F0502020204030204" pitchFamily="34" charset="0"/>
              </a:rPr>
              <a:t>eVTOL</a:t>
            </a:r>
            <a:r>
              <a:rPr lang="en-US" sz="1200" b="0" i="0" u="none" strike="noStrike" dirty="0">
                <a:solidFill>
                  <a:srgbClr val="000000"/>
                </a:solidFill>
                <a:effectLst/>
                <a:latin typeface="Calibri" panose="020F0502020204030204" pitchFamily="34" charset="0"/>
              </a:rPr>
              <a:t>, sUAS, </a:t>
            </a:r>
            <a:r>
              <a:rPr lang="en-US" sz="1200" b="0" i="0" u="none" strike="noStrike" dirty="0" err="1">
                <a:solidFill>
                  <a:srgbClr val="000000"/>
                </a:solidFill>
                <a:effectLst/>
                <a:latin typeface="Calibri" panose="020F0502020204030204" pitchFamily="34" charset="0"/>
              </a:rPr>
              <a:t>eCTOL</a:t>
            </a:r>
            <a:r>
              <a:rPr lang="en-US" sz="1200" b="0" i="0" u="none" strike="noStrike" dirty="0">
                <a:solidFill>
                  <a:srgbClr val="000000"/>
                </a:solidFill>
                <a:effectLst/>
                <a:latin typeface="Calibri" panose="020F0502020204030204" pitchFamily="34" charset="0"/>
              </a:rPr>
              <a:t>, hybrid-electric, etc.</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Enabled by electrification and automation</a:t>
            </a:r>
            <a:r>
              <a:rPr lang="en-US" sz="1200" b="0" i="0" dirty="0">
                <a:solidFill>
                  <a:srgbClr val="000000"/>
                </a:solidFill>
                <a:effectLst/>
                <a:latin typeface="Calibri" panose="020F0502020204030204" pitchFamily="34" charset="0"/>
              </a:rPr>
              <a:t>​</a:t>
            </a:r>
          </a:p>
          <a:p>
            <a:pPr algn="l" rtl="0" fontAlgn="base">
              <a:buFont typeface="Arial" panose="020B0604020202020204" pitchFamily="34" charset="0"/>
              <a:buChar char="•"/>
            </a:pP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Does not include:</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  Supersonic or hypersonic transport</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  Existing hub-and-spoke air service with large transport aircraft </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We are developing technologies to safely enable AAM operations without overloading the current air traffic management system. </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Research is underway to develop new safety methods and collect data to assure safety of these operations. </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We are gaining industry insight and sharing NASA plans through AAM ecosystem working groups to ensure we are focused on the highest priority challenges. </a:t>
            </a:r>
            <a:r>
              <a:rPr lang="en-US" sz="1200" b="0" i="0" dirty="0">
                <a:solidFill>
                  <a:srgbClr val="000000"/>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000000"/>
                </a:solidFill>
                <a:effectLst/>
                <a:latin typeface="Calibri" panose="020F0502020204030204" pitchFamily="34" charset="0"/>
              </a:rPr>
              <a:t>Through collaborations, we are leveraging expertise of AAM partners to jointly research and validate concepts of operation and core technologies such as on-board hazard avoidance, safety analysis, airspace integration needs, and aircraft flight deck design.  </a:t>
            </a:r>
            <a:endParaRPr lang="en-US" sz="12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4E410-7213-3140-9F6B-41BEA2C9165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7532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Calibri" panose="020F0502020204030204" pitchFamily="34" charset="0"/>
              </a:rPr>
              <a:t>​</a:t>
            </a:r>
            <a:endParaRPr lang="en-US" b="0" i="0" u="none" strike="noStrike">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0A8BB84F-50E1-E84E-A4DF-5A5AC3C7E8FB}"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0387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i="1"/>
              <a:t>Updated 3/23/23</a:t>
            </a:r>
          </a:p>
          <a:p>
            <a:pPr>
              <a:defRPr/>
            </a:pPr>
            <a:endParaRPr lang="en-US" b="1" i="1">
              <a:cs typeface="Calibri"/>
            </a:endParaRPr>
          </a:p>
          <a:p>
            <a:pPr>
              <a:defRPr/>
            </a:pPr>
            <a:r>
              <a:rPr lang="en-US" b="1">
                <a:cs typeface="Calibri"/>
              </a:rPr>
              <a:t>Transformation Area: High-Speed Commercial Flight</a:t>
            </a:r>
            <a:endParaRPr lang="en-US" b="1" i="1">
              <a:cs typeface="Calibri"/>
            </a:endParaRPr>
          </a:p>
          <a:p>
            <a:pPr>
              <a:defRPr/>
            </a:pPr>
            <a:endParaRPr lang="en-US"/>
          </a:p>
          <a:p>
            <a:pPr>
              <a:defRPr/>
            </a:pPr>
            <a:r>
              <a:rPr lang="en-US"/>
              <a:t>NASA is addressing the unique barriers to sustainable high-speed flight to enable global access and connection.  </a:t>
            </a:r>
            <a:endParaRPr lang="en-US">
              <a:cs typeface="Calibri"/>
            </a:endParaRPr>
          </a:p>
          <a:p>
            <a:pPr>
              <a:defRPr/>
            </a:pPr>
            <a:endParaRPr lang="en-US"/>
          </a:p>
          <a:p>
            <a:pPr>
              <a:defRPr/>
            </a:pPr>
            <a:r>
              <a:rPr lang="en-US">
                <a:cs typeface="Calibri"/>
              </a:rPr>
              <a:t>The first barrier is the sonic boom. Commercial aircraft are prohibited from flying at supersonic speeds over land due to international regulation, and that due to the disruptions of the loud sonic boom.</a:t>
            </a:r>
            <a:endParaRPr lang="en-US"/>
          </a:p>
          <a:p>
            <a:pPr>
              <a:defRPr/>
            </a:pPr>
            <a:r>
              <a:rPr lang="en-US"/>
              <a:t>    </a:t>
            </a:r>
            <a:endParaRPr lang="en-US">
              <a:cs typeface="Calibri"/>
            </a:endParaRPr>
          </a:p>
          <a:p>
            <a:pPr>
              <a:defRPr/>
            </a:pPr>
            <a:r>
              <a:rPr lang="en-US"/>
              <a:t>•    NASA’s near-term focus: </a:t>
            </a:r>
            <a:endParaRPr lang="en-US">
              <a:cs typeface="Calibri"/>
            </a:endParaRPr>
          </a:p>
          <a:p>
            <a:pPr>
              <a:defRPr/>
            </a:pPr>
            <a:r>
              <a:rPr lang="en-US"/>
              <a:t>    ⁃    Quiet overland flight is the principal barrier to opening a civil supersonic market </a:t>
            </a:r>
            <a:endParaRPr lang="en-US">
              <a:cs typeface="Calibri"/>
            </a:endParaRPr>
          </a:p>
          <a:p>
            <a:pPr>
              <a:defRPr/>
            </a:pPr>
            <a:r>
              <a:rPr lang="en-US"/>
              <a:t>    ⁃    New international standards, based on response data from a large diverse population, are required </a:t>
            </a:r>
            <a:endParaRPr lang="en-US">
              <a:cs typeface="Calibri"/>
            </a:endParaRPr>
          </a:p>
          <a:p>
            <a:pPr marL="628650" lvl="1" indent="-171450">
              <a:buFont typeface="Wingdings"/>
              <a:buChar char="§"/>
              <a:defRPr/>
            </a:pPr>
            <a:r>
              <a:rPr lang="en-US">
                <a:cs typeface="Calibri"/>
              </a:rPr>
              <a:t>Action:  We created the Quesst mission, which leverages years of fundamental research into what creates the sonic boom and ways to mitigate it. Under Quesst, we're building the X-59 -- an experimental aircraft with quiet supersonic technologies -- that can be flown over selected U.S. communities where volunteers provide their responses to what they hear, or don't hear.</a:t>
            </a:r>
          </a:p>
          <a:p>
            <a:pPr>
              <a:defRPr/>
            </a:pPr>
            <a:r>
              <a:rPr lang="en-US"/>
              <a:t> </a:t>
            </a:r>
            <a:endParaRPr lang="en-US">
              <a:cs typeface="Calibri"/>
            </a:endParaRPr>
          </a:p>
          <a:p>
            <a:pPr>
              <a:defRPr/>
            </a:pPr>
            <a:r>
              <a:rPr lang="en-US"/>
              <a:t>•    NASA is ramping up efforts to address broader sustainability challenges </a:t>
            </a:r>
            <a:endParaRPr lang="en-US">
              <a:cs typeface="Calibri"/>
            </a:endParaRPr>
          </a:p>
          <a:p>
            <a:pPr>
              <a:defRPr/>
            </a:pPr>
            <a:r>
              <a:rPr lang="en-US"/>
              <a:t>    ⁃    New effort launched to address airport community noise </a:t>
            </a:r>
            <a:endParaRPr lang="en-US">
              <a:cs typeface="Calibri"/>
            </a:endParaRPr>
          </a:p>
          <a:p>
            <a:pPr>
              <a:defRPr/>
            </a:pPr>
            <a:r>
              <a:rPr lang="en-US"/>
              <a:t>    ⁃    Longer-term research portfolio addresses high-altitude emissions </a:t>
            </a:r>
            <a:endParaRPr lang="en-US">
              <a:cs typeface="Calibri"/>
            </a:endParaRPr>
          </a:p>
          <a:p>
            <a:pPr>
              <a:defRPr/>
            </a:pPr>
            <a:r>
              <a:rPr lang="en-US"/>
              <a:t>    ⁃    Synergistic with sustainable flight technology for subsonic aircraft, fuels and airspace operations </a:t>
            </a:r>
            <a:endParaRPr lang="en-US">
              <a:cs typeface="Calibri"/>
            </a:endParaRPr>
          </a:p>
          <a:p>
            <a:pPr>
              <a:defRPr/>
            </a:pPr>
            <a:r>
              <a:rPr lang="en-US"/>
              <a:t> </a:t>
            </a:r>
            <a:endParaRPr lang="en-US">
              <a:cs typeface="Calibri"/>
            </a:endParaRPr>
          </a:p>
          <a:p>
            <a:pPr>
              <a:defRPr/>
            </a:pPr>
            <a:r>
              <a:rPr lang="en-US"/>
              <a:t>•    NASA is investigating the potential of even higher speed flight. </a:t>
            </a:r>
            <a:endParaRPr lang="en-US">
              <a:cs typeface="Calibri"/>
            </a:endParaRPr>
          </a:p>
          <a:p>
            <a:pPr>
              <a:defRPr/>
            </a:pPr>
            <a:r>
              <a:rPr lang="en-US"/>
              <a:t>    ⁃    Undertaking studies with industry of the commercial viability of higher than Mach 2 flight </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9103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23"/>
              </a:spcBef>
            </a:pPr>
            <a:endParaRPr lang="en-US">
              <a:cs typeface="Calibri"/>
            </a:endParaRPr>
          </a:p>
        </p:txBody>
      </p:sp>
      <p:sp>
        <p:nvSpPr>
          <p:cNvPr id="4" name="Slide Number Placeholder 3"/>
          <p:cNvSpPr>
            <a:spLocks noGrp="1"/>
          </p:cNvSpPr>
          <p:nvPr>
            <p:ph type="sldNum" sz="quarter" idx="5"/>
          </p:nvPr>
        </p:nvSpPr>
        <p:spPr/>
        <p:txBody>
          <a:bodyPr/>
          <a:lstStyle/>
          <a:p>
            <a:pPr defTabSz="931735">
              <a:defRPr/>
            </a:pPr>
            <a:fld id="{2B2D1AF9-8539-A344-BC03-AC4B2A9A4104}" type="slidenum">
              <a:rPr lang="en-US">
                <a:solidFill>
                  <a:prstClr val="black"/>
                </a:solidFill>
                <a:latin typeface="Calibri"/>
              </a:rPr>
              <a:pPr defTabSz="931735">
                <a:defRPr/>
              </a:pPr>
              <a:t>22</a:t>
            </a:fld>
            <a:endParaRPr lang="en-US">
              <a:solidFill>
                <a:prstClr val="black"/>
              </a:solidFill>
              <a:latin typeface="Calibri"/>
            </a:endParaRPr>
          </a:p>
        </p:txBody>
      </p:sp>
    </p:spTree>
    <p:extLst>
      <p:ext uri="{BB962C8B-B14F-4D97-AF65-F5344CB8AC3E}">
        <p14:creationId xmlns:p14="http://schemas.microsoft.com/office/powerpoint/2010/main" val="2595064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0A8BB84F-50E1-E84E-A4DF-5A5AC3C7E8FB}"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0406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2000">
                <a:latin typeface="Calibri"/>
                <a:cs typeface="Calibri"/>
              </a:rPr>
              <a:t>KEY MESSAGE: </a:t>
            </a:r>
            <a:r>
              <a:rPr lang="en-US" sz="2000"/>
              <a:t>NASA Aeronautics fosters innovation in physics-based tools, novel technologies, and advanced system concepts that supports the future of the entire aerospace industry. This innovation ecosystem attracts and cultivates the energy and ideas of people inside and outside NASA who ask “what if” and “what’s next.” </a:t>
            </a: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The job of our Innovation Ecosystem is to produce new knowledge/ideas to lead to new transformation areas.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Innovation is a throughline for all of our work at NASA Aeronautics.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We have three specific projects within our Transformative Aeronautics Concepts program that are dedicated to fostering innovation from within NASA and from without.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buFont typeface="+mj-lt"/>
              <a:buAutoNum type="arabicPeriod"/>
            </a:pPr>
            <a:r>
              <a:rPr lang="en-US" sz="1900">
                <a:solidFill>
                  <a:srgbClr val="000000"/>
                </a:solidFill>
                <a:latin typeface="Aptos" panose="020B0004020202020204" pitchFamily="34" charset="0"/>
              </a:rPr>
              <a:t>Convergent Aeronautics Solutions project: Invests in seemingly improbable ideas that might lead to solutions to the problems that plague aviation and impact safety, environmental and community impact, and the global growth in air traffic.</a:t>
            </a:r>
            <a:r>
              <a:rPr lang="en-US" sz="1900">
                <a:solidFill>
                  <a:srgbClr val="444444"/>
                </a:solidFill>
                <a:latin typeface="Aptos" panose="020B0004020202020204" pitchFamily="34" charset="0"/>
              </a:rPr>
              <a:t>​</a:t>
            </a:r>
            <a:endParaRPr lang="en-US" sz="1900">
              <a:solidFill>
                <a:srgbClr val="444444"/>
              </a:solidFill>
              <a:latin typeface="Arial" panose="020B0604020202020204" pitchFamily="34" charset="0"/>
            </a:endParaRPr>
          </a:p>
          <a:p>
            <a:pPr algn="l" rtl="0" fontAlgn="base">
              <a:buFont typeface="+mj-lt"/>
              <a:buAutoNum type="arabicPeriod"/>
            </a:pPr>
            <a:r>
              <a:rPr lang="en-US" sz="1900">
                <a:solidFill>
                  <a:srgbClr val="000000"/>
                </a:solidFill>
                <a:latin typeface="Aptos" panose="020B0004020202020204" pitchFamily="34" charset="0"/>
              </a:rPr>
              <a:t>University Innovation project: Supports educating the next generation of aeronautical innovators by providing opportunities for university-led teams to conduct research into transformative technology that supports NASA Aeronautics’ major research goals. These opportunities include the University Leadership Initiative and the University Student Research Challenge. </a:t>
            </a:r>
            <a:r>
              <a:rPr lang="en-US" sz="1900">
                <a:solidFill>
                  <a:srgbClr val="444444"/>
                </a:solidFill>
                <a:latin typeface="Aptos" panose="020B0004020202020204" pitchFamily="34" charset="0"/>
              </a:rPr>
              <a:t>​</a:t>
            </a:r>
            <a:endParaRPr lang="en-US" sz="1900">
              <a:solidFill>
                <a:srgbClr val="444444"/>
              </a:solidFill>
              <a:latin typeface="Arial" panose="020B0604020202020204" pitchFamily="34" charset="0"/>
            </a:endParaRPr>
          </a:p>
          <a:p>
            <a:pPr algn="l" rtl="0" fontAlgn="base">
              <a:buFont typeface="+mj-lt"/>
              <a:buAutoNum type="arabicPeriod"/>
            </a:pPr>
            <a:r>
              <a:rPr lang="en-US" sz="1900">
                <a:solidFill>
                  <a:srgbClr val="000000"/>
                </a:solidFill>
                <a:latin typeface="Aptos" panose="020B0004020202020204" pitchFamily="34" charset="0"/>
              </a:rPr>
              <a:t>Transformational Tools and Technologies project: Develops state-of-the-art computational and experimental tools and technologies that are vital to ARMD's ability to advance the prediction of future aircraft performance in flight, such as first-of-a-kind tools that isolate the complex turbulent airflow around vehicles and within propulsion systems. </a:t>
            </a:r>
            <a:r>
              <a:rPr lang="en-US" sz="1900">
                <a:solidFill>
                  <a:srgbClr val="444444"/>
                </a:solidFill>
                <a:latin typeface="Aptos" panose="020B0004020202020204" pitchFamily="34" charset="0"/>
              </a:rPr>
              <a:t>​</a:t>
            </a:r>
            <a:endParaRPr lang="en-US" sz="1900">
              <a:solidFill>
                <a:srgbClr val="444444"/>
              </a:solidFill>
              <a:latin typeface="Arial" panose="020B060402020202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IMAGES: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Left: The Scalable Traffic Management for Emergency Response Operations, or </a:t>
            </a:r>
            <a:r>
              <a:rPr lang="en-US" sz="1900" err="1">
                <a:solidFill>
                  <a:srgbClr val="000000"/>
                </a:solidFill>
                <a:latin typeface="Aptos" panose="020B0004020202020204" pitchFamily="34" charset="0"/>
              </a:rPr>
              <a:t>STEReO</a:t>
            </a:r>
            <a:r>
              <a:rPr lang="en-US" sz="1900">
                <a:solidFill>
                  <a:srgbClr val="000000"/>
                </a:solidFill>
                <a:latin typeface="Aptos" panose="020B0004020202020204" pitchFamily="34" charset="0"/>
              </a:rPr>
              <a:t>, project combines NASA technologies, particularly UTM, and govt/industry partnerships to offer a solution for safe integration of drones into natural disaster airspace management procedures. </a:t>
            </a:r>
            <a:r>
              <a:rPr lang="en-US" sz="1900" err="1">
                <a:solidFill>
                  <a:srgbClr val="000000"/>
                </a:solidFill>
                <a:latin typeface="Aptos" panose="020B0004020202020204" pitchFamily="34" charset="0"/>
              </a:rPr>
              <a:t>STEReO</a:t>
            </a:r>
            <a:r>
              <a:rPr lang="en-US" sz="1900">
                <a:solidFill>
                  <a:srgbClr val="000000"/>
                </a:solidFill>
                <a:latin typeface="Aptos" panose="020B0004020202020204" pitchFamily="34" charset="0"/>
              </a:rPr>
              <a:t> is under the Convergent Aeronautics Solutions project.</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Middle: A member of the University of Illinois team researching disruptive technologies for electric commercial aviation works alongside teammates – made possible with the support of NASA’s University Leadership Initiative.</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Right: An image of an additively-manufactured – meaning technologies used to grow three-dimensional objects one superfine layer at a time -- GRX-810 methane injector (https://www.nasa.gov/feature/glenn/2022/nasa-s-new-material-built-to-withstand-extreme-conditions)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7926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a:solidFill>
                  <a:srgbClr val="404040"/>
                </a:solidFill>
                <a:latin typeface="Aptos" panose="020B0004020202020204" pitchFamily="34" charset="0"/>
              </a:rPr>
              <a:t>As of March 2024</a:t>
            </a:r>
          </a:p>
          <a:p>
            <a:pPr algn="l" rtl="0" fontAlgn="base"/>
            <a:endParaRPr lang="en-US" sz="1900">
              <a:solidFill>
                <a:srgbClr val="404040"/>
              </a:solidFill>
              <a:latin typeface="Aptos" panose="020B0004020202020204" pitchFamily="34" charset="0"/>
            </a:endParaRPr>
          </a:p>
          <a:p>
            <a:pPr algn="l" rtl="0" fontAlgn="base"/>
            <a:endParaRPr lang="en-US" sz="1900">
              <a:solidFill>
                <a:srgbClr val="404040"/>
              </a:solidFill>
              <a:latin typeface="Aptos" panose="020B0004020202020204" pitchFamily="34" charset="0"/>
            </a:endParaRPr>
          </a:p>
          <a:p>
            <a:pPr algn="l" rtl="0" fontAlgn="base"/>
            <a:r>
              <a:rPr lang="en-US" sz="1900">
                <a:solidFill>
                  <a:srgbClr val="404040"/>
                </a:solidFill>
                <a:latin typeface="Aptos" panose="020B0004020202020204" pitchFamily="34" charset="0"/>
              </a:rPr>
              <a:t>Map shows all universities across UI project (ULI, USRC), plus Gateway to Blue Skies competition award winners, and Future Aircraft Maintenance Technician study award recipients</a:t>
            </a:r>
            <a:endParaRPr lang="en-US" sz="2900">
              <a:solidFill>
                <a:srgbClr val="444444"/>
              </a:solidFill>
              <a:latin typeface="Calibri" panose="020F0502020204030204" pitchFamily="34" charset="0"/>
            </a:endParaRPr>
          </a:p>
          <a:p>
            <a:pPr algn="l" rtl="0" fontAlgn="base"/>
            <a:endParaRPr lang="en-US" sz="1900">
              <a:solidFill>
                <a:srgbClr val="404040"/>
              </a:solidFill>
              <a:latin typeface="Aptos" panose="020B0004020202020204" pitchFamily="34" charset="0"/>
            </a:endParaRPr>
          </a:p>
          <a:p>
            <a:pPr algn="l" rtl="0" fontAlgn="base"/>
            <a:r>
              <a:rPr lang="en-US" sz="1900">
                <a:solidFill>
                  <a:srgbClr val="404040"/>
                </a:solidFill>
                <a:latin typeface="Aptos" panose="020B0004020202020204" pitchFamily="34" charset="0"/>
              </a:rPr>
              <a:t>102 universities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04040"/>
                </a:solidFill>
                <a:latin typeface="Aptos" panose="020B0004020202020204" pitchFamily="34" charset="0"/>
              </a:rPr>
              <a:t>41 states, includes DC</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04040"/>
                </a:solidFill>
                <a:latin typeface="Aptos" panose="020B0004020202020204" pitchFamily="34" charset="0"/>
              </a:rPr>
              <a:t>34 MSI’s: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04040"/>
                </a:solidFill>
                <a:latin typeface="Calibri" panose="020F0502020204030204" pitchFamily="34" charset="0"/>
              </a:rPr>
              <a:t>11 </a:t>
            </a:r>
            <a:r>
              <a:rPr lang="en-US" sz="1900">
                <a:solidFill>
                  <a:srgbClr val="000000"/>
                </a:solidFill>
                <a:latin typeface="Calibri" panose="020F0502020204030204" pitchFamily="34" charset="0"/>
              </a:rPr>
              <a:t>HBCU</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1 PBI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11 HSI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3 AANAPISI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7 AANAPISI &amp; HSI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1 NASNTI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9666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a:cs typeface="Calibri"/>
              </a:rPr>
              <a:t>Follow NASA Aero on the web and social media for latest stories, news, program/project information, events, conference participation.</a:t>
            </a:r>
          </a:p>
          <a:p>
            <a:endParaRPr lang="en-US" sz="1900">
              <a:cs typeface="Calibri"/>
            </a:endParaRPr>
          </a:p>
          <a:p>
            <a:r>
              <a:rPr lang="en-US" sz="1900">
                <a:cs typeface="Calibri"/>
              </a:rPr>
              <a:t>NASA's with you when you fly.</a:t>
            </a: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208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cs typeface="Calibri"/>
              </a:rPr>
              <a:t>Members of ARMD's Office of the Associate Administrator, NASA Headquarters.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642106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a:cs typeface="Arial"/>
              </a:rPr>
              <a:t>Updated center thumbnails 6/8/23</a:t>
            </a:r>
            <a:endParaRPr lang="en-US" i="1" dirty="0">
              <a:latin typeface="Arial" pitchFamily="34" charset="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57167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9702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0D9F5-C217-3CFD-1EB0-DFBAC82C1B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68AD9F-C560-FE9B-1AE4-263850B8C8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D6ED96-AD4D-0801-862E-3F90A91032C2}"/>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5" name="Footer Placeholder 4">
            <a:extLst>
              <a:ext uri="{FF2B5EF4-FFF2-40B4-BE49-F238E27FC236}">
                <a16:creationId xmlns:a16="http://schemas.microsoft.com/office/drawing/2014/main" id="{FE9A129F-6CFE-252D-50EF-1991816F13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88C55B-7425-7F92-22D5-9642E889E0B8}"/>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159463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79569-7637-7750-02B3-609F6B7D92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991C17-FE82-D0A9-A629-592E6E8F65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FE1752-D3EE-0CBA-98DF-9B7F76B11740}"/>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5" name="Footer Placeholder 4">
            <a:extLst>
              <a:ext uri="{FF2B5EF4-FFF2-40B4-BE49-F238E27FC236}">
                <a16:creationId xmlns:a16="http://schemas.microsoft.com/office/drawing/2014/main" id="{E7AAD448-4196-775F-B307-F7DD21464A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069C60-90CC-E218-9B0C-DF70C7A29097}"/>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165429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DFBA8-BD4B-82C3-1524-8BA69239C3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EBB930-9861-86D1-0E1D-6D94088A6B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677725-E796-F320-6F53-50A8E1152EE1}"/>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5" name="Footer Placeholder 4">
            <a:extLst>
              <a:ext uri="{FF2B5EF4-FFF2-40B4-BE49-F238E27FC236}">
                <a16:creationId xmlns:a16="http://schemas.microsoft.com/office/drawing/2014/main" id="{7FF077E1-5591-1555-01D3-68593C709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9F097-ED56-1650-365E-EA0A627EF2EE}"/>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3279485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071CB-6765-0E5E-A7B5-DDCD1FDA1E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7D32BB-E3A2-4532-1890-DFFC173167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4D1B23-814F-ADA0-39B8-B5E258377C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5B2A11-9B49-B3D7-51D8-84501E077DBD}"/>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6" name="Footer Placeholder 5">
            <a:extLst>
              <a:ext uri="{FF2B5EF4-FFF2-40B4-BE49-F238E27FC236}">
                <a16:creationId xmlns:a16="http://schemas.microsoft.com/office/drawing/2014/main" id="{B03093E5-2B7F-34E1-9E8C-7D88BAE887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8A9486-C8F3-6AED-FC44-EE5F4A96F8B6}"/>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736808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B01AE-020D-6E40-F1A7-9DE213F47C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022438-71C7-DDAA-4F75-334D6DB14F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45907A-C8A7-B03F-733B-8C9B5C82C1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52C4D3D-A584-C1F9-3E28-17EF59CCF4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1E3481-4227-96FC-ECE4-29234A3019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587E33-C6AE-ADFD-C0C0-3B4981172C3A}"/>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8" name="Footer Placeholder 7">
            <a:extLst>
              <a:ext uri="{FF2B5EF4-FFF2-40B4-BE49-F238E27FC236}">
                <a16:creationId xmlns:a16="http://schemas.microsoft.com/office/drawing/2014/main" id="{11BDA538-8202-A4EF-0E2F-5CC89F66BC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8415A8-ECC5-429C-B551-9E1F468DA65A}"/>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564208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A8F4-1679-772E-6136-31ABF4C6D8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9AADB8-3B6F-2674-CA00-858FC498F82C}"/>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4" name="Footer Placeholder 3">
            <a:extLst>
              <a:ext uri="{FF2B5EF4-FFF2-40B4-BE49-F238E27FC236}">
                <a16:creationId xmlns:a16="http://schemas.microsoft.com/office/drawing/2014/main" id="{B16AE080-7017-9F76-9E06-8A073B0BFE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6D8562-90F3-8A30-4BCB-E0DFB6E5F418}"/>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1351624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E48383-5434-8557-86AC-6F197FE82A1C}"/>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3" name="Footer Placeholder 2">
            <a:extLst>
              <a:ext uri="{FF2B5EF4-FFF2-40B4-BE49-F238E27FC236}">
                <a16:creationId xmlns:a16="http://schemas.microsoft.com/office/drawing/2014/main" id="{A90A31F9-24BB-0886-D483-B68DCFC58E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4FF157-03B5-1FE1-572F-5E38063E59B4}"/>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4293953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9BB32-5B06-3CA1-BFB0-0BC19A5740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8FD824-3962-0F6C-BCDD-9F953A239A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553BA33-9969-D20B-51BC-82E118B194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EB8F2E-C46D-8C30-B2BF-0B0A661FB2EF}"/>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6" name="Footer Placeholder 5">
            <a:extLst>
              <a:ext uri="{FF2B5EF4-FFF2-40B4-BE49-F238E27FC236}">
                <a16:creationId xmlns:a16="http://schemas.microsoft.com/office/drawing/2014/main" id="{05184FDD-DFB9-F61D-07E8-DD74ABA66B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DEFB4C-31F9-97D3-5A17-7F2F3119C9EC}"/>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192493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C24D2-CCCA-B7C6-5893-5FBD8DEEFD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69EAED-8C2E-375B-90B6-3C1B391E3A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2D063D-0D17-EC11-F067-584AC21222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1FDD6E-8590-031C-C9B9-D3DE4430C2E2}"/>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6" name="Footer Placeholder 5">
            <a:extLst>
              <a:ext uri="{FF2B5EF4-FFF2-40B4-BE49-F238E27FC236}">
                <a16:creationId xmlns:a16="http://schemas.microsoft.com/office/drawing/2014/main" id="{CB1C2350-697F-BF9B-A919-FB7CC0B186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D323C8-AC65-570E-B83C-7FE4FFADB6EB}"/>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685440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964F4-514F-9239-3FCB-E4F79C74D8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469215-6F2F-C76D-18A5-E6FF01C2D5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53BFCA-5845-8B14-AF45-D88F484413F3}"/>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5" name="Footer Placeholder 4">
            <a:extLst>
              <a:ext uri="{FF2B5EF4-FFF2-40B4-BE49-F238E27FC236}">
                <a16:creationId xmlns:a16="http://schemas.microsoft.com/office/drawing/2014/main" id="{BE385C6E-2C9E-F59E-DE7F-082F0D46C4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619E67-3151-8307-35B7-57F82559CA64}"/>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2703242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18E5E6-6B79-EB1B-004A-25842D46A5A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5E3014-4B0C-A67A-1415-7462DED1E8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4ABDF7-3E51-FB27-DEA0-B7FFEBAD41EC}"/>
              </a:ext>
            </a:extLst>
          </p:cNvPr>
          <p:cNvSpPr>
            <a:spLocks noGrp="1"/>
          </p:cNvSpPr>
          <p:nvPr>
            <p:ph type="dt" sz="half" idx="10"/>
          </p:nvPr>
        </p:nvSpPr>
        <p:spPr/>
        <p:txBody>
          <a:bodyPr/>
          <a:lstStyle/>
          <a:p>
            <a:fld id="{17885D13-67CB-4459-A6F2-BAAABA4F70FB}" type="datetimeFigureOut">
              <a:rPr lang="en-US" smtClean="0"/>
              <a:t>5/28/2024</a:t>
            </a:fld>
            <a:endParaRPr lang="en-US"/>
          </a:p>
        </p:txBody>
      </p:sp>
      <p:sp>
        <p:nvSpPr>
          <p:cNvPr id="5" name="Footer Placeholder 4">
            <a:extLst>
              <a:ext uri="{FF2B5EF4-FFF2-40B4-BE49-F238E27FC236}">
                <a16:creationId xmlns:a16="http://schemas.microsoft.com/office/drawing/2014/main" id="{37C783BF-E884-D87B-8A9E-1EA4B2999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57DD64-4F3E-1BC4-A303-ADAFEE80528F}"/>
              </a:ext>
            </a:extLst>
          </p:cNvPr>
          <p:cNvSpPr>
            <a:spLocks noGrp="1"/>
          </p:cNvSpPr>
          <p:nvPr>
            <p:ph type="sldNum" sz="quarter" idx="12"/>
          </p:nvPr>
        </p:nvSpPr>
        <p:spPr/>
        <p:txBody>
          <a:bodyPr/>
          <a:lstStyle/>
          <a:p>
            <a:fld id="{A729E4F8-74DD-485B-84B8-E952D0BA7453}" type="slidenum">
              <a:rPr lang="en-US" smtClean="0"/>
              <a:t>‹#›</a:t>
            </a:fld>
            <a:endParaRPr lang="en-US"/>
          </a:p>
        </p:txBody>
      </p:sp>
    </p:spTree>
    <p:extLst>
      <p:ext uri="{BB962C8B-B14F-4D97-AF65-F5344CB8AC3E}">
        <p14:creationId xmlns:p14="http://schemas.microsoft.com/office/powerpoint/2010/main" val="3503654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ver Slide with Titl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3" name="Title 2">
            <a:extLst>
              <a:ext uri="{FF2B5EF4-FFF2-40B4-BE49-F238E27FC236}">
                <a16:creationId xmlns:a16="http://schemas.microsoft.com/office/drawing/2014/main" id="{38916299-747D-CD33-3EB8-4ABD3D34365B}"/>
              </a:ext>
            </a:extLst>
          </p:cNvPr>
          <p:cNvSpPr>
            <a:spLocks noGrp="1"/>
          </p:cNvSpPr>
          <p:nvPr>
            <p:ph type="title"/>
          </p:nvPr>
        </p:nvSpPr>
        <p:spPr>
          <a:xfrm>
            <a:off x="218755" y="5298877"/>
            <a:ext cx="10701291" cy="522898"/>
          </a:xfrm>
        </p:spPr>
        <p:txBody>
          <a:bodyPr>
            <a:normAutofit/>
          </a:bodyPr>
          <a:lstStyle>
            <a:lvl1pPr>
              <a:defRPr sz="2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17422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123481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5287366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837675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3075981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382373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899733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579630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816BF8C6-B8BE-0E41-ECCA-F7D3E9AB23F5}"/>
              </a:ext>
            </a:extLst>
          </p:cNvPr>
          <p:cNvSpPr>
            <a:spLocks noGrp="1"/>
          </p:cNvSpPr>
          <p:nvPr>
            <p:ph type="title"/>
          </p:nvPr>
        </p:nvSpPr>
        <p:spPr>
          <a:xfrm>
            <a:off x="218755" y="4037445"/>
            <a:ext cx="3571047" cy="1636241"/>
          </a:xfrm>
        </p:spPr>
        <p:txBody>
          <a:bodyPr>
            <a:noAutofit/>
          </a:bodyPr>
          <a:lstStyle>
            <a:lvl1pPr>
              <a:defRPr sz="4000" b="1"/>
            </a:lvl1pPr>
          </a:lstStyle>
          <a:p>
            <a:r>
              <a:rPr lang="en-US" dirty="0"/>
              <a:t>Click to edit Master title style</a:t>
            </a:r>
          </a:p>
        </p:txBody>
      </p:sp>
    </p:spTree>
    <p:extLst>
      <p:ext uri="{BB962C8B-B14F-4D97-AF65-F5344CB8AC3E}">
        <p14:creationId xmlns:p14="http://schemas.microsoft.com/office/powerpoint/2010/main" val="1320413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B89F1796-F8AC-2B1D-A9A7-AE6DE61E206E}"/>
              </a:ext>
            </a:extLst>
          </p:cNvPr>
          <p:cNvSpPr>
            <a:spLocks noGrp="1"/>
          </p:cNvSpPr>
          <p:nvPr>
            <p:ph type="title"/>
          </p:nvPr>
        </p:nvSpPr>
        <p:spPr>
          <a:xfrm>
            <a:off x="218755" y="5227267"/>
            <a:ext cx="5708320" cy="522898"/>
          </a:xfrm>
        </p:spPr>
        <p:txBody>
          <a:bodyPr>
            <a:normAutofit/>
          </a:bodyPr>
          <a:lstStyle>
            <a:lvl1pPr>
              <a:defRPr sz="24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143013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4" name="Title 3">
            <a:extLst>
              <a:ext uri="{FF2B5EF4-FFF2-40B4-BE49-F238E27FC236}">
                <a16:creationId xmlns:a16="http://schemas.microsoft.com/office/drawing/2014/main" id="{D0C638A9-0BA7-20EE-4116-9A35CF3A1006}"/>
              </a:ext>
            </a:extLst>
          </p:cNvPr>
          <p:cNvSpPr>
            <a:spLocks noGrp="1"/>
          </p:cNvSpPr>
          <p:nvPr>
            <p:ph type="title"/>
          </p:nvPr>
        </p:nvSpPr>
        <p:spPr>
          <a:xfrm>
            <a:off x="384009" y="2434728"/>
            <a:ext cx="1984618" cy="1861850"/>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1823071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710483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54420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650DCBC-AD55-B6CB-321B-1B1CC77A0FA8}"/>
              </a:ext>
            </a:extLst>
          </p:cNvPr>
          <p:cNvSpPr>
            <a:spLocks noGrp="1"/>
          </p:cNvSpPr>
          <p:nvPr>
            <p:ph type="dt" sz="half" idx="10"/>
          </p:nvPr>
        </p:nvSpPr>
        <p:spPr/>
        <p:txBody>
          <a:bodyPr/>
          <a:lstStyle/>
          <a:p>
            <a:r>
              <a:rPr lang="en-US"/>
              <a:t>www.nasa.gov  |</a:t>
            </a:r>
          </a:p>
        </p:txBody>
      </p:sp>
      <p:sp>
        <p:nvSpPr>
          <p:cNvPr id="4" name="Footer Placeholder 3">
            <a:extLst>
              <a:ext uri="{FF2B5EF4-FFF2-40B4-BE49-F238E27FC236}">
                <a16:creationId xmlns:a16="http://schemas.microsoft.com/office/drawing/2014/main" id="{D831090E-A827-C4A2-9F06-F9F50A18AF89}"/>
              </a:ext>
            </a:extLst>
          </p:cNvPr>
          <p:cNvSpPr>
            <a:spLocks noGrp="1"/>
          </p:cNvSpPr>
          <p:nvPr>
            <p:ph type="ftr" sz="quarter" idx="11"/>
          </p:nvPr>
        </p:nvSpPr>
        <p:spPr/>
        <p:txBody>
          <a:bodyPr/>
          <a:lstStyle/>
          <a:p>
            <a:r>
              <a:rPr lang="en-US"/>
              <a:t>CUI//SP-BUDG,   Pre-Decisional - For Government Use Only</a:t>
            </a:r>
          </a:p>
        </p:txBody>
      </p:sp>
      <p:sp>
        <p:nvSpPr>
          <p:cNvPr id="5" name="Slide Number Placeholder 4">
            <a:extLst>
              <a:ext uri="{FF2B5EF4-FFF2-40B4-BE49-F238E27FC236}">
                <a16:creationId xmlns:a16="http://schemas.microsoft.com/office/drawing/2014/main" id="{D972004C-5C53-1497-93DE-1A58DF2EC2BE}"/>
              </a:ext>
            </a:extLst>
          </p:cNvPr>
          <p:cNvSpPr>
            <a:spLocks noGrp="1"/>
          </p:cNvSpPr>
          <p:nvPr>
            <p:ph type="sldNum" sz="quarter" idx="12"/>
          </p:nvPr>
        </p:nvSpPr>
        <p:spPr/>
        <p:txBody>
          <a:bodyPr/>
          <a:lstStyle/>
          <a:p>
            <a:pPr algn="l"/>
            <a:fld id="{33CD8EDA-2EDE-4ACB-A2EC-15CA62785405}" type="slidenum">
              <a:rPr lang="en-US" smtClean="0"/>
              <a:pPr algn="l"/>
              <a:t>‹#›</a:t>
            </a:fld>
            <a:endParaRPr lang="en-US"/>
          </a:p>
        </p:txBody>
      </p:sp>
      <p:sp>
        <p:nvSpPr>
          <p:cNvPr id="2" name="Title 1">
            <a:extLst>
              <a:ext uri="{FF2B5EF4-FFF2-40B4-BE49-F238E27FC236}">
                <a16:creationId xmlns:a16="http://schemas.microsoft.com/office/drawing/2014/main" id="{49B3002B-F48D-CDD8-9C7F-1632A71A99F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40611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7E2A-65C8-E1AF-6F51-97F16BBC5F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1D5370-DDED-143F-D38D-D96D00CC53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D44312-437C-AF06-9D0E-CA1F3D5FC1E2}"/>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5" name="Footer Placeholder 4">
            <a:extLst>
              <a:ext uri="{FF2B5EF4-FFF2-40B4-BE49-F238E27FC236}">
                <a16:creationId xmlns:a16="http://schemas.microsoft.com/office/drawing/2014/main" id="{93315D81-5F15-AF5B-9218-2B1EF9B70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9A9E6-29A9-7133-1627-5D144D11AC75}"/>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2076043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A7BC-D77E-2C93-BEFE-216ED8805C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B4141F-CB74-7BD0-446F-0AF7D20CD3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05E74-1BDB-721D-DF50-7355CD1AF550}"/>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5" name="Footer Placeholder 4">
            <a:extLst>
              <a:ext uri="{FF2B5EF4-FFF2-40B4-BE49-F238E27FC236}">
                <a16:creationId xmlns:a16="http://schemas.microsoft.com/office/drawing/2014/main" id="{ECA3A0AD-81E5-FFFE-107A-2DFB1E8B3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C355D8-F24B-5F57-7EE0-5E617D308A3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4139487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9CB0-3754-C050-98C5-8C3DBD3C8D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6CEF93-3579-6884-48A8-ED3E6A4C59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31B370-721D-3957-699A-BFBC6CD85420}"/>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5" name="Footer Placeholder 4">
            <a:extLst>
              <a:ext uri="{FF2B5EF4-FFF2-40B4-BE49-F238E27FC236}">
                <a16:creationId xmlns:a16="http://schemas.microsoft.com/office/drawing/2014/main" id="{77A412CF-0B2D-472C-C19C-6010E136E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2AA13-24D3-6198-553F-8606771643B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2257289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AB045-26E2-855C-350C-91FB100A32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C8DAC8-F371-E25B-1F60-4DDB484BC2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01AE7A-0819-7073-6CA4-B9DCB0BD6C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F15CD8-1F30-94A8-DD56-3556661B3488}"/>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6" name="Footer Placeholder 5">
            <a:extLst>
              <a:ext uri="{FF2B5EF4-FFF2-40B4-BE49-F238E27FC236}">
                <a16:creationId xmlns:a16="http://schemas.microsoft.com/office/drawing/2014/main" id="{A96FF453-96FE-47AE-2879-9DF9621244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65E004-FE94-1F6A-A1B4-D568EF9C597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3134636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A08E2-2F73-623E-A258-522D174338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C75328-98FD-8C24-47AF-EA505B059E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BC1D0A-6351-DA71-1CBD-DBE1037F9F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629BC5-5292-8D6B-D545-09B6D8A902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A621F7-9F97-824D-D7DE-93D00F5AE3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8A4001-DF1F-BDE8-1689-005B26B0ECF2}"/>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8" name="Footer Placeholder 7">
            <a:extLst>
              <a:ext uri="{FF2B5EF4-FFF2-40B4-BE49-F238E27FC236}">
                <a16:creationId xmlns:a16="http://schemas.microsoft.com/office/drawing/2014/main" id="{347BDA83-8D7F-62BC-1A1B-11A4ABD16D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CDF850-43A1-21A1-8064-CAAB64C0C740}"/>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5253860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17384-C8BC-336B-4F2B-6A843F42B9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E0666C-39F4-BCE7-8857-6EBC29129415}"/>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4" name="Footer Placeholder 3">
            <a:extLst>
              <a:ext uri="{FF2B5EF4-FFF2-40B4-BE49-F238E27FC236}">
                <a16:creationId xmlns:a16="http://schemas.microsoft.com/office/drawing/2014/main" id="{C1DF7C4B-CE4A-A9C2-F2E1-3F75FAF5D1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F0908F-37B5-8D14-7EC9-D81C62CA0990}"/>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8647136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7AA3E7-C691-40FF-8BBA-89A33A4D8D26}"/>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3" name="Footer Placeholder 2">
            <a:extLst>
              <a:ext uri="{FF2B5EF4-FFF2-40B4-BE49-F238E27FC236}">
                <a16:creationId xmlns:a16="http://schemas.microsoft.com/office/drawing/2014/main" id="{698D80D1-8A7A-8C68-C519-1F832024EE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38B077-B5ED-AF3B-1B30-23607CADD68F}"/>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7717623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23A6-084C-7F1D-2659-8D7B3B1D3C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FF2734-188A-CA56-CDE5-517A3D7329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12903B-B879-1A1C-0523-72F3359B5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F4881-B044-C6F5-7649-D37F75515E8D}"/>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6" name="Footer Placeholder 5">
            <a:extLst>
              <a:ext uri="{FF2B5EF4-FFF2-40B4-BE49-F238E27FC236}">
                <a16:creationId xmlns:a16="http://schemas.microsoft.com/office/drawing/2014/main" id="{9517BBDB-302D-6A04-7A4F-1765289F40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C974F6-9A15-9FD5-913D-3968254D0A5B}"/>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7755249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A662-F5D9-B080-A637-AED83EE435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A75735-856A-D0FB-52FF-76B9E87EBC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54F7FA-AEBF-8E29-FD3D-FA08CB5497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96D819-5458-B237-792E-68943BA1C3CE}"/>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6" name="Footer Placeholder 5">
            <a:extLst>
              <a:ext uri="{FF2B5EF4-FFF2-40B4-BE49-F238E27FC236}">
                <a16:creationId xmlns:a16="http://schemas.microsoft.com/office/drawing/2014/main" id="{EB5C2F13-9D38-85FC-5E10-09765C226A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981C3-0679-2F7D-4E33-F67473D1D7AB}"/>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8469076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7EDBB-B254-214F-3AAF-FC167641A1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3D2596-1A92-4C0B-03E9-80C3EFCE2E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BE8BB-EAF0-059A-43EE-22D8CA76A762}"/>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5" name="Footer Placeholder 4">
            <a:extLst>
              <a:ext uri="{FF2B5EF4-FFF2-40B4-BE49-F238E27FC236}">
                <a16:creationId xmlns:a16="http://schemas.microsoft.com/office/drawing/2014/main" id="{DDDF987B-43D4-4697-09C8-9C47C8049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E9CCD-15D4-FC6F-102F-CBB82AF3365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3880760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480073-2B00-AC31-E93F-0EA4A1BB0F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C3D3F2-8AB6-7ABC-D527-B8C4B901B0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999A2-AF84-EDCB-2DBD-9F3A8A802680}"/>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5" name="Footer Placeholder 4">
            <a:extLst>
              <a:ext uri="{FF2B5EF4-FFF2-40B4-BE49-F238E27FC236}">
                <a16:creationId xmlns:a16="http://schemas.microsoft.com/office/drawing/2014/main" id="{9A36CFD0-4B46-073C-80D3-E4CD4B760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653A54-8822-3623-8E20-50C56B8E24DE}"/>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40192424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54BE-9255-8049-90FB-9D14970D2DA6}"/>
              </a:ext>
            </a:extLst>
          </p:cNvPr>
          <p:cNvSpPr>
            <a:spLocks noGrp="1"/>
          </p:cNvSpPr>
          <p:nvPr>
            <p:ph type="title"/>
          </p:nvPr>
        </p:nvSpPr>
        <p:spPr>
          <a:xfrm>
            <a:off x="313891" y="235542"/>
            <a:ext cx="10908940" cy="560564"/>
          </a:xfrm>
        </p:spPr>
        <p:txBody>
          <a:bodyPr/>
          <a:lstStyle>
            <a:lvl1pPr>
              <a:defRPr>
                <a:solidFill>
                  <a:srgbClr val="1898CD"/>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0A27DD22-A8D7-444C-A5E4-B49B98F96D26}"/>
              </a:ext>
            </a:extLst>
          </p:cNvPr>
          <p:cNvSpPr>
            <a:spLocks noGrp="1"/>
          </p:cNvSpPr>
          <p:nvPr>
            <p:ph sz="quarter" idx="10"/>
          </p:nvPr>
        </p:nvSpPr>
        <p:spPr>
          <a:xfrm>
            <a:off x="313891" y="1088511"/>
            <a:ext cx="10908940" cy="510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14">
            <a:extLst>
              <a:ext uri="{FF2B5EF4-FFF2-40B4-BE49-F238E27FC236}">
                <a16:creationId xmlns:a16="http://schemas.microsoft.com/office/drawing/2014/main" id="{68CAB183-CAB2-D16B-3E0B-BCF7DAD102C0}"/>
              </a:ext>
            </a:extLst>
          </p:cNvPr>
          <p:cNvSpPr>
            <a:spLocks noGrp="1"/>
          </p:cNvSpPr>
          <p:nvPr>
            <p:ph type="ftr" sz="quarter" idx="3"/>
          </p:nvPr>
        </p:nvSpPr>
        <p:spPr>
          <a:xfrm>
            <a:off x="128154" y="6419247"/>
            <a:ext cx="1218046" cy="365125"/>
          </a:xfrm>
          <a:prstGeom prst="rect">
            <a:avLst/>
          </a:prstGeom>
        </p:spPr>
        <p:txBody>
          <a:bodyPr vert="horz" lIns="91440" tIns="45720" rIns="91440" bIns="45720" rtlCol="0" anchor="ctr"/>
          <a:lstStyle>
            <a:lvl1pPr algn="ctr">
              <a:defRPr sz="1000">
                <a:solidFill>
                  <a:schemeClr val="bg1">
                    <a:lumMod val="50000"/>
                  </a:schemeClr>
                </a:solidFill>
                <a:latin typeface="Arial" panose="020B0604020202020204" pitchFamily="34" charset="0"/>
                <a:cs typeface="Arial" panose="020B0604020202020204" pitchFamily="34" charset="0"/>
              </a:defRPr>
            </a:lvl1pPr>
          </a:lstStyle>
          <a:p>
            <a:r>
              <a:rPr lang="en-US"/>
              <a:t>www.nasa.gov   |</a:t>
            </a:r>
          </a:p>
        </p:txBody>
      </p:sp>
      <p:sp>
        <p:nvSpPr>
          <p:cNvPr id="5" name="Slide Number Placeholder 15">
            <a:extLst>
              <a:ext uri="{FF2B5EF4-FFF2-40B4-BE49-F238E27FC236}">
                <a16:creationId xmlns:a16="http://schemas.microsoft.com/office/drawing/2014/main" id="{03F289D1-8E15-A72E-7469-5E04FE676DFA}"/>
              </a:ext>
            </a:extLst>
          </p:cNvPr>
          <p:cNvSpPr>
            <a:spLocks noGrp="1"/>
          </p:cNvSpPr>
          <p:nvPr>
            <p:ph type="sldNum" sz="quarter" idx="4"/>
          </p:nvPr>
        </p:nvSpPr>
        <p:spPr>
          <a:xfrm>
            <a:off x="1295400" y="6463770"/>
            <a:ext cx="369125" cy="302228"/>
          </a:xfrm>
          <a:prstGeom prst="rect">
            <a:avLst/>
          </a:prstGeom>
        </p:spPr>
        <p:txBody>
          <a:bodyPr vert="horz" lIns="91440" tIns="45720" rIns="91440" bIns="45720" rtlCol="0" anchor="ctr"/>
          <a:lstStyle>
            <a:lvl1pPr algn="r">
              <a:defRPr sz="1000">
                <a:solidFill>
                  <a:schemeClr val="tx1">
                    <a:lumMod val="75000"/>
                    <a:lumOff val="25000"/>
                  </a:schemeClr>
                </a:solidFill>
                <a:latin typeface="Arial" panose="020B0604020202020204" pitchFamily="34" charset="0"/>
                <a:cs typeface="Arial" panose="020B0604020202020204" pitchFamily="34" charset="0"/>
              </a:defRPr>
            </a:lvl1pPr>
          </a:lstStyle>
          <a:p>
            <a:fld id="{655F5A5E-9E2F-3B4C-83CF-F957168B4C73}" type="slidenum">
              <a:rPr lang="en-US" smtClean="0"/>
              <a:pPr/>
              <a:t>‹#›</a:t>
            </a:fld>
            <a:endParaRPr lang="en-US"/>
          </a:p>
        </p:txBody>
      </p:sp>
    </p:spTree>
    <p:extLst>
      <p:ext uri="{BB962C8B-B14F-4D97-AF65-F5344CB8AC3E}">
        <p14:creationId xmlns:p14="http://schemas.microsoft.com/office/powerpoint/2010/main" val="3192203498"/>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54BE-9255-8049-90FB-9D14970D2DA6}"/>
              </a:ext>
            </a:extLst>
          </p:cNvPr>
          <p:cNvSpPr>
            <a:spLocks noGrp="1"/>
          </p:cNvSpPr>
          <p:nvPr>
            <p:ph type="title"/>
          </p:nvPr>
        </p:nvSpPr>
        <p:spPr>
          <a:xfrm>
            <a:off x="313891" y="235542"/>
            <a:ext cx="10908940" cy="560564"/>
          </a:xfrm>
        </p:spPr>
        <p:txBody>
          <a:bodyPr/>
          <a:lstStyle/>
          <a:p>
            <a:r>
              <a:rPr lang="en-US"/>
              <a:t>Click to edit Master title style</a:t>
            </a:r>
          </a:p>
        </p:txBody>
      </p:sp>
      <p:sp>
        <p:nvSpPr>
          <p:cNvPr id="3" name="Footer Placeholder 14">
            <a:extLst>
              <a:ext uri="{FF2B5EF4-FFF2-40B4-BE49-F238E27FC236}">
                <a16:creationId xmlns:a16="http://schemas.microsoft.com/office/drawing/2014/main" id="{68CAB183-CAB2-D16B-3E0B-BCF7DAD102C0}"/>
              </a:ext>
            </a:extLst>
          </p:cNvPr>
          <p:cNvSpPr>
            <a:spLocks noGrp="1"/>
          </p:cNvSpPr>
          <p:nvPr>
            <p:ph type="ftr" sz="quarter" idx="3"/>
          </p:nvPr>
        </p:nvSpPr>
        <p:spPr>
          <a:xfrm>
            <a:off x="128154" y="6419247"/>
            <a:ext cx="1218046" cy="365125"/>
          </a:xfrm>
          <a:prstGeom prst="rect">
            <a:avLst/>
          </a:prstGeom>
        </p:spPr>
        <p:txBody>
          <a:bodyPr vert="horz" lIns="91440" tIns="45720" rIns="91440" bIns="45720" rtlCol="0" anchor="ctr"/>
          <a:lstStyle>
            <a:lvl1pPr algn="l">
              <a:defRPr sz="1000">
                <a:solidFill>
                  <a:schemeClr val="bg1">
                    <a:lumMod val="50000"/>
                  </a:schemeClr>
                </a:solidFill>
                <a:latin typeface="Arial" panose="020B0604020202020204" pitchFamily="34" charset="0"/>
                <a:cs typeface="Arial" panose="020B0604020202020204" pitchFamily="34" charset="0"/>
              </a:defRPr>
            </a:lvl1pPr>
          </a:lstStyle>
          <a:p>
            <a:r>
              <a:rPr lang="en-US"/>
              <a:t>www.nasa.gov</a:t>
            </a:r>
          </a:p>
        </p:txBody>
      </p:sp>
    </p:spTree>
    <p:extLst>
      <p:ext uri="{BB962C8B-B14F-4D97-AF65-F5344CB8AC3E}">
        <p14:creationId xmlns:p14="http://schemas.microsoft.com/office/powerpoint/2010/main" val="2452604444"/>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3159522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7E2A-65C8-E1AF-6F51-97F16BBC5F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1D5370-DDED-143F-D38D-D96D00CC53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D44312-437C-AF06-9D0E-CA1F3D5FC1E2}"/>
              </a:ext>
            </a:extLst>
          </p:cNvPr>
          <p:cNvSpPr>
            <a:spLocks noGrp="1"/>
          </p:cNvSpPr>
          <p:nvPr>
            <p:ph type="dt" sz="half" idx="10"/>
          </p:nvPr>
        </p:nvSpPr>
        <p:spPr/>
        <p:txBody>
          <a:bodyPr/>
          <a:lstStyle/>
          <a:p>
            <a:fld id="{2E32EF2B-530B-654B-BDE8-09FFCB63DE0D}" type="datetimeFigureOut">
              <a:rPr lang="en-US" smtClean="0"/>
              <a:t>5/28/2024</a:t>
            </a:fld>
            <a:endParaRPr lang="en-US"/>
          </a:p>
        </p:txBody>
      </p:sp>
      <p:sp>
        <p:nvSpPr>
          <p:cNvPr id="5" name="Footer Placeholder 4">
            <a:extLst>
              <a:ext uri="{FF2B5EF4-FFF2-40B4-BE49-F238E27FC236}">
                <a16:creationId xmlns:a16="http://schemas.microsoft.com/office/drawing/2014/main" id="{93315D81-5F15-AF5B-9218-2B1EF9B70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9A9E6-29A9-7133-1627-5D144D11AC75}"/>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15564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slideLayout" Target="../slideLayouts/slideLayout38.xml"/><Relationship Id="rId1" Type="http://schemas.openxmlformats.org/officeDocument/2006/relationships/slideLayout" Target="../slideLayouts/slideLayout37.xml"/><Relationship Id="rId5" Type="http://schemas.openxmlformats.org/officeDocument/2006/relationships/theme" Target="../theme/theme4.xml"/><Relationship Id="rId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4BA544-801C-393E-7CD8-832A7B4179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AC71C3-40B7-B813-7AEE-6107E0AE57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6E5EE1-AC57-AF68-CA31-8BC370816E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885D13-67CB-4459-A6F2-BAAABA4F70FB}" type="datetimeFigureOut">
              <a:rPr lang="en-US" smtClean="0"/>
              <a:t>5/28/2024</a:t>
            </a:fld>
            <a:endParaRPr lang="en-US"/>
          </a:p>
        </p:txBody>
      </p:sp>
      <p:sp>
        <p:nvSpPr>
          <p:cNvPr id="5" name="Footer Placeholder 4">
            <a:extLst>
              <a:ext uri="{FF2B5EF4-FFF2-40B4-BE49-F238E27FC236}">
                <a16:creationId xmlns:a16="http://schemas.microsoft.com/office/drawing/2014/main" id="{E573B075-A8DE-5BBD-1890-68ED352FE7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DA5520-AD1A-D4FF-F9FF-DCDF9C25A0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9E4F8-74DD-485B-84B8-E952D0BA7453}" type="slidenum">
              <a:rPr lang="en-US" smtClean="0"/>
              <a:t>‹#›</a:t>
            </a:fld>
            <a:endParaRPr lang="en-US"/>
          </a:p>
        </p:txBody>
      </p:sp>
    </p:spTree>
    <p:extLst>
      <p:ext uri="{BB962C8B-B14F-4D97-AF65-F5344CB8AC3E}">
        <p14:creationId xmlns:p14="http://schemas.microsoft.com/office/powerpoint/2010/main" val="42150610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4098534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78A975-5C64-5643-24D7-DC545D98AF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C4F88B-9AD5-2484-1ADB-A4AFC6CF99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E6012E-A69E-102A-EE36-15DBA94D3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32EF2B-530B-654B-BDE8-09FFCB63DE0D}" type="datetimeFigureOut">
              <a:rPr lang="en-US" smtClean="0"/>
              <a:t>5/28/2024</a:t>
            </a:fld>
            <a:endParaRPr lang="en-US"/>
          </a:p>
        </p:txBody>
      </p:sp>
      <p:sp>
        <p:nvSpPr>
          <p:cNvPr id="5" name="Footer Placeholder 4">
            <a:extLst>
              <a:ext uri="{FF2B5EF4-FFF2-40B4-BE49-F238E27FC236}">
                <a16:creationId xmlns:a16="http://schemas.microsoft.com/office/drawing/2014/main" id="{9532737A-AB43-078C-E58D-5F0A5091E2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21E1498-0751-D822-9776-A900C718E7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9D35EE-3EB7-6F46-B99F-5AC0DECBB613}" type="slidenum">
              <a:rPr lang="en-US" smtClean="0"/>
              <a:t>‹#›</a:t>
            </a:fld>
            <a:endParaRPr lang="en-US"/>
          </a:p>
        </p:txBody>
      </p:sp>
    </p:spTree>
    <p:extLst>
      <p:ext uri="{BB962C8B-B14F-4D97-AF65-F5344CB8AC3E}">
        <p14:creationId xmlns:p14="http://schemas.microsoft.com/office/powerpoint/2010/main" val="218834659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77263-FA88-934B-B9C8-321DD40DE138}"/>
              </a:ext>
            </a:extLst>
          </p:cNvPr>
          <p:cNvSpPr>
            <a:spLocks noGrp="1"/>
          </p:cNvSpPr>
          <p:nvPr>
            <p:ph type="title"/>
          </p:nvPr>
        </p:nvSpPr>
        <p:spPr>
          <a:xfrm>
            <a:off x="304799" y="209131"/>
            <a:ext cx="10818019" cy="560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AE6C30-61DB-2948-AEE1-7D048089B0AF}"/>
              </a:ext>
            </a:extLst>
          </p:cNvPr>
          <p:cNvSpPr>
            <a:spLocks noGrp="1"/>
          </p:cNvSpPr>
          <p:nvPr>
            <p:ph type="body" idx="1"/>
          </p:nvPr>
        </p:nvSpPr>
        <p:spPr>
          <a:xfrm>
            <a:off x="304799" y="1012919"/>
            <a:ext cx="10818019" cy="514019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296E0A8F-4907-D448-9639-A9D4BEC7D3E5}"/>
              </a:ext>
            </a:extLst>
          </p:cNvPr>
          <p:cNvSpPr>
            <a:spLocks noGrp="1"/>
          </p:cNvSpPr>
          <p:nvPr>
            <p:ph type="ftr" sz="quarter" idx="3"/>
          </p:nvPr>
        </p:nvSpPr>
        <p:spPr>
          <a:xfrm>
            <a:off x="128154" y="6419247"/>
            <a:ext cx="1218046" cy="365125"/>
          </a:xfrm>
          <a:prstGeom prst="rect">
            <a:avLst/>
          </a:prstGeom>
        </p:spPr>
        <p:txBody>
          <a:bodyPr vert="horz" lIns="91440" tIns="45720" rIns="91440" bIns="45720" rtlCol="0" anchor="ctr"/>
          <a:lstStyle>
            <a:lvl1pPr algn="ctr">
              <a:defRPr sz="1000">
                <a:solidFill>
                  <a:schemeClr val="bg1">
                    <a:lumMod val="50000"/>
                  </a:schemeClr>
                </a:solidFill>
                <a:latin typeface="Arial" panose="020B0604020202020204" pitchFamily="34" charset="0"/>
                <a:cs typeface="Arial" panose="020B0604020202020204" pitchFamily="34" charset="0"/>
              </a:defRPr>
            </a:lvl1pPr>
          </a:lstStyle>
          <a:p>
            <a:r>
              <a:rPr lang="en-US"/>
              <a:t>www.nasa.gov   |</a:t>
            </a:r>
          </a:p>
        </p:txBody>
      </p:sp>
      <p:sp>
        <p:nvSpPr>
          <p:cNvPr id="16" name="Slide Number Placeholder 15">
            <a:extLst>
              <a:ext uri="{FF2B5EF4-FFF2-40B4-BE49-F238E27FC236}">
                <a16:creationId xmlns:a16="http://schemas.microsoft.com/office/drawing/2014/main" id="{1346BD63-62AF-2842-BDC2-87494FFAB1A8}"/>
              </a:ext>
            </a:extLst>
          </p:cNvPr>
          <p:cNvSpPr>
            <a:spLocks noGrp="1"/>
          </p:cNvSpPr>
          <p:nvPr>
            <p:ph type="sldNum" sz="quarter" idx="4"/>
          </p:nvPr>
        </p:nvSpPr>
        <p:spPr>
          <a:xfrm>
            <a:off x="1320800" y="6463770"/>
            <a:ext cx="369125" cy="302228"/>
          </a:xfrm>
          <a:prstGeom prst="rect">
            <a:avLst/>
          </a:prstGeom>
        </p:spPr>
        <p:txBody>
          <a:bodyPr vert="horz" lIns="91440" tIns="45720" rIns="91440" bIns="45720" rtlCol="0" anchor="ctr"/>
          <a:lstStyle>
            <a:lvl1pPr algn="r">
              <a:defRPr sz="1000">
                <a:solidFill>
                  <a:schemeClr val="tx1">
                    <a:lumMod val="75000"/>
                    <a:lumOff val="25000"/>
                  </a:schemeClr>
                </a:solidFill>
                <a:latin typeface="Arial" panose="020B0604020202020204" pitchFamily="34" charset="0"/>
                <a:cs typeface="Arial" panose="020B0604020202020204" pitchFamily="34" charset="0"/>
              </a:defRPr>
            </a:lvl1pPr>
          </a:lstStyle>
          <a:p>
            <a:fld id="{655F5A5E-9E2F-3B4C-83CF-F957168B4C73}" type="slidenum">
              <a:rPr lang="en-US" smtClean="0"/>
              <a:pPr/>
              <a:t>‹#›</a:t>
            </a:fld>
            <a:endParaRPr lang="en-US"/>
          </a:p>
        </p:txBody>
      </p:sp>
    </p:spTree>
    <p:extLst>
      <p:ext uri="{BB962C8B-B14F-4D97-AF65-F5344CB8AC3E}">
        <p14:creationId xmlns:p14="http://schemas.microsoft.com/office/powerpoint/2010/main" val="40717700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Lst>
  <p:hf hdr="0" dt="0"/>
  <p:txStyles>
    <p:titleStyle>
      <a:lvl1pPr algn="l" defTabSz="914400" rtl="0" eaLnBrk="1" latinLnBrk="0" hangingPunct="1">
        <a:lnSpc>
          <a:spcPct val="90000"/>
        </a:lnSpc>
        <a:spcBef>
          <a:spcPct val="0"/>
        </a:spcBef>
        <a:buNone/>
        <a:defRPr sz="2800" kern="1200">
          <a:solidFill>
            <a:schemeClr val="accent5">
              <a:lumMod val="7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emf"/><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26.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jpeg"/><Relationship Id="rId10" Type="http://schemas.openxmlformats.org/officeDocument/2006/relationships/image" Target="../media/image45.jpeg"/><Relationship Id="rId4" Type="http://schemas.openxmlformats.org/officeDocument/2006/relationships/image" Target="../media/image39.png"/><Relationship Id="rId9"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40.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png"/><Relationship Id="rId18" Type="http://schemas.openxmlformats.org/officeDocument/2006/relationships/image" Target="../media/image63.png"/><Relationship Id="rId3" Type="http://schemas.openxmlformats.org/officeDocument/2006/relationships/image" Target="../media/image49.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jpeg"/><Relationship Id="rId2" Type="http://schemas.openxmlformats.org/officeDocument/2006/relationships/notesSlide" Target="../notesSlides/notesSlide16.xml"/><Relationship Id="rId16" Type="http://schemas.openxmlformats.org/officeDocument/2006/relationships/image" Target="../media/image61.jpeg"/><Relationship Id="rId20" Type="http://schemas.openxmlformats.org/officeDocument/2006/relationships/image" Target="../media/image65.png"/><Relationship Id="rId1" Type="http://schemas.openxmlformats.org/officeDocument/2006/relationships/slideLayout" Target="../slideLayouts/slideLayout18.xml"/><Relationship Id="rId6" Type="http://schemas.openxmlformats.org/officeDocument/2006/relationships/image" Target="../media/image51.png"/><Relationship Id="rId11" Type="http://schemas.openxmlformats.org/officeDocument/2006/relationships/image" Target="../media/image56.jpeg"/><Relationship Id="rId5" Type="http://schemas.openxmlformats.org/officeDocument/2006/relationships/image" Target="../media/image50.png"/><Relationship Id="rId15" Type="http://schemas.openxmlformats.org/officeDocument/2006/relationships/image" Target="../media/image60.jpeg"/><Relationship Id="rId10" Type="http://schemas.openxmlformats.org/officeDocument/2006/relationships/image" Target="../media/image55.jpeg"/><Relationship Id="rId19" Type="http://schemas.openxmlformats.org/officeDocument/2006/relationships/image" Target="../media/image64.png"/><Relationship Id="rId4" Type="http://schemas.microsoft.com/office/2007/relationships/hdphoto" Target="../media/hdphoto1.wdp"/><Relationship Id="rId9" Type="http://schemas.openxmlformats.org/officeDocument/2006/relationships/image" Target="../media/image54.jpeg"/><Relationship Id="rId1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26.xml"/><Relationship Id="rId4" Type="http://schemas.openxmlformats.org/officeDocument/2006/relationships/image" Target="../media/image67.png"/></Relationships>
</file>

<file path=ppt/slides/_rels/slide1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74.png"/></Relationships>
</file>

<file path=ppt/slides/_rels/slide2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76.png"/></Relationships>
</file>

<file path=ppt/slides/_rels/slide2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2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3.xml"/><Relationship Id="rId1" Type="http://schemas.openxmlformats.org/officeDocument/2006/relationships/slideLayout" Target="../slideLayouts/slideLayout40.xml"/><Relationship Id="rId5" Type="http://schemas.openxmlformats.org/officeDocument/2006/relationships/image" Target="../media/image83.pn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4.xml"/><Relationship Id="rId1" Type="http://schemas.openxmlformats.org/officeDocument/2006/relationships/slideLayout" Target="../slideLayouts/slideLayout18.xml"/><Relationship Id="rId5" Type="http://schemas.openxmlformats.org/officeDocument/2006/relationships/image" Target="../media/image86.jpeg"/><Relationship Id="rId4" Type="http://schemas.openxmlformats.org/officeDocument/2006/relationships/image" Target="../media/image85.jpeg"/></Relationships>
</file>

<file path=ppt/slides/_rels/slide25.xml.rels><?xml version="1.0" encoding="UTF-8" standalone="yes"?>
<Relationships xmlns="http://schemas.openxmlformats.org/package/2006/relationships"><Relationship Id="rId26" Type="http://schemas.openxmlformats.org/officeDocument/2006/relationships/image" Target="../media/image109.png"/><Relationship Id="rId21" Type="http://schemas.openxmlformats.org/officeDocument/2006/relationships/image" Target="../media/image104.png"/><Relationship Id="rId42" Type="http://schemas.openxmlformats.org/officeDocument/2006/relationships/image" Target="../media/image125.png"/><Relationship Id="rId47" Type="http://schemas.openxmlformats.org/officeDocument/2006/relationships/image" Target="../media/image130.png"/><Relationship Id="rId63" Type="http://schemas.openxmlformats.org/officeDocument/2006/relationships/image" Target="../media/image146.png"/><Relationship Id="rId68" Type="http://schemas.openxmlformats.org/officeDocument/2006/relationships/image" Target="../media/image151.jpeg"/><Relationship Id="rId84" Type="http://schemas.openxmlformats.org/officeDocument/2006/relationships/image" Target="../media/image167.png"/><Relationship Id="rId89" Type="http://schemas.openxmlformats.org/officeDocument/2006/relationships/image" Target="../media/image172.png"/><Relationship Id="rId16" Type="http://schemas.openxmlformats.org/officeDocument/2006/relationships/image" Target="../media/image99.png"/><Relationship Id="rId107" Type="http://schemas.openxmlformats.org/officeDocument/2006/relationships/image" Target="../media/image189.png"/><Relationship Id="rId11" Type="http://schemas.openxmlformats.org/officeDocument/2006/relationships/image" Target="../media/image94.png"/><Relationship Id="rId32" Type="http://schemas.openxmlformats.org/officeDocument/2006/relationships/image" Target="../media/image115.png"/><Relationship Id="rId37" Type="http://schemas.openxmlformats.org/officeDocument/2006/relationships/image" Target="../media/image120.png"/><Relationship Id="rId53" Type="http://schemas.openxmlformats.org/officeDocument/2006/relationships/image" Target="../media/image136.png"/><Relationship Id="rId58" Type="http://schemas.openxmlformats.org/officeDocument/2006/relationships/image" Target="../media/image141.png"/><Relationship Id="rId74" Type="http://schemas.openxmlformats.org/officeDocument/2006/relationships/image" Target="../media/image157.png"/><Relationship Id="rId79" Type="http://schemas.openxmlformats.org/officeDocument/2006/relationships/image" Target="../media/image162.jpeg"/><Relationship Id="rId102" Type="http://schemas.openxmlformats.org/officeDocument/2006/relationships/image" Target="../media/image185.png"/><Relationship Id="rId5" Type="http://schemas.openxmlformats.org/officeDocument/2006/relationships/hyperlink" Target="https://logos-download.com/wp-content/uploads/2019/11/UC_Davis_Logo_text.png" TargetMode="External"/><Relationship Id="rId90" Type="http://schemas.openxmlformats.org/officeDocument/2006/relationships/image" Target="../media/image173.jpeg"/><Relationship Id="rId95" Type="http://schemas.openxmlformats.org/officeDocument/2006/relationships/image" Target="../media/image178.jpeg"/><Relationship Id="rId22" Type="http://schemas.openxmlformats.org/officeDocument/2006/relationships/image" Target="../media/image105.png"/><Relationship Id="rId27" Type="http://schemas.openxmlformats.org/officeDocument/2006/relationships/image" Target="../media/image110.png"/><Relationship Id="rId43" Type="http://schemas.openxmlformats.org/officeDocument/2006/relationships/image" Target="../media/image126.png"/><Relationship Id="rId48" Type="http://schemas.openxmlformats.org/officeDocument/2006/relationships/image" Target="../media/image131.png"/><Relationship Id="rId64" Type="http://schemas.openxmlformats.org/officeDocument/2006/relationships/image" Target="../media/image147.jpeg"/><Relationship Id="rId69" Type="http://schemas.openxmlformats.org/officeDocument/2006/relationships/image" Target="../media/image152.png"/><Relationship Id="rId80" Type="http://schemas.openxmlformats.org/officeDocument/2006/relationships/image" Target="../media/image163.png"/><Relationship Id="rId85" Type="http://schemas.openxmlformats.org/officeDocument/2006/relationships/image" Target="../media/image168.png"/><Relationship Id="rId12" Type="http://schemas.openxmlformats.org/officeDocument/2006/relationships/image" Target="../media/image95.png"/><Relationship Id="rId17" Type="http://schemas.openxmlformats.org/officeDocument/2006/relationships/image" Target="../media/image100.png"/><Relationship Id="rId33" Type="http://schemas.openxmlformats.org/officeDocument/2006/relationships/image" Target="../media/image116.png"/><Relationship Id="rId38" Type="http://schemas.openxmlformats.org/officeDocument/2006/relationships/image" Target="../media/image121.png"/><Relationship Id="rId59" Type="http://schemas.openxmlformats.org/officeDocument/2006/relationships/image" Target="../media/image142.png"/><Relationship Id="rId103" Type="http://schemas.microsoft.com/office/2007/relationships/hdphoto" Target="../media/hdphoto2.wdp"/><Relationship Id="rId108" Type="http://schemas.openxmlformats.org/officeDocument/2006/relationships/image" Target="../media/image190.png"/><Relationship Id="rId54" Type="http://schemas.openxmlformats.org/officeDocument/2006/relationships/image" Target="../media/image137.png"/><Relationship Id="rId70" Type="http://schemas.openxmlformats.org/officeDocument/2006/relationships/image" Target="../media/image153.png"/><Relationship Id="rId75" Type="http://schemas.openxmlformats.org/officeDocument/2006/relationships/image" Target="../media/image158.png"/><Relationship Id="rId91" Type="http://schemas.openxmlformats.org/officeDocument/2006/relationships/image" Target="../media/image174.png"/><Relationship Id="rId96" Type="http://schemas.openxmlformats.org/officeDocument/2006/relationships/image" Target="../media/image179.png"/><Relationship Id="rId1" Type="http://schemas.openxmlformats.org/officeDocument/2006/relationships/slideLayout" Target="../slideLayouts/slideLayout39.xml"/><Relationship Id="rId6" Type="http://schemas.openxmlformats.org/officeDocument/2006/relationships/image" Target="../media/image89.png"/><Relationship Id="rId15" Type="http://schemas.openxmlformats.org/officeDocument/2006/relationships/image" Target="../media/image98.png"/><Relationship Id="rId23" Type="http://schemas.openxmlformats.org/officeDocument/2006/relationships/image" Target="../media/image106.png"/><Relationship Id="rId28" Type="http://schemas.openxmlformats.org/officeDocument/2006/relationships/image" Target="../media/image111.png"/><Relationship Id="rId36" Type="http://schemas.openxmlformats.org/officeDocument/2006/relationships/image" Target="../media/image119.png"/><Relationship Id="rId49" Type="http://schemas.openxmlformats.org/officeDocument/2006/relationships/image" Target="../media/image132.png"/><Relationship Id="rId57" Type="http://schemas.openxmlformats.org/officeDocument/2006/relationships/image" Target="../media/image140.png"/><Relationship Id="rId106" Type="http://schemas.openxmlformats.org/officeDocument/2006/relationships/image" Target="../media/image188.png"/><Relationship Id="rId10" Type="http://schemas.openxmlformats.org/officeDocument/2006/relationships/image" Target="../media/image93.png"/><Relationship Id="rId31" Type="http://schemas.openxmlformats.org/officeDocument/2006/relationships/image" Target="../media/image114.png"/><Relationship Id="rId44" Type="http://schemas.openxmlformats.org/officeDocument/2006/relationships/image" Target="../media/image127.png"/><Relationship Id="rId52" Type="http://schemas.openxmlformats.org/officeDocument/2006/relationships/image" Target="../media/image135.png"/><Relationship Id="rId60" Type="http://schemas.openxmlformats.org/officeDocument/2006/relationships/image" Target="../media/image143.png"/><Relationship Id="rId65" Type="http://schemas.openxmlformats.org/officeDocument/2006/relationships/image" Target="../media/image148.png"/><Relationship Id="rId73" Type="http://schemas.openxmlformats.org/officeDocument/2006/relationships/image" Target="../media/image156.png"/><Relationship Id="rId78" Type="http://schemas.openxmlformats.org/officeDocument/2006/relationships/image" Target="../media/image161.png"/><Relationship Id="rId81" Type="http://schemas.openxmlformats.org/officeDocument/2006/relationships/image" Target="../media/image164.png"/><Relationship Id="rId86" Type="http://schemas.openxmlformats.org/officeDocument/2006/relationships/image" Target="../media/image169.jpeg"/><Relationship Id="rId94" Type="http://schemas.openxmlformats.org/officeDocument/2006/relationships/image" Target="../media/image177.jpeg"/><Relationship Id="rId99" Type="http://schemas.openxmlformats.org/officeDocument/2006/relationships/image" Target="../media/image182.png"/><Relationship Id="rId101" Type="http://schemas.openxmlformats.org/officeDocument/2006/relationships/image" Target="../media/image184.png"/><Relationship Id="rId4" Type="http://schemas.openxmlformats.org/officeDocument/2006/relationships/image" Target="../media/image88.png"/><Relationship Id="rId9" Type="http://schemas.openxmlformats.org/officeDocument/2006/relationships/image" Target="../media/image92.png"/><Relationship Id="rId13" Type="http://schemas.openxmlformats.org/officeDocument/2006/relationships/image" Target="../media/image96.png"/><Relationship Id="rId18" Type="http://schemas.openxmlformats.org/officeDocument/2006/relationships/image" Target="../media/image101.png"/><Relationship Id="rId39" Type="http://schemas.openxmlformats.org/officeDocument/2006/relationships/image" Target="../media/image122.png"/><Relationship Id="rId109" Type="http://schemas.openxmlformats.org/officeDocument/2006/relationships/image" Target="../media/image191.png"/><Relationship Id="rId34" Type="http://schemas.openxmlformats.org/officeDocument/2006/relationships/image" Target="../media/image117.png"/><Relationship Id="rId50" Type="http://schemas.openxmlformats.org/officeDocument/2006/relationships/image" Target="../media/image133.png"/><Relationship Id="rId55" Type="http://schemas.openxmlformats.org/officeDocument/2006/relationships/image" Target="../media/image138.png"/><Relationship Id="rId76" Type="http://schemas.openxmlformats.org/officeDocument/2006/relationships/image" Target="../media/image159.png"/><Relationship Id="rId97" Type="http://schemas.openxmlformats.org/officeDocument/2006/relationships/image" Target="../media/image180.jpeg"/><Relationship Id="rId104" Type="http://schemas.openxmlformats.org/officeDocument/2006/relationships/image" Target="../media/image186.png"/><Relationship Id="rId7" Type="http://schemas.openxmlformats.org/officeDocument/2006/relationships/image" Target="../media/image90.png"/><Relationship Id="rId71" Type="http://schemas.openxmlformats.org/officeDocument/2006/relationships/image" Target="../media/image154.png"/><Relationship Id="rId92" Type="http://schemas.openxmlformats.org/officeDocument/2006/relationships/image" Target="../media/image175.jpeg"/><Relationship Id="rId2" Type="http://schemas.openxmlformats.org/officeDocument/2006/relationships/notesSlide" Target="../notesSlides/notesSlide25.xml"/><Relationship Id="rId29" Type="http://schemas.openxmlformats.org/officeDocument/2006/relationships/image" Target="../media/image112.png"/><Relationship Id="rId24" Type="http://schemas.openxmlformats.org/officeDocument/2006/relationships/image" Target="../media/image107.png"/><Relationship Id="rId40" Type="http://schemas.openxmlformats.org/officeDocument/2006/relationships/image" Target="../media/image123.png"/><Relationship Id="rId45" Type="http://schemas.openxmlformats.org/officeDocument/2006/relationships/image" Target="../media/image128.png"/><Relationship Id="rId66" Type="http://schemas.openxmlformats.org/officeDocument/2006/relationships/image" Target="../media/image149.png"/><Relationship Id="rId87" Type="http://schemas.openxmlformats.org/officeDocument/2006/relationships/image" Target="../media/image170.jpeg"/><Relationship Id="rId110" Type="http://schemas.openxmlformats.org/officeDocument/2006/relationships/image" Target="../media/image192.png"/><Relationship Id="rId61" Type="http://schemas.openxmlformats.org/officeDocument/2006/relationships/image" Target="../media/image144.jpeg"/><Relationship Id="rId82" Type="http://schemas.openxmlformats.org/officeDocument/2006/relationships/image" Target="../media/image165.jpeg"/><Relationship Id="rId19" Type="http://schemas.openxmlformats.org/officeDocument/2006/relationships/image" Target="../media/image102.png"/><Relationship Id="rId14" Type="http://schemas.openxmlformats.org/officeDocument/2006/relationships/image" Target="../media/image97.png"/><Relationship Id="rId30" Type="http://schemas.openxmlformats.org/officeDocument/2006/relationships/image" Target="../media/image113.png"/><Relationship Id="rId35" Type="http://schemas.openxmlformats.org/officeDocument/2006/relationships/image" Target="../media/image118.png"/><Relationship Id="rId56" Type="http://schemas.openxmlformats.org/officeDocument/2006/relationships/image" Target="../media/image139.png"/><Relationship Id="rId77" Type="http://schemas.openxmlformats.org/officeDocument/2006/relationships/image" Target="../media/image160.png"/><Relationship Id="rId100" Type="http://schemas.openxmlformats.org/officeDocument/2006/relationships/image" Target="../media/image183.png"/><Relationship Id="rId105" Type="http://schemas.openxmlformats.org/officeDocument/2006/relationships/image" Target="../media/image187.png"/><Relationship Id="rId8" Type="http://schemas.openxmlformats.org/officeDocument/2006/relationships/image" Target="../media/image91.png"/><Relationship Id="rId51" Type="http://schemas.openxmlformats.org/officeDocument/2006/relationships/image" Target="../media/image134.png"/><Relationship Id="rId72" Type="http://schemas.openxmlformats.org/officeDocument/2006/relationships/image" Target="../media/image155.png"/><Relationship Id="rId93" Type="http://schemas.openxmlformats.org/officeDocument/2006/relationships/image" Target="../media/image176.png"/><Relationship Id="rId98" Type="http://schemas.openxmlformats.org/officeDocument/2006/relationships/image" Target="../media/image181.png"/><Relationship Id="rId3" Type="http://schemas.openxmlformats.org/officeDocument/2006/relationships/image" Target="../media/image87.png"/><Relationship Id="rId25" Type="http://schemas.openxmlformats.org/officeDocument/2006/relationships/image" Target="../media/image108.png"/><Relationship Id="rId46" Type="http://schemas.openxmlformats.org/officeDocument/2006/relationships/image" Target="../media/image129.png"/><Relationship Id="rId67" Type="http://schemas.openxmlformats.org/officeDocument/2006/relationships/image" Target="../media/image150.png"/><Relationship Id="rId20" Type="http://schemas.openxmlformats.org/officeDocument/2006/relationships/image" Target="../media/image103.emf"/><Relationship Id="rId41" Type="http://schemas.openxmlformats.org/officeDocument/2006/relationships/image" Target="../media/image124.png"/><Relationship Id="rId62" Type="http://schemas.openxmlformats.org/officeDocument/2006/relationships/image" Target="../media/image145.png"/><Relationship Id="rId83" Type="http://schemas.openxmlformats.org/officeDocument/2006/relationships/image" Target="../media/image166.png"/><Relationship Id="rId88" Type="http://schemas.openxmlformats.org/officeDocument/2006/relationships/image" Target="../media/image171.png"/></Relationships>
</file>

<file path=ppt/slides/_rels/slide26.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93.png"/><Relationship Id="rId7" Type="http://schemas.openxmlformats.org/officeDocument/2006/relationships/image" Target="../media/image197.png"/><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196.png"/><Relationship Id="rId5" Type="http://schemas.openxmlformats.org/officeDocument/2006/relationships/image" Target="../media/image195.png"/><Relationship Id="rId10" Type="http://schemas.openxmlformats.org/officeDocument/2006/relationships/image" Target="../media/image200.png"/><Relationship Id="rId4" Type="http://schemas.openxmlformats.org/officeDocument/2006/relationships/image" Target="../media/image194.png"/><Relationship Id="rId9" Type="http://schemas.openxmlformats.org/officeDocument/2006/relationships/image" Target="../media/image19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206.svg"/><Relationship Id="rId3" Type="http://schemas.openxmlformats.org/officeDocument/2006/relationships/image" Target="../media/image201.jpeg"/><Relationship Id="rId7" Type="http://schemas.openxmlformats.org/officeDocument/2006/relationships/image" Target="../media/image205.pn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204.jpeg"/><Relationship Id="rId5" Type="http://schemas.openxmlformats.org/officeDocument/2006/relationships/image" Target="../media/image203.jpeg"/><Relationship Id="rId4" Type="http://schemas.openxmlformats.org/officeDocument/2006/relationships/image" Target="../media/image202.jpeg"/></Relationships>
</file>

<file path=ppt/slides/_rels/slide29.xml.rels><?xml version="1.0" encoding="UTF-8" standalone="yes"?>
<Relationships xmlns="http://schemas.openxmlformats.org/package/2006/relationships"><Relationship Id="rId3" Type="http://schemas.openxmlformats.org/officeDocument/2006/relationships/image" Target="../media/image207.jpeg"/><Relationship Id="rId7" Type="http://schemas.openxmlformats.org/officeDocument/2006/relationships/image" Target="../media/image211.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210.jpeg"/><Relationship Id="rId5" Type="http://schemas.openxmlformats.org/officeDocument/2006/relationships/image" Target="../media/image209.png"/><Relationship Id="rId4" Type="http://schemas.openxmlformats.org/officeDocument/2006/relationships/image" Target="../media/image208.jpeg"/></Relationships>
</file>

<file path=ppt/slides/_rels/slide3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ver image showing a female passenger on a flight listening to her headphones with her eyes closed. Also on the images are all the things she's thinking about that represents the work Aeronautics is working on. 1). There is an unmanned aircraft in a city preparing to land on a vertiport,. 2). A researcher works with a noise monitor in the community. 3). Electric motors for the X-57 Mod II vehicles and their propellers being powered up for the first time as part of an integrated spin test. 4). Air taxi demonstration participants looking at screens showing vertiport configuration. 5). Examples of aircraft large and small provide air travel services in this notional glimpse of a possible future in which the sky is accessible for all in a rural setting. 6). Aerial view of an artist illustration of the TTBW in flight above a forest of trees. 7). Engineering technician Sam James next to the Langley Aerodome number 8 model. 8). NASA drone pilot, Jonas Johnson flying an uncrewed aircraft during a flight demonstration. 9). The X-59 airplane undergoes structural stress tests in Fort Worth, Texas.">
            <a:extLst>
              <a:ext uri="{FF2B5EF4-FFF2-40B4-BE49-F238E27FC236}">
                <a16:creationId xmlns:a16="http://schemas.microsoft.com/office/drawing/2014/main" id="{A6621EB8-AB58-DC8E-FC6F-6CF38FBA5D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547C719-28F3-FF71-56AD-92FA19752176}"/>
              </a:ext>
            </a:extLst>
          </p:cNvPr>
          <p:cNvSpPr>
            <a:spLocks noGrp="1"/>
          </p:cNvSpPr>
          <p:nvPr>
            <p:ph type="title"/>
          </p:nvPr>
        </p:nvSpPr>
        <p:spPr/>
        <p:txBody>
          <a:bodyPr/>
          <a:lstStyle/>
          <a:p>
            <a:r>
              <a:rPr lang="en-US" dirty="0">
                <a:solidFill>
                  <a:srgbClr val="2F5597"/>
                </a:solidFill>
              </a:rPr>
              <a:t>NASA Aeronautics Research</a:t>
            </a:r>
            <a:endParaRPr lang="en-US" sz="1400" dirty="0">
              <a:solidFill>
                <a:srgbClr val="2F5597"/>
              </a:solidFill>
            </a:endParaRPr>
          </a:p>
        </p:txBody>
      </p:sp>
      <p:sp>
        <p:nvSpPr>
          <p:cNvPr id="3" name="TextBox 5">
            <a:extLst>
              <a:ext uri="{FF2B5EF4-FFF2-40B4-BE49-F238E27FC236}">
                <a16:creationId xmlns:a16="http://schemas.microsoft.com/office/drawing/2014/main" id="{E8FA98D3-F70A-F757-C153-074443E3665E}"/>
              </a:ext>
            </a:extLst>
          </p:cNvPr>
          <p:cNvSpPr txBox="1">
            <a:spLocks noChangeArrowheads="1"/>
          </p:cNvSpPr>
          <p:nvPr/>
        </p:nvSpPr>
        <p:spPr bwMode="auto">
          <a:xfrm>
            <a:off x="227704" y="5740706"/>
            <a:ext cx="8458200" cy="738664"/>
          </a:xfrm>
          <a:prstGeom prst="rect">
            <a:avLst/>
          </a:prstGeom>
          <a:noFill/>
          <a:ln w="9525">
            <a:noFill/>
            <a:miter lim="800000"/>
            <a:headEnd/>
            <a:tailEnd/>
          </a:ln>
        </p:spPr>
        <p:txBody>
          <a:bodyPr wrap="square">
            <a:prstTxWarp prst="textNoShape">
              <a:avLst/>
            </a:prstTxWarp>
            <a:spAutoFit/>
          </a:bodyPr>
          <a:lstStyle/>
          <a:p>
            <a:r>
              <a:rPr lang="en-US" sz="1400" dirty="0">
                <a:solidFill>
                  <a:schemeClr val="accent1">
                    <a:lumMod val="75000"/>
                  </a:schemeClr>
                </a:solidFill>
                <a:latin typeface="Helvetica" charset="0"/>
                <a:ea typeface="Helvetica" charset="0"/>
                <a:cs typeface="Helvetica" charset="0"/>
              </a:rPr>
              <a:t>Name</a:t>
            </a:r>
          </a:p>
          <a:p>
            <a:r>
              <a:rPr lang="en-US" sz="1400" dirty="0">
                <a:solidFill>
                  <a:schemeClr val="accent1">
                    <a:lumMod val="75000"/>
                  </a:schemeClr>
                </a:solidFill>
                <a:latin typeface="Helvetica" charset="0"/>
                <a:ea typeface="Helvetica" charset="0"/>
                <a:cs typeface="Helvetica" charset="0"/>
              </a:rPr>
              <a:t>Title</a:t>
            </a:r>
          </a:p>
          <a:p>
            <a:r>
              <a:rPr lang="en-US" sz="1400" dirty="0">
                <a:solidFill>
                  <a:schemeClr val="accent1">
                    <a:lumMod val="75000"/>
                  </a:schemeClr>
                </a:solidFill>
                <a:latin typeface="Helvetica" charset="0"/>
                <a:ea typeface="Helvetica" charset="0"/>
                <a:cs typeface="Helvetica" charset="0"/>
              </a:rPr>
              <a:t>Date</a:t>
            </a:r>
          </a:p>
        </p:txBody>
      </p:sp>
      <p:pic>
        <p:nvPicPr>
          <p:cNvPr id="7" name="Picture 6" descr="NASA logo">
            <a:extLst>
              <a:ext uri="{FF2B5EF4-FFF2-40B4-BE49-F238E27FC236}">
                <a16:creationId xmlns:a16="http://schemas.microsoft.com/office/drawing/2014/main" id="{3370CD61-7B6F-AD49-810D-CA26FF3A20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
        <p:nvSpPr>
          <p:cNvPr id="12" name="TextBox 11">
            <a:extLst>
              <a:ext uri="{FF2B5EF4-FFF2-40B4-BE49-F238E27FC236}">
                <a16:creationId xmlns:a16="http://schemas.microsoft.com/office/drawing/2014/main" id="{D710C5E9-6000-D74F-A458-F70C9B69E758}"/>
              </a:ext>
            </a:extLst>
          </p:cNvPr>
          <p:cNvSpPr txBox="1"/>
          <p:nvPr/>
        </p:nvSpPr>
        <p:spPr>
          <a:xfrm>
            <a:off x="152016" y="467191"/>
            <a:ext cx="2599717" cy="230832"/>
          </a:xfrm>
          <a:prstGeom prst="rect">
            <a:avLst/>
          </a:prstGeom>
          <a:noFill/>
        </p:spPr>
        <p:txBody>
          <a:bodyPr wrap="square" lIns="91440" tIns="45720" rIns="91440" bIns="45720" rtlCol="0" anchor="t">
            <a:spAutoFit/>
          </a:bodyPr>
          <a:lstStyle/>
          <a:p>
            <a:r>
              <a:rPr lang="en-US" sz="900" dirty="0">
                <a:solidFill>
                  <a:schemeClr val="accent1">
                    <a:lumMod val="75000"/>
                  </a:schemeClr>
                </a:solidFill>
              </a:rPr>
              <a:t>National Aeronautics and Space Administration</a:t>
            </a:r>
            <a:endParaRPr lang="en-US" sz="900" dirty="0">
              <a:solidFill>
                <a:schemeClr val="accent1">
                  <a:lumMod val="75000"/>
                </a:schemeClr>
              </a:solidFill>
              <a:cs typeface="Arial"/>
            </a:endParaRPr>
          </a:p>
        </p:txBody>
      </p:sp>
      <p:sp>
        <p:nvSpPr>
          <p:cNvPr id="10" name="TextBox 9">
            <a:extLst>
              <a:ext uri="{FF2B5EF4-FFF2-40B4-BE49-F238E27FC236}">
                <a16:creationId xmlns:a16="http://schemas.microsoft.com/office/drawing/2014/main" id="{EA79FF14-D92C-8D4E-AB3C-312335F00442}"/>
              </a:ext>
            </a:extLst>
          </p:cNvPr>
          <p:cNvSpPr txBox="1"/>
          <p:nvPr/>
        </p:nvSpPr>
        <p:spPr>
          <a:xfrm>
            <a:off x="227704" y="6550013"/>
            <a:ext cx="1071707" cy="230832"/>
          </a:xfrm>
          <a:prstGeom prst="rect">
            <a:avLst/>
          </a:prstGeom>
          <a:noFill/>
        </p:spPr>
        <p:txBody>
          <a:bodyPr wrap="square" rtlCol="0">
            <a:spAutoFit/>
          </a:bodyPr>
          <a:lstStyle/>
          <a:p>
            <a:r>
              <a:rPr lang="en-US" sz="900" b="1" dirty="0">
                <a:solidFill>
                  <a:schemeClr val="accent1">
                    <a:lumMod val="75000"/>
                  </a:schemeClr>
                </a:solidFill>
              </a:rPr>
              <a:t>www.nasa.gov</a:t>
            </a:r>
          </a:p>
        </p:txBody>
      </p:sp>
    </p:spTree>
    <p:extLst>
      <p:ext uri="{BB962C8B-B14F-4D97-AF65-F5344CB8AC3E}">
        <p14:creationId xmlns:p14="http://schemas.microsoft.com/office/powerpoint/2010/main" val="2247998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5D7D88-596C-374D-AAB9-D009978B44AC}"/>
              </a:ext>
            </a:extLst>
          </p:cNvPr>
          <p:cNvSpPr>
            <a:spLocks noGrp="1"/>
          </p:cNvSpPr>
          <p:nvPr>
            <p:ph type="title"/>
          </p:nvPr>
        </p:nvSpPr>
        <p:spPr/>
        <p:txBody>
          <a:bodyPr/>
          <a:lstStyle/>
          <a:p>
            <a:r>
              <a:rPr lang="en-US" spc="20">
                <a:latin typeface="Arial" panose="020B0604020202020204" pitchFamily="34" charset="0"/>
                <a:cs typeface="Arial" panose="020B0604020202020204" pitchFamily="34" charset="0"/>
              </a:rPr>
              <a:t>Why is “Aeronautics” the First “A” in NASA?</a:t>
            </a:r>
            <a:endParaRPr lang="en-US"/>
          </a:p>
        </p:txBody>
      </p:sp>
      <p:sp>
        <p:nvSpPr>
          <p:cNvPr id="5" name="TextBox 10"/>
          <p:cNvSpPr txBox="1">
            <a:spLocks noChangeArrowheads="1"/>
          </p:cNvSpPr>
          <p:nvPr/>
        </p:nvSpPr>
        <p:spPr bwMode="auto">
          <a:xfrm>
            <a:off x="218755" y="792575"/>
            <a:ext cx="7620000" cy="338554"/>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lumMod val="85000"/>
                    <a:lumOff val="15000"/>
                  </a:srgbClr>
                </a:solidFill>
                <a:effectLst/>
                <a:uLnTx/>
                <a:uFillTx/>
                <a:latin typeface="Arial" charset="0"/>
                <a:ea typeface="ヒラギノ角ゴ Pro W3" charset="-128"/>
                <a:cs typeface="ヒラギノ角ゴ Pro W3" charset="-128"/>
              </a:rPr>
              <a:t>The nation's early aeronautics research led to creation of NASA.</a:t>
            </a:r>
          </a:p>
        </p:txBody>
      </p:sp>
      <p:pic>
        <p:nvPicPr>
          <p:cNvPr id="2" name="Picture 1" descr="Vector graphic spelling Aeronautics. Across the A and E is an airplane flying up and over the word with a flight path trail.">
            <a:extLst>
              <a:ext uri="{FF2B5EF4-FFF2-40B4-BE49-F238E27FC236}">
                <a16:creationId xmlns:a16="http://schemas.microsoft.com/office/drawing/2014/main" id="{4EAB63D7-1C72-B84C-B6C3-F2F05B9064A7}"/>
              </a:ext>
            </a:extLst>
          </p:cNvPr>
          <p:cNvPicPr>
            <a:picLocks noChangeAspect="1"/>
          </p:cNvPicPr>
          <p:nvPr/>
        </p:nvPicPr>
        <p:blipFill>
          <a:blip r:embed="rId3">
            <a:duotone>
              <a:schemeClr val="accent5">
                <a:shade val="45000"/>
                <a:satMod val="135000"/>
              </a:schemeClr>
              <a:prstClr val="white"/>
            </a:duotone>
          </a:blip>
          <a:stretch>
            <a:fillRect/>
          </a:stretch>
        </p:blipFill>
        <p:spPr>
          <a:xfrm>
            <a:off x="161605" y="1275523"/>
            <a:ext cx="11868790" cy="2197924"/>
          </a:xfrm>
          <a:prstGeom prst="rect">
            <a:avLst/>
          </a:prstGeom>
        </p:spPr>
      </p:pic>
      <p:pic>
        <p:nvPicPr>
          <p:cNvPr id="12292" name="Picture 3" descr="NACA Logo"/>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3965" y="3985139"/>
            <a:ext cx="2979663" cy="73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4" name="TextBox 5"/>
          <p:cNvSpPr txBox="1">
            <a:spLocks noChangeArrowheads="1"/>
          </p:cNvSpPr>
          <p:nvPr/>
        </p:nvSpPr>
        <p:spPr bwMode="auto">
          <a:xfrm>
            <a:off x="405497" y="4784464"/>
            <a:ext cx="3276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7F7F7F"/>
                </a:solidFill>
                <a:effectLst/>
                <a:uLnTx/>
                <a:uFillTx/>
                <a:latin typeface="Arial" charset="0"/>
                <a:ea typeface="ヒラギノ角ゴ Pro W3" charset="-128"/>
                <a:cs typeface="+mn-cs"/>
              </a:rPr>
              <a:t>National Advisory Committee for Aeronautics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7F7F7F"/>
                </a:solidFill>
                <a:effectLst/>
                <a:uLnTx/>
                <a:uFillTx/>
                <a:latin typeface="Arial" charset="0"/>
                <a:ea typeface="ヒラギノ角ゴ Pro W3" charset="-128"/>
                <a:cs typeface="+mn-cs"/>
              </a:rPr>
              <a:t>March 3, 1915</a:t>
            </a:r>
          </a:p>
        </p:txBody>
      </p:sp>
      <p:sp>
        <p:nvSpPr>
          <p:cNvPr id="9" name="Chevron 8" descr="&quot;&quot;"/>
          <p:cNvSpPr>
            <a:spLocks noChangeArrowheads="1"/>
          </p:cNvSpPr>
          <p:nvPr/>
        </p:nvSpPr>
        <p:spPr bwMode="auto">
          <a:xfrm>
            <a:off x="3911933" y="3872446"/>
            <a:ext cx="4538599" cy="1143000"/>
          </a:xfrm>
          <a:prstGeom prst="chevron">
            <a:avLst>
              <a:gd name="adj" fmla="val 50000"/>
            </a:avLst>
          </a:prstGeom>
          <a:gradFill flip="none" rotWithShape="1">
            <a:gsLst>
              <a:gs pos="0">
                <a:schemeClr val="accent5">
                  <a:lumMod val="60000"/>
                  <a:lumOff val="40000"/>
                </a:schemeClr>
              </a:gs>
              <a:gs pos="46000">
                <a:schemeClr val="accent5">
                  <a:lumMod val="95000"/>
                  <a:lumOff val="5000"/>
                </a:schemeClr>
              </a:gs>
              <a:gs pos="100000">
                <a:schemeClr val="accent5">
                  <a:lumMod val="60000"/>
                </a:schemeClr>
              </a:gs>
            </a:gsLst>
            <a:path path="circle">
              <a:fillToRect l="100000" b="100000"/>
            </a:path>
            <a:tileRect t="-100000" r="-100000"/>
          </a:gra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ヒラギノ角ゴ Pro W3" charset="-128"/>
              <a:cs typeface="+mn-cs"/>
            </a:endParaRPr>
          </a:p>
        </p:txBody>
      </p:sp>
      <p:sp>
        <p:nvSpPr>
          <p:cNvPr id="12298" name="TextBox 9"/>
          <p:cNvSpPr txBox="1">
            <a:spLocks noChangeArrowheads="1"/>
          </p:cNvSpPr>
          <p:nvPr/>
        </p:nvSpPr>
        <p:spPr bwMode="auto">
          <a:xfrm>
            <a:off x="3992093" y="3985139"/>
            <a:ext cx="3886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ヒラギノ角ゴ Pro W3" charset="-128"/>
                <a:cs typeface="+mn-cs"/>
              </a:rPr>
              <a:t>7,500 NACA employees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ヒラギノ角ゴ Pro W3" charset="-128"/>
                <a:cs typeface="+mn-cs"/>
              </a:rPr>
              <a:t>$300 million in NACA research facilities </a:t>
            </a:r>
            <a:br>
              <a:rPr kumimoji="0" lang="en-US" sz="1400" b="0" i="0" u="none" strike="noStrike" kern="1200" cap="none" spc="0" normalizeH="0" baseline="0" noProof="0">
                <a:ln>
                  <a:noFill/>
                </a:ln>
                <a:solidFill>
                  <a:srgbClr val="FFFFFF"/>
                </a:solidFill>
                <a:effectLst/>
                <a:uLnTx/>
                <a:uFillTx/>
                <a:latin typeface="Arial" charset="0"/>
                <a:ea typeface="ヒラギノ角ゴ Pro W3" charset="-128"/>
                <a:cs typeface="+mn-cs"/>
              </a:rPr>
            </a:br>
            <a:r>
              <a:rPr kumimoji="0" lang="en-US" sz="1400" b="0" i="0" u="none" strike="noStrike" kern="1200" cap="none" spc="0" normalizeH="0" baseline="0" noProof="0">
                <a:ln>
                  <a:noFill/>
                </a:ln>
                <a:solidFill>
                  <a:srgbClr val="FFFFFF"/>
                </a:solidFill>
                <a:effectLst/>
                <a:uLnTx/>
                <a:uFillTx/>
                <a:latin typeface="Arial" charset="0"/>
                <a:ea typeface="ヒラギノ角ゴ Pro W3" charset="-128"/>
                <a:cs typeface="+mn-cs"/>
              </a:rPr>
              <a:t>(Langley, Lewis Field, Ames)</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ヒラギノ角ゴ Pro W3" charset="-128"/>
                <a:cs typeface="+mn-cs"/>
              </a:rPr>
              <a:t>NACA research process </a:t>
            </a:r>
          </a:p>
        </p:txBody>
      </p:sp>
      <p:pic>
        <p:nvPicPr>
          <p:cNvPr id="8" name="Picture 7" descr="NASA Logo">
            <a:extLst>
              <a:ext uri="{FF2B5EF4-FFF2-40B4-BE49-F238E27FC236}">
                <a16:creationId xmlns:a16="http://schemas.microsoft.com/office/drawing/2014/main" id="{6B9532C0-C6D8-AA48-ABA7-375E62F4934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52739" y="3872446"/>
            <a:ext cx="1064606" cy="880347"/>
          </a:xfrm>
          <a:prstGeom prst="rect">
            <a:avLst/>
          </a:prstGeom>
        </p:spPr>
      </p:pic>
      <p:sp>
        <p:nvSpPr>
          <p:cNvPr id="12296" name="TextBox 7"/>
          <p:cNvSpPr txBox="1">
            <a:spLocks noChangeArrowheads="1"/>
          </p:cNvSpPr>
          <p:nvPr/>
        </p:nvSpPr>
        <p:spPr bwMode="auto">
          <a:xfrm>
            <a:off x="8462159" y="4784464"/>
            <a:ext cx="342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7F7F7F"/>
                </a:solidFill>
                <a:effectLst/>
                <a:uLnTx/>
                <a:uFillTx/>
                <a:latin typeface="Arial" charset="0"/>
                <a:ea typeface="ヒラギノ角ゴ Pro W3" charset="-128"/>
                <a:cs typeface="+mn-cs"/>
              </a:rPr>
              <a:t>National Aeronautics and Space Administration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7F7F7F"/>
                </a:solidFill>
                <a:effectLst/>
                <a:uLnTx/>
                <a:uFillTx/>
                <a:latin typeface="Arial" charset="0"/>
                <a:ea typeface="ヒラギノ角ゴ Pro W3" charset="-128"/>
                <a:cs typeface="+mn-cs"/>
              </a:rPr>
              <a:t>October 1, 1958 </a:t>
            </a:r>
          </a:p>
        </p:txBody>
      </p:sp>
      <p:sp>
        <p:nvSpPr>
          <p:cNvPr id="4" name="Date Placeholder 3">
            <a:extLst>
              <a:ext uri="{FF2B5EF4-FFF2-40B4-BE49-F238E27FC236}">
                <a16:creationId xmlns:a16="http://schemas.microsoft.com/office/drawing/2014/main" id="{40E58A77-AFD8-0440-95CD-4445CD8E084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1229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DE6175BC-6D52-4B97-9E8F-B5C0FCD84095}" type="slidenum">
              <a:rPr kumimoji="0" lang="en-US" sz="800" b="0" i="0" u="none" strike="noStrike" kern="1200" cap="none" spc="0" normalizeH="0" baseline="0" noProof="0">
                <a:ln>
                  <a:noFill/>
                </a:ln>
                <a:solidFill>
                  <a:srgbClr val="000000">
                    <a:lumMod val="75000"/>
                    <a:lumOff val="25000"/>
                  </a:srgbClr>
                </a:solidFill>
                <a:effectLst/>
                <a:uLnTx/>
                <a:uFillTx/>
                <a:latin typeface="Arial"/>
                <a:ea typeface="ヒラギノ角ゴ Pro W3"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ヒラギノ角ゴ Pro W3" charset="-128"/>
              <a:cs typeface="+mn-cs"/>
            </a:endParaRPr>
          </a:p>
        </p:txBody>
      </p:sp>
    </p:spTree>
    <p:extLst>
      <p:ext uri="{BB962C8B-B14F-4D97-AF65-F5344CB8AC3E}">
        <p14:creationId xmlns:p14="http://schemas.microsoft.com/office/powerpoint/2010/main" val="3259772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19" descr="&quot;&quot;">
            <a:extLst>
              <a:ext uri="{FF2B5EF4-FFF2-40B4-BE49-F238E27FC236}">
                <a16:creationId xmlns:a16="http://schemas.microsoft.com/office/drawing/2014/main" id="{AC39EAE5-B2F8-6245-81F4-B618CA01EAD5}"/>
              </a:ext>
            </a:extLst>
          </p:cNvPr>
          <p:cNvSpPr>
            <a:spLocks noChangeArrowheads="1"/>
          </p:cNvSpPr>
          <p:nvPr/>
        </p:nvSpPr>
        <p:spPr bwMode="auto">
          <a:xfrm>
            <a:off x="242643" y="1203379"/>
            <a:ext cx="2256148" cy="2765675"/>
          </a:xfrm>
          <a:prstGeom prst="rect">
            <a:avLst/>
          </a:prstGeom>
          <a:solidFill>
            <a:srgbClr val="57A1BD"/>
          </a:solidFill>
          <a:ln w="9525">
            <a:noFill/>
            <a:round/>
            <a:headEnd/>
            <a:tailEnd/>
          </a:ln>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1" name="Rectangle 20" descr="&quot;&quot;">
            <a:extLst>
              <a:ext uri="{FF2B5EF4-FFF2-40B4-BE49-F238E27FC236}">
                <a16:creationId xmlns:a16="http://schemas.microsoft.com/office/drawing/2014/main" id="{72D38D49-C009-524C-BEE5-384E76C296E5}"/>
              </a:ext>
            </a:extLst>
          </p:cNvPr>
          <p:cNvSpPr>
            <a:spLocks noChangeArrowheads="1"/>
          </p:cNvSpPr>
          <p:nvPr/>
        </p:nvSpPr>
        <p:spPr bwMode="auto">
          <a:xfrm>
            <a:off x="2617477" y="1203379"/>
            <a:ext cx="2256148" cy="2765675"/>
          </a:xfrm>
          <a:prstGeom prst="rect">
            <a:avLst/>
          </a:prstGeom>
          <a:solidFill>
            <a:srgbClr val="E06D2A"/>
          </a:solidFill>
          <a:ln w="9525">
            <a:noFill/>
            <a:round/>
            <a:headEnd/>
            <a:tailEnd/>
          </a:ln>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4" name="Rectangle 21" descr="&quot;&quot;">
            <a:extLst>
              <a:ext uri="{FF2B5EF4-FFF2-40B4-BE49-F238E27FC236}">
                <a16:creationId xmlns:a16="http://schemas.microsoft.com/office/drawing/2014/main" id="{B9C92DC7-D335-5245-8D05-D6905A87316B}"/>
              </a:ext>
            </a:extLst>
          </p:cNvPr>
          <p:cNvSpPr>
            <a:spLocks noChangeArrowheads="1"/>
          </p:cNvSpPr>
          <p:nvPr/>
        </p:nvSpPr>
        <p:spPr bwMode="auto">
          <a:xfrm>
            <a:off x="4982389" y="1203379"/>
            <a:ext cx="2233156" cy="2765675"/>
          </a:xfrm>
          <a:prstGeom prst="rect">
            <a:avLst/>
          </a:prstGeom>
          <a:solidFill>
            <a:srgbClr val="6CBF69"/>
          </a:solidFill>
          <a:ln w="9525">
            <a:noFill/>
            <a:round/>
            <a:headEnd/>
            <a:tailEnd/>
          </a:ln>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2" name="Rectangle 21" descr="&quot;&quot;">
            <a:extLst>
              <a:ext uri="{FF2B5EF4-FFF2-40B4-BE49-F238E27FC236}">
                <a16:creationId xmlns:a16="http://schemas.microsoft.com/office/drawing/2014/main" id="{62A1138C-06A4-2249-B745-E2BA28B75699}"/>
              </a:ext>
            </a:extLst>
          </p:cNvPr>
          <p:cNvSpPr>
            <a:spLocks noChangeArrowheads="1"/>
          </p:cNvSpPr>
          <p:nvPr/>
        </p:nvSpPr>
        <p:spPr bwMode="auto">
          <a:xfrm>
            <a:off x="7347302" y="1203379"/>
            <a:ext cx="2237141" cy="2765675"/>
          </a:xfrm>
          <a:prstGeom prst="rect">
            <a:avLst/>
          </a:prstGeom>
          <a:solidFill>
            <a:sysClr val="windowText" lastClr="000000">
              <a:lumMod val="50000"/>
              <a:lumOff val="50000"/>
            </a:sysClr>
          </a:solidFill>
          <a:ln w="9525">
            <a:noFill/>
            <a:round/>
            <a:headEnd/>
            <a:tailEnd/>
          </a:ln>
        </p:spPr>
        <p:txBody>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0" name="Rectangle 29">
            <a:extLst>
              <a:ext uri="{FF2B5EF4-FFF2-40B4-BE49-F238E27FC236}">
                <a16:creationId xmlns:a16="http://schemas.microsoft.com/office/drawing/2014/main" id="{7E8C9354-55A2-D34C-BA34-0BB3F6C9BD35}"/>
              </a:ext>
            </a:extLst>
          </p:cNvPr>
          <p:cNvSpPr/>
          <p:nvPr/>
        </p:nvSpPr>
        <p:spPr>
          <a:xfrm>
            <a:off x="9712216" y="1203379"/>
            <a:ext cx="2237141" cy="2759021"/>
          </a:xfrm>
          <a:prstGeom prst="rect">
            <a:avLst/>
          </a:prstGeom>
          <a:solidFill>
            <a:srgbClr val="D0A8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5F08B365-AFA8-6649-90F6-D48A7F172611}"/>
              </a:ext>
            </a:extLst>
          </p:cNvPr>
          <p:cNvSpPr txBox="1"/>
          <p:nvPr/>
        </p:nvSpPr>
        <p:spPr>
          <a:xfrm>
            <a:off x="218755" y="269355"/>
            <a:ext cx="10638173" cy="523220"/>
          </a:xfrm>
          <a:prstGeom prst="rect">
            <a:avLst/>
          </a:prstGeom>
          <a:noFill/>
        </p:spPr>
        <p:txBody>
          <a:bodyPr wrap="square" lIns="91440" tIns="45720" rIns="91440" bIns="45720" rtlCol="0" anchor="t">
            <a:spAutoFit/>
          </a:bodyPr>
          <a:lstStyle/>
          <a:p>
            <a:r>
              <a:rPr lang="en-US" sz="2800" spc="20">
                <a:solidFill>
                  <a:srgbClr val="1698CD"/>
                </a:solidFill>
                <a:latin typeface="Arial"/>
                <a:cs typeface="Arial"/>
              </a:rPr>
              <a:t>NASA Aeronautics is One of Five Mission Directorates</a:t>
            </a:r>
          </a:p>
        </p:txBody>
      </p:sp>
      <p:sp>
        <p:nvSpPr>
          <p:cNvPr id="28" name="TextBox 27">
            <a:extLst>
              <a:ext uri="{FF2B5EF4-FFF2-40B4-BE49-F238E27FC236}">
                <a16:creationId xmlns:a16="http://schemas.microsoft.com/office/drawing/2014/main" id="{2CFE120B-8BDA-4149-8827-E01A907E9639}"/>
              </a:ext>
            </a:extLst>
          </p:cNvPr>
          <p:cNvSpPr txBox="1"/>
          <p:nvPr/>
        </p:nvSpPr>
        <p:spPr>
          <a:xfrm>
            <a:off x="166843" y="4041794"/>
            <a:ext cx="2341916" cy="2100575"/>
          </a:xfrm>
          <a:prstGeom prst="rect">
            <a:avLst/>
          </a:prstGeom>
          <a:noFill/>
        </p:spPr>
        <p:txBody>
          <a:bodyPr wrap="square" lIns="91440" tIns="45720" rIns="91440" bIns="45720" rtlCol="0" anchor="t">
            <a:spAutoFit/>
          </a:bodyPr>
          <a:lstStyle/>
          <a:p>
            <a:r>
              <a:rPr lang="en-US" sz="1450">
                <a:solidFill>
                  <a:schemeClr val="tx1">
                    <a:lumMod val="75000"/>
                    <a:lumOff val="25000"/>
                  </a:schemeClr>
                </a:solidFill>
                <a:latin typeface="Arial"/>
                <a:cs typeface="Arial"/>
              </a:rPr>
              <a:t>NASA explores technologies that reduce aircraft noise and fuel use, get you gate-to-gate safely and on time, and transform aviation into </a:t>
            </a:r>
            <a:br>
              <a:rPr lang="en-US" sz="1450">
                <a:solidFill>
                  <a:schemeClr val="tx1">
                    <a:lumMod val="75000"/>
                    <a:lumOff val="25000"/>
                  </a:schemeClr>
                </a:solidFill>
                <a:latin typeface="Arial"/>
                <a:cs typeface="Arial"/>
              </a:rPr>
            </a:br>
            <a:r>
              <a:rPr lang="en-US" sz="1450">
                <a:solidFill>
                  <a:schemeClr val="tx1">
                    <a:lumMod val="75000"/>
                    <a:lumOff val="25000"/>
                  </a:schemeClr>
                </a:solidFill>
                <a:latin typeface="Arial"/>
                <a:cs typeface="Arial"/>
              </a:rPr>
              <a:t>an economic engine at </a:t>
            </a:r>
            <a:br>
              <a:rPr lang="en-US" sz="1450">
                <a:solidFill>
                  <a:schemeClr val="tx1">
                    <a:lumMod val="75000"/>
                    <a:lumOff val="25000"/>
                  </a:schemeClr>
                </a:solidFill>
                <a:latin typeface="Arial"/>
                <a:cs typeface="Arial"/>
              </a:rPr>
            </a:br>
            <a:r>
              <a:rPr lang="en-US" sz="1450">
                <a:solidFill>
                  <a:schemeClr val="tx1">
                    <a:lumMod val="75000"/>
                    <a:lumOff val="25000"/>
                  </a:schemeClr>
                </a:solidFill>
                <a:latin typeface="Arial"/>
                <a:cs typeface="Arial"/>
              </a:rPr>
              <a:t>all altitudes. </a:t>
            </a:r>
            <a:endParaRPr lang="en-US" sz="1450">
              <a:solidFill>
                <a:schemeClr val="tx1">
                  <a:lumMod val="75000"/>
                  <a:lumOff val="25000"/>
                </a:schemeClr>
              </a:solidFill>
              <a:latin typeface="Arial" panose="020B0604020202020204" pitchFamily="34" charset="0"/>
              <a:cs typeface="Arial" panose="020B0604020202020204" pitchFamily="34" charset="0"/>
            </a:endParaRPr>
          </a:p>
          <a:p>
            <a:endParaRPr lang="en-US" sz="1450">
              <a:solidFill>
                <a:schemeClr val="tx1">
                  <a:lumMod val="75000"/>
                  <a:lumOff val="25000"/>
                </a:schemeClr>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CA2D7CBC-099D-CE4C-A51C-C8E8BF97A0D0}"/>
              </a:ext>
            </a:extLst>
          </p:cNvPr>
          <p:cNvSpPr txBox="1"/>
          <p:nvPr/>
        </p:nvSpPr>
        <p:spPr>
          <a:xfrm>
            <a:off x="2541280" y="4041794"/>
            <a:ext cx="2332222" cy="2100575"/>
          </a:xfrm>
          <a:prstGeom prst="rect">
            <a:avLst/>
          </a:prstGeom>
          <a:noFill/>
        </p:spPr>
        <p:txBody>
          <a:bodyPr wrap="square" lIns="91440" tIns="45720" rIns="91440" bIns="45720" rtlCol="0" anchor="t">
            <a:spAutoFit/>
          </a:bodyPr>
          <a:lstStyle/>
          <a:p>
            <a:r>
              <a:rPr lang="en-US" sz="1450">
                <a:solidFill>
                  <a:schemeClr val="tx1">
                    <a:lumMod val="75000"/>
                    <a:lumOff val="25000"/>
                  </a:schemeClr>
                </a:solidFill>
                <a:ea typeface="+mn-lt"/>
                <a:cs typeface="+mn-lt"/>
              </a:rPr>
              <a:t>NASA technologies developed for spaceflight benefit our everyday life. The Artemis program proves and matures what those technologies can do and reduces risk for exploration of Mars </a:t>
            </a:r>
            <a:br>
              <a:rPr lang="en-US" sz="1450">
                <a:solidFill>
                  <a:schemeClr val="tx1">
                    <a:lumMod val="75000"/>
                    <a:lumOff val="25000"/>
                  </a:schemeClr>
                </a:solidFill>
                <a:ea typeface="+mn-lt"/>
                <a:cs typeface="+mn-lt"/>
              </a:rPr>
            </a:br>
            <a:r>
              <a:rPr lang="en-US" sz="1450">
                <a:solidFill>
                  <a:schemeClr val="tx1">
                    <a:lumMod val="75000"/>
                    <a:lumOff val="25000"/>
                  </a:schemeClr>
                </a:solidFill>
                <a:ea typeface="+mn-lt"/>
                <a:cs typeface="+mn-lt"/>
              </a:rPr>
              <a:t>and beyond. </a:t>
            </a:r>
            <a:endParaRPr lang="en-US" sz="1450">
              <a:solidFill>
                <a:schemeClr val="tx1">
                  <a:lumMod val="75000"/>
                  <a:lumOff val="25000"/>
                </a:schemeClr>
              </a:solidFill>
              <a:cs typeface="Arial"/>
            </a:endParaRPr>
          </a:p>
        </p:txBody>
      </p:sp>
      <p:sp>
        <p:nvSpPr>
          <p:cNvPr id="35" name="TextBox 34">
            <a:extLst>
              <a:ext uri="{FF2B5EF4-FFF2-40B4-BE49-F238E27FC236}">
                <a16:creationId xmlns:a16="http://schemas.microsoft.com/office/drawing/2014/main" id="{964928F3-60ED-7E4C-9CDD-DB4AB9426885}"/>
              </a:ext>
            </a:extLst>
          </p:cNvPr>
          <p:cNvSpPr txBox="1"/>
          <p:nvPr/>
        </p:nvSpPr>
        <p:spPr>
          <a:xfrm>
            <a:off x="4915718" y="4041794"/>
            <a:ext cx="2364912" cy="2323713"/>
          </a:xfrm>
          <a:prstGeom prst="rect">
            <a:avLst/>
          </a:prstGeom>
          <a:noFill/>
        </p:spPr>
        <p:txBody>
          <a:bodyPr wrap="square" rtlCol="0">
            <a:spAutoFit/>
          </a:bodyPr>
          <a:lstStyle/>
          <a:p>
            <a:r>
              <a:rPr lang="en-US" sz="1450">
                <a:solidFill>
                  <a:schemeClr val="tx1">
                    <a:lumMod val="75000"/>
                    <a:lumOff val="25000"/>
                  </a:schemeClr>
                </a:solidFill>
                <a:latin typeface="Arial" panose="020B0604020202020204" pitchFamily="34" charset="0"/>
                <a:cs typeface="Arial" panose="020B0604020202020204" pitchFamily="34" charset="0"/>
              </a:rPr>
              <a:t>NASA and the nation’s science community use space observatories  conduct scientific studies of the Earth from space </a:t>
            </a:r>
            <a:br>
              <a:rPr lang="en-US" sz="1450">
                <a:solidFill>
                  <a:schemeClr val="tx1">
                    <a:lumMod val="75000"/>
                    <a:lumOff val="25000"/>
                  </a:schemeClr>
                </a:solidFill>
                <a:latin typeface="Arial" panose="020B0604020202020204" pitchFamily="34" charset="0"/>
                <a:cs typeface="Arial" panose="020B0604020202020204" pitchFamily="34" charset="0"/>
              </a:rPr>
            </a:br>
            <a:r>
              <a:rPr lang="en-US" sz="1450">
                <a:solidFill>
                  <a:schemeClr val="tx1">
                    <a:lumMod val="75000"/>
                    <a:lumOff val="25000"/>
                  </a:schemeClr>
                </a:solidFill>
                <a:latin typeface="Arial" panose="020B0604020202020204" pitchFamily="34" charset="0"/>
                <a:cs typeface="Arial" panose="020B0604020202020204" pitchFamily="34" charset="0"/>
              </a:rPr>
              <a:t>to visit and return samples from other bodies in the solar system, and to </a:t>
            </a:r>
            <a:br>
              <a:rPr lang="en-US" sz="1450">
                <a:solidFill>
                  <a:schemeClr val="tx1">
                    <a:lumMod val="75000"/>
                    <a:lumOff val="25000"/>
                  </a:schemeClr>
                </a:solidFill>
                <a:latin typeface="Arial" panose="020B0604020202020204" pitchFamily="34" charset="0"/>
                <a:cs typeface="Arial" panose="020B0604020202020204" pitchFamily="34" charset="0"/>
              </a:rPr>
            </a:br>
            <a:r>
              <a:rPr lang="en-US" sz="1450">
                <a:solidFill>
                  <a:schemeClr val="tx1">
                    <a:lumMod val="75000"/>
                    <a:lumOff val="25000"/>
                  </a:schemeClr>
                </a:solidFill>
                <a:latin typeface="Arial" panose="020B0604020202020204" pitchFamily="34" charset="0"/>
                <a:cs typeface="Arial" panose="020B0604020202020204" pitchFamily="34" charset="0"/>
              </a:rPr>
              <a:t>peer out into our galaxy and beyond. </a:t>
            </a:r>
          </a:p>
        </p:txBody>
      </p:sp>
      <p:sp>
        <p:nvSpPr>
          <p:cNvPr id="41" name="TextBox 40">
            <a:extLst>
              <a:ext uri="{FF2B5EF4-FFF2-40B4-BE49-F238E27FC236}">
                <a16:creationId xmlns:a16="http://schemas.microsoft.com/office/drawing/2014/main" id="{D43555C9-C7E5-C14F-927A-FDB0DAC361DB}"/>
              </a:ext>
            </a:extLst>
          </p:cNvPr>
          <p:cNvSpPr txBox="1"/>
          <p:nvPr/>
        </p:nvSpPr>
        <p:spPr>
          <a:xfrm>
            <a:off x="7253691" y="4041794"/>
            <a:ext cx="2422774" cy="2323713"/>
          </a:xfrm>
          <a:prstGeom prst="rect">
            <a:avLst/>
          </a:prstGeom>
          <a:noFill/>
        </p:spPr>
        <p:txBody>
          <a:bodyPr wrap="square" lIns="91440" tIns="45720" rIns="91440" bIns="45720" rtlCol="0" anchor="t">
            <a:spAutoFit/>
          </a:bodyPr>
          <a:lstStyle/>
          <a:p>
            <a:r>
              <a:rPr lang="en-US" sz="1450">
                <a:solidFill>
                  <a:schemeClr val="tx1">
                    <a:lumMod val="75000"/>
                    <a:lumOff val="25000"/>
                  </a:schemeClr>
                </a:solidFill>
                <a:latin typeface="Arial"/>
                <a:cs typeface="Arial"/>
              </a:rPr>
              <a:t>NASA's Artemis program </a:t>
            </a:r>
            <a:br>
              <a:rPr lang="en-US" sz="1450">
                <a:solidFill>
                  <a:schemeClr val="tx1">
                    <a:lumMod val="75000"/>
                    <a:lumOff val="25000"/>
                  </a:schemeClr>
                </a:solidFill>
                <a:latin typeface="Arial"/>
                <a:cs typeface="Arial"/>
              </a:rPr>
            </a:br>
            <a:r>
              <a:rPr lang="en-US" sz="1450">
                <a:solidFill>
                  <a:schemeClr val="tx1">
                    <a:lumMod val="75000"/>
                    <a:lumOff val="25000"/>
                  </a:schemeClr>
                </a:solidFill>
                <a:latin typeface="Arial"/>
                <a:cs typeface="Arial"/>
              </a:rPr>
              <a:t>is defining and creating the steps path from Earth back to the Moon and on to Mars, including the Orion capsule, the Space Launch System, Exploration Ground Systems, the Gateway, and Human Landing System.</a:t>
            </a:r>
          </a:p>
        </p:txBody>
      </p:sp>
      <p:sp>
        <p:nvSpPr>
          <p:cNvPr id="34" name="TextBox 28">
            <a:extLst>
              <a:ext uri="{FF2B5EF4-FFF2-40B4-BE49-F238E27FC236}">
                <a16:creationId xmlns:a16="http://schemas.microsoft.com/office/drawing/2014/main" id="{8A5BABBE-C067-9845-BCFB-EF15AA58B9F9}"/>
              </a:ext>
            </a:extLst>
          </p:cNvPr>
          <p:cNvSpPr txBox="1">
            <a:spLocks noChangeArrowheads="1"/>
          </p:cNvSpPr>
          <p:nvPr/>
        </p:nvSpPr>
        <p:spPr bwMode="auto">
          <a:xfrm>
            <a:off x="7347305" y="1203379"/>
            <a:ext cx="223713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kumimoji="0" lang="en-US" sz="1600" b="0" i="0" u="none" strike="noStrike" kern="0" cap="none" spc="0" normalizeH="0" baseline="0" noProof="0">
                <a:ln>
                  <a:noFill/>
                </a:ln>
                <a:solidFill>
                  <a:schemeClr val="bg1"/>
                </a:solidFill>
                <a:effectLst/>
                <a:uLnTx/>
                <a:uFillTx/>
                <a:latin typeface="Arial"/>
                <a:ea typeface="ＭＳ Ｐゴシック"/>
                <a:cs typeface="Arial"/>
              </a:rPr>
              <a:t>Exploration </a:t>
            </a:r>
            <a:r>
              <a:rPr lang="en-US" sz="1600" kern="0">
                <a:solidFill>
                  <a:schemeClr val="bg1"/>
                </a:solidFill>
                <a:latin typeface="Arial"/>
                <a:ea typeface="ＭＳ Ｐゴシック"/>
                <a:cs typeface="Arial"/>
              </a:rPr>
              <a:t>Systems Development</a:t>
            </a:r>
            <a:endParaRPr lang="en-US">
              <a:solidFill>
                <a:schemeClr val="bg1"/>
              </a:solidFill>
              <a:ea typeface="ＭＳ Ｐゴシック"/>
            </a:endParaRPr>
          </a:p>
        </p:txBody>
      </p:sp>
      <p:sp>
        <p:nvSpPr>
          <p:cNvPr id="40" name="TextBox 28">
            <a:extLst>
              <a:ext uri="{FF2B5EF4-FFF2-40B4-BE49-F238E27FC236}">
                <a16:creationId xmlns:a16="http://schemas.microsoft.com/office/drawing/2014/main" id="{3099ADCD-B173-6B44-BA25-F6C0AF825D60}"/>
              </a:ext>
            </a:extLst>
          </p:cNvPr>
          <p:cNvSpPr txBox="1">
            <a:spLocks noChangeArrowheads="1"/>
          </p:cNvSpPr>
          <p:nvPr/>
        </p:nvSpPr>
        <p:spPr bwMode="auto">
          <a:xfrm>
            <a:off x="4982392" y="1446335"/>
            <a:ext cx="22331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bg1"/>
                </a:solidFill>
                <a:effectLst/>
                <a:uLnTx/>
                <a:uFillTx/>
                <a:latin typeface="Arial" charset="0"/>
                <a:ea typeface="ＭＳ Ｐゴシック" charset="0"/>
                <a:cs typeface="ＭＳ Ｐゴシック" charset="0"/>
              </a:rPr>
              <a:t>Science</a:t>
            </a:r>
          </a:p>
        </p:txBody>
      </p:sp>
      <p:sp>
        <p:nvSpPr>
          <p:cNvPr id="43" name="TextBox 28">
            <a:extLst>
              <a:ext uri="{FF2B5EF4-FFF2-40B4-BE49-F238E27FC236}">
                <a16:creationId xmlns:a16="http://schemas.microsoft.com/office/drawing/2014/main" id="{649EF44E-6B7B-E344-AAFB-4E6A7F18A115}"/>
              </a:ext>
            </a:extLst>
          </p:cNvPr>
          <p:cNvSpPr txBox="1">
            <a:spLocks noChangeArrowheads="1"/>
          </p:cNvSpPr>
          <p:nvPr/>
        </p:nvSpPr>
        <p:spPr bwMode="auto">
          <a:xfrm>
            <a:off x="2617481" y="1446335"/>
            <a:ext cx="225614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bg1"/>
                </a:solidFill>
                <a:effectLst/>
                <a:uLnTx/>
                <a:uFillTx/>
                <a:latin typeface="Arial" charset="0"/>
                <a:ea typeface="ＭＳ Ｐゴシック" charset="0"/>
                <a:cs typeface="ＭＳ Ｐゴシック" charset="0"/>
              </a:rPr>
              <a:t>Space Technology</a:t>
            </a:r>
          </a:p>
        </p:txBody>
      </p:sp>
      <p:sp>
        <p:nvSpPr>
          <p:cNvPr id="76" name="TextBox 28">
            <a:extLst>
              <a:ext uri="{FF2B5EF4-FFF2-40B4-BE49-F238E27FC236}">
                <a16:creationId xmlns:a16="http://schemas.microsoft.com/office/drawing/2014/main" id="{CA6780CA-24B3-2045-BD8A-B4ED36844A79}"/>
              </a:ext>
            </a:extLst>
          </p:cNvPr>
          <p:cNvSpPr txBox="1">
            <a:spLocks noChangeArrowheads="1"/>
          </p:cNvSpPr>
          <p:nvPr/>
        </p:nvSpPr>
        <p:spPr bwMode="auto">
          <a:xfrm>
            <a:off x="252568" y="1446335"/>
            <a:ext cx="223315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bg1"/>
                </a:solidFill>
                <a:effectLst/>
                <a:uLnTx/>
                <a:uFillTx/>
                <a:latin typeface="Arial" charset="0"/>
                <a:ea typeface="ＭＳ Ｐゴシック" charset="0"/>
                <a:cs typeface="ＭＳ Ｐゴシック" charset="0"/>
              </a:rPr>
              <a:t>Aeronautics</a:t>
            </a:r>
          </a:p>
        </p:txBody>
      </p:sp>
      <p:sp>
        <p:nvSpPr>
          <p:cNvPr id="48" name="Date Placeholder 3">
            <a:extLst>
              <a:ext uri="{FF2B5EF4-FFF2-40B4-BE49-F238E27FC236}">
                <a16:creationId xmlns:a16="http://schemas.microsoft.com/office/drawing/2014/main" id="{C6BEE87C-ACBE-094C-9020-0E64B6CDBF9E}"/>
              </a:ext>
            </a:extLst>
          </p:cNvPr>
          <p:cNvSpPr>
            <a:spLocks noGrp="1"/>
          </p:cNvSpPr>
          <p:nvPr>
            <p:ph type="dt" sz="half" idx="10"/>
          </p:nvPr>
        </p:nvSpPr>
        <p:spPr>
          <a:xfrm>
            <a:off x="152400" y="6492874"/>
            <a:ext cx="1040673" cy="365125"/>
          </a:xfrm>
        </p:spPr>
        <p:txBody>
          <a:bodyPr/>
          <a:lstStyle>
            <a:lvl1pPr>
              <a:defRPr sz="800"/>
            </a:lvl1pPr>
          </a:lstStyle>
          <a:p>
            <a:r>
              <a:rPr lang="en-US">
                <a:solidFill>
                  <a:schemeClr val="tx1">
                    <a:lumMod val="75000"/>
                    <a:lumOff val="25000"/>
                  </a:schemeClr>
                </a:solidFill>
              </a:rPr>
              <a:t>www.nasa.gov   |</a:t>
            </a:r>
          </a:p>
        </p:txBody>
      </p:sp>
      <p:sp>
        <p:nvSpPr>
          <p:cNvPr id="50" name="Slide Number Placeholder 5">
            <a:extLst>
              <a:ext uri="{FF2B5EF4-FFF2-40B4-BE49-F238E27FC236}">
                <a16:creationId xmlns:a16="http://schemas.microsoft.com/office/drawing/2014/main" id="{2BA3E647-B9D0-CC4B-9C6D-C5A38C3F71E8}"/>
              </a:ext>
            </a:extLst>
          </p:cNvPr>
          <p:cNvSpPr>
            <a:spLocks noGrp="1"/>
          </p:cNvSpPr>
          <p:nvPr>
            <p:ph type="sldNum" sz="quarter" idx="12"/>
          </p:nvPr>
        </p:nvSpPr>
        <p:spPr>
          <a:xfrm>
            <a:off x="1064393" y="6492875"/>
            <a:ext cx="321645" cy="365125"/>
          </a:xfrm>
        </p:spPr>
        <p:txBody>
          <a:bodyPr/>
          <a:lstStyle>
            <a:lvl1pPr>
              <a:defRPr sz="800"/>
            </a:lvl1pPr>
          </a:lstStyle>
          <a:p>
            <a:fld id="{B8AA1CF0-2751-9942-BBAA-4C77DDDF2B1B}" type="slidenum">
              <a:rPr lang="en-US" smtClean="0">
                <a:solidFill>
                  <a:schemeClr val="tx1">
                    <a:lumMod val="75000"/>
                    <a:lumOff val="25000"/>
                  </a:schemeClr>
                </a:solidFill>
              </a:rPr>
              <a:pPr/>
              <a:t>3</a:t>
            </a:fld>
            <a:endParaRPr lang="en-US">
              <a:solidFill>
                <a:schemeClr val="tx1">
                  <a:lumMod val="75000"/>
                  <a:lumOff val="25000"/>
                </a:schemeClr>
              </a:solidFill>
            </a:endParaRPr>
          </a:p>
        </p:txBody>
      </p:sp>
      <p:sp>
        <p:nvSpPr>
          <p:cNvPr id="21" name="TextBox 20">
            <a:extLst>
              <a:ext uri="{FF2B5EF4-FFF2-40B4-BE49-F238E27FC236}">
                <a16:creationId xmlns:a16="http://schemas.microsoft.com/office/drawing/2014/main" id="{DDF0228D-393F-F248-BFA9-E2A531F3EB04}"/>
              </a:ext>
            </a:extLst>
          </p:cNvPr>
          <p:cNvSpPr txBox="1"/>
          <p:nvPr/>
        </p:nvSpPr>
        <p:spPr>
          <a:xfrm>
            <a:off x="9656834" y="4041794"/>
            <a:ext cx="2301531" cy="2323713"/>
          </a:xfrm>
          <a:prstGeom prst="rect">
            <a:avLst/>
          </a:prstGeom>
          <a:noFill/>
        </p:spPr>
        <p:txBody>
          <a:bodyPr wrap="square" lIns="91440" tIns="45720" rIns="91440" bIns="45720" rtlCol="0" anchor="t">
            <a:spAutoFit/>
          </a:bodyPr>
          <a:lstStyle/>
          <a:p>
            <a:r>
              <a:rPr lang="en-US" sz="1450">
                <a:solidFill>
                  <a:schemeClr val="tx1">
                    <a:lumMod val="75000"/>
                    <a:lumOff val="25000"/>
                  </a:schemeClr>
                </a:solidFill>
                <a:ea typeface="+mn-lt"/>
                <a:cs typeface="+mn-lt"/>
              </a:rPr>
              <a:t>NASA's work in beyond low-Earth orbit includes commercial launch services to the International Space Station, exploration systems, space transportation systems, and broad scientific research on orbit.</a:t>
            </a:r>
            <a:endParaRPr lang="en-US">
              <a:solidFill>
                <a:schemeClr val="tx1">
                  <a:lumMod val="75000"/>
                  <a:lumOff val="25000"/>
                </a:schemeClr>
              </a:solidFill>
              <a:ea typeface="+mn-lt"/>
              <a:cs typeface="+mn-lt"/>
            </a:endParaRPr>
          </a:p>
        </p:txBody>
      </p:sp>
      <p:sp>
        <p:nvSpPr>
          <p:cNvPr id="23" name="TextBox 28">
            <a:extLst>
              <a:ext uri="{FF2B5EF4-FFF2-40B4-BE49-F238E27FC236}">
                <a16:creationId xmlns:a16="http://schemas.microsoft.com/office/drawing/2014/main" id="{65066F35-217A-8B49-94C7-9A869BD95C1F}"/>
              </a:ext>
            </a:extLst>
          </p:cNvPr>
          <p:cNvSpPr txBox="1">
            <a:spLocks noChangeArrowheads="1"/>
          </p:cNvSpPr>
          <p:nvPr/>
        </p:nvSpPr>
        <p:spPr bwMode="auto">
          <a:xfrm>
            <a:off x="9712216" y="1446335"/>
            <a:ext cx="222721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chemeClr val="bg1"/>
                </a:solidFill>
                <a:effectLst/>
                <a:uLnTx/>
                <a:uFillTx/>
                <a:latin typeface="Arial" charset="0"/>
                <a:ea typeface="ＭＳ Ｐゴシック" charset="0"/>
                <a:cs typeface="ＭＳ Ｐゴシック" charset="0"/>
              </a:rPr>
              <a:t>Space Operations</a:t>
            </a:r>
          </a:p>
        </p:txBody>
      </p:sp>
      <p:pic>
        <p:nvPicPr>
          <p:cNvPr id="4" name="Picture 3">
            <a:extLst>
              <a:ext uri="{FF2B5EF4-FFF2-40B4-BE49-F238E27FC236}">
                <a16:creationId xmlns:a16="http://schemas.microsoft.com/office/drawing/2014/main" id="{E0C2B7E6-93C7-5943-A99C-51BEB249E74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12215" y="1779764"/>
            <a:ext cx="2237141" cy="2189290"/>
          </a:xfrm>
          <a:prstGeom prst="rect">
            <a:avLst/>
          </a:prstGeom>
        </p:spPr>
      </p:pic>
      <p:pic>
        <p:nvPicPr>
          <p:cNvPr id="6" name="Picture 5">
            <a:extLst>
              <a:ext uri="{FF2B5EF4-FFF2-40B4-BE49-F238E27FC236}">
                <a16:creationId xmlns:a16="http://schemas.microsoft.com/office/drawing/2014/main" id="{5CCC1669-0F1D-E34F-AEAA-015B08FC4E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50752" y="1779763"/>
            <a:ext cx="2231201" cy="2189290"/>
          </a:xfrm>
          <a:prstGeom prst="rect">
            <a:avLst/>
          </a:prstGeom>
        </p:spPr>
      </p:pic>
      <p:pic>
        <p:nvPicPr>
          <p:cNvPr id="9" name="Picture 8">
            <a:extLst>
              <a:ext uri="{FF2B5EF4-FFF2-40B4-BE49-F238E27FC236}">
                <a16:creationId xmlns:a16="http://schemas.microsoft.com/office/drawing/2014/main" id="{BD99AD1F-28E4-4946-9F3D-E89923B2C24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82388" y="1777722"/>
            <a:ext cx="2231201" cy="2195348"/>
          </a:xfrm>
          <a:prstGeom prst="rect">
            <a:avLst/>
          </a:prstGeom>
        </p:spPr>
      </p:pic>
      <p:pic>
        <p:nvPicPr>
          <p:cNvPr id="11" name="Picture 10">
            <a:extLst>
              <a:ext uri="{FF2B5EF4-FFF2-40B4-BE49-F238E27FC236}">
                <a16:creationId xmlns:a16="http://schemas.microsoft.com/office/drawing/2014/main" id="{A4D77700-FB67-6F49-8802-5BA5F38D511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17477" y="1771677"/>
            <a:ext cx="2256148" cy="2198812"/>
          </a:xfrm>
          <a:prstGeom prst="rect">
            <a:avLst/>
          </a:prstGeom>
        </p:spPr>
      </p:pic>
      <p:pic>
        <p:nvPicPr>
          <p:cNvPr id="13" name="Picture 12">
            <a:extLst>
              <a:ext uri="{FF2B5EF4-FFF2-40B4-BE49-F238E27FC236}">
                <a16:creationId xmlns:a16="http://schemas.microsoft.com/office/drawing/2014/main" id="{34FF01CF-930A-514E-98A6-CA441731B5C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38658" y="1771676"/>
            <a:ext cx="2260134" cy="2197378"/>
          </a:xfrm>
          <a:prstGeom prst="rect">
            <a:avLst/>
          </a:prstGeom>
        </p:spPr>
      </p:pic>
    </p:spTree>
    <p:extLst>
      <p:ext uri="{BB962C8B-B14F-4D97-AF65-F5344CB8AC3E}">
        <p14:creationId xmlns:p14="http://schemas.microsoft.com/office/powerpoint/2010/main" val="3267091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mage of airplanes at their gate assignment during sunset.">
            <a:extLst>
              <a:ext uri="{FF2B5EF4-FFF2-40B4-BE49-F238E27FC236}">
                <a16:creationId xmlns:a16="http://schemas.microsoft.com/office/drawing/2014/main" id="{63A8C1A4-B2CB-094D-8D28-8B310564F0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C657E163-2EE1-B045-9E6D-3BCB7B56913F}"/>
              </a:ext>
            </a:extLst>
          </p:cNvPr>
          <p:cNvSpPr>
            <a:spLocks noGrp="1"/>
          </p:cNvSpPr>
          <p:nvPr>
            <p:ph type="title"/>
          </p:nvPr>
        </p:nvSpPr>
        <p:spPr/>
        <p:txBody>
          <a:bodyPr/>
          <a:lstStyle/>
          <a:p>
            <a:r>
              <a:rPr lang="en-US"/>
              <a:t>Aviation is Vital to our Nation’s Economy</a:t>
            </a:r>
          </a:p>
        </p:txBody>
      </p:sp>
      <p:sp>
        <p:nvSpPr>
          <p:cNvPr id="8" name="TextBox 7">
            <a:extLst>
              <a:ext uri="{FF2B5EF4-FFF2-40B4-BE49-F238E27FC236}">
                <a16:creationId xmlns:a16="http://schemas.microsoft.com/office/drawing/2014/main" id="{E4F3F774-B47F-4743-9532-1443C814339C}"/>
              </a:ext>
            </a:extLst>
          </p:cNvPr>
          <p:cNvSpPr txBox="1"/>
          <p:nvPr/>
        </p:nvSpPr>
        <p:spPr>
          <a:xfrm>
            <a:off x="218754" y="4182724"/>
            <a:ext cx="10469038" cy="2369880"/>
          </a:xfrm>
          <a:prstGeom prst="rect">
            <a:avLst/>
          </a:prstGeom>
          <a:noFill/>
        </p:spPr>
        <p:txBody>
          <a:bodyPr wrap="square" lIns="91440" tIns="45720" rIns="91440" bIns="45720" rtlCol="0" anchor="t">
            <a:spAutoFit/>
          </a:bodyPr>
          <a:lstStyle/>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dirty="0">
                <a:ln>
                  <a:noFill/>
                </a:ln>
                <a:solidFill>
                  <a:srgbClr val="FFFFFF"/>
                </a:solidFill>
                <a:effectLst/>
                <a:uLnTx/>
                <a:uFillTx/>
                <a:latin typeface="Arial"/>
                <a:ea typeface="+mn-lt"/>
                <a:cs typeface="Arial"/>
              </a:rPr>
              <a:t>$1.37 trillion economic impact from commercial aviation in 2023</a:t>
            </a:r>
            <a:r>
              <a:rPr lang="en-US" sz="1600" dirty="0">
                <a:solidFill>
                  <a:srgbClr val="FFFFFF"/>
                </a:solidFill>
                <a:latin typeface="Arial"/>
                <a:ea typeface="+mn-lt"/>
                <a:cs typeface="Arial"/>
              </a:rPr>
              <a:t>*</a:t>
            </a:r>
            <a:endParaRPr kumimoji="0" lang="en-US" sz="1600" b="0" i="0" u="none" strike="noStrike" kern="1200" cap="none" spc="0" normalizeH="0" baseline="0" noProof="0" dirty="0">
              <a:ln>
                <a:noFill/>
              </a:ln>
              <a:solidFill>
                <a:srgbClr val="FFFFFF"/>
              </a:solidFill>
              <a:effectLst/>
              <a:uLnTx/>
              <a:uFillTx/>
              <a:latin typeface="Arial"/>
              <a:ea typeface="+mn-lt"/>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dirty="0">
                <a:ln>
                  <a:noFill/>
                </a:ln>
                <a:solidFill>
                  <a:srgbClr val="FFFFFF"/>
                </a:solidFill>
                <a:effectLst/>
                <a:uLnTx/>
                <a:uFillTx/>
                <a:latin typeface="Arial"/>
                <a:ea typeface="+mn-lt"/>
                <a:cs typeface="Arial"/>
              </a:rPr>
              <a:t>$77.3 billion </a:t>
            </a:r>
            <a:r>
              <a:rPr lang="en-US" sz="1600" dirty="0">
                <a:solidFill>
                  <a:srgbClr val="FFFFFF"/>
                </a:solidFill>
                <a:latin typeface="Arial"/>
                <a:ea typeface="+mn-lt"/>
                <a:cs typeface="Arial"/>
              </a:rPr>
              <a:t>positive</a:t>
            </a:r>
            <a:r>
              <a:rPr kumimoji="0" lang="en-US" sz="1600" b="0" i="0" u="none" strike="noStrike" kern="1200" cap="none" spc="0" normalizeH="0" baseline="0" noProof="0" dirty="0">
                <a:ln>
                  <a:noFill/>
                </a:ln>
                <a:solidFill>
                  <a:srgbClr val="FFFFFF"/>
                </a:solidFill>
                <a:effectLst/>
                <a:uLnTx/>
                <a:uFillTx/>
                <a:latin typeface="Arial"/>
                <a:ea typeface="+mn-lt"/>
                <a:cs typeface="Arial"/>
              </a:rPr>
              <a:t> manufacturing trade balance in 2022</a:t>
            </a:r>
            <a:r>
              <a:rPr lang="en-US" sz="1600" dirty="0">
                <a:solidFill>
                  <a:srgbClr val="FFFFFF"/>
                </a:solidFill>
                <a:latin typeface="Arial"/>
                <a:ea typeface="+mn-lt"/>
                <a:cs typeface="Arial"/>
              </a:rPr>
              <a:t>**</a:t>
            </a:r>
            <a:endParaRPr lang="en-US" sz="1600" b="0" i="0" u="none" strike="noStrike" kern="1200" cap="none" spc="0" normalizeH="0" baseline="0" noProof="0" dirty="0">
              <a:ln>
                <a:noFill/>
              </a:ln>
              <a:solidFill>
                <a:srgbClr val="FFFFFF"/>
              </a:solidFill>
              <a:effectLst/>
              <a:uLnTx/>
              <a:uFillTx/>
              <a:latin typeface="Arial"/>
              <a:ea typeface="+mn-lt"/>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dirty="0">
                <a:ln>
                  <a:noFill/>
                </a:ln>
                <a:solidFill>
                  <a:srgbClr val="FFFFFF"/>
                </a:solidFill>
                <a:effectLst/>
                <a:uLnTx/>
                <a:uFillTx/>
                <a:latin typeface="Arial"/>
                <a:ea typeface="+mn-lt"/>
                <a:cs typeface="Arial"/>
              </a:rPr>
              <a:t>8.97 million flights by U.S. carriers worldwide in 2022</a:t>
            </a:r>
            <a:r>
              <a:rPr lang="en-US" sz="1600" dirty="0">
                <a:solidFill>
                  <a:srgbClr val="FFFFFF"/>
                </a:solidFill>
                <a:latin typeface="Arial"/>
                <a:ea typeface="+mn-lt"/>
                <a:cs typeface="Arial"/>
              </a:rPr>
              <a:t>***</a:t>
            </a:r>
            <a:endParaRPr kumimoji="0" lang="en-US" sz="1600" b="0" i="0" u="none" strike="noStrike" kern="1200" cap="none" spc="0" normalizeH="0" baseline="0" noProof="0" dirty="0">
              <a:ln>
                <a:noFill/>
              </a:ln>
              <a:solidFill>
                <a:srgbClr val="FFFFFF"/>
              </a:solidFill>
              <a:effectLst/>
              <a:uLnTx/>
              <a:uFillTx/>
              <a:latin typeface="Arial"/>
              <a:ea typeface="+mn-ea"/>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dirty="0">
                <a:ln>
                  <a:noFill/>
                </a:ln>
                <a:solidFill>
                  <a:srgbClr val="FFFFFF"/>
                </a:solidFill>
                <a:effectLst/>
                <a:uLnTx/>
                <a:uFillTx/>
                <a:latin typeface="Arial"/>
                <a:ea typeface="+mn-lt"/>
                <a:cs typeface="Arial"/>
              </a:rPr>
              <a:t>24 million tons of freight transported by U.S. airlines in 2022</a:t>
            </a:r>
            <a:r>
              <a:rPr lang="en-US" sz="1600" dirty="0">
                <a:solidFill>
                  <a:srgbClr val="FFFFFF"/>
                </a:solidFill>
                <a:latin typeface="Arial"/>
                <a:ea typeface="+mn-lt"/>
                <a:cs typeface="Arial"/>
              </a:rPr>
              <a:t>***</a:t>
            </a:r>
            <a:endParaRPr kumimoji="0" lang="en-US" sz="1600" b="0" i="0" u="none" strike="noStrike" kern="1200" cap="none" spc="0" normalizeH="0" baseline="0" noProof="0" dirty="0">
              <a:ln>
                <a:noFill/>
              </a:ln>
              <a:solidFill>
                <a:srgbClr val="FFFFFF"/>
              </a:solidFill>
              <a:effectLst/>
              <a:uLnTx/>
              <a:uFillTx/>
              <a:latin typeface="Arial"/>
              <a:ea typeface="+mn-ea"/>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dirty="0">
                <a:ln>
                  <a:noFill/>
                </a:ln>
                <a:solidFill>
                  <a:srgbClr val="FFFFFF"/>
                </a:solidFill>
                <a:effectLst/>
                <a:uLnTx/>
                <a:uFillTx/>
                <a:latin typeface="Arial"/>
                <a:ea typeface="+mn-lt"/>
                <a:cs typeface="Arial"/>
              </a:rPr>
              <a:t>2.2 million aerospace/defense jobs; 603,000 in aeronautics/aircraft in 2022</a:t>
            </a:r>
            <a:r>
              <a:rPr lang="en-US" sz="1600" dirty="0">
                <a:solidFill>
                  <a:srgbClr val="FFFFFF"/>
                </a:solidFill>
                <a:latin typeface="Arial"/>
                <a:ea typeface="+mn-lt"/>
                <a:cs typeface="Arial"/>
              </a:rPr>
              <a:t>**</a:t>
            </a:r>
            <a:endParaRPr lang="en-US" sz="1600" b="0" i="0" u="none" strike="noStrike" kern="1200" cap="none" spc="0" normalizeH="0" baseline="0" noProof="0" dirty="0">
              <a:ln>
                <a:noFill/>
              </a:ln>
              <a:solidFill>
                <a:srgbClr val="FFFFFF"/>
              </a:solidFill>
              <a:effectLst/>
              <a:uLnTx/>
              <a:uFillTx/>
              <a:latin typeface="Arial"/>
              <a:ea typeface="+mn-lt"/>
              <a:cs typeface="Arial"/>
            </a:endParaRPr>
          </a:p>
          <a:p>
            <a:pPr defTabSz="457200">
              <a:defRPr/>
            </a:pPr>
            <a:endParaRPr lang="en-US" sz="1600" dirty="0">
              <a:solidFill>
                <a:srgbClr val="FFFFFF"/>
              </a:solidFill>
              <a:latin typeface="Arial"/>
              <a:ea typeface="+mn-lt"/>
              <a:cs typeface="Arial"/>
            </a:endParaRPr>
          </a:p>
          <a:p>
            <a:pPr defTabSz="457200">
              <a:defRPr/>
            </a:pPr>
            <a:r>
              <a:rPr lang="en-US" sz="1200" dirty="0">
                <a:solidFill>
                  <a:srgbClr val="FFFFFF"/>
                </a:solidFill>
                <a:ea typeface="+mn-lt"/>
                <a:cs typeface="+mn-lt"/>
              </a:rPr>
              <a:t>   *  From Airlines for America</a:t>
            </a:r>
            <a:endParaRPr lang="en-US" dirty="0">
              <a:cs typeface="Arial"/>
            </a:endParaRPr>
          </a:p>
          <a:p>
            <a:pPr defTabSz="457200">
              <a:defRPr/>
            </a:pPr>
            <a:r>
              <a:rPr lang="en-US" sz="1200" dirty="0">
                <a:solidFill>
                  <a:srgbClr val="FFFFFF"/>
                </a:solidFill>
                <a:ea typeface="+mn-lt"/>
                <a:cs typeface="+mn-lt"/>
              </a:rPr>
              <a:t>  ** From Aerospace Industries Association</a:t>
            </a:r>
            <a:endParaRPr lang="en-US" dirty="0">
              <a:cs typeface="Arial"/>
            </a:endParaRPr>
          </a:p>
          <a:p>
            <a:pPr defTabSz="457200">
              <a:defRPr/>
            </a:pPr>
            <a:r>
              <a:rPr lang="en-US" sz="1200" dirty="0">
                <a:solidFill>
                  <a:srgbClr val="FFFFFF"/>
                </a:solidFill>
                <a:ea typeface="+mn-lt"/>
                <a:cs typeface="+mn-lt"/>
              </a:rPr>
              <a:t>***  From Bureau of Transportation Statistics </a:t>
            </a:r>
            <a:endParaRPr lang="en-US" dirty="0">
              <a:cs typeface="Arial"/>
            </a:endParaRPr>
          </a:p>
          <a:p>
            <a:pPr marL="297180" indent="-285750" defTabSz="457200">
              <a:buFont typeface="Arial,Sans-Serif"/>
              <a:buChar char="•"/>
              <a:defRPr/>
            </a:pPr>
            <a:endParaRPr lang="en-US" sz="1600" dirty="0">
              <a:solidFill>
                <a:srgbClr val="FFFFFF"/>
              </a:solidFill>
              <a:latin typeface="Arial"/>
              <a:ea typeface="+mn-lt"/>
              <a:cs typeface="Arial"/>
            </a:endParaRPr>
          </a:p>
        </p:txBody>
      </p:sp>
      <p:sp>
        <p:nvSpPr>
          <p:cNvPr id="4" name="Date Placeholder 3">
            <a:extLst>
              <a:ext uri="{FF2B5EF4-FFF2-40B4-BE49-F238E27FC236}">
                <a16:creationId xmlns:a16="http://schemas.microsoft.com/office/drawing/2014/main" id="{4941D0E6-93AB-1C46-90E1-7F7CE35276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5" name="Slide Number Placeholder 4">
            <a:extLst>
              <a:ext uri="{FF2B5EF4-FFF2-40B4-BE49-F238E27FC236}">
                <a16:creationId xmlns:a16="http://schemas.microsoft.com/office/drawing/2014/main" id="{B5943D4C-31D7-DC4A-8D88-04C9790CB51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796474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Graphic showing an airplane parked on the tarmac, depicting various contributions to aviation from NASA.">
            <a:extLst>
              <a:ext uri="{FF2B5EF4-FFF2-40B4-BE49-F238E27FC236}">
                <a16:creationId xmlns:a16="http://schemas.microsoft.com/office/drawing/2014/main" id="{EACCFC76-E6DD-EC43-A3AF-DC0C4A20670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30238"/>
            <a:ext cx="12192000" cy="6918476"/>
          </a:xfrm>
          <a:prstGeom prst="rect">
            <a:avLst/>
          </a:prstGeom>
        </p:spPr>
      </p:pic>
      <p:sp>
        <p:nvSpPr>
          <p:cNvPr id="3" name="TextBox 2">
            <a:extLst>
              <a:ext uri="{FF2B5EF4-FFF2-40B4-BE49-F238E27FC236}">
                <a16:creationId xmlns:a16="http://schemas.microsoft.com/office/drawing/2014/main" id="{4B2FE898-1C98-DA4E-947F-3AD67B5DE5A2}"/>
              </a:ext>
            </a:extLst>
          </p:cNvPr>
          <p:cNvSpPr txBox="1"/>
          <p:nvPr/>
        </p:nvSpPr>
        <p:spPr>
          <a:xfrm>
            <a:off x="218755" y="269355"/>
            <a:ext cx="1063817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2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NASA has Made Decades of Contributions to Aviation</a:t>
            </a:r>
          </a:p>
        </p:txBody>
      </p:sp>
      <p:sp>
        <p:nvSpPr>
          <p:cNvPr id="4" name="TextBox 3">
            <a:extLst>
              <a:ext uri="{FF2B5EF4-FFF2-40B4-BE49-F238E27FC236}">
                <a16:creationId xmlns:a16="http://schemas.microsoft.com/office/drawing/2014/main" id="{9C964AE5-C2EF-0440-85B3-6501815442B8}"/>
              </a:ext>
            </a:extLst>
          </p:cNvPr>
          <p:cNvSpPr txBox="1"/>
          <p:nvPr/>
        </p:nvSpPr>
        <p:spPr>
          <a:xfrm>
            <a:off x="218755" y="751834"/>
            <a:ext cx="106381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2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NASA-developed technology is on board every U.S. commercial aircraft and control tower.</a:t>
            </a:r>
          </a:p>
        </p:txBody>
      </p:sp>
      <p:sp>
        <p:nvSpPr>
          <p:cNvPr id="55" name="Text Box 3">
            <a:hlinkClick r:id="" action="ppaction://hlinkshowjump?jump=nextslide"/>
            <a:extLst>
              <a:ext uri="{FF2B5EF4-FFF2-40B4-BE49-F238E27FC236}">
                <a16:creationId xmlns:a16="http://schemas.microsoft.com/office/drawing/2014/main" id="{CE322C47-4FF0-B747-AB24-01F4C6359B0A}"/>
              </a:ext>
            </a:extLst>
          </p:cNvPr>
          <p:cNvSpPr txBox="1">
            <a:spLocks noChangeArrowheads="1"/>
          </p:cNvSpPr>
          <p:nvPr/>
        </p:nvSpPr>
        <p:spPr bwMode="auto">
          <a:xfrm>
            <a:off x="906144" y="4790323"/>
            <a:ext cx="13716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GLASS COCKPIT</a:t>
            </a:r>
          </a:p>
        </p:txBody>
      </p:sp>
      <p:sp>
        <p:nvSpPr>
          <p:cNvPr id="56" name="Text Box 4">
            <a:extLst>
              <a:ext uri="{FF2B5EF4-FFF2-40B4-BE49-F238E27FC236}">
                <a16:creationId xmlns:a16="http://schemas.microsoft.com/office/drawing/2014/main" id="{0FD2826D-5004-694F-90AC-A9BA520BD837}"/>
              </a:ext>
            </a:extLst>
          </p:cNvPr>
          <p:cNvSpPr txBox="1">
            <a:spLocks noChangeArrowheads="1"/>
          </p:cNvSpPr>
          <p:nvPr/>
        </p:nvSpPr>
        <p:spPr bwMode="auto">
          <a:xfrm>
            <a:off x="1288580" y="2610934"/>
            <a:ext cx="18288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DIGITAL FLY-BY-WIRE</a:t>
            </a:r>
            <a:endParaRPr kumimoji="0" lang="en-US" sz="2400" b="0" i="0" u="none" strike="noStrike" kern="1200" cap="none" spc="0" normalizeH="0" baseline="0" noProof="0">
              <a:ln>
                <a:noFill/>
              </a:ln>
              <a:solidFill>
                <a:srgbClr val="FFFFFF"/>
              </a:solidFill>
              <a:effectLst/>
              <a:uLnTx/>
              <a:uFillTx/>
              <a:latin typeface="Arial" charset="0"/>
              <a:ea typeface="ヒラギノ角ゴ Pro W3" charset="-128"/>
              <a:cs typeface="+mn-cs"/>
            </a:endParaRPr>
          </a:p>
        </p:txBody>
      </p:sp>
      <p:sp>
        <p:nvSpPr>
          <p:cNvPr id="57" name="Text Box 5">
            <a:extLst>
              <a:ext uri="{FF2B5EF4-FFF2-40B4-BE49-F238E27FC236}">
                <a16:creationId xmlns:a16="http://schemas.microsoft.com/office/drawing/2014/main" id="{207BCC15-5EBF-7C4C-891B-0CD4042FB8DF}"/>
              </a:ext>
            </a:extLst>
          </p:cNvPr>
          <p:cNvSpPr txBox="1">
            <a:spLocks noChangeArrowheads="1"/>
          </p:cNvSpPr>
          <p:nvPr/>
        </p:nvSpPr>
        <p:spPr bwMode="auto">
          <a:xfrm>
            <a:off x="3594635" y="4566246"/>
            <a:ext cx="11430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AREA RULE</a:t>
            </a:r>
            <a:endParaRPr kumimoji="0" lang="en-US" sz="2400" b="0" i="0" u="none" strike="noStrike" kern="1200" cap="none" spc="0" normalizeH="0" baseline="0" noProof="0">
              <a:ln>
                <a:noFill/>
              </a:ln>
              <a:solidFill>
                <a:srgbClr val="FFFFFF"/>
              </a:solidFill>
              <a:effectLst/>
              <a:uLnTx/>
              <a:uFillTx/>
              <a:latin typeface="Arial" charset="0"/>
              <a:ea typeface="ヒラギノ角ゴ Pro W3" charset="-128"/>
              <a:cs typeface="+mn-cs"/>
            </a:endParaRPr>
          </a:p>
        </p:txBody>
      </p:sp>
      <p:sp>
        <p:nvSpPr>
          <p:cNvPr id="58" name="Text Box 6">
            <a:extLst>
              <a:ext uri="{FF2B5EF4-FFF2-40B4-BE49-F238E27FC236}">
                <a16:creationId xmlns:a16="http://schemas.microsoft.com/office/drawing/2014/main" id="{71B0E580-D7D2-2549-8461-2DD346BAD74C}"/>
              </a:ext>
            </a:extLst>
          </p:cNvPr>
          <p:cNvSpPr txBox="1">
            <a:spLocks noChangeArrowheads="1"/>
          </p:cNvSpPr>
          <p:nvPr/>
        </p:nvSpPr>
        <p:spPr bwMode="auto">
          <a:xfrm>
            <a:off x="8205080" y="1662270"/>
            <a:ext cx="1354125" cy="4000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tab pos="111125" algn="l"/>
              </a:tabLst>
              <a:defRPr/>
            </a:pPr>
            <a:r>
              <a:rPr kumimoji="0" lang="en-US" sz="1000" b="0" i="0" u="none" strike="noStrike" kern="1200" cap="none" spc="0" normalizeH="0" baseline="0" noProof="0" dirty="0">
                <a:ln>
                  <a:noFill/>
                </a:ln>
                <a:solidFill>
                  <a:srgbClr val="FFFFFF"/>
                </a:solidFill>
                <a:effectLst/>
                <a:uLnTx/>
                <a:uFillTx/>
                <a:latin typeface="Helvetica" charset="0"/>
                <a:ea typeface="ヒラギノ角ゴ Pro W3" charset="-128"/>
                <a:cs typeface="+mn-cs"/>
              </a:rPr>
              <a:t>+ COMPOSITE 	STRUCTURES</a:t>
            </a:r>
          </a:p>
        </p:txBody>
      </p:sp>
      <p:sp>
        <p:nvSpPr>
          <p:cNvPr id="59" name="Text Box 7">
            <a:extLst>
              <a:ext uri="{FF2B5EF4-FFF2-40B4-BE49-F238E27FC236}">
                <a16:creationId xmlns:a16="http://schemas.microsoft.com/office/drawing/2014/main" id="{6BB5DFEC-DA9A-E14A-921D-AC644309165F}"/>
              </a:ext>
            </a:extLst>
          </p:cNvPr>
          <p:cNvSpPr txBox="1">
            <a:spLocks noChangeArrowheads="1"/>
          </p:cNvSpPr>
          <p:nvPr/>
        </p:nvSpPr>
        <p:spPr bwMode="auto">
          <a:xfrm>
            <a:off x="10109734" y="3912543"/>
            <a:ext cx="9906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WINGLETS</a:t>
            </a:r>
          </a:p>
        </p:txBody>
      </p:sp>
      <p:sp>
        <p:nvSpPr>
          <p:cNvPr id="60" name="Text Box 8">
            <a:extLst>
              <a:ext uri="{FF2B5EF4-FFF2-40B4-BE49-F238E27FC236}">
                <a16:creationId xmlns:a16="http://schemas.microsoft.com/office/drawing/2014/main" id="{D9E6EA97-4060-1041-B346-6ECAD882EDD5}"/>
              </a:ext>
            </a:extLst>
          </p:cNvPr>
          <p:cNvSpPr txBox="1">
            <a:spLocks noChangeArrowheads="1"/>
          </p:cNvSpPr>
          <p:nvPr/>
        </p:nvSpPr>
        <p:spPr bwMode="auto">
          <a:xfrm>
            <a:off x="9271534" y="4750422"/>
            <a:ext cx="15240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ICING DETECTION</a:t>
            </a:r>
          </a:p>
        </p:txBody>
      </p:sp>
      <p:sp>
        <p:nvSpPr>
          <p:cNvPr id="61" name="Text Box 9">
            <a:extLst>
              <a:ext uri="{FF2B5EF4-FFF2-40B4-BE49-F238E27FC236}">
                <a16:creationId xmlns:a16="http://schemas.microsoft.com/office/drawing/2014/main" id="{A376A71A-356E-A645-9EA2-906C834CFF64}"/>
              </a:ext>
            </a:extLst>
          </p:cNvPr>
          <p:cNvSpPr txBox="1">
            <a:spLocks noChangeArrowheads="1"/>
          </p:cNvSpPr>
          <p:nvPr/>
        </p:nvSpPr>
        <p:spPr bwMode="auto">
          <a:xfrm>
            <a:off x="6818423" y="4163452"/>
            <a:ext cx="19050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SUPERCRITICAL AIRFOIL</a:t>
            </a:r>
          </a:p>
        </p:txBody>
      </p:sp>
      <p:sp>
        <p:nvSpPr>
          <p:cNvPr id="62" name="Text Box 10">
            <a:extLst>
              <a:ext uri="{FF2B5EF4-FFF2-40B4-BE49-F238E27FC236}">
                <a16:creationId xmlns:a16="http://schemas.microsoft.com/office/drawing/2014/main" id="{99D649A4-5A5B-9048-86E7-5DF2037128B1}"/>
              </a:ext>
            </a:extLst>
          </p:cNvPr>
          <p:cNvSpPr txBox="1">
            <a:spLocks noChangeArrowheads="1"/>
          </p:cNvSpPr>
          <p:nvPr/>
        </p:nvSpPr>
        <p:spPr bwMode="auto">
          <a:xfrm>
            <a:off x="5427707" y="4900118"/>
            <a:ext cx="12954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JET ENGINE</a:t>
            </a:r>
          </a:p>
        </p:txBody>
      </p:sp>
      <p:sp>
        <p:nvSpPr>
          <p:cNvPr id="63" name="Text Box 11">
            <a:extLst>
              <a:ext uri="{FF2B5EF4-FFF2-40B4-BE49-F238E27FC236}">
                <a16:creationId xmlns:a16="http://schemas.microsoft.com/office/drawing/2014/main" id="{F66C8ED0-5E80-6D45-89AF-9CCC9A2A4E0B}"/>
              </a:ext>
            </a:extLst>
          </p:cNvPr>
          <p:cNvSpPr txBox="1">
            <a:spLocks noChangeArrowheads="1"/>
          </p:cNvSpPr>
          <p:nvPr/>
        </p:nvSpPr>
        <p:spPr bwMode="auto">
          <a:xfrm>
            <a:off x="5156734" y="5056528"/>
            <a:ext cx="11430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Helvetica" charset="0"/>
                <a:ea typeface="ヒラギノ角ゴ Pro W3" charset="-128"/>
                <a:cs typeface="+mn-cs"/>
              </a:rPr>
              <a:t>COMBUSTORS</a:t>
            </a:r>
            <a:endParaRPr kumimoji="0" lang="en-US" sz="2400" b="0" i="0" u="none" strike="noStrike" kern="1200" cap="none" spc="0" normalizeH="0" baseline="0" noProof="0" dirty="0">
              <a:ln>
                <a:noFill/>
              </a:ln>
              <a:solidFill>
                <a:srgbClr val="FFFFFF"/>
              </a:solidFill>
              <a:effectLst/>
              <a:uLnTx/>
              <a:uFillTx/>
              <a:latin typeface="Arial" charset="0"/>
              <a:ea typeface="ヒラギノ角ゴ Pro W3" charset="-128"/>
              <a:cs typeface="+mn-cs"/>
            </a:endParaRPr>
          </a:p>
        </p:txBody>
      </p:sp>
      <p:sp>
        <p:nvSpPr>
          <p:cNvPr id="64" name="Text Box 12">
            <a:extLst>
              <a:ext uri="{FF2B5EF4-FFF2-40B4-BE49-F238E27FC236}">
                <a16:creationId xmlns:a16="http://schemas.microsoft.com/office/drawing/2014/main" id="{8619F4EF-7F76-ED49-9268-2FD44E66FA4B}"/>
              </a:ext>
            </a:extLst>
          </p:cNvPr>
          <p:cNvSpPr txBox="1">
            <a:spLocks noChangeArrowheads="1"/>
          </p:cNvSpPr>
          <p:nvPr/>
        </p:nvSpPr>
        <p:spPr bwMode="auto">
          <a:xfrm>
            <a:off x="5451345" y="5435609"/>
            <a:ext cx="22098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ENGINE NOZZLE CHEVRONS</a:t>
            </a:r>
          </a:p>
        </p:txBody>
      </p:sp>
      <p:sp>
        <p:nvSpPr>
          <p:cNvPr id="65" name="Text Box 13">
            <a:extLst>
              <a:ext uri="{FF2B5EF4-FFF2-40B4-BE49-F238E27FC236}">
                <a16:creationId xmlns:a16="http://schemas.microsoft.com/office/drawing/2014/main" id="{475A83BB-36F4-1949-A12B-959CBF5E010A}"/>
              </a:ext>
            </a:extLst>
          </p:cNvPr>
          <p:cNvSpPr txBox="1">
            <a:spLocks noChangeArrowheads="1"/>
          </p:cNvSpPr>
          <p:nvPr/>
        </p:nvSpPr>
        <p:spPr bwMode="auto">
          <a:xfrm>
            <a:off x="2492909" y="5587672"/>
            <a:ext cx="2435225"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DAMAGE-TOLERANT FAN CASING</a:t>
            </a:r>
          </a:p>
        </p:txBody>
      </p:sp>
      <p:sp>
        <p:nvSpPr>
          <p:cNvPr id="66" name="Text Box 14">
            <a:extLst>
              <a:ext uri="{FF2B5EF4-FFF2-40B4-BE49-F238E27FC236}">
                <a16:creationId xmlns:a16="http://schemas.microsoft.com/office/drawing/2014/main" id="{960E09B5-9C70-E444-97DA-EBFBC442F15D}"/>
              </a:ext>
            </a:extLst>
          </p:cNvPr>
          <p:cNvSpPr txBox="1">
            <a:spLocks noChangeArrowheads="1"/>
          </p:cNvSpPr>
          <p:nvPr/>
        </p:nvSpPr>
        <p:spPr bwMode="auto">
          <a:xfrm>
            <a:off x="5292688" y="2209663"/>
            <a:ext cx="2128972" cy="4000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tab pos="107950" algn="l"/>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LIGHTNING PROTECTION 	STANDARDS</a:t>
            </a:r>
          </a:p>
        </p:txBody>
      </p:sp>
      <p:sp>
        <p:nvSpPr>
          <p:cNvPr id="67" name="Text Box 15">
            <a:extLst>
              <a:ext uri="{FF2B5EF4-FFF2-40B4-BE49-F238E27FC236}">
                <a16:creationId xmlns:a16="http://schemas.microsoft.com/office/drawing/2014/main" id="{DF044D30-6A49-7145-A7A3-D2A4B9DF207F}"/>
              </a:ext>
            </a:extLst>
          </p:cNvPr>
          <p:cNvSpPr txBox="1">
            <a:spLocks noChangeArrowheads="1"/>
          </p:cNvSpPr>
          <p:nvPr/>
        </p:nvSpPr>
        <p:spPr bwMode="auto">
          <a:xfrm>
            <a:off x="4979981" y="1157221"/>
            <a:ext cx="20574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Helvetica" charset="0"/>
                <a:ea typeface="ヒラギノ角ゴ Pro W3" charset="-128"/>
                <a:cs typeface="+mn-cs"/>
              </a:rPr>
              <a:t>+ AIR TRAFFIC MANAGEMENT</a:t>
            </a:r>
          </a:p>
        </p:txBody>
      </p:sp>
      <p:sp>
        <p:nvSpPr>
          <p:cNvPr id="68" name="Text Box 16">
            <a:extLst>
              <a:ext uri="{FF2B5EF4-FFF2-40B4-BE49-F238E27FC236}">
                <a16:creationId xmlns:a16="http://schemas.microsoft.com/office/drawing/2014/main" id="{70D62E33-0379-844A-954E-13FC29E089F1}"/>
              </a:ext>
            </a:extLst>
          </p:cNvPr>
          <p:cNvSpPr txBox="1">
            <a:spLocks noChangeArrowheads="1"/>
          </p:cNvSpPr>
          <p:nvPr/>
        </p:nvSpPr>
        <p:spPr bwMode="auto">
          <a:xfrm>
            <a:off x="8128534" y="1439831"/>
            <a:ext cx="29718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Helvetica" charset="0"/>
                <a:ea typeface="ヒラギノ角ゴ Pro W3" charset="-128"/>
                <a:cs typeface="+mn-cs"/>
              </a:rPr>
              <a:t>+ NASA STRUCTURAL ANALYSIS (NASTRAN)</a:t>
            </a:r>
          </a:p>
        </p:txBody>
      </p:sp>
      <p:sp>
        <p:nvSpPr>
          <p:cNvPr id="69" name="Text Box 17">
            <a:extLst>
              <a:ext uri="{FF2B5EF4-FFF2-40B4-BE49-F238E27FC236}">
                <a16:creationId xmlns:a16="http://schemas.microsoft.com/office/drawing/2014/main" id="{07F39D98-AA7A-BA4F-BFB1-2AC44CE882B2}"/>
              </a:ext>
            </a:extLst>
          </p:cNvPr>
          <p:cNvSpPr txBox="1">
            <a:spLocks noChangeArrowheads="1"/>
          </p:cNvSpPr>
          <p:nvPr/>
        </p:nvSpPr>
        <p:spPr bwMode="auto">
          <a:xfrm>
            <a:off x="1035336" y="1429319"/>
            <a:ext cx="2971800" cy="252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charset="0"/>
                <a:ea typeface="ヒラギノ角ゴ Pro W3" charset="-128"/>
                <a:cs typeface="Arial" charset="0"/>
              </a:rPr>
              <a:t>+ COMPUTATIONAL FLUID DYNAMICS (CFD)</a:t>
            </a:r>
          </a:p>
        </p:txBody>
      </p:sp>
      <p:sp>
        <p:nvSpPr>
          <p:cNvPr id="70" name="Text Box 18">
            <a:extLst>
              <a:ext uri="{FF2B5EF4-FFF2-40B4-BE49-F238E27FC236}">
                <a16:creationId xmlns:a16="http://schemas.microsoft.com/office/drawing/2014/main" id="{F14FF24B-B7E9-4540-BF1D-5BF80E6BC45A}"/>
              </a:ext>
            </a:extLst>
          </p:cNvPr>
          <p:cNvSpPr txBox="1">
            <a:spLocks noChangeArrowheads="1"/>
          </p:cNvSpPr>
          <p:nvPr/>
        </p:nvSpPr>
        <p:spPr bwMode="auto">
          <a:xfrm>
            <a:off x="732934" y="1808244"/>
            <a:ext cx="26670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AIRBORNE WIND SHEAR DETECTION</a:t>
            </a:r>
          </a:p>
        </p:txBody>
      </p:sp>
      <p:sp>
        <p:nvSpPr>
          <p:cNvPr id="71" name="Text Box 19">
            <a:extLst>
              <a:ext uri="{FF2B5EF4-FFF2-40B4-BE49-F238E27FC236}">
                <a16:creationId xmlns:a16="http://schemas.microsoft.com/office/drawing/2014/main" id="{27522287-5CC3-7F49-8455-BB8EABCF9826}"/>
              </a:ext>
            </a:extLst>
          </p:cNvPr>
          <p:cNvSpPr txBox="1">
            <a:spLocks noChangeArrowheads="1"/>
          </p:cNvSpPr>
          <p:nvPr/>
        </p:nvSpPr>
        <p:spPr bwMode="auto">
          <a:xfrm>
            <a:off x="8885440" y="5921472"/>
            <a:ext cx="19050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RUNWAY GROOVES</a:t>
            </a:r>
          </a:p>
        </p:txBody>
      </p:sp>
      <p:sp>
        <p:nvSpPr>
          <p:cNvPr id="72" name="Arc 20">
            <a:extLst>
              <a:ext uri="{FF2B5EF4-FFF2-40B4-BE49-F238E27FC236}">
                <a16:creationId xmlns:a16="http://schemas.microsoft.com/office/drawing/2014/main" id="{28683CC6-F988-2640-84D3-D0198FCB44FB}"/>
              </a:ext>
            </a:extLst>
          </p:cNvPr>
          <p:cNvSpPr>
            <a:spLocks/>
          </p:cNvSpPr>
          <p:nvPr/>
        </p:nvSpPr>
        <p:spPr bwMode="auto">
          <a:xfrm rot="17287541" flipV="1">
            <a:off x="1416069" y="3831621"/>
            <a:ext cx="1107908" cy="685800"/>
          </a:xfrm>
          <a:custGeom>
            <a:avLst/>
            <a:gdLst>
              <a:gd name="T0" fmla="*/ 0 w 21563"/>
              <a:gd name="T1" fmla="*/ 0 h 21600"/>
              <a:gd name="T2" fmla="*/ 2147483647 w 21563"/>
              <a:gd name="T3" fmla="*/ 2147483647 h 21600"/>
              <a:gd name="T4" fmla="*/ 0 w 21563"/>
              <a:gd name="T5" fmla="*/ 2147483647 h 21600"/>
              <a:gd name="T6" fmla="*/ 0 60000 65536"/>
              <a:gd name="T7" fmla="*/ 0 60000 65536"/>
              <a:gd name="T8" fmla="*/ 0 60000 65536"/>
              <a:gd name="T9" fmla="*/ 0 w 21563"/>
              <a:gd name="T10" fmla="*/ 0 h 21600"/>
              <a:gd name="T11" fmla="*/ 21563 w 21563"/>
              <a:gd name="T12" fmla="*/ 21600 h 21600"/>
            </a:gdLst>
            <a:ahLst/>
            <a:cxnLst>
              <a:cxn ang="T6">
                <a:pos x="T0" y="T1"/>
              </a:cxn>
              <a:cxn ang="T7">
                <a:pos x="T2" y="T3"/>
              </a:cxn>
              <a:cxn ang="T8">
                <a:pos x="T4" y="T5"/>
              </a:cxn>
            </a:cxnLst>
            <a:rect l="T9" t="T10" r="T11" b="T12"/>
            <a:pathLst>
              <a:path w="21563" h="21600" fill="none" extrusionOk="0">
                <a:moveTo>
                  <a:pt x="0" y="-1"/>
                </a:moveTo>
                <a:cubicBezTo>
                  <a:pt x="11444" y="-1"/>
                  <a:pt x="20902" y="8925"/>
                  <a:pt x="21563" y="20350"/>
                </a:cubicBezTo>
              </a:path>
              <a:path w="21563" h="21600" stroke="0" extrusionOk="0">
                <a:moveTo>
                  <a:pt x="0" y="-1"/>
                </a:moveTo>
                <a:cubicBezTo>
                  <a:pt x="11444" y="-1"/>
                  <a:pt x="20902" y="8925"/>
                  <a:pt x="21563" y="20350"/>
                </a:cubicBezTo>
                <a:lnTo>
                  <a:pt x="0" y="21600"/>
                </a:lnTo>
                <a:lnTo>
                  <a:pt x="0" y="-1"/>
                </a:lnTo>
                <a:close/>
              </a:path>
            </a:pathLst>
          </a:custGeom>
          <a:noFill/>
          <a:ln w="31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3" name="Line 21">
            <a:extLst>
              <a:ext uri="{FF2B5EF4-FFF2-40B4-BE49-F238E27FC236}">
                <a16:creationId xmlns:a16="http://schemas.microsoft.com/office/drawing/2014/main" id="{DD56D178-03C4-AE46-8B3A-1CDDCB4F4523}"/>
              </a:ext>
            </a:extLst>
          </p:cNvPr>
          <p:cNvSpPr>
            <a:spLocks noChangeShapeType="1"/>
          </p:cNvSpPr>
          <p:nvPr/>
        </p:nvSpPr>
        <p:spPr bwMode="auto">
          <a:xfrm rot="410424" flipV="1">
            <a:off x="4493386" y="4159574"/>
            <a:ext cx="848518" cy="1464863"/>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4" name="Line 22">
            <a:extLst>
              <a:ext uri="{FF2B5EF4-FFF2-40B4-BE49-F238E27FC236}">
                <a16:creationId xmlns:a16="http://schemas.microsoft.com/office/drawing/2014/main" id="{89FFD78A-97BC-574F-BBC3-D6A4059FD1E7}"/>
              </a:ext>
            </a:extLst>
          </p:cNvPr>
          <p:cNvSpPr>
            <a:spLocks noChangeShapeType="1"/>
          </p:cNvSpPr>
          <p:nvPr/>
        </p:nvSpPr>
        <p:spPr bwMode="auto">
          <a:xfrm flipV="1">
            <a:off x="5962695" y="4414593"/>
            <a:ext cx="0" cy="485524"/>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5" name="Line 23">
            <a:extLst>
              <a:ext uri="{FF2B5EF4-FFF2-40B4-BE49-F238E27FC236}">
                <a16:creationId xmlns:a16="http://schemas.microsoft.com/office/drawing/2014/main" id="{B6114D0F-2639-394E-99D2-17CB517EA874}"/>
              </a:ext>
            </a:extLst>
          </p:cNvPr>
          <p:cNvSpPr>
            <a:spLocks noChangeShapeType="1"/>
          </p:cNvSpPr>
          <p:nvPr/>
        </p:nvSpPr>
        <p:spPr bwMode="auto">
          <a:xfrm flipV="1">
            <a:off x="7567192" y="3744804"/>
            <a:ext cx="0" cy="461085"/>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6" name="Line 24">
            <a:extLst>
              <a:ext uri="{FF2B5EF4-FFF2-40B4-BE49-F238E27FC236}">
                <a16:creationId xmlns:a16="http://schemas.microsoft.com/office/drawing/2014/main" id="{882DBCE8-ED7A-1D45-8291-9F1AB96C17EF}"/>
              </a:ext>
            </a:extLst>
          </p:cNvPr>
          <p:cNvSpPr>
            <a:spLocks noChangeShapeType="1"/>
          </p:cNvSpPr>
          <p:nvPr/>
        </p:nvSpPr>
        <p:spPr bwMode="auto">
          <a:xfrm flipV="1">
            <a:off x="10643134" y="3208696"/>
            <a:ext cx="0" cy="703847"/>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7" name="Line 25">
            <a:extLst>
              <a:ext uri="{FF2B5EF4-FFF2-40B4-BE49-F238E27FC236}">
                <a16:creationId xmlns:a16="http://schemas.microsoft.com/office/drawing/2014/main" id="{9F7E3BB3-A434-0F4F-ABB8-81ABE18053FA}"/>
              </a:ext>
            </a:extLst>
          </p:cNvPr>
          <p:cNvSpPr>
            <a:spLocks noChangeShapeType="1"/>
          </p:cNvSpPr>
          <p:nvPr/>
        </p:nvSpPr>
        <p:spPr bwMode="auto">
          <a:xfrm>
            <a:off x="5517681" y="2583777"/>
            <a:ext cx="0" cy="841311"/>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 name="Line 26">
            <a:extLst>
              <a:ext uri="{FF2B5EF4-FFF2-40B4-BE49-F238E27FC236}">
                <a16:creationId xmlns:a16="http://schemas.microsoft.com/office/drawing/2014/main" id="{FCEE3751-101E-5E42-B9FE-A044D194992A}"/>
              </a:ext>
            </a:extLst>
          </p:cNvPr>
          <p:cNvSpPr>
            <a:spLocks noChangeShapeType="1"/>
          </p:cNvSpPr>
          <p:nvPr/>
        </p:nvSpPr>
        <p:spPr bwMode="auto">
          <a:xfrm flipH="1">
            <a:off x="482866" y="1573529"/>
            <a:ext cx="581526" cy="0"/>
          </a:xfrm>
          <a:prstGeom prst="line">
            <a:avLst/>
          </a:prstGeom>
          <a:noFill/>
          <a:ln w="19050">
            <a:solidFill>
              <a:schemeClr val="bg1"/>
            </a:solidFill>
            <a:prstDash val="sysDot"/>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9" name="Line 27">
            <a:extLst>
              <a:ext uri="{FF2B5EF4-FFF2-40B4-BE49-F238E27FC236}">
                <a16:creationId xmlns:a16="http://schemas.microsoft.com/office/drawing/2014/main" id="{B11FD284-0653-C24C-AB81-EA2A71B39727}"/>
              </a:ext>
            </a:extLst>
          </p:cNvPr>
          <p:cNvSpPr>
            <a:spLocks noChangeShapeType="1"/>
          </p:cNvSpPr>
          <p:nvPr/>
        </p:nvSpPr>
        <p:spPr bwMode="auto">
          <a:xfrm>
            <a:off x="484455" y="1573529"/>
            <a:ext cx="0" cy="2373618"/>
          </a:xfrm>
          <a:prstGeom prst="line">
            <a:avLst/>
          </a:prstGeom>
          <a:noFill/>
          <a:ln w="19050">
            <a:solidFill>
              <a:schemeClr val="bg1"/>
            </a:solidFill>
            <a:prstDash val="sysDot"/>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0" name="Line 28">
            <a:extLst>
              <a:ext uri="{FF2B5EF4-FFF2-40B4-BE49-F238E27FC236}">
                <a16:creationId xmlns:a16="http://schemas.microsoft.com/office/drawing/2014/main" id="{CC2563DB-192F-2847-84C5-56CCBAD8101F}"/>
              </a:ext>
            </a:extLst>
          </p:cNvPr>
          <p:cNvSpPr>
            <a:spLocks noChangeShapeType="1"/>
          </p:cNvSpPr>
          <p:nvPr/>
        </p:nvSpPr>
        <p:spPr bwMode="auto">
          <a:xfrm>
            <a:off x="484455" y="3947147"/>
            <a:ext cx="685800" cy="0"/>
          </a:xfrm>
          <a:prstGeom prst="line">
            <a:avLst/>
          </a:prstGeom>
          <a:noFill/>
          <a:ln w="19050">
            <a:solidFill>
              <a:schemeClr val="bg1"/>
            </a:solidFill>
            <a:prstDash val="sysDot"/>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1" name="Line 29">
            <a:extLst>
              <a:ext uri="{FF2B5EF4-FFF2-40B4-BE49-F238E27FC236}">
                <a16:creationId xmlns:a16="http://schemas.microsoft.com/office/drawing/2014/main" id="{4F1A4A03-DD7C-E640-8F56-D9FBFA437EF9}"/>
              </a:ext>
            </a:extLst>
          </p:cNvPr>
          <p:cNvSpPr>
            <a:spLocks noChangeShapeType="1"/>
          </p:cNvSpPr>
          <p:nvPr/>
        </p:nvSpPr>
        <p:spPr bwMode="auto">
          <a:xfrm>
            <a:off x="941656" y="2045368"/>
            <a:ext cx="0" cy="1632950"/>
          </a:xfrm>
          <a:prstGeom prst="line">
            <a:avLst/>
          </a:prstGeom>
          <a:noFill/>
          <a:ln w="9525">
            <a:solidFill>
              <a:schemeClr val="bg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2" name="Line 30">
            <a:extLst>
              <a:ext uri="{FF2B5EF4-FFF2-40B4-BE49-F238E27FC236}">
                <a16:creationId xmlns:a16="http://schemas.microsoft.com/office/drawing/2014/main" id="{2D91DC60-5A71-9342-9F4B-92D31EF4E35F}"/>
              </a:ext>
            </a:extLst>
          </p:cNvPr>
          <p:cNvSpPr>
            <a:spLocks noChangeShapeType="1"/>
          </p:cNvSpPr>
          <p:nvPr/>
        </p:nvSpPr>
        <p:spPr bwMode="auto">
          <a:xfrm>
            <a:off x="941656" y="3678318"/>
            <a:ext cx="381000" cy="0"/>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3" name="Line 31">
            <a:extLst>
              <a:ext uri="{FF2B5EF4-FFF2-40B4-BE49-F238E27FC236}">
                <a16:creationId xmlns:a16="http://schemas.microsoft.com/office/drawing/2014/main" id="{910CE4D5-2228-9A4E-8F65-7E00EA13A4BC}"/>
              </a:ext>
            </a:extLst>
          </p:cNvPr>
          <p:cNvSpPr>
            <a:spLocks noChangeShapeType="1"/>
          </p:cNvSpPr>
          <p:nvPr/>
        </p:nvSpPr>
        <p:spPr bwMode="auto">
          <a:xfrm>
            <a:off x="10986034" y="1573529"/>
            <a:ext cx="571500" cy="0"/>
          </a:xfrm>
          <a:prstGeom prst="line">
            <a:avLst/>
          </a:prstGeom>
          <a:noFill/>
          <a:ln w="19050">
            <a:solidFill>
              <a:schemeClr val="bg1"/>
            </a:solidFill>
            <a:prstDash val="sysDot"/>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4" name="Line 32">
            <a:extLst>
              <a:ext uri="{FF2B5EF4-FFF2-40B4-BE49-F238E27FC236}">
                <a16:creationId xmlns:a16="http://schemas.microsoft.com/office/drawing/2014/main" id="{DDA127F3-7A89-A846-B132-0C5DE3DF4EEE}"/>
              </a:ext>
            </a:extLst>
          </p:cNvPr>
          <p:cNvSpPr>
            <a:spLocks noChangeShapeType="1"/>
          </p:cNvSpPr>
          <p:nvPr/>
        </p:nvSpPr>
        <p:spPr bwMode="auto">
          <a:xfrm>
            <a:off x="11557534" y="1573529"/>
            <a:ext cx="0" cy="1693056"/>
          </a:xfrm>
          <a:prstGeom prst="line">
            <a:avLst/>
          </a:prstGeom>
          <a:noFill/>
          <a:ln w="19050">
            <a:solidFill>
              <a:schemeClr val="bg1"/>
            </a:solidFill>
            <a:prstDash val="sysDot"/>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5" name="Line 33">
            <a:extLst>
              <a:ext uri="{FF2B5EF4-FFF2-40B4-BE49-F238E27FC236}">
                <a16:creationId xmlns:a16="http://schemas.microsoft.com/office/drawing/2014/main" id="{471399A5-7A1B-EA4A-8C59-28F1822F48DE}"/>
              </a:ext>
            </a:extLst>
          </p:cNvPr>
          <p:cNvSpPr>
            <a:spLocks noChangeShapeType="1"/>
          </p:cNvSpPr>
          <p:nvPr/>
        </p:nvSpPr>
        <p:spPr bwMode="auto">
          <a:xfrm flipH="1">
            <a:off x="11100334" y="3266584"/>
            <a:ext cx="457200" cy="0"/>
          </a:xfrm>
          <a:prstGeom prst="line">
            <a:avLst/>
          </a:prstGeom>
          <a:noFill/>
          <a:ln w="19050">
            <a:solidFill>
              <a:schemeClr val="bg1"/>
            </a:solidFill>
            <a:prstDash val="sysDot"/>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 name="Line 34">
            <a:extLst>
              <a:ext uri="{FF2B5EF4-FFF2-40B4-BE49-F238E27FC236}">
                <a16:creationId xmlns:a16="http://schemas.microsoft.com/office/drawing/2014/main" id="{717ECE13-DF9F-0F43-B996-8F6560DC7F26}"/>
              </a:ext>
            </a:extLst>
          </p:cNvPr>
          <p:cNvSpPr>
            <a:spLocks noChangeShapeType="1"/>
          </p:cNvSpPr>
          <p:nvPr/>
        </p:nvSpPr>
        <p:spPr bwMode="auto">
          <a:xfrm flipV="1">
            <a:off x="9500134" y="3435595"/>
            <a:ext cx="0" cy="1314827"/>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7" name="Line 35">
            <a:extLst>
              <a:ext uri="{FF2B5EF4-FFF2-40B4-BE49-F238E27FC236}">
                <a16:creationId xmlns:a16="http://schemas.microsoft.com/office/drawing/2014/main" id="{236EB02F-B0A6-FE43-8AF9-A2DD3FF134E6}"/>
              </a:ext>
            </a:extLst>
          </p:cNvPr>
          <p:cNvSpPr>
            <a:spLocks noChangeShapeType="1"/>
          </p:cNvSpPr>
          <p:nvPr/>
        </p:nvSpPr>
        <p:spPr bwMode="auto">
          <a:xfrm flipV="1">
            <a:off x="6670545" y="4043622"/>
            <a:ext cx="0" cy="1391986"/>
          </a:xfrm>
          <a:prstGeom prst="line">
            <a:avLst/>
          </a:prstGeom>
          <a:noFill/>
          <a:ln w="9525">
            <a:solidFill>
              <a:schemeClr val="bg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 name="Line 36">
            <a:extLst>
              <a:ext uri="{FF2B5EF4-FFF2-40B4-BE49-F238E27FC236}">
                <a16:creationId xmlns:a16="http://schemas.microsoft.com/office/drawing/2014/main" id="{F5E97B62-C720-5E46-9DAB-89C1335E0A23}"/>
              </a:ext>
            </a:extLst>
          </p:cNvPr>
          <p:cNvSpPr>
            <a:spLocks noChangeShapeType="1"/>
          </p:cNvSpPr>
          <p:nvPr/>
        </p:nvSpPr>
        <p:spPr bwMode="auto">
          <a:xfrm flipH="1">
            <a:off x="6443533" y="4043623"/>
            <a:ext cx="228600" cy="0"/>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9" name="Line 37">
            <a:extLst>
              <a:ext uri="{FF2B5EF4-FFF2-40B4-BE49-F238E27FC236}">
                <a16:creationId xmlns:a16="http://schemas.microsoft.com/office/drawing/2014/main" id="{20D9E636-2FF6-874B-97D3-26A9ECE95C33}"/>
              </a:ext>
            </a:extLst>
          </p:cNvPr>
          <p:cNvSpPr>
            <a:spLocks noChangeShapeType="1"/>
          </p:cNvSpPr>
          <p:nvPr/>
        </p:nvSpPr>
        <p:spPr bwMode="auto">
          <a:xfrm>
            <a:off x="8716247" y="2048719"/>
            <a:ext cx="304545" cy="711352"/>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0" name="Line 38">
            <a:extLst>
              <a:ext uri="{FF2B5EF4-FFF2-40B4-BE49-F238E27FC236}">
                <a16:creationId xmlns:a16="http://schemas.microsoft.com/office/drawing/2014/main" id="{FE7B3ED4-D5FA-D34D-9B80-8A610FAB4491}"/>
              </a:ext>
            </a:extLst>
          </p:cNvPr>
          <p:cNvSpPr>
            <a:spLocks noChangeShapeType="1"/>
          </p:cNvSpPr>
          <p:nvPr/>
        </p:nvSpPr>
        <p:spPr bwMode="auto">
          <a:xfrm flipH="1">
            <a:off x="7360373" y="2048717"/>
            <a:ext cx="1355875" cy="1558725"/>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 name="Line 39">
            <a:extLst>
              <a:ext uri="{FF2B5EF4-FFF2-40B4-BE49-F238E27FC236}">
                <a16:creationId xmlns:a16="http://schemas.microsoft.com/office/drawing/2014/main" id="{86C64804-DEC9-2847-98D0-94AAE50F52F7}"/>
              </a:ext>
            </a:extLst>
          </p:cNvPr>
          <p:cNvSpPr>
            <a:spLocks noChangeShapeType="1"/>
          </p:cNvSpPr>
          <p:nvPr/>
        </p:nvSpPr>
        <p:spPr bwMode="auto">
          <a:xfrm flipH="1">
            <a:off x="6597143" y="2041307"/>
            <a:ext cx="2119104" cy="1349593"/>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2" name="Line 40">
            <a:extLst>
              <a:ext uri="{FF2B5EF4-FFF2-40B4-BE49-F238E27FC236}">
                <a16:creationId xmlns:a16="http://schemas.microsoft.com/office/drawing/2014/main" id="{9933947E-9C02-B449-9657-B6912F464024}"/>
              </a:ext>
            </a:extLst>
          </p:cNvPr>
          <p:cNvSpPr>
            <a:spLocks noChangeShapeType="1"/>
          </p:cNvSpPr>
          <p:nvPr/>
        </p:nvSpPr>
        <p:spPr bwMode="auto">
          <a:xfrm flipH="1">
            <a:off x="6332620" y="2041308"/>
            <a:ext cx="2383626" cy="1939790"/>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3" name="Arc 41">
            <a:extLst>
              <a:ext uri="{FF2B5EF4-FFF2-40B4-BE49-F238E27FC236}">
                <a16:creationId xmlns:a16="http://schemas.microsoft.com/office/drawing/2014/main" id="{5EBF0883-37B9-744B-971E-15CC752CEE9C}"/>
              </a:ext>
            </a:extLst>
          </p:cNvPr>
          <p:cNvSpPr>
            <a:spLocks/>
          </p:cNvSpPr>
          <p:nvPr/>
        </p:nvSpPr>
        <p:spPr bwMode="auto">
          <a:xfrm rot="5326408" flipV="1">
            <a:off x="1265211" y="2984539"/>
            <a:ext cx="609349" cy="306388"/>
          </a:xfrm>
          <a:custGeom>
            <a:avLst/>
            <a:gdLst>
              <a:gd name="T0" fmla="*/ 0 w 21563"/>
              <a:gd name="T1" fmla="*/ 0 h 21600"/>
              <a:gd name="T2" fmla="*/ 2147483647 w 21563"/>
              <a:gd name="T3" fmla="*/ 2147483647 h 21600"/>
              <a:gd name="T4" fmla="*/ 0 w 21563"/>
              <a:gd name="T5" fmla="*/ 2147483647 h 21600"/>
              <a:gd name="T6" fmla="*/ 0 60000 65536"/>
              <a:gd name="T7" fmla="*/ 0 60000 65536"/>
              <a:gd name="T8" fmla="*/ 0 60000 65536"/>
              <a:gd name="T9" fmla="*/ 0 w 21563"/>
              <a:gd name="T10" fmla="*/ 0 h 21600"/>
              <a:gd name="T11" fmla="*/ 21563 w 21563"/>
              <a:gd name="T12" fmla="*/ 21600 h 21600"/>
            </a:gdLst>
            <a:ahLst/>
            <a:cxnLst>
              <a:cxn ang="T6">
                <a:pos x="T0" y="T1"/>
              </a:cxn>
              <a:cxn ang="T7">
                <a:pos x="T2" y="T3"/>
              </a:cxn>
              <a:cxn ang="T8">
                <a:pos x="T4" y="T5"/>
              </a:cxn>
            </a:cxnLst>
            <a:rect l="T9" t="T10" r="T11" b="T12"/>
            <a:pathLst>
              <a:path w="21563" h="21600" fill="none" extrusionOk="0">
                <a:moveTo>
                  <a:pt x="0" y="-1"/>
                </a:moveTo>
                <a:cubicBezTo>
                  <a:pt x="11444" y="-1"/>
                  <a:pt x="20902" y="8925"/>
                  <a:pt x="21563" y="20350"/>
                </a:cubicBezTo>
              </a:path>
              <a:path w="21563" h="21600" stroke="0" extrusionOk="0">
                <a:moveTo>
                  <a:pt x="0" y="-1"/>
                </a:moveTo>
                <a:cubicBezTo>
                  <a:pt x="11444" y="-1"/>
                  <a:pt x="20902" y="8925"/>
                  <a:pt x="21563" y="20350"/>
                </a:cubicBezTo>
                <a:lnTo>
                  <a:pt x="0" y="21600"/>
                </a:lnTo>
                <a:lnTo>
                  <a:pt x="0" y="-1"/>
                </a:lnTo>
                <a:close/>
              </a:path>
            </a:pathLst>
          </a:custGeom>
          <a:noFill/>
          <a:ln w="317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pic>
        <p:nvPicPr>
          <p:cNvPr id="94" name="Picture 42" descr="runway_groves">
            <a:extLst>
              <a:ext uri="{FF2B5EF4-FFF2-40B4-BE49-F238E27FC236}">
                <a16:creationId xmlns:a16="http://schemas.microsoft.com/office/drawing/2014/main" id="{4A429D59-89CC-2245-BB57-9117DF7EF00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123440" y="5686856"/>
            <a:ext cx="762000" cy="795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5" name="Freeform 43">
            <a:extLst>
              <a:ext uri="{FF2B5EF4-FFF2-40B4-BE49-F238E27FC236}">
                <a16:creationId xmlns:a16="http://schemas.microsoft.com/office/drawing/2014/main" id="{5DA08A25-B419-B74C-861F-094617C57A97}"/>
              </a:ext>
            </a:extLst>
          </p:cNvPr>
          <p:cNvSpPr>
            <a:spLocks/>
          </p:cNvSpPr>
          <p:nvPr/>
        </p:nvSpPr>
        <p:spPr bwMode="auto">
          <a:xfrm>
            <a:off x="3824824" y="3621266"/>
            <a:ext cx="838200" cy="938463"/>
          </a:xfrm>
          <a:custGeom>
            <a:avLst/>
            <a:gdLst>
              <a:gd name="T0" fmla="*/ 2147483647 w 672"/>
              <a:gd name="T1" fmla="*/ 2147483647 h 568"/>
              <a:gd name="T2" fmla="*/ 2147483647 w 672"/>
              <a:gd name="T3" fmla="*/ 2147483647 h 568"/>
              <a:gd name="T4" fmla="*/ 2147483647 w 672"/>
              <a:gd name="T5" fmla="*/ 2147483647 h 568"/>
              <a:gd name="T6" fmla="*/ 0 60000 65536"/>
              <a:gd name="T7" fmla="*/ 0 60000 65536"/>
              <a:gd name="T8" fmla="*/ 0 60000 65536"/>
              <a:gd name="T9" fmla="*/ 0 w 672"/>
              <a:gd name="T10" fmla="*/ 0 h 568"/>
              <a:gd name="T11" fmla="*/ 672 w 672"/>
              <a:gd name="T12" fmla="*/ 568 h 568"/>
            </a:gdLst>
            <a:ahLst/>
            <a:cxnLst>
              <a:cxn ang="T6">
                <a:pos x="T0" y="T1"/>
              </a:cxn>
              <a:cxn ang="T7">
                <a:pos x="T2" y="T3"/>
              </a:cxn>
              <a:cxn ang="T8">
                <a:pos x="T4" y="T5"/>
              </a:cxn>
            </a:cxnLst>
            <a:rect l="T9" t="T10" r="T11" b="T12"/>
            <a:pathLst>
              <a:path w="672" h="568">
                <a:moveTo>
                  <a:pt x="96" y="568"/>
                </a:moveTo>
                <a:cubicBezTo>
                  <a:pt x="48" y="372"/>
                  <a:pt x="0" y="176"/>
                  <a:pt x="96" y="88"/>
                </a:cubicBezTo>
                <a:cubicBezTo>
                  <a:pt x="192" y="0"/>
                  <a:pt x="432" y="20"/>
                  <a:pt x="672" y="40"/>
                </a:cubicBezTo>
              </a:path>
            </a:pathLst>
          </a:custGeom>
          <a:noFill/>
          <a:ln w="9525">
            <a:solidFill>
              <a:schemeClr val="bg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6" name="Text Box 45">
            <a:extLst>
              <a:ext uri="{FF2B5EF4-FFF2-40B4-BE49-F238E27FC236}">
                <a16:creationId xmlns:a16="http://schemas.microsoft.com/office/drawing/2014/main" id="{BFB557BB-AC9A-274C-9231-FB862479728B}"/>
              </a:ext>
            </a:extLst>
          </p:cNvPr>
          <p:cNvSpPr txBox="1">
            <a:spLocks noChangeArrowheads="1"/>
          </p:cNvSpPr>
          <p:nvPr/>
        </p:nvSpPr>
        <p:spPr bwMode="auto">
          <a:xfrm>
            <a:off x="3122523" y="2157793"/>
            <a:ext cx="97790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TURBO AE</a:t>
            </a:r>
          </a:p>
        </p:txBody>
      </p:sp>
      <p:sp>
        <p:nvSpPr>
          <p:cNvPr id="97" name="Line 52">
            <a:extLst>
              <a:ext uri="{FF2B5EF4-FFF2-40B4-BE49-F238E27FC236}">
                <a16:creationId xmlns:a16="http://schemas.microsoft.com/office/drawing/2014/main" id="{48D38108-AFF4-DB4C-B9DF-0269A591583D}"/>
              </a:ext>
            </a:extLst>
          </p:cNvPr>
          <p:cNvSpPr>
            <a:spLocks noChangeShapeType="1"/>
          </p:cNvSpPr>
          <p:nvPr/>
        </p:nvSpPr>
        <p:spPr bwMode="auto">
          <a:xfrm rot="14713491" flipH="1">
            <a:off x="3975633" y="2756666"/>
            <a:ext cx="2093054" cy="661979"/>
          </a:xfrm>
          <a:prstGeom prst="line">
            <a:avLst/>
          </a:prstGeom>
          <a:noFill/>
          <a:ln w="9525">
            <a:solidFill>
              <a:schemeClr val="bg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8" name="Line 54">
            <a:extLst>
              <a:ext uri="{FF2B5EF4-FFF2-40B4-BE49-F238E27FC236}">
                <a16:creationId xmlns:a16="http://schemas.microsoft.com/office/drawing/2014/main" id="{6A4E7FA5-6603-9F48-9A24-2CCD434728DB}"/>
              </a:ext>
            </a:extLst>
          </p:cNvPr>
          <p:cNvSpPr>
            <a:spLocks noChangeShapeType="1"/>
          </p:cNvSpPr>
          <p:nvPr/>
        </p:nvSpPr>
        <p:spPr bwMode="auto">
          <a:xfrm flipH="1">
            <a:off x="4030573" y="2278359"/>
            <a:ext cx="254000" cy="0"/>
          </a:xfrm>
          <a:prstGeom prst="line">
            <a:avLst/>
          </a:prstGeom>
          <a:noFill/>
          <a:ln w="9525">
            <a:solidFill>
              <a:schemeClr val="bg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9" name="Text Box 55">
            <a:extLst>
              <a:ext uri="{FF2B5EF4-FFF2-40B4-BE49-F238E27FC236}">
                <a16:creationId xmlns:a16="http://schemas.microsoft.com/office/drawing/2014/main" id="{5A1F8C28-5683-AF43-9AEC-8887FE7B105F}"/>
              </a:ext>
            </a:extLst>
          </p:cNvPr>
          <p:cNvSpPr txBox="1">
            <a:spLocks noChangeArrowheads="1"/>
          </p:cNvSpPr>
          <p:nvPr/>
        </p:nvSpPr>
        <p:spPr bwMode="auto">
          <a:xfrm>
            <a:off x="4283079" y="6087892"/>
            <a:ext cx="1581150" cy="2509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29" tIns="45714" rIns="91429" bIns="45714">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Helvetica" charset="0"/>
                <a:ea typeface="ヒラギノ角ゴ Pro W3" charset="-128"/>
                <a:cs typeface="+mn-cs"/>
              </a:rPr>
              <a:t>+ WIND TUNNELS</a:t>
            </a:r>
          </a:p>
        </p:txBody>
      </p:sp>
      <p:sp>
        <p:nvSpPr>
          <p:cNvPr id="102" name="Date Placeholder 3">
            <a:extLst>
              <a:ext uri="{FF2B5EF4-FFF2-40B4-BE49-F238E27FC236}">
                <a16:creationId xmlns:a16="http://schemas.microsoft.com/office/drawing/2014/main" id="{59C22A2A-3015-D340-B394-6622AD23874F}"/>
              </a:ext>
            </a:extLst>
          </p:cNvPr>
          <p:cNvSpPr>
            <a:spLocks noGrp="1"/>
          </p:cNvSpPr>
          <p:nvPr>
            <p:ph type="dt" sz="half" idx="10"/>
          </p:nvPr>
        </p:nvSpPr>
        <p:spPr>
          <a:xfrm>
            <a:off x="152400" y="6492874"/>
            <a:ext cx="1040673" cy="365125"/>
          </a:xfrm>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103" name="Slide Number Placeholder 5">
            <a:extLst>
              <a:ext uri="{FF2B5EF4-FFF2-40B4-BE49-F238E27FC236}">
                <a16:creationId xmlns:a16="http://schemas.microsoft.com/office/drawing/2014/main" id="{5D5523DF-C89D-2242-B0E6-4954B14DE650}"/>
              </a:ext>
            </a:extLst>
          </p:cNvPr>
          <p:cNvSpPr>
            <a:spLocks noGrp="1"/>
          </p:cNvSpPr>
          <p:nvPr>
            <p:ph type="sldNum" sz="quarter" idx="12"/>
          </p:nvPr>
        </p:nvSpPr>
        <p:spPr>
          <a:xfrm>
            <a:off x="1064393" y="6492875"/>
            <a:ext cx="321645" cy="365125"/>
          </a:xfrm>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104" name="TextBox 68">
            <a:extLst>
              <a:ext uri="{FF2B5EF4-FFF2-40B4-BE49-F238E27FC236}">
                <a16:creationId xmlns:a16="http://schemas.microsoft.com/office/drawing/2014/main" id="{17AEDC43-8E7E-5143-8E3E-913B10D62D72}"/>
              </a:ext>
            </a:extLst>
          </p:cNvPr>
          <p:cNvSpPr txBox="1">
            <a:spLocks noChangeArrowheads="1"/>
          </p:cNvSpPr>
          <p:nvPr/>
        </p:nvSpPr>
        <p:spPr bwMode="auto">
          <a:xfrm>
            <a:off x="5070228" y="1240263"/>
            <a:ext cx="3053199" cy="854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128"/>
              </a:defRPr>
            </a:lvl1pPr>
            <a:lvl2pPr marL="742950" indent="-285750" eaLnBrk="0" hangingPunct="0">
              <a:defRPr>
                <a:solidFill>
                  <a:schemeClr val="tx1"/>
                </a:solidFill>
                <a:latin typeface="Arial" charset="0"/>
                <a:ea typeface="ヒラギノ角ゴ Pro W3" charset="-128"/>
              </a:defRPr>
            </a:lvl2pPr>
            <a:lvl3pPr marL="1143000" indent="-228600" eaLnBrk="0" hangingPunct="0">
              <a:defRPr>
                <a:solidFill>
                  <a:schemeClr val="tx1"/>
                </a:solidFill>
                <a:latin typeface="Arial" charset="0"/>
                <a:ea typeface="ヒラギノ角ゴ Pro W3" charset="-128"/>
              </a:defRPr>
            </a:lvl3pPr>
            <a:lvl4pPr marL="1600200" indent="-228600" eaLnBrk="0" hangingPunct="0">
              <a:defRPr>
                <a:solidFill>
                  <a:schemeClr val="tx1"/>
                </a:solidFill>
                <a:latin typeface="Arial" charset="0"/>
                <a:ea typeface="ヒラギノ角ゴ Pro W3" charset="-128"/>
              </a:defRPr>
            </a:lvl4pPr>
            <a:lvl5pPr marL="2057400" indent="-228600" eaLnBrk="0" hangingPunct="0">
              <a:defRPr>
                <a:solidFill>
                  <a:schemeClr val="tx1"/>
                </a:solidFill>
                <a:latin typeface="Arial" charset="0"/>
                <a:ea typeface="ヒラギノ角ゴ Pro W3" charset="-128"/>
              </a:defRPr>
            </a:lvl5pPr>
            <a:lvl6pPr marL="2514600" indent="-228600" eaLnBrk="0" fontAlgn="base" hangingPunct="0">
              <a:spcBef>
                <a:spcPct val="0"/>
              </a:spcBef>
              <a:spcAft>
                <a:spcPct val="0"/>
              </a:spcAft>
              <a:defRPr>
                <a:solidFill>
                  <a:schemeClr val="tx1"/>
                </a:solidFill>
                <a:latin typeface="Arial" charset="0"/>
                <a:ea typeface="ヒラギノ角ゴ Pro W3" charset="-128"/>
              </a:defRPr>
            </a:lvl6pPr>
            <a:lvl7pPr marL="2971800" indent="-228600" eaLnBrk="0" fontAlgn="base" hangingPunct="0">
              <a:spcBef>
                <a:spcPct val="0"/>
              </a:spcBef>
              <a:spcAft>
                <a:spcPct val="0"/>
              </a:spcAft>
              <a:defRPr>
                <a:solidFill>
                  <a:schemeClr val="tx1"/>
                </a:solidFill>
                <a:latin typeface="Arial" charset="0"/>
                <a:ea typeface="ヒラギノ角ゴ Pro W3" charset="-128"/>
              </a:defRPr>
            </a:lvl7pPr>
            <a:lvl8pPr marL="3429000" indent="-228600" eaLnBrk="0" fontAlgn="base" hangingPunct="0">
              <a:spcBef>
                <a:spcPct val="0"/>
              </a:spcBef>
              <a:spcAft>
                <a:spcPct val="0"/>
              </a:spcAft>
              <a:defRPr>
                <a:solidFill>
                  <a:schemeClr val="tx1"/>
                </a:solidFill>
                <a:latin typeface="Arial" charset="0"/>
                <a:ea typeface="ヒラギノ角ゴ Pro W3" charset="-128"/>
              </a:defRPr>
            </a:lvl8pPr>
            <a:lvl9pPr marL="3886200" indent="-228600" eaLnBrk="0" fontAlgn="base" hangingPunct="0">
              <a:spcBef>
                <a:spcPct val="0"/>
              </a:spcBef>
              <a:spcAft>
                <a:spcPct val="0"/>
              </a:spcAft>
              <a:defRPr>
                <a:solidFill>
                  <a:schemeClr val="tx1"/>
                </a:solidFill>
                <a:latin typeface="Arial" charset="0"/>
                <a:ea typeface="ヒラギノ角ゴ Pro W3"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700" b="0" i="0" u="none" strike="noStrike" kern="1200" cap="none" spc="0" normalizeH="0" baseline="0" noProof="0" dirty="0">
              <a:ln>
                <a:noFill/>
              </a:ln>
              <a:solidFill>
                <a:srgbClr val="FFFFFF"/>
              </a:solidFill>
              <a:effectLst/>
              <a:uLnTx/>
              <a:uFillTx/>
              <a:latin typeface="Arial" charset="0"/>
              <a:ea typeface="ヒラギノ角ゴ Pro W3"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50" b="0" i="0" u="none" strike="noStrike" kern="1200" cap="none" spc="0" normalizeH="0" baseline="0" noProof="0" dirty="0">
                <a:ln>
                  <a:noFill/>
                </a:ln>
                <a:solidFill>
                  <a:srgbClr val="FFFFFF"/>
                </a:solidFill>
                <a:effectLst/>
                <a:uLnTx/>
                <a:uFillTx/>
                <a:latin typeface="Arial" charset="0"/>
                <a:ea typeface="ヒラギノ角ゴ Pro W3" charset="-128"/>
                <a:cs typeface="+mn-cs"/>
              </a:rPr>
              <a:t>• Center TRACON Automation System (CTAS) </a:t>
            </a:r>
            <a:r>
              <a:rPr kumimoji="0" lang="en-US" sz="850" b="0" i="1" u="none" strike="noStrike" kern="1200" cap="none" spc="0" normalizeH="0" baseline="0" noProof="0" dirty="0">
                <a:ln>
                  <a:noFill/>
                </a:ln>
                <a:solidFill>
                  <a:srgbClr val="FFFFFF"/>
                </a:solidFill>
                <a:effectLst/>
                <a:uLnTx/>
                <a:uFillTx/>
                <a:latin typeface="Arial" charset="0"/>
                <a:ea typeface="ヒラギノ角ゴ Pro W3" charset="-128"/>
                <a:cs typeface="+mn-cs"/>
              </a:rPr>
              <a:t>– 1990s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50" b="0" i="0" u="none" strike="noStrike" kern="1200" cap="none" spc="0" normalizeH="0" baseline="0" noProof="0" dirty="0">
                <a:ln>
                  <a:noFill/>
                </a:ln>
                <a:solidFill>
                  <a:srgbClr val="FFFFFF"/>
                </a:solidFill>
                <a:effectLst/>
                <a:uLnTx/>
                <a:uFillTx/>
                <a:latin typeface="Arial" charset="0"/>
                <a:ea typeface="ヒラギノ角ゴ Pro W3" charset="-128"/>
                <a:cs typeface="+mn-cs"/>
              </a:rPr>
              <a:t>• Traffic Management Advisor (TMA) – </a:t>
            </a:r>
            <a:r>
              <a:rPr kumimoji="0" lang="en-US" sz="850" b="0" i="1" u="none" strike="noStrike" kern="1200" cap="none" spc="0" normalizeH="0" baseline="0" noProof="0" dirty="0">
                <a:ln>
                  <a:noFill/>
                </a:ln>
                <a:solidFill>
                  <a:srgbClr val="FFFFFF"/>
                </a:solidFill>
                <a:effectLst/>
                <a:uLnTx/>
                <a:uFillTx/>
                <a:latin typeface="Arial" charset="0"/>
                <a:ea typeface="ヒラギノ角ゴ Pro W3" charset="-128"/>
                <a:cs typeface="+mn-cs"/>
              </a:rPr>
              <a:t>1990s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50" b="0" i="0" u="none" strike="noStrike" kern="1200" cap="none" spc="0" normalizeH="0" baseline="0" noProof="0" dirty="0">
                <a:ln>
                  <a:noFill/>
                </a:ln>
                <a:solidFill>
                  <a:srgbClr val="FFFFFF"/>
                </a:solidFill>
                <a:effectLst/>
                <a:uLnTx/>
                <a:uFillTx/>
                <a:latin typeface="Arial" charset="0"/>
                <a:ea typeface="ヒラギノ角ゴ Pro W3" charset="-128"/>
                <a:cs typeface="+mn-cs"/>
              </a:rPr>
              <a:t>• Surface Management System (SMS) </a:t>
            </a:r>
            <a:r>
              <a:rPr kumimoji="0" lang="en-US" sz="850" b="0" i="1" u="none" strike="noStrike" kern="1200" cap="none" spc="0" normalizeH="0" baseline="0" noProof="0" dirty="0">
                <a:ln>
                  <a:noFill/>
                </a:ln>
                <a:solidFill>
                  <a:srgbClr val="FFFFFF"/>
                </a:solidFill>
                <a:effectLst/>
                <a:uLnTx/>
                <a:uFillTx/>
                <a:latin typeface="Arial" charset="0"/>
                <a:ea typeface="ヒラギノ角ゴ Pro W3" charset="-128"/>
                <a:cs typeface="+mn-cs"/>
              </a:rPr>
              <a:t>– 2000s </a:t>
            </a:r>
          </a:p>
          <a:p>
            <a:pPr marL="0" marR="0" lvl="0" indent="0" algn="l" defTabSz="914400" rtl="0" eaLnBrk="1" fontAlgn="base" latinLnBrk="0" hangingPunct="1">
              <a:lnSpc>
                <a:spcPct val="100000"/>
              </a:lnSpc>
              <a:spcBef>
                <a:spcPct val="0"/>
              </a:spcBef>
              <a:spcAft>
                <a:spcPct val="0"/>
              </a:spcAft>
              <a:buClrTx/>
              <a:buSzTx/>
              <a:buFontTx/>
              <a:buNone/>
              <a:tabLst>
                <a:tab pos="57150" algn="l"/>
              </a:tabLst>
              <a:defRPr/>
            </a:pPr>
            <a:r>
              <a:rPr kumimoji="0" lang="en-US" sz="850" b="0" i="0" u="none" strike="noStrike" kern="1200" cap="none" spc="0" normalizeH="0" baseline="0" noProof="0" dirty="0">
                <a:ln>
                  <a:noFill/>
                </a:ln>
                <a:solidFill>
                  <a:srgbClr val="FFFFFF"/>
                </a:solidFill>
                <a:effectLst/>
                <a:uLnTx/>
                <a:uFillTx/>
                <a:latin typeface="Arial" charset="0"/>
                <a:ea typeface="ヒラギノ角ゴ Pro W3" charset="-128"/>
                <a:cs typeface="+mn-cs"/>
              </a:rPr>
              <a:t>• Future Air Traffic Management Concepts Evaluation Tool 	(FACET) </a:t>
            </a:r>
            <a:r>
              <a:rPr kumimoji="0" lang="en-US" sz="850" b="0" i="1" u="none" strike="noStrike" kern="1200" cap="none" spc="0" normalizeH="0" baseline="0" noProof="0" dirty="0">
                <a:ln>
                  <a:noFill/>
                </a:ln>
                <a:solidFill>
                  <a:srgbClr val="FFFFFF"/>
                </a:solidFill>
                <a:effectLst/>
                <a:uLnTx/>
                <a:uFillTx/>
                <a:latin typeface="Arial" charset="0"/>
                <a:ea typeface="ヒラギノ角ゴ Pro W3" charset="-128"/>
                <a:cs typeface="+mn-cs"/>
              </a:rPr>
              <a:t>– 2000s </a:t>
            </a:r>
            <a:endParaRPr kumimoji="0" lang="en-US" sz="850" b="0" i="0" u="none" strike="noStrike" kern="1200" cap="none" spc="0" normalizeH="0" baseline="0" noProof="0" dirty="0">
              <a:ln>
                <a:noFill/>
              </a:ln>
              <a:solidFill>
                <a:srgbClr val="FFFFFF"/>
              </a:solidFill>
              <a:effectLst/>
              <a:uLnTx/>
              <a:uFillTx/>
              <a:latin typeface="Arial" charset="0"/>
              <a:ea typeface="ヒラギノ角ゴ Pro W3" charset="-128"/>
              <a:cs typeface="+mn-cs"/>
            </a:endParaRPr>
          </a:p>
        </p:txBody>
      </p:sp>
      <p:pic>
        <p:nvPicPr>
          <p:cNvPr id="54" name="Picture 53">
            <a:extLst>
              <a:ext uri="{FF2B5EF4-FFF2-40B4-BE49-F238E27FC236}">
                <a16:creationId xmlns:a16="http://schemas.microsoft.com/office/drawing/2014/main" id="{47811A7E-0E2C-F646-A64B-BE69B8B16AD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344475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AFD5-0A5F-4033-A631-DDF82CDF42E2}"/>
              </a:ext>
            </a:extLst>
          </p:cNvPr>
          <p:cNvSpPr>
            <a:spLocks noGrp="1"/>
          </p:cNvSpPr>
          <p:nvPr>
            <p:ph type="title"/>
          </p:nvPr>
        </p:nvSpPr>
        <p:spPr/>
        <p:txBody>
          <a:bodyPr>
            <a:normAutofit/>
          </a:bodyPr>
          <a:lstStyle/>
          <a:p>
            <a:r>
              <a:rPr lang="en-US" sz="2200" dirty="0">
                <a:solidFill>
                  <a:schemeClr val="bg1"/>
                </a:solidFill>
              </a:rPr>
              <a:t>Four Transformations for Sustainability, Greater Mobility, and Economic Growth</a:t>
            </a:r>
          </a:p>
        </p:txBody>
      </p:sp>
      <p:pic>
        <p:nvPicPr>
          <p:cNvPr id="6" name="Picture 5" descr="NASA Logo">
            <a:extLst>
              <a:ext uri="{FF2B5EF4-FFF2-40B4-BE49-F238E27FC236}">
                <a16:creationId xmlns:a16="http://schemas.microsoft.com/office/drawing/2014/main" id="{B81EBAD3-8104-2540-B1B7-5F43F56BD99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3032" y="261761"/>
            <a:ext cx="737199" cy="609607"/>
          </a:xfrm>
          <a:prstGeom prst="rect">
            <a:avLst/>
          </a:prstGeom>
        </p:spPr>
      </p:pic>
      <p:sp>
        <p:nvSpPr>
          <p:cNvPr id="7" name="Rectangle 6" descr="&quot;&quot;">
            <a:extLst>
              <a:ext uri="{FF2B5EF4-FFF2-40B4-BE49-F238E27FC236}">
                <a16:creationId xmlns:a16="http://schemas.microsoft.com/office/drawing/2014/main" id="{87B5F246-B513-EF4D-A237-C45AEF8D6653}"/>
              </a:ext>
            </a:extLst>
          </p:cNvPr>
          <p:cNvSpPr/>
          <p:nvPr/>
        </p:nvSpPr>
        <p:spPr>
          <a:xfrm>
            <a:off x="0" y="6416844"/>
            <a:ext cx="12192000" cy="44115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F94BF474-3FBB-5241-B384-F502CE68008C}"/>
              </a:ext>
            </a:extLst>
          </p:cNvPr>
          <p:cNvSpPr txBox="1"/>
          <p:nvPr/>
        </p:nvSpPr>
        <p:spPr>
          <a:xfrm>
            <a:off x="0" y="6466606"/>
            <a:ext cx="12191999" cy="3416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Four Transformations for Sustainability, Greater Mobility, and Economic Growth</a:t>
            </a:r>
            <a:endParaRPr kumimoji="0" lang="en-US" sz="1800" b="0" i="0" u="none" strike="noStrike" kern="1200" cap="none" spc="300" normalizeH="0" baseline="0" noProof="0" dirty="0">
              <a:ln>
                <a:noFill/>
              </a:ln>
              <a:solidFill>
                <a:srgbClr val="FFFFFF"/>
              </a:solidFill>
              <a:effectLst/>
              <a:uLnTx/>
              <a:uFillTx/>
              <a:latin typeface="Arial" panose="020B0604020202020204" pitchFamily="34" charset="0"/>
              <a:ea typeface="Montserrat" charset="0"/>
              <a:cs typeface="Arial" panose="020B0604020202020204" pitchFamily="34" charset="0"/>
            </a:endParaRPr>
          </a:p>
        </p:txBody>
      </p:sp>
      <p:sp>
        <p:nvSpPr>
          <p:cNvPr id="9" name="Date Placeholder 2">
            <a:extLst>
              <a:ext uri="{FF2B5EF4-FFF2-40B4-BE49-F238E27FC236}">
                <a16:creationId xmlns:a16="http://schemas.microsoft.com/office/drawing/2014/main" id="{B30BA934-E914-C348-891D-8740B6F6AB1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a:ea typeface="+mn-ea"/>
                <a:cs typeface="+mn-cs"/>
              </a:rPr>
              <a:t>www.nasa.gov   |</a:t>
            </a:r>
          </a:p>
        </p:txBody>
      </p:sp>
      <p:sp>
        <p:nvSpPr>
          <p:cNvPr id="10" name="Slide Number Placeholder 3">
            <a:extLst>
              <a:ext uri="{FF2B5EF4-FFF2-40B4-BE49-F238E27FC236}">
                <a16:creationId xmlns:a16="http://schemas.microsoft.com/office/drawing/2014/main" id="{0B7FFF45-B9AF-084B-9BC3-CA2F72BBF94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4" name="Picture 3"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4369FF28-41A1-D5B9-A7E0-B42AEF7AC3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12194650" cy="6421582"/>
          </a:xfrm>
          <a:prstGeom prst="rect">
            <a:avLst/>
          </a:prstGeom>
        </p:spPr>
      </p:pic>
    </p:spTree>
    <p:extLst>
      <p:ext uri="{BB962C8B-B14F-4D97-AF65-F5344CB8AC3E}">
        <p14:creationId xmlns:p14="http://schemas.microsoft.com/office/powerpoint/2010/main" val="760193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225798-60E2-ACDA-C404-B7B508443232}"/>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716"/>
          <a:stretch/>
        </p:blipFill>
        <p:spPr>
          <a:xfrm rot="10800000">
            <a:off x="0" y="3739415"/>
            <a:ext cx="12212838" cy="3118585"/>
          </a:xfrm>
          <a:prstGeom prst="rect">
            <a:avLst/>
          </a:prstGeom>
        </p:spPr>
      </p:pic>
      <p:sp>
        <p:nvSpPr>
          <p:cNvPr id="2" name="Title 1">
            <a:extLst>
              <a:ext uri="{FF2B5EF4-FFF2-40B4-BE49-F238E27FC236}">
                <a16:creationId xmlns:a16="http://schemas.microsoft.com/office/drawing/2014/main" id="{30E3B30E-7CBF-90D7-2A41-49DE921F01EF}"/>
              </a:ext>
            </a:extLst>
          </p:cNvPr>
          <p:cNvSpPr>
            <a:spLocks noGrp="1"/>
          </p:cNvSpPr>
          <p:nvPr>
            <p:ph type="title"/>
          </p:nvPr>
        </p:nvSpPr>
        <p:spPr/>
        <p:txBody>
          <a:bodyPr/>
          <a:lstStyle/>
          <a:p>
            <a:r>
              <a:rPr lang="en-US" dirty="0"/>
              <a:t>U.S. Aviation Climate Action Plan</a:t>
            </a:r>
          </a:p>
        </p:txBody>
      </p:sp>
      <p:sp>
        <p:nvSpPr>
          <p:cNvPr id="4" name="Date Placeholder 3">
            <a:extLst>
              <a:ext uri="{FF2B5EF4-FFF2-40B4-BE49-F238E27FC236}">
                <a16:creationId xmlns:a16="http://schemas.microsoft.com/office/drawing/2014/main" id="{DC77D223-D503-A275-5FEA-2D5D65E3F1E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5" name="Slide Number Placeholder 4">
            <a:extLst>
              <a:ext uri="{FF2B5EF4-FFF2-40B4-BE49-F238E27FC236}">
                <a16:creationId xmlns:a16="http://schemas.microsoft.com/office/drawing/2014/main" id="{4204018B-AB3D-20C7-D12F-D9EE3D1C3A3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10" name="Content Placeholder 2">
            <a:extLst>
              <a:ext uri="{FF2B5EF4-FFF2-40B4-BE49-F238E27FC236}">
                <a16:creationId xmlns:a16="http://schemas.microsoft.com/office/drawing/2014/main" id="{AA5C0D61-D720-3737-F6F9-0D59437D741D}"/>
              </a:ext>
            </a:extLst>
          </p:cNvPr>
          <p:cNvSpPr txBox="1">
            <a:spLocks/>
          </p:cNvSpPr>
          <p:nvPr/>
        </p:nvSpPr>
        <p:spPr>
          <a:xfrm>
            <a:off x="1916792" y="1012979"/>
            <a:ext cx="9479520" cy="111420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00">
                    <a:lumMod val="75000"/>
                    <a:lumOff val="25000"/>
                  </a:srgbClr>
                </a:solidFill>
                <a:effectLst/>
                <a:uLnTx/>
                <a:uFillTx/>
                <a:latin typeface="Arial"/>
                <a:ea typeface="+mn-ea"/>
                <a:cs typeface="+mn-cs"/>
              </a:rPr>
              <a:t>U.S. Aviation Climate Goal:</a:t>
            </a:r>
            <a:br>
              <a:rPr kumimoji="0" lang="en-US" sz="2000" b="1" i="0" u="none" strike="noStrike" kern="1200" cap="none" spc="0" normalizeH="0" baseline="0" noProof="0" dirty="0">
                <a:ln>
                  <a:noFill/>
                </a:ln>
                <a:solidFill>
                  <a:srgbClr val="000000">
                    <a:lumMod val="75000"/>
                    <a:lumOff val="25000"/>
                  </a:srgbClr>
                </a:solidFill>
                <a:effectLst/>
                <a:uLnTx/>
                <a:uFillTx/>
                <a:latin typeface="Arial"/>
                <a:ea typeface="+mn-ea"/>
                <a:cs typeface="+mn-cs"/>
              </a:rPr>
            </a:br>
            <a:br>
              <a:rPr kumimoji="0" lang="en-US" sz="800" b="1" i="0" u="none" strike="noStrike" kern="1200" cap="none" spc="0" normalizeH="0" baseline="0" noProof="0" dirty="0">
                <a:ln>
                  <a:noFill/>
                </a:ln>
                <a:solidFill>
                  <a:srgbClr val="000000">
                    <a:lumMod val="75000"/>
                    <a:lumOff val="25000"/>
                  </a:srgbClr>
                </a:solidFill>
                <a:effectLst/>
                <a:uLnTx/>
                <a:uFillTx/>
                <a:latin typeface="Arial"/>
                <a:ea typeface="+mn-ea"/>
                <a:cs typeface="+mn-cs"/>
              </a:rPr>
            </a:br>
            <a:r>
              <a:rPr kumimoji="0" lang="en-US" sz="2000" b="1" i="1" u="none" strike="noStrike" kern="1200" cap="none" spc="0" normalizeH="0" baseline="0" noProof="0" dirty="0">
                <a:ln>
                  <a:noFill/>
                </a:ln>
                <a:solidFill>
                  <a:srgbClr val="000000">
                    <a:lumMod val="75000"/>
                    <a:lumOff val="25000"/>
                  </a:srgbClr>
                </a:solidFill>
                <a:effectLst/>
                <a:uLnTx/>
                <a:uFillTx/>
                <a:latin typeface="Arial"/>
                <a:ea typeface="+mn-ea"/>
                <a:cs typeface="+mn-cs"/>
              </a:rPr>
              <a:t>Net-Zero Greenhouse Gas Emissions from the U.S. Aviation Sector by 2050</a:t>
            </a:r>
          </a:p>
        </p:txBody>
      </p:sp>
      <p:sp>
        <p:nvSpPr>
          <p:cNvPr id="3" name="Content Placeholder 2">
            <a:extLst>
              <a:ext uri="{FF2B5EF4-FFF2-40B4-BE49-F238E27FC236}">
                <a16:creationId xmlns:a16="http://schemas.microsoft.com/office/drawing/2014/main" id="{375BA725-8712-CC13-C856-4AF79D27699F}"/>
              </a:ext>
            </a:extLst>
          </p:cNvPr>
          <p:cNvSpPr txBox="1">
            <a:spLocks/>
          </p:cNvSpPr>
          <p:nvPr/>
        </p:nvSpPr>
        <p:spPr>
          <a:xfrm>
            <a:off x="1893553" y="1973746"/>
            <a:ext cx="8414230" cy="25693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Arial"/>
                <a:ea typeface="+mn-ea"/>
                <a:cs typeface="+mn-cs"/>
              </a:rPr>
              <a:t>“The United States believes that addressing the climate crisis through enhanced ambition is a defining priority of our time. This Aviation Climate Action Plan provides a whole-of-government approach and policy framework for the aviation sector to contribute to broader, economy-wide objectives.”</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000000">
                    <a:lumMod val="75000"/>
                    <a:lumOff val="25000"/>
                  </a:srgbClr>
                </a:solidFill>
                <a:effectLst/>
                <a:uLnTx/>
                <a:uFillTx/>
                <a:latin typeface="Arial"/>
                <a:ea typeface="+mn-ea"/>
                <a:cs typeface="+mn-cs"/>
              </a:rPr>
              <a:t>- U.S. Aviation Climate Action Plan</a:t>
            </a:r>
          </a:p>
        </p:txBody>
      </p:sp>
      <p:pic>
        <p:nvPicPr>
          <p:cNvPr id="8" name="Picture 7" descr="Image of a plane flying from the bottom of the slide to the middle. Behind it is a green trail to symbolize sustainability.">
            <a:extLst>
              <a:ext uri="{FF2B5EF4-FFF2-40B4-BE49-F238E27FC236}">
                <a16:creationId xmlns:a16="http://schemas.microsoft.com/office/drawing/2014/main" id="{7C705701-3D71-31F2-858F-69842D4C3179}"/>
              </a:ext>
            </a:extLst>
          </p:cNvPr>
          <p:cNvPicPr>
            <a:picLocks noChangeAspect="1"/>
          </p:cNvPicPr>
          <p:nvPr/>
        </p:nvPicPr>
        <p:blipFill rotWithShape="1">
          <a:blip r:embed="rId4" cstate="screen">
            <a:alphaModFix amt="80000"/>
            <a:extLst>
              <a:ext uri="{28A0092B-C50C-407E-A947-70E740481C1C}">
                <a14:useLocalDpi xmlns:a14="http://schemas.microsoft.com/office/drawing/2010/main"/>
              </a:ext>
            </a:extLst>
          </a:blip>
          <a:srcRect/>
          <a:stretch/>
        </p:blipFill>
        <p:spPr>
          <a:xfrm>
            <a:off x="4698042" y="2234050"/>
            <a:ext cx="6326713" cy="4623950"/>
          </a:xfrm>
          <a:prstGeom prst="rect">
            <a:avLst/>
          </a:prstGeom>
        </p:spPr>
      </p:pic>
      <p:pic>
        <p:nvPicPr>
          <p:cNvPr id="9" name="Picture 8" descr="Icon of the U.S. Flag in a circle.">
            <a:extLst>
              <a:ext uri="{FF2B5EF4-FFF2-40B4-BE49-F238E27FC236}">
                <a16:creationId xmlns:a16="http://schemas.microsoft.com/office/drawing/2014/main" id="{23330240-9162-22AC-6317-5812929FAB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3689" y="1093137"/>
            <a:ext cx="1467625" cy="1515309"/>
          </a:xfrm>
          <a:prstGeom prst="rect">
            <a:avLst/>
          </a:prstGeom>
        </p:spPr>
      </p:pic>
    </p:spTree>
    <p:extLst>
      <p:ext uri="{BB962C8B-B14F-4D97-AF65-F5344CB8AC3E}">
        <p14:creationId xmlns:p14="http://schemas.microsoft.com/office/powerpoint/2010/main" val="3601940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Airport Tower">
            <a:extLst>
              <a:ext uri="{FF2B5EF4-FFF2-40B4-BE49-F238E27FC236}">
                <a16:creationId xmlns:a16="http://schemas.microsoft.com/office/drawing/2014/main" id="{4FB607FF-35A6-4745-91E7-23F0745EFE8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58556" y="3533058"/>
            <a:ext cx="1189018" cy="1419015"/>
          </a:xfrm>
          <a:prstGeom prst="rect">
            <a:avLst/>
          </a:prstGeom>
        </p:spPr>
      </p:pic>
      <p:sp>
        <p:nvSpPr>
          <p:cNvPr id="2" name="Title 1">
            <a:extLst>
              <a:ext uri="{FF2B5EF4-FFF2-40B4-BE49-F238E27FC236}">
                <a16:creationId xmlns:a16="http://schemas.microsoft.com/office/drawing/2014/main" id="{958C72A2-E85E-1340-A20D-0AC4F24959B4}"/>
              </a:ext>
            </a:extLst>
          </p:cNvPr>
          <p:cNvSpPr>
            <a:spLocks noGrp="1"/>
          </p:cNvSpPr>
          <p:nvPr>
            <p:ph type="title"/>
          </p:nvPr>
        </p:nvSpPr>
        <p:spPr/>
        <p:txBody>
          <a:bodyPr/>
          <a:lstStyle/>
          <a:p>
            <a:r>
              <a:rPr lang="en-US"/>
              <a:t>Aviation Pillars for a Sustainable Future</a:t>
            </a:r>
          </a:p>
        </p:txBody>
      </p:sp>
      <p:sp>
        <p:nvSpPr>
          <p:cNvPr id="24" name="Rectangle 23">
            <a:extLst>
              <a:ext uri="{FF2B5EF4-FFF2-40B4-BE49-F238E27FC236}">
                <a16:creationId xmlns:a16="http://schemas.microsoft.com/office/drawing/2014/main" id="{1E1240AE-E911-CE4A-A3A6-44C9FDED573F}"/>
              </a:ext>
            </a:extLst>
          </p:cNvPr>
          <p:cNvSpPr/>
          <p:nvPr/>
        </p:nvSpPr>
        <p:spPr>
          <a:xfrm>
            <a:off x="218755" y="737061"/>
            <a:ext cx="10831417" cy="400110"/>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lumMod val="75000"/>
                    <a:lumOff val="25000"/>
                  </a:srgbClr>
                </a:solidFill>
                <a:effectLst/>
                <a:uLnTx/>
                <a:uFillTx/>
                <a:latin typeface="Arial"/>
                <a:ea typeface="+mn-ea"/>
                <a:cs typeface="+mn-cs"/>
              </a:rPr>
              <a:t>Global Aviation GOAL: net-zero carbon emissions by 2050</a:t>
            </a:r>
            <a:endParaRPr kumimoji="0" lang="en-US" sz="2000" b="1" i="0" u="none" strike="noStrike" kern="1200" cap="none" spc="0" normalizeH="0" baseline="0" noProof="0">
              <a:ln>
                <a:noFill/>
              </a:ln>
              <a:solidFill>
                <a:srgbClr val="000000">
                  <a:lumMod val="75000"/>
                  <a:lumOff val="25000"/>
                </a:srgbClr>
              </a:solidFill>
              <a:effectLst/>
              <a:uLnTx/>
              <a:uFillTx/>
              <a:latin typeface="Arial"/>
              <a:ea typeface="+mn-ea"/>
              <a:cs typeface="Arial"/>
            </a:endParaRPr>
          </a:p>
        </p:txBody>
      </p:sp>
      <p:sp>
        <p:nvSpPr>
          <p:cNvPr id="51" name="Oval 50" descr="Circle Shape with a green outline.">
            <a:extLst>
              <a:ext uri="{FF2B5EF4-FFF2-40B4-BE49-F238E27FC236}">
                <a16:creationId xmlns:a16="http://schemas.microsoft.com/office/drawing/2014/main" id="{7ACA1F53-EBDA-F24A-8965-0FB0FE4A9F9B}"/>
              </a:ext>
            </a:extLst>
          </p:cNvPr>
          <p:cNvSpPr/>
          <p:nvPr/>
        </p:nvSpPr>
        <p:spPr bwMode="auto">
          <a:xfrm>
            <a:off x="788389" y="1784985"/>
            <a:ext cx="3143476" cy="3143475"/>
          </a:xfrm>
          <a:prstGeom prst="ellipse">
            <a:avLst/>
          </a:prstGeom>
          <a:noFill/>
          <a:ln w="76200" cap="flat" cmpd="sng" algn="ctr">
            <a:solidFill>
              <a:srgbClr val="90C7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3" name="Picture 52" descr="Technology">
            <a:extLst>
              <a:ext uri="{FF2B5EF4-FFF2-40B4-BE49-F238E27FC236}">
                <a16:creationId xmlns:a16="http://schemas.microsoft.com/office/drawing/2014/main" id="{43E3200A-3A28-8D44-B51A-BC74860E176B}"/>
              </a:ext>
            </a:extLst>
          </p:cNvPr>
          <p:cNvPicPr>
            <a:picLocks noChangeAspect="1"/>
          </p:cNvPicPr>
          <p:nvPr/>
        </p:nvPicPr>
        <p:blipFill>
          <a:blip r:embed="rId4"/>
          <a:stretch>
            <a:fillRect/>
          </a:stretch>
        </p:blipFill>
        <p:spPr>
          <a:xfrm>
            <a:off x="1521998" y="2450445"/>
            <a:ext cx="1675053" cy="324204"/>
          </a:xfrm>
          <a:prstGeom prst="rect">
            <a:avLst/>
          </a:prstGeom>
        </p:spPr>
      </p:pic>
      <p:sp>
        <p:nvSpPr>
          <p:cNvPr id="54" name="TextBox 53">
            <a:extLst>
              <a:ext uri="{FF2B5EF4-FFF2-40B4-BE49-F238E27FC236}">
                <a16:creationId xmlns:a16="http://schemas.microsoft.com/office/drawing/2014/main" id="{EDEAE877-97C1-FF45-96AE-9E35D7C9D72A}"/>
              </a:ext>
            </a:extLst>
          </p:cNvPr>
          <p:cNvSpPr txBox="1"/>
          <p:nvPr/>
        </p:nvSpPr>
        <p:spPr>
          <a:xfrm>
            <a:off x="761224" y="5082726"/>
            <a:ext cx="3170641" cy="4507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90C74B"/>
                </a:solidFill>
                <a:effectLst/>
                <a:uLnTx/>
                <a:uFillTx/>
                <a:latin typeface="Arial"/>
                <a:ea typeface="+mn-ea"/>
                <a:cs typeface="+mn-cs"/>
              </a:rPr>
              <a:t>NASA = Primary Role</a:t>
            </a:r>
          </a:p>
        </p:txBody>
      </p:sp>
      <p:pic>
        <p:nvPicPr>
          <p:cNvPr id="52" name="Picture 51" descr="Artist illustration of the transonic truss-braced wing aircraft.">
            <a:extLst>
              <a:ext uri="{FF2B5EF4-FFF2-40B4-BE49-F238E27FC236}">
                <a16:creationId xmlns:a16="http://schemas.microsoft.com/office/drawing/2014/main" id="{CE6EAD90-32B1-1745-962B-53C72F8F8AB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6402" y="2726746"/>
            <a:ext cx="3055885" cy="1266449"/>
          </a:xfrm>
          <a:prstGeom prst="rect">
            <a:avLst/>
          </a:prstGeom>
        </p:spPr>
      </p:pic>
      <p:sp>
        <p:nvSpPr>
          <p:cNvPr id="57" name="Oval 56" descr="Circle Shape with a red outline.">
            <a:extLst>
              <a:ext uri="{FF2B5EF4-FFF2-40B4-BE49-F238E27FC236}">
                <a16:creationId xmlns:a16="http://schemas.microsoft.com/office/drawing/2014/main" id="{E0E0611B-5EB8-CA42-A482-ACC31388DE60}"/>
              </a:ext>
            </a:extLst>
          </p:cNvPr>
          <p:cNvSpPr/>
          <p:nvPr/>
        </p:nvSpPr>
        <p:spPr bwMode="auto">
          <a:xfrm>
            <a:off x="4525207" y="1784985"/>
            <a:ext cx="3143476" cy="3143475"/>
          </a:xfrm>
          <a:prstGeom prst="ellipse">
            <a:avLst/>
          </a:prstGeom>
          <a:noFill/>
          <a:ln w="76200" cap="flat" cmpd="sng" algn="ctr">
            <a:solidFill>
              <a:srgbClr val="DB32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8" name="Picture 57" descr="Sustainable Aviation Fuel">
            <a:extLst>
              <a:ext uri="{FF2B5EF4-FFF2-40B4-BE49-F238E27FC236}">
                <a16:creationId xmlns:a16="http://schemas.microsoft.com/office/drawing/2014/main" id="{6FB07E0D-D864-E747-BB62-C56499F02E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53137" y="2151974"/>
            <a:ext cx="1596063" cy="620331"/>
          </a:xfrm>
          <a:prstGeom prst="rect">
            <a:avLst/>
          </a:prstGeom>
        </p:spPr>
      </p:pic>
      <p:sp>
        <p:nvSpPr>
          <p:cNvPr id="59" name="TextBox 58">
            <a:extLst>
              <a:ext uri="{FF2B5EF4-FFF2-40B4-BE49-F238E27FC236}">
                <a16:creationId xmlns:a16="http://schemas.microsoft.com/office/drawing/2014/main" id="{BE3F4AFC-CFF3-A244-B889-C9C287C1FC88}"/>
              </a:ext>
            </a:extLst>
          </p:cNvPr>
          <p:cNvSpPr txBox="1"/>
          <p:nvPr/>
        </p:nvSpPr>
        <p:spPr>
          <a:xfrm>
            <a:off x="4267079" y="5044460"/>
            <a:ext cx="365588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DB3238"/>
                </a:solidFill>
                <a:effectLst/>
                <a:uLnTx/>
                <a:uFillTx/>
                <a:latin typeface="Arial"/>
                <a:ea typeface="+mn-ea"/>
                <a:cs typeface="+mn-cs"/>
              </a:rPr>
              <a:t>NASA = Supporting Role</a:t>
            </a:r>
          </a:p>
        </p:txBody>
      </p:sp>
      <p:pic>
        <p:nvPicPr>
          <p:cNvPr id="60" name="Picture 59" descr="Graphic illustration of green alternative fuel inside a beaker.">
            <a:extLst>
              <a:ext uri="{FF2B5EF4-FFF2-40B4-BE49-F238E27FC236}">
                <a16:creationId xmlns:a16="http://schemas.microsoft.com/office/drawing/2014/main" id="{9D02D56E-DC37-4F4F-8C30-830D724B16D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82787" y="2796282"/>
            <a:ext cx="1457967" cy="2161220"/>
          </a:xfrm>
          <a:prstGeom prst="rect">
            <a:avLst/>
          </a:prstGeom>
        </p:spPr>
      </p:pic>
      <p:sp>
        <p:nvSpPr>
          <p:cNvPr id="68" name="Oval 67" descr="Circle Shape with a blue outline.">
            <a:extLst>
              <a:ext uri="{FF2B5EF4-FFF2-40B4-BE49-F238E27FC236}">
                <a16:creationId xmlns:a16="http://schemas.microsoft.com/office/drawing/2014/main" id="{AD1E680B-E45E-8A41-904E-32EDF3C088EB}"/>
              </a:ext>
            </a:extLst>
          </p:cNvPr>
          <p:cNvSpPr/>
          <p:nvPr/>
        </p:nvSpPr>
        <p:spPr bwMode="auto">
          <a:xfrm>
            <a:off x="8274795" y="1784985"/>
            <a:ext cx="3143476" cy="3143476"/>
          </a:xfrm>
          <a:prstGeom prst="ellipse">
            <a:avLst/>
          </a:prstGeom>
          <a:noFill/>
          <a:ln w="76200" cap="flat" cmpd="sng" algn="ctr">
            <a:solidFill>
              <a:srgbClr val="66B5D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63" name="Picture 62" descr="Operations and Infrastructure">
            <a:extLst>
              <a:ext uri="{FF2B5EF4-FFF2-40B4-BE49-F238E27FC236}">
                <a16:creationId xmlns:a16="http://schemas.microsoft.com/office/drawing/2014/main" id="{B28ADEDF-8AA9-7149-AAEF-9AC49E0E36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146002" y="2151974"/>
            <a:ext cx="1401060" cy="488742"/>
          </a:xfrm>
          <a:prstGeom prst="rect">
            <a:avLst/>
          </a:prstGeom>
        </p:spPr>
      </p:pic>
      <p:sp>
        <p:nvSpPr>
          <p:cNvPr id="69" name="TextBox 68">
            <a:extLst>
              <a:ext uri="{FF2B5EF4-FFF2-40B4-BE49-F238E27FC236}">
                <a16:creationId xmlns:a16="http://schemas.microsoft.com/office/drawing/2014/main" id="{1756B7E7-C642-A042-B7DF-1EA01C92999D}"/>
              </a:ext>
            </a:extLst>
          </p:cNvPr>
          <p:cNvSpPr txBox="1"/>
          <p:nvPr/>
        </p:nvSpPr>
        <p:spPr>
          <a:xfrm>
            <a:off x="8274796" y="5079216"/>
            <a:ext cx="3143478" cy="4507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66B5D7"/>
                </a:solidFill>
                <a:effectLst/>
                <a:uLnTx/>
                <a:uFillTx/>
                <a:latin typeface="Arial"/>
                <a:ea typeface="+mn-ea"/>
                <a:cs typeface="+mn-cs"/>
              </a:rPr>
              <a:t>NASA = Primary Role</a:t>
            </a:r>
          </a:p>
        </p:txBody>
      </p:sp>
      <p:pic>
        <p:nvPicPr>
          <p:cNvPr id="64" name="Picture 63" descr="Artist illustration of the U.S. depicting a typical day of flights throughout the country.">
            <a:extLst>
              <a:ext uri="{FF2B5EF4-FFF2-40B4-BE49-F238E27FC236}">
                <a16:creationId xmlns:a16="http://schemas.microsoft.com/office/drawing/2014/main" id="{ADB6B432-160C-654A-828D-0CDB6F9FDF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849472" y="2739024"/>
            <a:ext cx="1923169" cy="1280327"/>
          </a:xfrm>
          <a:prstGeom prst="rect">
            <a:avLst/>
          </a:prstGeom>
        </p:spPr>
      </p:pic>
      <p:sp>
        <p:nvSpPr>
          <p:cNvPr id="23" name="Date Placeholder 2">
            <a:extLst>
              <a:ext uri="{FF2B5EF4-FFF2-40B4-BE49-F238E27FC236}">
                <a16:creationId xmlns:a16="http://schemas.microsoft.com/office/drawing/2014/main" id="{99C75773-8466-5D4F-8868-1F0C21B7367E}"/>
              </a:ext>
            </a:extLst>
          </p:cNvPr>
          <p:cNvSpPr txBox="1">
            <a:spLocks/>
          </p:cNvSpPr>
          <p:nvPr/>
        </p:nvSpPr>
        <p:spPr>
          <a:xfrm>
            <a:off x="167014" y="6507488"/>
            <a:ext cx="1040673"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25" name="Slide Number Placeholder 3">
            <a:extLst>
              <a:ext uri="{FF2B5EF4-FFF2-40B4-BE49-F238E27FC236}">
                <a16:creationId xmlns:a16="http://schemas.microsoft.com/office/drawing/2014/main" id="{1098E32B-62C5-B945-A897-F9093C105700}"/>
              </a:ext>
            </a:extLst>
          </p:cNvPr>
          <p:cNvSpPr txBox="1">
            <a:spLocks/>
          </p:cNvSpPr>
          <p:nvPr/>
        </p:nvSpPr>
        <p:spPr>
          <a:xfrm>
            <a:off x="1079007" y="6507489"/>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2382713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erial view of a green forest of trees.">
            <a:extLst>
              <a:ext uri="{FF2B5EF4-FFF2-40B4-BE49-F238E27FC236}">
                <a16:creationId xmlns:a16="http://schemas.microsoft.com/office/drawing/2014/main" id="{FE89EA75-6BC1-179D-EFE1-C617CF7EDA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6DEE91B-9052-0343-A35E-90B1580BB0E0}"/>
              </a:ext>
            </a:extLst>
          </p:cNvPr>
          <p:cNvSpPr>
            <a:spLocks noGrp="1"/>
          </p:cNvSpPr>
          <p:nvPr>
            <p:ph type="title"/>
          </p:nvPr>
        </p:nvSpPr>
        <p:spPr/>
        <p:txBody>
          <a:bodyPr/>
          <a:lstStyle/>
          <a:p>
            <a:r>
              <a:rPr lang="en-US">
                <a:solidFill>
                  <a:schemeClr val="bg1"/>
                </a:solidFill>
              </a:rPr>
              <a:t>Sustainable Flight National Partnership Benefits </a:t>
            </a:r>
          </a:p>
        </p:txBody>
      </p:sp>
      <p:sp>
        <p:nvSpPr>
          <p:cNvPr id="37" name="Rectangle 36" descr="&quot;&quot;">
            <a:extLst>
              <a:ext uri="{FF2B5EF4-FFF2-40B4-BE49-F238E27FC236}">
                <a16:creationId xmlns:a16="http://schemas.microsoft.com/office/drawing/2014/main" id="{CA106CA8-AD73-C041-9EC7-3591D616DC0C}"/>
              </a:ext>
            </a:extLst>
          </p:cNvPr>
          <p:cNvSpPr/>
          <p:nvPr/>
        </p:nvSpPr>
        <p:spPr>
          <a:xfrm>
            <a:off x="218754" y="1526634"/>
            <a:ext cx="2968530" cy="4164447"/>
          </a:xfrm>
          <a:prstGeom prst="rect">
            <a:avLst/>
          </a:prstGeom>
          <a:solidFill>
            <a:schemeClr val="accent6">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Rectangle 37" descr="&quot;&quot;">
            <a:extLst>
              <a:ext uri="{FF2B5EF4-FFF2-40B4-BE49-F238E27FC236}">
                <a16:creationId xmlns:a16="http://schemas.microsoft.com/office/drawing/2014/main" id="{5BC37A65-F63F-4A42-9311-A99B0F3E8300}"/>
              </a:ext>
            </a:extLst>
          </p:cNvPr>
          <p:cNvSpPr/>
          <p:nvPr/>
        </p:nvSpPr>
        <p:spPr>
          <a:xfrm>
            <a:off x="218754" y="1449782"/>
            <a:ext cx="2968530" cy="89483"/>
          </a:xfrm>
          <a:prstGeom prst="rect">
            <a:avLst/>
          </a:prstGeom>
          <a:gradFill flip="none" rotWithShape="1">
            <a:gsLst>
              <a:gs pos="0">
                <a:schemeClr val="accent6">
                  <a:lumMod val="89000"/>
                </a:schemeClr>
              </a:gs>
              <a:gs pos="47000">
                <a:srgbClr val="96E14B"/>
              </a:gs>
              <a:gs pos="97000">
                <a:schemeClr val="accent6">
                  <a:lumMod val="7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TextBox 26">
            <a:extLst>
              <a:ext uri="{FF2B5EF4-FFF2-40B4-BE49-F238E27FC236}">
                <a16:creationId xmlns:a16="http://schemas.microsoft.com/office/drawing/2014/main" id="{7C763CF0-78BA-3D4F-8B29-623C14258D1E}"/>
              </a:ext>
            </a:extLst>
          </p:cNvPr>
          <p:cNvSpPr txBox="1"/>
          <p:nvPr/>
        </p:nvSpPr>
        <p:spPr>
          <a:xfrm>
            <a:off x="324770" y="1648648"/>
            <a:ext cx="286251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Small Core Gas Turbine for 5%-10% fuel burn benefit</a:t>
            </a:r>
          </a:p>
        </p:txBody>
      </p:sp>
      <p:sp>
        <p:nvSpPr>
          <p:cNvPr id="25" name="TextBox 24">
            <a:extLst>
              <a:ext uri="{FF2B5EF4-FFF2-40B4-BE49-F238E27FC236}">
                <a16:creationId xmlns:a16="http://schemas.microsoft.com/office/drawing/2014/main" id="{BB5FCAD8-C19C-DA4A-90D4-6876C7069D10}"/>
              </a:ext>
            </a:extLst>
          </p:cNvPr>
          <p:cNvSpPr txBox="1"/>
          <p:nvPr/>
        </p:nvSpPr>
        <p:spPr>
          <a:xfrm>
            <a:off x="284107" y="2885960"/>
            <a:ext cx="2968529"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Electrified Aircraft Propulsion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for ~5% fuel burn and maintenance benefit</a:t>
            </a:r>
          </a:p>
        </p:txBody>
      </p:sp>
      <p:sp>
        <p:nvSpPr>
          <p:cNvPr id="30" name="TextBox 29">
            <a:extLst>
              <a:ext uri="{FF2B5EF4-FFF2-40B4-BE49-F238E27FC236}">
                <a16:creationId xmlns:a16="http://schemas.microsoft.com/office/drawing/2014/main" id="{2C586417-5BB0-BD45-A442-0D527CBF5FA1}"/>
              </a:ext>
            </a:extLst>
          </p:cNvPr>
          <p:cNvSpPr txBox="1"/>
          <p:nvPr/>
        </p:nvSpPr>
        <p:spPr>
          <a:xfrm>
            <a:off x="324770" y="4292460"/>
            <a:ext cx="2862514"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Sustainable Aviation Fuels for reduced lifecycle carbon emissions</a:t>
            </a:r>
          </a:p>
        </p:txBody>
      </p:sp>
      <p:sp>
        <p:nvSpPr>
          <p:cNvPr id="53" name="Rectangle 52" descr="&quot;&quot;">
            <a:extLst>
              <a:ext uri="{FF2B5EF4-FFF2-40B4-BE49-F238E27FC236}">
                <a16:creationId xmlns:a16="http://schemas.microsoft.com/office/drawing/2014/main" id="{59D523E9-E87E-F54E-8307-C36CA55ED95C}"/>
              </a:ext>
            </a:extLst>
          </p:cNvPr>
          <p:cNvSpPr/>
          <p:nvPr/>
        </p:nvSpPr>
        <p:spPr>
          <a:xfrm>
            <a:off x="8962105" y="1528717"/>
            <a:ext cx="3099191" cy="4162363"/>
          </a:xfrm>
          <a:prstGeom prst="rect">
            <a:avLst/>
          </a:prstGeom>
          <a:solidFill>
            <a:schemeClr val="accent6">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4" name="Rectangle 53" descr="&quot;&quot;">
            <a:extLst>
              <a:ext uri="{FF2B5EF4-FFF2-40B4-BE49-F238E27FC236}">
                <a16:creationId xmlns:a16="http://schemas.microsoft.com/office/drawing/2014/main" id="{86BBCBEB-BDE3-9748-8478-0998ED851D2F}"/>
              </a:ext>
            </a:extLst>
          </p:cNvPr>
          <p:cNvSpPr/>
          <p:nvPr/>
        </p:nvSpPr>
        <p:spPr>
          <a:xfrm>
            <a:off x="8952336" y="1449782"/>
            <a:ext cx="3108742" cy="91457"/>
          </a:xfrm>
          <a:prstGeom prst="rect">
            <a:avLst/>
          </a:prstGeom>
          <a:gradFill flip="none" rotWithShape="1">
            <a:gsLst>
              <a:gs pos="0">
                <a:schemeClr val="accent6">
                  <a:lumMod val="89000"/>
                </a:schemeClr>
              </a:gs>
              <a:gs pos="47000">
                <a:srgbClr val="96E14B"/>
              </a:gs>
              <a:gs pos="97000">
                <a:schemeClr val="accent6">
                  <a:lumMod val="7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8" name="TextBox 27">
            <a:extLst>
              <a:ext uri="{FF2B5EF4-FFF2-40B4-BE49-F238E27FC236}">
                <a16:creationId xmlns:a16="http://schemas.microsoft.com/office/drawing/2014/main" id="{F41A0AD9-7C72-F04F-AC00-98AEB85A1AE0}"/>
              </a:ext>
            </a:extLst>
          </p:cNvPr>
          <p:cNvSpPr txBox="1"/>
          <p:nvPr/>
        </p:nvSpPr>
        <p:spPr>
          <a:xfrm>
            <a:off x="9133920" y="1672711"/>
            <a:ext cx="2968528" cy="7848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Transonic Truss-Braced Wing for 5%-10% fuel burn benefit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96E14B"/>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F20A6C71-19DE-7E44-9C0E-4C295EFA8C85}"/>
              </a:ext>
            </a:extLst>
          </p:cNvPr>
          <p:cNvSpPr txBox="1"/>
          <p:nvPr/>
        </p:nvSpPr>
        <p:spPr>
          <a:xfrm>
            <a:off x="8993706" y="2885959"/>
            <a:ext cx="3108742"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High-Rate Composites for</a:t>
            </a:r>
            <a:b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4-6x manufacturing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rate increase</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srgbClr val="96E14B"/>
              </a:solidFill>
              <a:effectLst/>
              <a:uLnTx/>
              <a:uFillTx/>
              <a:latin typeface="Arial" panose="020B0604020202020204" pitchFamily="34" charset="0"/>
              <a:ea typeface="+mn-ea"/>
              <a:cs typeface="Arial" panose="020B0604020202020204" pitchFamily="34" charset="0"/>
            </a:endParaRPr>
          </a:p>
        </p:txBody>
      </p:sp>
      <p:sp>
        <p:nvSpPr>
          <p:cNvPr id="29" name="TextBox 28">
            <a:extLst>
              <a:ext uri="{FF2B5EF4-FFF2-40B4-BE49-F238E27FC236}">
                <a16:creationId xmlns:a16="http://schemas.microsoft.com/office/drawing/2014/main" id="{B7D1EBD0-56D1-6F4D-B9B7-861150D82E20}"/>
              </a:ext>
            </a:extLst>
          </p:cNvPr>
          <p:cNvSpPr txBox="1"/>
          <p:nvPr/>
        </p:nvSpPr>
        <p:spPr>
          <a:xfrm>
            <a:off x="8921514" y="4284741"/>
            <a:ext cx="3180934"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3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Integrated Trajectory Optimization for </a:t>
            </a:r>
            <a:r>
              <a:rPr kumimoji="0" lang="en-US" sz="15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1%-2% reduction in fuel required and minimization of contrail formation</a:t>
            </a:r>
          </a:p>
        </p:txBody>
      </p:sp>
      <p:pic>
        <p:nvPicPr>
          <p:cNvPr id="7" name="Picture 6" descr="Aerial view of the Transonic Truss-Braced Wing aircraft, flying above a green forest of trees.">
            <a:extLst>
              <a:ext uri="{FF2B5EF4-FFF2-40B4-BE49-F238E27FC236}">
                <a16:creationId xmlns:a16="http://schemas.microsoft.com/office/drawing/2014/main" id="{0C4A24C2-C23B-C695-010E-D2FC08D7D06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7837" y="1273580"/>
            <a:ext cx="5526728" cy="4660953"/>
          </a:xfrm>
          <a:prstGeom prst="rect">
            <a:avLst/>
          </a:prstGeom>
        </p:spPr>
      </p:pic>
      <p:sp>
        <p:nvSpPr>
          <p:cNvPr id="6" name="Rectangle 5" descr="&quot;&quot;">
            <a:extLst>
              <a:ext uri="{FF2B5EF4-FFF2-40B4-BE49-F238E27FC236}">
                <a16:creationId xmlns:a16="http://schemas.microsoft.com/office/drawing/2014/main" id="{B2BEF000-F46D-C78D-E46C-E7206807A909}"/>
              </a:ext>
            </a:extLst>
          </p:cNvPr>
          <p:cNvSpPr/>
          <p:nvPr/>
        </p:nvSpPr>
        <p:spPr>
          <a:xfrm>
            <a:off x="0" y="6014720"/>
            <a:ext cx="12192000" cy="84351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5698131A-8B81-3AEB-3AF2-D44E5A92A3BA}"/>
              </a:ext>
            </a:extLst>
          </p:cNvPr>
          <p:cNvSpPr txBox="1"/>
          <p:nvPr/>
        </p:nvSpPr>
        <p:spPr>
          <a:xfrm>
            <a:off x="-1217" y="6131737"/>
            <a:ext cx="12163271" cy="61555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Next-generation transports using up to 30% less fuel, current and future fleets flying optimal trajectories, </a:t>
            </a:r>
            <a:br>
              <a:rPr kumimoji="0" lang="en-US" sz="1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7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engines burning sustainable aviation fuels for net-zero lifecycle greenhouse gas emissions</a:t>
            </a:r>
          </a:p>
        </p:txBody>
      </p:sp>
      <p:sp>
        <p:nvSpPr>
          <p:cNvPr id="3" name="Date Placeholder 2">
            <a:extLst>
              <a:ext uri="{FF2B5EF4-FFF2-40B4-BE49-F238E27FC236}">
                <a16:creationId xmlns:a16="http://schemas.microsoft.com/office/drawing/2014/main" id="{7AC6ACFD-141F-274C-A327-9600255F299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DCE15E1E-CC0C-7A40-8E8C-7F68E55897D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52540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8AA9E8-895C-62D4-3402-DD874EE150CF}"/>
              </a:ext>
            </a:extLst>
          </p:cNvPr>
          <p:cNvSpPr>
            <a:spLocks noGrp="1"/>
          </p:cNvSpPr>
          <p:nvPr>
            <p:ph type="ctrTitle"/>
          </p:nvPr>
        </p:nvSpPr>
        <p:spPr/>
        <p:txBody>
          <a:bodyPr/>
          <a:lstStyle/>
          <a:p>
            <a:r>
              <a:rPr lang="en-US"/>
              <a:t>Ultra-Efficient Airliners</a:t>
            </a:r>
          </a:p>
        </p:txBody>
      </p:sp>
      <p:pic>
        <p:nvPicPr>
          <p:cNvPr id="13" name="Picture 12" descr="Artist illustration of TTBW &amp; BWB in flight against blue skies &amp; white clouds with the text: Ultra Efficient Airliners.">
            <a:extLst>
              <a:ext uri="{FF2B5EF4-FFF2-40B4-BE49-F238E27FC236}">
                <a16:creationId xmlns:a16="http://schemas.microsoft.com/office/drawing/2014/main" id="{174C353F-9220-121A-D2B2-F70A8CE3B1C2}"/>
              </a:ext>
            </a:extLst>
          </p:cNvPr>
          <p:cNvPicPr>
            <a:picLocks noChangeAspect="1"/>
          </p:cNvPicPr>
          <p:nvPr/>
        </p:nvPicPr>
        <p:blipFill>
          <a:blip r:embed="rId3"/>
          <a:stretch>
            <a:fillRect/>
          </a:stretch>
        </p:blipFill>
        <p:spPr>
          <a:xfrm>
            <a:off x="-1" y="0"/>
            <a:ext cx="12237324" cy="6858000"/>
          </a:xfrm>
          <a:prstGeom prst="rect">
            <a:avLst/>
          </a:prstGeom>
        </p:spPr>
      </p:pic>
      <p:sp>
        <p:nvSpPr>
          <p:cNvPr id="18" name="Rectangle 17" descr="&quot;&quot;">
            <a:extLst>
              <a:ext uri="{FF2B5EF4-FFF2-40B4-BE49-F238E27FC236}">
                <a16:creationId xmlns:a16="http://schemas.microsoft.com/office/drawing/2014/main" id="{4B7277FE-CA98-C4E0-618B-F4FF252C7FFE}"/>
              </a:ext>
            </a:extLst>
          </p:cNvPr>
          <p:cNvSpPr/>
          <p:nvPr/>
        </p:nvSpPr>
        <p:spPr>
          <a:xfrm>
            <a:off x="0" y="4513755"/>
            <a:ext cx="12237324" cy="2344245"/>
          </a:xfrm>
          <a:prstGeom prst="rect">
            <a:avLst/>
          </a:prstGeom>
          <a:gradFill flip="none" rotWithShape="1">
            <a:gsLst>
              <a:gs pos="0">
                <a:schemeClr val="tx1">
                  <a:alpha val="60000"/>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9" name="Picture 18" descr="Ultra-Efficient Airliners">
            <a:extLst>
              <a:ext uri="{FF2B5EF4-FFF2-40B4-BE49-F238E27FC236}">
                <a16:creationId xmlns:a16="http://schemas.microsoft.com/office/drawing/2014/main" id="{5249A157-4FAC-1F0D-370D-0465B58F78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024" y="5381132"/>
            <a:ext cx="7772400" cy="758843"/>
          </a:xfrm>
          <a:prstGeom prst="rect">
            <a:avLst/>
          </a:prstGeom>
        </p:spPr>
      </p:pic>
      <p:sp>
        <p:nvSpPr>
          <p:cNvPr id="20" name="Title 1">
            <a:extLst>
              <a:ext uri="{FF2B5EF4-FFF2-40B4-BE49-F238E27FC236}">
                <a16:creationId xmlns:a16="http://schemas.microsoft.com/office/drawing/2014/main" id="{9D926B5F-3DBA-5161-0B22-EB1A56919B4F}"/>
              </a:ext>
            </a:extLst>
          </p:cNvPr>
          <p:cNvSpPr txBox="1">
            <a:spLocks/>
          </p:cNvSpPr>
          <p:nvPr/>
        </p:nvSpPr>
        <p:spPr>
          <a:xfrm>
            <a:off x="143577" y="5883264"/>
            <a:ext cx="50292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Real Progress. Real Value.</a:t>
            </a:r>
          </a:p>
        </p:txBody>
      </p:sp>
      <p:sp>
        <p:nvSpPr>
          <p:cNvPr id="8" name="Date Placeholder 1">
            <a:extLst>
              <a:ext uri="{FF2B5EF4-FFF2-40B4-BE49-F238E27FC236}">
                <a16:creationId xmlns:a16="http://schemas.microsoft.com/office/drawing/2014/main" id="{0EE79922-F73C-D4F9-D970-FDBAF57F624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www.nasa.gov   |</a:t>
            </a:r>
          </a:p>
        </p:txBody>
      </p:sp>
      <p:sp>
        <p:nvSpPr>
          <p:cNvPr id="9" name="Slide Number Placeholder 2">
            <a:extLst>
              <a:ext uri="{FF2B5EF4-FFF2-40B4-BE49-F238E27FC236}">
                <a16:creationId xmlns:a16="http://schemas.microsoft.com/office/drawing/2014/main" id="{9BEDA46E-160C-4CA9-46F3-7C934AEA1924}"/>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439051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Blue skies">
            <a:extLst>
              <a:ext uri="{FF2B5EF4-FFF2-40B4-BE49-F238E27FC236}">
                <a16:creationId xmlns:a16="http://schemas.microsoft.com/office/drawing/2014/main" id="{ABDE208F-4D6A-8318-AA99-85A53CD7506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231598" cy="6858000"/>
          </a:xfrm>
          <a:prstGeom prst="rect">
            <a:avLst/>
          </a:prstGeom>
        </p:spPr>
      </p:pic>
      <p:sp>
        <p:nvSpPr>
          <p:cNvPr id="28" name="Title 27">
            <a:extLst>
              <a:ext uri="{FF2B5EF4-FFF2-40B4-BE49-F238E27FC236}">
                <a16:creationId xmlns:a16="http://schemas.microsoft.com/office/drawing/2014/main" id="{D5459D06-89A4-8D1B-133E-A1146F6414CE}"/>
              </a:ext>
            </a:extLst>
          </p:cNvPr>
          <p:cNvSpPr>
            <a:spLocks noGrp="1"/>
          </p:cNvSpPr>
          <p:nvPr>
            <p:ph type="title"/>
          </p:nvPr>
        </p:nvSpPr>
        <p:spPr/>
        <p:txBody>
          <a:bodyPr/>
          <a:lstStyle/>
          <a:p>
            <a:r>
              <a:rPr lang="en-US">
                <a:solidFill>
                  <a:schemeClr val="bg1"/>
                </a:solidFill>
              </a:rPr>
              <a:t>Subsonic Airliner Technologies</a:t>
            </a:r>
            <a:endParaRPr lang="en-US"/>
          </a:p>
        </p:txBody>
      </p:sp>
      <p:sp>
        <p:nvSpPr>
          <p:cNvPr id="29" name="TextBox 28">
            <a:extLst>
              <a:ext uri="{FF2B5EF4-FFF2-40B4-BE49-F238E27FC236}">
                <a16:creationId xmlns:a16="http://schemas.microsoft.com/office/drawing/2014/main" id="{E6117F4E-CF44-503B-904A-9DC497AC33C8}"/>
              </a:ext>
            </a:extLst>
          </p:cNvPr>
          <p:cNvSpPr txBox="1"/>
          <p:nvPr/>
        </p:nvSpPr>
        <p:spPr>
          <a:xfrm>
            <a:off x="218755" y="716954"/>
            <a:ext cx="10585828" cy="36163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a:ln>
                  <a:noFill/>
                </a:ln>
                <a:solidFill>
                  <a:srgbClr val="FFFFFF"/>
                </a:solidFill>
                <a:effectLst/>
                <a:uLnTx/>
                <a:uFillTx/>
                <a:latin typeface="Arial"/>
                <a:ea typeface="+mn-ea"/>
                <a:cs typeface="+mn-cs"/>
              </a:rPr>
              <a:t>Ensure U.S. industry is the first to establish the new “S Curve” for the next 50 years of airliners</a:t>
            </a:r>
          </a:p>
        </p:txBody>
      </p:sp>
      <p:pic>
        <p:nvPicPr>
          <p:cNvPr id="6" name="Picture 5" descr="Artist illustration of a transonic truss-braced wing aircraft.">
            <a:extLst>
              <a:ext uri="{FF2B5EF4-FFF2-40B4-BE49-F238E27FC236}">
                <a16:creationId xmlns:a16="http://schemas.microsoft.com/office/drawing/2014/main" id="{F12CE4D5-149C-204D-F69E-BA06FDCCAE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37277" y="1593206"/>
            <a:ext cx="8436910" cy="2675489"/>
          </a:xfrm>
          <a:prstGeom prst="rect">
            <a:avLst/>
          </a:prstGeom>
        </p:spPr>
      </p:pic>
      <p:sp>
        <p:nvSpPr>
          <p:cNvPr id="94" name="TextBox 93">
            <a:extLst>
              <a:ext uri="{FF2B5EF4-FFF2-40B4-BE49-F238E27FC236}">
                <a16:creationId xmlns:a16="http://schemas.microsoft.com/office/drawing/2014/main" id="{066B9586-A306-172E-8375-D5AA10D233F4}"/>
              </a:ext>
            </a:extLst>
          </p:cNvPr>
          <p:cNvSpPr txBox="1"/>
          <p:nvPr/>
        </p:nvSpPr>
        <p:spPr>
          <a:xfrm>
            <a:off x="4244927" y="1223891"/>
            <a:ext cx="238095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Integrated Aircraft System Efficiency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Propulsion Airframe Integration Opportunity</a:t>
            </a:r>
          </a:p>
        </p:txBody>
      </p:sp>
      <p:sp>
        <p:nvSpPr>
          <p:cNvPr id="32" name="Freeform 31" descr="Arrows showing the section from the engine as well as the span from the truss-braced wing to the upper wing.">
            <a:extLst>
              <a:ext uri="{FF2B5EF4-FFF2-40B4-BE49-F238E27FC236}">
                <a16:creationId xmlns:a16="http://schemas.microsoft.com/office/drawing/2014/main" id="{CED59DE4-2DEF-3D8D-68FD-66D52007A400}"/>
              </a:ext>
            </a:extLst>
          </p:cNvPr>
          <p:cNvSpPr/>
          <p:nvPr/>
        </p:nvSpPr>
        <p:spPr>
          <a:xfrm>
            <a:off x="5330824" y="2305050"/>
            <a:ext cx="841375" cy="158750"/>
          </a:xfrm>
          <a:custGeom>
            <a:avLst/>
            <a:gdLst>
              <a:gd name="connsiteX0" fmla="*/ 0 w 819150"/>
              <a:gd name="connsiteY0" fmla="*/ 155575 h 158750"/>
              <a:gd name="connsiteX1" fmla="*/ 0 w 819150"/>
              <a:gd name="connsiteY1" fmla="*/ 0 h 158750"/>
              <a:gd name="connsiteX2" fmla="*/ 819150 w 819150"/>
              <a:gd name="connsiteY2" fmla="*/ 0 h 158750"/>
              <a:gd name="connsiteX3" fmla="*/ 819150 w 819150"/>
              <a:gd name="connsiteY3" fmla="*/ 158750 h 158750"/>
              <a:gd name="connsiteX4" fmla="*/ 819150 w 819150"/>
              <a:gd name="connsiteY4" fmla="*/ 158750 h 15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158750">
                <a:moveTo>
                  <a:pt x="0" y="155575"/>
                </a:moveTo>
                <a:lnTo>
                  <a:pt x="0" y="0"/>
                </a:lnTo>
                <a:lnTo>
                  <a:pt x="819150" y="0"/>
                </a:lnTo>
                <a:lnTo>
                  <a:pt x="819150" y="158750"/>
                </a:lnTo>
                <a:lnTo>
                  <a:pt x="819150" y="158750"/>
                </a:lnTo>
              </a:path>
            </a:pathLst>
          </a:custGeom>
          <a:noFill/>
          <a:ln>
            <a:solidFill>
              <a:schemeClr val="bg1"/>
            </a:solidFill>
            <a:prstDash val="sysDot"/>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100" name="Straight Connector 99" descr="Double-sided arrow showing the span from the top wing to the truss-braced wing.">
            <a:extLst>
              <a:ext uri="{FF2B5EF4-FFF2-40B4-BE49-F238E27FC236}">
                <a16:creationId xmlns:a16="http://schemas.microsoft.com/office/drawing/2014/main" id="{37FF81C9-80AD-36AF-5BB4-C6A5309D4519}"/>
              </a:ext>
            </a:extLst>
          </p:cNvPr>
          <p:cNvCxnSpPr>
            <a:cxnSpLocks/>
          </p:cNvCxnSpPr>
          <p:nvPr/>
        </p:nvCxnSpPr>
        <p:spPr>
          <a:xfrm>
            <a:off x="6173684" y="2559810"/>
            <a:ext cx="0" cy="748540"/>
          </a:xfrm>
          <a:prstGeom prst="line">
            <a:avLst/>
          </a:prstGeom>
          <a:ln w="12700">
            <a:gradFill>
              <a:gsLst>
                <a:gs pos="36000">
                  <a:schemeClr val="accent1">
                    <a:lumMod val="0"/>
                    <a:lumOff val="100000"/>
                  </a:schemeClr>
                </a:gs>
                <a:gs pos="100000">
                  <a:srgbClr val="FF0000"/>
                </a:gs>
              </a:gsLst>
              <a:lin ang="5400000" scaled="1"/>
            </a:gradFill>
            <a:prstDash val="sysDot"/>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0DEE4CD-1D08-1767-6399-6CF9C408E66E}"/>
              </a:ext>
            </a:extLst>
          </p:cNvPr>
          <p:cNvSpPr txBox="1"/>
          <p:nvPr/>
        </p:nvSpPr>
        <p:spPr>
          <a:xfrm>
            <a:off x="7522236" y="1603717"/>
            <a:ext cx="3362037"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Aerodynamic Efficiency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Transonic Truss-Braced Wing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(5-10% fuel burn benefit)</a:t>
            </a:r>
          </a:p>
        </p:txBody>
      </p:sp>
      <p:sp>
        <p:nvSpPr>
          <p:cNvPr id="13" name="Freeform 12" descr="Arrow pointing from Transonic Truss-Braced Wing text to the location of it on the artist illustration of the vehicle.">
            <a:extLst>
              <a:ext uri="{FF2B5EF4-FFF2-40B4-BE49-F238E27FC236}">
                <a16:creationId xmlns:a16="http://schemas.microsoft.com/office/drawing/2014/main" id="{31E35599-CE43-BA9A-4761-2CC378765FEA}"/>
              </a:ext>
            </a:extLst>
          </p:cNvPr>
          <p:cNvSpPr/>
          <p:nvPr/>
        </p:nvSpPr>
        <p:spPr>
          <a:xfrm>
            <a:off x="7397750" y="2000250"/>
            <a:ext cx="161925" cy="444500"/>
          </a:xfrm>
          <a:custGeom>
            <a:avLst/>
            <a:gdLst>
              <a:gd name="connsiteX0" fmla="*/ 161925 w 161925"/>
              <a:gd name="connsiteY0" fmla="*/ 0 h 403225"/>
              <a:gd name="connsiteX1" fmla="*/ 0 w 161925"/>
              <a:gd name="connsiteY1" fmla="*/ 0 h 403225"/>
              <a:gd name="connsiteX2" fmla="*/ 0 w 161925"/>
              <a:gd name="connsiteY2" fmla="*/ 403225 h 403225"/>
            </a:gdLst>
            <a:ahLst/>
            <a:cxnLst>
              <a:cxn ang="0">
                <a:pos x="connsiteX0" y="connsiteY0"/>
              </a:cxn>
              <a:cxn ang="0">
                <a:pos x="connsiteX1" y="connsiteY1"/>
              </a:cxn>
              <a:cxn ang="0">
                <a:pos x="connsiteX2" y="connsiteY2"/>
              </a:cxn>
            </a:cxnLst>
            <a:rect l="l" t="t" r="r" b="b"/>
            <a:pathLst>
              <a:path w="161925" h="403225">
                <a:moveTo>
                  <a:pt x="161925" y="0"/>
                </a:moveTo>
                <a:lnTo>
                  <a:pt x="0" y="0"/>
                </a:lnTo>
                <a:lnTo>
                  <a:pt x="0" y="403225"/>
                </a:lnTo>
              </a:path>
            </a:pathLst>
          </a:custGeom>
          <a:noFill/>
          <a:ln>
            <a:solidFill>
              <a:schemeClr val="bg1"/>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8" name="TextBox 57">
            <a:extLst>
              <a:ext uri="{FF2B5EF4-FFF2-40B4-BE49-F238E27FC236}">
                <a16:creationId xmlns:a16="http://schemas.microsoft.com/office/drawing/2014/main" id="{C584E793-30EE-7129-36BB-9968C10759A5}"/>
              </a:ext>
            </a:extLst>
          </p:cNvPr>
          <p:cNvSpPr txBox="1"/>
          <p:nvPr/>
        </p:nvSpPr>
        <p:spPr>
          <a:xfrm>
            <a:off x="7641012" y="5483341"/>
            <a:ext cx="2416404"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Engine Efficiency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Small Core Gas Turbine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(5-10% fuel burn benefit)</a:t>
            </a:r>
          </a:p>
        </p:txBody>
      </p:sp>
      <p:pic>
        <p:nvPicPr>
          <p:cNvPr id="26" name="Picture 25" descr="3D cross-cut of a small core gas turbine engine.">
            <a:extLst>
              <a:ext uri="{FF2B5EF4-FFF2-40B4-BE49-F238E27FC236}">
                <a16:creationId xmlns:a16="http://schemas.microsoft.com/office/drawing/2014/main" id="{255A7C8F-CD80-28AE-8F99-C897BB27F6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38342" y="5232848"/>
            <a:ext cx="1659084" cy="938589"/>
          </a:xfrm>
          <a:prstGeom prst="rect">
            <a:avLst/>
          </a:prstGeom>
          <a:ln>
            <a:solidFill>
              <a:schemeClr val="bg1"/>
            </a:solidFill>
          </a:ln>
        </p:spPr>
      </p:pic>
      <p:cxnSp>
        <p:nvCxnSpPr>
          <p:cNvPr id="11" name="Straight Arrow Connector 10" descr="Double-sided arrow pointing to the engine and Electrified Aircraft Propulsion as well as the Engine Efficiency Small Core Gas Turbine.">
            <a:extLst>
              <a:ext uri="{FF2B5EF4-FFF2-40B4-BE49-F238E27FC236}">
                <a16:creationId xmlns:a16="http://schemas.microsoft.com/office/drawing/2014/main" id="{B231D4BF-9064-3349-544E-CF606FD203FA}"/>
              </a:ext>
            </a:extLst>
          </p:cNvPr>
          <p:cNvCxnSpPr>
            <a:cxnSpLocks/>
          </p:cNvCxnSpPr>
          <p:nvPr/>
        </p:nvCxnSpPr>
        <p:spPr>
          <a:xfrm>
            <a:off x="3234018" y="5661482"/>
            <a:ext cx="4441790" cy="0"/>
          </a:xfrm>
          <a:prstGeom prst="straightConnector1">
            <a:avLst/>
          </a:prstGeom>
          <a:ln w="12700">
            <a:solidFill>
              <a:schemeClr val="bg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61" name="Straight Arrow Connector 60" descr="Arrow pointing to the engine.">
            <a:extLst>
              <a:ext uri="{FF2B5EF4-FFF2-40B4-BE49-F238E27FC236}">
                <a16:creationId xmlns:a16="http://schemas.microsoft.com/office/drawing/2014/main" id="{E4F6A320-771C-E8EB-C327-8A4125281D35}"/>
              </a:ext>
            </a:extLst>
          </p:cNvPr>
          <p:cNvCxnSpPr>
            <a:cxnSpLocks/>
          </p:cNvCxnSpPr>
          <p:nvPr/>
        </p:nvCxnSpPr>
        <p:spPr>
          <a:xfrm flipV="1">
            <a:off x="5708335" y="2700997"/>
            <a:ext cx="0" cy="2966986"/>
          </a:xfrm>
          <a:prstGeom prst="straightConnector1">
            <a:avLst/>
          </a:prstGeom>
          <a:ln w="12700">
            <a:solidFill>
              <a:schemeClr val="bg1"/>
            </a:solidFill>
            <a:headEnd w="sm" len="sm"/>
            <a:tailEnd type="triangle" w="sm" len="sm"/>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470B8E9B-CD67-87C9-95B2-8F4FD0D019D3}"/>
              </a:ext>
            </a:extLst>
          </p:cNvPr>
          <p:cNvSpPr txBox="1"/>
          <p:nvPr/>
        </p:nvSpPr>
        <p:spPr>
          <a:xfrm>
            <a:off x="376136" y="5481504"/>
            <a:ext cx="2885874" cy="78483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Electrified Aircraft Propulsion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~5% fuel burn and </a:t>
            </a:r>
            <a:br>
              <a:rPr kumimoji="0" lang="en-US" sz="1500" b="0" i="0" u="none" strike="noStrike" kern="1200" cap="none" spc="0" normalizeH="0" baseline="0" noProof="0">
                <a:ln>
                  <a:noFill/>
                </a:ln>
                <a:solidFill>
                  <a:srgbClr val="FFFFFF"/>
                </a:solidFill>
                <a:effectLst/>
                <a:uLnTx/>
                <a:uFillTx/>
                <a:latin typeface="Arial"/>
                <a:ea typeface="+mn-ea"/>
                <a:cs typeface="+mn-cs"/>
              </a:rPr>
            </a:br>
            <a:r>
              <a:rPr kumimoji="0" lang="en-US" sz="1500" b="0" i="0" u="none" strike="noStrike" kern="1200" cap="none" spc="0" normalizeH="0" baseline="0" noProof="0">
                <a:ln>
                  <a:noFill/>
                </a:ln>
                <a:solidFill>
                  <a:srgbClr val="FFFFFF"/>
                </a:solidFill>
                <a:effectLst/>
                <a:uLnTx/>
                <a:uFillTx/>
                <a:latin typeface="Arial"/>
                <a:ea typeface="+mn-ea"/>
                <a:cs typeface="+mn-cs"/>
              </a:rPr>
              <a:t>maintenance benefit</a:t>
            </a:r>
          </a:p>
        </p:txBody>
      </p:sp>
      <p:pic>
        <p:nvPicPr>
          <p:cNvPr id="93" name="Picture 92" descr="Artist illustration of an aircraft showing the internal workings of the electric engine and the battery storage.">
            <a:extLst>
              <a:ext uri="{FF2B5EF4-FFF2-40B4-BE49-F238E27FC236}">
                <a16:creationId xmlns:a16="http://schemas.microsoft.com/office/drawing/2014/main" id="{9CEB4378-9144-329A-438A-48F7E4E1993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458641" y="4568146"/>
            <a:ext cx="1667180" cy="871735"/>
          </a:xfrm>
          <a:prstGeom prst="rect">
            <a:avLst/>
          </a:prstGeom>
          <a:noFill/>
          <a:ln>
            <a:solidFill>
              <a:schemeClr val="bg1"/>
            </a:solidFill>
          </a:ln>
        </p:spPr>
      </p:pic>
      <p:sp>
        <p:nvSpPr>
          <p:cNvPr id="84" name="TextBox 83">
            <a:extLst>
              <a:ext uri="{FF2B5EF4-FFF2-40B4-BE49-F238E27FC236}">
                <a16:creationId xmlns:a16="http://schemas.microsoft.com/office/drawing/2014/main" id="{6CA91362-A7EE-93F2-833A-94E188CEDB86}"/>
              </a:ext>
            </a:extLst>
          </p:cNvPr>
          <p:cNvSpPr txBox="1"/>
          <p:nvPr/>
        </p:nvSpPr>
        <p:spPr>
          <a:xfrm>
            <a:off x="7138871" y="3901123"/>
            <a:ext cx="2781263" cy="784830"/>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Arial"/>
                <a:ea typeface="+mn-ea"/>
                <a:cs typeface="+mn-cs"/>
              </a:rPr>
              <a:t>Weight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High-Rate Composites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n-ea"/>
                <a:cs typeface="+mn-cs"/>
              </a:rPr>
              <a:t>(4-6x manufacturing increase)</a:t>
            </a:r>
          </a:p>
        </p:txBody>
      </p:sp>
      <p:pic>
        <p:nvPicPr>
          <p:cNvPr id="8" name="Picture 7" descr="Manufacturing plant showing a fuselage getting built.">
            <a:extLst>
              <a:ext uri="{FF2B5EF4-FFF2-40B4-BE49-F238E27FC236}">
                <a16:creationId xmlns:a16="http://schemas.microsoft.com/office/drawing/2014/main" id="{CD67506A-775E-CE26-5446-43EA4801BF9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940646" y="3658020"/>
            <a:ext cx="1656637" cy="954505"/>
          </a:xfrm>
          <a:prstGeom prst="rect">
            <a:avLst/>
          </a:prstGeom>
          <a:ln>
            <a:solidFill>
              <a:schemeClr val="bg1"/>
            </a:solidFill>
          </a:ln>
        </p:spPr>
      </p:pic>
      <p:sp>
        <p:nvSpPr>
          <p:cNvPr id="3" name="Date Placeholder 2">
            <a:extLst>
              <a:ext uri="{FF2B5EF4-FFF2-40B4-BE49-F238E27FC236}">
                <a16:creationId xmlns:a16="http://schemas.microsoft.com/office/drawing/2014/main" id="{552F744E-7B0F-EC4D-982A-DC2D9FD6CD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A3129677-15A6-3B41-BF35-16A1582618D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cxnSp>
        <p:nvCxnSpPr>
          <p:cNvPr id="7" name="Straight Arrow Connector 6" descr="Arrow pointing to the engine.">
            <a:extLst>
              <a:ext uri="{FF2B5EF4-FFF2-40B4-BE49-F238E27FC236}">
                <a16:creationId xmlns:a16="http://schemas.microsoft.com/office/drawing/2014/main" id="{5F8C6E92-FB28-CC89-EB30-589E26C8FBAE}"/>
              </a:ext>
            </a:extLst>
          </p:cNvPr>
          <p:cNvCxnSpPr>
            <a:cxnSpLocks/>
          </p:cNvCxnSpPr>
          <p:nvPr/>
        </p:nvCxnSpPr>
        <p:spPr>
          <a:xfrm flipH="1" flipV="1">
            <a:off x="6516710" y="3515932"/>
            <a:ext cx="2876061" cy="383715"/>
          </a:xfrm>
          <a:prstGeom prst="straightConnector1">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 name="Straight Arrow Connector 11" descr="Arrow pointing to the engine.">
            <a:extLst>
              <a:ext uri="{FF2B5EF4-FFF2-40B4-BE49-F238E27FC236}">
                <a16:creationId xmlns:a16="http://schemas.microsoft.com/office/drawing/2014/main" id="{4A684F16-EF88-15AD-9625-4A926205A1F4}"/>
              </a:ext>
            </a:extLst>
          </p:cNvPr>
          <p:cNvCxnSpPr>
            <a:cxnSpLocks/>
          </p:cNvCxnSpPr>
          <p:nvPr/>
        </p:nvCxnSpPr>
        <p:spPr>
          <a:xfrm flipV="1">
            <a:off x="9392992" y="2446986"/>
            <a:ext cx="0" cy="1459385"/>
          </a:xfrm>
          <a:prstGeom prst="straightConnector1">
            <a:avLst/>
          </a:prstGeom>
          <a:ln w="12700">
            <a:solidFill>
              <a:schemeClr val="bg1"/>
            </a:solidFill>
            <a:headEnd w="sm" len="sm"/>
            <a:tailEnd type="triangl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568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DAC250-82AC-3871-390D-282251182092}"/>
              </a:ext>
            </a:extLst>
          </p:cNvPr>
          <p:cNvSpPr>
            <a:spLocks noGrp="1"/>
          </p:cNvSpPr>
          <p:nvPr>
            <p:ph type="ctrTitle"/>
          </p:nvPr>
        </p:nvSpPr>
        <p:spPr/>
        <p:txBody>
          <a:bodyPr/>
          <a:lstStyle/>
          <a:p>
            <a:r>
              <a:rPr lang="en-US">
                <a:solidFill>
                  <a:schemeClr val="bg1"/>
                </a:solidFill>
              </a:rPr>
              <a:t>Future Airspace and Safety</a:t>
            </a:r>
          </a:p>
        </p:txBody>
      </p:sp>
      <p:pic>
        <p:nvPicPr>
          <p:cNvPr id="7" name="Picture 6" descr="An artist illustration of a potential Sky for All depicting many different types of aircraft in the same airspace. Ranging from weather balloons, small aircraft, supersonic aircraft, rockets and unmanned vehicles with the text: Future Airspace and Safety.">
            <a:extLst>
              <a:ext uri="{FF2B5EF4-FFF2-40B4-BE49-F238E27FC236}">
                <a16:creationId xmlns:a16="http://schemas.microsoft.com/office/drawing/2014/main" id="{E927AD93-5893-A926-AFD0-AFCB06EE403D}"/>
              </a:ext>
            </a:extLst>
          </p:cNvPr>
          <p:cNvPicPr>
            <a:picLocks noChangeAspect="1"/>
          </p:cNvPicPr>
          <p:nvPr/>
        </p:nvPicPr>
        <p:blipFill>
          <a:blip r:embed="rId3"/>
          <a:stretch>
            <a:fillRect/>
          </a:stretch>
        </p:blipFill>
        <p:spPr>
          <a:xfrm>
            <a:off x="-1" y="0"/>
            <a:ext cx="12237323" cy="6857999"/>
          </a:xfrm>
          <a:prstGeom prst="rect">
            <a:avLst/>
          </a:prstGeom>
        </p:spPr>
      </p:pic>
      <p:sp>
        <p:nvSpPr>
          <p:cNvPr id="4" name="Rectangle 3">
            <a:extLst>
              <a:ext uri="{FF2B5EF4-FFF2-40B4-BE49-F238E27FC236}">
                <a16:creationId xmlns:a16="http://schemas.microsoft.com/office/drawing/2014/main" id="{A3CC7ABC-7507-2F73-3582-1E52ECFA3515}"/>
              </a:ext>
              <a:ext uri="{C183D7F6-B498-43B3-948B-1728B52AA6E4}">
                <adec:decorative xmlns:adec="http://schemas.microsoft.com/office/drawing/2017/decorative" val="1"/>
              </a:ext>
            </a:extLst>
          </p:cNvPr>
          <p:cNvSpPr/>
          <p:nvPr/>
        </p:nvSpPr>
        <p:spPr>
          <a:xfrm>
            <a:off x="0" y="4597053"/>
            <a:ext cx="12237322" cy="2256390"/>
          </a:xfrm>
          <a:prstGeom prst="rect">
            <a:avLst/>
          </a:prstGeom>
          <a:gradFill flip="none" rotWithShape="1">
            <a:gsLst>
              <a:gs pos="48000">
                <a:schemeClr val="accent1">
                  <a:alpha val="51586"/>
                  <a:lumMod val="76167"/>
                </a:schemeClr>
              </a:gs>
              <a:gs pos="0">
                <a:schemeClr val="tx2">
                  <a:lumMod val="90000"/>
                  <a:lumOff val="10000"/>
                  <a:alpha val="58668"/>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7" name="Picture 16" descr="Future Airspace and Safety">
            <a:extLst>
              <a:ext uri="{FF2B5EF4-FFF2-40B4-BE49-F238E27FC236}">
                <a16:creationId xmlns:a16="http://schemas.microsoft.com/office/drawing/2014/main" id="{F1F25356-9681-A0F4-CAB1-0F37497D2D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806" y="5399170"/>
            <a:ext cx="8222959" cy="737384"/>
          </a:xfrm>
          <a:prstGeom prst="rect">
            <a:avLst/>
          </a:prstGeom>
        </p:spPr>
      </p:pic>
      <p:sp>
        <p:nvSpPr>
          <p:cNvPr id="18" name="Title 1">
            <a:extLst>
              <a:ext uri="{FF2B5EF4-FFF2-40B4-BE49-F238E27FC236}">
                <a16:creationId xmlns:a16="http://schemas.microsoft.com/office/drawing/2014/main" id="{585CD4CA-3046-7C5B-FC0F-8CBA973C59F1}"/>
              </a:ext>
            </a:extLst>
          </p:cNvPr>
          <p:cNvSpPr txBox="1">
            <a:spLocks/>
          </p:cNvSpPr>
          <p:nvPr/>
        </p:nvSpPr>
        <p:spPr>
          <a:xfrm>
            <a:off x="128393" y="5920010"/>
            <a:ext cx="50292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Real Progress. Real Value.</a:t>
            </a:r>
          </a:p>
        </p:txBody>
      </p:sp>
      <p:sp>
        <p:nvSpPr>
          <p:cNvPr id="22" name="Date Placeholder 1">
            <a:extLst>
              <a:ext uri="{FF2B5EF4-FFF2-40B4-BE49-F238E27FC236}">
                <a16:creationId xmlns:a16="http://schemas.microsoft.com/office/drawing/2014/main" id="{3BE82918-0F36-2B4C-2A83-8113A226D29A}"/>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www.nasa.gov   |</a:t>
            </a:r>
          </a:p>
        </p:txBody>
      </p:sp>
      <p:sp>
        <p:nvSpPr>
          <p:cNvPr id="23" name="Slide Number Placeholder 2">
            <a:extLst>
              <a:ext uri="{FF2B5EF4-FFF2-40B4-BE49-F238E27FC236}">
                <a16:creationId xmlns:a16="http://schemas.microsoft.com/office/drawing/2014/main" id="{2BA8CA36-1C51-A63D-3A69-8072979CE589}"/>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960053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60AF8-65FC-49FF-7B40-795E2D437B7C}"/>
              </a:ext>
            </a:extLst>
          </p:cNvPr>
          <p:cNvSpPr>
            <a:spLocks noGrp="1"/>
          </p:cNvSpPr>
          <p:nvPr>
            <p:ph type="title"/>
          </p:nvPr>
        </p:nvSpPr>
        <p:spPr>
          <a:prstGeom prst="rect">
            <a:avLst/>
          </a:prstGeom>
        </p:spPr>
        <p:txBody>
          <a:bodyPr/>
          <a:lstStyle/>
          <a:p>
            <a:r>
              <a:rPr lang="en-US"/>
              <a:t>Future Airspace and Safety</a:t>
            </a:r>
          </a:p>
        </p:txBody>
      </p:sp>
      <p:grpSp>
        <p:nvGrpSpPr>
          <p:cNvPr id="13" name="Group 12" descr="Timeline for NAS 2040 to power the Sky for All transformation from today to 2050/">
            <a:extLst>
              <a:ext uri="{FF2B5EF4-FFF2-40B4-BE49-F238E27FC236}">
                <a16:creationId xmlns:a16="http://schemas.microsoft.com/office/drawing/2014/main" id="{BE2C5D72-8C65-8308-2DD5-6A2F06CF01D5}"/>
              </a:ext>
            </a:extLst>
          </p:cNvPr>
          <p:cNvGrpSpPr/>
          <p:nvPr/>
        </p:nvGrpSpPr>
        <p:grpSpPr>
          <a:xfrm>
            <a:off x="1549310" y="296330"/>
            <a:ext cx="8853647" cy="6428108"/>
            <a:chOff x="1549310" y="429892"/>
            <a:chExt cx="8853647" cy="6428108"/>
          </a:xfrm>
        </p:grpSpPr>
        <p:grpSp>
          <p:nvGrpSpPr>
            <p:cNvPr id="9" name="Group 8">
              <a:extLst>
                <a:ext uri="{FF2B5EF4-FFF2-40B4-BE49-F238E27FC236}">
                  <a16:creationId xmlns:a16="http://schemas.microsoft.com/office/drawing/2014/main" id="{749763C9-227A-A78C-5B0A-B91DBF29656A}"/>
                </a:ext>
              </a:extLst>
            </p:cNvPr>
            <p:cNvGrpSpPr/>
            <p:nvPr/>
          </p:nvGrpSpPr>
          <p:grpSpPr>
            <a:xfrm>
              <a:off x="1549310" y="429892"/>
              <a:ext cx="8853647" cy="6428108"/>
              <a:chOff x="1506464" y="781062"/>
              <a:chExt cx="8853647" cy="6428108"/>
            </a:xfrm>
          </p:grpSpPr>
          <p:pic>
            <p:nvPicPr>
              <p:cNvPr id="10" name="Picture 9" descr="Diagram, timeline&#10;&#10;Description automatically generated">
                <a:extLst>
                  <a:ext uri="{FF2B5EF4-FFF2-40B4-BE49-F238E27FC236}">
                    <a16:creationId xmlns:a16="http://schemas.microsoft.com/office/drawing/2014/main" id="{E34A938C-1DDF-D020-AD68-72101B64DD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6464" y="781062"/>
                <a:ext cx="8853647" cy="6428108"/>
              </a:xfrm>
              <a:prstGeom prst="rect">
                <a:avLst/>
              </a:prstGeom>
            </p:spPr>
          </p:pic>
          <p:pic>
            <p:nvPicPr>
              <p:cNvPr id="11" name="Picture 10" descr="A logo of an airplane and globe&#10;&#10;Description automatically generated">
                <a:extLst>
                  <a:ext uri="{FF2B5EF4-FFF2-40B4-BE49-F238E27FC236}">
                    <a16:creationId xmlns:a16="http://schemas.microsoft.com/office/drawing/2014/main" id="{B8CB9EC7-4643-3BC5-E800-D84F1CAD3E7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20987" y="1176728"/>
                <a:ext cx="950026" cy="736454"/>
              </a:xfrm>
              <a:prstGeom prst="rect">
                <a:avLst/>
              </a:prstGeom>
            </p:spPr>
          </p:pic>
        </p:grpSp>
        <p:sp>
          <p:nvSpPr>
            <p:cNvPr id="12" name="TextBox 11">
              <a:extLst>
                <a:ext uri="{FF2B5EF4-FFF2-40B4-BE49-F238E27FC236}">
                  <a16:creationId xmlns:a16="http://schemas.microsoft.com/office/drawing/2014/main" id="{DD3657F5-9A0C-79D1-7B25-EA6D504EAFF7}"/>
                </a:ext>
              </a:extLst>
            </p:cNvPr>
            <p:cNvSpPr txBox="1"/>
            <p:nvPr/>
          </p:nvSpPr>
          <p:spPr>
            <a:xfrm>
              <a:off x="5339399" y="869860"/>
              <a:ext cx="1859623" cy="623248"/>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srgbClr val="1F497D"/>
                </a:solidFill>
                <a:effectLst/>
                <a:uLnTx/>
                <a:uFillTx/>
                <a:latin typeface="Avenir Next" panose="020B0503020202020204" pitchFamily="34" charset="0"/>
                <a:ea typeface="Helvetica Neue" panose="02000503000000020004" pitchFamily="2" charset="0"/>
                <a:cs typeface="Damascus" pitchFamily="2"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F497D"/>
                  </a:solidFill>
                  <a:effectLst/>
                  <a:uLnTx/>
                  <a:uFillTx/>
                  <a:latin typeface="Avenir Next"/>
                  <a:ea typeface="Helvetica Neue" panose="02000503000000020004" pitchFamily="2" charset="0"/>
                  <a:cs typeface="Damascus"/>
                </a:rPr>
                <a:t>NAS 2040</a:t>
              </a:r>
            </a:p>
          </p:txBody>
        </p:sp>
      </p:grpSp>
      <p:sp>
        <p:nvSpPr>
          <p:cNvPr id="4" name="Rectangle 3" descr="&quot;&quot;">
            <a:extLst>
              <a:ext uri="{FF2B5EF4-FFF2-40B4-BE49-F238E27FC236}">
                <a16:creationId xmlns:a16="http://schemas.microsoft.com/office/drawing/2014/main" id="{3CFE007B-2747-0F45-F23E-571A4056A49D}"/>
              </a:ext>
            </a:extLst>
          </p:cNvPr>
          <p:cNvSpPr/>
          <p:nvPr/>
        </p:nvSpPr>
        <p:spPr>
          <a:xfrm>
            <a:off x="-3348" y="6269259"/>
            <a:ext cx="12203574" cy="58804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TextBox 4">
            <a:extLst>
              <a:ext uri="{FF2B5EF4-FFF2-40B4-BE49-F238E27FC236}">
                <a16:creationId xmlns:a16="http://schemas.microsoft.com/office/drawing/2014/main" id="{C6F0E2CF-5CFA-0E28-4BB2-19844BD297E6}"/>
              </a:ext>
            </a:extLst>
          </p:cNvPr>
          <p:cNvSpPr txBox="1"/>
          <p:nvPr/>
        </p:nvSpPr>
        <p:spPr>
          <a:xfrm>
            <a:off x="8227" y="6394329"/>
            <a:ext cx="12191999"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a:ea typeface="+mn-ea"/>
                <a:cs typeface="Arial"/>
              </a:rPr>
              <a:t>NAS 2040 provides data to power the Sky for All transformation.</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Slide Number Placeholder 4">
            <a:extLst>
              <a:ext uri="{FF2B5EF4-FFF2-40B4-BE49-F238E27FC236}">
                <a16:creationId xmlns:a16="http://schemas.microsoft.com/office/drawing/2014/main" id="{C03C8F34-CB53-B319-8DC5-96BCE3B40D79}"/>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Date Placeholder 3">
            <a:extLst>
              <a:ext uri="{FF2B5EF4-FFF2-40B4-BE49-F238E27FC236}">
                <a16:creationId xmlns:a16="http://schemas.microsoft.com/office/drawing/2014/main" id="{AEB19C62-FD5B-4CF3-5A9F-A00E297CFF7F}"/>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Tree>
    <p:extLst>
      <p:ext uri="{BB962C8B-B14F-4D97-AF65-F5344CB8AC3E}">
        <p14:creationId xmlns:p14="http://schemas.microsoft.com/office/powerpoint/2010/main" val="2866493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C3CD1-2F45-4403-B42A-25827D6B3D01}"/>
              </a:ext>
            </a:extLst>
          </p:cNvPr>
          <p:cNvSpPr>
            <a:spLocks noGrp="1"/>
          </p:cNvSpPr>
          <p:nvPr>
            <p:ph type="title"/>
          </p:nvPr>
        </p:nvSpPr>
        <p:spPr/>
        <p:txBody>
          <a:bodyPr>
            <a:normAutofit/>
          </a:bodyPr>
          <a:lstStyle/>
          <a:p>
            <a:r>
              <a:rPr lang="en-US">
                <a:cs typeface="Arial"/>
              </a:rPr>
              <a:t>~ 2050: Planning to Achieve a Sky for All</a:t>
            </a:r>
          </a:p>
        </p:txBody>
      </p:sp>
      <p:sp>
        <p:nvSpPr>
          <p:cNvPr id="11" name="TextBox 10">
            <a:extLst>
              <a:ext uri="{FF2B5EF4-FFF2-40B4-BE49-F238E27FC236}">
                <a16:creationId xmlns:a16="http://schemas.microsoft.com/office/drawing/2014/main" id="{7B533957-0AA7-414C-A769-C2C7C664B14D}"/>
              </a:ext>
            </a:extLst>
          </p:cNvPr>
          <p:cNvSpPr txBox="1"/>
          <p:nvPr/>
        </p:nvSpPr>
        <p:spPr>
          <a:xfrm>
            <a:off x="218755" y="716954"/>
            <a:ext cx="8324409" cy="36163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a:ln>
                  <a:noFill/>
                </a:ln>
                <a:solidFill>
                  <a:srgbClr val="000000">
                    <a:lumMod val="75000"/>
                    <a:lumOff val="25000"/>
                  </a:srgbClr>
                </a:solidFill>
                <a:effectLst/>
                <a:uLnTx/>
                <a:uFillTx/>
                <a:latin typeface="Arial"/>
                <a:ea typeface="+mn-ea"/>
                <a:cs typeface="+mn-cs"/>
              </a:rPr>
              <a:t>Imagining tomorrow's aviation system today</a:t>
            </a:r>
            <a:endParaRPr kumimoji="0" lang="en-US" sz="16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55" name="TextBox 54">
            <a:extLst>
              <a:ext uri="{FF2B5EF4-FFF2-40B4-BE49-F238E27FC236}">
                <a16:creationId xmlns:a16="http://schemas.microsoft.com/office/drawing/2014/main" id="{91141F8B-DDF4-2E7E-5D6E-F2B0B59BEC8D}"/>
              </a:ext>
            </a:extLst>
          </p:cNvPr>
          <p:cNvSpPr txBox="1"/>
          <p:nvPr/>
        </p:nvSpPr>
        <p:spPr>
          <a:xfrm>
            <a:off x="967104" y="2529693"/>
            <a:ext cx="210108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Arial"/>
                <a:ea typeface="+mn-ea"/>
                <a:cs typeface="+mn-cs"/>
              </a:rPr>
              <a:t>Sustainable Solutions</a:t>
            </a:r>
          </a:p>
        </p:txBody>
      </p:sp>
      <p:pic>
        <p:nvPicPr>
          <p:cNvPr id="53" name="Picture 52" descr="General Aviation Soars as small vertiports require less ground infrastructure and automation for simplified operations provide more mobility. Artist illustration of an aerial view showing a vertiport.">
            <a:extLst>
              <a:ext uri="{FF2B5EF4-FFF2-40B4-BE49-F238E27FC236}">
                <a16:creationId xmlns:a16="http://schemas.microsoft.com/office/drawing/2014/main" id="{5303DAD5-4772-E764-B4AE-EF06D7F98B6F}"/>
              </a:ext>
            </a:extLst>
          </p:cNvPr>
          <p:cNvPicPr>
            <a:picLocks noChangeAspect="1"/>
          </p:cNvPicPr>
          <p:nvPr/>
        </p:nvPicPr>
        <p:blipFill rotWithShape="1">
          <a:blip r:embed="rId3">
            <a:extLst>
              <a:ext uri="{28A0092B-C50C-407E-A947-70E740481C1C}">
                <a14:useLocalDpi xmlns:a14="http://schemas.microsoft.com/office/drawing/2010/main" val="0"/>
              </a:ext>
            </a:extLst>
          </a:blip>
          <a:srcRect l="8509" r="8509" b="1437"/>
          <a:stretch/>
        </p:blipFill>
        <p:spPr>
          <a:xfrm>
            <a:off x="0" y="1381977"/>
            <a:ext cx="1990164" cy="1170723"/>
          </a:xfrm>
          <a:prstGeom prst="rect">
            <a:avLst/>
          </a:prstGeom>
          <a:noFill/>
          <a:ln w="9525">
            <a:solidFill>
              <a:schemeClr val="bg1"/>
            </a:solidFill>
          </a:ln>
        </p:spPr>
      </p:pic>
      <p:pic>
        <p:nvPicPr>
          <p:cNvPr id="54" name="Picture 53" descr="High Altitude Operations and Services open the sky to vastly different performance characteristics. Image shows a weather balloon, high in the atmosphere.">
            <a:extLst>
              <a:ext uri="{FF2B5EF4-FFF2-40B4-BE49-F238E27FC236}">
                <a16:creationId xmlns:a16="http://schemas.microsoft.com/office/drawing/2014/main" id="{ED08F575-D067-9303-FF07-9D5BF875807D}"/>
              </a:ext>
            </a:extLst>
          </p:cNvPr>
          <p:cNvPicPr>
            <a:picLocks noChangeAspect="1"/>
          </p:cNvPicPr>
          <p:nvPr/>
        </p:nvPicPr>
        <p:blipFill rotWithShape="1">
          <a:blip r:embed="rId4">
            <a:extLst>
              <a:ext uri="{28A0092B-C50C-407E-A947-70E740481C1C}">
                <a14:useLocalDpi xmlns:a14="http://schemas.microsoft.com/office/drawing/2010/main" val="0"/>
              </a:ext>
            </a:extLst>
          </a:blip>
          <a:srcRect l="21993" t="4374" b="4374"/>
          <a:stretch/>
        </p:blipFill>
        <p:spPr>
          <a:xfrm>
            <a:off x="2020714" y="1381977"/>
            <a:ext cx="2001592" cy="1170723"/>
          </a:xfrm>
          <a:prstGeom prst="rect">
            <a:avLst/>
          </a:prstGeom>
          <a:noFill/>
          <a:ln w="9525">
            <a:solidFill>
              <a:schemeClr val="bg1"/>
            </a:solidFill>
          </a:ln>
        </p:spPr>
      </p:pic>
      <p:sp>
        <p:nvSpPr>
          <p:cNvPr id="56" name="TextBox 55">
            <a:extLst>
              <a:ext uri="{FF2B5EF4-FFF2-40B4-BE49-F238E27FC236}">
                <a16:creationId xmlns:a16="http://schemas.microsoft.com/office/drawing/2014/main" id="{59231FF6-411A-352A-7C1E-005896D5FBB2}"/>
              </a:ext>
            </a:extLst>
          </p:cNvPr>
          <p:cNvSpPr txBox="1"/>
          <p:nvPr/>
        </p:nvSpPr>
        <p:spPr>
          <a:xfrm>
            <a:off x="3221546" y="2529693"/>
            <a:ext cx="1627911"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Arial"/>
                <a:ea typeface="+mn-ea"/>
                <a:cs typeface="+mn-cs"/>
              </a:rPr>
              <a:t>Seamless Skies</a:t>
            </a:r>
          </a:p>
        </p:txBody>
      </p:sp>
      <p:pic>
        <p:nvPicPr>
          <p:cNvPr id="52" name="Picture 51" descr="On-Demand Urban Air Travel safe, diverse missions enabled by data and autonomous systems. The image is an artist illustration show a future neighborhood with unmanned aircraft in flight and unmanned passenger aircraft as well.">
            <a:extLst>
              <a:ext uri="{FF2B5EF4-FFF2-40B4-BE49-F238E27FC236}">
                <a16:creationId xmlns:a16="http://schemas.microsoft.com/office/drawing/2014/main" id="{25DCB362-71D3-9FC5-FABD-30CCA6E6A0B5}"/>
              </a:ext>
            </a:extLst>
          </p:cNvPr>
          <p:cNvPicPr>
            <a:picLocks noChangeAspect="1"/>
          </p:cNvPicPr>
          <p:nvPr/>
        </p:nvPicPr>
        <p:blipFill rotWithShape="1">
          <a:blip r:embed="rId5"/>
          <a:srcRect l="-55" t="16169" r="30556" b="39520"/>
          <a:stretch/>
        </p:blipFill>
        <p:spPr>
          <a:xfrm>
            <a:off x="4052856" y="1381977"/>
            <a:ext cx="1971249" cy="1170723"/>
          </a:xfrm>
          <a:prstGeom prst="rect">
            <a:avLst/>
          </a:prstGeom>
          <a:ln w="9525">
            <a:solidFill>
              <a:schemeClr val="bg1"/>
            </a:solidFill>
          </a:ln>
        </p:spPr>
      </p:pic>
      <p:sp>
        <p:nvSpPr>
          <p:cNvPr id="51" name="TextBox 50">
            <a:extLst>
              <a:ext uri="{FF2B5EF4-FFF2-40B4-BE49-F238E27FC236}">
                <a16:creationId xmlns:a16="http://schemas.microsoft.com/office/drawing/2014/main" id="{250F5AA8-4547-A2AD-4045-114DDADA5E0C}"/>
              </a:ext>
            </a:extLst>
          </p:cNvPr>
          <p:cNvSpPr txBox="1"/>
          <p:nvPr/>
        </p:nvSpPr>
        <p:spPr>
          <a:xfrm>
            <a:off x="291802" y="4071156"/>
            <a:ext cx="3450621" cy="3231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Arial"/>
                <a:ea typeface="+mn-ea"/>
                <a:cs typeface="+mn-cs"/>
              </a:rPr>
              <a:t>Ubiquitous and Resilient Operations</a:t>
            </a:r>
          </a:p>
        </p:txBody>
      </p:sp>
      <p:pic>
        <p:nvPicPr>
          <p:cNvPr id="47" name="Picture 46" descr="Cruise at Supersonic Speeds integrated with new operations. The image shows an aircraft in flight rising into the atmosphere with clouds underneath it.">
            <a:extLst>
              <a:ext uri="{FF2B5EF4-FFF2-40B4-BE49-F238E27FC236}">
                <a16:creationId xmlns:a16="http://schemas.microsoft.com/office/drawing/2014/main" id="{CB1665D2-7335-14CA-DFD3-D0B870639CEA}"/>
              </a:ext>
            </a:extLst>
          </p:cNvPr>
          <p:cNvPicPr>
            <a:picLocks noChangeAspect="1"/>
          </p:cNvPicPr>
          <p:nvPr/>
        </p:nvPicPr>
        <p:blipFill rotWithShape="1">
          <a:blip r:embed="rId6">
            <a:extLst>
              <a:ext uri="{28A0092B-C50C-407E-A947-70E740481C1C}">
                <a14:useLocalDpi xmlns:a14="http://schemas.microsoft.com/office/drawing/2010/main" val="0"/>
              </a:ext>
            </a:extLst>
          </a:blip>
          <a:srcRect l="3028" r="13805"/>
          <a:stretch/>
        </p:blipFill>
        <p:spPr>
          <a:xfrm>
            <a:off x="0" y="2889411"/>
            <a:ext cx="1990164" cy="1190170"/>
          </a:xfrm>
          <a:prstGeom prst="rect">
            <a:avLst/>
          </a:prstGeom>
          <a:noFill/>
          <a:ln w="9525">
            <a:solidFill>
              <a:schemeClr val="bg1"/>
            </a:solidFill>
          </a:ln>
        </p:spPr>
      </p:pic>
      <p:pic>
        <p:nvPicPr>
          <p:cNvPr id="48" name="Picture 47" descr="Future of Freight mobile centralized delivery. Image shows an artist illustration of unmanned aircraft in flight. There are three in the image and a bright light of the sun off to the right.">
            <a:extLst>
              <a:ext uri="{FF2B5EF4-FFF2-40B4-BE49-F238E27FC236}">
                <a16:creationId xmlns:a16="http://schemas.microsoft.com/office/drawing/2014/main" id="{07519E4A-7E27-2921-3757-23128C3320F1}"/>
              </a:ext>
            </a:extLst>
          </p:cNvPr>
          <p:cNvPicPr>
            <a:picLocks noChangeAspect="1"/>
          </p:cNvPicPr>
          <p:nvPr/>
        </p:nvPicPr>
        <p:blipFill rotWithShape="1">
          <a:blip r:embed="rId7">
            <a:extLst>
              <a:ext uri="{28A0092B-C50C-407E-A947-70E740481C1C}">
                <a14:useLocalDpi xmlns:a14="http://schemas.microsoft.com/office/drawing/2010/main" val="0"/>
              </a:ext>
            </a:extLst>
          </a:blip>
          <a:srcRect r="16532"/>
          <a:stretch/>
        </p:blipFill>
        <p:spPr>
          <a:xfrm>
            <a:off x="2020714" y="2889411"/>
            <a:ext cx="2001592" cy="1190170"/>
          </a:xfrm>
          <a:prstGeom prst="rect">
            <a:avLst/>
          </a:prstGeom>
          <a:noFill/>
          <a:ln w="9525">
            <a:solidFill>
              <a:schemeClr val="bg1"/>
            </a:solidFill>
          </a:ln>
        </p:spPr>
      </p:pic>
      <p:sp>
        <p:nvSpPr>
          <p:cNvPr id="50" name="TextBox 49">
            <a:extLst>
              <a:ext uri="{FF2B5EF4-FFF2-40B4-BE49-F238E27FC236}">
                <a16:creationId xmlns:a16="http://schemas.microsoft.com/office/drawing/2014/main" id="{4A34C9D2-800E-82A2-B79B-366B7F89BCBD}"/>
              </a:ext>
            </a:extLst>
          </p:cNvPr>
          <p:cNvSpPr txBox="1"/>
          <p:nvPr/>
        </p:nvSpPr>
        <p:spPr>
          <a:xfrm>
            <a:off x="3994114" y="4071156"/>
            <a:ext cx="210108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Arial"/>
                <a:ea typeface="+mn-ea"/>
                <a:cs typeface="+mn-cs"/>
              </a:rPr>
              <a:t>Operator Optimization</a:t>
            </a:r>
          </a:p>
        </p:txBody>
      </p:sp>
      <p:pic>
        <p:nvPicPr>
          <p:cNvPr id="49" name="Picture 48" descr="Operators empowered with comprehensive information for fleet and traffic coordination. Image shows an artist illustration of futuristic airspace operator viewing a large screen.">
            <a:extLst>
              <a:ext uri="{FF2B5EF4-FFF2-40B4-BE49-F238E27FC236}">
                <a16:creationId xmlns:a16="http://schemas.microsoft.com/office/drawing/2014/main" id="{FC0077BF-BA8A-A0C3-C456-A2CC8AB85A00}"/>
              </a:ext>
            </a:extLst>
          </p:cNvPr>
          <p:cNvPicPr>
            <a:picLocks noChangeAspect="1"/>
          </p:cNvPicPr>
          <p:nvPr/>
        </p:nvPicPr>
        <p:blipFill rotWithShape="1">
          <a:blip r:embed="rId8">
            <a:extLst>
              <a:ext uri="{28A0092B-C50C-407E-A947-70E740481C1C}">
                <a14:useLocalDpi xmlns:a14="http://schemas.microsoft.com/office/drawing/2010/main" val="0"/>
              </a:ext>
            </a:extLst>
          </a:blip>
          <a:srcRect l="11647" r="5801"/>
          <a:stretch/>
        </p:blipFill>
        <p:spPr>
          <a:xfrm>
            <a:off x="4052856" y="2889411"/>
            <a:ext cx="1971249" cy="1190170"/>
          </a:xfrm>
          <a:prstGeom prst="rect">
            <a:avLst/>
          </a:prstGeom>
          <a:noFill/>
          <a:ln w="9525">
            <a:solidFill>
              <a:schemeClr val="bg1"/>
            </a:solidFill>
          </a:ln>
        </p:spPr>
      </p:pic>
      <p:sp>
        <p:nvSpPr>
          <p:cNvPr id="57" name="TextBox 56">
            <a:extLst>
              <a:ext uri="{FF2B5EF4-FFF2-40B4-BE49-F238E27FC236}">
                <a16:creationId xmlns:a16="http://schemas.microsoft.com/office/drawing/2014/main" id="{2727BC21-482F-C30F-ECCB-2FD31F853244}"/>
              </a:ext>
            </a:extLst>
          </p:cNvPr>
          <p:cNvSpPr txBox="1"/>
          <p:nvPr/>
        </p:nvSpPr>
        <p:spPr>
          <a:xfrm>
            <a:off x="936462" y="5655488"/>
            <a:ext cx="3981470" cy="3231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000000">
                    <a:lumMod val="75000"/>
                    <a:lumOff val="25000"/>
                  </a:srgbClr>
                </a:solidFill>
                <a:effectLst/>
                <a:uLnTx/>
                <a:uFillTx/>
                <a:latin typeface="Arial"/>
                <a:ea typeface="+mn-ea"/>
                <a:cs typeface="+mn-cs"/>
              </a:rPr>
              <a:t>Learning-Based Systems and Communities</a:t>
            </a:r>
          </a:p>
        </p:txBody>
      </p:sp>
      <p:pic>
        <p:nvPicPr>
          <p:cNvPr id="46" name="Picture 45" descr="Relief from Above providing response to emergencies and aid. Image shows an artist illustration of drones flying toward a forest fire.">
            <a:extLst>
              <a:ext uri="{FF2B5EF4-FFF2-40B4-BE49-F238E27FC236}">
                <a16:creationId xmlns:a16="http://schemas.microsoft.com/office/drawing/2014/main" id="{734ED4C6-54CD-7E33-C572-DFDD825182AD}"/>
              </a:ext>
            </a:extLst>
          </p:cNvPr>
          <p:cNvPicPr>
            <a:picLocks noChangeAspect="1"/>
          </p:cNvPicPr>
          <p:nvPr/>
        </p:nvPicPr>
        <p:blipFill rotWithShape="1">
          <a:blip r:embed="rId9">
            <a:extLst>
              <a:ext uri="{28A0092B-C50C-407E-A947-70E740481C1C}">
                <a14:useLocalDpi xmlns:a14="http://schemas.microsoft.com/office/drawing/2010/main" val="0"/>
              </a:ext>
            </a:extLst>
          </a:blip>
          <a:srcRect l="7090" t="319" r="10475"/>
          <a:stretch/>
        </p:blipFill>
        <p:spPr>
          <a:xfrm>
            <a:off x="907039" y="4457994"/>
            <a:ext cx="2001999" cy="1201335"/>
          </a:xfrm>
          <a:prstGeom prst="rect">
            <a:avLst/>
          </a:prstGeom>
          <a:noFill/>
          <a:ln w="9525">
            <a:solidFill>
              <a:schemeClr val="bg1"/>
            </a:solidFill>
          </a:ln>
        </p:spPr>
      </p:pic>
      <p:pic>
        <p:nvPicPr>
          <p:cNvPr id="45" name="Picture 44" descr="Autonomous Delivery to Your Door in efficiently to meet timely needs. Image shows an artist illustration of a rural road with a person riding on a motor bike, a dog on the side of the road and a horse within a fenced area. There are also various aircraft in flight, from unmanned drones, passenger aircraft and a rocket.">
            <a:extLst>
              <a:ext uri="{FF2B5EF4-FFF2-40B4-BE49-F238E27FC236}">
                <a16:creationId xmlns:a16="http://schemas.microsoft.com/office/drawing/2014/main" id="{5A680F4B-3CF6-D00B-7932-0B6EB31F0E1A}"/>
              </a:ext>
            </a:extLst>
          </p:cNvPr>
          <p:cNvPicPr>
            <a:picLocks noChangeAspect="1"/>
          </p:cNvPicPr>
          <p:nvPr/>
        </p:nvPicPr>
        <p:blipFill rotWithShape="1">
          <a:blip r:embed="rId10">
            <a:extLst>
              <a:ext uri="{28A0092B-C50C-407E-A947-70E740481C1C}">
                <a14:useLocalDpi xmlns:a14="http://schemas.microsoft.com/office/drawing/2010/main" val="0"/>
              </a:ext>
            </a:extLst>
          </a:blip>
          <a:srcRect l="3947" r="12911" b="200"/>
          <a:stretch/>
        </p:blipFill>
        <p:spPr>
          <a:xfrm>
            <a:off x="2941418" y="4457995"/>
            <a:ext cx="1999586" cy="1201335"/>
          </a:xfrm>
          <a:prstGeom prst="rect">
            <a:avLst/>
          </a:prstGeom>
          <a:noFill/>
          <a:ln w="9525">
            <a:solidFill>
              <a:schemeClr val="bg1"/>
            </a:solidFill>
          </a:ln>
        </p:spPr>
      </p:pic>
      <p:sp>
        <p:nvSpPr>
          <p:cNvPr id="14" name="Rectangle 13" descr="&quot;&quot;">
            <a:extLst>
              <a:ext uri="{FF2B5EF4-FFF2-40B4-BE49-F238E27FC236}">
                <a16:creationId xmlns:a16="http://schemas.microsoft.com/office/drawing/2014/main" id="{3E8F46F7-205B-7744-A836-D88AC0568086}"/>
              </a:ext>
            </a:extLst>
          </p:cNvPr>
          <p:cNvSpPr/>
          <p:nvPr/>
        </p:nvSpPr>
        <p:spPr>
          <a:xfrm>
            <a:off x="6095200" y="1381977"/>
            <a:ext cx="6096800" cy="4505476"/>
          </a:xfrm>
          <a:prstGeom prst="rect">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FE8C819F-F9D5-B449-9B87-A51F8A22E43E}"/>
              </a:ext>
            </a:extLst>
          </p:cNvPr>
          <p:cNvSpPr txBox="1"/>
          <p:nvPr/>
        </p:nvSpPr>
        <p:spPr>
          <a:xfrm>
            <a:off x="6343977" y="1632584"/>
            <a:ext cx="578074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NASA-led effort to gather inputs from the aerospace community and FAA</a:t>
            </a:r>
            <a:br>
              <a:rPr kumimoji="0" lang="en-US" sz="1800" b="0" i="0" u="none" strike="noStrike" kern="1200" cap="none" spc="0" normalizeH="0" baseline="0" noProof="0">
                <a:ln>
                  <a:noFill/>
                </a:ln>
                <a:solidFill>
                  <a:srgbClr val="FFFFFF"/>
                </a:solidFill>
                <a:effectLst/>
                <a:uLnTx/>
                <a:uFillTx/>
                <a:latin typeface="Arial"/>
                <a:ea typeface="+mn-ea"/>
                <a:cs typeface="Arial"/>
              </a:rPr>
            </a:br>
            <a:endParaRPr kumimoji="0" lang="en-US" sz="1800" b="0" i="0" u="none" strike="noStrike" kern="1200" cap="none" spc="0" normalizeH="0" baseline="0" noProof="0">
              <a:ln>
                <a:noFill/>
              </a:ln>
              <a:solidFill>
                <a:srgbClr val="FFFFFF"/>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Co-developed vision of a mid-21st century shared airspace that is agile, scalable, optimizable, increasingly diverse, and equitable</a:t>
            </a:r>
            <a:br>
              <a:rPr kumimoji="0" lang="en-US" sz="1800" b="0" i="0" u="none" strike="noStrike" kern="1200" cap="none" spc="0" normalizeH="0" baseline="0" noProof="0">
                <a:ln>
                  <a:noFill/>
                </a:ln>
                <a:solidFill>
                  <a:srgbClr val="FFFFFF"/>
                </a:solidFill>
                <a:effectLst/>
                <a:uLnTx/>
                <a:uFillTx/>
                <a:latin typeface="Arial"/>
                <a:ea typeface="+mn-ea"/>
                <a:cs typeface="Arial"/>
              </a:rPr>
            </a:br>
            <a:endParaRPr kumimoji="0" lang="en-US" sz="1800" b="0" i="0" u="none" strike="noStrike" kern="1200" cap="none" spc="0" normalizeH="0" baseline="0" noProof="0">
              <a:ln>
                <a:noFill/>
              </a:ln>
              <a:solidFill>
                <a:srgbClr val="FFFFFF"/>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Evolution from trajectory-based operations to collaborative and highly automated operations</a:t>
            </a:r>
            <a:br>
              <a:rPr kumimoji="0" lang="en-US" sz="1800" b="0" i="0" u="none" strike="noStrike" kern="1200" cap="none" spc="0" normalizeH="0" baseline="0" noProof="0">
                <a:ln>
                  <a:noFill/>
                </a:ln>
                <a:solidFill>
                  <a:srgbClr val="FFFFFF"/>
                </a:solidFill>
                <a:effectLst/>
                <a:uLnTx/>
                <a:uFillTx/>
                <a:latin typeface="Arial"/>
                <a:ea typeface="+mn-ea"/>
                <a:cs typeface="Arial"/>
              </a:rPr>
            </a:br>
            <a:endParaRPr kumimoji="0" lang="en-US" sz="1800" b="0" i="0" u="none" strike="noStrike" kern="1200" cap="none" spc="0" normalizeH="0" baseline="0" noProof="0">
              <a:ln>
                <a:noFill/>
              </a:ln>
              <a:solidFill>
                <a:srgbClr val="FFFFFF"/>
              </a:solidFill>
              <a:effectLst/>
              <a:uLnTx/>
              <a:uFillTx/>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Sky for All results will inform ARMD research and development portfolio and collaboration with FAA</a:t>
            </a:r>
          </a:p>
        </p:txBody>
      </p:sp>
      <p:pic>
        <p:nvPicPr>
          <p:cNvPr id="16" name="Picture 7" descr="Sky for All typography graphic">
            <a:extLst>
              <a:ext uri="{FF2B5EF4-FFF2-40B4-BE49-F238E27FC236}">
                <a16:creationId xmlns:a16="http://schemas.microsoft.com/office/drawing/2014/main" id="{E787D526-6CA9-1741-B934-D1AD4545E5FF}"/>
              </a:ext>
            </a:extLst>
          </p:cNvPr>
          <p:cNvPicPr>
            <a:picLocks noChangeAspect="1"/>
          </p:cNvPicPr>
          <p:nvPr/>
        </p:nvPicPr>
        <p:blipFill>
          <a:blip r:embed="rId11"/>
          <a:stretch>
            <a:fillRect/>
          </a:stretch>
        </p:blipFill>
        <p:spPr>
          <a:xfrm>
            <a:off x="8059918" y="5243098"/>
            <a:ext cx="2354271" cy="413700"/>
          </a:xfrm>
          <a:prstGeom prst="rect">
            <a:avLst/>
          </a:prstGeom>
        </p:spPr>
      </p:pic>
      <p:sp>
        <p:nvSpPr>
          <p:cNvPr id="17" name="Rectangle 16" descr="&quot;&quot;">
            <a:extLst>
              <a:ext uri="{FF2B5EF4-FFF2-40B4-BE49-F238E27FC236}">
                <a16:creationId xmlns:a16="http://schemas.microsoft.com/office/drawing/2014/main" id="{B43491A1-E30D-4CF9-B051-98860DB2410D}"/>
              </a:ext>
            </a:extLst>
          </p:cNvPr>
          <p:cNvSpPr/>
          <p:nvPr/>
        </p:nvSpPr>
        <p:spPr>
          <a:xfrm>
            <a:off x="0" y="6284412"/>
            <a:ext cx="12192000" cy="582929"/>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TextBox 2">
            <a:extLst>
              <a:ext uri="{FF2B5EF4-FFF2-40B4-BE49-F238E27FC236}">
                <a16:creationId xmlns:a16="http://schemas.microsoft.com/office/drawing/2014/main" id="{F842147F-5122-40D6-9548-36A9CBF1B997}"/>
              </a:ext>
            </a:extLst>
          </p:cNvPr>
          <p:cNvSpPr txBox="1"/>
          <p:nvPr/>
        </p:nvSpPr>
        <p:spPr>
          <a:xfrm>
            <a:off x="0" y="6373374"/>
            <a:ext cx="12191999" cy="36933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n-lt"/>
                <a:cs typeface="Arial"/>
              </a:rPr>
              <a:t>A thriving airspace must be scalable, accessible, safe, sustainable, and resilient.</a:t>
            </a: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 name="Date Placeholder 2">
            <a:extLst>
              <a:ext uri="{FF2B5EF4-FFF2-40B4-BE49-F238E27FC236}">
                <a16:creationId xmlns:a16="http://schemas.microsoft.com/office/drawing/2014/main" id="{3F20A072-FE4B-463E-9CD0-01B296195E7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C9EF80E9-B9B0-4772-94A2-25BC16E3F7C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471555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28BBF2C-43BC-D1B0-9015-23C020535412}"/>
              </a:ext>
            </a:extLst>
          </p:cNvPr>
          <p:cNvSpPr>
            <a:spLocks noGrp="1"/>
          </p:cNvSpPr>
          <p:nvPr>
            <p:ph type="ctrTitle"/>
          </p:nvPr>
        </p:nvSpPr>
        <p:spPr/>
        <p:txBody>
          <a:bodyPr/>
          <a:lstStyle/>
          <a:p>
            <a:r>
              <a:rPr lang="en-US">
                <a:solidFill>
                  <a:schemeClr val="bg1"/>
                </a:solidFill>
              </a:rPr>
              <a:t>Wildland Fire Management</a:t>
            </a:r>
          </a:p>
        </p:txBody>
      </p:sp>
      <p:sp>
        <p:nvSpPr>
          <p:cNvPr id="12" name="Title 1">
            <a:extLst>
              <a:ext uri="{FF2B5EF4-FFF2-40B4-BE49-F238E27FC236}">
                <a16:creationId xmlns:a16="http://schemas.microsoft.com/office/drawing/2014/main" id="{6D247E76-5817-FEA5-969F-3F3E472BA928}"/>
              </a:ext>
            </a:extLst>
          </p:cNvPr>
          <p:cNvSpPr txBox="1">
            <a:spLocks/>
          </p:cNvSpPr>
          <p:nvPr/>
        </p:nvSpPr>
        <p:spPr>
          <a:xfrm>
            <a:off x="197242" y="4678676"/>
            <a:ext cx="8317282" cy="145513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accent5">
                    <a:lumMod val="75000"/>
                  </a:schemeClr>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000" b="0" i="0" u="none" strike="noStrike" kern="1200" cap="none" spc="0" normalizeH="0" baseline="0" noProof="0">
                <a:ln>
                  <a:noFill/>
                </a:ln>
                <a:solidFill>
                  <a:prstClr val="white"/>
                </a:solidFill>
                <a:effectLst/>
                <a:uLnTx/>
                <a:uFillTx/>
                <a:latin typeface="Arial"/>
                <a:ea typeface="+mj-ea"/>
                <a:cs typeface="Arial"/>
              </a:rPr>
              <a:t>Wildland Fire Management</a:t>
            </a:r>
            <a:endParaRPr kumimoji="0" lang="en-US" sz="50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endParaRPr>
          </a:p>
        </p:txBody>
      </p:sp>
      <p:pic>
        <p:nvPicPr>
          <p:cNvPr id="14" name="Picture 13" descr="NASA Tests Mobile Air Traffic Kit During Wildfire Prevention Operations.">
            <a:extLst>
              <a:ext uri="{FF2B5EF4-FFF2-40B4-BE49-F238E27FC236}">
                <a16:creationId xmlns:a16="http://schemas.microsoft.com/office/drawing/2014/main" id="{62A105A3-8F3A-8970-A0CF-769EF72019F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268200" cy="6858001"/>
          </a:xfrm>
          <a:prstGeom prst="rect">
            <a:avLst/>
          </a:prstGeom>
        </p:spPr>
      </p:pic>
      <p:sp>
        <p:nvSpPr>
          <p:cNvPr id="15" name="Rectangle 14">
            <a:extLst>
              <a:ext uri="{FF2B5EF4-FFF2-40B4-BE49-F238E27FC236}">
                <a16:creationId xmlns:a16="http://schemas.microsoft.com/office/drawing/2014/main" id="{4002F928-D9AC-A158-3AC3-EC905E1AAAFB}"/>
              </a:ext>
              <a:ext uri="{C183D7F6-B498-43B3-948B-1728B52AA6E4}">
                <adec:decorative xmlns:adec="http://schemas.microsoft.com/office/drawing/2017/decorative" val="1"/>
              </a:ext>
            </a:extLst>
          </p:cNvPr>
          <p:cNvSpPr/>
          <p:nvPr/>
        </p:nvSpPr>
        <p:spPr>
          <a:xfrm>
            <a:off x="0" y="4607442"/>
            <a:ext cx="12268200" cy="2256390"/>
          </a:xfrm>
          <a:prstGeom prst="rect">
            <a:avLst/>
          </a:prstGeom>
          <a:gradFill flip="none" rotWithShape="1">
            <a:gsLst>
              <a:gs pos="49000">
                <a:schemeClr val="bg2">
                  <a:alpha val="60000"/>
                  <a:lumMod val="14706"/>
                </a:schemeClr>
              </a:gs>
              <a:gs pos="0">
                <a:schemeClr val="bg2">
                  <a:lumMod val="10000"/>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Title 1">
            <a:extLst>
              <a:ext uri="{FF2B5EF4-FFF2-40B4-BE49-F238E27FC236}">
                <a16:creationId xmlns:a16="http://schemas.microsoft.com/office/drawing/2014/main" id="{250BC5B6-C9A7-317F-5114-2C97E4679299}"/>
              </a:ext>
            </a:extLst>
          </p:cNvPr>
          <p:cNvSpPr txBox="1">
            <a:spLocks/>
          </p:cNvSpPr>
          <p:nvPr/>
        </p:nvSpPr>
        <p:spPr>
          <a:xfrm>
            <a:off x="159325" y="5910449"/>
            <a:ext cx="34290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Real Progress. Real Value.</a:t>
            </a:r>
          </a:p>
        </p:txBody>
      </p:sp>
      <p:pic>
        <p:nvPicPr>
          <p:cNvPr id="5" name="Picture 4" descr="&quot;&quot;">
            <a:extLst>
              <a:ext uri="{FF2B5EF4-FFF2-40B4-BE49-F238E27FC236}">
                <a16:creationId xmlns:a16="http://schemas.microsoft.com/office/drawing/2014/main" id="{914BA4C2-982E-D737-E6F4-9CD0324D91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275" y="5310225"/>
            <a:ext cx="7772400" cy="840259"/>
          </a:xfrm>
          <a:prstGeom prst="rect">
            <a:avLst/>
          </a:prstGeom>
        </p:spPr>
      </p:pic>
      <p:sp>
        <p:nvSpPr>
          <p:cNvPr id="2" name="Date Placeholder 1">
            <a:extLst>
              <a:ext uri="{FF2B5EF4-FFF2-40B4-BE49-F238E27FC236}">
                <a16:creationId xmlns:a16="http://schemas.microsoft.com/office/drawing/2014/main" id="{28FB6D68-5CAD-FD86-1AD8-7A15348ED35E}"/>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www.nasa.gov   |</a:t>
            </a:r>
          </a:p>
        </p:txBody>
      </p:sp>
      <p:sp>
        <p:nvSpPr>
          <p:cNvPr id="3" name="Slide Number Placeholder 2">
            <a:extLst>
              <a:ext uri="{FF2B5EF4-FFF2-40B4-BE49-F238E27FC236}">
                <a16:creationId xmlns:a16="http://schemas.microsoft.com/office/drawing/2014/main" id="{2B8F1E89-E6DF-15B5-1D78-28CA093E9B72}"/>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18553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Title 177">
            <a:extLst>
              <a:ext uri="{FF2B5EF4-FFF2-40B4-BE49-F238E27FC236}">
                <a16:creationId xmlns:a16="http://schemas.microsoft.com/office/drawing/2014/main" id="{7AA21116-7A9C-88A3-3AEC-4D15600D00A2}"/>
              </a:ext>
            </a:extLst>
          </p:cNvPr>
          <p:cNvSpPr>
            <a:spLocks noGrp="1"/>
          </p:cNvSpPr>
          <p:nvPr>
            <p:ph type="title"/>
          </p:nvPr>
        </p:nvSpPr>
        <p:spPr/>
        <p:txBody>
          <a:bodyPr/>
          <a:lstStyle/>
          <a:p>
            <a:r>
              <a:rPr lang="en-US"/>
              <a:t>ACERO Use Cases</a:t>
            </a:r>
          </a:p>
        </p:txBody>
      </p:sp>
      <p:grpSp>
        <p:nvGrpSpPr>
          <p:cNvPr id="2" name="Group 1" descr="ACERO use cases from aerial ignition, persistent monitoring, persistent communication and logistics, suppression and multi-mission integration operations.">
            <a:extLst>
              <a:ext uri="{FF2B5EF4-FFF2-40B4-BE49-F238E27FC236}">
                <a16:creationId xmlns:a16="http://schemas.microsoft.com/office/drawing/2014/main" id="{4D781C54-CD12-3E86-288D-19BD0CE746B6}"/>
              </a:ext>
            </a:extLst>
          </p:cNvPr>
          <p:cNvGrpSpPr/>
          <p:nvPr/>
        </p:nvGrpSpPr>
        <p:grpSpPr>
          <a:xfrm>
            <a:off x="0" y="1002667"/>
            <a:ext cx="12205815" cy="4679698"/>
            <a:chOff x="0" y="1002667"/>
            <a:chExt cx="12205815" cy="4679698"/>
          </a:xfrm>
        </p:grpSpPr>
        <p:sp>
          <p:nvSpPr>
            <p:cNvPr id="20" name="Rectangle 19" descr="light blue background">
              <a:extLst>
                <a:ext uri="{FF2B5EF4-FFF2-40B4-BE49-F238E27FC236}">
                  <a16:creationId xmlns:a16="http://schemas.microsoft.com/office/drawing/2014/main" id="{DFAA4E2E-2103-D0A0-50C9-97981A85D580}"/>
                </a:ext>
              </a:extLst>
            </p:cNvPr>
            <p:cNvSpPr/>
            <p:nvPr/>
          </p:nvSpPr>
          <p:spPr>
            <a:xfrm>
              <a:off x="13815" y="1004896"/>
              <a:ext cx="2433355" cy="4346690"/>
            </a:xfrm>
            <a:prstGeom prst="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Rectangle 20" descr="Medium blue background">
              <a:extLst>
                <a:ext uri="{FF2B5EF4-FFF2-40B4-BE49-F238E27FC236}">
                  <a16:creationId xmlns:a16="http://schemas.microsoft.com/office/drawing/2014/main" id="{A1ABD093-9A75-2DC5-79B2-A6442A82B42C}"/>
                </a:ext>
              </a:extLst>
            </p:cNvPr>
            <p:cNvSpPr/>
            <p:nvPr/>
          </p:nvSpPr>
          <p:spPr>
            <a:xfrm>
              <a:off x="2444610" y="1004896"/>
              <a:ext cx="2429507" cy="4346690"/>
            </a:xfrm>
            <a:prstGeom prst="rect">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Rectangle 21" descr="dark blue background">
              <a:extLst>
                <a:ext uri="{FF2B5EF4-FFF2-40B4-BE49-F238E27FC236}">
                  <a16:creationId xmlns:a16="http://schemas.microsoft.com/office/drawing/2014/main" id="{912B538F-6C5D-2239-7F7A-BF441EA3F134}"/>
                </a:ext>
              </a:extLst>
            </p:cNvPr>
            <p:cNvSpPr/>
            <p:nvPr/>
          </p:nvSpPr>
          <p:spPr>
            <a:xfrm>
              <a:off x="4883053" y="1004896"/>
              <a:ext cx="2429507" cy="4346690"/>
            </a:xfrm>
            <a:prstGeom prst="rect">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Rectangle 22" descr="light green background">
              <a:extLst>
                <a:ext uri="{FF2B5EF4-FFF2-40B4-BE49-F238E27FC236}">
                  <a16:creationId xmlns:a16="http://schemas.microsoft.com/office/drawing/2014/main" id="{19D79292-B1B0-2ED4-BD8D-43D20213FAC9}"/>
                </a:ext>
              </a:extLst>
            </p:cNvPr>
            <p:cNvSpPr/>
            <p:nvPr/>
          </p:nvSpPr>
          <p:spPr>
            <a:xfrm>
              <a:off x="7308286" y="1004896"/>
              <a:ext cx="2429507" cy="4346689"/>
            </a:xfrm>
            <a:prstGeom prst="rect">
              <a:avLst/>
            </a:prstGeom>
            <a:solidFill>
              <a:schemeClr val="accent6">
                <a:lumMod val="20000"/>
                <a:lumOff val="80000"/>
              </a:schemeClr>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4" name="Rectangle 23" descr="Medium green background">
              <a:extLst>
                <a:ext uri="{FF2B5EF4-FFF2-40B4-BE49-F238E27FC236}">
                  <a16:creationId xmlns:a16="http://schemas.microsoft.com/office/drawing/2014/main" id="{91E9D6C4-AFF2-9A57-F2E3-036F8A062587}"/>
                </a:ext>
              </a:extLst>
            </p:cNvPr>
            <p:cNvSpPr/>
            <p:nvPr/>
          </p:nvSpPr>
          <p:spPr>
            <a:xfrm>
              <a:off x="9742635" y="1002667"/>
              <a:ext cx="2433997" cy="4329188"/>
            </a:xfrm>
            <a:prstGeom prst="rect">
              <a:avLst/>
            </a:prstGeom>
            <a:solidFill>
              <a:schemeClr val="accent6">
                <a:lumMod val="40000"/>
                <a:lumOff val="60000"/>
              </a:schemeClr>
            </a:solid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5" name="Google Shape;185;p33" descr="Person silhouette">
              <a:extLst>
                <a:ext uri="{FF2B5EF4-FFF2-40B4-BE49-F238E27FC236}">
                  <a16:creationId xmlns:a16="http://schemas.microsoft.com/office/drawing/2014/main" id="{F627D492-6B74-7175-D0F3-62D603EF6540}"/>
                </a:ext>
              </a:extLst>
            </p:cNvPr>
            <p:cNvPicPr preferRelativeResize="0">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31728" y="5050674"/>
              <a:ext cx="147998" cy="359424"/>
            </a:xfrm>
            <a:prstGeom prst="rect">
              <a:avLst/>
            </a:prstGeom>
            <a:noFill/>
            <a:ln>
              <a:noFill/>
            </a:ln>
          </p:spPr>
        </p:pic>
        <p:pic>
          <p:nvPicPr>
            <p:cNvPr id="27" name="Google Shape;184;p33" descr="aircraft silhouette">
              <a:extLst>
                <a:ext uri="{FF2B5EF4-FFF2-40B4-BE49-F238E27FC236}">
                  <a16:creationId xmlns:a16="http://schemas.microsoft.com/office/drawing/2014/main" id="{3D5C9B03-1BAD-ADBA-5D36-353523DCA58D}"/>
                </a:ext>
              </a:extLst>
            </p:cNvPr>
            <p:cNvPicPr preferRelativeResize="0"/>
            <p:nvPr/>
          </p:nvPicPr>
          <p:blipFill>
            <a:blip r:embed="rId5">
              <a:alphaModFix/>
            </a:blip>
            <a:stretch>
              <a:fillRect/>
            </a:stretch>
          </p:blipFill>
          <p:spPr>
            <a:xfrm>
              <a:off x="804590" y="4831936"/>
              <a:ext cx="282206" cy="98029"/>
            </a:xfrm>
            <a:prstGeom prst="rect">
              <a:avLst/>
            </a:prstGeom>
            <a:noFill/>
            <a:ln>
              <a:noFill/>
            </a:ln>
          </p:spPr>
        </p:pic>
        <p:pic>
          <p:nvPicPr>
            <p:cNvPr id="28" name="Google Shape;186;p33" descr="Helicopter silhouette">
              <a:extLst>
                <a:ext uri="{FF2B5EF4-FFF2-40B4-BE49-F238E27FC236}">
                  <a16:creationId xmlns:a16="http://schemas.microsoft.com/office/drawing/2014/main" id="{0E3DAC1C-576B-2FEC-F0A5-E6E1512E8794}"/>
                </a:ext>
              </a:extLst>
            </p:cNvPr>
            <p:cNvPicPr preferRelativeResize="0">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1015801" y="3493388"/>
              <a:ext cx="648670" cy="265723"/>
            </a:xfrm>
            <a:prstGeom prst="rect">
              <a:avLst/>
            </a:prstGeom>
            <a:noFill/>
            <a:ln>
              <a:noFill/>
            </a:ln>
          </p:spPr>
        </p:pic>
        <p:sp>
          <p:nvSpPr>
            <p:cNvPr id="29" name="TextBox 28">
              <a:extLst>
                <a:ext uri="{FF2B5EF4-FFF2-40B4-BE49-F238E27FC236}">
                  <a16:creationId xmlns:a16="http://schemas.microsoft.com/office/drawing/2014/main" id="{963BAD8D-0958-39EE-7232-B9AEC1913383}"/>
                </a:ext>
              </a:extLst>
            </p:cNvPr>
            <p:cNvSpPr txBox="1"/>
            <p:nvPr/>
          </p:nvSpPr>
          <p:spPr>
            <a:xfrm>
              <a:off x="163704" y="4176679"/>
              <a:ext cx="21214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Common Operating Picture</a:t>
              </a:r>
            </a:p>
          </p:txBody>
        </p:sp>
        <p:pic>
          <p:nvPicPr>
            <p:cNvPr id="30" name="Picture 10" descr="Smoke">
              <a:extLst>
                <a:ext uri="{FF2B5EF4-FFF2-40B4-BE49-F238E27FC236}">
                  <a16:creationId xmlns:a16="http://schemas.microsoft.com/office/drawing/2014/main" id="{49DAC7EA-76E9-5E3E-C960-D8C6FA321DA4}"/>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30291" r="27533"/>
            <a:stretch/>
          </p:blipFill>
          <p:spPr bwMode="auto">
            <a:xfrm>
              <a:off x="610326" y="1221991"/>
              <a:ext cx="1856475" cy="434669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6" descr="Fire smoke">
              <a:extLst>
                <a:ext uri="{FF2B5EF4-FFF2-40B4-BE49-F238E27FC236}">
                  <a16:creationId xmlns:a16="http://schemas.microsoft.com/office/drawing/2014/main" id="{F37E45CE-B403-5CD5-BE98-B0A62FC8E74E}"/>
                </a:ext>
              </a:extLst>
            </p:cNvPr>
            <p:cNvPicPr>
              <a:picLocks noChangeAspect="1" noChangeArrowheads="1"/>
            </p:cNvPicPr>
            <p:nvPr/>
          </p:nvPicPr>
          <p:blipFill rotWithShape="1">
            <a:blip r:embed="rId8" cstate="screen">
              <a:clrChange>
                <a:clrFrom>
                  <a:srgbClr val="F5F5F7"/>
                </a:clrFrom>
                <a:clrTo>
                  <a:srgbClr val="F5F5F7">
                    <a:alpha val="0"/>
                  </a:srgbClr>
                </a:clrTo>
              </a:clrChange>
              <a:alphaModFix amt="67000"/>
              <a:extLst>
                <a:ext uri="{28A0092B-C50C-407E-A947-70E740481C1C}">
                  <a14:useLocalDpi xmlns:a14="http://schemas.microsoft.com/office/drawing/2010/main"/>
                </a:ext>
              </a:extLst>
            </a:blip>
            <a:srcRect/>
            <a:stretch/>
          </p:blipFill>
          <p:spPr bwMode="auto">
            <a:xfrm>
              <a:off x="2353444" y="2071884"/>
              <a:ext cx="2520236" cy="3592984"/>
            </a:xfrm>
            <a:prstGeom prst="rect">
              <a:avLst/>
            </a:prstGeom>
            <a:noFill/>
            <a:extLst>
              <a:ext uri="{909E8E84-426E-40DD-AFC4-6F175D3DCCD1}">
                <a14:hiddenFill xmlns:a14="http://schemas.microsoft.com/office/drawing/2010/main">
                  <a:solidFill>
                    <a:srgbClr val="FFFFFF"/>
                  </a:solidFill>
                </a14:hiddenFill>
              </a:ext>
            </a:extLst>
          </p:spPr>
        </p:pic>
        <p:pic>
          <p:nvPicPr>
            <p:cNvPr id="34" name="Google Shape;184;p33" descr="Aircraft silhouette">
              <a:extLst>
                <a:ext uri="{FF2B5EF4-FFF2-40B4-BE49-F238E27FC236}">
                  <a16:creationId xmlns:a16="http://schemas.microsoft.com/office/drawing/2014/main" id="{040747A8-3B21-975F-C247-88D3EB8AF1D3}"/>
                </a:ext>
              </a:extLst>
            </p:cNvPr>
            <p:cNvPicPr preferRelativeResize="0"/>
            <p:nvPr/>
          </p:nvPicPr>
          <p:blipFill>
            <a:blip r:embed="rId5">
              <a:alphaModFix/>
            </a:blip>
            <a:stretch>
              <a:fillRect/>
            </a:stretch>
          </p:blipFill>
          <p:spPr>
            <a:xfrm>
              <a:off x="2838934" y="4070313"/>
              <a:ext cx="282206" cy="98029"/>
            </a:xfrm>
            <a:prstGeom prst="rect">
              <a:avLst/>
            </a:prstGeom>
            <a:noFill/>
            <a:ln>
              <a:noFill/>
            </a:ln>
          </p:spPr>
        </p:pic>
        <p:pic>
          <p:nvPicPr>
            <p:cNvPr id="35" name="Picture 4" descr="Uav Silhouette Image">
              <a:extLst>
                <a:ext uri="{FF2B5EF4-FFF2-40B4-BE49-F238E27FC236}">
                  <a16:creationId xmlns:a16="http://schemas.microsoft.com/office/drawing/2014/main" id="{28874A82-A473-7BCE-27D2-7E97EC7C35A8}"/>
                </a:ext>
              </a:extLst>
            </p:cNvPr>
            <p:cNvPicPr>
              <a:picLocks noChangeAspect="1" noChangeArrowheads="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3214103" y="2255721"/>
              <a:ext cx="550159" cy="357270"/>
            </a:xfrm>
            <a:prstGeom prst="rect">
              <a:avLst/>
            </a:prstGeom>
            <a:noFill/>
            <a:extLst>
              <a:ext uri="{909E8E84-426E-40DD-AFC4-6F175D3DCCD1}">
                <a14:hiddenFill xmlns:a14="http://schemas.microsoft.com/office/drawing/2010/main">
                  <a:solidFill>
                    <a:srgbClr val="FFFFFF"/>
                  </a:solidFill>
                </a14:hiddenFill>
              </a:ext>
            </a:extLst>
          </p:spPr>
        </p:pic>
        <p:sp>
          <p:nvSpPr>
            <p:cNvPr id="39" name="Triangle 38" descr="Red spotlight from aircraft">
              <a:extLst>
                <a:ext uri="{FF2B5EF4-FFF2-40B4-BE49-F238E27FC236}">
                  <a16:creationId xmlns:a16="http://schemas.microsoft.com/office/drawing/2014/main" id="{F4B6F3DA-9C01-9028-0FA7-FD06D9D3CAF1}"/>
                </a:ext>
              </a:extLst>
            </p:cNvPr>
            <p:cNvSpPr/>
            <p:nvPr/>
          </p:nvSpPr>
          <p:spPr>
            <a:xfrm>
              <a:off x="2838934" y="4181661"/>
              <a:ext cx="282206" cy="996303"/>
            </a:xfrm>
            <a:prstGeom prst="triangle">
              <a:avLst/>
            </a:prstGeom>
            <a:solidFill>
              <a:srgbClr val="FF0000">
                <a:alpha val="2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0" name="Triangle 39" descr="Red spotlight from Uav silhouette">
              <a:extLst>
                <a:ext uri="{FF2B5EF4-FFF2-40B4-BE49-F238E27FC236}">
                  <a16:creationId xmlns:a16="http://schemas.microsoft.com/office/drawing/2014/main" id="{216A13B5-D9C0-AC29-5E43-49721DA76B9D}"/>
                </a:ext>
              </a:extLst>
            </p:cNvPr>
            <p:cNvSpPr/>
            <p:nvPr/>
          </p:nvSpPr>
          <p:spPr>
            <a:xfrm>
              <a:off x="2645703" y="2449608"/>
              <a:ext cx="1681685" cy="2771844"/>
            </a:xfrm>
            <a:prstGeom prst="triangle">
              <a:avLst>
                <a:gd name="adj" fmla="val 46589"/>
              </a:avLst>
            </a:prstGeom>
            <a:solidFill>
              <a:srgbClr val="FF0000">
                <a:alpha val="1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2" name="Triangle 41" descr="Red spotlight from satellite.">
              <a:extLst>
                <a:ext uri="{FF2B5EF4-FFF2-40B4-BE49-F238E27FC236}">
                  <a16:creationId xmlns:a16="http://schemas.microsoft.com/office/drawing/2014/main" id="{782931D8-5053-F166-AEE8-4A6E6BC34E00}"/>
                </a:ext>
              </a:extLst>
            </p:cNvPr>
            <p:cNvSpPr/>
            <p:nvPr/>
          </p:nvSpPr>
          <p:spPr>
            <a:xfrm>
              <a:off x="2471087" y="1253148"/>
              <a:ext cx="2160785" cy="3958687"/>
            </a:xfrm>
            <a:prstGeom prst="triangle">
              <a:avLst>
                <a:gd name="adj" fmla="val 82269"/>
              </a:avLst>
            </a:prstGeom>
            <a:solidFill>
              <a:srgbClr val="FF0000">
                <a:alpha val="1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44" name="Google Shape;185;p33" descr="Person silhouette">
              <a:extLst>
                <a:ext uri="{FF2B5EF4-FFF2-40B4-BE49-F238E27FC236}">
                  <a16:creationId xmlns:a16="http://schemas.microsoft.com/office/drawing/2014/main" id="{655D6342-9F7F-8DBD-FC82-8264378E5FAC}"/>
                </a:ext>
              </a:extLst>
            </p:cNvPr>
            <p:cNvPicPr preferRelativeResize="0">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461981" y="4893796"/>
              <a:ext cx="147998" cy="359424"/>
            </a:xfrm>
            <a:prstGeom prst="rect">
              <a:avLst/>
            </a:prstGeom>
            <a:noFill/>
            <a:ln>
              <a:noFill/>
            </a:ln>
          </p:spPr>
        </p:pic>
        <p:pic>
          <p:nvPicPr>
            <p:cNvPr id="46" name="Google Shape;186;p33" descr="Helicopter silhouette">
              <a:extLst>
                <a:ext uri="{FF2B5EF4-FFF2-40B4-BE49-F238E27FC236}">
                  <a16:creationId xmlns:a16="http://schemas.microsoft.com/office/drawing/2014/main" id="{55E9CE52-F702-85D1-B327-E07969CC8F03}"/>
                </a:ext>
              </a:extLst>
            </p:cNvPr>
            <p:cNvPicPr preferRelativeResize="0">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3624723" y="3487147"/>
              <a:ext cx="648670" cy="265723"/>
            </a:xfrm>
            <a:prstGeom prst="rect">
              <a:avLst/>
            </a:prstGeom>
            <a:noFill/>
            <a:ln>
              <a:noFill/>
            </a:ln>
          </p:spPr>
        </p:pic>
        <p:sp>
          <p:nvSpPr>
            <p:cNvPr id="47" name="TextBox 46">
              <a:extLst>
                <a:ext uri="{FF2B5EF4-FFF2-40B4-BE49-F238E27FC236}">
                  <a16:creationId xmlns:a16="http://schemas.microsoft.com/office/drawing/2014/main" id="{8FE316AD-D530-C7F0-DD7F-2C9385B7991D}"/>
                </a:ext>
              </a:extLst>
            </p:cNvPr>
            <p:cNvSpPr txBox="1"/>
            <p:nvPr/>
          </p:nvSpPr>
          <p:spPr>
            <a:xfrm>
              <a:off x="2447170" y="1460485"/>
              <a:ext cx="244315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Mission Planning, Data Standardization, and Data Dissemination for Monitoring Wildland Fire</a:t>
              </a:r>
            </a:p>
          </p:txBody>
        </p:sp>
        <p:sp>
          <p:nvSpPr>
            <p:cNvPr id="53" name="Triangle 52" descr="Red spotlight from Helicopter">
              <a:extLst>
                <a:ext uri="{FF2B5EF4-FFF2-40B4-BE49-F238E27FC236}">
                  <a16:creationId xmlns:a16="http://schemas.microsoft.com/office/drawing/2014/main" id="{FFBE3908-4C1D-AAA6-3CE6-21D8E7A3A50D}"/>
                </a:ext>
              </a:extLst>
            </p:cNvPr>
            <p:cNvSpPr/>
            <p:nvPr/>
          </p:nvSpPr>
          <p:spPr>
            <a:xfrm>
              <a:off x="3577863" y="3698140"/>
              <a:ext cx="562682" cy="1417297"/>
            </a:xfrm>
            <a:prstGeom prst="triangle">
              <a:avLst>
                <a:gd name="adj" fmla="val 82269"/>
              </a:avLst>
            </a:prstGeom>
            <a:solidFill>
              <a:srgbClr val="FF0000">
                <a:alpha val="1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62" name="Picture 2" descr="Satellite Silhouette">
              <a:extLst>
                <a:ext uri="{FF2B5EF4-FFF2-40B4-BE49-F238E27FC236}">
                  <a16:creationId xmlns:a16="http://schemas.microsoft.com/office/drawing/2014/main" id="{95FD8081-443E-13DF-4977-FD7840DF373D}"/>
                </a:ext>
              </a:extLst>
            </p:cNvPr>
            <p:cNvPicPr>
              <a:picLocks noChangeAspect="1" noChangeArrowheads="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4102515" y="1053927"/>
              <a:ext cx="357877" cy="209499"/>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6" descr="Fire smoke">
              <a:extLst>
                <a:ext uri="{FF2B5EF4-FFF2-40B4-BE49-F238E27FC236}">
                  <a16:creationId xmlns:a16="http://schemas.microsoft.com/office/drawing/2014/main" id="{C7FC4850-C630-8243-CD4B-709D89C83134}"/>
                </a:ext>
              </a:extLst>
            </p:cNvPr>
            <p:cNvPicPr>
              <a:picLocks noChangeAspect="1" noChangeArrowheads="1"/>
            </p:cNvPicPr>
            <p:nvPr/>
          </p:nvPicPr>
          <p:blipFill rotWithShape="1">
            <a:blip r:embed="rId8" cstate="screen">
              <a:clrChange>
                <a:clrFrom>
                  <a:srgbClr val="F5F5F7"/>
                </a:clrFrom>
                <a:clrTo>
                  <a:srgbClr val="F5F5F7">
                    <a:alpha val="0"/>
                  </a:srgbClr>
                </a:clrTo>
              </a:clrChange>
              <a:alphaModFix amt="67000"/>
              <a:extLst>
                <a:ext uri="{28A0092B-C50C-407E-A947-70E740481C1C}">
                  <a14:useLocalDpi xmlns:a14="http://schemas.microsoft.com/office/drawing/2010/main"/>
                </a:ext>
              </a:extLst>
            </a:blip>
            <a:srcRect/>
            <a:stretch/>
          </p:blipFill>
          <p:spPr bwMode="auto">
            <a:xfrm>
              <a:off x="4911835" y="1879136"/>
              <a:ext cx="2520236" cy="3803229"/>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34" descr="Firefighter Silhouette Images">
              <a:extLst>
                <a:ext uri="{FF2B5EF4-FFF2-40B4-BE49-F238E27FC236}">
                  <a16:creationId xmlns:a16="http://schemas.microsoft.com/office/drawing/2014/main" id="{F545F861-AD57-D318-4C7D-C7391520E190}"/>
                </a:ext>
              </a:extLst>
            </p:cNvPr>
            <p:cNvPicPr>
              <a:picLocks noChangeAspect="1" noChangeArrowheads="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944719" y="4785706"/>
              <a:ext cx="586252" cy="370943"/>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4" descr="Unmanned aircraft silhouette">
              <a:extLst>
                <a:ext uri="{FF2B5EF4-FFF2-40B4-BE49-F238E27FC236}">
                  <a16:creationId xmlns:a16="http://schemas.microsoft.com/office/drawing/2014/main" id="{8B22A88B-5EA6-FDA2-33DC-072F7FF2CE0C}"/>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flipH="1">
              <a:off x="5116334" y="1209213"/>
              <a:ext cx="842565" cy="389066"/>
            </a:xfrm>
            <a:prstGeom prst="rect">
              <a:avLst/>
            </a:prstGeom>
          </p:spPr>
        </p:pic>
        <p:cxnSp>
          <p:nvCxnSpPr>
            <p:cNvPr id="66" name="Straight Connector 65" descr="Line from unmanned aircraft to firefighters">
              <a:extLst>
                <a:ext uri="{FF2B5EF4-FFF2-40B4-BE49-F238E27FC236}">
                  <a16:creationId xmlns:a16="http://schemas.microsoft.com/office/drawing/2014/main" id="{4AEF168D-B157-5954-1925-2A302AB97FBA}"/>
                </a:ext>
              </a:extLst>
            </p:cNvPr>
            <p:cNvCxnSpPr>
              <a:cxnSpLocks/>
              <a:stCxn id="65" idx="2"/>
              <a:endCxn id="64" idx="0"/>
            </p:cNvCxnSpPr>
            <p:nvPr/>
          </p:nvCxnSpPr>
          <p:spPr>
            <a:xfrm flipH="1">
              <a:off x="5237845" y="1598279"/>
              <a:ext cx="299771" cy="3187427"/>
            </a:xfrm>
            <a:prstGeom prst="line">
              <a:avLst/>
            </a:prstGeom>
            <a:ln/>
          </p:spPr>
          <p:style>
            <a:lnRef idx="1">
              <a:schemeClr val="accent2"/>
            </a:lnRef>
            <a:fillRef idx="0">
              <a:schemeClr val="accent2"/>
            </a:fillRef>
            <a:effectRef idx="0">
              <a:schemeClr val="accent2"/>
            </a:effectRef>
            <a:fontRef idx="minor">
              <a:schemeClr val="tx1"/>
            </a:fontRef>
          </p:style>
        </p:cxnSp>
        <p:pic>
          <p:nvPicPr>
            <p:cNvPr id="69" name="Picture 2" descr="Satellite Silhouette">
              <a:extLst>
                <a:ext uri="{FF2B5EF4-FFF2-40B4-BE49-F238E27FC236}">
                  <a16:creationId xmlns:a16="http://schemas.microsoft.com/office/drawing/2014/main" id="{260EB9EB-D71A-75E6-A41E-A17032A937D1}"/>
                </a:ext>
              </a:extLst>
            </p:cNvPr>
            <p:cNvPicPr>
              <a:picLocks noChangeAspect="1" noChangeArrowheads="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6557735" y="1027828"/>
              <a:ext cx="357877" cy="209499"/>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descr="Line from satellite to firefighters">
              <a:extLst>
                <a:ext uri="{FF2B5EF4-FFF2-40B4-BE49-F238E27FC236}">
                  <a16:creationId xmlns:a16="http://schemas.microsoft.com/office/drawing/2014/main" id="{D4DC0C0E-18AF-463A-B216-9D774B894522}"/>
                </a:ext>
              </a:extLst>
            </p:cNvPr>
            <p:cNvCxnSpPr>
              <a:cxnSpLocks/>
              <a:stCxn id="69" idx="2"/>
              <a:endCxn id="64" idx="0"/>
            </p:cNvCxnSpPr>
            <p:nvPr/>
          </p:nvCxnSpPr>
          <p:spPr>
            <a:xfrm flipH="1">
              <a:off x="5237845" y="1237327"/>
              <a:ext cx="1498828" cy="354837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81" name="Straight Connector 80" descr="Line from aircraft to firefighters.">
              <a:extLst>
                <a:ext uri="{FF2B5EF4-FFF2-40B4-BE49-F238E27FC236}">
                  <a16:creationId xmlns:a16="http://schemas.microsoft.com/office/drawing/2014/main" id="{76BAF36E-957B-5C64-823B-6BF0173832ED}"/>
                </a:ext>
              </a:extLst>
            </p:cNvPr>
            <p:cNvCxnSpPr>
              <a:cxnSpLocks/>
              <a:endCxn id="64" idx="0"/>
            </p:cNvCxnSpPr>
            <p:nvPr/>
          </p:nvCxnSpPr>
          <p:spPr>
            <a:xfrm>
              <a:off x="5040518" y="4251987"/>
              <a:ext cx="197327" cy="533719"/>
            </a:xfrm>
            <a:prstGeom prst="line">
              <a:avLst/>
            </a:prstGeom>
            <a:ln/>
          </p:spPr>
          <p:style>
            <a:lnRef idx="1">
              <a:schemeClr val="accent2"/>
            </a:lnRef>
            <a:fillRef idx="0">
              <a:schemeClr val="accent2"/>
            </a:fillRef>
            <a:effectRef idx="0">
              <a:schemeClr val="accent2"/>
            </a:effectRef>
            <a:fontRef idx="minor">
              <a:schemeClr val="tx1"/>
            </a:fontRef>
          </p:style>
        </p:cxnSp>
        <p:pic>
          <p:nvPicPr>
            <p:cNvPr id="82" name="Google Shape;184;p33" descr="Aircraft silhouette">
              <a:extLst>
                <a:ext uri="{FF2B5EF4-FFF2-40B4-BE49-F238E27FC236}">
                  <a16:creationId xmlns:a16="http://schemas.microsoft.com/office/drawing/2014/main" id="{75908458-59C4-C857-49A3-5FF00EEC8C1C}"/>
                </a:ext>
              </a:extLst>
            </p:cNvPr>
            <p:cNvPicPr preferRelativeResize="0"/>
            <p:nvPr/>
          </p:nvPicPr>
          <p:blipFill>
            <a:blip r:embed="rId5">
              <a:alphaModFix/>
            </a:blip>
            <a:stretch>
              <a:fillRect/>
            </a:stretch>
          </p:blipFill>
          <p:spPr>
            <a:xfrm>
              <a:off x="4907326" y="4199082"/>
              <a:ext cx="282206" cy="98029"/>
            </a:xfrm>
            <a:prstGeom prst="rect">
              <a:avLst/>
            </a:prstGeom>
            <a:noFill/>
            <a:ln>
              <a:noFill/>
            </a:ln>
          </p:spPr>
        </p:pic>
        <p:sp>
          <p:nvSpPr>
            <p:cNvPr id="89" name="TextBox 88">
              <a:extLst>
                <a:ext uri="{FF2B5EF4-FFF2-40B4-BE49-F238E27FC236}">
                  <a16:creationId xmlns:a16="http://schemas.microsoft.com/office/drawing/2014/main" id="{6F0299E7-04E7-5DBC-E8DD-31C02548A9D9}"/>
                </a:ext>
              </a:extLst>
            </p:cNvPr>
            <p:cNvSpPr txBox="1"/>
            <p:nvPr/>
          </p:nvSpPr>
          <p:spPr>
            <a:xfrm>
              <a:off x="4834359" y="3607413"/>
              <a:ext cx="127214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Communication Architecture</a:t>
              </a:r>
            </a:p>
          </p:txBody>
        </p:sp>
        <p:sp>
          <p:nvSpPr>
            <p:cNvPr id="96" name="TextBox 95">
              <a:extLst>
                <a:ext uri="{FF2B5EF4-FFF2-40B4-BE49-F238E27FC236}">
                  <a16:creationId xmlns:a16="http://schemas.microsoft.com/office/drawing/2014/main" id="{E4BD2B5D-09FC-6F95-B1F3-E08F58501654}"/>
                </a:ext>
              </a:extLst>
            </p:cNvPr>
            <p:cNvSpPr txBox="1"/>
            <p:nvPr/>
          </p:nvSpPr>
          <p:spPr>
            <a:xfrm>
              <a:off x="5173628" y="1661109"/>
              <a:ext cx="136127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Aerial Connectivity</a:t>
              </a:r>
            </a:p>
          </p:txBody>
        </p:sp>
        <p:sp>
          <p:nvSpPr>
            <p:cNvPr id="97" name="TextBox 96">
              <a:extLst>
                <a:ext uri="{FF2B5EF4-FFF2-40B4-BE49-F238E27FC236}">
                  <a16:creationId xmlns:a16="http://schemas.microsoft.com/office/drawing/2014/main" id="{6F39C39B-473D-D858-6D47-971A98BFDF88}"/>
                </a:ext>
              </a:extLst>
            </p:cNvPr>
            <p:cNvSpPr txBox="1"/>
            <p:nvPr/>
          </p:nvSpPr>
          <p:spPr>
            <a:xfrm>
              <a:off x="6402657" y="4498853"/>
              <a:ext cx="127121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Logistics UAS</a:t>
              </a:r>
            </a:p>
          </p:txBody>
        </p:sp>
        <p:sp>
          <p:nvSpPr>
            <p:cNvPr id="98" name="TextBox 97">
              <a:extLst>
                <a:ext uri="{FF2B5EF4-FFF2-40B4-BE49-F238E27FC236}">
                  <a16:creationId xmlns:a16="http://schemas.microsoft.com/office/drawing/2014/main" id="{7C355DD5-EB29-D373-2E3E-39C0C2886CE4}"/>
                </a:ext>
              </a:extLst>
            </p:cNvPr>
            <p:cNvSpPr txBox="1"/>
            <p:nvPr/>
          </p:nvSpPr>
          <p:spPr>
            <a:xfrm>
              <a:off x="6338964" y="3643795"/>
              <a:ext cx="13037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Airspace Management</a:t>
              </a:r>
            </a:p>
          </p:txBody>
        </p:sp>
        <p:pic>
          <p:nvPicPr>
            <p:cNvPr id="99" name="Picture 8" descr="Helicopter">
              <a:extLst>
                <a:ext uri="{FF2B5EF4-FFF2-40B4-BE49-F238E27FC236}">
                  <a16:creationId xmlns:a16="http://schemas.microsoft.com/office/drawing/2014/main" id="{E0815563-226F-6B1C-0805-DBF11D6665CD}"/>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rot="21042332" flipH="1">
              <a:off x="5781256" y="4063727"/>
              <a:ext cx="887389" cy="210528"/>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8" descr="water coming from helicopter">
              <a:extLst>
                <a:ext uri="{FF2B5EF4-FFF2-40B4-BE49-F238E27FC236}">
                  <a16:creationId xmlns:a16="http://schemas.microsoft.com/office/drawing/2014/main" id="{14B1A37C-851B-AB25-2217-2238EDEF6AC6}"/>
                </a:ext>
              </a:extLst>
            </p:cNvPr>
            <p:cNvPicPr>
              <a:picLocks noChangeAspect="1" noChangeArrowheads="1"/>
            </p:cNvPicPr>
            <p:nvPr/>
          </p:nvPicPr>
          <p:blipFill rotWithShape="1">
            <a:blip r:embed="rId14"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rot="21042332" flipH="1">
              <a:off x="5847321" y="4251154"/>
              <a:ext cx="887389" cy="686546"/>
            </a:xfrm>
            <a:prstGeom prst="rect">
              <a:avLst/>
            </a:prstGeom>
            <a:noFill/>
            <a:extLst>
              <a:ext uri="{909E8E84-426E-40DD-AFC4-6F175D3DCCD1}">
                <a14:hiddenFill xmlns:a14="http://schemas.microsoft.com/office/drawing/2010/main">
                  <a:solidFill>
                    <a:srgbClr val="FFFFFF"/>
                  </a:solidFill>
                </a14:hiddenFill>
              </a:ext>
            </a:extLst>
          </p:spPr>
        </p:pic>
        <p:cxnSp>
          <p:nvCxnSpPr>
            <p:cNvPr id="101" name="Straight Connector 100" descr="Line connecting helicopter to delivery drone.">
              <a:extLst>
                <a:ext uri="{FF2B5EF4-FFF2-40B4-BE49-F238E27FC236}">
                  <a16:creationId xmlns:a16="http://schemas.microsoft.com/office/drawing/2014/main" id="{8F4695CC-08B2-BB55-F67E-C1367AE7A844}"/>
                </a:ext>
              </a:extLst>
            </p:cNvPr>
            <p:cNvCxnSpPr>
              <a:cxnSpLocks/>
              <a:stCxn id="110" idx="2"/>
              <a:endCxn id="109" idx="0"/>
            </p:cNvCxnSpPr>
            <p:nvPr/>
          </p:nvCxnSpPr>
          <p:spPr>
            <a:xfrm>
              <a:off x="6873226" y="3609224"/>
              <a:ext cx="16541" cy="64950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05" name="Straight Connector 104" descr="Line connecting delivery drone to helicopter">
              <a:extLst>
                <a:ext uri="{FF2B5EF4-FFF2-40B4-BE49-F238E27FC236}">
                  <a16:creationId xmlns:a16="http://schemas.microsoft.com/office/drawing/2014/main" id="{A5C72EBB-6115-5931-F9C3-2448BBCB25A7}"/>
                </a:ext>
              </a:extLst>
            </p:cNvPr>
            <p:cNvCxnSpPr>
              <a:cxnSpLocks/>
              <a:stCxn id="100" idx="0"/>
              <a:endCxn id="109" idx="0"/>
            </p:cNvCxnSpPr>
            <p:nvPr/>
          </p:nvCxnSpPr>
          <p:spPr>
            <a:xfrm>
              <a:off x="6235573" y="4255661"/>
              <a:ext cx="654194" cy="3067"/>
            </a:xfrm>
            <a:prstGeom prst="line">
              <a:avLst/>
            </a:prstGeom>
            <a:ln/>
          </p:spPr>
          <p:style>
            <a:lnRef idx="1">
              <a:schemeClr val="accent2"/>
            </a:lnRef>
            <a:fillRef idx="0">
              <a:schemeClr val="accent2"/>
            </a:fillRef>
            <a:effectRef idx="0">
              <a:schemeClr val="accent2"/>
            </a:effectRef>
            <a:fontRef idx="minor">
              <a:schemeClr val="tx1"/>
            </a:fontRef>
          </p:style>
        </p:cxnSp>
        <p:pic>
          <p:nvPicPr>
            <p:cNvPr id="106" name="Google Shape;185;p33" descr="Person silhouette">
              <a:extLst>
                <a:ext uri="{FF2B5EF4-FFF2-40B4-BE49-F238E27FC236}">
                  <a16:creationId xmlns:a16="http://schemas.microsoft.com/office/drawing/2014/main" id="{82C9718B-9343-748B-2A0A-3276EA4BB1B8}"/>
                </a:ext>
              </a:extLst>
            </p:cNvPr>
            <p:cNvPicPr preferRelativeResize="0">
              <a:picLocks noChangeAspect="1"/>
            </p:cNvPicPr>
            <p:nvPr/>
          </p:nvPicPr>
          <p:blipFill>
            <a:blip r:embed="rId3">
              <a:alphaModFix/>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flipH="1">
              <a:off x="7159262" y="4758561"/>
              <a:ext cx="147998" cy="359424"/>
            </a:xfrm>
            <a:prstGeom prst="rect">
              <a:avLst/>
            </a:prstGeom>
            <a:noFill/>
            <a:ln>
              <a:noFill/>
            </a:ln>
          </p:spPr>
        </p:pic>
        <p:cxnSp>
          <p:nvCxnSpPr>
            <p:cNvPr id="107" name="Straight Connector 106" descr="Line connecting delivery drone to person silhouette">
              <a:extLst>
                <a:ext uri="{FF2B5EF4-FFF2-40B4-BE49-F238E27FC236}">
                  <a16:creationId xmlns:a16="http://schemas.microsoft.com/office/drawing/2014/main" id="{B6CF8CD5-B888-4232-B798-41BB0485F98B}"/>
                </a:ext>
              </a:extLst>
            </p:cNvPr>
            <p:cNvCxnSpPr>
              <a:cxnSpLocks/>
              <a:stCxn id="106" idx="0"/>
              <a:endCxn id="109" idx="0"/>
            </p:cNvCxnSpPr>
            <p:nvPr/>
          </p:nvCxnSpPr>
          <p:spPr>
            <a:xfrm flipH="1" flipV="1">
              <a:off x="6889767" y="4258728"/>
              <a:ext cx="343494" cy="499833"/>
            </a:xfrm>
            <a:prstGeom prst="line">
              <a:avLst/>
            </a:prstGeom>
            <a:ln/>
          </p:spPr>
          <p:style>
            <a:lnRef idx="1">
              <a:schemeClr val="accent2"/>
            </a:lnRef>
            <a:fillRef idx="0">
              <a:schemeClr val="accent2"/>
            </a:fillRef>
            <a:effectRef idx="0">
              <a:schemeClr val="accent2"/>
            </a:effectRef>
            <a:fontRef idx="minor">
              <a:schemeClr val="tx1"/>
            </a:fontRef>
          </p:style>
        </p:cxnSp>
        <p:pic>
          <p:nvPicPr>
            <p:cNvPr id="109" name="Picture 2" descr="Delivery Drone Silhouette Clip Art @ Silhouette.pics">
              <a:extLst>
                <a:ext uri="{FF2B5EF4-FFF2-40B4-BE49-F238E27FC236}">
                  <a16:creationId xmlns:a16="http://schemas.microsoft.com/office/drawing/2014/main" id="{615EDBBE-9FFB-60BC-BD5B-B217527A14C9}"/>
                </a:ext>
              </a:extLst>
            </p:cNvPr>
            <p:cNvPicPr>
              <a:picLocks noChangeAspect="1" noChangeArrowheads="1"/>
            </p:cNvPicPr>
            <p:nvPr/>
          </p:nvPicPr>
          <p:blipFill rotWithShape="1">
            <a:blip r:embed="rId1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596750" y="4258728"/>
              <a:ext cx="586034" cy="261728"/>
            </a:xfrm>
            <a:prstGeom prst="rect">
              <a:avLst/>
            </a:prstGeom>
            <a:noFill/>
            <a:extLst>
              <a:ext uri="{909E8E84-426E-40DD-AFC4-6F175D3DCCD1}">
                <a14:hiddenFill xmlns:a14="http://schemas.microsoft.com/office/drawing/2010/main">
                  <a:solidFill>
                    <a:srgbClr val="FFFFFF"/>
                  </a:solidFill>
                </a14:hiddenFill>
              </a:ext>
            </a:extLst>
          </p:spPr>
        </p:pic>
        <p:pic>
          <p:nvPicPr>
            <p:cNvPr id="110" name="Google Shape;186;p33" descr="Helicopter silhouette">
              <a:extLst>
                <a:ext uri="{FF2B5EF4-FFF2-40B4-BE49-F238E27FC236}">
                  <a16:creationId xmlns:a16="http://schemas.microsoft.com/office/drawing/2014/main" id="{AE98D317-EB04-BD04-0B92-6EC148DC75F6}"/>
                </a:ext>
              </a:extLst>
            </p:cNvPr>
            <p:cNvPicPr preferRelativeResize="0">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6548891" y="3343501"/>
              <a:ext cx="648670" cy="265723"/>
            </a:xfrm>
            <a:prstGeom prst="rect">
              <a:avLst/>
            </a:prstGeom>
            <a:noFill/>
            <a:ln>
              <a:noFill/>
            </a:ln>
          </p:spPr>
        </p:pic>
        <p:pic>
          <p:nvPicPr>
            <p:cNvPr id="112" name="Picture 16" descr="Fire smoke">
              <a:extLst>
                <a:ext uri="{FF2B5EF4-FFF2-40B4-BE49-F238E27FC236}">
                  <a16:creationId xmlns:a16="http://schemas.microsoft.com/office/drawing/2014/main" id="{D97C2EEF-E3A7-DA99-4EFA-706CD9641D57}"/>
                </a:ext>
              </a:extLst>
            </p:cNvPr>
            <p:cNvPicPr>
              <a:picLocks noChangeAspect="1" noChangeArrowheads="1"/>
            </p:cNvPicPr>
            <p:nvPr/>
          </p:nvPicPr>
          <p:blipFill rotWithShape="1">
            <a:blip r:embed="rId8" cstate="screen">
              <a:clrChange>
                <a:clrFrom>
                  <a:srgbClr val="F5F5F7"/>
                </a:clrFrom>
                <a:clrTo>
                  <a:srgbClr val="F5F5F7">
                    <a:alpha val="0"/>
                  </a:srgbClr>
                </a:clrTo>
              </a:clrChange>
              <a:alphaModFix amt="67000"/>
              <a:extLst>
                <a:ext uri="{28A0092B-C50C-407E-A947-70E740481C1C}">
                  <a14:useLocalDpi xmlns:a14="http://schemas.microsoft.com/office/drawing/2010/main"/>
                </a:ext>
              </a:extLst>
            </a:blip>
            <a:srcRect/>
            <a:stretch/>
          </p:blipFill>
          <p:spPr bwMode="auto">
            <a:xfrm>
              <a:off x="7226982" y="1858369"/>
              <a:ext cx="2520236" cy="3803229"/>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2" descr="Delivery Drone Silhouette">
              <a:extLst>
                <a:ext uri="{FF2B5EF4-FFF2-40B4-BE49-F238E27FC236}">
                  <a16:creationId xmlns:a16="http://schemas.microsoft.com/office/drawing/2014/main" id="{66DE9FAD-17DC-4F28-258B-EF628101F753}"/>
                </a:ext>
              </a:extLst>
            </p:cNvPr>
            <p:cNvPicPr>
              <a:picLocks noChangeAspect="1" noChangeArrowheads="1"/>
            </p:cNvPicPr>
            <p:nvPr/>
          </p:nvPicPr>
          <p:blipFill rotWithShape="1">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971214" y="4080203"/>
              <a:ext cx="831959" cy="371560"/>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8" descr="water coming from drone">
              <a:extLst>
                <a:ext uri="{FF2B5EF4-FFF2-40B4-BE49-F238E27FC236}">
                  <a16:creationId xmlns:a16="http://schemas.microsoft.com/office/drawing/2014/main" id="{77431223-F09A-44F3-B8B9-2BFCCF7997AE}"/>
                </a:ext>
              </a:extLst>
            </p:cNvPr>
            <p:cNvPicPr>
              <a:picLocks noChangeAspect="1" noChangeArrowheads="1"/>
            </p:cNvPicPr>
            <p:nvPr/>
          </p:nvPicPr>
          <p:blipFill rotWithShape="1">
            <a:blip r:embed="rId14"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rot="21042332" flipH="1">
              <a:off x="8205773" y="4379898"/>
              <a:ext cx="887389" cy="686546"/>
            </a:xfrm>
            <a:prstGeom prst="rect">
              <a:avLst/>
            </a:prstGeom>
            <a:noFill/>
            <a:extLst>
              <a:ext uri="{909E8E84-426E-40DD-AFC4-6F175D3DCCD1}">
                <a14:hiddenFill xmlns:a14="http://schemas.microsoft.com/office/drawing/2010/main">
                  <a:solidFill>
                    <a:srgbClr val="FFFFFF"/>
                  </a:solidFill>
                </a14:hiddenFill>
              </a:ext>
            </a:extLst>
          </p:spPr>
        </p:pic>
        <p:sp>
          <p:nvSpPr>
            <p:cNvPr id="115" name="Triangle 114" descr="Red spotlight from large drone.">
              <a:extLst>
                <a:ext uri="{FF2B5EF4-FFF2-40B4-BE49-F238E27FC236}">
                  <a16:creationId xmlns:a16="http://schemas.microsoft.com/office/drawing/2014/main" id="{ABBF9FD3-0DCF-FE34-F385-29D5D49AB477}"/>
                </a:ext>
              </a:extLst>
            </p:cNvPr>
            <p:cNvSpPr/>
            <p:nvPr/>
          </p:nvSpPr>
          <p:spPr>
            <a:xfrm>
              <a:off x="7737790" y="2200984"/>
              <a:ext cx="1681685" cy="2947824"/>
            </a:xfrm>
            <a:prstGeom prst="triangle">
              <a:avLst>
                <a:gd name="adj" fmla="val 17270"/>
              </a:avLst>
            </a:prstGeom>
            <a:solidFill>
              <a:srgbClr val="FF0000">
                <a:alpha val="1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17" name="Google Shape;184;p33" descr="Aircraft">
              <a:extLst>
                <a:ext uri="{FF2B5EF4-FFF2-40B4-BE49-F238E27FC236}">
                  <a16:creationId xmlns:a16="http://schemas.microsoft.com/office/drawing/2014/main" id="{946036C2-8C88-6A51-8C86-150C1D71D984}"/>
                </a:ext>
              </a:extLst>
            </p:cNvPr>
            <p:cNvPicPr preferRelativeResize="0"/>
            <p:nvPr/>
          </p:nvPicPr>
          <p:blipFill>
            <a:blip r:embed="rId5">
              <a:alphaModFix/>
            </a:blip>
            <a:stretch>
              <a:fillRect/>
            </a:stretch>
          </p:blipFill>
          <p:spPr>
            <a:xfrm>
              <a:off x="7763408" y="4643227"/>
              <a:ext cx="282206" cy="98029"/>
            </a:xfrm>
            <a:prstGeom prst="rect">
              <a:avLst/>
            </a:prstGeom>
            <a:noFill/>
            <a:ln>
              <a:noFill/>
            </a:ln>
          </p:spPr>
        </p:pic>
        <p:cxnSp>
          <p:nvCxnSpPr>
            <p:cNvPr id="118" name="Straight Connector 117" descr="Line from unmanned vehicle to firefighters">
              <a:extLst>
                <a:ext uri="{FF2B5EF4-FFF2-40B4-BE49-F238E27FC236}">
                  <a16:creationId xmlns:a16="http://schemas.microsoft.com/office/drawing/2014/main" id="{C58130B3-1F7D-6B05-D744-942FFEA26C8F}"/>
                </a:ext>
              </a:extLst>
            </p:cNvPr>
            <p:cNvCxnSpPr>
              <a:cxnSpLocks/>
              <a:stCxn id="128" idx="2"/>
              <a:endCxn id="130" idx="0"/>
            </p:cNvCxnSpPr>
            <p:nvPr/>
          </p:nvCxnSpPr>
          <p:spPr>
            <a:xfrm>
              <a:off x="8035525" y="1501242"/>
              <a:ext cx="1374773" cy="325350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20" name="Straight Connector 119" descr="Line connecting Uav Silhouette to Unmanned aircraft silhouette">
              <a:extLst>
                <a:ext uri="{FF2B5EF4-FFF2-40B4-BE49-F238E27FC236}">
                  <a16:creationId xmlns:a16="http://schemas.microsoft.com/office/drawing/2014/main" id="{0B914B2E-C961-0EB4-0D8A-1E4BE9A8B1B3}"/>
                </a:ext>
              </a:extLst>
            </p:cNvPr>
            <p:cNvCxnSpPr>
              <a:cxnSpLocks/>
              <a:endCxn id="132" idx="0"/>
            </p:cNvCxnSpPr>
            <p:nvPr/>
          </p:nvCxnSpPr>
          <p:spPr>
            <a:xfrm flipH="1">
              <a:off x="8016427" y="1503674"/>
              <a:ext cx="18263" cy="462862"/>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21" name="Straight Connector 120" descr="Line from unmanned vehicle to delivery drone.">
              <a:extLst>
                <a:ext uri="{FF2B5EF4-FFF2-40B4-BE49-F238E27FC236}">
                  <a16:creationId xmlns:a16="http://schemas.microsoft.com/office/drawing/2014/main" id="{84D460D1-7A32-B1F8-6557-0E427673F4C9}"/>
                </a:ext>
              </a:extLst>
            </p:cNvPr>
            <p:cNvCxnSpPr>
              <a:cxnSpLocks/>
              <a:stCxn id="128" idx="2"/>
              <a:endCxn id="113" idx="0"/>
            </p:cNvCxnSpPr>
            <p:nvPr/>
          </p:nvCxnSpPr>
          <p:spPr>
            <a:xfrm>
              <a:off x="8035525" y="1501242"/>
              <a:ext cx="351669" cy="257896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23" name="Straight Connector 122" descr="Line from unmanned vehicle to delivery drone.">
              <a:extLst>
                <a:ext uri="{FF2B5EF4-FFF2-40B4-BE49-F238E27FC236}">
                  <a16:creationId xmlns:a16="http://schemas.microsoft.com/office/drawing/2014/main" id="{0A4A6CCF-0255-C346-B98A-CD6C1A62AAD1}"/>
                </a:ext>
              </a:extLst>
            </p:cNvPr>
            <p:cNvCxnSpPr>
              <a:cxnSpLocks/>
              <a:stCxn id="128" idx="2"/>
            </p:cNvCxnSpPr>
            <p:nvPr/>
          </p:nvCxnSpPr>
          <p:spPr>
            <a:xfrm flipH="1">
              <a:off x="7617850" y="1501242"/>
              <a:ext cx="417675" cy="2418671"/>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24" name="Straight Connector 123" descr="Line from unmanned vehicle to aircraft.">
              <a:extLst>
                <a:ext uri="{FF2B5EF4-FFF2-40B4-BE49-F238E27FC236}">
                  <a16:creationId xmlns:a16="http://schemas.microsoft.com/office/drawing/2014/main" id="{3AEC8D51-6644-7D88-EAF0-4584C513DB85}"/>
                </a:ext>
              </a:extLst>
            </p:cNvPr>
            <p:cNvCxnSpPr>
              <a:cxnSpLocks/>
              <a:stCxn id="128" idx="2"/>
            </p:cNvCxnSpPr>
            <p:nvPr/>
          </p:nvCxnSpPr>
          <p:spPr>
            <a:xfrm flipH="1">
              <a:off x="7884583" y="1501242"/>
              <a:ext cx="150942" cy="3115807"/>
            </a:xfrm>
            <a:prstGeom prst="line">
              <a:avLst/>
            </a:prstGeom>
            <a:ln/>
          </p:spPr>
          <p:style>
            <a:lnRef idx="1">
              <a:schemeClr val="accent2"/>
            </a:lnRef>
            <a:fillRef idx="0">
              <a:schemeClr val="accent2"/>
            </a:fillRef>
            <a:effectRef idx="0">
              <a:schemeClr val="accent2"/>
            </a:effectRef>
            <a:fontRef idx="minor">
              <a:schemeClr val="tx1"/>
            </a:fontRef>
          </p:style>
        </p:cxnSp>
        <p:sp>
          <p:nvSpPr>
            <p:cNvPr id="125" name="TextBox 124">
              <a:extLst>
                <a:ext uri="{FF2B5EF4-FFF2-40B4-BE49-F238E27FC236}">
                  <a16:creationId xmlns:a16="http://schemas.microsoft.com/office/drawing/2014/main" id="{FD07FD0C-120A-780D-EDD3-19EA8D817898}"/>
                </a:ext>
              </a:extLst>
            </p:cNvPr>
            <p:cNvSpPr txBox="1"/>
            <p:nvPr/>
          </p:nvSpPr>
          <p:spPr>
            <a:xfrm>
              <a:off x="7519454" y="2344589"/>
              <a:ext cx="157467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Surveillance</a:t>
              </a:r>
            </a:p>
          </p:txBody>
        </p:sp>
        <p:sp>
          <p:nvSpPr>
            <p:cNvPr id="126" name="TextBox 125">
              <a:extLst>
                <a:ext uri="{FF2B5EF4-FFF2-40B4-BE49-F238E27FC236}">
                  <a16:creationId xmlns:a16="http://schemas.microsoft.com/office/drawing/2014/main" id="{BFF3541C-F4C0-E9B2-715A-14983A6F8383}"/>
                </a:ext>
              </a:extLst>
            </p:cNvPr>
            <p:cNvSpPr txBox="1"/>
            <p:nvPr/>
          </p:nvSpPr>
          <p:spPr>
            <a:xfrm>
              <a:off x="8251399" y="1317891"/>
              <a:ext cx="15746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Communication, Position, Navigation, and Timing</a:t>
              </a:r>
            </a:p>
          </p:txBody>
        </p:sp>
        <p:sp>
          <p:nvSpPr>
            <p:cNvPr id="127" name="TextBox 126">
              <a:extLst>
                <a:ext uri="{FF2B5EF4-FFF2-40B4-BE49-F238E27FC236}">
                  <a16:creationId xmlns:a16="http://schemas.microsoft.com/office/drawing/2014/main" id="{3D183427-7803-4D87-53E0-061A963CAC3A}"/>
                </a:ext>
              </a:extLst>
            </p:cNvPr>
            <p:cNvSpPr txBox="1"/>
            <p:nvPr/>
          </p:nvSpPr>
          <p:spPr>
            <a:xfrm>
              <a:off x="8137503" y="3601510"/>
              <a:ext cx="17771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Optionally Piloted Aircraft for Suppression</a:t>
              </a:r>
            </a:p>
          </p:txBody>
        </p:sp>
        <p:pic>
          <p:nvPicPr>
            <p:cNvPr id="128" name="Picture 127" descr="Unmanned aircraft silhouette">
              <a:extLst>
                <a:ext uri="{FF2B5EF4-FFF2-40B4-BE49-F238E27FC236}">
                  <a16:creationId xmlns:a16="http://schemas.microsoft.com/office/drawing/2014/main" id="{022E6E53-E9E4-65AC-609F-0D881C2DAA0E}"/>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flipH="1">
              <a:off x="7614243" y="1112176"/>
              <a:ext cx="842565" cy="389066"/>
            </a:xfrm>
            <a:prstGeom prst="rect">
              <a:avLst/>
            </a:prstGeom>
          </p:spPr>
        </p:pic>
        <p:pic>
          <p:nvPicPr>
            <p:cNvPr id="129" name="Picture 2" descr="Delivery Drone Silhouette">
              <a:extLst>
                <a:ext uri="{FF2B5EF4-FFF2-40B4-BE49-F238E27FC236}">
                  <a16:creationId xmlns:a16="http://schemas.microsoft.com/office/drawing/2014/main" id="{17A3930A-0DB8-47E7-878F-B5178C857D4E}"/>
                </a:ext>
              </a:extLst>
            </p:cNvPr>
            <p:cNvPicPr>
              <a:picLocks noChangeAspect="1" noChangeArrowheads="1"/>
            </p:cNvPicPr>
            <p:nvPr/>
          </p:nvPicPr>
          <p:blipFill rotWithShape="1">
            <a:blip r:embed="rId1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326613" y="3949016"/>
              <a:ext cx="586034" cy="261728"/>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34" descr="Firefighter Silhouette Image">
              <a:extLst>
                <a:ext uri="{FF2B5EF4-FFF2-40B4-BE49-F238E27FC236}">
                  <a16:creationId xmlns:a16="http://schemas.microsoft.com/office/drawing/2014/main" id="{CB867D7A-3ADE-2554-3E99-9B5A490F754F}"/>
                </a:ext>
              </a:extLst>
            </p:cNvPr>
            <p:cNvPicPr>
              <a:picLocks noChangeAspect="1" noChangeArrowheads="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9117172" y="4754743"/>
              <a:ext cx="586252" cy="370943"/>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4" descr="Uav Silhouette Image">
              <a:extLst>
                <a:ext uri="{FF2B5EF4-FFF2-40B4-BE49-F238E27FC236}">
                  <a16:creationId xmlns:a16="http://schemas.microsoft.com/office/drawing/2014/main" id="{E963863B-39D6-183A-62D9-BF1DA39E581E}"/>
                </a:ext>
              </a:extLst>
            </p:cNvPr>
            <p:cNvPicPr>
              <a:picLocks noChangeAspect="1" noChangeArrowheads="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7741348" y="1966536"/>
              <a:ext cx="550159" cy="357270"/>
            </a:xfrm>
            <a:prstGeom prst="rect">
              <a:avLst/>
            </a:prstGeom>
            <a:noFill/>
            <a:extLst>
              <a:ext uri="{909E8E84-426E-40DD-AFC4-6F175D3DCCD1}">
                <a14:hiddenFill xmlns:a14="http://schemas.microsoft.com/office/drawing/2010/main">
                  <a:solidFill>
                    <a:srgbClr val="FFFFFF"/>
                  </a:solidFill>
                </a14:hiddenFill>
              </a:ext>
            </a:extLst>
          </p:spPr>
        </p:pic>
        <p:cxnSp>
          <p:nvCxnSpPr>
            <p:cNvPr id="133" name="Straight Connector 132" descr="Line from satellite to  unmanned vehicle.">
              <a:extLst>
                <a:ext uri="{FF2B5EF4-FFF2-40B4-BE49-F238E27FC236}">
                  <a16:creationId xmlns:a16="http://schemas.microsoft.com/office/drawing/2014/main" id="{2D9054A2-C438-48B3-61E5-CD17548F70A5}"/>
                </a:ext>
              </a:extLst>
            </p:cNvPr>
            <p:cNvCxnSpPr>
              <a:cxnSpLocks/>
              <a:endCxn id="134" idx="3"/>
            </p:cNvCxnSpPr>
            <p:nvPr/>
          </p:nvCxnSpPr>
          <p:spPr>
            <a:xfrm flipV="1">
              <a:off x="8272384" y="1123979"/>
              <a:ext cx="927532" cy="224747"/>
            </a:xfrm>
            <a:prstGeom prst="line">
              <a:avLst/>
            </a:prstGeom>
            <a:ln/>
          </p:spPr>
          <p:style>
            <a:lnRef idx="1">
              <a:schemeClr val="accent2"/>
            </a:lnRef>
            <a:fillRef idx="0">
              <a:schemeClr val="accent2"/>
            </a:fillRef>
            <a:effectRef idx="0">
              <a:schemeClr val="accent2"/>
            </a:effectRef>
            <a:fontRef idx="minor">
              <a:schemeClr val="tx1"/>
            </a:fontRef>
          </p:style>
        </p:cxnSp>
        <p:pic>
          <p:nvPicPr>
            <p:cNvPr id="134" name="Picture 2" descr="Satellite Silhouette">
              <a:extLst>
                <a:ext uri="{FF2B5EF4-FFF2-40B4-BE49-F238E27FC236}">
                  <a16:creationId xmlns:a16="http://schemas.microsoft.com/office/drawing/2014/main" id="{1A8EF820-75F2-CC8A-E2D5-CA97074AF33C}"/>
                </a:ext>
              </a:extLst>
            </p:cNvPr>
            <p:cNvPicPr>
              <a:picLocks noChangeAspect="1" noChangeArrowheads="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9199916" y="1019229"/>
              <a:ext cx="357877" cy="209499"/>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16" descr="fire smoke">
              <a:extLst>
                <a:ext uri="{FF2B5EF4-FFF2-40B4-BE49-F238E27FC236}">
                  <a16:creationId xmlns:a16="http://schemas.microsoft.com/office/drawing/2014/main" id="{BADDC065-36C1-9ED4-A478-47F5C8B7770E}"/>
                </a:ext>
              </a:extLst>
            </p:cNvPr>
            <p:cNvPicPr>
              <a:picLocks noChangeAspect="1" noChangeArrowheads="1"/>
            </p:cNvPicPr>
            <p:nvPr/>
          </p:nvPicPr>
          <p:blipFill rotWithShape="1">
            <a:blip r:embed="rId17" cstate="screen">
              <a:clrChange>
                <a:clrFrom>
                  <a:srgbClr val="F5F5F7"/>
                </a:clrFrom>
                <a:clrTo>
                  <a:srgbClr val="F5F5F7">
                    <a:alpha val="0"/>
                  </a:srgbClr>
                </a:clrTo>
              </a:clrChange>
              <a:alphaModFix amt="67000"/>
              <a:extLst>
                <a:ext uri="{28A0092B-C50C-407E-A947-70E740481C1C}">
                  <a14:useLocalDpi xmlns:a14="http://schemas.microsoft.com/office/drawing/2010/main"/>
                </a:ext>
              </a:extLst>
            </a:blip>
            <a:srcRect/>
            <a:stretch/>
          </p:blipFill>
          <p:spPr bwMode="auto">
            <a:xfrm>
              <a:off x="9727267" y="2304747"/>
              <a:ext cx="1437128" cy="3034939"/>
            </a:xfrm>
            <a:prstGeom prst="rect">
              <a:avLst/>
            </a:prstGeom>
            <a:noFill/>
            <a:extLst>
              <a:ext uri="{909E8E84-426E-40DD-AFC4-6F175D3DCCD1}">
                <a14:hiddenFill xmlns:a14="http://schemas.microsoft.com/office/drawing/2010/main">
                  <a:solidFill>
                    <a:srgbClr val="FFFFFF"/>
                  </a:solidFill>
                </a14:hiddenFill>
              </a:ext>
            </a:extLst>
          </p:spPr>
        </p:pic>
        <p:sp>
          <p:nvSpPr>
            <p:cNvPr id="136" name="Triangle 135" descr="Line from unmanned vehicle to aircraft.">
              <a:extLst>
                <a:ext uri="{FF2B5EF4-FFF2-40B4-BE49-F238E27FC236}">
                  <a16:creationId xmlns:a16="http://schemas.microsoft.com/office/drawing/2014/main" id="{95579761-219B-4C01-9636-7414ED6B1757}"/>
                </a:ext>
              </a:extLst>
            </p:cNvPr>
            <p:cNvSpPr/>
            <p:nvPr/>
          </p:nvSpPr>
          <p:spPr>
            <a:xfrm>
              <a:off x="10046091" y="2152338"/>
              <a:ext cx="2141400" cy="2947824"/>
            </a:xfrm>
            <a:prstGeom prst="triangle">
              <a:avLst>
                <a:gd name="adj" fmla="val 20235"/>
              </a:avLst>
            </a:prstGeom>
            <a:solidFill>
              <a:srgbClr val="FF0000">
                <a:alpha val="1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37" name="Picture 136" descr="Unmanned aircraft silhouette">
              <a:extLst>
                <a:ext uri="{FF2B5EF4-FFF2-40B4-BE49-F238E27FC236}">
                  <a16:creationId xmlns:a16="http://schemas.microsoft.com/office/drawing/2014/main" id="{34C8F32C-46B2-D484-2D40-48405E351ED7}"/>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flipH="1">
              <a:off x="9962146" y="1021139"/>
              <a:ext cx="842565" cy="389066"/>
            </a:xfrm>
            <a:prstGeom prst="rect">
              <a:avLst/>
            </a:prstGeom>
          </p:spPr>
        </p:pic>
        <p:cxnSp>
          <p:nvCxnSpPr>
            <p:cNvPr id="139" name="Straight Connector 138" descr="Line from unmanned vehicle to helicopter.">
              <a:extLst>
                <a:ext uri="{FF2B5EF4-FFF2-40B4-BE49-F238E27FC236}">
                  <a16:creationId xmlns:a16="http://schemas.microsoft.com/office/drawing/2014/main" id="{B38105F7-F64F-05DF-B224-C0C430916F07}"/>
                </a:ext>
              </a:extLst>
            </p:cNvPr>
            <p:cNvCxnSpPr>
              <a:cxnSpLocks/>
            </p:cNvCxnSpPr>
            <p:nvPr/>
          </p:nvCxnSpPr>
          <p:spPr>
            <a:xfrm>
              <a:off x="10395934" y="1410205"/>
              <a:ext cx="972764" cy="1467725"/>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41" name="Straight Connector 140" descr="Line connecting Uav Silhouette to Unmanned aircraft silhouette">
              <a:extLst>
                <a:ext uri="{FF2B5EF4-FFF2-40B4-BE49-F238E27FC236}">
                  <a16:creationId xmlns:a16="http://schemas.microsoft.com/office/drawing/2014/main" id="{3B94D364-343C-42BF-336A-3EE48064390B}"/>
                </a:ext>
              </a:extLst>
            </p:cNvPr>
            <p:cNvCxnSpPr>
              <a:cxnSpLocks/>
            </p:cNvCxnSpPr>
            <p:nvPr/>
          </p:nvCxnSpPr>
          <p:spPr>
            <a:xfrm>
              <a:off x="10395934" y="1410205"/>
              <a:ext cx="112408" cy="66167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42" name="Straight Connector 141" descr="Line from unmanned vehicle to aircraft.">
              <a:extLst>
                <a:ext uri="{FF2B5EF4-FFF2-40B4-BE49-F238E27FC236}">
                  <a16:creationId xmlns:a16="http://schemas.microsoft.com/office/drawing/2014/main" id="{5141D285-E362-697F-E8E7-E8A1C82FA7DD}"/>
                </a:ext>
              </a:extLst>
            </p:cNvPr>
            <p:cNvCxnSpPr>
              <a:cxnSpLocks/>
              <a:stCxn id="137" idx="2"/>
              <a:endCxn id="167" idx="0"/>
            </p:cNvCxnSpPr>
            <p:nvPr/>
          </p:nvCxnSpPr>
          <p:spPr>
            <a:xfrm>
              <a:off x="10383428" y="1410205"/>
              <a:ext cx="780967" cy="2910694"/>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48" name="Straight Connector 147" descr="Line from unmanned vehicle to delivery drone.">
              <a:extLst>
                <a:ext uri="{FF2B5EF4-FFF2-40B4-BE49-F238E27FC236}">
                  <a16:creationId xmlns:a16="http://schemas.microsoft.com/office/drawing/2014/main" id="{34C78F89-494E-66AB-8233-63048DE5D2F6}"/>
                </a:ext>
              </a:extLst>
            </p:cNvPr>
            <p:cNvCxnSpPr>
              <a:cxnSpLocks/>
              <a:stCxn id="137" idx="2"/>
              <a:endCxn id="168" idx="0"/>
            </p:cNvCxnSpPr>
            <p:nvPr/>
          </p:nvCxnSpPr>
          <p:spPr>
            <a:xfrm flipH="1">
              <a:off x="10198938" y="1410205"/>
              <a:ext cx="184490" cy="2625551"/>
            </a:xfrm>
            <a:prstGeom prst="line">
              <a:avLst/>
            </a:prstGeom>
            <a:ln/>
          </p:spPr>
          <p:style>
            <a:lnRef idx="1">
              <a:schemeClr val="accent2"/>
            </a:lnRef>
            <a:fillRef idx="0">
              <a:schemeClr val="accent2"/>
            </a:fillRef>
            <a:effectRef idx="0">
              <a:schemeClr val="accent2"/>
            </a:effectRef>
            <a:fontRef idx="minor">
              <a:schemeClr val="tx1"/>
            </a:fontRef>
          </p:style>
        </p:cxnSp>
        <p:pic>
          <p:nvPicPr>
            <p:cNvPr id="149" name="Picture 4" descr="Uav Silhouette Image">
              <a:extLst>
                <a:ext uri="{FF2B5EF4-FFF2-40B4-BE49-F238E27FC236}">
                  <a16:creationId xmlns:a16="http://schemas.microsoft.com/office/drawing/2014/main" id="{C8ABAF69-9F1B-C0ED-57B3-0E5EC3F9920B}"/>
                </a:ext>
              </a:extLst>
            </p:cNvPr>
            <p:cNvPicPr>
              <a:picLocks noChangeAspect="1" noChangeArrowheads="1"/>
            </p:cNvPicPr>
            <p:nvPr/>
          </p:nvPicPr>
          <p:blipFill rotWithShape="1">
            <a:blip r:embed="rId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10242631" y="1942423"/>
              <a:ext cx="550159" cy="357270"/>
            </a:xfrm>
            <a:prstGeom prst="rect">
              <a:avLst/>
            </a:prstGeom>
            <a:noFill/>
            <a:extLst>
              <a:ext uri="{909E8E84-426E-40DD-AFC4-6F175D3DCCD1}">
                <a14:hiddenFill xmlns:a14="http://schemas.microsoft.com/office/drawing/2010/main">
                  <a:solidFill>
                    <a:srgbClr val="FFFFFF"/>
                  </a:solidFill>
                </a14:hiddenFill>
              </a:ext>
            </a:extLst>
          </p:spPr>
        </p:pic>
        <p:pic>
          <p:nvPicPr>
            <p:cNvPr id="150" name="Picture 2" descr="Satellite Silhouette">
              <a:extLst>
                <a:ext uri="{FF2B5EF4-FFF2-40B4-BE49-F238E27FC236}">
                  <a16:creationId xmlns:a16="http://schemas.microsoft.com/office/drawing/2014/main" id="{24E39EAA-C178-13D1-3E6D-376F7A90665C}"/>
                </a:ext>
              </a:extLst>
            </p:cNvPr>
            <p:cNvPicPr>
              <a:picLocks noChangeAspect="1" noChangeArrowheads="1"/>
            </p:cNvPicPr>
            <p:nvPr/>
          </p:nvPicPr>
          <p:blipFill rotWithShape="1">
            <a:blip r:embed="rId1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11458045" y="1011425"/>
              <a:ext cx="357877" cy="209499"/>
            </a:xfrm>
            <a:prstGeom prst="rect">
              <a:avLst/>
            </a:prstGeom>
            <a:noFill/>
            <a:extLst>
              <a:ext uri="{909E8E84-426E-40DD-AFC4-6F175D3DCCD1}">
                <a14:hiddenFill xmlns:a14="http://schemas.microsoft.com/office/drawing/2010/main">
                  <a:solidFill>
                    <a:srgbClr val="FFFFFF"/>
                  </a:solidFill>
                </a14:hiddenFill>
              </a:ext>
            </a:extLst>
          </p:spPr>
        </p:pic>
        <p:sp>
          <p:nvSpPr>
            <p:cNvPr id="151" name="TextBox 150">
              <a:extLst>
                <a:ext uri="{FF2B5EF4-FFF2-40B4-BE49-F238E27FC236}">
                  <a16:creationId xmlns:a16="http://schemas.microsoft.com/office/drawing/2014/main" id="{4964C790-88B6-FC77-00A1-F5B12283F903}"/>
                </a:ext>
              </a:extLst>
            </p:cNvPr>
            <p:cNvSpPr txBox="1"/>
            <p:nvPr/>
          </p:nvSpPr>
          <p:spPr>
            <a:xfrm>
              <a:off x="11319874" y="2449608"/>
              <a:ext cx="75475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Recovery</a:t>
              </a:r>
            </a:p>
          </p:txBody>
        </p:sp>
        <p:cxnSp>
          <p:nvCxnSpPr>
            <p:cNvPr id="155" name="Straight Connector 154" descr="Line from satellite to  unmanned vehicle.">
              <a:extLst>
                <a:ext uri="{FF2B5EF4-FFF2-40B4-BE49-F238E27FC236}">
                  <a16:creationId xmlns:a16="http://schemas.microsoft.com/office/drawing/2014/main" id="{EB389A6A-BDC3-3517-B303-8CF823F65F78}"/>
                </a:ext>
              </a:extLst>
            </p:cNvPr>
            <p:cNvCxnSpPr>
              <a:cxnSpLocks/>
              <a:endCxn id="150" idx="3"/>
            </p:cNvCxnSpPr>
            <p:nvPr/>
          </p:nvCxnSpPr>
          <p:spPr>
            <a:xfrm flipV="1">
              <a:off x="10530513" y="1116175"/>
              <a:ext cx="927532" cy="224747"/>
            </a:xfrm>
            <a:prstGeom prst="line">
              <a:avLst/>
            </a:prstGeom>
            <a:ln/>
          </p:spPr>
          <p:style>
            <a:lnRef idx="1">
              <a:schemeClr val="accent2"/>
            </a:lnRef>
            <a:fillRef idx="0">
              <a:schemeClr val="accent2"/>
            </a:fillRef>
            <a:effectRef idx="0">
              <a:schemeClr val="accent2"/>
            </a:effectRef>
            <a:fontRef idx="minor">
              <a:schemeClr val="tx1"/>
            </a:fontRef>
          </p:style>
        </p:cxnSp>
        <p:sp>
          <p:nvSpPr>
            <p:cNvPr id="164" name="TextBox 163">
              <a:extLst>
                <a:ext uri="{FF2B5EF4-FFF2-40B4-BE49-F238E27FC236}">
                  <a16:creationId xmlns:a16="http://schemas.microsoft.com/office/drawing/2014/main" id="{89CDA03E-44CD-2D1B-2923-E3E8476340F5}"/>
                </a:ext>
              </a:extLst>
            </p:cNvPr>
            <p:cNvSpPr txBox="1"/>
            <p:nvPr/>
          </p:nvSpPr>
          <p:spPr>
            <a:xfrm>
              <a:off x="10176534" y="3795476"/>
              <a:ext cx="7830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Response</a:t>
              </a:r>
            </a:p>
          </p:txBody>
        </p:sp>
        <p:pic>
          <p:nvPicPr>
            <p:cNvPr id="165" name="Picture 6" descr="UH-1 Iroquois Huey Silhouette">
              <a:extLst>
                <a:ext uri="{FF2B5EF4-FFF2-40B4-BE49-F238E27FC236}">
                  <a16:creationId xmlns:a16="http://schemas.microsoft.com/office/drawing/2014/main" id="{60A2283A-4CF5-5395-2B7C-60DF69138AAB}"/>
                </a:ext>
              </a:extLst>
            </p:cNvPr>
            <p:cNvPicPr>
              <a:picLocks noChangeAspect="1" noChangeArrowheads="1"/>
            </p:cNvPicPr>
            <p:nvPr/>
          </p:nvPicPr>
          <p:blipFill>
            <a:blip r:embed="rId1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693542" y="2774398"/>
              <a:ext cx="1243712" cy="638439"/>
            </a:xfrm>
            <a:prstGeom prst="rect">
              <a:avLst/>
            </a:prstGeom>
            <a:noFill/>
            <a:extLst>
              <a:ext uri="{909E8E84-426E-40DD-AFC4-6F175D3DCCD1}">
                <a14:hiddenFill xmlns:a14="http://schemas.microsoft.com/office/drawing/2010/main">
                  <a:solidFill>
                    <a:srgbClr val="FFFFFF"/>
                  </a:solidFill>
                </a14:hiddenFill>
              </a:ext>
            </a:extLst>
          </p:spPr>
        </p:pic>
        <p:pic>
          <p:nvPicPr>
            <p:cNvPr id="166" name="Picture 8" descr="Person with arms reaching up silhouette">
              <a:extLst>
                <a:ext uri="{FF2B5EF4-FFF2-40B4-BE49-F238E27FC236}">
                  <a16:creationId xmlns:a16="http://schemas.microsoft.com/office/drawing/2014/main" id="{725E359B-C8F3-461D-283A-4A3CF83EBE95}"/>
                </a:ext>
              </a:extLst>
            </p:cNvPr>
            <p:cNvPicPr>
              <a:picLocks noChangeAspect="1" noChangeArrowheads="1"/>
            </p:cNvPicPr>
            <p:nvPr/>
          </p:nvPicPr>
          <p:blipFill>
            <a:blip r:embed="rId1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11948306" y="4743874"/>
              <a:ext cx="142623" cy="355552"/>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2" descr="Delivery Drone Silhouette">
              <a:extLst>
                <a:ext uri="{FF2B5EF4-FFF2-40B4-BE49-F238E27FC236}">
                  <a16:creationId xmlns:a16="http://schemas.microsoft.com/office/drawing/2014/main" id="{55A4EF99-8924-41B1-A168-3E52CC889D81}"/>
                </a:ext>
              </a:extLst>
            </p:cNvPr>
            <p:cNvPicPr>
              <a:picLocks noChangeAspect="1" noChangeArrowheads="1"/>
            </p:cNvPicPr>
            <p:nvPr/>
          </p:nvPicPr>
          <p:blipFill rotWithShape="1">
            <a:blip r:embed="rId1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10871378" y="4320899"/>
              <a:ext cx="586034" cy="261728"/>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2" descr="Delivery Drone Silhouette">
              <a:extLst>
                <a:ext uri="{FF2B5EF4-FFF2-40B4-BE49-F238E27FC236}">
                  <a16:creationId xmlns:a16="http://schemas.microsoft.com/office/drawing/2014/main" id="{70F52A8E-3550-F056-8967-D4D50B4568AB}"/>
                </a:ext>
              </a:extLst>
            </p:cNvPr>
            <p:cNvPicPr>
              <a:picLocks noChangeAspect="1" noChangeArrowheads="1"/>
            </p:cNvPicPr>
            <p:nvPr/>
          </p:nvPicPr>
          <p:blipFill rotWithShape="1">
            <a:blip r:embed="rId1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9782958" y="4035756"/>
              <a:ext cx="831959" cy="371560"/>
            </a:xfrm>
            <a:prstGeom prst="rect">
              <a:avLst/>
            </a:prstGeom>
            <a:noFill/>
            <a:extLst>
              <a:ext uri="{909E8E84-426E-40DD-AFC4-6F175D3DCCD1}">
                <a14:hiddenFill xmlns:a14="http://schemas.microsoft.com/office/drawing/2010/main">
                  <a:solidFill>
                    <a:srgbClr val="FFFFFF"/>
                  </a:solidFill>
                </a14:hiddenFill>
              </a:ext>
            </a:extLst>
          </p:spPr>
        </p:pic>
        <p:pic>
          <p:nvPicPr>
            <p:cNvPr id="169" name="Picture 8" descr="water coming from drone">
              <a:extLst>
                <a:ext uri="{FF2B5EF4-FFF2-40B4-BE49-F238E27FC236}">
                  <a16:creationId xmlns:a16="http://schemas.microsoft.com/office/drawing/2014/main" id="{590B7280-C459-6B27-7855-0FFC1B66C2C2}"/>
                </a:ext>
              </a:extLst>
            </p:cNvPr>
            <p:cNvPicPr>
              <a:picLocks noChangeAspect="1" noChangeArrowheads="1"/>
            </p:cNvPicPr>
            <p:nvPr/>
          </p:nvPicPr>
          <p:blipFill rotWithShape="1">
            <a:blip r:embed="rId14" cstate="screen">
              <a:duotone>
                <a:schemeClr val="accent1">
                  <a:shade val="45000"/>
                  <a:satMod val="135000"/>
                </a:schemeClr>
                <a:prstClr val="white"/>
              </a:duotone>
              <a:extLst>
                <a:ext uri="{28A0092B-C50C-407E-A947-70E740481C1C}">
                  <a14:useLocalDpi xmlns:a14="http://schemas.microsoft.com/office/drawing/2010/main"/>
                </a:ext>
              </a:extLst>
            </a:blip>
            <a:srcRect/>
            <a:stretch/>
          </p:blipFill>
          <p:spPr bwMode="auto">
            <a:xfrm rot="21042332" flipH="1">
              <a:off x="10017517" y="4335451"/>
              <a:ext cx="887389" cy="686546"/>
            </a:xfrm>
            <a:prstGeom prst="rect">
              <a:avLst/>
            </a:prstGeom>
            <a:noFill/>
            <a:extLst>
              <a:ext uri="{909E8E84-426E-40DD-AFC4-6F175D3DCCD1}">
                <a14:hiddenFill xmlns:a14="http://schemas.microsoft.com/office/drawing/2010/main">
                  <a:solidFill>
                    <a:srgbClr val="FFFFFF"/>
                  </a:solidFill>
                </a14:hiddenFill>
              </a:ext>
            </a:extLst>
          </p:spPr>
        </p:pic>
        <p:pic>
          <p:nvPicPr>
            <p:cNvPr id="170" name="Google Shape;183;p33" descr="land silhouette">
              <a:extLst>
                <a:ext uri="{FF2B5EF4-FFF2-40B4-BE49-F238E27FC236}">
                  <a16:creationId xmlns:a16="http://schemas.microsoft.com/office/drawing/2014/main" id="{5B7B02DA-3E91-2249-3735-62D4BD6CEF78}"/>
                </a:ext>
              </a:extLst>
            </p:cNvPr>
            <p:cNvPicPr preferRelativeResize="0"/>
            <p:nvPr/>
          </p:nvPicPr>
          <p:blipFill>
            <a:blip r:embed="rId20">
              <a:alphaModFix/>
            </a:blip>
            <a:stretch>
              <a:fillRect/>
            </a:stretch>
          </p:blipFill>
          <p:spPr>
            <a:xfrm>
              <a:off x="0" y="5066445"/>
              <a:ext cx="12192000" cy="481357"/>
            </a:xfrm>
            <a:prstGeom prst="rect">
              <a:avLst/>
            </a:prstGeom>
            <a:noFill/>
            <a:ln>
              <a:noFill/>
            </a:ln>
          </p:spPr>
        </p:pic>
        <p:sp>
          <p:nvSpPr>
            <p:cNvPr id="171" name="TextBox 170">
              <a:extLst>
                <a:ext uri="{FF2B5EF4-FFF2-40B4-BE49-F238E27FC236}">
                  <a16:creationId xmlns:a16="http://schemas.microsoft.com/office/drawing/2014/main" id="{A1DEC557-1E96-3E80-C3D8-7C582CD06468}"/>
                </a:ext>
              </a:extLst>
            </p:cNvPr>
            <p:cNvSpPr txBox="1"/>
            <p:nvPr/>
          </p:nvSpPr>
          <p:spPr>
            <a:xfrm>
              <a:off x="671420" y="5307123"/>
              <a:ext cx="109196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a:ea typeface="+mn-ea"/>
                  <a:cs typeface="+mn-cs"/>
                </a:rPr>
                <a:t>Aerial Ignition</a:t>
              </a:r>
            </a:p>
          </p:txBody>
        </p:sp>
        <p:sp>
          <p:nvSpPr>
            <p:cNvPr id="172" name="TextBox 171">
              <a:extLst>
                <a:ext uri="{FF2B5EF4-FFF2-40B4-BE49-F238E27FC236}">
                  <a16:creationId xmlns:a16="http://schemas.microsoft.com/office/drawing/2014/main" id="{900EC39F-D0B6-C535-F16D-7E49FDC71BAE}"/>
                </a:ext>
              </a:extLst>
            </p:cNvPr>
            <p:cNvSpPr txBox="1"/>
            <p:nvPr/>
          </p:nvSpPr>
          <p:spPr>
            <a:xfrm>
              <a:off x="2749561" y="5299595"/>
              <a:ext cx="188927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a:ea typeface="+mn-ea"/>
                  <a:cs typeface="+mn-cs"/>
                </a:rPr>
                <a:t>Persistent Monitoring</a:t>
              </a:r>
            </a:p>
          </p:txBody>
        </p:sp>
        <p:sp>
          <p:nvSpPr>
            <p:cNvPr id="173" name="TextBox 172">
              <a:extLst>
                <a:ext uri="{FF2B5EF4-FFF2-40B4-BE49-F238E27FC236}">
                  <a16:creationId xmlns:a16="http://schemas.microsoft.com/office/drawing/2014/main" id="{5FB61A56-F1C2-22CC-C920-848E11CC4617}"/>
                </a:ext>
              </a:extLst>
            </p:cNvPr>
            <p:cNvSpPr txBox="1"/>
            <p:nvPr/>
          </p:nvSpPr>
          <p:spPr>
            <a:xfrm>
              <a:off x="5000333" y="5111961"/>
              <a:ext cx="217744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a:ea typeface="+mn-ea"/>
                  <a:cs typeface="+mn-cs"/>
                </a:rPr>
                <a:t>Persistent Communication and Logistics</a:t>
              </a:r>
            </a:p>
          </p:txBody>
        </p:sp>
        <p:sp>
          <p:nvSpPr>
            <p:cNvPr id="174" name="TextBox 173">
              <a:extLst>
                <a:ext uri="{FF2B5EF4-FFF2-40B4-BE49-F238E27FC236}">
                  <a16:creationId xmlns:a16="http://schemas.microsoft.com/office/drawing/2014/main" id="{4E355FFD-5440-1429-A446-60F2BC5B191E}"/>
                </a:ext>
              </a:extLst>
            </p:cNvPr>
            <p:cNvSpPr txBox="1"/>
            <p:nvPr/>
          </p:nvSpPr>
          <p:spPr>
            <a:xfrm>
              <a:off x="7904511" y="5235411"/>
              <a:ext cx="96359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a:ea typeface="+mn-ea"/>
                  <a:cs typeface="+mn-cs"/>
                </a:rPr>
                <a:t>Suppression</a:t>
              </a:r>
            </a:p>
          </p:txBody>
        </p:sp>
        <p:sp>
          <p:nvSpPr>
            <p:cNvPr id="175" name="TextBox 174">
              <a:extLst>
                <a:ext uri="{FF2B5EF4-FFF2-40B4-BE49-F238E27FC236}">
                  <a16:creationId xmlns:a16="http://schemas.microsoft.com/office/drawing/2014/main" id="{C27B5652-0BC4-573B-1E0F-407C442DFBC4}"/>
                </a:ext>
              </a:extLst>
            </p:cNvPr>
            <p:cNvSpPr txBox="1"/>
            <p:nvPr/>
          </p:nvSpPr>
          <p:spPr>
            <a:xfrm>
              <a:off x="9669900" y="5050745"/>
              <a:ext cx="253591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a:ea typeface="+mn-ea"/>
                  <a:cs typeface="+mn-cs"/>
                </a:rPr>
                <a:t>Multi-Mission Integrated Operations</a:t>
              </a:r>
            </a:p>
          </p:txBody>
        </p:sp>
        <p:pic>
          <p:nvPicPr>
            <p:cNvPr id="176" name="Picture 10" descr="Smoke">
              <a:extLst>
                <a:ext uri="{FF2B5EF4-FFF2-40B4-BE49-F238E27FC236}">
                  <a16:creationId xmlns:a16="http://schemas.microsoft.com/office/drawing/2014/main" id="{C9C60544-2F9A-09BB-90A5-13F8FEC2CAE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30291" r="36309"/>
            <a:stretch/>
          </p:blipFill>
          <p:spPr bwMode="auto">
            <a:xfrm>
              <a:off x="11003547" y="1886911"/>
              <a:ext cx="1188453" cy="3513706"/>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descr="&quot;&quot;">
            <a:extLst>
              <a:ext uri="{FF2B5EF4-FFF2-40B4-BE49-F238E27FC236}">
                <a16:creationId xmlns:a16="http://schemas.microsoft.com/office/drawing/2014/main" id="{F9247DB0-2C80-A91B-D48F-1550BD9B8B22}"/>
              </a:ext>
            </a:extLst>
          </p:cNvPr>
          <p:cNvSpPr/>
          <p:nvPr/>
        </p:nvSpPr>
        <p:spPr>
          <a:xfrm>
            <a:off x="90" y="5727887"/>
            <a:ext cx="12191821" cy="665708"/>
          </a:xfrm>
          <a:prstGeom prst="rect">
            <a:avLst/>
          </a:prstGeom>
          <a:solidFill>
            <a:schemeClr val="tx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err="1">
              <a:ln>
                <a:noFill/>
              </a:ln>
              <a:solidFill>
                <a:srgbClr val="000000"/>
              </a:solidFill>
              <a:effectLst/>
              <a:uLnTx/>
              <a:uFillTx/>
              <a:latin typeface="Arial"/>
              <a:ea typeface="+mn-ea"/>
              <a:cs typeface="+mn-cs"/>
            </a:endParaRPr>
          </a:p>
        </p:txBody>
      </p:sp>
      <p:sp>
        <p:nvSpPr>
          <p:cNvPr id="4" name="TextBox 3">
            <a:extLst>
              <a:ext uri="{FF2B5EF4-FFF2-40B4-BE49-F238E27FC236}">
                <a16:creationId xmlns:a16="http://schemas.microsoft.com/office/drawing/2014/main" id="{F61ED07C-8909-91CF-D58B-32313922C250}"/>
              </a:ext>
            </a:extLst>
          </p:cNvPr>
          <p:cNvSpPr txBox="1"/>
          <p:nvPr/>
        </p:nvSpPr>
        <p:spPr>
          <a:xfrm>
            <a:off x="372533" y="5740400"/>
            <a:ext cx="1156546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mn-cs"/>
              </a:rPr>
              <a:t>ACERO is developing airspace management and aircraft capabilities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mn-cs"/>
              </a:rPr>
              <a:t>to safely integrate remotely and optionally piloted aircraft into wildland fire operations.</a:t>
            </a: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80" name="Date Placeholder 4">
            <a:extLst>
              <a:ext uri="{FF2B5EF4-FFF2-40B4-BE49-F238E27FC236}">
                <a16:creationId xmlns:a16="http://schemas.microsoft.com/office/drawing/2014/main" id="{870BB9B8-5061-9683-2CCE-5043D562C27B}"/>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181" name="Slide Number Placeholder 6">
            <a:extLst>
              <a:ext uri="{FF2B5EF4-FFF2-40B4-BE49-F238E27FC236}">
                <a16:creationId xmlns:a16="http://schemas.microsoft.com/office/drawing/2014/main" id="{786B2731-D350-2E6A-47E7-809293F4E7FF}"/>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2715868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E53F25-491C-BB7D-4132-13BC08CCB7DB}"/>
              </a:ext>
            </a:extLst>
          </p:cNvPr>
          <p:cNvSpPr>
            <a:spLocks noGrp="1"/>
          </p:cNvSpPr>
          <p:nvPr>
            <p:ph type="ctrTitle"/>
          </p:nvPr>
        </p:nvSpPr>
        <p:spPr>
          <a:xfrm>
            <a:off x="1291989" y="1692026"/>
            <a:ext cx="9144000" cy="2387600"/>
          </a:xfrm>
        </p:spPr>
        <p:txBody>
          <a:bodyPr/>
          <a:lstStyle/>
          <a:p>
            <a:r>
              <a:rPr lang="en-US">
                <a:solidFill>
                  <a:schemeClr val="bg1"/>
                </a:solidFill>
              </a:rPr>
              <a:t>Advanced Air Mobility</a:t>
            </a:r>
          </a:p>
        </p:txBody>
      </p:sp>
      <p:pic>
        <p:nvPicPr>
          <p:cNvPr id="9" name="Picture 8" descr="An artist illustration of various unmanned aircraft in flight above a city and rural areas with the text: Advanced Air Mobility.">
            <a:extLst>
              <a:ext uri="{FF2B5EF4-FFF2-40B4-BE49-F238E27FC236}">
                <a16:creationId xmlns:a16="http://schemas.microsoft.com/office/drawing/2014/main" id="{FCB4C806-0695-2AD8-2256-180D6D96008B}"/>
              </a:ext>
            </a:extLst>
          </p:cNvPr>
          <p:cNvPicPr>
            <a:picLocks noChangeAspect="1"/>
          </p:cNvPicPr>
          <p:nvPr/>
        </p:nvPicPr>
        <p:blipFill>
          <a:blip r:embed="rId3"/>
          <a:stretch>
            <a:fillRect/>
          </a:stretch>
        </p:blipFill>
        <p:spPr>
          <a:xfrm>
            <a:off x="-22662" y="0"/>
            <a:ext cx="12237324" cy="6858000"/>
          </a:xfrm>
          <a:prstGeom prst="rect">
            <a:avLst/>
          </a:prstGeom>
        </p:spPr>
      </p:pic>
      <p:sp>
        <p:nvSpPr>
          <p:cNvPr id="12" name="Rectangle 11">
            <a:extLst>
              <a:ext uri="{FF2B5EF4-FFF2-40B4-BE49-F238E27FC236}">
                <a16:creationId xmlns:a16="http://schemas.microsoft.com/office/drawing/2014/main" id="{32DA0F0B-C290-69B4-2AD8-D06D6860459C}"/>
              </a:ext>
              <a:ext uri="{C183D7F6-B498-43B3-948B-1728B52AA6E4}">
                <adec:decorative xmlns:adec="http://schemas.microsoft.com/office/drawing/2017/decorative" val="1"/>
              </a:ext>
            </a:extLst>
          </p:cNvPr>
          <p:cNvSpPr/>
          <p:nvPr/>
        </p:nvSpPr>
        <p:spPr>
          <a:xfrm>
            <a:off x="0" y="4513755"/>
            <a:ext cx="12237324" cy="2344245"/>
          </a:xfrm>
          <a:prstGeom prst="rect">
            <a:avLst/>
          </a:prstGeom>
          <a:gradFill flip="none" rotWithShape="1">
            <a:gsLst>
              <a:gs pos="0">
                <a:schemeClr val="tx1">
                  <a:alpha val="60000"/>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0EF0F6BF-394D-D3FE-3754-98A95F5BA132}"/>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712"/>
          <a:stretch/>
        </p:blipFill>
        <p:spPr>
          <a:xfrm>
            <a:off x="93204" y="5316019"/>
            <a:ext cx="6978189" cy="863601"/>
          </a:xfrm>
          <a:prstGeom prst="rect">
            <a:avLst/>
          </a:prstGeom>
        </p:spPr>
      </p:pic>
      <p:sp>
        <p:nvSpPr>
          <p:cNvPr id="2" name="Title 1">
            <a:extLst>
              <a:ext uri="{FF2B5EF4-FFF2-40B4-BE49-F238E27FC236}">
                <a16:creationId xmlns:a16="http://schemas.microsoft.com/office/drawing/2014/main" id="{D1BE683B-7E28-8DA2-9B07-8BA26E0676FD}"/>
              </a:ext>
            </a:extLst>
          </p:cNvPr>
          <p:cNvSpPr txBox="1">
            <a:spLocks/>
          </p:cNvSpPr>
          <p:nvPr/>
        </p:nvSpPr>
        <p:spPr>
          <a:xfrm>
            <a:off x="143577" y="5910449"/>
            <a:ext cx="50292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Real Progress. Real Value.</a:t>
            </a:r>
          </a:p>
        </p:txBody>
      </p:sp>
      <p:sp>
        <p:nvSpPr>
          <p:cNvPr id="14" name="Date Placeholder 1">
            <a:extLst>
              <a:ext uri="{FF2B5EF4-FFF2-40B4-BE49-F238E27FC236}">
                <a16:creationId xmlns:a16="http://schemas.microsoft.com/office/drawing/2014/main" id="{2BF82A52-5FE9-F01D-A406-6C8B9978DC5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www.nasa.gov   |</a:t>
            </a:r>
          </a:p>
        </p:txBody>
      </p:sp>
      <p:sp>
        <p:nvSpPr>
          <p:cNvPr id="15" name="Slide Number Placeholder 2">
            <a:extLst>
              <a:ext uri="{FF2B5EF4-FFF2-40B4-BE49-F238E27FC236}">
                <a16:creationId xmlns:a16="http://schemas.microsoft.com/office/drawing/2014/main" id="{56348423-2FDF-F686-AAD9-D58CCCA64DA3}"/>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63090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F434C-8BE4-FB4C-B8B7-6C3DC1769E2A}"/>
              </a:ext>
            </a:extLst>
          </p:cNvPr>
          <p:cNvSpPr>
            <a:spLocks noGrp="1"/>
          </p:cNvSpPr>
          <p:nvPr>
            <p:ph type="title"/>
          </p:nvPr>
        </p:nvSpPr>
        <p:spPr/>
        <p:txBody>
          <a:bodyPr/>
          <a:lstStyle/>
          <a:p>
            <a:r>
              <a:rPr lang="en-US"/>
              <a:t>Advanced Air Mobility Missions are Emerging</a:t>
            </a:r>
          </a:p>
        </p:txBody>
      </p:sp>
      <p:sp>
        <p:nvSpPr>
          <p:cNvPr id="6" name="TextBox 5">
            <a:extLst>
              <a:ext uri="{FF2B5EF4-FFF2-40B4-BE49-F238E27FC236}">
                <a16:creationId xmlns:a16="http://schemas.microsoft.com/office/drawing/2014/main" id="{79BFB229-05B6-E247-A70F-34F840051C3D}"/>
              </a:ext>
            </a:extLst>
          </p:cNvPr>
          <p:cNvSpPr txBox="1"/>
          <p:nvPr/>
        </p:nvSpPr>
        <p:spPr>
          <a:xfrm>
            <a:off x="-109804" y="1936791"/>
            <a:ext cx="1605602"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F68B5"/>
                </a:solidFill>
                <a:effectLst/>
                <a:uLnTx/>
                <a:uFillTx/>
                <a:latin typeface="Arial" panose="020B0604020202020204" pitchFamily="34" charset="0"/>
                <a:ea typeface="+mn-ea"/>
                <a:cs typeface="Arial" panose="020B0604020202020204" pitchFamily="34" charset="0"/>
              </a:rPr>
              <a:t>CARGO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F68B5"/>
                </a:solidFill>
                <a:effectLst/>
                <a:uLnTx/>
                <a:uFillTx/>
                <a:latin typeface="Arial" panose="020B0604020202020204" pitchFamily="34" charset="0"/>
                <a:ea typeface="+mn-ea"/>
                <a:cs typeface="Arial" panose="020B0604020202020204" pitchFamily="34" charset="0"/>
              </a:rPr>
              <a:t>TRANSPORT</a:t>
            </a:r>
          </a:p>
        </p:txBody>
      </p:sp>
      <p:sp>
        <p:nvSpPr>
          <p:cNvPr id="3" name="Rectangle 2" descr="&quot;&quot;">
            <a:extLst>
              <a:ext uri="{FF2B5EF4-FFF2-40B4-BE49-F238E27FC236}">
                <a16:creationId xmlns:a16="http://schemas.microsoft.com/office/drawing/2014/main" id="{01807BA8-32AF-A049-B983-F06CE0CF703B}"/>
              </a:ext>
            </a:extLst>
          </p:cNvPr>
          <p:cNvSpPr/>
          <p:nvPr/>
        </p:nvSpPr>
        <p:spPr>
          <a:xfrm>
            <a:off x="1601232" y="948315"/>
            <a:ext cx="51455" cy="2467394"/>
          </a:xfrm>
          <a:prstGeom prst="rect">
            <a:avLst/>
          </a:prstGeom>
          <a:solidFill>
            <a:srgbClr val="E8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9" name="Picture 8" descr="Artist illustration of a rotorcraft cargo transport flying over the Loading Bay 3 warehouse preparing to land on the vertiport.">
            <a:extLst>
              <a:ext uri="{FF2B5EF4-FFF2-40B4-BE49-F238E27FC236}">
                <a16:creationId xmlns:a16="http://schemas.microsoft.com/office/drawing/2014/main" id="{A039CEC9-B2B6-4A41-A80C-FFC359DEE47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635372" y="948315"/>
            <a:ext cx="4389420" cy="2469049"/>
          </a:xfrm>
          <a:prstGeom prst="rect">
            <a:avLst/>
          </a:prstGeom>
        </p:spPr>
      </p:pic>
      <p:sp>
        <p:nvSpPr>
          <p:cNvPr id="7" name="TextBox 6">
            <a:extLst>
              <a:ext uri="{FF2B5EF4-FFF2-40B4-BE49-F238E27FC236}">
                <a16:creationId xmlns:a16="http://schemas.microsoft.com/office/drawing/2014/main" id="{AAD284B6-A0B3-B949-84CF-395AC9191C01}"/>
              </a:ext>
            </a:extLst>
          </p:cNvPr>
          <p:cNvSpPr txBox="1"/>
          <p:nvPr/>
        </p:nvSpPr>
        <p:spPr>
          <a:xfrm>
            <a:off x="10603853" y="1977360"/>
            <a:ext cx="158814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F68B5"/>
                </a:solidFill>
                <a:effectLst/>
                <a:uLnTx/>
                <a:uFillTx/>
                <a:latin typeface="Arial" panose="020B0604020202020204" pitchFamily="34" charset="0"/>
                <a:ea typeface="+mn-ea"/>
                <a:cs typeface="Arial" panose="020B0604020202020204" pitchFamily="34" charset="0"/>
              </a:rPr>
              <a:t>PUBLIC GOOD</a:t>
            </a:r>
          </a:p>
        </p:txBody>
      </p:sp>
      <p:pic>
        <p:nvPicPr>
          <p:cNvPr id="10" name="Picture 9" descr="Artist illustration of a passenger unmanned aircraft preparing to land on the hospital vertiport at sunset.">
            <a:extLst>
              <a:ext uri="{FF2B5EF4-FFF2-40B4-BE49-F238E27FC236}">
                <a16:creationId xmlns:a16="http://schemas.microsoft.com/office/drawing/2014/main" id="{3693B186-1A1F-2B46-90F8-E8C978262BF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147660" y="948315"/>
            <a:ext cx="4397492" cy="2473589"/>
          </a:xfrm>
          <a:prstGeom prst="rect">
            <a:avLst/>
          </a:prstGeom>
        </p:spPr>
      </p:pic>
      <p:sp>
        <p:nvSpPr>
          <p:cNvPr id="21" name="Rectangle 20" descr="&quot;&quot;">
            <a:extLst>
              <a:ext uri="{FF2B5EF4-FFF2-40B4-BE49-F238E27FC236}">
                <a16:creationId xmlns:a16="http://schemas.microsoft.com/office/drawing/2014/main" id="{4C6955BD-8D8F-0944-BED0-A5B61E5AEC09}"/>
              </a:ext>
            </a:extLst>
          </p:cNvPr>
          <p:cNvSpPr/>
          <p:nvPr/>
        </p:nvSpPr>
        <p:spPr>
          <a:xfrm>
            <a:off x="10510909" y="948953"/>
            <a:ext cx="45719" cy="2472952"/>
          </a:xfrm>
          <a:prstGeom prst="rect">
            <a:avLst/>
          </a:prstGeom>
          <a:solidFill>
            <a:srgbClr val="E8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CEEABFAD-39B3-B14C-A24E-44BD808B1A30}"/>
              </a:ext>
            </a:extLst>
          </p:cNvPr>
          <p:cNvSpPr txBox="1"/>
          <p:nvPr/>
        </p:nvSpPr>
        <p:spPr>
          <a:xfrm>
            <a:off x="-109804" y="4408981"/>
            <a:ext cx="1584500"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CONSUMER/ ENTERPRISE GOODS AND SERVICES</a:t>
            </a:r>
          </a:p>
        </p:txBody>
      </p:sp>
      <p:pic>
        <p:nvPicPr>
          <p:cNvPr id="12" name="Picture 11" descr="Artist illustration of two drones carrying packages in flight within a city.">
            <a:extLst>
              <a:ext uri="{FF2B5EF4-FFF2-40B4-BE49-F238E27FC236}">
                <a16:creationId xmlns:a16="http://schemas.microsoft.com/office/drawing/2014/main" id="{65EE1CA8-8E82-0241-8C2E-0A149B1ADD3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625492" y="3527899"/>
            <a:ext cx="4407370" cy="2479146"/>
          </a:xfrm>
          <a:prstGeom prst="rect">
            <a:avLst/>
          </a:prstGeom>
        </p:spPr>
      </p:pic>
      <p:sp>
        <p:nvSpPr>
          <p:cNvPr id="20" name="Rectangle 19" descr="&quot;&quot;">
            <a:extLst>
              <a:ext uri="{FF2B5EF4-FFF2-40B4-BE49-F238E27FC236}">
                <a16:creationId xmlns:a16="http://schemas.microsoft.com/office/drawing/2014/main" id="{6FB95BA6-0F56-774D-B311-ABA528E536FC}"/>
              </a:ext>
            </a:extLst>
          </p:cNvPr>
          <p:cNvSpPr/>
          <p:nvPr/>
        </p:nvSpPr>
        <p:spPr>
          <a:xfrm>
            <a:off x="1601232" y="3528231"/>
            <a:ext cx="45719" cy="2479147"/>
          </a:xfrm>
          <a:prstGeom prst="rect">
            <a:avLst/>
          </a:prstGeom>
          <a:solidFill>
            <a:srgbClr val="E8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4A7EF71F-5F6C-324A-8E59-8BA7FA1972FE}"/>
              </a:ext>
            </a:extLst>
          </p:cNvPr>
          <p:cNvSpPr txBox="1"/>
          <p:nvPr/>
        </p:nvSpPr>
        <p:spPr>
          <a:xfrm>
            <a:off x="10635357" y="4433695"/>
            <a:ext cx="155663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F68B5"/>
                </a:solidFill>
                <a:effectLst/>
                <a:uLnTx/>
                <a:uFillTx/>
                <a:latin typeface="Arial" panose="020B0604020202020204" pitchFamily="34" charset="0"/>
                <a:ea typeface="+mn-ea"/>
                <a:cs typeface="Arial" panose="020B0604020202020204" pitchFamily="34" charset="0"/>
              </a:rPr>
              <a:t>PASSENGER TRANSPORT</a:t>
            </a:r>
          </a:p>
        </p:txBody>
      </p:sp>
      <p:pic>
        <p:nvPicPr>
          <p:cNvPr id="11" name="Picture 10" descr="Artist illustration of a passenger unmanned rotorcraft vehicle parked on a vertiport with two passengers walking toward it.">
            <a:extLst>
              <a:ext uri="{FF2B5EF4-FFF2-40B4-BE49-F238E27FC236}">
                <a16:creationId xmlns:a16="http://schemas.microsoft.com/office/drawing/2014/main" id="{4E8538A9-858D-1E4D-99D0-2044A491F8D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47659" y="3533789"/>
            <a:ext cx="4369309" cy="2473588"/>
          </a:xfrm>
          <a:prstGeom prst="rect">
            <a:avLst/>
          </a:prstGeom>
        </p:spPr>
      </p:pic>
      <p:sp>
        <p:nvSpPr>
          <p:cNvPr id="22" name="Rectangle 21" descr="&quot;&quot;">
            <a:extLst>
              <a:ext uri="{FF2B5EF4-FFF2-40B4-BE49-F238E27FC236}">
                <a16:creationId xmlns:a16="http://schemas.microsoft.com/office/drawing/2014/main" id="{682024C8-5435-054D-A77C-4BEA9546DC72}"/>
              </a:ext>
            </a:extLst>
          </p:cNvPr>
          <p:cNvSpPr/>
          <p:nvPr/>
        </p:nvSpPr>
        <p:spPr>
          <a:xfrm>
            <a:off x="10509649" y="3528232"/>
            <a:ext cx="45719" cy="2479146"/>
          </a:xfrm>
          <a:prstGeom prst="rect">
            <a:avLst/>
          </a:prstGeom>
          <a:solidFill>
            <a:srgbClr val="E81A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8" name="Rectangle 17" descr="&quot;&quot;">
            <a:extLst>
              <a:ext uri="{FF2B5EF4-FFF2-40B4-BE49-F238E27FC236}">
                <a16:creationId xmlns:a16="http://schemas.microsoft.com/office/drawing/2014/main" id="{C03C18BB-D34D-B44C-80E0-BFF5AF85489D}"/>
              </a:ext>
            </a:extLst>
          </p:cNvPr>
          <p:cNvSpPr/>
          <p:nvPr/>
        </p:nvSpPr>
        <p:spPr>
          <a:xfrm>
            <a:off x="90" y="6202020"/>
            <a:ext cx="12191821" cy="665708"/>
          </a:xfrm>
          <a:prstGeom prst="rect">
            <a:avLst/>
          </a:prstGeom>
          <a:solidFill>
            <a:schemeClr val="tx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err="1">
              <a:ln>
                <a:noFill/>
              </a:ln>
              <a:solidFill>
                <a:srgbClr val="000000"/>
              </a:solidFill>
              <a:effectLst/>
              <a:uLnTx/>
              <a:uFillTx/>
              <a:latin typeface="Arial"/>
              <a:ea typeface="+mn-ea"/>
              <a:cs typeface="+mn-cs"/>
            </a:endParaRPr>
          </a:p>
        </p:txBody>
      </p:sp>
      <p:sp>
        <p:nvSpPr>
          <p:cNvPr id="19" name="TextBox 18">
            <a:extLst>
              <a:ext uri="{FF2B5EF4-FFF2-40B4-BE49-F238E27FC236}">
                <a16:creationId xmlns:a16="http://schemas.microsoft.com/office/drawing/2014/main" id="{A0F06540-F97D-C04A-B151-AFF169FF0B03}"/>
              </a:ext>
            </a:extLst>
          </p:cNvPr>
          <p:cNvSpPr txBox="1">
            <a:spLocks/>
          </p:cNvSpPr>
          <p:nvPr/>
        </p:nvSpPr>
        <p:spPr>
          <a:xfrm>
            <a:off x="517793" y="6416670"/>
            <a:ext cx="11447692" cy="276999"/>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895350" rtl="0" eaLnBrk="1" fontAlgn="auto" latinLnBrk="0" hangingPunct="1">
              <a:lnSpc>
                <a:spcPct val="100000"/>
              </a:lnSpc>
              <a:spcBef>
                <a:spcPts val="0"/>
              </a:spcBef>
              <a:spcAft>
                <a:spcPts val="0"/>
              </a:spcAft>
              <a:buClr>
                <a:srgbClr val="44546A"/>
              </a:buClr>
              <a:buSzPct val="100000"/>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AIA/Deloitte study shows annual estimated advanced air mobility market of $115B by 2035.</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Date Placeholder 3">
            <a:extLst>
              <a:ext uri="{FF2B5EF4-FFF2-40B4-BE49-F238E27FC236}">
                <a16:creationId xmlns:a16="http://schemas.microsoft.com/office/drawing/2014/main" id="{7B919523-1908-5C47-A691-3678B57C33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5" name="Slide Number Placeholder 4">
            <a:extLst>
              <a:ext uri="{FF2B5EF4-FFF2-40B4-BE49-F238E27FC236}">
                <a16:creationId xmlns:a16="http://schemas.microsoft.com/office/drawing/2014/main" id="{42D7698D-8679-A343-945D-83DC5B68A06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665256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descr="Graphic illustration showing  regional area with a river flowing in between the two land masses. At the horizon line is a forest on fire with an unmanned aircraft flying towards it to put out the fire. The graphic also shows city areas, with urban operations for on-demand air-taxi, cargo delivery, airport transfers, high-density corridor, fleet operations, medical transfer, air ambulance, cross-metro transfers, package delivery. Also depicted in the scene are inter-city eCTOL, distribution center/warehouses, regional networks, rural operations, cargo delivery and Inter-City eV/STOL. AML-4 is depicted in orange. AML-3 is in yellow. AML-2 in green and AML-1 in blue.">
            <a:extLst>
              <a:ext uri="{FF2B5EF4-FFF2-40B4-BE49-F238E27FC236}">
                <a16:creationId xmlns:a16="http://schemas.microsoft.com/office/drawing/2014/main" id="{5116939B-9845-2755-BF66-146D4B7ECD7D}"/>
              </a:ext>
            </a:extLst>
          </p:cNvPr>
          <p:cNvGrpSpPr/>
          <p:nvPr/>
        </p:nvGrpSpPr>
        <p:grpSpPr>
          <a:xfrm>
            <a:off x="0" y="-1"/>
            <a:ext cx="12191999" cy="6659217"/>
            <a:chOff x="0" y="198782"/>
            <a:chExt cx="12191999" cy="6659217"/>
          </a:xfrm>
        </p:grpSpPr>
        <p:pic>
          <p:nvPicPr>
            <p:cNvPr id="7" name="UML 2 BG">
              <a:extLst>
                <a:ext uri="{FF2B5EF4-FFF2-40B4-BE49-F238E27FC236}">
                  <a16:creationId xmlns:a16="http://schemas.microsoft.com/office/drawing/2014/main" id="{C6CF92B2-5265-95BF-A71E-FA5846E9C54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899"/>
            <a:stretch/>
          </p:blipFill>
          <p:spPr>
            <a:xfrm>
              <a:off x="0" y="198782"/>
              <a:ext cx="12191999" cy="6659217"/>
            </a:xfrm>
            <a:prstGeom prst="rect">
              <a:avLst/>
            </a:prstGeom>
          </p:spPr>
        </p:pic>
        <p:sp>
          <p:nvSpPr>
            <p:cNvPr id="8" name="TextBox 7">
              <a:extLst>
                <a:ext uri="{FF2B5EF4-FFF2-40B4-BE49-F238E27FC236}">
                  <a16:creationId xmlns:a16="http://schemas.microsoft.com/office/drawing/2014/main" id="{D3D4B0B8-EFD8-EBAB-5AFB-7A9E1786EC06}"/>
                </a:ext>
              </a:extLst>
            </p:cNvPr>
            <p:cNvSpPr txBox="1"/>
            <p:nvPr/>
          </p:nvSpPr>
          <p:spPr>
            <a:xfrm>
              <a:off x="517072" y="4020094"/>
              <a:ext cx="98777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a:ea typeface="+mn-ea"/>
                  <a:cs typeface="+mn-cs"/>
                </a:rPr>
                <a:t>Distribution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a:ea typeface="+mn-ea"/>
                  <a:cs typeface="+mn-cs"/>
                </a:rPr>
                <a:t>Center/Warehouse</a:t>
              </a:r>
            </a:p>
          </p:txBody>
        </p:sp>
        <p:sp>
          <p:nvSpPr>
            <p:cNvPr id="9" name="TextBox 8">
              <a:extLst>
                <a:ext uri="{FF2B5EF4-FFF2-40B4-BE49-F238E27FC236}">
                  <a16:creationId xmlns:a16="http://schemas.microsoft.com/office/drawing/2014/main" id="{657477BF-1442-684A-1D3F-D6AB26B9AB58}"/>
                </a:ext>
              </a:extLst>
            </p:cNvPr>
            <p:cNvSpPr txBox="1"/>
            <p:nvPr/>
          </p:nvSpPr>
          <p:spPr>
            <a:xfrm>
              <a:off x="1922614" y="3160525"/>
              <a:ext cx="60946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Cargo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Delivery</a:t>
              </a:r>
            </a:p>
          </p:txBody>
        </p:sp>
        <p:sp>
          <p:nvSpPr>
            <p:cNvPr id="10" name="TextBox 9">
              <a:extLst>
                <a:ext uri="{FF2B5EF4-FFF2-40B4-BE49-F238E27FC236}">
                  <a16:creationId xmlns:a16="http://schemas.microsoft.com/office/drawing/2014/main" id="{1B8C931F-5122-F0EB-667D-A5FA4A3704B0}"/>
                </a:ext>
              </a:extLst>
            </p:cNvPr>
            <p:cNvSpPr txBox="1"/>
            <p:nvPr/>
          </p:nvSpPr>
          <p:spPr>
            <a:xfrm>
              <a:off x="6940717" y="5822680"/>
              <a:ext cx="82586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Cross-metro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Transfer</a:t>
              </a:r>
            </a:p>
          </p:txBody>
        </p:sp>
        <p:sp>
          <p:nvSpPr>
            <p:cNvPr id="11" name="TextBox 10">
              <a:extLst>
                <a:ext uri="{FF2B5EF4-FFF2-40B4-BE49-F238E27FC236}">
                  <a16:creationId xmlns:a16="http://schemas.microsoft.com/office/drawing/2014/main" id="{98E90D2C-E56B-6950-1740-5E4412A608C5}"/>
                </a:ext>
              </a:extLst>
            </p:cNvPr>
            <p:cNvSpPr txBox="1"/>
            <p:nvPr/>
          </p:nvSpPr>
          <p:spPr>
            <a:xfrm>
              <a:off x="5919872" y="3147504"/>
              <a:ext cx="61747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Airport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Transfer</a:t>
              </a:r>
            </a:p>
          </p:txBody>
        </p:sp>
        <p:sp>
          <p:nvSpPr>
            <p:cNvPr id="12" name="TextBox 11">
              <a:extLst>
                <a:ext uri="{FF2B5EF4-FFF2-40B4-BE49-F238E27FC236}">
                  <a16:creationId xmlns:a16="http://schemas.microsoft.com/office/drawing/2014/main" id="{3B263080-A1E6-1A2B-CA0A-0E4750AF8EA6}"/>
                </a:ext>
              </a:extLst>
            </p:cNvPr>
            <p:cNvSpPr txBox="1"/>
            <p:nvPr/>
          </p:nvSpPr>
          <p:spPr>
            <a:xfrm>
              <a:off x="9437327" y="3906466"/>
              <a:ext cx="986168"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Medical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Supply Delivery</a:t>
              </a:r>
            </a:p>
          </p:txBody>
        </p:sp>
        <p:sp>
          <p:nvSpPr>
            <p:cNvPr id="13" name="TextBox 12">
              <a:extLst>
                <a:ext uri="{FF2B5EF4-FFF2-40B4-BE49-F238E27FC236}">
                  <a16:creationId xmlns:a16="http://schemas.microsoft.com/office/drawing/2014/main" id="{53C20D3A-0E43-0CA9-1F59-3D21DF7F6A48}"/>
                </a:ext>
              </a:extLst>
            </p:cNvPr>
            <p:cNvSpPr txBox="1"/>
            <p:nvPr/>
          </p:nvSpPr>
          <p:spPr>
            <a:xfrm>
              <a:off x="2222132" y="1176520"/>
              <a:ext cx="1058303"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FFFFFF"/>
                  </a:solidFill>
                  <a:effectLst/>
                  <a:uLnTx/>
                  <a:uFillTx/>
                  <a:latin typeface="Arial"/>
                  <a:ea typeface="+mn-ea"/>
                  <a:cs typeface="+mn-cs"/>
                </a:rPr>
                <a:t>Rural Operations</a:t>
              </a:r>
            </a:p>
          </p:txBody>
        </p:sp>
        <p:sp>
          <p:nvSpPr>
            <p:cNvPr id="14" name="TextBox 13">
              <a:extLst>
                <a:ext uri="{FF2B5EF4-FFF2-40B4-BE49-F238E27FC236}">
                  <a16:creationId xmlns:a16="http://schemas.microsoft.com/office/drawing/2014/main" id="{3BE10145-32BF-A1A2-6F95-A1673BCB0C6C}"/>
                </a:ext>
              </a:extLst>
            </p:cNvPr>
            <p:cNvSpPr txBox="1"/>
            <p:nvPr/>
          </p:nvSpPr>
          <p:spPr>
            <a:xfrm>
              <a:off x="5741976" y="1776715"/>
              <a:ext cx="1107996"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FFFFFF"/>
                  </a:solidFill>
                  <a:effectLst/>
                  <a:uLnTx/>
                  <a:uFillTx/>
                  <a:latin typeface="Arial"/>
                  <a:ea typeface="+mn-ea"/>
                  <a:cs typeface="+mn-cs"/>
                </a:rPr>
                <a:t>Urban Operations</a:t>
              </a:r>
            </a:p>
          </p:txBody>
        </p:sp>
        <p:sp>
          <p:nvSpPr>
            <p:cNvPr id="15" name="TextBox 14">
              <a:extLst>
                <a:ext uri="{FF2B5EF4-FFF2-40B4-BE49-F238E27FC236}">
                  <a16:creationId xmlns:a16="http://schemas.microsoft.com/office/drawing/2014/main" id="{CC60B0CD-D0B5-004F-3BD5-F41CE0080D82}"/>
                </a:ext>
              </a:extLst>
            </p:cNvPr>
            <p:cNvSpPr txBox="1"/>
            <p:nvPr/>
          </p:nvSpPr>
          <p:spPr>
            <a:xfrm>
              <a:off x="2751284" y="5370129"/>
              <a:ext cx="65915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CDC46"/>
                  </a:solidFill>
                  <a:effectLst>
                    <a:outerShdw blurRad="50800" dist="38100" dir="2700000" algn="tl" rotWithShape="0">
                      <a:prstClr val="black">
                        <a:alpha val="40000"/>
                      </a:prstClr>
                    </a:outerShdw>
                  </a:effectLst>
                  <a:uLnTx/>
                  <a:uFillTx/>
                  <a:latin typeface="Arial"/>
                  <a:ea typeface="+mn-ea"/>
                  <a:cs typeface="+mn-cs"/>
                </a:rPr>
                <a:t>eCTOL</a:t>
              </a:r>
            </a:p>
          </p:txBody>
        </p:sp>
        <p:sp>
          <p:nvSpPr>
            <p:cNvPr id="16" name="TextBox 15">
              <a:extLst>
                <a:ext uri="{FF2B5EF4-FFF2-40B4-BE49-F238E27FC236}">
                  <a16:creationId xmlns:a16="http://schemas.microsoft.com/office/drawing/2014/main" id="{5791A185-6316-5885-1486-4BA92AD04995}"/>
                </a:ext>
              </a:extLst>
            </p:cNvPr>
            <p:cNvSpPr txBox="1"/>
            <p:nvPr/>
          </p:nvSpPr>
          <p:spPr>
            <a:xfrm>
              <a:off x="10859405" y="3562628"/>
              <a:ext cx="771365"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Ambulance</a:t>
              </a:r>
            </a:p>
          </p:txBody>
        </p:sp>
        <p:sp>
          <p:nvSpPr>
            <p:cNvPr id="19" name="TextBox 18">
              <a:extLst>
                <a:ext uri="{FF2B5EF4-FFF2-40B4-BE49-F238E27FC236}">
                  <a16:creationId xmlns:a16="http://schemas.microsoft.com/office/drawing/2014/main" id="{44D5F43D-F56A-44DE-34B7-65B7B693E1A1}"/>
                </a:ext>
              </a:extLst>
            </p:cNvPr>
            <p:cNvSpPr txBox="1"/>
            <p:nvPr/>
          </p:nvSpPr>
          <p:spPr>
            <a:xfrm>
              <a:off x="7144543" y="2468246"/>
              <a:ext cx="609462"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Cargo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Delivery</a:t>
              </a:r>
            </a:p>
          </p:txBody>
        </p:sp>
        <p:sp>
          <p:nvSpPr>
            <p:cNvPr id="30" name="TextBox 29">
              <a:extLst>
                <a:ext uri="{FF2B5EF4-FFF2-40B4-BE49-F238E27FC236}">
                  <a16:creationId xmlns:a16="http://schemas.microsoft.com/office/drawing/2014/main" id="{CF6F28DC-7611-D05F-E80C-2D2A903BA157}"/>
                </a:ext>
              </a:extLst>
            </p:cNvPr>
            <p:cNvSpPr txBox="1"/>
            <p:nvPr/>
          </p:nvSpPr>
          <p:spPr>
            <a:xfrm>
              <a:off x="7796497" y="4205740"/>
              <a:ext cx="763351"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Fleet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Operations</a:t>
              </a:r>
            </a:p>
          </p:txBody>
        </p:sp>
        <p:sp>
          <p:nvSpPr>
            <p:cNvPr id="35" name="TextBox 34">
              <a:extLst>
                <a:ext uri="{FF2B5EF4-FFF2-40B4-BE49-F238E27FC236}">
                  <a16:creationId xmlns:a16="http://schemas.microsoft.com/office/drawing/2014/main" id="{D0E36D56-E140-8A1C-7BDD-FE26FA40845C}"/>
                </a:ext>
              </a:extLst>
            </p:cNvPr>
            <p:cNvSpPr txBox="1"/>
            <p:nvPr/>
          </p:nvSpPr>
          <p:spPr>
            <a:xfrm>
              <a:off x="3261219" y="2622459"/>
              <a:ext cx="70243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Inter-City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EEE781"/>
                  </a:solidFill>
                  <a:effectLst>
                    <a:outerShdw blurRad="50800" dist="38100" dir="2700000" algn="tl" rotWithShape="0">
                      <a:prstClr val="black">
                        <a:alpha val="40000"/>
                      </a:prstClr>
                    </a:outerShdw>
                  </a:effectLst>
                  <a:uLnTx/>
                  <a:uFillTx/>
                  <a:latin typeface="Arial"/>
                  <a:ea typeface="+mn-ea"/>
                  <a:cs typeface="+mn-cs"/>
                </a:rPr>
                <a:t>eC</a:t>
              </a:r>
              <a:r>
                <a:rPr kumimoji="0" lang="en-US" sz="1000" b="0" i="0" u="none" strike="noStrike" kern="1200" cap="none" spc="0" normalizeH="0" baseline="0" noProof="0" dirty="0">
                  <a:ln>
                    <a:noFill/>
                  </a:ln>
                  <a:solidFill>
                    <a:srgbClr val="EEE781"/>
                  </a:solidFill>
                  <a:effectLst>
                    <a:outerShdw blurRad="50800" dist="38100" dir="2700000" algn="tl" rotWithShape="0">
                      <a:prstClr val="black">
                        <a:alpha val="40000"/>
                      </a:prstClr>
                    </a:outerShdw>
                  </a:effectLst>
                  <a:uLnTx/>
                  <a:uFillTx/>
                  <a:latin typeface="Arial"/>
                  <a:ea typeface="+mn-ea"/>
                  <a:cs typeface="+mn-cs"/>
                </a:rPr>
                <a:t>/STOL</a:t>
              </a:r>
            </a:p>
          </p:txBody>
        </p:sp>
        <p:sp>
          <p:nvSpPr>
            <p:cNvPr id="41" name="TextBox 40">
              <a:extLst>
                <a:ext uri="{FF2B5EF4-FFF2-40B4-BE49-F238E27FC236}">
                  <a16:creationId xmlns:a16="http://schemas.microsoft.com/office/drawing/2014/main" id="{5CAB46C6-C04F-F328-C0E4-39175356D1E6}"/>
                </a:ext>
              </a:extLst>
            </p:cNvPr>
            <p:cNvSpPr txBox="1"/>
            <p:nvPr/>
          </p:nvSpPr>
          <p:spPr>
            <a:xfrm>
              <a:off x="4602459" y="2949001"/>
              <a:ext cx="673582" cy="400110"/>
            </a:xfrm>
            <a:prstGeom prst="rect">
              <a:avLst/>
            </a:prstGeom>
            <a:noFill/>
            <a:effectLst>
              <a:outerShdw dist="12700" dir="2700000" algn="tl" rotWithShape="0">
                <a:prstClr val="black"/>
              </a:outerShdw>
            </a:effectLst>
          </p:spPr>
          <p:txBody>
            <a:bodyPr wrap="none" lIns="91440" tIns="45720" rIns="91440" bIns="45720" rtlCol="0" anchor="t">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FFA34A"/>
                  </a:solidFill>
                  <a:effectLst>
                    <a:outerShdw blurRad="50800" dist="38100" dir="2700000" algn="tl" rotWithShape="0">
                      <a:prstClr val="black">
                        <a:alpha val="40000"/>
                      </a:prstClr>
                    </a:outerShdw>
                  </a:effectLst>
                  <a:uLnTx/>
                  <a:uFillTx/>
                  <a:latin typeface="Arial"/>
                  <a:ea typeface="+mn-ea"/>
                  <a:cs typeface="+mn-cs"/>
                </a:rPr>
                <a:t>eVTOL</a:t>
              </a:r>
              <a:endPar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endParaRPr>
            </a:p>
          </p:txBody>
        </p:sp>
        <p:sp>
          <p:nvSpPr>
            <p:cNvPr id="42" name="TextBox 41">
              <a:extLst>
                <a:ext uri="{FF2B5EF4-FFF2-40B4-BE49-F238E27FC236}">
                  <a16:creationId xmlns:a16="http://schemas.microsoft.com/office/drawing/2014/main" id="{7411759C-3A8D-AE77-904E-236246A58D29}"/>
                </a:ext>
              </a:extLst>
            </p:cNvPr>
            <p:cNvSpPr txBox="1"/>
            <p:nvPr/>
          </p:nvSpPr>
          <p:spPr>
            <a:xfrm>
              <a:off x="4445341" y="5521844"/>
              <a:ext cx="1063112"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rPr>
                <a:t>Package Delivery</a:t>
              </a:r>
            </a:p>
          </p:txBody>
        </p:sp>
        <p:sp>
          <p:nvSpPr>
            <p:cNvPr id="43" name="TextBox 42">
              <a:extLst>
                <a:ext uri="{FF2B5EF4-FFF2-40B4-BE49-F238E27FC236}">
                  <a16:creationId xmlns:a16="http://schemas.microsoft.com/office/drawing/2014/main" id="{22927532-E966-5FBA-204A-B2487879B206}"/>
                </a:ext>
              </a:extLst>
            </p:cNvPr>
            <p:cNvSpPr txBox="1"/>
            <p:nvPr/>
          </p:nvSpPr>
          <p:spPr>
            <a:xfrm>
              <a:off x="303099" y="2089601"/>
              <a:ext cx="636713"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rPr>
                <a:t>Regional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rPr>
                <a:t>Network</a:t>
              </a:r>
            </a:p>
          </p:txBody>
        </p:sp>
        <p:sp>
          <p:nvSpPr>
            <p:cNvPr id="44" name="TextBox 43">
              <a:extLst>
                <a:ext uri="{FF2B5EF4-FFF2-40B4-BE49-F238E27FC236}">
                  <a16:creationId xmlns:a16="http://schemas.microsoft.com/office/drawing/2014/main" id="{8AF04361-7677-DBAA-EFB1-418B7BC3740F}"/>
                </a:ext>
              </a:extLst>
            </p:cNvPr>
            <p:cNvSpPr txBox="1"/>
            <p:nvPr/>
          </p:nvSpPr>
          <p:spPr>
            <a:xfrm>
              <a:off x="7559796" y="1450481"/>
              <a:ext cx="80663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rPr>
                <a:t>On Demand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A34A"/>
                  </a:solidFill>
                  <a:effectLst>
                    <a:outerShdw blurRad="50800" dist="38100" dir="2700000" algn="tl" rotWithShape="0">
                      <a:prstClr val="black">
                        <a:alpha val="40000"/>
                      </a:prstClr>
                    </a:outerShdw>
                  </a:effectLst>
                  <a:uLnTx/>
                  <a:uFillTx/>
                  <a:latin typeface="Arial"/>
                  <a:ea typeface="+mn-ea"/>
                  <a:cs typeface="+mn-cs"/>
                </a:rPr>
                <a:t>Air-Taxi</a:t>
              </a:r>
            </a:p>
          </p:txBody>
        </p:sp>
        <p:sp>
          <p:nvSpPr>
            <p:cNvPr id="45" name="TextBox 44">
              <a:extLst>
                <a:ext uri="{FF2B5EF4-FFF2-40B4-BE49-F238E27FC236}">
                  <a16:creationId xmlns:a16="http://schemas.microsoft.com/office/drawing/2014/main" id="{2D38EA49-D0DB-8CB2-F9D5-04E212384675}"/>
                </a:ext>
              </a:extLst>
            </p:cNvPr>
            <p:cNvSpPr txBox="1"/>
            <p:nvPr/>
          </p:nvSpPr>
          <p:spPr>
            <a:xfrm>
              <a:off x="8085222" y="673970"/>
              <a:ext cx="151116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FFFFFF"/>
                  </a:solidFill>
                  <a:effectLst/>
                  <a:uLnTx/>
                  <a:uFillTx/>
                  <a:latin typeface="Arial"/>
                  <a:ea typeface="+mn-ea"/>
                  <a:cs typeface="+mn-cs"/>
                </a:rPr>
                <a:t>Wildland Firefighting </a:t>
              </a:r>
              <a:endParaRPr kumimoji="0" lang="en-US" sz="1000" b="0" i="1"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FFFFFF"/>
                  </a:solidFill>
                  <a:effectLst/>
                  <a:uLnTx/>
                  <a:uFillTx/>
                  <a:latin typeface="Arial"/>
                  <a:ea typeface="+mn-ea"/>
                  <a:cs typeface="+mn-cs"/>
                </a:rPr>
                <a:t>Operations</a:t>
              </a:r>
            </a:p>
          </p:txBody>
        </p:sp>
      </p:grpSp>
      <p:sp>
        <p:nvSpPr>
          <p:cNvPr id="2" name="Title 1">
            <a:extLst>
              <a:ext uri="{FF2B5EF4-FFF2-40B4-BE49-F238E27FC236}">
                <a16:creationId xmlns:a16="http://schemas.microsoft.com/office/drawing/2014/main" id="{DE41B1E2-14D2-462C-AA89-17DF45C888E5}"/>
              </a:ext>
            </a:extLst>
          </p:cNvPr>
          <p:cNvSpPr>
            <a:spLocks noGrp="1"/>
          </p:cNvSpPr>
          <p:nvPr>
            <p:ph type="title"/>
          </p:nvPr>
        </p:nvSpPr>
        <p:spPr>
          <a:xfrm>
            <a:off x="218755" y="269677"/>
            <a:ext cx="5345283" cy="522898"/>
          </a:xfrm>
        </p:spPr>
        <p:txBody>
          <a:bodyPr>
            <a:normAutofit/>
          </a:bodyPr>
          <a:lstStyle/>
          <a:p>
            <a:r>
              <a:rPr lang="en-US" dirty="0">
                <a:solidFill>
                  <a:schemeClr val="bg1"/>
                </a:solidFill>
              </a:rPr>
              <a:t>Advanced Air Mobility Mission</a:t>
            </a:r>
            <a:endParaRPr lang="en-US" dirty="0"/>
          </a:p>
        </p:txBody>
      </p:sp>
      <p:sp>
        <p:nvSpPr>
          <p:cNvPr id="29" name="Rectangle 28" descr="&quot;&quot;">
            <a:extLst>
              <a:ext uri="{FF2B5EF4-FFF2-40B4-BE49-F238E27FC236}">
                <a16:creationId xmlns:a16="http://schemas.microsoft.com/office/drawing/2014/main" id="{B145BD86-DC19-0745-9F52-3B589417CC2B}"/>
              </a:ext>
            </a:extLst>
          </p:cNvPr>
          <p:cNvSpPr/>
          <p:nvPr/>
        </p:nvSpPr>
        <p:spPr>
          <a:xfrm>
            <a:off x="90" y="6192292"/>
            <a:ext cx="12191821" cy="665708"/>
          </a:xfrm>
          <a:prstGeom prst="rect">
            <a:avLst/>
          </a:pr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err="1">
              <a:ln>
                <a:noFill/>
              </a:ln>
              <a:solidFill>
                <a:srgbClr val="000000"/>
              </a:solidFill>
              <a:effectLst/>
              <a:uLnTx/>
              <a:uFillTx/>
              <a:latin typeface="Arial"/>
              <a:ea typeface="+mn-ea"/>
              <a:cs typeface="+mn-cs"/>
            </a:endParaRPr>
          </a:p>
        </p:txBody>
      </p:sp>
      <p:sp>
        <p:nvSpPr>
          <p:cNvPr id="32" name="TextBox 31">
            <a:extLst>
              <a:ext uri="{FF2B5EF4-FFF2-40B4-BE49-F238E27FC236}">
                <a16:creationId xmlns:a16="http://schemas.microsoft.com/office/drawing/2014/main" id="{70C8C4D0-9FFC-5A4B-B861-AB5CCCCCEBFA}"/>
              </a:ext>
            </a:extLst>
          </p:cNvPr>
          <p:cNvSpPr txBox="1">
            <a:spLocks/>
          </p:cNvSpPr>
          <p:nvPr/>
        </p:nvSpPr>
        <p:spPr>
          <a:xfrm>
            <a:off x="162074" y="6245836"/>
            <a:ext cx="11803411" cy="553998"/>
          </a:xfrm>
          <a:prstGeom prst="rect">
            <a:avLst/>
          </a:prstGeom>
        </p:spPr>
        <p:txBody>
          <a:bodyPr vert="horz" wrap="square" lIns="0" tIns="0" rIns="0" bIns="0" rtlCol="0" anchor="ctr" anchorCtr="0">
            <a:spAutoFit/>
          </a:bodyPr>
          <a:lstStyle>
            <a:lvl1pPr marL="0" lvl="0" indent="0" defTabSz="895350" eaLnBrk="1" latinLnBrk="0" hangingPunct="1">
              <a:buClr>
                <a:schemeClr val="tx2"/>
              </a:buClr>
              <a:buSzPct val="100000"/>
              <a:defRPr lang="en-US" baseline="0" dirty="0">
                <a:latin typeface="+mn-lt"/>
              </a:defRPr>
            </a:lvl1pPr>
            <a:lvl2pPr marL="194400" lvl="1" indent="-190800" defTabSz="895350" eaLnBrk="1" latinLnBrk="0" hangingPunct="1">
              <a:buClr>
                <a:schemeClr val="tx2"/>
              </a:buClr>
              <a:buSzPct val="125000"/>
              <a:buFont typeface="Arial" charset="0"/>
              <a:buChar char="▪"/>
              <a:defRPr lang="en-US" baseline="0" dirty="0">
                <a:latin typeface="+mn-lt"/>
              </a:defRPr>
            </a:lvl2pPr>
            <a:lvl3pPr marL="446400" lvl="2" indent="-248400" defTabSz="895350" eaLnBrk="1" latinLnBrk="0" hangingPunct="1">
              <a:buClr>
                <a:schemeClr val="tx2"/>
              </a:buClr>
              <a:buSzPct val="120000"/>
              <a:buFont typeface="Arial" charset="0"/>
              <a:buChar char="–"/>
              <a:defRPr lang="en-US" baseline="0" dirty="0">
                <a:latin typeface="+mn-lt"/>
              </a:defRPr>
            </a:lvl3pPr>
            <a:lvl4pPr marL="615600" lvl="3" indent="-154800" defTabSz="895350" eaLnBrk="1" latinLnBrk="0" hangingPunct="1">
              <a:buClr>
                <a:schemeClr val="tx2"/>
              </a:buClr>
              <a:buSzPct val="120000"/>
              <a:buFont typeface="Arial" charset="0"/>
              <a:buChar char="▫"/>
              <a:defRPr lang="en-US" baseline="0" dirty="0">
                <a:latin typeface="+mn-lt"/>
              </a:defRPr>
            </a:lvl4pPr>
            <a:lvl5pPr marL="748800" lvl="4" indent="-129600" defTabSz="895350" eaLnBrk="1" latinLnBrk="0" hangingPunct="1">
              <a:buClr>
                <a:schemeClr val="tx2"/>
              </a:buClr>
              <a:buSzPct val="89000"/>
              <a:buFont typeface="Arial" charset="0"/>
              <a:buChar char="-"/>
              <a:defRPr lang="en-US" baseline="0" dirty="0">
                <a:latin typeface="+mn-lt"/>
              </a:defRPr>
            </a:lvl5pPr>
            <a:lvl6pPr marL="999794" indent="-173575" defTabSz="1193860" fontAlgn="base">
              <a:spcBef>
                <a:spcPct val="0"/>
              </a:spcBef>
              <a:spcAft>
                <a:spcPct val="0"/>
              </a:spcAft>
              <a:buClr>
                <a:schemeClr val="tx2"/>
              </a:buClr>
              <a:buSzPct val="89000"/>
              <a:buFont typeface="Arial" charset="0"/>
              <a:buChar char="-"/>
              <a:defRPr sz="2133" baseline="0">
                <a:latin typeface="+mn-lt"/>
              </a:defRPr>
            </a:lvl6pPr>
            <a:lvl7pPr marL="999794" indent="-173575" defTabSz="1193860" fontAlgn="base">
              <a:spcBef>
                <a:spcPct val="0"/>
              </a:spcBef>
              <a:spcAft>
                <a:spcPct val="0"/>
              </a:spcAft>
              <a:buClr>
                <a:schemeClr val="tx2"/>
              </a:buClr>
              <a:buSzPct val="89000"/>
              <a:buFont typeface="Arial" charset="0"/>
              <a:buChar char="-"/>
              <a:defRPr sz="2133" baseline="0">
                <a:latin typeface="+mn-lt"/>
              </a:defRPr>
            </a:lvl7pPr>
            <a:lvl8pPr marL="999794" indent="-173575" defTabSz="1193860" fontAlgn="base">
              <a:spcBef>
                <a:spcPct val="0"/>
              </a:spcBef>
              <a:spcAft>
                <a:spcPct val="0"/>
              </a:spcAft>
              <a:buClr>
                <a:schemeClr val="tx2"/>
              </a:buClr>
              <a:buSzPct val="89000"/>
              <a:buFont typeface="Arial" charset="0"/>
              <a:buChar char="-"/>
              <a:defRPr sz="2133" baseline="0">
                <a:latin typeface="+mn-lt"/>
              </a:defRPr>
            </a:lvl8pPr>
            <a:lvl9pPr marL="999794" indent="-173575" defTabSz="1193860" fontAlgn="base">
              <a:spcBef>
                <a:spcPct val="0"/>
              </a:spcBef>
              <a:spcAft>
                <a:spcPct val="0"/>
              </a:spcAft>
              <a:buClr>
                <a:schemeClr val="tx2"/>
              </a:buClr>
              <a:buSzPct val="89000"/>
              <a:buFont typeface="Arial" charset="0"/>
              <a:buChar char="-"/>
              <a:defRPr sz="2133" baseline="0">
                <a:latin typeface="+mn-lt"/>
              </a:defRPr>
            </a:lvl9pPr>
          </a:lstStyle>
          <a:p>
            <a:pPr marL="0" marR="0" lvl="0" indent="0" algn="ctr" defTabSz="895350" rtl="0" eaLnBrk="1" fontAlgn="auto" latinLnBrk="0" hangingPunct="1">
              <a:lnSpc>
                <a:spcPct val="100000"/>
              </a:lnSpc>
              <a:spcBef>
                <a:spcPts val="0"/>
              </a:spcBef>
              <a:spcAft>
                <a:spcPts val="0"/>
              </a:spcAft>
              <a:buClr>
                <a:srgbClr val="44546A"/>
              </a:buClr>
              <a:buSzPct val="100000"/>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Safe, sustainable, affordable, and accessible aviation </a:t>
            </a:r>
          </a:p>
          <a:p>
            <a:pPr marL="0" marR="0" lvl="0" indent="0" algn="ctr" defTabSz="895350" rtl="0" eaLnBrk="1" fontAlgn="auto" latinLnBrk="0" hangingPunct="1">
              <a:lnSpc>
                <a:spcPct val="100000"/>
              </a:lnSpc>
              <a:spcBef>
                <a:spcPts val="0"/>
              </a:spcBef>
              <a:spcAft>
                <a:spcPts val="0"/>
              </a:spcAft>
              <a:buClr>
                <a:srgbClr val="44546A"/>
              </a:buClr>
              <a:buSzPct val="100000"/>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Arial"/>
              </a:rPr>
              <a:t>for transformational local and intraregional missions</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Slide Number Placeholder 4">
            <a:extLst>
              <a:ext uri="{FF2B5EF4-FFF2-40B4-BE49-F238E27FC236}">
                <a16:creationId xmlns:a16="http://schemas.microsoft.com/office/drawing/2014/main" id="{20D0E564-F434-784F-9416-E9D2D152E39B}"/>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34" name="Date Placeholder 3">
            <a:extLst>
              <a:ext uri="{FF2B5EF4-FFF2-40B4-BE49-F238E27FC236}">
                <a16:creationId xmlns:a16="http://schemas.microsoft.com/office/drawing/2014/main" id="{47383FBD-7ACC-234D-8CF0-9D3272C64D4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Tree>
    <p:extLst>
      <p:ext uri="{BB962C8B-B14F-4D97-AF65-F5344CB8AC3E}">
        <p14:creationId xmlns:p14="http://schemas.microsoft.com/office/powerpoint/2010/main" val="3819137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n artist illustration of a supersonic aircraft in flight over land with the text: High-Speed Commercial Flight.">
            <a:extLst>
              <a:ext uri="{FF2B5EF4-FFF2-40B4-BE49-F238E27FC236}">
                <a16:creationId xmlns:a16="http://schemas.microsoft.com/office/drawing/2014/main" id="{A44B2204-EA20-4057-40D8-01BC8FA7F5FE}"/>
              </a:ext>
            </a:extLst>
          </p:cNvPr>
          <p:cNvPicPr>
            <a:picLocks noChangeAspect="1"/>
          </p:cNvPicPr>
          <p:nvPr/>
        </p:nvPicPr>
        <p:blipFill>
          <a:blip r:embed="rId3"/>
          <a:stretch>
            <a:fillRect/>
          </a:stretch>
        </p:blipFill>
        <p:spPr>
          <a:xfrm>
            <a:off x="-1" y="-1075"/>
            <a:ext cx="12239244" cy="6859075"/>
          </a:xfrm>
          <a:prstGeom prst="rect">
            <a:avLst/>
          </a:prstGeom>
        </p:spPr>
      </p:pic>
      <p:sp>
        <p:nvSpPr>
          <p:cNvPr id="4" name="Rectangle 3">
            <a:extLst>
              <a:ext uri="{FF2B5EF4-FFF2-40B4-BE49-F238E27FC236}">
                <a16:creationId xmlns:a16="http://schemas.microsoft.com/office/drawing/2014/main" id="{A3CC7ABC-7507-2F73-3582-1E52ECFA3515}"/>
              </a:ext>
              <a:ext uri="{C183D7F6-B498-43B3-948B-1728B52AA6E4}">
                <adec:decorative xmlns:adec="http://schemas.microsoft.com/office/drawing/2017/decorative" val="1"/>
              </a:ext>
            </a:extLst>
          </p:cNvPr>
          <p:cNvSpPr/>
          <p:nvPr/>
        </p:nvSpPr>
        <p:spPr>
          <a:xfrm>
            <a:off x="0" y="4597053"/>
            <a:ext cx="12192000" cy="2256390"/>
          </a:xfrm>
          <a:prstGeom prst="rect">
            <a:avLst/>
          </a:prstGeom>
          <a:gradFill flip="none" rotWithShape="1">
            <a:gsLst>
              <a:gs pos="48000">
                <a:schemeClr val="accent1">
                  <a:alpha val="51586"/>
                  <a:lumMod val="76167"/>
                </a:schemeClr>
              </a:gs>
              <a:gs pos="0">
                <a:schemeClr val="tx2">
                  <a:lumMod val="90000"/>
                  <a:lumOff val="10000"/>
                  <a:alpha val="58668"/>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4" name="Picture 13" descr="&quot;&quot;">
            <a:extLst>
              <a:ext uri="{FF2B5EF4-FFF2-40B4-BE49-F238E27FC236}">
                <a16:creationId xmlns:a16="http://schemas.microsoft.com/office/drawing/2014/main" id="{259FB54A-D836-9764-AC5D-6825C04C1C8A}"/>
              </a:ext>
            </a:extLst>
          </p:cNvPr>
          <p:cNvPicPr>
            <a:picLocks noChangeAspect="1"/>
          </p:cNvPicPr>
          <p:nvPr/>
        </p:nvPicPr>
        <p:blipFill>
          <a:blip r:embed="rId4"/>
          <a:stretch>
            <a:fillRect/>
          </a:stretch>
        </p:blipFill>
        <p:spPr>
          <a:xfrm>
            <a:off x="-112734" y="5341660"/>
            <a:ext cx="6108700" cy="825500"/>
          </a:xfrm>
          <a:prstGeom prst="rect">
            <a:avLst/>
          </a:prstGeom>
        </p:spPr>
      </p:pic>
      <p:sp>
        <p:nvSpPr>
          <p:cNvPr id="2" name="Title 1">
            <a:extLst>
              <a:ext uri="{FF2B5EF4-FFF2-40B4-BE49-F238E27FC236}">
                <a16:creationId xmlns:a16="http://schemas.microsoft.com/office/drawing/2014/main" id="{6A32D955-B300-5673-74F0-701ADA1258FB}"/>
              </a:ext>
            </a:extLst>
          </p:cNvPr>
          <p:cNvSpPr>
            <a:spLocks noGrp="1"/>
          </p:cNvSpPr>
          <p:nvPr>
            <p:ph type="ctrTitle"/>
          </p:nvPr>
        </p:nvSpPr>
        <p:spPr>
          <a:xfrm>
            <a:off x="157432" y="5910449"/>
            <a:ext cx="5029200" cy="513422"/>
          </a:xfrm>
        </p:spPr>
        <p:txBody>
          <a:bodyPr>
            <a:normAutofit/>
          </a:bodyPr>
          <a:lstStyle/>
          <a:p>
            <a:pPr algn="l"/>
            <a:r>
              <a:rPr lang="en-US" sz="1800">
                <a:solidFill>
                  <a:schemeClr val="bg1"/>
                </a:solidFill>
                <a:latin typeface="Arial" panose="020B0604020202020204" pitchFamily="34" charset="0"/>
                <a:cs typeface="Arial" panose="020B0604020202020204" pitchFamily="34" charset="0"/>
              </a:rPr>
              <a:t>Real Progress. Real Value.</a:t>
            </a:r>
          </a:p>
        </p:txBody>
      </p:sp>
      <p:sp>
        <p:nvSpPr>
          <p:cNvPr id="9" name="Date Placeholder 1">
            <a:extLst>
              <a:ext uri="{FF2B5EF4-FFF2-40B4-BE49-F238E27FC236}">
                <a16:creationId xmlns:a16="http://schemas.microsoft.com/office/drawing/2014/main" id="{16540775-417D-85C8-2092-5AA288088EB2}"/>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www.nasa.gov   |</a:t>
            </a:r>
          </a:p>
        </p:txBody>
      </p:sp>
      <p:sp>
        <p:nvSpPr>
          <p:cNvPr id="11" name="Slide Number Placeholder 2">
            <a:extLst>
              <a:ext uri="{FF2B5EF4-FFF2-40B4-BE49-F238E27FC236}">
                <a16:creationId xmlns:a16="http://schemas.microsoft.com/office/drawing/2014/main" id="{BB75AAC8-DA75-190D-79C9-2AD84886CB13}"/>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919760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rtist illustration of the X-59 Quesst in flight over a rural neighborhood.">
            <a:extLst>
              <a:ext uri="{FF2B5EF4-FFF2-40B4-BE49-F238E27FC236}">
                <a16:creationId xmlns:a16="http://schemas.microsoft.com/office/drawing/2014/main" id="{37607E79-0481-601F-46A3-4BA146001A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12192001" cy="6865398"/>
          </a:xfrm>
          <a:prstGeom prst="rect">
            <a:avLst/>
          </a:prstGeom>
        </p:spPr>
      </p:pic>
      <p:sp>
        <p:nvSpPr>
          <p:cNvPr id="2" name="Title 1">
            <a:extLst>
              <a:ext uri="{FF2B5EF4-FFF2-40B4-BE49-F238E27FC236}">
                <a16:creationId xmlns:a16="http://schemas.microsoft.com/office/drawing/2014/main" id="{BB690F2A-AFDA-8E43-BD16-3A41C248ABF8}"/>
              </a:ext>
            </a:extLst>
          </p:cNvPr>
          <p:cNvSpPr>
            <a:spLocks noGrp="1"/>
          </p:cNvSpPr>
          <p:nvPr>
            <p:ph type="title"/>
          </p:nvPr>
        </p:nvSpPr>
        <p:spPr/>
        <p:txBody>
          <a:bodyPr/>
          <a:lstStyle/>
          <a:p>
            <a:r>
              <a:rPr lang="en-US">
                <a:solidFill>
                  <a:schemeClr val="bg1"/>
                </a:solidFill>
              </a:rPr>
              <a:t>High-Speed Commercial Flight</a:t>
            </a:r>
          </a:p>
        </p:txBody>
      </p:sp>
      <p:sp>
        <p:nvSpPr>
          <p:cNvPr id="8" name="Content Placeholder 2">
            <a:extLst>
              <a:ext uri="{FF2B5EF4-FFF2-40B4-BE49-F238E27FC236}">
                <a16:creationId xmlns:a16="http://schemas.microsoft.com/office/drawing/2014/main" id="{E913B5F1-338F-1D43-92EE-F6B0A178A455}"/>
              </a:ext>
            </a:extLst>
          </p:cNvPr>
          <p:cNvSpPr txBox="1">
            <a:spLocks/>
          </p:cNvSpPr>
          <p:nvPr/>
        </p:nvSpPr>
        <p:spPr>
          <a:xfrm>
            <a:off x="218755" y="673307"/>
            <a:ext cx="7639784" cy="522898"/>
          </a:xfrm>
          <a:prstGeom prst="rect">
            <a:avLst/>
          </a:prstGeom>
        </p:spPr>
        <p:txBody>
          <a:bodyPr>
            <a:normAutofit/>
          </a:bodyPr>
          <a:lstStyle>
            <a:lvl1pPr marL="342900" indent="-342900" algn="l" defTabSz="457200" rtl="0" eaLnBrk="1" fontAlgn="base" hangingPunct="1">
              <a:spcBef>
                <a:spcPct val="20000"/>
              </a:spcBef>
              <a:spcAft>
                <a:spcPct val="0"/>
              </a:spcAft>
              <a:buFont typeface="Arial" pitchFamily="34" charset="0"/>
              <a:buChar char="•"/>
              <a:defRPr sz="2000" kern="1200">
                <a:solidFill>
                  <a:schemeClr val="tx1"/>
                </a:solidFill>
                <a:latin typeface="Helvetica"/>
                <a:ea typeface="ＭＳ Ｐゴシック" charset="-128"/>
                <a:cs typeface="Helvetica"/>
              </a:defRPr>
            </a:lvl1pPr>
            <a:lvl2pPr marL="742950" indent="-28575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2pPr>
            <a:lvl3pPr marL="11430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3pPr>
            <a:lvl4pPr marL="16002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4pPr>
            <a:lvl5pPr marL="2057400" indent="-228600" algn="l" defTabSz="457200" rtl="0" eaLnBrk="1" fontAlgn="base" hangingPunct="1">
              <a:spcBef>
                <a:spcPct val="20000"/>
              </a:spcBef>
              <a:spcAft>
                <a:spcPct val="0"/>
              </a:spcAft>
              <a:buFont typeface="Arial" pitchFamily="34"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ct val="20000"/>
              </a:spcBef>
              <a:spcAft>
                <a:spcPct val="0"/>
              </a:spcAft>
              <a:buClrTx/>
              <a:buSzTx/>
              <a:buFont typeface="Arial" pitchFamily="34" charset="0"/>
              <a:buNone/>
              <a:tabLst/>
              <a:defRPr/>
            </a:pPr>
            <a:r>
              <a:rPr kumimoji="0" lang="en-US" sz="1750" b="0" i="0" u="none" strike="noStrike" kern="1200" cap="none" spc="0" normalizeH="0" baseline="0" noProof="0">
                <a:ln>
                  <a:noFill/>
                </a:ln>
                <a:solidFill>
                  <a:srgbClr val="FFFFFF"/>
                </a:solidFill>
                <a:effectLst/>
                <a:uLnTx/>
                <a:uFillTx/>
                <a:latin typeface="Arial" panose="020B0604020202020204" pitchFamily="34" charset="0"/>
                <a:ea typeface="ＭＳ Ｐゴシック" charset="-128"/>
                <a:cs typeface="Arial" panose="020B0604020202020204" pitchFamily="34" charset="0"/>
              </a:rPr>
              <a:t>Sustainable transformation of the speed of air travel</a:t>
            </a:r>
            <a:endParaRPr kumimoji="0" lang="en-US" sz="1750" b="0" i="0" u="none" strike="noStrike" kern="1200" cap="none" spc="0" normalizeH="0" baseline="0" noProof="0">
              <a:ln>
                <a:noFill/>
              </a:ln>
              <a:solidFill>
                <a:srgbClr val="000000"/>
              </a:solidFill>
              <a:effectLst/>
              <a:uLnTx/>
              <a:uFillTx/>
              <a:latin typeface="Arial" panose="020B0604020202020204" pitchFamily="34" charset="0"/>
              <a:ea typeface="ＭＳ Ｐゴシック" charset="-128"/>
              <a:cs typeface="Arial" panose="020B0604020202020204" pitchFamily="34" charset="0"/>
            </a:endParaRPr>
          </a:p>
        </p:txBody>
      </p:sp>
      <p:sp>
        <p:nvSpPr>
          <p:cNvPr id="6" name="Rectangle 5"/>
          <p:cNvSpPr/>
          <p:nvPr/>
        </p:nvSpPr>
        <p:spPr>
          <a:xfrm>
            <a:off x="152401" y="5381358"/>
            <a:ext cx="5943600" cy="707886"/>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rial"/>
                <a:ea typeface="+mn-ea"/>
                <a:cs typeface="+mn-cs"/>
              </a:rPr>
              <a:t>Addressing the unique barriers to sustainable, environmentally responsible high-speed flight</a:t>
            </a:r>
            <a:endParaRPr kumimoji="0" lang="en-US" sz="2000" b="0" i="0" u="none" strike="noStrike" kern="1200" cap="none" spc="0" normalizeH="0" baseline="0" noProof="0">
              <a:ln>
                <a:noFill/>
              </a:ln>
              <a:solidFill>
                <a:srgbClr val="FFFFFF"/>
              </a:solidFill>
              <a:effectLst/>
              <a:highlight>
                <a:srgbClr val="FFFF00"/>
              </a:highlight>
              <a:uLnTx/>
              <a:uFillTx/>
              <a:latin typeface="Arial"/>
              <a:ea typeface="+mn-ea"/>
              <a:cs typeface="Arial"/>
            </a:endParaRPr>
          </a:p>
        </p:txBody>
      </p:sp>
      <p:sp>
        <p:nvSpPr>
          <p:cNvPr id="3" name="Date Placeholder 2">
            <a:extLst>
              <a:ext uri="{FF2B5EF4-FFF2-40B4-BE49-F238E27FC236}">
                <a16:creationId xmlns:a16="http://schemas.microsoft.com/office/drawing/2014/main" id="{CB2C0818-D54D-C44A-8EDD-CF86F7435AC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64A81D06-21F4-764F-ACA2-F179DFB8996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5" name="Oval 4" descr="&quot;&quot;">
            <a:extLst>
              <a:ext uri="{FF2B5EF4-FFF2-40B4-BE49-F238E27FC236}">
                <a16:creationId xmlns:a16="http://schemas.microsoft.com/office/drawing/2014/main" id="{DBC5B7B0-44A5-52CD-FF04-C13C19DB88EE}"/>
              </a:ext>
            </a:extLst>
          </p:cNvPr>
          <p:cNvSpPr/>
          <p:nvPr/>
        </p:nvSpPr>
        <p:spPr>
          <a:xfrm>
            <a:off x="8267700" y="2899738"/>
            <a:ext cx="3640273" cy="3593137"/>
          </a:xfrm>
          <a:prstGeom prst="ellipse">
            <a:avLst/>
          </a:prstGeom>
          <a:solidFill>
            <a:srgbClr val="EE7D31">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F2D54E09-E6FF-C4BD-3C64-6FD5EBE962BA}"/>
              </a:ext>
            </a:extLst>
          </p:cNvPr>
          <p:cNvSpPr/>
          <p:nvPr/>
        </p:nvSpPr>
        <p:spPr>
          <a:xfrm>
            <a:off x="8394700" y="3831167"/>
            <a:ext cx="3403600" cy="2431435"/>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FFFFFF"/>
                </a:solidFill>
                <a:effectLst/>
                <a:uLnTx/>
                <a:uFillTx/>
                <a:latin typeface="Arial"/>
                <a:ea typeface="Arial" charset="0"/>
                <a:cs typeface="Arial"/>
              </a:rPr>
              <a:t>This mission will fly the </a:t>
            </a:r>
            <a:endParaRPr kumimoji="0" lang="en-US" sz="1900" b="0" i="0" u="none" strike="noStrike" kern="1200" cap="none" spc="0" normalizeH="0" baseline="0" noProof="0">
              <a:ln>
                <a:noFill/>
              </a:ln>
              <a:solidFill>
                <a:srgbClr val="FFFFFF"/>
              </a:solidFill>
              <a:effectLst/>
              <a:uLnTx/>
              <a:uFillTx/>
              <a:latin typeface="Arial"/>
              <a:ea typeface="Arial" charset="0"/>
              <a:cs typeface="Arial"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FFFFFF"/>
                </a:solidFill>
                <a:effectLst/>
                <a:uLnTx/>
                <a:uFillTx/>
                <a:latin typeface="Arial"/>
                <a:ea typeface="Arial" charset="0"/>
                <a:cs typeface="Arial"/>
              </a:rPr>
              <a:t>X-59 with its quiet supersonic technologies over U.S. communities, yielding data that could lead to new en route certification standards based on acceptable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a:ln>
                  <a:noFill/>
                </a:ln>
                <a:solidFill>
                  <a:srgbClr val="FFFFFF"/>
                </a:solidFill>
                <a:effectLst/>
                <a:uLnTx/>
                <a:uFillTx/>
                <a:latin typeface="Arial"/>
                <a:ea typeface="Arial" charset="0"/>
                <a:cs typeface="Arial"/>
              </a:rPr>
              <a:t>sound levels.</a:t>
            </a:r>
            <a:endParaRPr kumimoji="0" lang="en-US" sz="1900" b="0" i="0" u="none" strike="noStrike" kern="1200" cap="none" spc="0" normalizeH="0" baseline="0" noProof="0">
              <a:ln>
                <a:noFill/>
              </a:ln>
              <a:solidFill>
                <a:srgbClr val="FFFFFF"/>
              </a:solidFill>
              <a:effectLst/>
              <a:uLnTx/>
              <a:uFillTx/>
              <a:latin typeface="Arial"/>
              <a:ea typeface="Arial" charset="0"/>
              <a:cs typeface="Arial" charset="0"/>
            </a:endParaRPr>
          </a:p>
        </p:txBody>
      </p:sp>
      <p:pic>
        <p:nvPicPr>
          <p:cNvPr id="12" name="Picture 11" descr="Quesst Typography">
            <a:extLst>
              <a:ext uri="{FF2B5EF4-FFF2-40B4-BE49-F238E27FC236}">
                <a16:creationId xmlns:a16="http://schemas.microsoft.com/office/drawing/2014/main" id="{1BAB4608-97AC-AACA-B5AD-1A2651B210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66198" y="3410474"/>
            <a:ext cx="2209802" cy="285226"/>
          </a:xfrm>
          <a:prstGeom prst="rect">
            <a:avLst/>
          </a:prstGeom>
        </p:spPr>
      </p:pic>
    </p:spTree>
    <p:extLst>
      <p:ext uri="{BB962C8B-B14F-4D97-AF65-F5344CB8AC3E}">
        <p14:creationId xmlns:p14="http://schemas.microsoft.com/office/powerpoint/2010/main" val="131703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4794-7C01-A24F-8688-AAD47BA0E5D3}"/>
              </a:ext>
            </a:extLst>
          </p:cNvPr>
          <p:cNvSpPr>
            <a:spLocks noGrp="1"/>
          </p:cNvSpPr>
          <p:nvPr>
            <p:ph type="title"/>
          </p:nvPr>
        </p:nvSpPr>
        <p:spPr>
          <a:xfrm>
            <a:off x="218755" y="272211"/>
            <a:ext cx="10701291" cy="522898"/>
          </a:xfrm>
        </p:spPr>
        <p:txBody>
          <a:bodyPr>
            <a:normAutofit/>
          </a:bodyPr>
          <a:lstStyle/>
          <a:p>
            <a:r>
              <a:rPr lang="en-US" dirty="0">
                <a:latin typeface="Arial"/>
                <a:cs typeface="Arial"/>
              </a:rPr>
              <a:t>X-59 is Complete and Getting Ready to Fly</a:t>
            </a:r>
            <a:r>
              <a:rPr lang="en-US" b="0" i="0" u="none" strike="noStrike" dirty="0">
                <a:effectLst/>
                <a:latin typeface="Arial"/>
                <a:cs typeface="Arial"/>
              </a:rPr>
              <a:t>​</a:t>
            </a:r>
            <a:endParaRPr lang="en-US" sz="2400" dirty="0">
              <a:latin typeface="Arial"/>
              <a:cs typeface="Arial"/>
            </a:endParaRPr>
          </a:p>
        </p:txBody>
      </p:sp>
      <p:pic>
        <p:nvPicPr>
          <p:cNvPr id="1028" name="Picture 4" descr="NASA's X-59 parked inside the hangar with a head-on view.">
            <a:extLst>
              <a:ext uri="{FF2B5EF4-FFF2-40B4-BE49-F238E27FC236}">
                <a16:creationId xmlns:a16="http://schemas.microsoft.com/office/drawing/2014/main" id="{C03C7CDA-11D4-808B-F047-378805D6E50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36265" y="819322"/>
            <a:ext cx="4289176" cy="281860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ASA X-59 Unveiled During Rollout Ceremony - NASA">
            <a:extLst>
              <a:ext uri="{FF2B5EF4-FFF2-40B4-BE49-F238E27FC236}">
                <a16:creationId xmlns:a16="http://schemas.microsoft.com/office/drawing/2014/main" id="{89879E66-06CD-02BD-BEDF-8761F7ACCC0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118481" y="3688886"/>
            <a:ext cx="4306960" cy="283028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3299556A-FA38-F400-E5E1-0BA6C60ED11A}"/>
              </a:ext>
            </a:extLst>
          </p:cNvPr>
          <p:cNvSpPr txBox="1"/>
          <p:nvPr/>
        </p:nvSpPr>
        <p:spPr>
          <a:xfrm>
            <a:off x="1136265" y="3385138"/>
            <a:ext cx="297626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Photo credit: NASA</a:t>
            </a:r>
            <a:endParaRPr kumimoji="0" lang="en-US" sz="10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1030" name="Picture 6" descr="NASA test pilot Nils Larson gets an initial look at the painted X-59 as it sits on the ramp at Lockheed Martin Skunk Works in Palmdale, California. Larson, one of three test pilots training to fly the X-59 inspects the side of the 38-foot-long nose; a primary design feature to the X-59’s purpose of demonstrating the ability to fly supersonic, or faster than sound, without creating a loud sonic boom. The X-59 is the centerpiece of NASA’s Quesst mission, which seeks to solve one of the major barriers to supersonic flight over land, currently banned in the United States, by making sonic booms quieter.">
            <a:extLst>
              <a:ext uri="{FF2B5EF4-FFF2-40B4-BE49-F238E27FC236}">
                <a16:creationId xmlns:a16="http://schemas.microsoft.com/office/drawing/2014/main" id="{D09F600A-E8CB-E4F7-0493-68731F90F05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105105" y="813427"/>
            <a:ext cx="4362750" cy="282407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B08321A4-6FE8-57A9-B34B-8607751E22B4}"/>
              </a:ext>
            </a:extLst>
          </p:cNvPr>
          <p:cNvSpPr txBox="1"/>
          <p:nvPr/>
        </p:nvSpPr>
        <p:spPr>
          <a:xfrm>
            <a:off x="6130987" y="3370208"/>
            <a:ext cx="297626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Photo credit: NASA</a:t>
            </a:r>
            <a:endParaRPr kumimoji="0" lang="en-US" sz="1000" b="0" i="0" u="none" strike="noStrike" kern="1200" cap="none" spc="0" normalizeH="0" baseline="0" noProof="0" dirty="0">
              <a:ln>
                <a:noFill/>
              </a:ln>
              <a:solidFill>
                <a:srgbClr val="FFFFFF"/>
              </a:solidFill>
              <a:effectLst/>
              <a:uLnTx/>
              <a:uFillTx/>
              <a:latin typeface="Arial"/>
              <a:ea typeface="+mn-ea"/>
              <a:cs typeface="Arial"/>
            </a:endParaRPr>
          </a:p>
        </p:txBody>
      </p:sp>
      <p:pic>
        <p:nvPicPr>
          <p:cNvPr id="1032" name="Picture 8" descr="NASA’s X-59 quiet supersonic research aircraft sits on the ramp at Lockheed Martin Skunk Works in Palmdale, California during sunrise, shortly after completion of painting. With its unique design, including a 38-foot-long nose, the X-59 was built to demonstrate the ability to fly supersonic, or faster than the speed of sound, while reducing the typically loud sonic boom produced by aircraft at such speeds to a quieter sonic “thump”. The X-59 is the centerpiece of NASA’s Quesst mission, which seeks to solve one of the major barriers to supersonic flight over land, currently banned in the United States, by making sonic booms quieter. ">
            <a:extLst>
              <a:ext uri="{FF2B5EF4-FFF2-40B4-BE49-F238E27FC236}">
                <a16:creationId xmlns:a16="http://schemas.microsoft.com/office/drawing/2014/main" id="{CFBC78B5-5FE8-D540-B911-9FD55FC56A91}"/>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061014" y="3688886"/>
            <a:ext cx="4362750" cy="283344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6E37B909-5040-41E0-229C-BC06798D6C96}"/>
              </a:ext>
            </a:extLst>
          </p:cNvPr>
          <p:cNvSpPr txBox="1"/>
          <p:nvPr/>
        </p:nvSpPr>
        <p:spPr>
          <a:xfrm>
            <a:off x="6096000" y="6233207"/>
            <a:ext cx="297626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Photo credit: NASA</a:t>
            </a:r>
            <a:endParaRPr kumimoji="0" lang="en-US" sz="1000" b="0" i="0" u="none" strike="noStrike" kern="1200" cap="none" spc="0" normalizeH="0" baseline="0" noProof="0" dirty="0">
              <a:ln>
                <a:noFill/>
              </a:ln>
              <a:solidFill>
                <a:srgbClr val="FFFFFF"/>
              </a:solidFill>
              <a:effectLst/>
              <a:uLnTx/>
              <a:uFillTx/>
              <a:latin typeface="Arial"/>
              <a:ea typeface="+mn-ea"/>
              <a:cs typeface="Arial"/>
            </a:endParaRPr>
          </a:p>
        </p:txBody>
      </p:sp>
      <p:sp>
        <p:nvSpPr>
          <p:cNvPr id="52" name="Date Placeholder 3">
            <a:extLst>
              <a:ext uri="{FF2B5EF4-FFF2-40B4-BE49-F238E27FC236}">
                <a16:creationId xmlns:a16="http://schemas.microsoft.com/office/drawing/2014/main" id="{6D83C4A8-6063-2949-B23D-7CC338EEF125}"/>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rPr>
              <a:t>www.nasa.gov   |</a:t>
            </a:r>
          </a:p>
        </p:txBody>
      </p:sp>
      <p:sp>
        <p:nvSpPr>
          <p:cNvPr id="53" name="Slide Number Placeholder 4">
            <a:extLst>
              <a:ext uri="{FF2B5EF4-FFF2-40B4-BE49-F238E27FC236}">
                <a16:creationId xmlns:a16="http://schemas.microsoft.com/office/drawing/2014/main" id="{D1990FBE-B0E2-5742-A986-F1262AB11DEC}"/>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dirty="0" smtClean="0">
                <a:ln>
                  <a:noFill/>
                </a:ln>
                <a:solidFill>
                  <a:schemeClr val="tx1">
                    <a:lumMod val="65000"/>
                    <a:lumOff val="35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endParaRPr>
          </a:p>
        </p:txBody>
      </p:sp>
      <p:sp>
        <p:nvSpPr>
          <p:cNvPr id="3" name="TextBox 2">
            <a:extLst>
              <a:ext uri="{FF2B5EF4-FFF2-40B4-BE49-F238E27FC236}">
                <a16:creationId xmlns:a16="http://schemas.microsoft.com/office/drawing/2014/main" id="{ADFD212F-2F2F-7700-12E8-7396B4C35139}"/>
              </a:ext>
            </a:extLst>
          </p:cNvPr>
          <p:cNvSpPr txBox="1"/>
          <p:nvPr/>
        </p:nvSpPr>
        <p:spPr>
          <a:xfrm>
            <a:off x="1118481" y="6271646"/>
            <a:ext cx="297626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Photo credit: Lockheed</a:t>
            </a:r>
            <a:endParaRPr kumimoji="0" lang="en-US" sz="1000" b="0"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1597244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2D955-B300-5673-74F0-701ADA1258FB}"/>
              </a:ext>
            </a:extLst>
          </p:cNvPr>
          <p:cNvSpPr>
            <a:spLocks noGrp="1"/>
          </p:cNvSpPr>
          <p:nvPr>
            <p:ph type="ctrTitle"/>
          </p:nvPr>
        </p:nvSpPr>
        <p:spPr>
          <a:xfrm>
            <a:off x="197242" y="4678676"/>
            <a:ext cx="8317282" cy="1455132"/>
          </a:xfrm>
        </p:spPr>
        <p:txBody>
          <a:bodyPr>
            <a:normAutofit/>
          </a:bodyPr>
          <a:lstStyle/>
          <a:p>
            <a:pPr algn="l"/>
            <a:r>
              <a:rPr lang="en-US" sz="5000">
                <a:solidFill>
                  <a:schemeClr val="bg1"/>
                </a:solidFill>
                <a:latin typeface="Arial" panose="020B0604020202020204" pitchFamily="34" charset="0"/>
                <a:cs typeface="Arial" panose="020B0604020202020204" pitchFamily="34" charset="0"/>
              </a:rPr>
              <a:t>Innovation Ecosystem</a:t>
            </a:r>
          </a:p>
        </p:txBody>
      </p:sp>
      <p:pic>
        <p:nvPicPr>
          <p:cNvPr id="5" name="Picture 4" descr="An open book with a lightbulb symbolizing education.">
            <a:extLst>
              <a:ext uri="{FF2B5EF4-FFF2-40B4-BE49-F238E27FC236}">
                <a16:creationId xmlns:a16="http://schemas.microsoft.com/office/drawing/2014/main" id="{B425A038-2A78-223B-EDF7-9048B74BB1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8" y="-1253927"/>
            <a:ext cx="12194796" cy="8113552"/>
          </a:xfrm>
          <a:prstGeom prst="rect">
            <a:avLst/>
          </a:prstGeom>
        </p:spPr>
      </p:pic>
      <p:pic>
        <p:nvPicPr>
          <p:cNvPr id="4" name="Picture 3">
            <a:extLst>
              <a:ext uri="{FF2B5EF4-FFF2-40B4-BE49-F238E27FC236}">
                <a16:creationId xmlns:a16="http://schemas.microsoft.com/office/drawing/2014/main" id="{1F374767-97E0-5468-ED70-9038CB2CA28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06" y="5162549"/>
            <a:ext cx="12187094" cy="1695450"/>
          </a:xfrm>
          <a:prstGeom prst="rect">
            <a:avLst/>
          </a:prstGeom>
        </p:spPr>
      </p:pic>
      <p:sp>
        <p:nvSpPr>
          <p:cNvPr id="3" name="Title 1">
            <a:extLst>
              <a:ext uri="{FF2B5EF4-FFF2-40B4-BE49-F238E27FC236}">
                <a16:creationId xmlns:a16="http://schemas.microsoft.com/office/drawing/2014/main" id="{02E7AA79-2754-3177-3D68-B2CCA74B5901}"/>
              </a:ext>
            </a:extLst>
          </p:cNvPr>
          <p:cNvSpPr txBox="1">
            <a:spLocks/>
          </p:cNvSpPr>
          <p:nvPr/>
        </p:nvSpPr>
        <p:spPr>
          <a:xfrm>
            <a:off x="128393" y="5555129"/>
            <a:ext cx="34290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Real Progress. Real Value.</a:t>
            </a:r>
          </a:p>
        </p:txBody>
      </p:sp>
      <p:pic>
        <p:nvPicPr>
          <p:cNvPr id="7" name="Picture 6">
            <a:extLst>
              <a:ext uri="{FF2B5EF4-FFF2-40B4-BE49-F238E27FC236}">
                <a16:creationId xmlns:a16="http://schemas.microsoft.com/office/drawing/2014/main" id="{38157030-4772-A50D-697F-C1CE02E1561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957" y="4918457"/>
            <a:ext cx="7378700" cy="914400"/>
          </a:xfrm>
          <a:prstGeom prst="rect">
            <a:avLst/>
          </a:prstGeom>
        </p:spPr>
      </p:pic>
      <p:sp>
        <p:nvSpPr>
          <p:cNvPr id="17" name="Date Placeholder 1">
            <a:extLst>
              <a:ext uri="{FF2B5EF4-FFF2-40B4-BE49-F238E27FC236}">
                <a16:creationId xmlns:a16="http://schemas.microsoft.com/office/drawing/2014/main" id="{B6D8D584-E67C-9C94-38F4-52405D05FC00}"/>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www.nasa.gov   |</a:t>
            </a:r>
          </a:p>
        </p:txBody>
      </p:sp>
      <p:sp>
        <p:nvSpPr>
          <p:cNvPr id="18" name="Slide Number Placeholder 2">
            <a:extLst>
              <a:ext uri="{FF2B5EF4-FFF2-40B4-BE49-F238E27FC236}">
                <a16:creationId xmlns:a16="http://schemas.microsoft.com/office/drawing/2014/main" id="{38D05035-B021-8BDE-A911-C90CD484DF72}"/>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2869372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2D761-ADB3-E145-8961-2B8CE19AA72E}"/>
              </a:ext>
            </a:extLst>
          </p:cNvPr>
          <p:cNvSpPr>
            <a:spLocks noGrp="1"/>
          </p:cNvSpPr>
          <p:nvPr>
            <p:ph type="title"/>
          </p:nvPr>
        </p:nvSpPr>
        <p:spPr>
          <a:xfrm>
            <a:off x="218755" y="284667"/>
            <a:ext cx="11973245" cy="522898"/>
          </a:xfrm>
        </p:spPr>
        <p:txBody>
          <a:bodyPr>
            <a:normAutofit/>
          </a:bodyPr>
          <a:lstStyle/>
          <a:p>
            <a:pPr>
              <a:lnSpc>
                <a:spcPct val="100000"/>
              </a:lnSpc>
            </a:pPr>
            <a:r>
              <a:rPr lang="en-US"/>
              <a:t>Innovation Ecosystem: NASA Leadership for the Aviation Community</a:t>
            </a:r>
          </a:p>
        </p:txBody>
      </p:sp>
      <p:pic>
        <p:nvPicPr>
          <p:cNvPr id="8" name="Picture 7" descr="NASA drone pilot Jonas Jonsson, flying an uncrewed aircraft during a flight demonstration in Redding, California.">
            <a:extLst>
              <a:ext uri="{FF2B5EF4-FFF2-40B4-BE49-F238E27FC236}">
                <a16:creationId xmlns:a16="http://schemas.microsoft.com/office/drawing/2014/main" id="{FA02B4E5-0ABE-004B-BE91-6B2C6EBACC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919204"/>
            <a:ext cx="4032151" cy="4426759"/>
          </a:xfrm>
          <a:prstGeom prst="rect">
            <a:avLst/>
          </a:prstGeom>
        </p:spPr>
      </p:pic>
      <p:sp>
        <p:nvSpPr>
          <p:cNvPr id="11" name="Rectangle 10" descr="&quot;&quot;">
            <a:extLst>
              <a:ext uri="{FF2B5EF4-FFF2-40B4-BE49-F238E27FC236}">
                <a16:creationId xmlns:a16="http://schemas.microsoft.com/office/drawing/2014/main" id="{4B3439EF-3205-F2DE-6E0E-E7C63D616C8D}"/>
              </a:ext>
            </a:extLst>
          </p:cNvPr>
          <p:cNvSpPr/>
          <p:nvPr/>
        </p:nvSpPr>
        <p:spPr>
          <a:xfrm>
            <a:off x="0" y="4457315"/>
            <a:ext cx="4028661" cy="887896"/>
          </a:xfrm>
          <a:prstGeom prst="rect">
            <a:avLst/>
          </a:prstGeom>
          <a:gradFill>
            <a:gsLst>
              <a:gs pos="0">
                <a:schemeClr val="tx1">
                  <a:lumMod val="75000"/>
                  <a:lumOff val="25000"/>
                  <a:alpha val="0"/>
                </a:schemeClr>
              </a:gs>
              <a:gs pos="100000">
                <a:schemeClr val="tx1">
                  <a:alpha val="7009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2">
            <a:extLst>
              <a:ext uri="{FF2B5EF4-FFF2-40B4-BE49-F238E27FC236}">
                <a16:creationId xmlns:a16="http://schemas.microsoft.com/office/drawing/2014/main" id="{7743A8D4-4C25-974B-9C9E-2C62B52970A2}"/>
              </a:ext>
            </a:extLst>
          </p:cNvPr>
          <p:cNvSpPr txBox="1"/>
          <p:nvPr/>
        </p:nvSpPr>
        <p:spPr>
          <a:xfrm>
            <a:off x="-4255" y="4965461"/>
            <a:ext cx="3619548"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a:ea typeface="ＭＳ Ｐゴシック"/>
                <a:cs typeface="+mn-cs"/>
              </a:rPr>
              <a:t>Convergent Aeronautics Solutions</a:t>
            </a:r>
            <a:endParaRPr kumimoji="0" lang="en-US" sz="1400" b="0" i="0" u="none" strike="noStrike" kern="1200" cap="none" spc="0" normalizeH="0" baseline="0" noProof="0">
              <a:ln>
                <a:noFill/>
              </a:ln>
              <a:solidFill>
                <a:srgbClr val="FFFFFF"/>
              </a:solidFill>
              <a:effectLst/>
              <a:uLnTx/>
              <a:uFillTx/>
              <a:latin typeface="Arial"/>
              <a:ea typeface="ＭＳ Ｐゴシック"/>
              <a:cs typeface="Arial"/>
            </a:endParaRPr>
          </a:p>
        </p:txBody>
      </p:sp>
      <p:pic>
        <p:nvPicPr>
          <p:cNvPr id="6" name="Picture 5" descr="A man in a blue t-shirt assembling a structure.">
            <a:extLst>
              <a:ext uri="{FF2B5EF4-FFF2-40B4-BE49-F238E27FC236}">
                <a16:creationId xmlns:a16="http://schemas.microsoft.com/office/drawing/2014/main" id="{2CBE9AC4-1153-F15D-2704-F9F5766AE37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137284" y="919962"/>
            <a:ext cx="3957405" cy="4429599"/>
          </a:xfrm>
          <a:prstGeom prst="rect">
            <a:avLst/>
          </a:prstGeom>
        </p:spPr>
      </p:pic>
      <p:sp>
        <p:nvSpPr>
          <p:cNvPr id="10" name="Rectangle 9" descr="&quot;&quot;">
            <a:extLst>
              <a:ext uri="{FF2B5EF4-FFF2-40B4-BE49-F238E27FC236}">
                <a16:creationId xmlns:a16="http://schemas.microsoft.com/office/drawing/2014/main" id="{2DCBF42F-CE43-288D-D291-3263B3E696C0}"/>
              </a:ext>
            </a:extLst>
          </p:cNvPr>
          <p:cNvSpPr/>
          <p:nvPr/>
        </p:nvSpPr>
        <p:spPr>
          <a:xfrm>
            <a:off x="4143905" y="4457315"/>
            <a:ext cx="3946530" cy="887896"/>
          </a:xfrm>
          <a:prstGeom prst="rect">
            <a:avLst/>
          </a:prstGeom>
          <a:gradFill>
            <a:gsLst>
              <a:gs pos="0">
                <a:schemeClr val="tx1">
                  <a:lumMod val="75000"/>
                  <a:lumOff val="25000"/>
                  <a:alpha val="0"/>
                </a:schemeClr>
              </a:gs>
              <a:gs pos="100000">
                <a:schemeClr val="tx1">
                  <a:alpha val="7009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2" name="TextBox 21">
            <a:extLst>
              <a:ext uri="{FF2B5EF4-FFF2-40B4-BE49-F238E27FC236}">
                <a16:creationId xmlns:a16="http://schemas.microsoft.com/office/drawing/2014/main" id="{F9BDC303-B6B7-2A44-8CC1-E1E2CD7A34F4}"/>
              </a:ext>
            </a:extLst>
          </p:cNvPr>
          <p:cNvSpPr txBox="1"/>
          <p:nvPr/>
        </p:nvSpPr>
        <p:spPr>
          <a:xfrm>
            <a:off x="4135632" y="4965461"/>
            <a:ext cx="36082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a:ea typeface="ＭＳ Ｐゴシック"/>
                <a:cs typeface="+mn-cs"/>
              </a:rPr>
              <a:t>University Innovation</a:t>
            </a:r>
          </a:p>
        </p:txBody>
      </p:sp>
      <p:pic>
        <p:nvPicPr>
          <p:cNvPr id="7" name="Picture 6" descr="Image of an additively manufactured GRX-810 methane injector.">
            <a:extLst>
              <a:ext uri="{FF2B5EF4-FFF2-40B4-BE49-F238E27FC236}">
                <a16:creationId xmlns:a16="http://schemas.microsoft.com/office/drawing/2014/main" id="{19041702-56A4-FAFB-E09E-E0764E8D6F5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203660" y="920474"/>
            <a:ext cx="3988340" cy="4421837"/>
          </a:xfrm>
          <a:prstGeom prst="rect">
            <a:avLst/>
          </a:prstGeom>
        </p:spPr>
      </p:pic>
      <p:sp>
        <p:nvSpPr>
          <p:cNvPr id="9" name="Rectangle 8" descr="&quot;&quot;">
            <a:extLst>
              <a:ext uri="{FF2B5EF4-FFF2-40B4-BE49-F238E27FC236}">
                <a16:creationId xmlns:a16="http://schemas.microsoft.com/office/drawing/2014/main" id="{D1FF23BB-30FF-ED66-976F-236CFE0ABDFE}"/>
              </a:ext>
            </a:extLst>
          </p:cNvPr>
          <p:cNvSpPr/>
          <p:nvPr/>
        </p:nvSpPr>
        <p:spPr>
          <a:xfrm>
            <a:off x="8203096" y="4457315"/>
            <a:ext cx="3988904" cy="887896"/>
          </a:xfrm>
          <a:prstGeom prst="rect">
            <a:avLst/>
          </a:prstGeom>
          <a:gradFill>
            <a:gsLst>
              <a:gs pos="0">
                <a:schemeClr val="tx1">
                  <a:lumMod val="75000"/>
                  <a:lumOff val="25000"/>
                  <a:alpha val="0"/>
                </a:schemeClr>
              </a:gs>
              <a:gs pos="100000">
                <a:schemeClr val="tx1">
                  <a:alpha val="7009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1" name="TextBox 20">
            <a:extLst>
              <a:ext uri="{FF2B5EF4-FFF2-40B4-BE49-F238E27FC236}">
                <a16:creationId xmlns:a16="http://schemas.microsoft.com/office/drawing/2014/main" id="{2120D017-7689-4341-BD14-A5825B90D36D}"/>
              </a:ext>
            </a:extLst>
          </p:cNvPr>
          <p:cNvSpPr txBox="1"/>
          <p:nvPr/>
        </p:nvSpPr>
        <p:spPr>
          <a:xfrm>
            <a:off x="8203660" y="4965461"/>
            <a:ext cx="3824128"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Transformational Tools and Technologies</a:t>
            </a:r>
            <a:endPar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9178E1EB-DFDE-FB61-0AAC-D84893C24A8A}"/>
              </a:ext>
            </a:extLst>
          </p:cNvPr>
          <p:cNvSpPr txBox="1"/>
          <p:nvPr/>
        </p:nvSpPr>
        <p:spPr>
          <a:xfrm>
            <a:off x="-4255" y="5427127"/>
            <a:ext cx="3743301" cy="954107"/>
          </a:xfrm>
          <a:prstGeom prst="rect">
            <a:avLst/>
          </a:prstGeom>
          <a:noFill/>
        </p:spPr>
        <p:txBody>
          <a:bodyPr wrap="square" rtlCol="0">
            <a:spAutoFit/>
          </a:bodyPr>
          <a:lstStyle/>
          <a:p>
            <a:pPr marL="4572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1200" cap="none" spc="0" normalizeH="0" baseline="0" noProof="0">
                <a:ln>
                  <a:noFill/>
                </a:ln>
                <a:solidFill>
                  <a:srgbClr val="000000">
                    <a:lumMod val="75000"/>
                    <a:lumOff val="25000"/>
                  </a:srgbClr>
                </a:solidFill>
                <a:effectLst/>
                <a:uLnTx/>
                <a:uFillTx/>
                <a:latin typeface="Arial"/>
                <a:ea typeface="+mn-ea"/>
                <a:cs typeface="Arial"/>
                <a:sym typeface="Arial"/>
              </a:rPr>
              <a:t>Fosters a culture of innovation within ARMD by advancing disruptive system-level concepts and early-stage technologies for transformational impact</a:t>
            </a:r>
            <a:endParaRPr kumimoji="0" lang="en-US" sz="1400" b="0" i="0" u="none" strike="noStrike" kern="1200" cap="none" spc="0" normalizeH="0" baseline="0" noProof="0">
              <a:ln>
                <a:noFill/>
              </a:ln>
              <a:solidFill>
                <a:srgbClr val="000000">
                  <a:lumMod val="75000"/>
                  <a:lumOff val="25000"/>
                </a:srgbClr>
              </a:solidFill>
              <a:effectLst/>
              <a:uLnTx/>
              <a:uFillTx/>
              <a:latin typeface="Arial"/>
              <a:ea typeface="+mn-ea"/>
              <a:cs typeface="Arial"/>
            </a:endParaRPr>
          </a:p>
        </p:txBody>
      </p:sp>
      <p:sp>
        <p:nvSpPr>
          <p:cNvPr id="5" name="TextBox 4">
            <a:extLst>
              <a:ext uri="{FF2B5EF4-FFF2-40B4-BE49-F238E27FC236}">
                <a16:creationId xmlns:a16="http://schemas.microsoft.com/office/drawing/2014/main" id="{0CAF3C40-179D-9E57-1123-D1AB93B58E85}"/>
              </a:ext>
            </a:extLst>
          </p:cNvPr>
          <p:cNvSpPr txBox="1"/>
          <p:nvPr/>
        </p:nvSpPr>
        <p:spPr>
          <a:xfrm>
            <a:off x="4135632" y="5427127"/>
            <a:ext cx="3959621" cy="73866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75000"/>
                    <a:lumOff val="25000"/>
                  </a:srgbClr>
                </a:solidFill>
                <a:effectLst/>
                <a:uLnTx/>
                <a:uFillTx/>
                <a:latin typeface="Arial"/>
                <a:ea typeface="Corbel" panose="020B0503020204020204" pitchFamily="34" charset="0"/>
                <a:cs typeface="Arial"/>
              </a:rPr>
              <a:t>University-led innovation addresses aviation challenges </a:t>
            </a:r>
            <a:r>
              <a:rPr kumimoji="0" lang="en-US" sz="1400" b="0" i="0" u="none" strike="noStrike" kern="1200" cap="none" spc="0" normalizeH="0" baseline="0" noProof="0">
                <a:ln>
                  <a:noFill/>
                </a:ln>
                <a:solidFill>
                  <a:srgbClr val="000000">
                    <a:lumMod val="75000"/>
                    <a:lumOff val="25000"/>
                  </a:srgbClr>
                </a:solidFill>
                <a:effectLst/>
                <a:uLnTx/>
                <a:uFillTx/>
                <a:latin typeface="Arial"/>
                <a:ea typeface="+mn-ea"/>
                <a:cs typeface="Arial"/>
              </a:rPr>
              <a:t>Inspires and supports the next generation of researchers and entrepreneurs</a:t>
            </a:r>
          </a:p>
        </p:txBody>
      </p:sp>
      <p:sp>
        <p:nvSpPr>
          <p:cNvPr id="12" name="TextBox 11">
            <a:extLst>
              <a:ext uri="{FF2B5EF4-FFF2-40B4-BE49-F238E27FC236}">
                <a16:creationId xmlns:a16="http://schemas.microsoft.com/office/drawing/2014/main" id="{5FA7EE94-76BF-D858-9407-DE719807E2C9}"/>
              </a:ext>
            </a:extLst>
          </p:cNvPr>
          <p:cNvSpPr txBox="1"/>
          <p:nvPr/>
        </p:nvSpPr>
        <p:spPr>
          <a:xfrm>
            <a:off x="8203660" y="5427127"/>
            <a:ext cx="398834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Discovers, develops, and transitions innovative solutions through foundational research and cross-cutting tools and technologies for the aviation community</a:t>
            </a:r>
          </a:p>
        </p:txBody>
      </p:sp>
      <p:sp>
        <p:nvSpPr>
          <p:cNvPr id="3" name="Date Placeholder 2">
            <a:extLst>
              <a:ext uri="{FF2B5EF4-FFF2-40B4-BE49-F238E27FC236}">
                <a16:creationId xmlns:a16="http://schemas.microsoft.com/office/drawing/2014/main" id="{FEDAAEAA-C23B-434A-9B62-93A324328D7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65000"/>
                    <a:lumOff val="35000"/>
                  </a:srgbClr>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C40784AD-B840-E940-96DA-56EFABCED20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65000"/>
                    <a:lumOff val="3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800" b="0" i="0" u="none" strike="noStrike" kern="1200" cap="none" spc="0" normalizeH="0" baseline="0" noProof="0">
              <a:ln>
                <a:noFill/>
              </a:ln>
              <a:solidFill>
                <a:srgbClr val="000000">
                  <a:lumMod val="65000"/>
                  <a:lumOff val="35000"/>
                </a:srgbClr>
              </a:solidFill>
              <a:effectLst/>
              <a:uLnTx/>
              <a:uFillTx/>
              <a:latin typeface="Arial"/>
              <a:ea typeface="+mn-ea"/>
              <a:cs typeface="+mn-cs"/>
            </a:endParaRPr>
          </a:p>
        </p:txBody>
      </p:sp>
    </p:spTree>
    <p:extLst>
      <p:ext uri="{BB962C8B-B14F-4D97-AF65-F5344CB8AC3E}">
        <p14:creationId xmlns:p14="http://schemas.microsoft.com/office/powerpoint/2010/main" val="2442786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CBA746-1BF9-D34D-9C71-3C78D2E20B6D}"/>
              </a:ext>
            </a:extLst>
          </p:cNvPr>
          <p:cNvSpPr>
            <a:spLocks noGrp="1"/>
          </p:cNvSpPr>
          <p:nvPr>
            <p:ph type="title"/>
          </p:nvPr>
        </p:nvSpPr>
        <p:spPr/>
        <p:txBody>
          <a:bodyPr>
            <a:noAutofit/>
          </a:bodyPr>
          <a:lstStyle/>
          <a:p>
            <a:r>
              <a:rPr lang="en-US" sz="2500">
                <a:solidFill>
                  <a:srgbClr val="1898CD"/>
                </a:solidFill>
                <a:latin typeface="Arial"/>
                <a:cs typeface="Arial"/>
              </a:rPr>
              <a:t>University Innovation Project Expands Innovation Ecosystem</a:t>
            </a:r>
          </a:p>
        </p:txBody>
      </p:sp>
      <p:grpSp>
        <p:nvGrpSpPr>
          <p:cNvPr id="9" name="Group 8" descr="US map showing the University Leadership Initiative engaged in various colleges/states.">
            <a:extLst>
              <a:ext uri="{FF2B5EF4-FFF2-40B4-BE49-F238E27FC236}">
                <a16:creationId xmlns:a16="http://schemas.microsoft.com/office/drawing/2014/main" id="{7313AC66-9D36-5C32-801E-45E877C302EF}"/>
              </a:ext>
            </a:extLst>
          </p:cNvPr>
          <p:cNvGrpSpPr>
            <a:grpSpLocks noChangeAspect="1"/>
          </p:cNvGrpSpPr>
          <p:nvPr/>
        </p:nvGrpSpPr>
        <p:grpSpPr>
          <a:xfrm>
            <a:off x="3380569" y="978826"/>
            <a:ext cx="8769362" cy="5578027"/>
            <a:chOff x="1584707" y="594294"/>
            <a:chExt cx="9225759" cy="5868333"/>
          </a:xfrm>
        </p:grpSpPr>
        <p:grpSp>
          <p:nvGrpSpPr>
            <p:cNvPr id="21" name="Group 20">
              <a:extLst>
                <a:ext uri="{FF2B5EF4-FFF2-40B4-BE49-F238E27FC236}">
                  <a16:creationId xmlns:a16="http://schemas.microsoft.com/office/drawing/2014/main" id="{46173360-C297-962E-28B7-D22BE178FCA9}"/>
                </a:ext>
              </a:extLst>
            </p:cNvPr>
            <p:cNvGrpSpPr/>
            <p:nvPr/>
          </p:nvGrpSpPr>
          <p:grpSpPr>
            <a:xfrm>
              <a:off x="1584707" y="594294"/>
              <a:ext cx="9225759" cy="5868333"/>
              <a:chOff x="1338345" y="494833"/>
              <a:chExt cx="9225759" cy="5868333"/>
            </a:xfrm>
          </p:grpSpPr>
          <p:grpSp>
            <p:nvGrpSpPr>
              <p:cNvPr id="39" name="Group 38">
                <a:extLst>
                  <a:ext uri="{FF2B5EF4-FFF2-40B4-BE49-F238E27FC236}">
                    <a16:creationId xmlns:a16="http://schemas.microsoft.com/office/drawing/2014/main" id="{8CB9F5E7-B0B1-C8B3-9D13-1DC02DF7B741}"/>
                  </a:ext>
                </a:extLst>
              </p:cNvPr>
              <p:cNvGrpSpPr/>
              <p:nvPr/>
            </p:nvGrpSpPr>
            <p:grpSpPr>
              <a:xfrm>
                <a:off x="1338345" y="494833"/>
                <a:ext cx="9225759" cy="5868333"/>
                <a:chOff x="-1245829" y="0"/>
                <a:chExt cx="9225759" cy="5868333"/>
              </a:xfrm>
            </p:grpSpPr>
            <p:grpSp>
              <p:nvGrpSpPr>
                <p:cNvPr id="43" name="Group 42">
                  <a:extLst>
                    <a:ext uri="{FF2B5EF4-FFF2-40B4-BE49-F238E27FC236}">
                      <a16:creationId xmlns:a16="http://schemas.microsoft.com/office/drawing/2014/main" id="{C88E9C4F-197E-CA74-BC52-BBB7D17ED163}"/>
                    </a:ext>
                  </a:extLst>
                </p:cNvPr>
                <p:cNvGrpSpPr/>
                <p:nvPr/>
              </p:nvGrpSpPr>
              <p:grpSpPr>
                <a:xfrm>
                  <a:off x="-1245829" y="0"/>
                  <a:ext cx="9225759" cy="5868333"/>
                  <a:chOff x="1537712" y="423862"/>
                  <a:chExt cx="9225759" cy="5868333"/>
                </a:xfrm>
              </p:grpSpPr>
              <p:pic>
                <p:nvPicPr>
                  <p:cNvPr id="54" name="Picture 2">
                    <a:extLst>
                      <a:ext uri="{FF2B5EF4-FFF2-40B4-BE49-F238E27FC236}">
                        <a16:creationId xmlns:a16="http://schemas.microsoft.com/office/drawing/2014/main" id="{ACE1AC41-1E34-A82B-787E-10A402F353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7712" y="423862"/>
                    <a:ext cx="9225759" cy="5868333"/>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55" descr="Image result for university of maryland, baltimore county logo">
                    <a:extLst>
                      <a:ext uri="{FF2B5EF4-FFF2-40B4-BE49-F238E27FC236}">
                        <a16:creationId xmlns:a16="http://schemas.microsoft.com/office/drawing/2014/main" id="{53E7181F-FF2D-491B-A66C-E13CD20B69A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01023" y="2761534"/>
                    <a:ext cx="556198" cy="297279"/>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2" descr="UC Davis Logo">
                    <a:hlinkClick r:id="rId5"/>
                    <a:extLst>
                      <a:ext uri="{FF2B5EF4-FFF2-40B4-BE49-F238E27FC236}">
                        <a16:creationId xmlns:a16="http://schemas.microsoft.com/office/drawing/2014/main" id="{F138D25B-0143-17E0-6AA5-BC888AE4CC1B}"/>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563112" y="2240248"/>
                    <a:ext cx="695328" cy="224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Berkeley University logo">
                    <a:extLst>
                      <a:ext uri="{FF2B5EF4-FFF2-40B4-BE49-F238E27FC236}">
                        <a16:creationId xmlns:a16="http://schemas.microsoft.com/office/drawing/2014/main" id="{B16CFEE6-4590-B35B-874D-931FF9FECFE7}"/>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l="7994" t="15637" r="33881" b="19162"/>
                  <a:stretch/>
                </p:blipFill>
                <p:spPr bwMode="auto">
                  <a:xfrm>
                    <a:off x="1796564" y="2507180"/>
                    <a:ext cx="624603" cy="20745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 descr="Stanford University logo">
                    <a:extLst>
                      <a:ext uri="{FF2B5EF4-FFF2-40B4-BE49-F238E27FC236}">
                        <a16:creationId xmlns:a16="http://schemas.microsoft.com/office/drawing/2014/main" id="{7F969448-38E4-41C6-11B0-76B748375A62}"/>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1638974" y="2699781"/>
                    <a:ext cx="402898" cy="439818"/>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12" descr="San Diego State University Logo">
                    <a:extLst>
                      <a:ext uri="{FF2B5EF4-FFF2-40B4-BE49-F238E27FC236}">
                        <a16:creationId xmlns:a16="http://schemas.microsoft.com/office/drawing/2014/main" id="{0D60A405-DE08-8896-BA2B-F032E73613B2}"/>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2394453" y="4035999"/>
                    <a:ext cx="498615" cy="335402"/>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74" descr="UCSD Logo">
                    <a:extLst>
                      <a:ext uri="{FF2B5EF4-FFF2-40B4-BE49-F238E27FC236}">
                        <a16:creationId xmlns:a16="http://schemas.microsoft.com/office/drawing/2014/main" id="{B8903C2D-CB02-9A26-0D32-3891DD9AEA5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129581" y="3919988"/>
                    <a:ext cx="442231" cy="341249"/>
                  </a:xfrm>
                  <a:prstGeom prst="rect">
                    <a:avLst/>
                  </a:prstGeom>
                </p:spPr>
              </p:pic>
              <p:pic>
                <p:nvPicPr>
                  <p:cNvPr id="79" name="Picture 78" descr="Boise State University Logo">
                    <a:extLst>
                      <a:ext uri="{FF2B5EF4-FFF2-40B4-BE49-F238E27FC236}">
                        <a16:creationId xmlns:a16="http://schemas.microsoft.com/office/drawing/2014/main" id="{4C696D5A-2ED6-76AC-90F2-FE6BBBC738D4}"/>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142727" y="1651179"/>
                    <a:ext cx="457955" cy="335401"/>
                  </a:xfrm>
                  <a:prstGeom prst="rect">
                    <a:avLst/>
                  </a:prstGeom>
                </p:spPr>
              </p:pic>
              <p:pic>
                <p:nvPicPr>
                  <p:cNvPr id="86" name="Picture 85" descr="Utah State University Logo">
                    <a:extLst>
                      <a:ext uri="{FF2B5EF4-FFF2-40B4-BE49-F238E27FC236}">
                        <a16:creationId xmlns:a16="http://schemas.microsoft.com/office/drawing/2014/main" id="{E2E60A8E-2540-A129-A7C2-5F6EE49F1F2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277747" y="2507180"/>
                    <a:ext cx="641633" cy="385202"/>
                  </a:xfrm>
                  <a:prstGeom prst="rect">
                    <a:avLst/>
                  </a:prstGeom>
                </p:spPr>
              </p:pic>
              <p:pic>
                <p:nvPicPr>
                  <p:cNvPr id="87" name="Picture 86" descr="ASU Logo">
                    <a:extLst>
                      <a:ext uri="{FF2B5EF4-FFF2-40B4-BE49-F238E27FC236}">
                        <a16:creationId xmlns:a16="http://schemas.microsoft.com/office/drawing/2014/main" id="{9A8FA557-F171-6DB3-4BCE-36F9AF47D2B7}"/>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303850" y="3711216"/>
                    <a:ext cx="504834" cy="198565"/>
                  </a:xfrm>
                  <a:prstGeom prst="rect">
                    <a:avLst/>
                  </a:prstGeom>
                </p:spPr>
              </p:pic>
              <p:pic>
                <p:nvPicPr>
                  <p:cNvPr id="91" name="Picture 90" descr="Colorado School of Mines logo">
                    <a:extLst>
                      <a:ext uri="{FF2B5EF4-FFF2-40B4-BE49-F238E27FC236}">
                        <a16:creationId xmlns:a16="http://schemas.microsoft.com/office/drawing/2014/main" id="{2A2460B0-C2D5-6EAD-B281-CDEFFABF0207}"/>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4254446" y="3060747"/>
                    <a:ext cx="339003" cy="371343"/>
                  </a:xfrm>
                  <a:prstGeom prst="rect">
                    <a:avLst/>
                  </a:prstGeom>
                </p:spPr>
              </p:pic>
              <p:pic>
                <p:nvPicPr>
                  <p:cNvPr id="92" name="Picture 91" descr="University of New Mexico logo">
                    <a:extLst>
                      <a:ext uri="{FF2B5EF4-FFF2-40B4-BE49-F238E27FC236}">
                        <a16:creationId xmlns:a16="http://schemas.microsoft.com/office/drawing/2014/main" id="{121E7759-A094-77FF-C7D3-D454C8FC50CC}"/>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4307110" y="3711216"/>
                    <a:ext cx="553105" cy="335402"/>
                  </a:xfrm>
                  <a:prstGeom prst="rect">
                    <a:avLst/>
                  </a:prstGeom>
                </p:spPr>
              </p:pic>
              <p:pic>
                <p:nvPicPr>
                  <p:cNvPr id="93" name="Picture 92" descr="Huston-Tillotson University logo">
                    <a:extLst>
                      <a:ext uri="{FF2B5EF4-FFF2-40B4-BE49-F238E27FC236}">
                        <a16:creationId xmlns:a16="http://schemas.microsoft.com/office/drawing/2014/main" id="{CC6CF9D1-6CE4-9A51-F49A-B5C3CEB1F582}"/>
                      </a:ext>
                    </a:extLst>
                  </p:cNvPr>
                  <p:cNvPicPr>
                    <a:picLocks noChangeAspect="1"/>
                  </p:cNvPicPr>
                  <p:nvPr/>
                </p:nvPicPr>
                <p:blipFill>
                  <a:blip r:embed="rId16"/>
                  <a:stretch>
                    <a:fillRect/>
                  </a:stretch>
                </p:blipFill>
                <p:spPr>
                  <a:xfrm>
                    <a:off x="5117171" y="4455746"/>
                    <a:ext cx="850100" cy="438174"/>
                  </a:xfrm>
                  <a:prstGeom prst="rect">
                    <a:avLst/>
                  </a:prstGeom>
                </p:spPr>
              </p:pic>
              <p:pic>
                <p:nvPicPr>
                  <p:cNvPr id="95" name="Picture 94" descr="UNT Logo">
                    <a:extLst>
                      <a:ext uri="{FF2B5EF4-FFF2-40B4-BE49-F238E27FC236}">
                        <a16:creationId xmlns:a16="http://schemas.microsoft.com/office/drawing/2014/main" id="{84040C56-913A-88F1-E0E2-72AA965698B7}"/>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5234172" y="4263857"/>
                    <a:ext cx="672318" cy="272326"/>
                  </a:xfrm>
                  <a:prstGeom prst="rect">
                    <a:avLst/>
                  </a:prstGeom>
                </p:spPr>
              </p:pic>
              <p:pic>
                <p:nvPicPr>
                  <p:cNvPr id="97" name="Picture 96" descr="UTEP Logo">
                    <a:extLst>
                      <a:ext uri="{FF2B5EF4-FFF2-40B4-BE49-F238E27FC236}">
                        <a16:creationId xmlns:a16="http://schemas.microsoft.com/office/drawing/2014/main" id="{2E44667D-A5AE-62A3-1047-835A4C4766D8}"/>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4440033" y="4579411"/>
                    <a:ext cx="686128" cy="518854"/>
                  </a:xfrm>
                  <a:prstGeom prst="rect">
                    <a:avLst/>
                  </a:prstGeom>
                </p:spPr>
              </p:pic>
              <p:pic>
                <p:nvPicPr>
                  <p:cNvPr id="99" name="Picture 98" descr="The University of Texas at Austin logo">
                    <a:extLst>
                      <a:ext uri="{FF2B5EF4-FFF2-40B4-BE49-F238E27FC236}">
                        <a16:creationId xmlns:a16="http://schemas.microsoft.com/office/drawing/2014/main" id="{0A53D83B-542D-8EBA-5DFE-BE35E8C5A53F}"/>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360025" y="4783995"/>
                    <a:ext cx="462455" cy="438174"/>
                  </a:xfrm>
                  <a:prstGeom prst="rect">
                    <a:avLst/>
                  </a:prstGeom>
                </p:spPr>
              </p:pic>
              <p:pic>
                <p:nvPicPr>
                  <p:cNvPr id="100" name="Picture 99" descr="UH Logo">
                    <a:extLst>
                      <a:ext uri="{FF2B5EF4-FFF2-40B4-BE49-F238E27FC236}">
                        <a16:creationId xmlns:a16="http://schemas.microsoft.com/office/drawing/2014/main" id="{28E69C45-FB22-7E77-08DF-CA7EBB9B1BAA}"/>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6010061" y="4974177"/>
                    <a:ext cx="446503" cy="367877"/>
                  </a:xfrm>
                  <a:prstGeom prst="rect">
                    <a:avLst/>
                  </a:prstGeom>
                </p:spPr>
              </p:pic>
              <p:pic>
                <p:nvPicPr>
                  <p:cNvPr id="101" name="Picture 100" descr="ATM Logo">
                    <a:extLst>
                      <a:ext uri="{FF2B5EF4-FFF2-40B4-BE49-F238E27FC236}">
                        <a16:creationId xmlns:a16="http://schemas.microsoft.com/office/drawing/2014/main" id="{3F1D4706-61D8-C45D-C6A8-D8BAF1CAB2ED}"/>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5997092" y="4536183"/>
                    <a:ext cx="472439" cy="367878"/>
                  </a:xfrm>
                  <a:prstGeom prst="rect">
                    <a:avLst/>
                  </a:prstGeom>
                </p:spPr>
              </p:pic>
              <p:pic>
                <p:nvPicPr>
                  <p:cNvPr id="102" name="Picture 101" descr="BYU Logo">
                    <a:extLst>
                      <a:ext uri="{FF2B5EF4-FFF2-40B4-BE49-F238E27FC236}">
                        <a16:creationId xmlns:a16="http://schemas.microsoft.com/office/drawing/2014/main" id="{D23183A1-CDE2-2F78-CE98-76B89D44C29C}"/>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3458975" y="2922002"/>
                    <a:ext cx="504834" cy="478328"/>
                  </a:xfrm>
                  <a:prstGeom prst="rect">
                    <a:avLst/>
                  </a:prstGeom>
                </p:spPr>
              </p:pic>
              <p:pic>
                <p:nvPicPr>
                  <p:cNvPr id="103" name="Picture 102" descr="Nebraska University logo">
                    <a:extLst>
                      <a:ext uri="{FF2B5EF4-FFF2-40B4-BE49-F238E27FC236}">
                        <a16:creationId xmlns:a16="http://schemas.microsoft.com/office/drawing/2014/main" id="{0E153C19-E435-0842-6E06-1A7EE4816C54}"/>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5385313" y="2439339"/>
                    <a:ext cx="317226" cy="300571"/>
                  </a:xfrm>
                  <a:prstGeom prst="rect">
                    <a:avLst/>
                  </a:prstGeom>
                </p:spPr>
              </p:pic>
              <p:pic>
                <p:nvPicPr>
                  <p:cNvPr id="104" name="Picture 103" descr="OU Logo">
                    <a:extLst>
                      <a:ext uri="{FF2B5EF4-FFF2-40B4-BE49-F238E27FC236}">
                        <a16:creationId xmlns:a16="http://schemas.microsoft.com/office/drawing/2014/main" id="{E6861341-1811-B45F-39AC-C5B0B32602C9}"/>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5871262" y="3972672"/>
                    <a:ext cx="225228" cy="275002"/>
                  </a:xfrm>
                  <a:prstGeom prst="rect">
                    <a:avLst/>
                  </a:prstGeom>
                </p:spPr>
              </p:pic>
              <p:pic>
                <p:nvPicPr>
                  <p:cNvPr id="105" name="Picture 104" descr="OSU Logo">
                    <a:extLst>
                      <a:ext uri="{FF2B5EF4-FFF2-40B4-BE49-F238E27FC236}">
                        <a16:creationId xmlns:a16="http://schemas.microsoft.com/office/drawing/2014/main" id="{D15CA5D8-A98E-D695-5CCA-4321558FAC69}"/>
                      </a:ext>
                    </a:extLst>
                  </p:cNvPr>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5793217" y="3664508"/>
                    <a:ext cx="530802" cy="261289"/>
                  </a:xfrm>
                  <a:prstGeom prst="rect">
                    <a:avLst/>
                  </a:prstGeom>
                </p:spPr>
              </p:pic>
              <p:pic>
                <p:nvPicPr>
                  <p:cNvPr id="106" name="Picture 105" descr="University of Michigan logo">
                    <a:extLst>
                      <a:ext uri="{FF2B5EF4-FFF2-40B4-BE49-F238E27FC236}">
                        <a16:creationId xmlns:a16="http://schemas.microsoft.com/office/drawing/2014/main" id="{6D26EB9F-A145-8FCC-2F38-F0FEF7721932}"/>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8058767" y="2236535"/>
                    <a:ext cx="161733" cy="163390"/>
                  </a:xfrm>
                  <a:prstGeom prst="rect">
                    <a:avLst/>
                  </a:prstGeom>
                </p:spPr>
              </p:pic>
              <p:pic>
                <p:nvPicPr>
                  <p:cNvPr id="107" name="Picture 106" descr="University of Dayton logo">
                    <a:extLst>
                      <a:ext uri="{FF2B5EF4-FFF2-40B4-BE49-F238E27FC236}">
                        <a16:creationId xmlns:a16="http://schemas.microsoft.com/office/drawing/2014/main" id="{CFAA1E41-7905-F9A1-379E-83E7706A827D}"/>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8016394" y="2930126"/>
                    <a:ext cx="452223" cy="155241"/>
                  </a:xfrm>
                  <a:prstGeom prst="rect">
                    <a:avLst/>
                  </a:prstGeom>
                </p:spPr>
              </p:pic>
              <p:pic>
                <p:nvPicPr>
                  <p:cNvPr id="108" name="Picture 107" descr="Marquette University logo">
                    <a:extLst>
                      <a:ext uri="{FF2B5EF4-FFF2-40B4-BE49-F238E27FC236}">
                        <a16:creationId xmlns:a16="http://schemas.microsoft.com/office/drawing/2014/main" id="{AC6CE5C0-07FC-9672-7AE4-912A52C30E90}"/>
                      </a:ext>
                    </a:extLst>
                  </p:cNvPr>
                  <p:cNvPicPr>
                    <a:picLocks noChangeAspect="1"/>
                  </p:cNvPicPr>
                  <p:nvPr/>
                </p:nvPicPr>
                <p:blipFill>
                  <a:blip r:embed="rId28" cstate="print">
                    <a:extLst>
                      <a:ext uri="{28A0092B-C50C-407E-A947-70E740481C1C}">
                        <a14:useLocalDpi xmlns:a14="http://schemas.microsoft.com/office/drawing/2010/main"/>
                      </a:ext>
                    </a:extLst>
                  </a:blip>
                  <a:stretch>
                    <a:fillRect/>
                  </a:stretch>
                </p:blipFill>
                <p:spPr>
                  <a:xfrm>
                    <a:off x="6750382" y="1594788"/>
                    <a:ext cx="474455" cy="335402"/>
                  </a:xfrm>
                  <a:prstGeom prst="rect">
                    <a:avLst/>
                  </a:prstGeom>
                </p:spPr>
              </p:pic>
              <p:pic>
                <p:nvPicPr>
                  <p:cNvPr id="109" name="Picture 108" descr="University of Wisconsin logo">
                    <a:extLst>
                      <a:ext uri="{FF2B5EF4-FFF2-40B4-BE49-F238E27FC236}">
                        <a16:creationId xmlns:a16="http://schemas.microsoft.com/office/drawing/2014/main" id="{2114A61F-510A-21E6-8970-6DCB24530C02}"/>
                      </a:ext>
                    </a:extLst>
                  </p:cNvPr>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7068884" y="1980855"/>
                    <a:ext cx="254542" cy="378992"/>
                  </a:xfrm>
                  <a:prstGeom prst="rect">
                    <a:avLst/>
                  </a:prstGeom>
                </p:spPr>
              </p:pic>
              <p:pic>
                <p:nvPicPr>
                  <p:cNvPr id="110" name="Picture 109" descr="Purdue University logo">
                    <a:extLst>
                      <a:ext uri="{FF2B5EF4-FFF2-40B4-BE49-F238E27FC236}">
                        <a16:creationId xmlns:a16="http://schemas.microsoft.com/office/drawing/2014/main" id="{5A9DC948-8451-0BFE-CB91-20F5CA7DBC21}"/>
                      </a:ext>
                    </a:extLst>
                  </p:cNvPr>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7548589" y="2796533"/>
                    <a:ext cx="464220" cy="131344"/>
                  </a:xfrm>
                  <a:prstGeom prst="rect">
                    <a:avLst/>
                  </a:prstGeom>
                </p:spPr>
              </p:pic>
              <p:pic>
                <p:nvPicPr>
                  <p:cNvPr id="111" name="Picture 110" descr="University of Illinois logo">
                    <a:extLst>
                      <a:ext uri="{FF2B5EF4-FFF2-40B4-BE49-F238E27FC236}">
                        <a16:creationId xmlns:a16="http://schemas.microsoft.com/office/drawing/2014/main" id="{153807AA-0A6A-0726-41C9-5BBAEFDE5FC7}"/>
                      </a:ext>
                    </a:extLst>
                  </p:cNvPr>
                  <p:cNvPicPr>
                    <a:picLocks noChangeAspect="1"/>
                  </p:cNvPicPr>
                  <p:nvPr/>
                </p:nvPicPr>
                <p:blipFill>
                  <a:blip r:embed="rId31" cstate="print">
                    <a:extLst>
                      <a:ext uri="{28A0092B-C50C-407E-A947-70E740481C1C}">
                        <a14:useLocalDpi xmlns:a14="http://schemas.microsoft.com/office/drawing/2010/main"/>
                      </a:ext>
                    </a:extLst>
                  </a:blip>
                  <a:stretch>
                    <a:fillRect/>
                  </a:stretch>
                </p:blipFill>
                <p:spPr>
                  <a:xfrm>
                    <a:off x="7267750" y="2952350"/>
                    <a:ext cx="176658" cy="216793"/>
                  </a:xfrm>
                  <a:prstGeom prst="rect">
                    <a:avLst/>
                  </a:prstGeom>
                </p:spPr>
              </p:pic>
              <p:pic>
                <p:nvPicPr>
                  <p:cNvPr id="113" name="Picture 112" descr="Case Western Reserve University logo">
                    <a:extLst>
                      <a:ext uri="{FF2B5EF4-FFF2-40B4-BE49-F238E27FC236}">
                        <a16:creationId xmlns:a16="http://schemas.microsoft.com/office/drawing/2014/main" id="{44E49650-BE6A-6191-7046-4791CA5ECECF}"/>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973546" y="2529976"/>
                    <a:ext cx="332177" cy="238413"/>
                  </a:xfrm>
                  <a:prstGeom prst="rect">
                    <a:avLst/>
                  </a:prstGeom>
                </p:spPr>
              </p:pic>
              <p:pic>
                <p:nvPicPr>
                  <p:cNvPr id="114" name="Picture 113" descr="Carnegie Mellon University Logo">
                    <a:extLst>
                      <a:ext uri="{FF2B5EF4-FFF2-40B4-BE49-F238E27FC236}">
                        <a16:creationId xmlns:a16="http://schemas.microsoft.com/office/drawing/2014/main" id="{3E62ADB0-AC89-6136-7DBF-8C9BBB3D4BBE}"/>
                      </a:ext>
                    </a:extLst>
                  </p:cNvPr>
                  <p:cNvPicPr>
                    <a:picLocks noChangeAspect="1"/>
                  </p:cNvPicPr>
                  <p:nvPr/>
                </p:nvPicPr>
                <p:blipFill>
                  <a:blip r:embed="rId33" cstate="print">
                    <a:extLst>
                      <a:ext uri="{28A0092B-C50C-407E-A947-70E740481C1C}">
                        <a14:useLocalDpi xmlns:a14="http://schemas.microsoft.com/office/drawing/2010/main"/>
                      </a:ext>
                    </a:extLst>
                  </a:blip>
                  <a:stretch>
                    <a:fillRect/>
                  </a:stretch>
                </p:blipFill>
                <p:spPr>
                  <a:xfrm>
                    <a:off x="8969156" y="2525767"/>
                    <a:ext cx="278294" cy="168054"/>
                  </a:xfrm>
                  <a:prstGeom prst="rect">
                    <a:avLst/>
                  </a:prstGeom>
                </p:spPr>
              </p:pic>
              <p:pic>
                <p:nvPicPr>
                  <p:cNvPr id="115" name="Picture 114" descr="PennState Logo">
                    <a:extLst>
                      <a:ext uri="{FF2B5EF4-FFF2-40B4-BE49-F238E27FC236}">
                        <a16:creationId xmlns:a16="http://schemas.microsoft.com/office/drawing/2014/main" id="{AFD7B6D9-51B4-3758-BBEA-4E8101B439A4}"/>
                      </a:ext>
                    </a:extLst>
                  </p:cNvPr>
                  <p:cNvPicPr>
                    <a:picLocks noChangeAspect="1"/>
                  </p:cNvPicPr>
                  <p:nvPr/>
                </p:nvPicPr>
                <p:blipFill>
                  <a:blip r:embed="rId34" cstate="print">
                    <a:extLst>
                      <a:ext uri="{28A0092B-C50C-407E-A947-70E740481C1C}">
                        <a14:useLocalDpi xmlns:a14="http://schemas.microsoft.com/office/drawing/2010/main"/>
                      </a:ext>
                    </a:extLst>
                  </a:blip>
                  <a:stretch>
                    <a:fillRect/>
                  </a:stretch>
                </p:blipFill>
                <p:spPr>
                  <a:xfrm>
                    <a:off x="8984168" y="2370435"/>
                    <a:ext cx="575811" cy="177126"/>
                  </a:xfrm>
                  <a:prstGeom prst="rect">
                    <a:avLst/>
                  </a:prstGeom>
                </p:spPr>
              </p:pic>
              <p:pic>
                <p:nvPicPr>
                  <p:cNvPr id="116" name="Picture 115" descr="A black rectangle with a red background&#10;&#10;Description automatically generated with low confidence">
                    <a:extLst>
                      <a:ext uri="{FF2B5EF4-FFF2-40B4-BE49-F238E27FC236}">
                        <a16:creationId xmlns:a16="http://schemas.microsoft.com/office/drawing/2014/main" id="{D788B884-DF96-33C9-84A9-B9B07A4501CB}"/>
                      </a:ext>
                    </a:extLst>
                  </p:cNvPr>
                  <p:cNvPicPr>
                    <a:picLocks noChangeAspect="1"/>
                  </p:cNvPicPr>
                  <p:nvPr/>
                </p:nvPicPr>
                <p:blipFill>
                  <a:blip r:embed="rId35" cstate="print">
                    <a:extLst>
                      <a:ext uri="{28A0092B-C50C-407E-A947-70E740481C1C}">
                        <a14:useLocalDpi xmlns:a14="http://schemas.microsoft.com/office/drawing/2010/main"/>
                      </a:ext>
                    </a:extLst>
                  </a:blip>
                  <a:stretch>
                    <a:fillRect/>
                  </a:stretch>
                </p:blipFill>
                <p:spPr>
                  <a:xfrm>
                    <a:off x="8354114" y="2632302"/>
                    <a:ext cx="163292" cy="199637"/>
                  </a:xfrm>
                  <a:prstGeom prst="rect">
                    <a:avLst/>
                  </a:prstGeom>
                </p:spPr>
              </p:pic>
              <p:pic>
                <p:nvPicPr>
                  <p:cNvPr id="117" name="Picture 116" descr="Logo&#10;&#10;Description automatically generated">
                    <a:extLst>
                      <a:ext uri="{FF2B5EF4-FFF2-40B4-BE49-F238E27FC236}">
                        <a16:creationId xmlns:a16="http://schemas.microsoft.com/office/drawing/2014/main" id="{72FCAD5C-7152-5E47-CE96-9EBAF5F7694A}"/>
                      </a:ext>
                    </a:extLst>
                  </p:cNvPr>
                  <p:cNvPicPr>
                    <a:picLocks noChangeAspect="1"/>
                  </p:cNvPicPr>
                  <p:nvPr/>
                </p:nvPicPr>
                <p:blipFill>
                  <a:blip r:embed="rId36" cstate="print">
                    <a:extLst>
                      <a:ext uri="{28A0092B-C50C-407E-A947-70E740481C1C}">
                        <a14:useLocalDpi xmlns:a14="http://schemas.microsoft.com/office/drawing/2010/main"/>
                      </a:ext>
                    </a:extLst>
                  </a:blip>
                  <a:stretch>
                    <a:fillRect/>
                  </a:stretch>
                </p:blipFill>
                <p:spPr>
                  <a:xfrm>
                    <a:off x="8640977" y="2319222"/>
                    <a:ext cx="295843" cy="280310"/>
                  </a:xfrm>
                  <a:prstGeom prst="rect">
                    <a:avLst/>
                  </a:prstGeom>
                </p:spPr>
              </p:pic>
              <p:pic>
                <p:nvPicPr>
                  <p:cNvPr id="118" name="Picture 117" descr="Logo, company name&#10;&#10;Description automatically generated">
                    <a:extLst>
                      <a:ext uri="{FF2B5EF4-FFF2-40B4-BE49-F238E27FC236}">
                        <a16:creationId xmlns:a16="http://schemas.microsoft.com/office/drawing/2014/main" id="{8E3F3E93-AAF5-DD23-CDE0-3149225D1F85}"/>
                      </a:ext>
                    </a:extLst>
                  </p:cNvPr>
                  <p:cNvPicPr>
                    <a:picLocks noChangeAspect="1"/>
                  </p:cNvPicPr>
                  <p:nvPr/>
                </p:nvPicPr>
                <p:blipFill>
                  <a:blip r:embed="rId37" cstate="print">
                    <a:extLst>
                      <a:ext uri="{28A0092B-C50C-407E-A947-70E740481C1C}">
                        <a14:useLocalDpi xmlns:a14="http://schemas.microsoft.com/office/drawing/2010/main"/>
                      </a:ext>
                    </a:extLst>
                  </a:blip>
                  <a:stretch>
                    <a:fillRect/>
                  </a:stretch>
                </p:blipFill>
                <p:spPr>
                  <a:xfrm>
                    <a:off x="9116410" y="2688428"/>
                    <a:ext cx="249730" cy="238393"/>
                  </a:xfrm>
                  <a:prstGeom prst="rect">
                    <a:avLst/>
                  </a:prstGeom>
                </p:spPr>
              </p:pic>
              <p:pic>
                <p:nvPicPr>
                  <p:cNvPr id="119" name="Picture 118" descr="Logo&#10;&#10;Description automatically generated">
                    <a:extLst>
                      <a:ext uri="{FF2B5EF4-FFF2-40B4-BE49-F238E27FC236}">
                        <a16:creationId xmlns:a16="http://schemas.microsoft.com/office/drawing/2014/main" id="{0DD507DD-C465-3831-BE10-BEF349EAF61C}"/>
                      </a:ext>
                    </a:extLst>
                  </p:cNvPr>
                  <p:cNvPicPr>
                    <a:picLocks noChangeAspect="1"/>
                  </p:cNvPicPr>
                  <p:nvPr/>
                </p:nvPicPr>
                <p:blipFill>
                  <a:blip r:embed="rId38"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326251" y="1717770"/>
                    <a:ext cx="263364" cy="248295"/>
                  </a:xfrm>
                  <a:prstGeom prst="rect">
                    <a:avLst/>
                  </a:prstGeom>
                </p:spPr>
              </p:pic>
              <p:pic>
                <p:nvPicPr>
                  <p:cNvPr id="120" name="Picture 119" descr="Logo&#10;&#10;Description automatically generated">
                    <a:extLst>
                      <a:ext uri="{FF2B5EF4-FFF2-40B4-BE49-F238E27FC236}">
                        <a16:creationId xmlns:a16="http://schemas.microsoft.com/office/drawing/2014/main" id="{D836FB31-966B-D5B3-9978-A65F849EF6E8}"/>
                      </a:ext>
                    </a:extLst>
                  </p:cNvPr>
                  <p:cNvPicPr>
                    <a:picLocks noChangeAspect="1"/>
                  </p:cNvPicPr>
                  <p:nvPr/>
                </p:nvPicPr>
                <p:blipFill>
                  <a:blip r:embed="rId39" cstate="print">
                    <a:extLst>
                      <a:ext uri="{28A0092B-C50C-407E-A947-70E740481C1C}">
                        <a14:useLocalDpi xmlns:a14="http://schemas.microsoft.com/office/drawing/2010/main"/>
                      </a:ext>
                    </a:extLst>
                  </a:blip>
                  <a:stretch>
                    <a:fillRect/>
                  </a:stretch>
                </p:blipFill>
                <p:spPr>
                  <a:xfrm>
                    <a:off x="10271164" y="2006794"/>
                    <a:ext cx="287020" cy="140734"/>
                  </a:xfrm>
                  <a:prstGeom prst="rect">
                    <a:avLst/>
                  </a:prstGeom>
                </p:spPr>
              </p:pic>
              <p:pic>
                <p:nvPicPr>
                  <p:cNvPr id="121" name="Picture 120" descr="A picture containing text, clock, device, gauge&#10;&#10;Description automatically generated">
                    <a:extLst>
                      <a:ext uri="{FF2B5EF4-FFF2-40B4-BE49-F238E27FC236}">
                        <a16:creationId xmlns:a16="http://schemas.microsoft.com/office/drawing/2014/main" id="{333EB552-B163-AEED-4E78-F5F8CFF5BED1}"/>
                      </a:ext>
                    </a:extLst>
                  </p:cNvPr>
                  <p:cNvPicPr>
                    <a:picLocks noChangeAspect="1"/>
                  </p:cNvPicPr>
                  <p:nvPr/>
                </p:nvPicPr>
                <p:blipFill>
                  <a:blip r:embed="rId40" cstate="print">
                    <a:extLst>
                      <a:ext uri="{28A0092B-C50C-407E-A947-70E740481C1C}">
                        <a14:useLocalDpi xmlns:a14="http://schemas.microsoft.com/office/drawing/2010/main"/>
                      </a:ext>
                    </a:extLst>
                  </a:blip>
                  <a:stretch>
                    <a:fillRect/>
                  </a:stretch>
                </p:blipFill>
                <p:spPr>
                  <a:xfrm>
                    <a:off x="9615600" y="2559992"/>
                    <a:ext cx="532473" cy="176580"/>
                  </a:xfrm>
                  <a:prstGeom prst="rect">
                    <a:avLst/>
                  </a:prstGeom>
                </p:spPr>
              </p:pic>
              <p:pic>
                <p:nvPicPr>
                  <p:cNvPr id="122" name="Picture 121" descr="A picture containing logo&#10;&#10;Description automatically generated">
                    <a:extLst>
                      <a:ext uri="{FF2B5EF4-FFF2-40B4-BE49-F238E27FC236}">
                        <a16:creationId xmlns:a16="http://schemas.microsoft.com/office/drawing/2014/main" id="{DEEAA6AA-6451-C4BD-24F3-13DE04ED93BF}"/>
                      </a:ext>
                    </a:extLst>
                  </p:cNvPr>
                  <p:cNvPicPr>
                    <a:picLocks noChangeAspect="1"/>
                  </p:cNvPicPr>
                  <p:nvPr/>
                </p:nvPicPr>
                <p:blipFill rotWithShape="1">
                  <a:blip r:embed="rId41" cstate="print">
                    <a:extLst>
                      <a:ext uri="{28A0092B-C50C-407E-A947-70E740481C1C}">
                        <a14:useLocalDpi xmlns:a14="http://schemas.microsoft.com/office/drawing/2010/main"/>
                      </a:ext>
                    </a:extLst>
                  </a:blip>
                  <a:srcRect/>
                  <a:stretch/>
                </p:blipFill>
                <p:spPr>
                  <a:xfrm>
                    <a:off x="9569675" y="2388803"/>
                    <a:ext cx="625142" cy="177103"/>
                  </a:xfrm>
                  <a:prstGeom prst="rect">
                    <a:avLst/>
                  </a:prstGeom>
                </p:spPr>
              </p:pic>
              <p:pic>
                <p:nvPicPr>
                  <p:cNvPr id="123" name="Picture 122" descr="Logo&#10;&#10;Description automatically generated">
                    <a:extLst>
                      <a:ext uri="{FF2B5EF4-FFF2-40B4-BE49-F238E27FC236}">
                        <a16:creationId xmlns:a16="http://schemas.microsoft.com/office/drawing/2014/main" id="{E4D350EA-CB12-E6F7-7955-68A29A16F36F}"/>
                      </a:ext>
                    </a:extLst>
                  </p:cNvPr>
                  <p:cNvPicPr>
                    <a:picLocks noChangeAspect="1"/>
                  </p:cNvPicPr>
                  <p:nvPr/>
                </p:nvPicPr>
                <p:blipFill rotWithShape="1">
                  <a:blip r:embed="rId42" cstate="print">
                    <a:extLst>
                      <a:ext uri="{28A0092B-C50C-407E-A947-70E740481C1C}">
                        <a14:useLocalDpi xmlns:a14="http://schemas.microsoft.com/office/drawing/2010/main"/>
                      </a:ext>
                    </a:extLst>
                  </a:blip>
                  <a:srcRect/>
                  <a:stretch/>
                </p:blipFill>
                <p:spPr>
                  <a:xfrm>
                    <a:off x="9806630" y="2799662"/>
                    <a:ext cx="246703" cy="234317"/>
                  </a:xfrm>
                  <a:prstGeom prst="rect">
                    <a:avLst/>
                  </a:prstGeom>
                </p:spPr>
              </p:pic>
              <p:pic>
                <p:nvPicPr>
                  <p:cNvPr id="124" name="Picture 123" descr="Logo, company name&#10;&#10;Description automatically generated">
                    <a:extLst>
                      <a:ext uri="{FF2B5EF4-FFF2-40B4-BE49-F238E27FC236}">
                        <a16:creationId xmlns:a16="http://schemas.microsoft.com/office/drawing/2014/main" id="{E0FAE63E-033E-6C80-0B72-F785CDC05FB0}"/>
                      </a:ext>
                    </a:extLst>
                  </p:cNvPr>
                  <p:cNvPicPr>
                    <a:picLocks noChangeAspect="1"/>
                  </p:cNvPicPr>
                  <p:nvPr/>
                </p:nvPicPr>
                <p:blipFill>
                  <a:blip r:embed="rId43" cstate="print">
                    <a:extLst>
                      <a:ext uri="{28A0092B-C50C-407E-A947-70E740481C1C}">
                        <a14:useLocalDpi xmlns:a14="http://schemas.microsoft.com/office/drawing/2010/main"/>
                      </a:ext>
                    </a:extLst>
                  </a:blip>
                  <a:stretch>
                    <a:fillRect/>
                  </a:stretch>
                </p:blipFill>
                <p:spPr>
                  <a:xfrm>
                    <a:off x="9397522" y="2667969"/>
                    <a:ext cx="199281" cy="188818"/>
                  </a:xfrm>
                  <a:prstGeom prst="rect">
                    <a:avLst/>
                  </a:prstGeom>
                </p:spPr>
              </p:pic>
              <p:pic>
                <p:nvPicPr>
                  <p:cNvPr id="125" name="Picture 124" descr="A blue and white logo&#10;&#10;Description automatically generated with low confidence">
                    <a:extLst>
                      <a:ext uri="{FF2B5EF4-FFF2-40B4-BE49-F238E27FC236}">
                        <a16:creationId xmlns:a16="http://schemas.microsoft.com/office/drawing/2014/main" id="{7E1E084A-9CC1-EE89-EB4E-14BE5BAF4472}"/>
                      </a:ext>
                    </a:extLst>
                  </p:cNvPr>
                  <p:cNvPicPr>
                    <a:picLocks noChangeAspect="1"/>
                  </p:cNvPicPr>
                  <p:nvPr/>
                </p:nvPicPr>
                <p:blipFill>
                  <a:blip r:embed="rId44" cstate="print">
                    <a:extLst>
                      <a:ext uri="{28A0092B-C50C-407E-A947-70E740481C1C}">
                        <a14:useLocalDpi xmlns:a14="http://schemas.microsoft.com/office/drawing/2010/main"/>
                      </a:ext>
                    </a:extLst>
                  </a:blip>
                  <a:stretch>
                    <a:fillRect/>
                  </a:stretch>
                </p:blipFill>
                <p:spPr>
                  <a:xfrm>
                    <a:off x="7927589" y="3235225"/>
                    <a:ext cx="326521" cy="253037"/>
                  </a:xfrm>
                  <a:prstGeom prst="rect">
                    <a:avLst/>
                  </a:prstGeom>
                </p:spPr>
              </p:pic>
              <p:pic>
                <p:nvPicPr>
                  <p:cNvPr id="126" name="Picture 125" descr="Text&#10;&#10;Description automatically generated">
                    <a:extLst>
                      <a:ext uri="{FF2B5EF4-FFF2-40B4-BE49-F238E27FC236}">
                        <a16:creationId xmlns:a16="http://schemas.microsoft.com/office/drawing/2014/main" id="{C3E19623-3587-98AF-45B7-54F9616ABA0E}"/>
                      </a:ext>
                    </a:extLst>
                  </p:cNvPr>
                  <p:cNvPicPr>
                    <a:picLocks noChangeAspect="1"/>
                  </p:cNvPicPr>
                  <p:nvPr/>
                </p:nvPicPr>
                <p:blipFill rotWithShape="1">
                  <a:blip r:embed="rId45" cstate="print">
                    <a:extLst>
                      <a:ext uri="{28A0092B-C50C-407E-A947-70E740481C1C}">
                        <a14:useLocalDpi xmlns:a14="http://schemas.microsoft.com/office/drawing/2010/main"/>
                      </a:ext>
                    </a:extLst>
                  </a:blip>
                  <a:srcRect/>
                  <a:stretch/>
                </p:blipFill>
                <p:spPr>
                  <a:xfrm>
                    <a:off x="7699972" y="3613188"/>
                    <a:ext cx="278088" cy="146015"/>
                  </a:xfrm>
                  <a:prstGeom prst="rect">
                    <a:avLst/>
                  </a:prstGeom>
                </p:spPr>
              </p:pic>
              <p:pic>
                <p:nvPicPr>
                  <p:cNvPr id="127" name="Picture 126" descr="A black and white image of a person's face&#10;&#10;Description automatically generated with low confidence">
                    <a:extLst>
                      <a:ext uri="{FF2B5EF4-FFF2-40B4-BE49-F238E27FC236}">
                        <a16:creationId xmlns:a16="http://schemas.microsoft.com/office/drawing/2014/main" id="{22C99FC0-318A-1D6A-857F-341AECF63795}"/>
                      </a:ext>
                    </a:extLst>
                  </p:cNvPr>
                  <p:cNvPicPr>
                    <a:picLocks noChangeAspect="1"/>
                  </p:cNvPicPr>
                  <p:nvPr/>
                </p:nvPicPr>
                <p:blipFill>
                  <a:blip r:embed="rId46" cstate="print">
                    <a:extLst>
                      <a:ext uri="{28A0092B-C50C-407E-A947-70E740481C1C}">
                        <a14:useLocalDpi xmlns:a14="http://schemas.microsoft.com/office/drawing/2010/main"/>
                      </a:ext>
                    </a:extLst>
                  </a:blip>
                  <a:stretch>
                    <a:fillRect/>
                  </a:stretch>
                </p:blipFill>
                <p:spPr>
                  <a:xfrm>
                    <a:off x="7318990" y="3664060"/>
                    <a:ext cx="258120" cy="321798"/>
                  </a:xfrm>
                  <a:prstGeom prst="rect">
                    <a:avLst/>
                  </a:prstGeom>
                </p:spPr>
              </p:pic>
              <p:pic>
                <p:nvPicPr>
                  <p:cNvPr id="1024" name="Picture 1023" descr="Logo&#10;&#10;Description automatically generated">
                    <a:extLst>
                      <a:ext uri="{FF2B5EF4-FFF2-40B4-BE49-F238E27FC236}">
                        <a16:creationId xmlns:a16="http://schemas.microsoft.com/office/drawing/2014/main" id="{084D366D-9460-2EC2-CC81-AD6BDEFBE4B1}"/>
                      </a:ext>
                    </a:extLst>
                  </p:cNvPr>
                  <p:cNvPicPr>
                    <a:picLocks noChangeAspect="1"/>
                  </p:cNvPicPr>
                  <p:nvPr/>
                </p:nvPicPr>
                <p:blipFill>
                  <a:blip r:embed="rId47" cstate="print">
                    <a:extLst>
                      <a:ext uri="{28A0092B-C50C-407E-A947-70E740481C1C}">
                        <a14:useLocalDpi xmlns:a14="http://schemas.microsoft.com/office/drawing/2010/main"/>
                      </a:ext>
                    </a:extLst>
                  </a:blip>
                  <a:stretch>
                    <a:fillRect/>
                  </a:stretch>
                </p:blipFill>
                <p:spPr>
                  <a:xfrm>
                    <a:off x="6479287" y="3826767"/>
                    <a:ext cx="596349" cy="429531"/>
                  </a:xfrm>
                  <a:prstGeom prst="rect">
                    <a:avLst/>
                  </a:prstGeom>
                </p:spPr>
              </p:pic>
              <p:pic>
                <p:nvPicPr>
                  <p:cNvPr id="1027" name="Picture 1026" descr="Logo&#10;&#10;Description automatically generated">
                    <a:extLst>
                      <a:ext uri="{FF2B5EF4-FFF2-40B4-BE49-F238E27FC236}">
                        <a16:creationId xmlns:a16="http://schemas.microsoft.com/office/drawing/2014/main" id="{9A9BCB85-6768-CC9F-66B2-997FF1EE33CD}"/>
                      </a:ext>
                    </a:extLst>
                  </p:cNvPr>
                  <p:cNvPicPr>
                    <a:picLocks noChangeAspect="1"/>
                  </p:cNvPicPr>
                  <p:nvPr/>
                </p:nvPicPr>
                <p:blipFill>
                  <a:blip r:embed="rId48" cstate="print">
                    <a:extLst>
                      <a:ext uri="{28A0092B-C50C-407E-A947-70E740481C1C}">
                        <a14:useLocalDpi xmlns:a14="http://schemas.microsoft.com/office/drawing/2010/main"/>
                      </a:ext>
                    </a:extLst>
                  </a:blip>
                  <a:stretch>
                    <a:fillRect/>
                  </a:stretch>
                </p:blipFill>
                <p:spPr>
                  <a:xfrm>
                    <a:off x="7048943" y="4355842"/>
                    <a:ext cx="445032" cy="424830"/>
                  </a:xfrm>
                  <a:prstGeom prst="rect">
                    <a:avLst/>
                  </a:prstGeom>
                </p:spPr>
              </p:pic>
              <p:pic>
                <p:nvPicPr>
                  <p:cNvPr id="1029" name="Picture 1028" descr="Logo&#10;&#10;Description automatically generated">
                    <a:extLst>
                      <a:ext uri="{FF2B5EF4-FFF2-40B4-BE49-F238E27FC236}">
                        <a16:creationId xmlns:a16="http://schemas.microsoft.com/office/drawing/2014/main" id="{C2C74050-6750-D929-6C4A-7283C9E034E3}"/>
                      </a:ext>
                    </a:extLst>
                  </p:cNvPr>
                  <p:cNvPicPr>
                    <a:picLocks noChangeAspect="1"/>
                  </p:cNvPicPr>
                  <p:nvPr/>
                </p:nvPicPr>
                <p:blipFill>
                  <a:blip r:embed="rId49" cstate="print">
                    <a:extLst>
                      <a:ext uri="{28A0092B-C50C-407E-A947-70E740481C1C}">
                        <a14:useLocalDpi xmlns:a14="http://schemas.microsoft.com/office/drawing/2010/main"/>
                      </a:ext>
                    </a:extLst>
                  </a:blip>
                  <a:stretch>
                    <a:fillRect/>
                  </a:stretch>
                </p:blipFill>
                <p:spPr>
                  <a:xfrm>
                    <a:off x="6851511" y="5035657"/>
                    <a:ext cx="504568" cy="306397"/>
                  </a:xfrm>
                  <a:prstGeom prst="rect">
                    <a:avLst/>
                  </a:prstGeom>
                </p:spPr>
              </p:pic>
              <p:pic>
                <p:nvPicPr>
                  <p:cNvPr id="1031" name="Picture 1030" descr="Text&#10;&#10;Description automatically generated">
                    <a:extLst>
                      <a:ext uri="{FF2B5EF4-FFF2-40B4-BE49-F238E27FC236}">
                        <a16:creationId xmlns:a16="http://schemas.microsoft.com/office/drawing/2014/main" id="{D9DD7CF4-580B-215E-9375-39F52CF1B54B}"/>
                      </a:ext>
                    </a:extLst>
                  </p:cNvPr>
                  <p:cNvPicPr>
                    <a:picLocks noChangeAspect="1"/>
                  </p:cNvPicPr>
                  <p:nvPr/>
                </p:nvPicPr>
                <p:blipFill>
                  <a:blip r:embed="rId50" cstate="print">
                    <a:extLst>
                      <a:ext uri="{28A0092B-C50C-407E-A947-70E740481C1C}">
                        <a14:useLocalDpi xmlns:a14="http://schemas.microsoft.com/office/drawing/2010/main"/>
                      </a:ext>
                    </a:extLst>
                  </a:blip>
                  <a:stretch>
                    <a:fillRect/>
                  </a:stretch>
                </p:blipFill>
                <p:spPr>
                  <a:xfrm>
                    <a:off x="7982997" y="3962124"/>
                    <a:ext cx="446887" cy="270992"/>
                  </a:xfrm>
                  <a:prstGeom prst="rect">
                    <a:avLst/>
                  </a:prstGeom>
                </p:spPr>
              </p:pic>
              <p:pic>
                <p:nvPicPr>
                  <p:cNvPr id="1032" name="Picture 1031" descr="A picture containing text&#10;&#10;Description automatically generated">
                    <a:extLst>
                      <a:ext uri="{FF2B5EF4-FFF2-40B4-BE49-F238E27FC236}">
                        <a16:creationId xmlns:a16="http://schemas.microsoft.com/office/drawing/2014/main" id="{8D7A7352-2E2C-11B9-E644-82E1102AE43E}"/>
                      </a:ext>
                    </a:extLst>
                  </p:cNvPr>
                  <p:cNvPicPr>
                    <a:picLocks noChangeAspect="1"/>
                  </p:cNvPicPr>
                  <p:nvPr/>
                </p:nvPicPr>
                <p:blipFill>
                  <a:blip r:embed="rId51" cstate="print">
                    <a:extLst>
                      <a:ext uri="{28A0092B-C50C-407E-A947-70E740481C1C}">
                        <a14:useLocalDpi xmlns:a14="http://schemas.microsoft.com/office/drawing/2010/main"/>
                      </a:ext>
                    </a:extLst>
                  </a:blip>
                  <a:stretch>
                    <a:fillRect/>
                  </a:stretch>
                </p:blipFill>
                <p:spPr>
                  <a:xfrm>
                    <a:off x="8229571" y="4591244"/>
                    <a:ext cx="588023" cy="167145"/>
                  </a:xfrm>
                  <a:prstGeom prst="rect">
                    <a:avLst/>
                  </a:prstGeom>
                </p:spPr>
              </p:pic>
              <p:pic>
                <p:nvPicPr>
                  <p:cNvPr id="1034" name="Picture 1033" descr="Logo&#10;&#10;Description automatically generated">
                    <a:extLst>
                      <a:ext uri="{FF2B5EF4-FFF2-40B4-BE49-F238E27FC236}">
                        <a16:creationId xmlns:a16="http://schemas.microsoft.com/office/drawing/2014/main" id="{B65CA9A3-8A81-CE9B-F262-6D07BF5F9D8A}"/>
                      </a:ext>
                    </a:extLst>
                  </p:cNvPr>
                  <p:cNvPicPr>
                    <a:picLocks noChangeAspect="1"/>
                  </p:cNvPicPr>
                  <p:nvPr/>
                </p:nvPicPr>
                <p:blipFill>
                  <a:blip r:embed="rId52" cstate="print">
                    <a:extLst>
                      <a:ext uri="{28A0092B-C50C-407E-A947-70E740481C1C}">
                        <a14:useLocalDpi xmlns:a14="http://schemas.microsoft.com/office/drawing/2010/main"/>
                      </a:ext>
                    </a:extLst>
                  </a:blip>
                  <a:stretch>
                    <a:fillRect/>
                  </a:stretch>
                </p:blipFill>
                <p:spPr>
                  <a:xfrm>
                    <a:off x="8526509" y="5473224"/>
                    <a:ext cx="498165" cy="240944"/>
                  </a:xfrm>
                  <a:prstGeom prst="rect">
                    <a:avLst/>
                  </a:prstGeom>
                </p:spPr>
              </p:pic>
              <p:pic>
                <p:nvPicPr>
                  <p:cNvPr id="1035" name="Picture 1034" descr="Logo&#10;&#10;Description automatically generated">
                    <a:extLst>
                      <a:ext uri="{FF2B5EF4-FFF2-40B4-BE49-F238E27FC236}">
                        <a16:creationId xmlns:a16="http://schemas.microsoft.com/office/drawing/2014/main" id="{62A68F91-9536-876E-E1EB-145610028B7E}"/>
                      </a:ext>
                    </a:extLst>
                  </p:cNvPr>
                  <p:cNvPicPr>
                    <a:picLocks noChangeAspect="1"/>
                  </p:cNvPicPr>
                  <p:nvPr/>
                </p:nvPicPr>
                <p:blipFill>
                  <a:blip r:embed="rId53" cstate="print">
                    <a:extLst>
                      <a:ext uri="{28A0092B-C50C-407E-A947-70E740481C1C}">
                        <a14:useLocalDpi xmlns:a14="http://schemas.microsoft.com/office/drawing/2010/main"/>
                      </a:ext>
                    </a:extLst>
                  </a:blip>
                  <a:stretch>
                    <a:fillRect/>
                  </a:stretch>
                </p:blipFill>
                <p:spPr>
                  <a:xfrm>
                    <a:off x="8690116" y="4048417"/>
                    <a:ext cx="522298" cy="241939"/>
                  </a:xfrm>
                  <a:prstGeom prst="rect">
                    <a:avLst/>
                  </a:prstGeom>
                </p:spPr>
              </p:pic>
              <p:pic>
                <p:nvPicPr>
                  <p:cNvPr id="1038" name="Picture 1037" descr="Logo&#10;&#10;Description automatically generated">
                    <a:extLst>
                      <a:ext uri="{FF2B5EF4-FFF2-40B4-BE49-F238E27FC236}">
                        <a16:creationId xmlns:a16="http://schemas.microsoft.com/office/drawing/2014/main" id="{38D53842-4CED-FA6D-D4F6-021824DFC5CF}"/>
                      </a:ext>
                    </a:extLst>
                  </p:cNvPr>
                  <p:cNvPicPr>
                    <a:picLocks noChangeAspect="1"/>
                  </p:cNvPicPr>
                  <p:nvPr/>
                </p:nvPicPr>
                <p:blipFill>
                  <a:blip r:embed="rId54" cstate="print">
                    <a:extLst>
                      <a:ext uri="{28A0092B-C50C-407E-A947-70E740481C1C}">
                        <a14:useLocalDpi xmlns:a14="http://schemas.microsoft.com/office/drawing/2010/main"/>
                      </a:ext>
                    </a:extLst>
                  </a:blip>
                  <a:stretch>
                    <a:fillRect/>
                  </a:stretch>
                </p:blipFill>
                <p:spPr>
                  <a:xfrm>
                    <a:off x="8611702" y="4007539"/>
                    <a:ext cx="224069" cy="226288"/>
                  </a:xfrm>
                  <a:prstGeom prst="rect">
                    <a:avLst/>
                  </a:prstGeom>
                </p:spPr>
              </p:pic>
              <p:pic>
                <p:nvPicPr>
                  <p:cNvPr id="1039" name="Picture 1038" descr="Logo&#10;&#10;Description automatically generated">
                    <a:extLst>
                      <a:ext uri="{FF2B5EF4-FFF2-40B4-BE49-F238E27FC236}">
                        <a16:creationId xmlns:a16="http://schemas.microsoft.com/office/drawing/2014/main" id="{248E4159-E5A5-285F-FFFD-66EF730A66DE}"/>
                      </a:ext>
                    </a:extLst>
                  </p:cNvPr>
                  <p:cNvPicPr>
                    <a:picLocks noChangeAspect="1"/>
                  </p:cNvPicPr>
                  <p:nvPr/>
                </p:nvPicPr>
                <p:blipFill rotWithShape="1">
                  <a:blip r:embed="rId55" cstate="print">
                    <a:extLst>
                      <a:ext uri="{28A0092B-C50C-407E-A947-70E740481C1C}">
                        <a14:useLocalDpi xmlns:a14="http://schemas.microsoft.com/office/drawing/2010/main"/>
                      </a:ext>
                    </a:extLst>
                  </a:blip>
                  <a:srcRect/>
                  <a:stretch/>
                </p:blipFill>
                <p:spPr>
                  <a:xfrm>
                    <a:off x="8913224" y="3444662"/>
                    <a:ext cx="284688" cy="316223"/>
                  </a:xfrm>
                  <a:prstGeom prst="rect">
                    <a:avLst/>
                  </a:prstGeom>
                </p:spPr>
              </p:pic>
              <p:pic>
                <p:nvPicPr>
                  <p:cNvPr id="1040" name="Picture 1039" descr="Logo&#10;&#10;Description automatically generated">
                    <a:extLst>
                      <a:ext uri="{FF2B5EF4-FFF2-40B4-BE49-F238E27FC236}">
                        <a16:creationId xmlns:a16="http://schemas.microsoft.com/office/drawing/2014/main" id="{CBC0B600-454D-1F06-6ABF-09C2F3FECE21}"/>
                      </a:ext>
                    </a:extLst>
                  </p:cNvPr>
                  <p:cNvPicPr>
                    <a:picLocks noChangeAspect="1"/>
                  </p:cNvPicPr>
                  <p:nvPr/>
                </p:nvPicPr>
                <p:blipFill>
                  <a:blip r:embed="rId56" cstate="print">
                    <a:extLst>
                      <a:ext uri="{28A0092B-C50C-407E-A947-70E740481C1C}">
                        <a14:useLocalDpi xmlns:a14="http://schemas.microsoft.com/office/drawing/2010/main"/>
                      </a:ext>
                    </a:extLst>
                  </a:blip>
                  <a:stretch>
                    <a:fillRect/>
                  </a:stretch>
                </p:blipFill>
                <p:spPr>
                  <a:xfrm>
                    <a:off x="8734431" y="3288230"/>
                    <a:ext cx="318958" cy="143928"/>
                  </a:xfrm>
                  <a:prstGeom prst="rect">
                    <a:avLst/>
                  </a:prstGeom>
                </p:spPr>
              </p:pic>
              <p:pic>
                <p:nvPicPr>
                  <p:cNvPr id="1042" name="Picture 1041" descr="Logo&#10;&#10;Description automatically generated">
                    <a:extLst>
                      <a:ext uri="{FF2B5EF4-FFF2-40B4-BE49-F238E27FC236}">
                        <a16:creationId xmlns:a16="http://schemas.microsoft.com/office/drawing/2014/main" id="{54A5E6F6-F3DF-7EC1-60C1-72D302C47A7D}"/>
                      </a:ext>
                    </a:extLst>
                  </p:cNvPr>
                  <p:cNvPicPr>
                    <a:picLocks noChangeAspect="1"/>
                  </p:cNvPicPr>
                  <p:nvPr/>
                </p:nvPicPr>
                <p:blipFill>
                  <a:blip r:embed="rId57" cstate="print">
                    <a:extLst>
                      <a:ext uri="{28A0092B-C50C-407E-A947-70E740481C1C}">
                        <a14:useLocalDpi xmlns:a14="http://schemas.microsoft.com/office/drawing/2010/main"/>
                      </a:ext>
                    </a:extLst>
                  </a:blip>
                  <a:stretch>
                    <a:fillRect/>
                  </a:stretch>
                </p:blipFill>
                <p:spPr>
                  <a:xfrm>
                    <a:off x="9504289" y="3015753"/>
                    <a:ext cx="271396" cy="257146"/>
                  </a:xfrm>
                  <a:prstGeom prst="rect">
                    <a:avLst/>
                  </a:prstGeom>
                </p:spPr>
              </p:pic>
              <p:pic>
                <p:nvPicPr>
                  <p:cNvPr id="1043" name="Picture 1042" descr="Logo&#10;&#10;Description automatically generated">
                    <a:extLst>
                      <a:ext uri="{FF2B5EF4-FFF2-40B4-BE49-F238E27FC236}">
                        <a16:creationId xmlns:a16="http://schemas.microsoft.com/office/drawing/2014/main" id="{F4415D29-E4BB-AC86-F785-C60E9C1F21B2}"/>
                      </a:ext>
                    </a:extLst>
                  </p:cNvPr>
                  <p:cNvPicPr>
                    <a:picLocks noChangeAspect="1"/>
                  </p:cNvPicPr>
                  <p:nvPr/>
                </p:nvPicPr>
                <p:blipFill>
                  <a:blip r:embed="rId58" cstate="print">
                    <a:extLst>
                      <a:ext uri="{28A0092B-C50C-407E-A947-70E740481C1C}">
                        <a14:useLocalDpi xmlns:a14="http://schemas.microsoft.com/office/drawing/2010/main"/>
                      </a:ext>
                    </a:extLst>
                  </a:blip>
                  <a:stretch>
                    <a:fillRect/>
                  </a:stretch>
                </p:blipFill>
                <p:spPr>
                  <a:xfrm>
                    <a:off x="9265294" y="3151139"/>
                    <a:ext cx="244126" cy="231308"/>
                  </a:xfrm>
                  <a:prstGeom prst="rect">
                    <a:avLst/>
                  </a:prstGeom>
                </p:spPr>
              </p:pic>
              <p:pic>
                <p:nvPicPr>
                  <p:cNvPr id="1045" name="Picture 1044" descr="A picture containing text&#10;&#10;Description automatically generated">
                    <a:extLst>
                      <a:ext uri="{FF2B5EF4-FFF2-40B4-BE49-F238E27FC236}">
                        <a16:creationId xmlns:a16="http://schemas.microsoft.com/office/drawing/2014/main" id="{C38C3C8D-BAC7-856F-9BA4-71E2240114FD}"/>
                      </a:ext>
                    </a:extLst>
                  </p:cNvPr>
                  <p:cNvPicPr>
                    <a:picLocks noChangeAspect="1"/>
                  </p:cNvPicPr>
                  <p:nvPr/>
                </p:nvPicPr>
                <p:blipFill>
                  <a:blip r:embed="rId59" cstate="print">
                    <a:extLst>
                      <a:ext uri="{28A0092B-C50C-407E-A947-70E740481C1C}">
                        <a14:useLocalDpi xmlns:a14="http://schemas.microsoft.com/office/drawing/2010/main"/>
                      </a:ext>
                    </a:extLst>
                  </a:blip>
                  <a:stretch>
                    <a:fillRect/>
                  </a:stretch>
                </p:blipFill>
                <p:spPr>
                  <a:xfrm>
                    <a:off x="8900345" y="2978240"/>
                    <a:ext cx="382787" cy="227286"/>
                  </a:xfrm>
                  <a:prstGeom prst="rect">
                    <a:avLst/>
                  </a:prstGeom>
                </p:spPr>
              </p:pic>
              <p:pic>
                <p:nvPicPr>
                  <p:cNvPr id="1046" name="Picture 4" descr="UCF-tab-NoBleed_vert-KG-7406">
                    <a:extLst>
                      <a:ext uri="{FF2B5EF4-FFF2-40B4-BE49-F238E27FC236}">
                        <a16:creationId xmlns:a16="http://schemas.microsoft.com/office/drawing/2014/main" id="{6A18ECC9-5FFD-92F2-9F33-579F1321F51D}"/>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8817872" y="4916347"/>
                    <a:ext cx="270936" cy="345704"/>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6">
                    <a:extLst>
                      <a:ext uri="{FF2B5EF4-FFF2-40B4-BE49-F238E27FC236}">
                        <a16:creationId xmlns:a16="http://schemas.microsoft.com/office/drawing/2014/main" id="{87B47696-9FEE-4694-F1D8-BF15495E8A7B}"/>
                      </a:ext>
                    </a:extLst>
                  </p:cNvPr>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8358071" y="4943953"/>
                    <a:ext cx="359332" cy="340466"/>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1048" descr="Text, logo&#10;&#10;Description automatically generated">
                    <a:extLst>
                      <a:ext uri="{FF2B5EF4-FFF2-40B4-BE49-F238E27FC236}">
                        <a16:creationId xmlns:a16="http://schemas.microsoft.com/office/drawing/2014/main" id="{3A748079-A48E-08F3-2D8B-F6D3D17496C7}"/>
                      </a:ext>
                    </a:extLst>
                  </p:cNvPr>
                  <p:cNvPicPr>
                    <a:picLocks noChangeAspect="1"/>
                  </p:cNvPicPr>
                  <p:nvPr/>
                </p:nvPicPr>
                <p:blipFill>
                  <a:blip r:embed="rId62"/>
                  <a:stretch>
                    <a:fillRect/>
                  </a:stretch>
                </p:blipFill>
                <p:spPr>
                  <a:xfrm>
                    <a:off x="2788354" y="2471162"/>
                    <a:ext cx="271922" cy="256741"/>
                  </a:xfrm>
                  <a:prstGeom prst="rect">
                    <a:avLst/>
                  </a:prstGeom>
                </p:spPr>
              </p:pic>
              <p:pic>
                <p:nvPicPr>
                  <p:cNvPr id="1050" name="Picture 14" descr="Florida A&amp;amp;M University Career &amp;amp; Professional Development Center - Home |  Facebook">
                    <a:extLst>
                      <a:ext uri="{FF2B5EF4-FFF2-40B4-BE49-F238E27FC236}">
                        <a16:creationId xmlns:a16="http://schemas.microsoft.com/office/drawing/2014/main" id="{99D78634-4965-2B0D-BCB8-2EF33F344085}"/>
                      </a:ext>
                    </a:extLst>
                  </p:cNvPr>
                  <p:cNvPicPr>
                    <a:picLocks noChangeAspect="1" noChangeArrowheads="1"/>
                  </p:cNvPicPr>
                  <p:nvPr/>
                </p:nvPicPr>
                <p:blipFill rotWithShape="1">
                  <a:blip r:embed="rId63">
                    <a:extLst>
                      <a:ext uri="{28A0092B-C50C-407E-A947-70E740481C1C}">
                        <a14:useLocalDpi xmlns:a14="http://schemas.microsoft.com/office/drawing/2010/main" val="0"/>
                      </a:ext>
                    </a:extLst>
                  </a:blip>
                  <a:srcRect l="8333" t="40757" r="70242" b="50715"/>
                  <a:stretch/>
                </p:blipFill>
                <p:spPr bwMode="auto">
                  <a:xfrm>
                    <a:off x="7713333" y="4893371"/>
                    <a:ext cx="581823" cy="219422"/>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1050" descr="Logo&#10;&#10;Description automatically generated">
                    <a:extLst>
                      <a:ext uri="{FF2B5EF4-FFF2-40B4-BE49-F238E27FC236}">
                        <a16:creationId xmlns:a16="http://schemas.microsoft.com/office/drawing/2014/main" id="{5A29D1D0-DF62-6BCE-49FF-7D7FD1999E6B}"/>
                      </a:ext>
                    </a:extLst>
                  </p:cNvPr>
                  <p:cNvPicPr>
                    <a:picLocks noChangeAspect="1"/>
                  </p:cNvPicPr>
                  <p:nvPr/>
                </p:nvPicPr>
                <p:blipFill>
                  <a:blip r:embed="rId64">
                    <a:clrChange>
                      <a:clrFrom>
                        <a:srgbClr val="FFFFFF"/>
                      </a:clrFrom>
                      <a:clrTo>
                        <a:srgbClr val="FFFFFF">
                          <a:alpha val="0"/>
                        </a:srgbClr>
                      </a:clrTo>
                    </a:clrChange>
                  </a:blip>
                  <a:stretch>
                    <a:fillRect/>
                  </a:stretch>
                </p:blipFill>
                <p:spPr>
                  <a:xfrm>
                    <a:off x="8033178" y="3578016"/>
                    <a:ext cx="291711" cy="181822"/>
                  </a:xfrm>
                  <a:prstGeom prst="rect">
                    <a:avLst/>
                  </a:prstGeom>
                </p:spPr>
              </p:pic>
              <p:pic>
                <p:nvPicPr>
                  <p:cNvPr id="1052" name="Picture 8">
                    <a:extLst>
                      <a:ext uri="{FF2B5EF4-FFF2-40B4-BE49-F238E27FC236}">
                        <a16:creationId xmlns:a16="http://schemas.microsoft.com/office/drawing/2014/main" id="{72477B35-1983-2518-5B8D-5F81EF36E289}"/>
                      </a:ext>
                    </a:extLst>
                  </p:cNvPr>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7960239" y="3748364"/>
                    <a:ext cx="248816" cy="235752"/>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16">
                    <a:extLst>
                      <a:ext uri="{FF2B5EF4-FFF2-40B4-BE49-F238E27FC236}">
                        <a16:creationId xmlns:a16="http://schemas.microsoft.com/office/drawing/2014/main" id="{3D6E98A3-B053-EF8C-407C-5FA2D40141BF}"/>
                      </a:ext>
                    </a:extLst>
                  </p:cNvPr>
                  <p:cNvPicPr>
                    <a:picLocks noChangeAspect="1" noChangeArrowheads="1"/>
                  </p:cNvPicPr>
                  <p:nvPr/>
                </p:nvPicPr>
                <p:blipFill>
                  <a:blip r:embed="rId6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1706" y="2645221"/>
                    <a:ext cx="223849" cy="212096"/>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18">
                    <a:extLst>
                      <a:ext uri="{FF2B5EF4-FFF2-40B4-BE49-F238E27FC236}">
                        <a16:creationId xmlns:a16="http://schemas.microsoft.com/office/drawing/2014/main" id="{E864059B-167B-177C-E445-F573DFD287CC}"/>
                      </a:ext>
                    </a:extLst>
                  </p:cNvPr>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7354451" y="2598247"/>
                    <a:ext cx="201740" cy="191148"/>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24">
                    <a:extLst>
                      <a:ext uri="{FF2B5EF4-FFF2-40B4-BE49-F238E27FC236}">
                        <a16:creationId xmlns:a16="http://schemas.microsoft.com/office/drawing/2014/main" id="{8B4A593C-8BE3-687E-9174-EA0F41E0A8B0}"/>
                      </a:ext>
                    </a:extLst>
                  </p:cNvPr>
                  <p:cNvPicPr>
                    <a:picLocks noChangeAspect="1" noChangeArrowheads="1"/>
                  </p:cNvPicPr>
                  <p:nvPr/>
                </p:nvPicPr>
                <p:blipFill>
                  <a:blip r:embed="rId6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74997" y="4203700"/>
                    <a:ext cx="189476" cy="411435"/>
                  </a:xfrm>
                  <a:prstGeom prst="rect">
                    <a:avLst/>
                  </a:prstGeom>
                  <a:noFill/>
                  <a:extLst>
                    <a:ext uri="{909E8E84-426E-40DD-AFC4-6F175D3DCCD1}">
                      <a14:hiddenFill xmlns:a14="http://schemas.microsoft.com/office/drawing/2010/main">
                        <a:solidFill>
                          <a:srgbClr val="FFFFFF"/>
                        </a:solidFill>
                      </a14:hiddenFill>
                    </a:ext>
                  </a:extLst>
                </p:spPr>
              </p:pic>
              <p:pic>
                <p:nvPicPr>
                  <p:cNvPr id="1057" name="Picture 26" descr="Image result for iowa state university logo">
                    <a:extLst>
                      <a:ext uri="{FF2B5EF4-FFF2-40B4-BE49-F238E27FC236}">
                        <a16:creationId xmlns:a16="http://schemas.microsoft.com/office/drawing/2014/main" id="{165B5133-B264-690D-4B79-CF94997DEDC4}"/>
                      </a:ext>
                    </a:extLst>
                  </p:cNvPr>
                  <p:cNvPicPr>
                    <a:picLocks noChangeAspect="1" noChangeArrowheads="1"/>
                  </p:cNvPicPr>
                  <p:nvPr/>
                </p:nvPicPr>
                <p:blipFill>
                  <a:blip r:embed="rId6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06759" y="2331157"/>
                    <a:ext cx="320746" cy="303905"/>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0" descr="Image result for tuskegee university logo">
                    <a:extLst>
                      <a:ext uri="{FF2B5EF4-FFF2-40B4-BE49-F238E27FC236}">
                        <a16:creationId xmlns:a16="http://schemas.microsoft.com/office/drawing/2014/main" id="{DEDEB918-95E4-CCC2-766D-C70D40537933}"/>
                      </a:ext>
                    </a:extLst>
                  </p:cNvPr>
                  <p:cNvPicPr>
                    <a:picLocks noChangeAspect="1" noChangeArrowheads="1"/>
                  </p:cNvPicPr>
                  <p:nvPr/>
                </p:nvPicPr>
                <p:blipFill>
                  <a:blip r:embed="rId7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81556" y="4284458"/>
                    <a:ext cx="318276" cy="301565"/>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34" descr="The George Washington University site logo">
                    <a:extLst>
                      <a:ext uri="{FF2B5EF4-FFF2-40B4-BE49-F238E27FC236}">
                        <a16:creationId xmlns:a16="http://schemas.microsoft.com/office/drawing/2014/main" id="{E1B30744-7F6C-DE40-179D-A872E5E95DC6}"/>
                      </a:ext>
                    </a:extLst>
                  </p:cNvPr>
                  <p:cNvPicPr>
                    <a:picLocks noChangeAspect="1" noChangeArrowheads="1"/>
                  </p:cNvPicPr>
                  <p:nvPr/>
                </p:nvPicPr>
                <p:blipFill>
                  <a:blip r:embed="rId71">
                    <a:extLst>
                      <a:ext uri="{28A0092B-C50C-407E-A947-70E740481C1C}">
                        <a14:useLocalDpi xmlns:a14="http://schemas.microsoft.com/office/drawing/2010/main" val="0"/>
                      </a:ext>
                    </a:extLst>
                  </a:blip>
                  <a:srcRect/>
                  <a:stretch>
                    <a:fillRect/>
                  </a:stretch>
                </p:blipFill>
                <p:spPr bwMode="auto">
                  <a:xfrm>
                    <a:off x="9814480" y="3070858"/>
                    <a:ext cx="289637" cy="204176"/>
                  </a:xfrm>
                  <a:prstGeom prst="rect">
                    <a:avLst/>
                  </a:prstGeom>
                  <a:noFill/>
                  <a:extLst>
                    <a:ext uri="{909E8E84-426E-40DD-AFC4-6F175D3DCCD1}">
                      <a14:hiddenFill xmlns:a14="http://schemas.microsoft.com/office/drawing/2010/main">
                        <a:solidFill>
                          <a:srgbClr val="FFFFFF"/>
                        </a:solidFill>
                      </a14:hiddenFill>
                    </a:ext>
                  </a:extLst>
                </p:spPr>
              </p:pic>
              <p:pic>
                <p:nvPicPr>
                  <p:cNvPr id="1061" name="Picture 40" descr="Embry–Riddle Aeronautical University - Wikipedia">
                    <a:extLst>
                      <a:ext uri="{FF2B5EF4-FFF2-40B4-BE49-F238E27FC236}">
                        <a16:creationId xmlns:a16="http://schemas.microsoft.com/office/drawing/2014/main" id="{1A75661B-4C79-267A-7C02-4ABC670867BF}"/>
                      </a:ext>
                    </a:extLst>
                  </p:cNvPr>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9024674" y="5317633"/>
                    <a:ext cx="270936" cy="256711"/>
                  </a:xfrm>
                  <a:prstGeom prst="rect">
                    <a:avLst/>
                  </a:prstGeom>
                  <a:noFill/>
                  <a:extLst>
                    <a:ext uri="{909E8E84-426E-40DD-AFC4-6F175D3DCCD1}">
                      <a14:hiddenFill xmlns:a14="http://schemas.microsoft.com/office/drawing/2010/main">
                        <a:solidFill>
                          <a:srgbClr val="FFFFFF"/>
                        </a:solidFill>
                      </a14:hiddenFill>
                    </a:ext>
                  </a:extLst>
                </p:spPr>
              </p:pic>
              <p:pic>
                <p:nvPicPr>
                  <p:cNvPr id="1063" name="Picture 1062" descr="UW logo">
                    <a:extLst>
                      <a:ext uri="{FF2B5EF4-FFF2-40B4-BE49-F238E27FC236}">
                        <a16:creationId xmlns:a16="http://schemas.microsoft.com/office/drawing/2014/main" id="{85762C91-07DD-4D63-EE57-1DB31C249831}"/>
                      </a:ext>
                    </a:extLst>
                  </p:cNvPr>
                  <p:cNvPicPr>
                    <a:picLocks noChangeAspect="1"/>
                  </p:cNvPicPr>
                  <p:nvPr/>
                </p:nvPicPr>
                <p:blipFill>
                  <a:blip r:embed="rId73" cstate="print">
                    <a:extLst>
                      <a:ext uri="{28A0092B-C50C-407E-A947-70E740481C1C}">
                        <a14:useLocalDpi xmlns:a14="http://schemas.microsoft.com/office/drawing/2010/main"/>
                      </a:ext>
                    </a:extLst>
                  </a:blip>
                  <a:stretch>
                    <a:fillRect/>
                  </a:stretch>
                </p:blipFill>
                <p:spPr>
                  <a:xfrm>
                    <a:off x="3971958" y="1890029"/>
                    <a:ext cx="738944" cy="415533"/>
                  </a:xfrm>
                  <a:prstGeom prst="rect">
                    <a:avLst/>
                  </a:prstGeom>
                </p:spPr>
              </p:pic>
              <p:pic>
                <p:nvPicPr>
                  <p:cNvPr id="1065" name="Picture 44" descr="Notre Dame University Name, HD Png Download , Transparent Png Image -  PNGitem">
                    <a:extLst>
                      <a:ext uri="{FF2B5EF4-FFF2-40B4-BE49-F238E27FC236}">
                        <a16:creationId xmlns:a16="http://schemas.microsoft.com/office/drawing/2014/main" id="{34D9FD36-3CAB-6EC6-4567-140D9C335ABD}"/>
                      </a:ext>
                    </a:extLst>
                  </p:cNvPr>
                  <p:cNvPicPr>
                    <a:picLocks noChangeAspect="1" noChangeArrowheads="1"/>
                  </p:cNvPicPr>
                  <p:nvPr/>
                </p:nvPicPr>
                <p:blipFill>
                  <a:blip r:embed="rId74">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7490079" y="3009663"/>
                    <a:ext cx="653309" cy="177706"/>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56" descr="Logo Downloads : SLU">
                    <a:extLst>
                      <a:ext uri="{FF2B5EF4-FFF2-40B4-BE49-F238E27FC236}">
                        <a16:creationId xmlns:a16="http://schemas.microsoft.com/office/drawing/2014/main" id="{297DE093-488F-EAE1-1772-EA8233DF0C0C}"/>
                      </a:ext>
                    </a:extLst>
                  </p:cNvPr>
                  <p:cNvPicPr>
                    <a:picLocks noChangeAspect="1" noChangeArrowheads="1"/>
                  </p:cNvPicPr>
                  <p:nvPr/>
                </p:nvPicPr>
                <p:blipFill>
                  <a:blip r:embed="rId7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56032" y="2924976"/>
                    <a:ext cx="346582" cy="338788"/>
                  </a:xfrm>
                  <a:prstGeom prst="rect">
                    <a:avLst/>
                  </a:prstGeom>
                  <a:noFill/>
                  <a:extLst>
                    <a:ext uri="{909E8E84-426E-40DD-AFC4-6F175D3DCCD1}">
                      <a14:hiddenFill xmlns:a14="http://schemas.microsoft.com/office/drawing/2010/main">
                        <a:solidFill>
                          <a:srgbClr val="FFFFFF"/>
                        </a:solidFill>
                      </a14:hiddenFill>
                    </a:ext>
                  </a:extLst>
                </p:spPr>
              </p:pic>
              <p:pic>
                <p:nvPicPr>
                  <p:cNvPr id="1067" name="Picture 62" descr="University Logo">
                    <a:extLst>
                      <a:ext uri="{FF2B5EF4-FFF2-40B4-BE49-F238E27FC236}">
                        <a16:creationId xmlns:a16="http://schemas.microsoft.com/office/drawing/2014/main" id="{67E080BB-BD68-3B79-869F-DF4668469999}"/>
                      </a:ext>
                    </a:extLst>
                  </p:cNvPr>
                  <p:cNvPicPr>
                    <a:picLocks noChangeAspect="1" noChangeArrowheads="1"/>
                  </p:cNvPicPr>
                  <p:nvPr/>
                </p:nvPicPr>
                <p:blipFill>
                  <a:blip r:embed="rId7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83135" y="3786773"/>
                    <a:ext cx="244394" cy="158932"/>
                  </a:xfrm>
                  <a:prstGeom prst="rect">
                    <a:avLst/>
                  </a:prstGeom>
                  <a:noFill/>
                  <a:extLst>
                    <a:ext uri="{909E8E84-426E-40DD-AFC4-6F175D3DCCD1}">
                      <a14:hiddenFill xmlns:a14="http://schemas.microsoft.com/office/drawing/2010/main">
                        <a:solidFill>
                          <a:srgbClr val="FFFFFF"/>
                        </a:solidFill>
                      </a14:hiddenFill>
                    </a:ext>
                  </a:extLst>
                </p:spPr>
              </p:pic>
              <p:pic>
                <p:nvPicPr>
                  <p:cNvPr id="1069" name="Picture 64" descr="University Logos – Our Brand | Missouri S&amp;T">
                    <a:extLst>
                      <a:ext uri="{FF2B5EF4-FFF2-40B4-BE49-F238E27FC236}">
                        <a16:creationId xmlns:a16="http://schemas.microsoft.com/office/drawing/2014/main" id="{E9175A81-FBED-8019-C990-9553D6F57894}"/>
                      </a:ext>
                    </a:extLst>
                  </p:cNvPr>
                  <p:cNvPicPr>
                    <a:picLocks noChangeAspect="1" noChangeArrowheads="1"/>
                  </p:cNvPicPr>
                  <p:nvPr/>
                </p:nvPicPr>
                <p:blipFill>
                  <a:blip r:embed="rId7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22213" y="3338043"/>
                    <a:ext cx="313847" cy="241238"/>
                  </a:xfrm>
                  <a:prstGeom prst="rect">
                    <a:avLst/>
                  </a:prstGeom>
                  <a:noFill/>
                  <a:extLst>
                    <a:ext uri="{909E8E84-426E-40DD-AFC4-6F175D3DCCD1}">
                      <a14:hiddenFill xmlns:a14="http://schemas.microsoft.com/office/drawing/2010/main">
                        <a:solidFill>
                          <a:srgbClr val="FFFFFF"/>
                        </a:solidFill>
                      </a14:hiddenFill>
                    </a:ext>
                  </a:extLst>
                </p:spPr>
              </p:pic>
              <p:pic>
                <p:nvPicPr>
                  <p:cNvPr id="1071" name="Picture 1070" descr="Logo&#10;&#10;Description automatically generated">
                    <a:extLst>
                      <a:ext uri="{FF2B5EF4-FFF2-40B4-BE49-F238E27FC236}">
                        <a16:creationId xmlns:a16="http://schemas.microsoft.com/office/drawing/2014/main" id="{471E5F95-7496-54E6-D82E-032C5BAC0CF7}"/>
                      </a:ext>
                    </a:extLst>
                  </p:cNvPr>
                  <p:cNvPicPr>
                    <a:picLocks noChangeAspect="1"/>
                  </p:cNvPicPr>
                  <p:nvPr/>
                </p:nvPicPr>
                <p:blipFill>
                  <a:blip r:embed="rId78"/>
                  <a:stretch>
                    <a:fillRect/>
                  </a:stretch>
                </p:blipFill>
                <p:spPr>
                  <a:xfrm>
                    <a:off x="4397868" y="4108332"/>
                    <a:ext cx="377569" cy="402464"/>
                  </a:xfrm>
                  <a:prstGeom prst="rect">
                    <a:avLst/>
                  </a:prstGeom>
                </p:spPr>
              </p:pic>
              <p:pic>
                <p:nvPicPr>
                  <p:cNvPr id="1073" name="Picture 68">
                    <a:extLst>
                      <a:ext uri="{FF2B5EF4-FFF2-40B4-BE49-F238E27FC236}">
                        <a16:creationId xmlns:a16="http://schemas.microsoft.com/office/drawing/2014/main" id="{C1C4A726-2793-2D97-63A7-98233AD96FAA}"/>
                      </a:ext>
                    </a:extLst>
                  </p:cNvPr>
                  <p:cNvPicPr>
                    <a:picLocks noChangeAspect="1" noChangeArrowheads="1"/>
                  </p:cNvPicPr>
                  <p:nvPr/>
                </p:nvPicPr>
                <p:blipFill>
                  <a:blip r:embed="rId79">
                    <a:clrChange>
                      <a:clrFrom>
                        <a:srgbClr val="FFFFFF"/>
                      </a:clrFrom>
                      <a:clrTo>
                        <a:srgbClr val="FFFFFF">
                          <a:alpha val="0"/>
                        </a:srgbClr>
                      </a:clrTo>
                    </a:clrChange>
                    <a:alphaModFix amt="71000"/>
                    <a:extLst>
                      <a:ext uri="{28A0092B-C50C-407E-A947-70E740481C1C}">
                        <a14:useLocalDpi xmlns:a14="http://schemas.microsoft.com/office/drawing/2010/main" val="0"/>
                      </a:ext>
                    </a:extLst>
                  </a:blip>
                  <a:srcRect/>
                  <a:stretch>
                    <a:fillRect/>
                  </a:stretch>
                </p:blipFill>
                <p:spPr bwMode="auto">
                  <a:xfrm>
                    <a:off x="9053389" y="1442721"/>
                    <a:ext cx="388122" cy="305449"/>
                  </a:xfrm>
                  <a:prstGeom prst="rect">
                    <a:avLst/>
                  </a:prstGeom>
                  <a:noFill/>
                  <a:extLst>
                    <a:ext uri="{909E8E84-426E-40DD-AFC4-6F175D3DCCD1}">
                      <a14:hiddenFill xmlns:a14="http://schemas.microsoft.com/office/drawing/2010/main">
                        <a:solidFill>
                          <a:srgbClr val="FFFFFF"/>
                        </a:solidFill>
                      </a14:hiddenFill>
                    </a:ext>
                  </a:extLst>
                </p:spPr>
              </p:pic>
              <p:pic>
                <p:nvPicPr>
                  <p:cNvPr id="1075" name="Picture 72" descr="University Logo and Marks - Identity and Brand - University at Buffalo">
                    <a:extLst>
                      <a:ext uri="{FF2B5EF4-FFF2-40B4-BE49-F238E27FC236}">
                        <a16:creationId xmlns:a16="http://schemas.microsoft.com/office/drawing/2014/main" id="{D0E1C667-A072-459E-C8CE-670B1EF77F45}"/>
                      </a:ext>
                    </a:extLst>
                  </p:cNvPr>
                  <p:cNvPicPr>
                    <a:picLocks noChangeAspect="1" noChangeArrowheads="1"/>
                  </p:cNvPicPr>
                  <p:nvPr/>
                </p:nvPicPr>
                <p:blipFill>
                  <a:blip r:embed="rId8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40657" y="1756319"/>
                    <a:ext cx="519375" cy="284904"/>
                  </a:xfrm>
                  <a:prstGeom prst="rect">
                    <a:avLst/>
                  </a:prstGeom>
                  <a:noFill/>
                  <a:extLst>
                    <a:ext uri="{909E8E84-426E-40DD-AFC4-6F175D3DCCD1}">
                      <a14:hiddenFill xmlns:a14="http://schemas.microsoft.com/office/drawing/2010/main">
                        <a:solidFill>
                          <a:srgbClr val="FFFFFF"/>
                        </a:solidFill>
                      </a14:hiddenFill>
                    </a:ext>
                  </a:extLst>
                </p:spPr>
              </p:pic>
              <p:pic>
                <p:nvPicPr>
                  <p:cNvPr id="1076" name="Picture 80" descr="Visual Style Guide | MARCOMWEB | UTSA | University of Texas at San Antonio">
                    <a:extLst>
                      <a:ext uri="{FF2B5EF4-FFF2-40B4-BE49-F238E27FC236}">
                        <a16:creationId xmlns:a16="http://schemas.microsoft.com/office/drawing/2014/main" id="{81F050BF-CA1F-4C94-CB61-DB53C47F3A7F}"/>
                      </a:ext>
                    </a:extLst>
                  </p:cNvPr>
                  <p:cNvPicPr>
                    <a:picLocks noChangeAspect="1" noChangeArrowheads="1"/>
                  </p:cNvPicPr>
                  <p:nvPr/>
                </p:nvPicPr>
                <p:blipFill>
                  <a:blip r:embed="rId8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00466" y="5231463"/>
                    <a:ext cx="2015971" cy="434857"/>
                  </a:xfrm>
                  <a:prstGeom prst="rect">
                    <a:avLst/>
                  </a:prstGeom>
                  <a:noFill/>
                  <a:extLst>
                    <a:ext uri="{909E8E84-426E-40DD-AFC4-6F175D3DCCD1}">
                      <a14:hiddenFill xmlns:a14="http://schemas.microsoft.com/office/drawing/2010/main">
                        <a:solidFill>
                          <a:srgbClr val="FFFFFF"/>
                        </a:solidFill>
                      </a14:hiddenFill>
                    </a:ext>
                  </a:extLst>
                </p:spPr>
              </p:pic>
              <p:pic>
                <p:nvPicPr>
                  <p:cNvPr id="1077" name="Picture 2" descr="Logo :: NC State Brand">
                    <a:extLst>
                      <a:ext uri="{FF2B5EF4-FFF2-40B4-BE49-F238E27FC236}">
                        <a16:creationId xmlns:a16="http://schemas.microsoft.com/office/drawing/2014/main" id="{413AFA46-B2A7-2607-93A3-D099053E075B}"/>
                      </a:ext>
                    </a:extLst>
                  </p:cNvPr>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9278826" y="3528035"/>
                    <a:ext cx="469862" cy="231826"/>
                  </a:xfrm>
                  <a:prstGeom prst="rect">
                    <a:avLst/>
                  </a:prstGeom>
                  <a:noFill/>
                  <a:extLst>
                    <a:ext uri="{909E8E84-426E-40DD-AFC4-6F175D3DCCD1}">
                      <a14:hiddenFill xmlns:a14="http://schemas.microsoft.com/office/drawing/2010/main">
                        <a:solidFill>
                          <a:srgbClr val="FFFFFF"/>
                        </a:solidFill>
                      </a14:hiddenFill>
                    </a:ext>
                  </a:extLst>
                </p:spPr>
              </p:pic>
              <p:pic>
                <p:nvPicPr>
                  <p:cNvPr id="1078" name="Picture 22" descr="Home - Diversity &amp; Inclusion - Cal Poly, San Luis Obispo">
                    <a:extLst>
                      <a:ext uri="{FF2B5EF4-FFF2-40B4-BE49-F238E27FC236}">
                        <a16:creationId xmlns:a16="http://schemas.microsoft.com/office/drawing/2014/main" id="{C8D70DF2-94A1-66A4-F646-C6EF81776527}"/>
                      </a:ext>
                    </a:extLst>
                  </p:cNvPr>
                  <p:cNvPicPr>
                    <a:picLocks noChangeAspect="1" noChangeArrowheads="1"/>
                  </p:cNvPicPr>
                  <p:nvPr/>
                </p:nvPicPr>
                <p:blipFill>
                  <a:blip r:embed="rId83">
                    <a:clrChange>
                      <a:clrFrom>
                        <a:srgbClr val="FCFEFF"/>
                      </a:clrFrom>
                      <a:clrTo>
                        <a:srgbClr val="FCFEFF">
                          <a:alpha val="0"/>
                        </a:srgbClr>
                      </a:clrTo>
                    </a:clrChange>
                    <a:extLst>
                      <a:ext uri="{28A0092B-C50C-407E-A947-70E740481C1C}">
                        <a14:useLocalDpi xmlns:a14="http://schemas.microsoft.com/office/drawing/2010/main" val="0"/>
                      </a:ext>
                    </a:extLst>
                  </a:blip>
                  <a:srcRect/>
                  <a:stretch>
                    <a:fillRect/>
                  </a:stretch>
                </p:blipFill>
                <p:spPr bwMode="auto">
                  <a:xfrm>
                    <a:off x="1946972" y="3383191"/>
                    <a:ext cx="255785" cy="181061"/>
                  </a:xfrm>
                  <a:prstGeom prst="rect">
                    <a:avLst/>
                  </a:prstGeom>
                  <a:noFill/>
                  <a:extLst>
                    <a:ext uri="{909E8E84-426E-40DD-AFC4-6F175D3DCCD1}">
                      <a14:hiddenFill xmlns:a14="http://schemas.microsoft.com/office/drawing/2010/main">
                        <a:solidFill>
                          <a:srgbClr val="FFFFFF"/>
                        </a:solidFill>
                      </a14:hiddenFill>
                    </a:ext>
                  </a:extLst>
                </p:spPr>
              </p:pic>
              <p:pic>
                <p:nvPicPr>
                  <p:cNvPr id="1080" name="Picture 24" descr="Primary Logos // Brand // UCI">
                    <a:extLst>
                      <a:ext uri="{FF2B5EF4-FFF2-40B4-BE49-F238E27FC236}">
                        <a16:creationId xmlns:a16="http://schemas.microsoft.com/office/drawing/2014/main" id="{F3D4E553-0843-3A35-2A83-8006CB8B5104}"/>
                      </a:ext>
                    </a:extLst>
                  </p:cNvPr>
                  <p:cNvPicPr>
                    <a:picLocks noChangeAspect="1" noChangeArrowheads="1"/>
                  </p:cNvPicPr>
                  <p:nvPr/>
                </p:nvPicPr>
                <p:blipFill>
                  <a:blip r:embed="rId8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93958" y="3686195"/>
                    <a:ext cx="356676" cy="274473"/>
                  </a:xfrm>
                  <a:prstGeom prst="rect">
                    <a:avLst/>
                  </a:prstGeom>
                  <a:noFill/>
                  <a:extLst>
                    <a:ext uri="{909E8E84-426E-40DD-AFC4-6F175D3DCCD1}">
                      <a14:hiddenFill xmlns:a14="http://schemas.microsoft.com/office/drawing/2010/main">
                        <a:solidFill>
                          <a:srgbClr val="FFFFFF"/>
                        </a:solidFill>
                      </a14:hiddenFill>
                    </a:ext>
                  </a:extLst>
                </p:spPr>
              </p:pic>
              <p:pic>
                <p:nvPicPr>
                  <p:cNvPr id="1081" name="Picture 26" descr="University of California Los Angeles Logo, history, meaning, symbol, PNG">
                    <a:extLst>
                      <a:ext uri="{FF2B5EF4-FFF2-40B4-BE49-F238E27FC236}">
                        <a16:creationId xmlns:a16="http://schemas.microsoft.com/office/drawing/2014/main" id="{BD439913-558F-B7F9-602A-24E5F5E96F31}"/>
                      </a:ext>
                    </a:extLst>
                  </p:cNvPr>
                  <p:cNvPicPr>
                    <a:picLocks noChangeAspect="1" noChangeArrowheads="1"/>
                  </p:cNvPicPr>
                  <p:nvPr/>
                </p:nvPicPr>
                <p:blipFill>
                  <a:blip r:embed="rId8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73743" y="3590359"/>
                    <a:ext cx="352748" cy="197539"/>
                  </a:xfrm>
                  <a:prstGeom prst="rect">
                    <a:avLst/>
                  </a:prstGeom>
                  <a:noFill/>
                  <a:extLst>
                    <a:ext uri="{909E8E84-426E-40DD-AFC4-6F175D3DCCD1}">
                      <a14:hiddenFill xmlns:a14="http://schemas.microsoft.com/office/drawing/2010/main">
                        <a:solidFill>
                          <a:srgbClr val="FFFFFF"/>
                        </a:solidFill>
                      </a14:hiddenFill>
                    </a:ext>
                  </a:extLst>
                </p:spPr>
              </p:pic>
              <p:pic>
                <p:nvPicPr>
                  <p:cNvPr id="1082" name="Picture 30" descr="Image result for cal state channel island logo">
                    <a:extLst>
                      <a:ext uri="{FF2B5EF4-FFF2-40B4-BE49-F238E27FC236}">
                        <a16:creationId xmlns:a16="http://schemas.microsoft.com/office/drawing/2014/main" id="{CF59A856-C118-FB0B-E6A6-EAC6672D9177}"/>
                      </a:ext>
                    </a:extLst>
                  </p:cNvPr>
                  <p:cNvPicPr>
                    <a:picLocks noChangeAspect="1" noChangeArrowheads="1"/>
                  </p:cNvPicPr>
                  <p:nvPr/>
                </p:nvPicPr>
                <p:blipFill>
                  <a:blip r:embed="rId8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09621" y="3528035"/>
                    <a:ext cx="439818" cy="439818"/>
                  </a:xfrm>
                  <a:prstGeom prst="rect">
                    <a:avLst/>
                  </a:prstGeom>
                  <a:noFill/>
                  <a:extLst>
                    <a:ext uri="{909E8E84-426E-40DD-AFC4-6F175D3DCCD1}">
                      <a14:hiddenFill xmlns:a14="http://schemas.microsoft.com/office/drawing/2010/main">
                        <a:solidFill>
                          <a:srgbClr val="FFFFFF"/>
                        </a:solidFill>
                      </a14:hiddenFill>
                    </a:ext>
                  </a:extLst>
                </p:spPr>
              </p:pic>
              <p:pic>
                <p:nvPicPr>
                  <p:cNvPr id="1084" name="Picture 32" descr="Home | University of Colorado Boulder">
                    <a:extLst>
                      <a:ext uri="{FF2B5EF4-FFF2-40B4-BE49-F238E27FC236}">
                        <a16:creationId xmlns:a16="http://schemas.microsoft.com/office/drawing/2014/main" id="{D25188CF-C5BF-6622-4AD5-5F92783C5014}"/>
                      </a:ext>
                    </a:extLst>
                  </p:cNvPr>
                  <p:cNvPicPr>
                    <a:picLocks noChangeAspect="1" noChangeArrowheads="1"/>
                  </p:cNvPicPr>
                  <p:nvPr/>
                </p:nvPicPr>
                <p:blipFill>
                  <a:blip r:embed="rId8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82341" y="2719322"/>
                    <a:ext cx="361172" cy="361172"/>
                  </a:xfrm>
                  <a:prstGeom prst="rect">
                    <a:avLst/>
                  </a:prstGeom>
                  <a:noFill/>
                  <a:extLst>
                    <a:ext uri="{909E8E84-426E-40DD-AFC4-6F175D3DCCD1}">
                      <a14:hiddenFill xmlns:a14="http://schemas.microsoft.com/office/drawing/2010/main">
                        <a:solidFill>
                          <a:srgbClr val="FFFFFF"/>
                        </a:solidFill>
                      </a14:hiddenFill>
                    </a:ext>
                  </a:extLst>
                </p:spPr>
              </p:pic>
              <p:pic>
                <p:nvPicPr>
                  <p:cNvPr id="1086" name="Picture 34">
                    <a:extLst>
                      <a:ext uri="{FF2B5EF4-FFF2-40B4-BE49-F238E27FC236}">
                        <a16:creationId xmlns:a16="http://schemas.microsoft.com/office/drawing/2014/main" id="{DEA23C6F-66A0-3F8E-7773-EED5457804EA}"/>
                      </a:ext>
                    </a:extLst>
                  </p:cNvPr>
                  <p:cNvPicPr>
                    <a:picLocks noChangeAspect="1" noChangeArrowheads="1"/>
                  </p:cNvPicPr>
                  <p:nvPr/>
                </p:nvPicPr>
                <p:blipFill>
                  <a:blip r:embed="rId88">
                    <a:extLst>
                      <a:ext uri="{28A0092B-C50C-407E-A947-70E740481C1C}">
                        <a14:useLocalDpi xmlns:a14="http://schemas.microsoft.com/office/drawing/2010/main" val="0"/>
                      </a:ext>
                    </a:extLst>
                  </a:blip>
                  <a:srcRect/>
                  <a:stretch>
                    <a:fillRect/>
                  </a:stretch>
                </p:blipFill>
                <p:spPr bwMode="auto">
                  <a:xfrm>
                    <a:off x="7365069" y="2336361"/>
                    <a:ext cx="223849" cy="223849"/>
                  </a:xfrm>
                  <a:prstGeom prst="rect">
                    <a:avLst/>
                  </a:prstGeom>
                  <a:noFill/>
                  <a:extLst>
                    <a:ext uri="{909E8E84-426E-40DD-AFC4-6F175D3DCCD1}">
                      <a14:hiddenFill xmlns:a14="http://schemas.microsoft.com/office/drawing/2010/main">
                        <a:solidFill>
                          <a:srgbClr val="FFFFFF"/>
                        </a:solidFill>
                      </a14:hiddenFill>
                    </a:ext>
                  </a:extLst>
                </p:spPr>
              </p:pic>
              <p:pic>
                <p:nvPicPr>
                  <p:cNvPr id="1088" name="Picture 36" descr="Chicago State University - Wikipedia">
                    <a:extLst>
                      <a:ext uri="{FF2B5EF4-FFF2-40B4-BE49-F238E27FC236}">
                        <a16:creationId xmlns:a16="http://schemas.microsoft.com/office/drawing/2014/main" id="{A70B3A8C-DDC8-9FAE-16D3-CCF8EC260C73}"/>
                      </a:ext>
                    </a:extLst>
                  </p:cNvPr>
                  <p:cNvPicPr>
                    <a:picLocks noChangeAspect="1" noChangeArrowheads="1"/>
                  </p:cNvPicPr>
                  <p:nvPr/>
                </p:nvPicPr>
                <p:blipFill>
                  <a:blip r:embed="rId8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0291" y="2322399"/>
                    <a:ext cx="330027" cy="330027"/>
                  </a:xfrm>
                  <a:prstGeom prst="rect">
                    <a:avLst/>
                  </a:prstGeom>
                  <a:noFill/>
                  <a:extLst>
                    <a:ext uri="{909E8E84-426E-40DD-AFC4-6F175D3DCCD1}">
                      <a14:hiddenFill xmlns:a14="http://schemas.microsoft.com/office/drawing/2010/main">
                        <a:solidFill>
                          <a:srgbClr val="FFFFFF"/>
                        </a:solidFill>
                      </a14:hiddenFill>
                    </a:ext>
                  </a:extLst>
                </p:spPr>
              </p:pic>
              <p:pic>
                <p:nvPicPr>
                  <p:cNvPr id="1089" name="Picture 40" descr="Michigan State Logo and symbol, meaning, history, PNG, brand">
                    <a:extLst>
                      <a:ext uri="{FF2B5EF4-FFF2-40B4-BE49-F238E27FC236}">
                        <a16:creationId xmlns:a16="http://schemas.microsoft.com/office/drawing/2014/main" id="{A1CF8364-4776-F1E6-9795-4F5CC9C48803}"/>
                      </a:ext>
                    </a:extLst>
                  </p:cNvPr>
                  <p:cNvPicPr>
                    <a:picLocks noChangeAspect="1" noChangeArrowheads="1"/>
                  </p:cNvPicPr>
                  <p:nvPr/>
                </p:nvPicPr>
                <p:blipFill>
                  <a:blip r:embed="rId9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80235" y="2077818"/>
                    <a:ext cx="379003" cy="212952"/>
                  </a:xfrm>
                  <a:prstGeom prst="rect">
                    <a:avLst/>
                  </a:prstGeom>
                  <a:noFill/>
                  <a:extLst>
                    <a:ext uri="{909E8E84-426E-40DD-AFC4-6F175D3DCCD1}">
                      <a14:hiddenFill xmlns:a14="http://schemas.microsoft.com/office/drawing/2010/main">
                        <a:solidFill>
                          <a:srgbClr val="FFFFFF"/>
                        </a:solidFill>
                      </a14:hiddenFill>
                    </a:ext>
                  </a:extLst>
                </p:spPr>
              </p:pic>
              <p:pic>
                <p:nvPicPr>
                  <p:cNvPr id="1090" name="Picture 44" descr="University of Nevada, Las Vegas">
                    <a:extLst>
                      <a:ext uri="{FF2B5EF4-FFF2-40B4-BE49-F238E27FC236}">
                        <a16:creationId xmlns:a16="http://schemas.microsoft.com/office/drawing/2014/main" id="{66BC44FB-0546-DC83-82D1-C1D3104DF30F}"/>
                      </a:ext>
                    </a:extLst>
                  </p:cNvPr>
                  <p:cNvPicPr>
                    <a:picLocks noChangeAspect="1" noChangeArrowheads="1"/>
                  </p:cNvPicPr>
                  <p:nvPr/>
                </p:nvPicPr>
                <p:blipFill>
                  <a:blip r:embed="rId9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02018" y="2952350"/>
                    <a:ext cx="357369" cy="357369"/>
                  </a:xfrm>
                  <a:prstGeom prst="rect">
                    <a:avLst/>
                  </a:prstGeom>
                  <a:noFill/>
                  <a:extLst>
                    <a:ext uri="{909E8E84-426E-40DD-AFC4-6F175D3DCCD1}">
                      <a14:hiddenFill xmlns:a14="http://schemas.microsoft.com/office/drawing/2010/main">
                        <a:solidFill>
                          <a:srgbClr val="FFFFFF"/>
                        </a:solidFill>
                      </a14:hiddenFill>
                    </a:ext>
                  </a:extLst>
                </p:spPr>
              </p:pic>
              <p:pic>
                <p:nvPicPr>
                  <p:cNvPr id="1091" name="Picture 46">
                    <a:extLst>
                      <a:ext uri="{FF2B5EF4-FFF2-40B4-BE49-F238E27FC236}">
                        <a16:creationId xmlns:a16="http://schemas.microsoft.com/office/drawing/2014/main" id="{EE22DAF3-A852-1E5F-2DA1-11AD3DCFAE1F}"/>
                      </a:ext>
                    </a:extLst>
                  </p:cNvPr>
                  <p:cNvPicPr>
                    <a:picLocks noChangeAspect="1" noChangeArrowheads="1"/>
                  </p:cNvPicPr>
                  <p:nvPr/>
                </p:nvPicPr>
                <p:blipFill>
                  <a:blip r:embed="rId9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1346" y="1907485"/>
                    <a:ext cx="299030" cy="299030"/>
                  </a:xfrm>
                  <a:prstGeom prst="rect">
                    <a:avLst/>
                  </a:prstGeom>
                  <a:noFill/>
                  <a:extLst>
                    <a:ext uri="{909E8E84-426E-40DD-AFC4-6F175D3DCCD1}">
                      <a14:hiddenFill xmlns:a14="http://schemas.microsoft.com/office/drawing/2010/main">
                        <a:solidFill>
                          <a:srgbClr val="FFFFFF"/>
                        </a:solidFill>
                      </a14:hiddenFill>
                    </a:ext>
                  </a:extLst>
                </p:spPr>
              </p:pic>
              <p:pic>
                <p:nvPicPr>
                  <p:cNvPr id="1092" name="Picture 48" descr="Merchandising · Cornell University Brand Center">
                    <a:extLst>
                      <a:ext uri="{FF2B5EF4-FFF2-40B4-BE49-F238E27FC236}">
                        <a16:creationId xmlns:a16="http://schemas.microsoft.com/office/drawing/2014/main" id="{0F7E3FA3-A9CE-5A09-97BD-7E422ABA6054}"/>
                      </a:ext>
                    </a:extLst>
                  </p:cNvPr>
                  <p:cNvPicPr>
                    <a:picLocks noChangeAspect="1" noChangeArrowheads="1"/>
                  </p:cNvPicPr>
                  <p:nvPr/>
                </p:nvPicPr>
                <p:blipFill>
                  <a:blip r:embed="rId9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00957" y="1962154"/>
                    <a:ext cx="226961" cy="230015"/>
                  </a:xfrm>
                  <a:prstGeom prst="rect">
                    <a:avLst/>
                  </a:prstGeom>
                  <a:noFill/>
                  <a:extLst>
                    <a:ext uri="{909E8E84-426E-40DD-AFC4-6F175D3DCCD1}">
                      <a14:hiddenFill xmlns:a14="http://schemas.microsoft.com/office/drawing/2010/main">
                        <a:solidFill>
                          <a:srgbClr val="FFFFFF"/>
                        </a:solidFill>
                      </a14:hiddenFill>
                    </a:ext>
                  </a:extLst>
                </p:spPr>
              </p:pic>
              <p:pic>
                <p:nvPicPr>
                  <p:cNvPr id="1093" name="Picture 50" descr="Jobs with Manhattan College">
                    <a:extLst>
                      <a:ext uri="{FF2B5EF4-FFF2-40B4-BE49-F238E27FC236}">
                        <a16:creationId xmlns:a16="http://schemas.microsoft.com/office/drawing/2014/main" id="{B8D4FE5D-F230-E68E-B5D6-691C7B75CEBD}"/>
                      </a:ext>
                    </a:extLst>
                  </p:cNvPr>
                  <p:cNvPicPr>
                    <a:picLocks noChangeAspect="1" noChangeArrowheads="1"/>
                  </p:cNvPicPr>
                  <p:nvPr/>
                </p:nvPicPr>
                <p:blipFill>
                  <a:blip r:embed="rId9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92900" y="2108846"/>
                    <a:ext cx="595067" cy="297534"/>
                  </a:xfrm>
                  <a:prstGeom prst="rect">
                    <a:avLst/>
                  </a:prstGeom>
                  <a:noFill/>
                  <a:extLst>
                    <a:ext uri="{909E8E84-426E-40DD-AFC4-6F175D3DCCD1}">
                      <a14:hiddenFill xmlns:a14="http://schemas.microsoft.com/office/drawing/2010/main">
                        <a:solidFill>
                          <a:srgbClr val="FFFFFF"/>
                        </a:solidFill>
                      </a14:hiddenFill>
                    </a:ext>
                  </a:extLst>
                </p:spPr>
              </p:pic>
              <p:pic>
                <p:nvPicPr>
                  <p:cNvPr id="1094" name="Picture 52" descr="United States Military Academy - Wikipedia">
                    <a:extLst>
                      <a:ext uri="{FF2B5EF4-FFF2-40B4-BE49-F238E27FC236}">
                        <a16:creationId xmlns:a16="http://schemas.microsoft.com/office/drawing/2014/main" id="{AF686EA5-E6E8-6B9D-EF00-BA4227387FA2}"/>
                      </a:ext>
                    </a:extLst>
                  </p:cNvPr>
                  <p:cNvPicPr>
                    <a:picLocks noChangeAspect="1" noChangeArrowheads="1"/>
                  </p:cNvPicPr>
                  <p:nvPr/>
                </p:nvPicPr>
                <p:blipFill>
                  <a:blip r:embed="rId9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69841" y="1981694"/>
                    <a:ext cx="226962" cy="198592"/>
                  </a:xfrm>
                  <a:prstGeom prst="rect">
                    <a:avLst/>
                  </a:prstGeom>
                  <a:noFill/>
                  <a:extLst>
                    <a:ext uri="{909E8E84-426E-40DD-AFC4-6F175D3DCCD1}">
                      <a14:hiddenFill xmlns:a14="http://schemas.microsoft.com/office/drawing/2010/main">
                        <a:solidFill>
                          <a:srgbClr val="FFFFFF"/>
                        </a:solidFill>
                      </a14:hiddenFill>
                    </a:ext>
                  </a:extLst>
                </p:spPr>
              </p:pic>
              <p:pic>
                <p:nvPicPr>
                  <p:cNvPr id="1095" name="Picture 54" descr="Download Penn Logos | Penn Brand Standards">
                    <a:extLst>
                      <a:ext uri="{FF2B5EF4-FFF2-40B4-BE49-F238E27FC236}">
                        <a16:creationId xmlns:a16="http://schemas.microsoft.com/office/drawing/2014/main" id="{F07D2DAD-BB73-9778-B225-5F30CC8B315E}"/>
                      </a:ext>
                    </a:extLst>
                  </p:cNvPr>
                  <p:cNvPicPr>
                    <a:picLocks noChangeAspect="1" noChangeArrowheads="1"/>
                  </p:cNvPicPr>
                  <p:nvPr/>
                </p:nvPicPr>
                <p:blipFill>
                  <a:blip r:embed="rId9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03785" y="2452678"/>
                    <a:ext cx="381837" cy="254095"/>
                  </a:xfrm>
                  <a:prstGeom prst="rect">
                    <a:avLst/>
                  </a:prstGeom>
                  <a:noFill/>
                  <a:extLst>
                    <a:ext uri="{909E8E84-426E-40DD-AFC4-6F175D3DCCD1}">
                      <a14:hiddenFill xmlns:a14="http://schemas.microsoft.com/office/drawing/2010/main">
                        <a:solidFill>
                          <a:srgbClr val="FFFFFF"/>
                        </a:solidFill>
                      </a14:hiddenFill>
                    </a:ext>
                  </a:extLst>
                </p:spPr>
              </p:pic>
              <p:pic>
                <p:nvPicPr>
                  <p:cNvPr id="1096" name="Picture 56" descr="Institutional Logo | South Dakota State University">
                    <a:extLst>
                      <a:ext uri="{FF2B5EF4-FFF2-40B4-BE49-F238E27FC236}">
                        <a16:creationId xmlns:a16="http://schemas.microsoft.com/office/drawing/2014/main" id="{9A966011-26CD-710C-539B-13B05CAED6B5}"/>
                      </a:ext>
                    </a:extLst>
                  </p:cNvPr>
                  <p:cNvPicPr>
                    <a:picLocks noChangeAspect="1" noChangeArrowheads="1"/>
                  </p:cNvPicPr>
                  <p:nvPr/>
                </p:nvPicPr>
                <p:blipFill>
                  <a:blip r:embed="rId9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24303" y="1903027"/>
                    <a:ext cx="364373" cy="382675"/>
                  </a:xfrm>
                  <a:prstGeom prst="rect">
                    <a:avLst/>
                  </a:prstGeom>
                  <a:noFill/>
                  <a:extLst>
                    <a:ext uri="{909E8E84-426E-40DD-AFC4-6F175D3DCCD1}">
                      <a14:hiddenFill xmlns:a14="http://schemas.microsoft.com/office/drawing/2010/main">
                        <a:solidFill>
                          <a:srgbClr val="FFFFFF"/>
                        </a:solidFill>
                      </a14:hiddenFill>
                    </a:ext>
                  </a:extLst>
                </p:spPr>
              </p:pic>
              <p:pic>
                <p:nvPicPr>
                  <p:cNvPr id="1097" name="Picture 58" descr="Texas Tech University | TTU">
                    <a:extLst>
                      <a:ext uri="{FF2B5EF4-FFF2-40B4-BE49-F238E27FC236}">
                        <a16:creationId xmlns:a16="http://schemas.microsoft.com/office/drawing/2014/main" id="{80BFF773-F956-3DB7-1EE7-C32BE0FC126C}"/>
                      </a:ext>
                    </a:extLst>
                  </p:cNvPr>
                  <p:cNvPicPr>
                    <a:picLocks noChangeAspect="1" noChangeArrowheads="1"/>
                  </p:cNvPicPr>
                  <p:nvPr/>
                </p:nvPicPr>
                <p:blipFill>
                  <a:blip r:embed="rId9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93668" y="3810498"/>
                    <a:ext cx="329131" cy="387962"/>
                  </a:xfrm>
                  <a:prstGeom prst="rect">
                    <a:avLst/>
                  </a:prstGeom>
                  <a:noFill/>
                  <a:extLst>
                    <a:ext uri="{909E8E84-426E-40DD-AFC4-6F175D3DCCD1}">
                      <a14:hiddenFill xmlns:a14="http://schemas.microsoft.com/office/drawing/2010/main">
                        <a:solidFill>
                          <a:srgbClr val="FFFFFF"/>
                        </a:solidFill>
                      </a14:hiddenFill>
                    </a:ext>
                  </a:extLst>
                </p:spPr>
              </p:pic>
              <p:pic>
                <p:nvPicPr>
                  <p:cNvPr id="1098" name="Picture 60" descr="Boston University Logo, symbol, meaning, history, PNG, brand">
                    <a:extLst>
                      <a:ext uri="{FF2B5EF4-FFF2-40B4-BE49-F238E27FC236}">
                        <a16:creationId xmlns:a16="http://schemas.microsoft.com/office/drawing/2014/main" id="{A379FE90-7B9E-31DD-5910-278F107967DA}"/>
                      </a:ext>
                    </a:extLst>
                  </p:cNvPr>
                  <p:cNvPicPr>
                    <a:picLocks noChangeAspect="1" noChangeArrowheads="1"/>
                  </p:cNvPicPr>
                  <p:nvPr/>
                </p:nvPicPr>
                <p:blipFill rotWithShape="1">
                  <a:blip r:embed="rId99">
                    <a:extLst>
                      <a:ext uri="{28A0092B-C50C-407E-A947-70E740481C1C}">
                        <a14:useLocalDpi xmlns:a14="http://schemas.microsoft.com/office/drawing/2010/main" val="0"/>
                      </a:ext>
                    </a:extLst>
                  </a:blip>
                  <a:srcRect t="9717" b="10952"/>
                  <a:stretch/>
                </p:blipFill>
                <p:spPr bwMode="auto">
                  <a:xfrm>
                    <a:off x="10078615" y="1756319"/>
                    <a:ext cx="398648" cy="177103"/>
                  </a:xfrm>
                  <a:prstGeom prst="rect">
                    <a:avLst/>
                  </a:prstGeom>
                  <a:noFill/>
                  <a:extLst>
                    <a:ext uri="{909E8E84-426E-40DD-AFC4-6F175D3DCCD1}">
                      <a14:hiddenFill xmlns:a14="http://schemas.microsoft.com/office/drawing/2010/main">
                        <a:solidFill>
                          <a:srgbClr val="FFFFFF"/>
                        </a:solidFill>
                      </a14:hiddenFill>
                    </a:ext>
                  </a:extLst>
                </p:spPr>
              </p:pic>
              <p:pic>
                <p:nvPicPr>
                  <p:cNvPr id="1099" name="Picture 24" descr="Logo/Template Downloads | UMC | Michigan Tech">
                    <a:extLst>
                      <a:ext uri="{FF2B5EF4-FFF2-40B4-BE49-F238E27FC236}">
                        <a16:creationId xmlns:a16="http://schemas.microsoft.com/office/drawing/2014/main" id="{10D09BA8-F513-AFE3-5E58-F0CFDEA8FF59}"/>
                      </a:ext>
                    </a:extLst>
                  </p:cNvPr>
                  <p:cNvPicPr>
                    <a:picLocks noChangeAspect="1" noChangeArrowheads="1"/>
                  </p:cNvPicPr>
                  <p:nvPr/>
                </p:nvPicPr>
                <p:blipFill>
                  <a:blip r:embed="rId10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04851" y="1264818"/>
                    <a:ext cx="790933" cy="277557"/>
                  </a:xfrm>
                  <a:prstGeom prst="rect">
                    <a:avLst/>
                  </a:prstGeom>
                  <a:noFill/>
                  <a:extLst>
                    <a:ext uri="{909E8E84-426E-40DD-AFC4-6F175D3DCCD1}">
                      <a14:hiddenFill xmlns:a14="http://schemas.microsoft.com/office/drawing/2010/main">
                        <a:solidFill>
                          <a:srgbClr val="FFFFFF"/>
                        </a:solidFill>
                      </a14:hiddenFill>
                    </a:ext>
                  </a:extLst>
                </p:spPr>
              </p:pic>
              <p:pic>
                <p:nvPicPr>
                  <p:cNvPr id="1100" name="Picture 20">
                    <a:extLst>
                      <a:ext uri="{FF2B5EF4-FFF2-40B4-BE49-F238E27FC236}">
                        <a16:creationId xmlns:a16="http://schemas.microsoft.com/office/drawing/2014/main" id="{078185F0-FA7F-B66A-6E68-937C718C5E29}"/>
                      </a:ext>
                    </a:extLst>
                  </p:cNvPr>
                  <p:cNvPicPr>
                    <a:picLocks noChangeAspect="1" noChangeArrowheads="1"/>
                  </p:cNvPicPr>
                  <p:nvPr/>
                </p:nvPicPr>
                <p:blipFill>
                  <a:blip r:embed="rId10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2702" y="4918343"/>
                    <a:ext cx="378219" cy="117314"/>
                  </a:xfrm>
                  <a:prstGeom prst="rect">
                    <a:avLst/>
                  </a:prstGeom>
                  <a:noFill/>
                  <a:extLst>
                    <a:ext uri="{909E8E84-426E-40DD-AFC4-6F175D3DCCD1}">
                      <a14:hiddenFill xmlns:a14="http://schemas.microsoft.com/office/drawing/2010/main">
                        <a:solidFill>
                          <a:srgbClr val="FFFFFF"/>
                        </a:solidFill>
                      </a14:hiddenFill>
                    </a:ext>
                  </a:extLst>
                </p:spPr>
              </p:pic>
            </p:grpSp>
            <p:pic>
              <p:nvPicPr>
                <p:cNvPr id="52" name="Picture 2" descr="Logos | Clemson University, South Carolina">
                  <a:extLst>
                    <a:ext uri="{FF2B5EF4-FFF2-40B4-BE49-F238E27FC236}">
                      <a16:creationId xmlns:a16="http://schemas.microsoft.com/office/drawing/2014/main" id="{83E2B3AC-7D4E-5EAA-F398-613CF0ADA1CB}"/>
                    </a:ext>
                  </a:extLst>
                </p:cNvPr>
                <p:cNvPicPr>
                  <a:picLocks noChangeAspect="1" noChangeArrowheads="1"/>
                </p:cNvPicPr>
                <p:nvPr/>
              </p:nvPicPr>
              <p:blipFill>
                <a:blip r:embed="rId102">
                  <a:clrChange>
                    <a:clrFrom>
                      <a:srgbClr val="FFFFFF"/>
                    </a:clrFrom>
                    <a:clrTo>
                      <a:srgbClr val="FFFFFF">
                        <a:alpha val="0"/>
                      </a:srgbClr>
                    </a:clrTo>
                  </a:clrChange>
                  <a:alphaModFix/>
                  <a:extLst>
                    <a:ext uri="{BEBA8EAE-BF5A-486C-A8C5-ECC9F3942E4B}">
                      <a14:imgProps xmlns:a14="http://schemas.microsoft.com/office/drawing/2010/main">
                        <a14:imgLayer r:embed="rId103">
                          <a14:imgEffect>
                            <a14:saturation sat="115000"/>
                          </a14:imgEffect>
                        </a14:imgLayer>
                      </a14:imgProps>
                    </a:ext>
                    <a:ext uri="{28A0092B-C50C-407E-A947-70E740481C1C}">
                      <a14:useLocalDpi xmlns:a14="http://schemas.microsoft.com/office/drawing/2010/main" val="0"/>
                    </a:ext>
                  </a:extLst>
                </a:blip>
                <a:srcRect/>
                <a:stretch>
                  <a:fillRect/>
                </a:stretch>
              </p:blipFill>
              <p:spPr bwMode="auto">
                <a:xfrm>
                  <a:off x="5614828" y="3493137"/>
                  <a:ext cx="552896" cy="138224"/>
                </a:xfrm>
                <a:prstGeom prst="rect">
                  <a:avLst/>
                </a:prstGeom>
                <a:noFill/>
              </p:spPr>
            </p:pic>
          </p:grpSp>
          <p:pic>
            <p:nvPicPr>
              <p:cNvPr id="41" name="Picture 8" descr="Wichita State University - Badges - Credly">
                <a:extLst>
                  <a:ext uri="{FF2B5EF4-FFF2-40B4-BE49-F238E27FC236}">
                    <a16:creationId xmlns:a16="http://schemas.microsoft.com/office/drawing/2014/main" id="{5FC3E292-B9F2-0E90-59ED-24073AACFD91}"/>
                  </a:ext>
                </a:extLst>
              </p:cNvPr>
              <p:cNvPicPr>
                <a:picLocks noChangeAspect="1" noChangeArrowheads="1"/>
              </p:cNvPicPr>
              <p:nvPr/>
            </p:nvPicPr>
            <p:blipFill>
              <a:blip r:embed="rId10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0706" y="3204202"/>
                <a:ext cx="614713" cy="614713"/>
              </a:xfrm>
              <a:prstGeom prst="rect">
                <a:avLst/>
              </a:prstGeom>
              <a:noFill/>
              <a:extLst>
                <a:ext uri="{909E8E84-426E-40DD-AFC4-6F175D3DCCD1}">
                  <a14:hiddenFill xmlns:a14="http://schemas.microsoft.com/office/drawing/2010/main">
                    <a:solidFill>
                      <a:srgbClr val="FFFFFF"/>
                    </a:solidFill>
                  </a14:hiddenFill>
                </a:ext>
              </a:extLst>
            </p:spPr>
          </p:pic>
        </p:grpSp>
        <p:pic>
          <p:nvPicPr>
            <p:cNvPr id="24" name="Picture 2" descr="WSU Tech Logo">
              <a:extLst>
                <a:ext uri="{FF2B5EF4-FFF2-40B4-BE49-F238E27FC236}">
                  <a16:creationId xmlns:a16="http://schemas.microsoft.com/office/drawing/2014/main" id="{5120486F-7375-C582-7DE6-165476D39245}"/>
                </a:ext>
              </a:extLst>
            </p:cNvPr>
            <p:cNvPicPr>
              <a:picLocks noChangeAspect="1" noChangeArrowheads="1"/>
            </p:cNvPicPr>
            <p:nvPr/>
          </p:nvPicPr>
          <p:blipFill>
            <a:blip r:embed="rId105">
              <a:extLst>
                <a:ext uri="{28A0092B-C50C-407E-A947-70E740481C1C}">
                  <a14:useLocalDpi xmlns:a14="http://schemas.microsoft.com/office/drawing/2010/main" val="0"/>
                </a:ext>
              </a:extLst>
            </a:blip>
            <a:srcRect/>
            <a:stretch>
              <a:fillRect/>
            </a:stretch>
          </p:blipFill>
          <p:spPr bwMode="auto">
            <a:xfrm>
              <a:off x="5579916" y="3161521"/>
              <a:ext cx="791098" cy="337535"/>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Northland Community &amp; Technical College">
              <a:extLst>
                <a:ext uri="{FF2B5EF4-FFF2-40B4-BE49-F238E27FC236}">
                  <a16:creationId xmlns:a16="http://schemas.microsoft.com/office/drawing/2014/main" id="{15C6843B-CE37-5767-E14E-4F7CBA4EC69F}"/>
                </a:ext>
              </a:extLst>
            </p:cNvPr>
            <p:cNvPicPr>
              <a:picLocks noChangeAspect="1" noChangeArrowheads="1"/>
            </p:cNvPicPr>
            <p:nvPr/>
          </p:nvPicPr>
          <p:blipFill>
            <a:blip r:embed="rId106">
              <a:extLst>
                <a:ext uri="{28A0092B-C50C-407E-A947-70E740481C1C}">
                  <a14:useLocalDpi xmlns:a14="http://schemas.microsoft.com/office/drawing/2010/main" val="0"/>
                </a:ext>
              </a:extLst>
            </a:blip>
            <a:srcRect/>
            <a:stretch>
              <a:fillRect/>
            </a:stretch>
          </p:blipFill>
          <p:spPr bwMode="auto">
            <a:xfrm>
              <a:off x="6144127" y="1347029"/>
              <a:ext cx="365778" cy="36577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UW Bothell logos - The University of Washington Bothell">
              <a:extLst>
                <a:ext uri="{FF2B5EF4-FFF2-40B4-BE49-F238E27FC236}">
                  <a16:creationId xmlns:a16="http://schemas.microsoft.com/office/drawing/2014/main" id="{DA1310A2-094F-0200-BCA9-B9722BCD27F0}"/>
                </a:ext>
              </a:extLst>
            </p:cNvPr>
            <p:cNvPicPr>
              <a:picLocks noChangeAspect="1"/>
            </p:cNvPicPr>
            <p:nvPr/>
          </p:nvPicPr>
          <p:blipFill>
            <a:blip r:embed="rId107"/>
            <a:stretch>
              <a:fillRect/>
            </a:stretch>
          </p:blipFill>
          <p:spPr>
            <a:xfrm>
              <a:off x="2340953" y="837190"/>
              <a:ext cx="285750" cy="257175"/>
            </a:xfrm>
            <a:prstGeom prst="rect">
              <a:avLst/>
            </a:prstGeom>
          </p:spPr>
        </p:pic>
        <p:pic>
          <p:nvPicPr>
            <p:cNvPr id="29" name="Picture 28" descr="2021 IEP Innovation Finalist Spotlight: Ohio University - APLU">
              <a:extLst>
                <a:ext uri="{FF2B5EF4-FFF2-40B4-BE49-F238E27FC236}">
                  <a16:creationId xmlns:a16="http://schemas.microsoft.com/office/drawing/2014/main" id="{3B3F2AE7-E66B-5EDA-8B4D-F0C05A67D14F}"/>
                </a:ext>
              </a:extLst>
            </p:cNvPr>
            <p:cNvPicPr>
              <a:picLocks noChangeAspect="1"/>
            </p:cNvPicPr>
            <p:nvPr/>
          </p:nvPicPr>
          <p:blipFill>
            <a:blip r:embed="rId108"/>
            <a:stretch>
              <a:fillRect/>
            </a:stretch>
          </p:blipFill>
          <p:spPr>
            <a:xfrm>
              <a:off x="8179970" y="2910138"/>
              <a:ext cx="266700" cy="285750"/>
            </a:xfrm>
            <a:prstGeom prst="rect">
              <a:avLst/>
            </a:prstGeom>
          </p:spPr>
        </p:pic>
        <p:pic>
          <p:nvPicPr>
            <p:cNvPr id="35" name="Picture 34" descr="Brand Summary">
              <a:extLst>
                <a:ext uri="{FF2B5EF4-FFF2-40B4-BE49-F238E27FC236}">
                  <a16:creationId xmlns:a16="http://schemas.microsoft.com/office/drawing/2014/main" id="{ED86E756-C57C-91AA-7FFC-35D066D1E0D8}"/>
                </a:ext>
              </a:extLst>
            </p:cNvPr>
            <p:cNvPicPr>
              <a:picLocks noChangeAspect="1"/>
            </p:cNvPicPr>
            <p:nvPr/>
          </p:nvPicPr>
          <p:blipFill>
            <a:blip r:embed="rId109"/>
            <a:stretch>
              <a:fillRect/>
            </a:stretch>
          </p:blipFill>
          <p:spPr>
            <a:xfrm>
              <a:off x="9566108" y="3430003"/>
              <a:ext cx="981075" cy="276225"/>
            </a:xfrm>
            <a:prstGeom prst="rect">
              <a:avLst/>
            </a:prstGeom>
          </p:spPr>
        </p:pic>
        <p:pic>
          <p:nvPicPr>
            <p:cNvPr id="36" name="Picture 35" descr="Logos and Lockups | Brand Guidelines">
              <a:extLst>
                <a:ext uri="{FF2B5EF4-FFF2-40B4-BE49-F238E27FC236}">
                  <a16:creationId xmlns:a16="http://schemas.microsoft.com/office/drawing/2014/main" id="{EF5ECA37-C229-9C51-FA19-999192B90FFE}"/>
                </a:ext>
              </a:extLst>
            </p:cNvPr>
            <p:cNvPicPr>
              <a:picLocks noChangeAspect="1"/>
            </p:cNvPicPr>
            <p:nvPr/>
          </p:nvPicPr>
          <p:blipFill>
            <a:blip r:embed="rId110"/>
            <a:stretch>
              <a:fillRect/>
            </a:stretch>
          </p:blipFill>
          <p:spPr>
            <a:xfrm>
              <a:off x="9535026" y="1924551"/>
              <a:ext cx="838200" cy="361950"/>
            </a:xfrm>
            <a:prstGeom prst="rect">
              <a:avLst/>
            </a:prstGeom>
          </p:spPr>
        </p:pic>
      </p:grpSp>
      <p:grpSp>
        <p:nvGrpSpPr>
          <p:cNvPr id="1105" name="Group 1104">
            <a:extLst>
              <a:ext uri="{FF2B5EF4-FFF2-40B4-BE49-F238E27FC236}">
                <a16:creationId xmlns:a16="http://schemas.microsoft.com/office/drawing/2014/main" id="{B49600DA-E090-3C6A-E824-DF36B609ABF0}"/>
              </a:ext>
              <a:ext uri="{C183D7F6-B498-43B3-948B-1728B52AA6E4}">
                <adec:decorative xmlns:adec="http://schemas.microsoft.com/office/drawing/2017/decorative" val="1"/>
              </a:ext>
            </a:extLst>
          </p:cNvPr>
          <p:cNvGrpSpPr/>
          <p:nvPr/>
        </p:nvGrpSpPr>
        <p:grpSpPr>
          <a:xfrm>
            <a:off x="3322065" y="4967356"/>
            <a:ext cx="3372332" cy="1738564"/>
            <a:chOff x="3397605" y="4857011"/>
            <a:chExt cx="3278022" cy="1689944"/>
          </a:xfrm>
        </p:grpSpPr>
        <p:sp>
          <p:nvSpPr>
            <p:cNvPr id="1102" name="Rectangle 1101">
              <a:extLst>
                <a:ext uri="{FF2B5EF4-FFF2-40B4-BE49-F238E27FC236}">
                  <a16:creationId xmlns:a16="http://schemas.microsoft.com/office/drawing/2014/main" id="{AFDF5A30-9968-DCA5-CF77-BD3DEBF01F8C}"/>
                </a:ext>
              </a:extLst>
            </p:cNvPr>
            <p:cNvSpPr/>
            <p:nvPr/>
          </p:nvSpPr>
          <p:spPr>
            <a:xfrm>
              <a:off x="3397605" y="4857011"/>
              <a:ext cx="2176680" cy="15393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03" name="Rectangle 1102">
              <a:extLst>
                <a:ext uri="{FF2B5EF4-FFF2-40B4-BE49-F238E27FC236}">
                  <a16:creationId xmlns:a16="http://schemas.microsoft.com/office/drawing/2014/main" id="{8BE92064-1AC9-6E7C-A726-B581E6D54471}"/>
                </a:ext>
              </a:extLst>
            </p:cNvPr>
            <p:cNvSpPr/>
            <p:nvPr/>
          </p:nvSpPr>
          <p:spPr>
            <a:xfrm>
              <a:off x="4159004" y="5354150"/>
              <a:ext cx="2176680" cy="972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04" name="Rectangle 1103">
              <a:extLst>
                <a:ext uri="{FF2B5EF4-FFF2-40B4-BE49-F238E27FC236}">
                  <a16:creationId xmlns:a16="http://schemas.microsoft.com/office/drawing/2014/main" id="{8A8CAC18-DBA6-D7B3-6D8D-D4C31ED815BD}"/>
                </a:ext>
              </a:extLst>
            </p:cNvPr>
            <p:cNvSpPr/>
            <p:nvPr/>
          </p:nvSpPr>
          <p:spPr>
            <a:xfrm>
              <a:off x="4420590" y="5574192"/>
              <a:ext cx="2255037" cy="9727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1107" name="Rectangle 1106">
            <a:extLst>
              <a:ext uri="{FF2B5EF4-FFF2-40B4-BE49-F238E27FC236}">
                <a16:creationId xmlns:a16="http://schemas.microsoft.com/office/drawing/2014/main" id="{64593A2C-D72D-C469-B40E-247B92BA36A1}"/>
              </a:ext>
              <a:ext uri="{C183D7F6-B498-43B3-948B-1728B52AA6E4}">
                <adec:decorative xmlns:adec="http://schemas.microsoft.com/office/drawing/2017/decorative" val="1"/>
              </a:ext>
            </a:extLst>
          </p:cNvPr>
          <p:cNvSpPr/>
          <p:nvPr/>
        </p:nvSpPr>
        <p:spPr>
          <a:xfrm>
            <a:off x="8149307" y="5736212"/>
            <a:ext cx="1752523" cy="10129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TextBox 10" descr="&quot;&quot;">
            <a:extLst>
              <a:ext uri="{FF2B5EF4-FFF2-40B4-BE49-F238E27FC236}">
                <a16:creationId xmlns:a16="http://schemas.microsoft.com/office/drawing/2014/main" id="{9C2B5AB8-8A22-334F-BF50-F15405156686}"/>
              </a:ext>
            </a:extLst>
          </p:cNvPr>
          <p:cNvSpPr txBox="1"/>
          <p:nvPr/>
        </p:nvSpPr>
        <p:spPr>
          <a:xfrm>
            <a:off x="150964" y="977565"/>
            <a:ext cx="3059649" cy="1200329"/>
          </a:xfrm>
          <a:prstGeom prst="rect">
            <a:avLst/>
          </a:prstGeom>
          <a:solidFill>
            <a:schemeClr val="bg2"/>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lumMod val="65000"/>
                    <a:lumOff val="35000"/>
                  </a:prstClr>
                </a:solidFill>
                <a:effectLst/>
                <a:uLnTx/>
                <a:uFillTx/>
                <a:latin typeface="Arial"/>
                <a:ea typeface="+mn-lt"/>
                <a:cs typeface="Arial"/>
              </a:rPr>
              <a:t>Over $200M in awards across a diverse portfolio of investments </a:t>
            </a:r>
            <a:endParaRPr kumimoji="0" lang="en-US" sz="12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200" b="1" i="0" u="none" strike="noStrike" kern="1200" cap="none" spc="0" normalizeH="0" baseline="0" noProof="0">
                <a:ln>
                  <a:noFill/>
                </a:ln>
                <a:solidFill>
                  <a:prstClr val="black"/>
                </a:solidFill>
                <a:effectLst/>
                <a:uLnTx/>
                <a:uFillTx/>
                <a:latin typeface="Arial" panose="020B0604020202020204" pitchFamily="34" charset="0"/>
                <a:ea typeface="+mn-lt"/>
                <a:cs typeface="Arial" panose="020B0604020202020204" pitchFamily="34" charset="0"/>
              </a:rPr>
            </a:br>
            <a:r>
              <a:rPr kumimoji="0" lang="en-US" sz="1200" b="1" i="0" u="none" strike="noStrike" kern="1200" cap="none" spc="0" normalizeH="0" baseline="0" noProof="0">
                <a:ln>
                  <a:noFill/>
                </a:ln>
                <a:solidFill>
                  <a:prstClr val="black">
                    <a:lumMod val="65000"/>
                    <a:lumOff val="35000"/>
                  </a:prstClr>
                </a:solidFill>
                <a:effectLst/>
                <a:uLnTx/>
                <a:uFillTx/>
                <a:latin typeface="Arial"/>
                <a:ea typeface="+mn-lt"/>
                <a:cs typeface="Arial"/>
              </a:rPr>
              <a:t>Seeking and awarding proposals addressing all topics in ARMD's research portfolio</a:t>
            </a:r>
            <a:endParaRPr kumimoji="0" lang="en-US" sz="1200" b="1"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10" name="Rectangle 9" descr="&quot;&quot;">
            <a:extLst>
              <a:ext uri="{FF2B5EF4-FFF2-40B4-BE49-F238E27FC236}">
                <a16:creationId xmlns:a16="http://schemas.microsoft.com/office/drawing/2014/main" id="{C693F322-B19D-6D4E-A7D8-E19ED2A14CC9}"/>
              </a:ext>
            </a:extLst>
          </p:cNvPr>
          <p:cNvSpPr/>
          <p:nvPr/>
        </p:nvSpPr>
        <p:spPr>
          <a:xfrm>
            <a:off x="153874" y="977565"/>
            <a:ext cx="3053794" cy="1196662"/>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2" name="Date Placeholder 1">
            <a:extLst>
              <a:ext uri="{FF2B5EF4-FFF2-40B4-BE49-F238E27FC236}">
                <a16:creationId xmlns:a16="http://schemas.microsoft.com/office/drawing/2014/main" id="{2C859865-7B32-420F-AE7A-CA733EE84828}"/>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Arial"/>
                <a:ea typeface="+mn-ea"/>
                <a:cs typeface="+mn-cs"/>
              </a:rPr>
              <a:t>www.nasa.gov   |</a:t>
            </a:r>
          </a:p>
        </p:txBody>
      </p:sp>
      <p:sp>
        <p:nvSpPr>
          <p:cNvPr id="83" name="Slide Number Placeholder 2">
            <a:extLst>
              <a:ext uri="{FF2B5EF4-FFF2-40B4-BE49-F238E27FC236}">
                <a16:creationId xmlns:a16="http://schemas.microsoft.com/office/drawing/2014/main" id="{3A7D4CE8-4AE8-4F92-9A48-D63560328FC4}"/>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black">
                    <a:lumMod val="65000"/>
                    <a:lumOff val="3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800" b="0" i="0" u="none" strike="noStrike" kern="1200" cap="none" spc="0" normalizeH="0" baseline="0" noProof="0">
              <a:ln>
                <a:noFill/>
              </a:ln>
              <a:solidFill>
                <a:prstClr val="black">
                  <a:lumMod val="65000"/>
                  <a:lumOff val="35000"/>
                </a:prstClr>
              </a:solidFill>
              <a:effectLst/>
              <a:uLnTx/>
              <a:uFillTx/>
              <a:latin typeface="Arial"/>
              <a:ea typeface="+mn-ea"/>
              <a:cs typeface="+mn-cs"/>
            </a:endParaRPr>
          </a:p>
        </p:txBody>
      </p:sp>
      <p:sp>
        <p:nvSpPr>
          <p:cNvPr id="13" name="TextBox 12">
            <a:extLst>
              <a:ext uri="{FF2B5EF4-FFF2-40B4-BE49-F238E27FC236}">
                <a16:creationId xmlns:a16="http://schemas.microsoft.com/office/drawing/2014/main" id="{BF1D8911-5A4E-6946-BDDE-11579719FF06}"/>
              </a:ext>
            </a:extLst>
          </p:cNvPr>
          <p:cNvSpPr txBox="1"/>
          <p:nvPr/>
        </p:nvSpPr>
        <p:spPr>
          <a:xfrm>
            <a:off x="160016" y="2175625"/>
            <a:ext cx="3048333" cy="3917676"/>
          </a:xfrm>
          <a:prstGeom prst="rect">
            <a:avLst/>
          </a:prstGeom>
          <a:noFill/>
          <a:ln>
            <a:solidFill>
              <a:schemeClr val="accent1"/>
            </a:solidFill>
          </a:ln>
        </p:spPr>
        <p:txBody>
          <a:bodyPr wrap="square" lIns="91440" tIns="45720" rIns="91440" bIns="45720" rtlCol="0" anchor="t">
            <a:spAutoFit/>
          </a:bodyPr>
          <a:lstStyle/>
          <a:p>
            <a:pPr marL="285750" marR="0" lvl="0" indent="-285750" algn="l" defTabSz="914400" rtl="0" eaLnBrk="1" fontAlgn="auto" latinLnBrk="0" hangingPunct="1">
              <a:lnSpc>
                <a:spcPct val="107448"/>
              </a:lnSpc>
              <a:spcBef>
                <a:spcPts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More than 80 awards to more than 100 universities</a:t>
            </a:r>
            <a:endParaRPr kumimoji="0" lang="en-US" sz="18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7448"/>
              </a:lnSpc>
              <a:spcBef>
                <a:spcPts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Nearly 40 Historically Black Colleges/Universities or Minority Serving Institutions </a:t>
            </a:r>
            <a:endParaRPr kumimoji="0" lang="en-US" sz="14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7448"/>
              </a:lnSpc>
              <a:spcBef>
                <a:spcPts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More than 500 students </a:t>
            </a:r>
            <a:endParaRPr kumimoji="0" lang="en-US" sz="14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7448"/>
              </a:lnSpc>
              <a:spcBef>
                <a:spcPts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Women faculty represented in fractions greater than the academic population</a:t>
            </a:r>
            <a:endParaRPr kumimoji="0" lang="en-US" sz="1400" b="0" i="0" u="none" strike="noStrike" kern="1200" cap="none" spc="0" normalizeH="0" baseline="0" noProof="0">
              <a:ln>
                <a:noFill/>
              </a:ln>
              <a:solidFill>
                <a:srgbClr val="000000"/>
              </a:solidFill>
              <a:effectLst/>
              <a:uLnTx/>
              <a:uFillTx/>
              <a:latin typeface="Arial"/>
              <a:ea typeface="+mn-ea"/>
              <a:cs typeface="Arial"/>
            </a:endParaRPr>
          </a:p>
          <a:p>
            <a:pPr marL="285750" marR="0" lvl="0" indent="-285750" algn="l" defTabSz="914400" rtl="0" eaLnBrk="1" fontAlgn="auto" latinLnBrk="0" hangingPunct="1">
              <a:lnSpc>
                <a:spcPct val="107448"/>
              </a:lnSpc>
              <a:spcBef>
                <a:spcPts val="0"/>
              </a:spcBef>
              <a:spcAft>
                <a:spcPts val="3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Arial"/>
              </a:rPr>
              <a:t>University Innovation Project includes University Leadership Initiative, University Student Research Challenge, Gateway to Blue Skies competition award winners, and Future Aircraft Maintenance Technician awards</a:t>
            </a:r>
          </a:p>
        </p:txBody>
      </p:sp>
      <p:sp>
        <p:nvSpPr>
          <p:cNvPr id="3" name="TextBox 2">
            <a:extLst>
              <a:ext uri="{FF2B5EF4-FFF2-40B4-BE49-F238E27FC236}">
                <a16:creationId xmlns:a16="http://schemas.microsoft.com/office/drawing/2014/main" id="{8E604502-F489-4A20-7F2D-6EBF36724648}"/>
              </a:ext>
            </a:extLst>
          </p:cNvPr>
          <p:cNvSpPr txBox="1"/>
          <p:nvPr/>
        </p:nvSpPr>
        <p:spPr>
          <a:xfrm>
            <a:off x="10923815" y="6493080"/>
            <a:ext cx="104200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rial"/>
                <a:ea typeface="+mn-lt"/>
                <a:cs typeface="Arial"/>
              </a:rPr>
              <a:t>As of May 2024</a:t>
            </a:r>
            <a:endParaRPr kumimoji="0" lang="en-US" sz="900" b="0" i="0" u="none" strike="noStrike" kern="1200" cap="none" spc="0" normalizeH="0" baseline="0" noProof="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3845273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CDB1-6BE2-480B-8B7A-F7726228C71F}"/>
              </a:ext>
            </a:extLst>
          </p:cNvPr>
          <p:cNvSpPr>
            <a:spLocks noGrp="1"/>
          </p:cNvSpPr>
          <p:nvPr>
            <p:ph type="title"/>
          </p:nvPr>
        </p:nvSpPr>
        <p:spPr/>
        <p:txBody>
          <a:bodyPr/>
          <a:lstStyle/>
          <a:p>
            <a:r>
              <a:rPr lang="en-US" spc="20">
                <a:latin typeface="Arial" panose="020B0604020202020204" pitchFamily="34" charset="0"/>
                <a:cs typeface="Arial" panose="020B0604020202020204" pitchFamily="34" charset="0"/>
              </a:rPr>
              <a:t>Follow Us</a:t>
            </a:r>
            <a:endParaRPr lang="en-US"/>
          </a:p>
        </p:txBody>
      </p:sp>
      <p:pic>
        <p:nvPicPr>
          <p:cNvPr id="50" name="Picture 6" descr="Computer Icon.">
            <a:extLst>
              <a:ext uri="{FF2B5EF4-FFF2-40B4-BE49-F238E27FC236}">
                <a16:creationId xmlns:a16="http://schemas.microsoft.com/office/drawing/2014/main" id="{25B9B974-D694-1663-80A9-AF1CABB2AA2B}"/>
              </a:ext>
            </a:extLst>
          </p:cNvPr>
          <p:cNvPicPr>
            <a:picLocks noChangeAspect="1"/>
          </p:cNvPicPr>
          <p:nvPr/>
        </p:nvPicPr>
        <p:blipFill>
          <a:blip r:embed="rId3"/>
          <a:stretch>
            <a:fillRect/>
          </a:stretch>
        </p:blipFill>
        <p:spPr>
          <a:xfrm>
            <a:off x="656359" y="1292937"/>
            <a:ext cx="1596736" cy="1620115"/>
          </a:xfrm>
          <a:prstGeom prst="rect">
            <a:avLst/>
          </a:prstGeom>
        </p:spPr>
      </p:pic>
      <p:sp>
        <p:nvSpPr>
          <p:cNvPr id="49" name="TextBox 48">
            <a:extLst>
              <a:ext uri="{FF2B5EF4-FFF2-40B4-BE49-F238E27FC236}">
                <a16:creationId xmlns:a16="http://schemas.microsoft.com/office/drawing/2014/main" id="{CEBE4801-8228-4865-CB30-8CA8A1F1E4B2}"/>
              </a:ext>
            </a:extLst>
          </p:cNvPr>
          <p:cNvSpPr txBox="1"/>
          <p:nvPr/>
        </p:nvSpPr>
        <p:spPr>
          <a:xfrm>
            <a:off x="224500" y="2968543"/>
            <a:ext cx="24811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www.nasa.gov/aero</a:t>
            </a:r>
          </a:p>
        </p:txBody>
      </p:sp>
      <p:pic>
        <p:nvPicPr>
          <p:cNvPr id="5" name="Picture 4" descr="Screenshot of the NASA Aeronautics web page.">
            <a:extLst>
              <a:ext uri="{FF2B5EF4-FFF2-40B4-BE49-F238E27FC236}">
                <a16:creationId xmlns:a16="http://schemas.microsoft.com/office/drawing/2014/main" id="{C89452A3-3523-C409-F5FC-49E458C7E2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24144"/>
            <a:ext cx="3083968" cy="2571446"/>
          </a:xfrm>
          <a:prstGeom prst="rect">
            <a:avLst/>
          </a:prstGeom>
        </p:spPr>
      </p:pic>
      <p:pic>
        <p:nvPicPr>
          <p:cNvPr id="3" name="Picture 2" descr="X icon logo.">
            <a:extLst>
              <a:ext uri="{FF2B5EF4-FFF2-40B4-BE49-F238E27FC236}">
                <a16:creationId xmlns:a16="http://schemas.microsoft.com/office/drawing/2014/main" id="{68E4B9DB-18B8-BF4C-8D38-0CE9E71348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48991" y="1324923"/>
            <a:ext cx="1527481" cy="1560576"/>
          </a:xfrm>
          <a:prstGeom prst="rect">
            <a:avLst/>
          </a:prstGeom>
        </p:spPr>
      </p:pic>
      <p:sp>
        <p:nvSpPr>
          <p:cNvPr id="41" name="TextBox 40">
            <a:extLst>
              <a:ext uri="{FF2B5EF4-FFF2-40B4-BE49-F238E27FC236}">
                <a16:creationId xmlns:a16="http://schemas.microsoft.com/office/drawing/2014/main" id="{8E26D233-D3F2-BC19-232F-FC7DBFD43389}"/>
              </a:ext>
            </a:extLst>
          </p:cNvPr>
          <p:cNvSpPr txBox="1"/>
          <p:nvPr/>
        </p:nvSpPr>
        <p:spPr>
          <a:xfrm>
            <a:off x="3734957" y="2953360"/>
            <a:ext cx="1742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a:t>
            </a:r>
            <a:r>
              <a:rPr kumimoji="0" lang="en-US" sz="2000" b="0" i="0" u="none" strike="noStrike" kern="1200" cap="none" spc="0" normalizeH="0" baseline="0" noProof="0" err="1">
                <a:ln>
                  <a:noFill/>
                </a:ln>
                <a:solidFill>
                  <a:srgbClr val="1698CD"/>
                </a:solidFill>
                <a:effectLst/>
                <a:uLnTx/>
                <a:uFillTx/>
                <a:latin typeface="Arial"/>
                <a:ea typeface="+mn-ea"/>
                <a:cs typeface="+mn-cs"/>
              </a:rPr>
              <a:t>NASAAero</a:t>
            </a:r>
            <a:endParaRPr kumimoji="0" lang="en-US" sz="2000" b="0" i="0" u="none" strike="noStrike" kern="1200" cap="none" spc="0" normalizeH="0" baseline="0" noProof="0">
              <a:ln>
                <a:noFill/>
              </a:ln>
              <a:solidFill>
                <a:srgbClr val="1698CD"/>
              </a:solidFill>
              <a:effectLst/>
              <a:uLnTx/>
              <a:uFillTx/>
              <a:latin typeface="Arial"/>
              <a:ea typeface="+mn-ea"/>
              <a:cs typeface="+mn-cs"/>
            </a:endParaRPr>
          </a:p>
        </p:txBody>
      </p:sp>
      <p:pic>
        <p:nvPicPr>
          <p:cNvPr id="7" name="Picture 6" descr="Screenshot of the NASA Aero X account.">
            <a:extLst>
              <a:ext uri="{FF2B5EF4-FFF2-40B4-BE49-F238E27FC236}">
                <a16:creationId xmlns:a16="http://schemas.microsoft.com/office/drawing/2014/main" id="{EADE11DD-007E-1674-A84E-8BE27EB783D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98400" y="3447662"/>
            <a:ext cx="2887823" cy="2547928"/>
          </a:xfrm>
          <a:prstGeom prst="rect">
            <a:avLst/>
          </a:prstGeom>
        </p:spPr>
      </p:pic>
      <p:grpSp>
        <p:nvGrpSpPr>
          <p:cNvPr id="44" name="Group 43" descr="Instagram Icon.">
            <a:extLst>
              <a:ext uri="{FF2B5EF4-FFF2-40B4-BE49-F238E27FC236}">
                <a16:creationId xmlns:a16="http://schemas.microsoft.com/office/drawing/2014/main" id="{589B942D-9808-976D-A653-9C97CA9E3C1D}"/>
              </a:ext>
            </a:extLst>
          </p:cNvPr>
          <p:cNvGrpSpPr/>
          <p:nvPr/>
        </p:nvGrpSpPr>
        <p:grpSpPr>
          <a:xfrm>
            <a:off x="6840280" y="1289857"/>
            <a:ext cx="1773936" cy="2078796"/>
            <a:chOff x="6727582" y="1403590"/>
            <a:chExt cx="1773936" cy="2078796"/>
          </a:xfrm>
        </p:grpSpPr>
        <p:pic>
          <p:nvPicPr>
            <p:cNvPr id="46" name="Picture 45" descr="Instagram Icon">
              <a:extLst>
                <a:ext uri="{FF2B5EF4-FFF2-40B4-BE49-F238E27FC236}">
                  <a16:creationId xmlns:a16="http://schemas.microsoft.com/office/drawing/2014/main" id="{419CF2A4-5D0F-649E-C5D5-B1CCBFDD59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27582" y="1403590"/>
              <a:ext cx="1773936" cy="1773936"/>
            </a:xfrm>
            <a:prstGeom prst="rect">
              <a:avLst/>
            </a:prstGeom>
          </p:spPr>
        </p:pic>
        <p:sp>
          <p:nvSpPr>
            <p:cNvPr id="47" name="TextBox 46">
              <a:extLst>
                <a:ext uri="{FF2B5EF4-FFF2-40B4-BE49-F238E27FC236}">
                  <a16:creationId xmlns:a16="http://schemas.microsoft.com/office/drawing/2014/main" id="{AAF8B730-D4A8-1D65-0DDC-59EA8F9E71E4}"/>
                </a:ext>
              </a:extLst>
            </p:cNvPr>
            <p:cNvSpPr txBox="1"/>
            <p:nvPr/>
          </p:nvSpPr>
          <p:spPr>
            <a:xfrm>
              <a:off x="6771016" y="3082276"/>
              <a:ext cx="168706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a:t>
              </a:r>
              <a:r>
                <a:rPr kumimoji="0" lang="en-US" sz="2000" b="0" i="0" u="none" strike="noStrike" kern="1200" cap="none" spc="0" normalizeH="0" baseline="0" noProof="0" err="1">
                  <a:ln>
                    <a:noFill/>
                  </a:ln>
                  <a:solidFill>
                    <a:srgbClr val="1698CD"/>
                  </a:solidFill>
                  <a:effectLst/>
                  <a:uLnTx/>
                  <a:uFillTx/>
                  <a:latin typeface="Arial"/>
                  <a:ea typeface="+mn-ea"/>
                  <a:cs typeface="+mn-cs"/>
                </a:rPr>
                <a:t>NASAAero</a:t>
              </a:r>
              <a:endParaRPr kumimoji="0" lang="en-US" sz="2000" b="0" i="0" u="none" strike="noStrike" kern="1200" cap="none" spc="0" normalizeH="0" baseline="0" noProof="0">
                <a:ln>
                  <a:noFill/>
                </a:ln>
                <a:solidFill>
                  <a:srgbClr val="1698CD"/>
                </a:solidFill>
                <a:effectLst/>
                <a:uLnTx/>
                <a:uFillTx/>
                <a:latin typeface="Arial"/>
                <a:ea typeface="+mn-ea"/>
                <a:cs typeface="+mn-cs"/>
              </a:endParaRPr>
            </a:p>
          </p:txBody>
        </p:sp>
      </p:grpSp>
      <p:pic>
        <p:nvPicPr>
          <p:cNvPr id="9" name="Picture 8" descr="Screenshot of the NASA Aero Instagram account.">
            <a:extLst>
              <a:ext uri="{FF2B5EF4-FFF2-40B4-BE49-F238E27FC236}">
                <a16:creationId xmlns:a16="http://schemas.microsoft.com/office/drawing/2014/main" id="{88F67E2E-817E-67A8-53A0-A91093BD978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13435" y="3438647"/>
            <a:ext cx="3083968" cy="2556944"/>
          </a:xfrm>
          <a:prstGeom prst="rect">
            <a:avLst/>
          </a:prstGeom>
        </p:spPr>
      </p:pic>
      <p:grpSp>
        <p:nvGrpSpPr>
          <p:cNvPr id="35" name="Group 34" descr="Facebook icon.">
            <a:extLst>
              <a:ext uri="{FF2B5EF4-FFF2-40B4-BE49-F238E27FC236}">
                <a16:creationId xmlns:a16="http://schemas.microsoft.com/office/drawing/2014/main" id="{1D8809D4-33C0-4478-966C-93034CADA1BE}"/>
              </a:ext>
            </a:extLst>
          </p:cNvPr>
          <p:cNvGrpSpPr/>
          <p:nvPr/>
        </p:nvGrpSpPr>
        <p:grpSpPr>
          <a:xfrm>
            <a:off x="9824706" y="1362207"/>
            <a:ext cx="2133600" cy="1983596"/>
            <a:chOff x="9194268" y="1305446"/>
            <a:chExt cx="2133600" cy="1983596"/>
          </a:xfrm>
        </p:grpSpPr>
        <p:sp>
          <p:nvSpPr>
            <p:cNvPr id="36" name="TextBox 35">
              <a:extLst>
                <a:ext uri="{FF2B5EF4-FFF2-40B4-BE49-F238E27FC236}">
                  <a16:creationId xmlns:a16="http://schemas.microsoft.com/office/drawing/2014/main" id="{E964D92A-2189-3D4A-7B67-E022A2019D8B}"/>
                </a:ext>
              </a:extLst>
            </p:cNvPr>
            <p:cNvSpPr txBox="1"/>
            <p:nvPr/>
          </p:nvSpPr>
          <p:spPr>
            <a:xfrm>
              <a:off x="9194268" y="2888932"/>
              <a:ext cx="21336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a:t>
              </a:r>
              <a:r>
                <a:rPr kumimoji="0" lang="en-US" sz="2000" b="0" i="0" u="none" strike="noStrike" kern="1200" cap="none" spc="0" normalizeH="0" baseline="0" noProof="0" err="1">
                  <a:ln>
                    <a:noFill/>
                  </a:ln>
                  <a:solidFill>
                    <a:srgbClr val="1698CD"/>
                  </a:solidFill>
                  <a:effectLst/>
                  <a:uLnTx/>
                  <a:uFillTx/>
                  <a:latin typeface="Arial"/>
                  <a:ea typeface="+mn-ea"/>
                  <a:cs typeface="+mn-cs"/>
                </a:rPr>
                <a:t>NASAAero</a:t>
              </a:r>
              <a:endParaRPr kumimoji="0" lang="en-US" sz="2000" b="0" i="0" u="none" strike="noStrike" kern="1200" cap="none" spc="0" normalizeH="0" baseline="0" noProof="0">
                <a:ln>
                  <a:noFill/>
                </a:ln>
                <a:solidFill>
                  <a:srgbClr val="1698CD"/>
                </a:solidFill>
                <a:effectLst/>
                <a:uLnTx/>
                <a:uFillTx/>
                <a:latin typeface="Arial"/>
                <a:ea typeface="+mn-ea"/>
                <a:cs typeface="+mn-cs"/>
              </a:endParaRPr>
            </a:p>
          </p:txBody>
        </p:sp>
        <p:pic>
          <p:nvPicPr>
            <p:cNvPr id="37" name="Picture 36" descr="Facebook Icon">
              <a:extLst>
                <a:ext uri="{FF2B5EF4-FFF2-40B4-BE49-F238E27FC236}">
                  <a16:creationId xmlns:a16="http://schemas.microsoft.com/office/drawing/2014/main" id="{F83A94F6-B7FC-5993-0DD5-6CDE701FA9F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7217" y="1305446"/>
              <a:ext cx="1587703" cy="1587703"/>
            </a:xfrm>
            <a:prstGeom prst="rect">
              <a:avLst/>
            </a:prstGeom>
          </p:spPr>
        </p:pic>
      </p:grpSp>
      <p:pic>
        <p:nvPicPr>
          <p:cNvPr id="13" name="Picture 12" descr="Screenshot of the NASA Aero Facebook account.">
            <a:extLst>
              <a:ext uri="{FF2B5EF4-FFF2-40B4-BE49-F238E27FC236}">
                <a16:creationId xmlns:a16="http://schemas.microsoft.com/office/drawing/2014/main" id="{8B161042-C9E7-AB25-409F-173D7921433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58963" y="3424144"/>
            <a:ext cx="2744701" cy="2571446"/>
          </a:xfrm>
          <a:prstGeom prst="rect">
            <a:avLst/>
          </a:prstGeom>
        </p:spPr>
      </p:pic>
      <p:sp>
        <p:nvSpPr>
          <p:cNvPr id="26" name="Date Placeholder 3">
            <a:extLst>
              <a:ext uri="{FF2B5EF4-FFF2-40B4-BE49-F238E27FC236}">
                <a16:creationId xmlns:a16="http://schemas.microsoft.com/office/drawing/2014/main" id="{ADA8AEEB-8A37-0243-8159-034C6E0EB93A}"/>
              </a:ext>
            </a:extLst>
          </p:cNvPr>
          <p:cNvSpPr>
            <a:spLocks noGrp="1"/>
          </p:cNvSpPr>
          <p:nvPr>
            <p:ph type="dt" sz="half" idx="10"/>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65000"/>
                    <a:lumOff val="35000"/>
                  </a:srgbClr>
                </a:solidFill>
                <a:effectLst/>
                <a:uLnTx/>
                <a:uFillTx/>
                <a:latin typeface="Arial"/>
                <a:ea typeface="+mn-ea"/>
                <a:cs typeface="+mn-cs"/>
              </a:rPr>
              <a:t>www.nasa.gov   |</a:t>
            </a:r>
          </a:p>
        </p:txBody>
      </p:sp>
      <p:sp>
        <p:nvSpPr>
          <p:cNvPr id="28" name="Slide Number Placeholder 5">
            <a:extLst>
              <a:ext uri="{FF2B5EF4-FFF2-40B4-BE49-F238E27FC236}">
                <a16:creationId xmlns:a16="http://schemas.microsoft.com/office/drawing/2014/main" id="{62662BC3-7685-0548-9B7C-B0B9B6D9F3CD}"/>
              </a:ext>
            </a:extLst>
          </p:cNvPr>
          <p:cNvSpPr>
            <a:spLocks noGrp="1"/>
          </p:cNvSpPr>
          <p:nvPr>
            <p:ph type="sldNum" sz="quarter" idx="12"/>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65000"/>
                    <a:lumOff val="3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a:ln>
                <a:noFill/>
              </a:ln>
              <a:solidFill>
                <a:srgbClr val="000000">
                  <a:lumMod val="65000"/>
                  <a:lumOff val="35000"/>
                </a:srgbClr>
              </a:solidFill>
              <a:effectLst/>
              <a:uLnTx/>
              <a:uFillTx/>
              <a:latin typeface="Arial"/>
              <a:ea typeface="+mn-ea"/>
              <a:cs typeface="+mn-cs"/>
            </a:endParaRPr>
          </a:p>
        </p:txBody>
      </p:sp>
    </p:spTree>
    <p:extLst>
      <p:ext uri="{BB962C8B-B14F-4D97-AF65-F5344CB8AC3E}">
        <p14:creationId xmlns:p14="http://schemas.microsoft.com/office/powerpoint/2010/main" val="2398478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2F24B-DA81-882D-C667-50AF09A30D2E}"/>
              </a:ext>
            </a:extLst>
          </p:cNvPr>
          <p:cNvSpPr>
            <a:spLocks noGrp="1"/>
          </p:cNvSpPr>
          <p:nvPr>
            <p:ph type="ctrTitle"/>
          </p:nvPr>
        </p:nvSpPr>
        <p:spPr/>
        <p:txBody>
          <a:bodyPr/>
          <a:lstStyle/>
          <a:p>
            <a:r>
              <a:rPr lang="en-US" dirty="0"/>
              <a:t>BACKUP</a:t>
            </a:r>
          </a:p>
        </p:txBody>
      </p:sp>
      <p:sp>
        <p:nvSpPr>
          <p:cNvPr id="3" name="Subtitle 2">
            <a:extLst>
              <a:ext uri="{FF2B5EF4-FFF2-40B4-BE49-F238E27FC236}">
                <a16:creationId xmlns:a16="http://schemas.microsoft.com/office/drawing/2014/main" id="{5B77DE33-735F-3127-8D73-431263CFF916}"/>
              </a:ext>
            </a:extLst>
          </p:cNvPr>
          <p:cNvSpPr>
            <a:spLocks noGrp="1"/>
          </p:cNvSpPr>
          <p:nvPr>
            <p:ph type="subTitle" idx="1"/>
          </p:nvPr>
        </p:nvSpPr>
        <p:spPr/>
        <p:txBody>
          <a:bodyPr/>
          <a:lstStyle/>
          <a:p>
            <a:endParaRPr lang="en-US"/>
          </a:p>
        </p:txBody>
      </p:sp>
      <p:sp>
        <p:nvSpPr>
          <p:cNvPr id="4" name="Date Placeholder 3">
            <a:extLst>
              <a:ext uri="{FF2B5EF4-FFF2-40B4-BE49-F238E27FC236}">
                <a16:creationId xmlns:a16="http://schemas.microsoft.com/office/drawing/2014/main" id="{10FE7162-6952-0297-BE50-46E99AEAD9A6}"/>
              </a:ext>
            </a:extLst>
          </p:cNvPr>
          <p:cNvSpPr>
            <a:spLocks noGrp="1"/>
          </p:cNvSpPr>
          <p:nvPr>
            <p:ph type="dt" sz="half" idx="10"/>
          </p:nvPr>
        </p:nvSpPr>
        <p:spPr/>
        <p:txBody>
          <a:bodyPr/>
          <a:lstStyle/>
          <a:p>
            <a:r>
              <a:rPr lang="en-US"/>
              <a:t>www.nasa.gov   |</a:t>
            </a:r>
          </a:p>
        </p:txBody>
      </p:sp>
      <p:sp>
        <p:nvSpPr>
          <p:cNvPr id="5" name="Slide Number Placeholder 4">
            <a:extLst>
              <a:ext uri="{FF2B5EF4-FFF2-40B4-BE49-F238E27FC236}">
                <a16:creationId xmlns:a16="http://schemas.microsoft.com/office/drawing/2014/main" id="{8CE866BA-BAD7-5137-A3A0-F7DF1CB319B1}"/>
              </a:ext>
            </a:extLst>
          </p:cNvPr>
          <p:cNvSpPr>
            <a:spLocks noGrp="1"/>
          </p:cNvSpPr>
          <p:nvPr>
            <p:ph type="sldNum" sz="quarter" idx="12"/>
          </p:nvPr>
        </p:nvSpPr>
        <p:spPr/>
        <p:txBody>
          <a:bodyPr/>
          <a:lstStyle/>
          <a:p>
            <a:fld id="{B8AA1CF0-2751-9942-BBAA-4C77DDDF2B1B}" type="slidenum">
              <a:rPr lang="en-US" smtClean="0"/>
              <a:pPr/>
              <a:t>27</a:t>
            </a:fld>
            <a:endParaRPr lang="en-US"/>
          </a:p>
        </p:txBody>
      </p:sp>
    </p:spTree>
    <p:extLst>
      <p:ext uri="{BB962C8B-B14F-4D97-AF65-F5344CB8AC3E}">
        <p14:creationId xmlns:p14="http://schemas.microsoft.com/office/powerpoint/2010/main" val="2589244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90671-43A5-474D-807D-5E95D2BCAC89}"/>
              </a:ext>
            </a:extLst>
          </p:cNvPr>
          <p:cNvSpPr>
            <a:spLocks noGrp="1"/>
          </p:cNvSpPr>
          <p:nvPr>
            <p:ph type="title"/>
          </p:nvPr>
        </p:nvSpPr>
        <p:spPr/>
        <p:txBody>
          <a:bodyPr/>
          <a:lstStyle/>
          <a:p>
            <a:r>
              <a:rPr lang="en-US"/>
              <a:t>Aeronautics Research Mission Directorate (ARMD) Leadership</a:t>
            </a:r>
          </a:p>
        </p:txBody>
      </p:sp>
      <p:sp>
        <p:nvSpPr>
          <p:cNvPr id="13" name="Rectangle 12" descr="&quot;&quot;">
            <a:extLst>
              <a:ext uri="{FF2B5EF4-FFF2-40B4-BE49-F238E27FC236}">
                <a16:creationId xmlns:a16="http://schemas.microsoft.com/office/drawing/2014/main" id="{B55527AE-AB85-1840-8582-71584B2E7F7F}"/>
              </a:ext>
            </a:extLst>
          </p:cNvPr>
          <p:cNvSpPr/>
          <p:nvPr/>
        </p:nvSpPr>
        <p:spPr>
          <a:xfrm>
            <a:off x="182767" y="4433119"/>
            <a:ext cx="2255852" cy="11806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5" name="Picture 2" descr="Robert Pearce, the Aeronautics Research Mission Directorate Associate Administrator.">
            <a:extLst>
              <a:ext uri="{FF2B5EF4-FFF2-40B4-BE49-F238E27FC236}">
                <a16:creationId xmlns:a16="http://schemas.microsoft.com/office/drawing/2014/main" id="{C0141EDF-C21A-2B4F-AC00-EF346073FE6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82767" y="1450333"/>
            <a:ext cx="2255852" cy="298278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E696F8B-3D5F-F143-81F9-7758AF461D8C}"/>
              </a:ext>
            </a:extLst>
          </p:cNvPr>
          <p:cNvSpPr txBox="1"/>
          <p:nvPr/>
        </p:nvSpPr>
        <p:spPr>
          <a:xfrm>
            <a:off x="197512" y="4480287"/>
            <a:ext cx="1849946" cy="110799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mn-cs"/>
              </a:rPr>
              <a:t>Robert Pearce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Associate Administrator*</a:t>
            </a:r>
            <a:endParaRPr kumimoji="0" lang="en-US" sz="11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ARMD</a:t>
            </a:r>
            <a:endParaRPr kumimoji="0" lang="en-US" sz="1600" b="0" i="0" u="none" strike="noStrike" kern="1200" cap="none" spc="0" normalizeH="0" baseline="0" noProof="0">
              <a:ln>
                <a:noFill/>
              </a:ln>
              <a:solidFill>
                <a:srgbClr val="000000"/>
              </a:solidFill>
              <a:effectLst/>
              <a:uLnTx/>
              <a:uFillTx/>
              <a:latin typeface="Arial"/>
              <a:ea typeface="+mn-ea"/>
              <a:cs typeface="Arial"/>
            </a:endParaRPr>
          </a:p>
        </p:txBody>
      </p:sp>
      <p:sp>
        <p:nvSpPr>
          <p:cNvPr id="6" name="TextBox 5">
            <a:extLst>
              <a:ext uri="{FF2B5EF4-FFF2-40B4-BE49-F238E27FC236}">
                <a16:creationId xmlns:a16="http://schemas.microsoft.com/office/drawing/2014/main" id="{E0C8C949-ECC4-4B24-A215-4C35593ACE4F}"/>
              </a:ext>
            </a:extLst>
          </p:cNvPr>
          <p:cNvSpPr txBox="1"/>
          <p:nvPr/>
        </p:nvSpPr>
        <p:spPr>
          <a:xfrm>
            <a:off x="1826703" y="5246364"/>
            <a:ext cx="62666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Arial"/>
              </a:rPr>
              <a:t>*(AA)</a:t>
            </a:r>
          </a:p>
        </p:txBody>
      </p:sp>
      <p:sp>
        <p:nvSpPr>
          <p:cNvPr id="28" name="Rectangle 27" descr="&quot;&quot;">
            <a:extLst>
              <a:ext uri="{FF2B5EF4-FFF2-40B4-BE49-F238E27FC236}">
                <a16:creationId xmlns:a16="http://schemas.microsoft.com/office/drawing/2014/main" id="{8125ED3A-EF14-AB4D-B388-CFEAC3F36B8E}"/>
              </a:ext>
            </a:extLst>
          </p:cNvPr>
          <p:cNvSpPr/>
          <p:nvPr/>
        </p:nvSpPr>
        <p:spPr>
          <a:xfrm>
            <a:off x="2580936" y="4433119"/>
            <a:ext cx="2255852" cy="11806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9" name="Rectangle 28" descr="&quot;&quot;">
            <a:extLst>
              <a:ext uri="{FF2B5EF4-FFF2-40B4-BE49-F238E27FC236}">
                <a16:creationId xmlns:a16="http://schemas.microsoft.com/office/drawing/2014/main" id="{18C3676D-C819-1D4A-8204-B762FDEB09FD}"/>
              </a:ext>
            </a:extLst>
          </p:cNvPr>
          <p:cNvSpPr/>
          <p:nvPr/>
        </p:nvSpPr>
        <p:spPr>
          <a:xfrm>
            <a:off x="4969542" y="4433119"/>
            <a:ext cx="2255852" cy="11806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7" name="Picture 6" descr="Jon Montgomery, Aeronautics Research Mission Directorate Deputy Associate Administrator for Policy.">
            <a:extLst>
              <a:ext uri="{FF2B5EF4-FFF2-40B4-BE49-F238E27FC236}">
                <a16:creationId xmlns:a16="http://schemas.microsoft.com/office/drawing/2014/main" id="{6E2BEC16-B6C4-0247-B17F-F95153DBE88F}"/>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969542" y="1457724"/>
            <a:ext cx="2267258" cy="297539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048C195B-7B69-2449-BC38-FA257876E0EE}"/>
              </a:ext>
            </a:extLst>
          </p:cNvPr>
          <p:cNvSpPr txBox="1"/>
          <p:nvPr/>
        </p:nvSpPr>
        <p:spPr>
          <a:xfrm>
            <a:off x="4983749" y="4480287"/>
            <a:ext cx="2232783"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a:ea typeface="+mn-ea"/>
                <a:cs typeface="+mn-cs"/>
              </a:rPr>
              <a:t>Jon Montgomery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a:ea typeface="+mn-ea"/>
                <a:cs typeface="+mn-cs"/>
              </a:rPr>
              <a:t>Deputy AA for </a:t>
            </a:r>
            <a:br>
              <a:rPr kumimoji="0" lang="en-US" sz="1600" b="0" i="0" u="none" strike="noStrike" kern="1200" cap="none" spc="0" normalizeH="0" baseline="0" noProof="0">
                <a:ln>
                  <a:noFill/>
                </a:ln>
                <a:solidFill>
                  <a:srgbClr val="000000"/>
                </a:solidFill>
                <a:effectLst/>
                <a:uLnTx/>
                <a:uFillTx/>
                <a:latin typeface="Arial"/>
                <a:ea typeface="+mn-ea"/>
                <a:cs typeface="+mn-cs"/>
              </a:rPr>
            </a:br>
            <a:r>
              <a:rPr kumimoji="0" lang="en-US" sz="1600" b="0" i="0" u="none" strike="noStrike" kern="1200" cap="none" spc="0" normalizeH="0" baseline="0" noProof="0">
                <a:ln>
                  <a:noFill/>
                </a:ln>
                <a:solidFill>
                  <a:srgbClr val="000000"/>
                </a:solidFill>
                <a:effectLst/>
                <a:uLnTx/>
                <a:uFillTx/>
                <a:latin typeface="Arial"/>
                <a:ea typeface="+mn-ea"/>
                <a:cs typeface="+mn-cs"/>
              </a:rPr>
              <a:t>Policy ARMD</a:t>
            </a:r>
            <a:endParaRPr kumimoji="0" lang="en-US" sz="1600" b="0" i="0" u="none" strike="noStrike" kern="1200" cap="none" spc="0" normalizeH="0" baseline="0" noProof="0">
              <a:ln>
                <a:noFill/>
              </a:ln>
              <a:solidFill>
                <a:srgbClr val="000000"/>
              </a:solidFill>
              <a:effectLst/>
              <a:uLnTx/>
              <a:uFillTx/>
              <a:latin typeface="Arial"/>
              <a:ea typeface="+mn-ea"/>
              <a:cs typeface="Arial"/>
            </a:endParaRPr>
          </a:p>
        </p:txBody>
      </p:sp>
      <p:sp>
        <p:nvSpPr>
          <p:cNvPr id="30" name="Rectangle 29" descr="&quot;&quot;">
            <a:extLst>
              <a:ext uri="{FF2B5EF4-FFF2-40B4-BE49-F238E27FC236}">
                <a16:creationId xmlns:a16="http://schemas.microsoft.com/office/drawing/2014/main" id="{7BA827B1-6355-694E-B5F1-7FE583854631}"/>
              </a:ext>
            </a:extLst>
          </p:cNvPr>
          <p:cNvSpPr/>
          <p:nvPr/>
        </p:nvSpPr>
        <p:spPr>
          <a:xfrm>
            <a:off x="7364372" y="4433119"/>
            <a:ext cx="2255852" cy="11806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6" name="TextBox 25">
            <a:extLst>
              <a:ext uri="{FF2B5EF4-FFF2-40B4-BE49-F238E27FC236}">
                <a16:creationId xmlns:a16="http://schemas.microsoft.com/office/drawing/2014/main" id="{9A8E0D8A-A300-A84C-BB49-04BD85B505E7}"/>
              </a:ext>
            </a:extLst>
          </p:cNvPr>
          <p:cNvSpPr txBox="1"/>
          <p:nvPr/>
        </p:nvSpPr>
        <p:spPr>
          <a:xfrm>
            <a:off x="7373971" y="4480286"/>
            <a:ext cx="2255852"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TBD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Deputy AA for Programs ARMD</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p:txBody>
      </p:sp>
      <p:sp>
        <p:nvSpPr>
          <p:cNvPr id="7" name="Rectangle 6" descr="&quot;&quot;">
            <a:extLst>
              <a:ext uri="{FF2B5EF4-FFF2-40B4-BE49-F238E27FC236}">
                <a16:creationId xmlns:a16="http://schemas.microsoft.com/office/drawing/2014/main" id="{5FF79D6A-436E-4DFF-B6C1-9E17CAC0710A}"/>
              </a:ext>
            </a:extLst>
          </p:cNvPr>
          <p:cNvSpPr/>
          <p:nvPr/>
        </p:nvSpPr>
        <p:spPr>
          <a:xfrm>
            <a:off x="9757395" y="4433119"/>
            <a:ext cx="2255852" cy="11806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7" name="Picture 26" descr="Ms. Barbara Esker, Assistant Deputy AA for Missions">
            <a:extLst>
              <a:ext uri="{FF2B5EF4-FFF2-40B4-BE49-F238E27FC236}">
                <a16:creationId xmlns:a16="http://schemas.microsoft.com/office/drawing/2014/main" id="{AD2B21B8-9274-B20F-898B-4CC54D47B4FC}"/>
              </a:ext>
              <a:ext uri="{C183D7F6-B498-43B3-948B-1728B52AA6E4}">
                <adec:decorative xmlns:adec="http://schemas.microsoft.com/office/drawing/2017/decorative" val="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766994" y="1450333"/>
            <a:ext cx="2232783" cy="2982784"/>
          </a:xfrm>
          <a:prstGeom prst="rect">
            <a:avLst/>
          </a:prstGeom>
        </p:spPr>
      </p:pic>
      <p:sp>
        <p:nvSpPr>
          <p:cNvPr id="9" name="TextBox 8">
            <a:extLst>
              <a:ext uri="{FF2B5EF4-FFF2-40B4-BE49-F238E27FC236}">
                <a16:creationId xmlns:a16="http://schemas.microsoft.com/office/drawing/2014/main" id="{68470D95-6F8A-7393-6DC6-782837D40D8D}"/>
              </a:ext>
            </a:extLst>
          </p:cNvPr>
          <p:cNvSpPr txBox="1"/>
          <p:nvPr/>
        </p:nvSpPr>
        <p:spPr>
          <a:xfrm>
            <a:off x="9729660" y="4480287"/>
            <a:ext cx="2380771" cy="110799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Barbara Esker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Assistant Deputy AA for Missions / Deputy AA for Programs (Acting)</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p:txBody>
      </p:sp>
      <p:sp>
        <p:nvSpPr>
          <p:cNvPr id="3" name="Date Placeholder 2">
            <a:extLst>
              <a:ext uri="{FF2B5EF4-FFF2-40B4-BE49-F238E27FC236}">
                <a16:creationId xmlns:a16="http://schemas.microsoft.com/office/drawing/2014/main" id="{05A94C39-7364-BE4A-A816-BC4F0169F97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4" name="Slide Number Placeholder 3">
            <a:extLst>
              <a:ext uri="{FF2B5EF4-FFF2-40B4-BE49-F238E27FC236}">
                <a16:creationId xmlns:a16="http://schemas.microsoft.com/office/drawing/2014/main" id="{3D416050-1B29-F34B-B954-A85CFC57927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8" name="TextBox 7">
            <a:extLst>
              <a:ext uri="{FF2B5EF4-FFF2-40B4-BE49-F238E27FC236}">
                <a16:creationId xmlns:a16="http://schemas.microsoft.com/office/drawing/2014/main" id="{5DCD87ED-58A0-4445-616A-D9DC77358ECC}"/>
              </a:ext>
            </a:extLst>
          </p:cNvPr>
          <p:cNvSpPr txBox="1"/>
          <p:nvPr/>
        </p:nvSpPr>
        <p:spPr>
          <a:xfrm>
            <a:off x="2627518" y="4480287"/>
            <a:ext cx="2115205"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Carol Carroll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Deputy AA </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ARMD</a:t>
            </a:r>
            <a:endParaRPr kumimoji="0" lang="en-US" sz="16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11" name="Picture 10" descr="Carole Carroll the Aeronautics Research Mission Directorate Deputy Associate Administrator.">
            <a:extLst>
              <a:ext uri="{FF2B5EF4-FFF2-40B4-BE49-F238E27FC236}">
                <a16:creationId xmlns:a16="http://schemas.microsoft.com/office/drawing/2014/main" id="{FFE27CFC-728E-CBB1-DE94-E048F105963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79076" y="1456836"/>
            <a:ext cx="2257755" cy="2975464"/>
          </a:xfrm>
          <a:prstGeom prst="rect">
            <a:avLst/>
          </a:prstGeom>
        </p:spPr>
      </p:pic>
      <p:sp>
        <p:nvSpPr>
          <p:cNvPr id="5" name="Rectangle 4" descr="&quot;&quot;">
            <a:extLst>
              <a:ext uri="{FF2B5EF4-FFF2-40B4-BE49-F238E27FC236}">
                <a16:creationId xmlns:a16="http://schemas.microsoft.com/office/drawing/2014/main" id="{38E5F3C1-43C9-910B-142B-F0DE358412B5}"/>
              </a:ext>
            </a:extLst>
          </p:cNvPr>
          <p:cNvSpPr/>
          <p:nvPr/>
        </p:nvSpPr>
        <p:spPr>
          <a:xfrm>
            <a:off x="7372164" y="1456836"/>
            <a:ext cx="2242573" cy="2975464"/>
          </a:xfrm>
          <a:prstGeom prst="rect">
            <a:avLst/>
          </a:prstGeom>
          <a:solidFill>
            <a:schemeClr val="tx1">
              <a:lumMod val="85000"/>
              <a:lumOff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4" name="Graphic 13" descr="Person icon for the Deputy AA for Programs ARMD position">
            <a:extLst>
              <a:ext uri="{FF2B5EF4-FFF2-40B4-BE49-F238E27FC236}">
                <a16:creationId xmlns:a16="http://schemas.microsoft.com/office/drawing/2014/main" id="{EEE3A60D-EE61-C8C7-A4B0-E6F61A2B41F1}"/>
              </a:ext>
            </a:extLst>
          </p:cNvPr>
          <p:cNvPicPr>
            <a:picLocks noChangeAspect="1"/>
          </p:cNvPicPr>
          <p:nvPr/>
        </p:nvPicPr>
        <p:blipFill rotWithShape="1">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l="35863" r="36107" b="64432"/>
          <a:stretch/>
        </p:blipFill>
        <p:spPr>
          <a:xfrm>
            <a:off x="7369511" y="1583227"/>
            <a:ext cx="2257754" cy="2864970"/>
          </a:xfrm>
          <a:prstGeom prst="rect">
            <a:avLst/>
          </a:prstGeom>
        </p:spPr>
      </p:pic>
    </p:spTree>
    <p:extLst>
      <p:ext uri="{BB962C8B-B14F-4D97-AF65-F5344CB8AC3E}">
        <p14:creationId xmlns:p14="http://schemas.microsoft.com/office/powerpoint/2010/main" val="1908295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rone flying in the air. In the background is a line a trees and blue skies.">
            <a:extLst>
              <a:ext uri="{FF2B5EF4-FFF2-40B4-BE49-F238E27FC236}">
                <a16:creationId xmlns:a16="http://schemas.microsoft.com/office/drawing/2014/main" id="{C1F67512-481B-3F6B-5615-30E49D23DDB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636124" y="5314950"/>
            <a:ext cx="965201" cy="977900"/>
          </a:xfrm>
          <a:prstGeom prst="rect">
            <a:avLst/>
          </a:prstGeom>
        </p:spPr>
      </p:pic>
      <p:pic>
        <p:nvPicPr>
          <p:cNvPr id="12" name="Picture 11" descr="Curtis Flack (left) and Paul von Hardenberg inspect the ice formation on the spinner of an Advanced Air Mobility proprotor model tested in the Icing Research Tunnel at NASA’s Glenn Research Center in Cleveland.">
            <a:extLst>
              <a:ext uri="{FF2B5EF4-FFF2-40B4-BE49-F238E27FC236}">
                <a16:creationId xmlns:a16="http://schemas.microsoft.com/office/drawing/2014/main" id="{E40A19B4-79CC-C5C8-C933-46BEB4DA70E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30064" y="3951920"/>
            <a:ext cx="984250" cy="986937"/>
          </a:xfrm>
          <a:prstGeom prst="rect">
            <a:avLst/>
          </a:prstGeom>
        </p:spPr>
      </p:pic>
      <p:pic>
        <p:nvPicPr>
          <p:cNvPr id="10" name="Picture 9" descr="Research pilot Carrie Worth stands in front of the G-III aircraft at NASA’s Armstrong Flight Research Center in Edwards, California.">
            <a:extLst>
              <a:ext uri="{FF2B5EF4-FFF2-40B4-BE49-F238E27FC236}">
                <a16:creationId xmlns:a16="http://schemas.microsoft.com/office/drawing/2014/main" id="{8D540682-24FF-AEBB-B16F-AA4975C2C3D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623714" y="2624520"/>
            <a:ext cx="981075" cy="970258"/>
          </a:xfrm>
          <a:prstGeom prst="rect">
            <a:avLst/>
          </a:prstGeom>
        </p:spPr>
      </p:pic>
      <p:pic>
        <p:nvPicPr>
          <p:cNvPr id="8" name="Picture 7" descr="Two men working on computers and looking at the screens surrounded by a simulation wall of monitors of the city of San Francisco.">
            <a:extLst>
              <a:ext uri="{FF2B5EF4-FFF2-40B4-BE49-F238E27FC236}">
                <a16:creationId xmlns:a16="http://schemas.microsoft.com/office/drawing/2014/main" id="{56E4D2BB-7E7F-87C0-B52A-01DD73ED9D5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623713" y="1289051"/>
            <a:ext cx="982075" cy="975848"/>
          </a:xfrm>
          <a:prstGeom prst="rect">
            <a:avLst/>
          </a:prstGeom>
        </p:spPr>
      </p:pic>
      <p:sp>
        <p:nvSpPr>
          <p:cNvPr id="2" name="Title 1">
            <a:extLst>
              <a:ext uri="{FF2B5EF4-FFF2-40B4-BE49-F238E27FC236}">
                <a16:creationId xmlns:a16="http://schemas.microsoft.com/office/drawing/2014/main" id="{F58B2722-D983-4DA2-BBED-552F5CBB1554}"/>
              </a:ext>
            </a:extLst>
          </p:cNvPr>
          <p:cNvSpPr>
            <a:spLocks noGrp="1"/>
          </p:cNvSpPr>
          <p:nvPr>
            <p:ph type="title"/>
          </p:nvPr>
        </p:nvSpPr>
        <p:spPr/>
        <p:txBody>
          <a:bodyPr>
            <a:normAutofit/>
          </a:bodyPr>
          <a:lstStyle/>
          <a:p>
            <a:r>
              <a:rPr lang="en-US" spc="20">
                <a:latin typeface="Arial" panose="020B0604020202020204" pitchFamily="34" charset="0"/>
                <a:cs typeface="Arial" panose="020B0604020202020204" pitchFamily="34" charset="0"/>
              </a:rPr>
              <a:t>Where Does NASA Aeronautics Research Happen?</a:t>
            </a:r>
            <a:endParaRPr lang="en-US"/>
          </a:p>
        </p:txBody>
      </p:sp>
      <p:sp>
        <p:nvSpPr>
          <p:cNvPr id="4" name="TextBox 3">
            <a:extLst>
              <a:ext uri="{FF2B5EF4-FFF2-40B4-BE49-F238E27FC236}">
                <a16:creationId xmlns:a16="http://schemas.microsoft.com/office/drawing/2014/main" id="{AFFDCF22-57DD-B048-9270-4C548021B6C8}"/>
              </a:ext>
            </a:extLst>
          </p:cNvPr>
          <p:cNvSpPr txBox="1"/>
          <p:nvPr/>
        </p:nvSpPr>
        <p:spPr>
          <a:xfrm>
            <a:off x="218754" y="751834"/>
            <a:ext cx="108021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2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Aeronautics research takes place at four of NASA’s centers.</a:t>
            </a:r>
          </a:p>
        </p:txBody>
      </p:sp>
      <p:sp>
        <p:nvSpPr>
          <p:cNvPr id="82" name="TextBox 81">
            <a:extLst>
              <a:ext uri="{FF2B5EF4-FFF2-40B4-BE49-F238E27FC236}">
                <a16:creationId xmlns:a16="http://schemas.microsoft.com/office/drawing/2014/main" id="{66C7462C-8246-B047-AB61-58FCE3986D99}"/>
              </a:ext>
            </a:extLst>
          </p:cNvPr>
          <p:cNvSpPr txBox="1"/>
          <p:nvPr/>
        </p:nvSpPr>
        <p:spPr>
          <a:xfrm>
            <a:off x="132373" y="4341783"/>
            <a:ext cx="3465958" cy="20928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65000"/>
                    <a:lumOff val="35000"/>
                  </a:srgbClr>
                </a:solidFill>
                <a:effectLst/>
                <a:uLnTx/>
                <a:uFillTx/>
                <a:latin typeface="Arial"/>
                <a:ea typeface="+mn-ea"/>
                <a:cs typeface="Arial"/>
              </a:rPr>
              <a:t>Major Areas of </a:t>
            </a:r>
            <a:br>
              <a:rPr kumimoji="0" lang="en-US" sz="1400" b="0" i="0" u="none" strike="noStrike" kern="1200" cap="none" spc="0" normalizeH="0" baseline="0" noProof="0" dirty="0">
                <a:ln>
                  <a:noFill/>
                </a:ln>
                <a:solidFill>
                  <a:srgbClr val="000000">
                    <a:lumMod val="65000"/>
                    <a:lumOff val="35000"/>
                  </a:srgbClr>
                </a:solidFill>
                <a:effectLst/>
                <a:uLnTx/>
                <a:uFillTx/>
                <a:latin typeface="Arial"/>
                <a:ea typeface="+mn-ea"/>
                <a:cs typeface="Arial"/>
              </a:rPr>
            </a:br>
            <a:r>
              <a:rPr kumimoji="0" lang="en-US" sz="1400" b="0" i="0" u="none" strike="noStrike" kern="1200" cap="none" spc="0" normalizeH="0" baseline="0" noProof="0" dirty="0">
                <a:ln>
                  <a:noFill/>
                </a:ln>
                <a:solidFill>
                  <a:srgbClr val="000000">
                    <a:lumMod val="65000"/>
                    <a:lumOff val="35000"/>
                  </a:srgbClr>
                </a:solidFill>
                <a:effectLst/>
                <a:uLnTx/>
                <a:uFillTx/>
                <a:latin typeface="Arial"/>
                <a:ea typeface="+mn-ea"/>
                <a:cs typeface="Arial"/>
              </a:rPr>
              <a:t>Inter-Center Collaboration</a:t>
            </a:r>
            <a:br>
              <a:rPr kumimoji="0" lang="en-US" sz="1400" b="0" i="0" u="none" strike="noStrike" kern="1200" cap="none" spc="0" normalizeH="0" baseline="0" noProof="0" dirty="0">
                <a:ln>
                  <a:noFill/>
                </a:ln>
                <a:solidFill>
                  <a:srgbClr val="000000">
                    <a:lumMod val="65000"/>
                    <a:lumOff val="35000"/>
                  </a:srgbClr>
                </a:solidFill>
                <a:effectLst/>
                <a:uLnTx/>
                <a:uFillTx/>
                <a:latin typeface="Arial"/>
                <a:ea typeface="+mn-ea"/>
                <a:cs typeface="Arial"/>
              </a:rPr>
            </a:br>
            <a:endParaRPr kumimoji="0" lang="en-US" sz="1400" b="0" i="0" u="none" strike="noStrike" kern="1200" cap="none" spc="0" normalizeH="0" baseline="0" noProof="0" dirty="0">
              <a:ln>
                <a:noFill/>
              </a:ln>
              <a:solidFill>
                <a:srgbClr val="000000">
                  <a:lumMod val="65000"/>
                  <a:lumOff val="35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lumMod val="65000"/>
                    <a:lumOff val="35000"/>
                  </a:srgbClr>
                </a:solidFill>
                <a:effectLst/>
                <a:uLnTx/>
                <a:uFillTx/>
                <a:latin typeface="Arial"/>
                <a:ea typeface="+mn-ea"/>
                <a:cs typeface="Arial"/>
              </a:rPr>
              <a:t>Langley/Glenn: </a:t>
            </a:r>
            <a:r>
              <a:rPr kumimoji="0" lang="en-US" sz="1100" b="0" i="0" u="none" strike="noStrike" kern="1200" cap="none" spc="0" normalizeH="0" baseline="0" noProof="0" dirty="0">
                <a:ln>
                  <a:noFill/>
                </a:ln>
                <a:solidFill>
                  <a:srgbClr val="000000">
                    <a:lumMod val="65000"/>
                    <a:lumOff val="35000"/>
                  </a:srgbClr>
                </a:solidFill>
                <a:effectLst/>
                <a:uLnTx/>
                <a:uFillTx/>
                <a:latin typeface="Arial"/>
                <a:ea typeface="+mn-ea"/>
                <a:cs typeface="Arial"/>
              </a:rPr>
              <a:t>Propulsion-Airframe Integration</a:t>
            </a:r>
            <a:br>
              <a:rPr kumimoji="0" lang="en-US" sz="1100" b="0" i="0" u="none" strike="noStrike" kern="1200" cap="none" spc="0" normalizeH="0" baseline="0" noProof="0" dirty="0">
                <a:ln>
                  <a:noFill/>
                </a:ln>
                <a:solidFill>
                  <a:srgbClr val="000000"/>
                </a:solidFill>
                <a:effectLst/>
                <a:uLnTx/>
                <a:uFillTx/>
                <a:latin typeface="Arial"/>
                <a:ea typeface="+mn-ea"/>
                <a:cs typeface="Arial"/>
              </a:rPr>
            </a:br>
            <a:endParaRPr kumimoji="0" lang="en-US" sz="1100" b="0" i="0" u="none" strike="noStrike" kern="1200" cap="none" spc="0" normalizeH="0" baseline="0" noProof="0" dirty="0">
              <a:ln>
                <a:noFill/>
              </a:ln>
              <a:solidFill>
                <a:srgbClr val="000000">
                  <a:lumMod val="65000"/>
                  <a:lumOff val="35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lumMod val="65000"/>
                    <a:lumOff val="35000"/>
                  </a:srgbClr>
                </a:solidFill>
                <a:effectLst/>
                <a:uLnTx/>
                <a:uFillTx/>
                <a:latin typeface="Arial"/>
                <a:ea typeface="+mn-ea"/>
                <a:cs typeface="Arial"/>
              </a:rPr>
              <a:t>Ames/Langley: </a:t>
            </a:r>
            <a:r>
              <a:rPr kumimoji="0" lang="en-US" sz="1100" b="0" i="0" u="none" strike="noStrike" kern="1200" cap="none" spc="0" normalizeH="0" baseline="0" noProof="0" dirty="0">
                <a:ln>
                  <a:noFill/>
                </a:ln>
                <a:solidFill>
                  <a:srgbClr val="000000">
                    <a:lumMod val="65000"/>
                    <a:lumOff val="35000"/>
                  </a:srgbClr>
                </a:solidFill>
                <a:effectLst/>
                <a:uLnTx/>
                <a:uFillTx/>
                <a:latin typeface="Arial"/>
                <a:ea typeface="+mn-ea"/>
                <a:cs typeface="Arial"/>
              </a:rPr>
              <a:t>Flight Deck and Ground-Based Automation Integration; Flight Mechanics; Aerodynamics</a:t>
            </a:r>
            <a:br>
              <a:rPr kumimoji="0" lang="en-US" sz="1100" b="0" i="0" u="none" strike="noStrike" kern="1200" cap="none" spc="0" normalizeH="0" baseline="0" noProof="0" dirty="0">
                <a:ln>
                  <a:noFill/>
                </a:ln>
                <a:solidFill>
                  <a:srgbClr val="000000"/>
                </a:solidFill>
                <a:effectLst/>
                <a:uLnTx/>
                <a:uFillTx/>
                <a:latin typeface="Arial"/>
                <a:ea typeface="+mn-ea"/>
                <a:cs typeface="Arial"/>
              </a:rPr>
            </a:br>
            <a:endParaRPr kumimoji="0" lang="en-US" sz="1100" b="0" i="0" u="none" strike="noStrike" kern="1200" cap="none" spc="0" normalizeH="0" baseline="0" noProof="0" dirty="0">
              <a:ln>
                <a:noFill/>
              </a:ln>
              <a:solidFill>
                <a:srgbClr val="000000">
                  <a:lumMod val="65000"/>
                  <a:lumOff val="35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lumMod val="65000"/>
                    <a:lumOff val="35000"/>
                  </a:srgbClr>
                </a:solidFill>
                <a:effectLst/>
                <a:uLnTx/>
                <a:uFillTx/>
                <a:latin typeface="Arial"/>
                <a:ea typeface="+mn-ea"/>
                <a:cs typeface="Arial"/>
              </a:rPr>
              <a:t>Armstrong/Other Research Centers: </a:t>
            </a:r>
            <a:r>
              <a:rPr kumimoji="0" lang="en-US" sz="1100" b="0" i="0" u="none" strike="noStrike" kern="1200" cap="none" spc="0" normalizeH="0" baseline="0" noProof="0" dirty="0">
                <a:ln>
                  <a:noFill/>
                </a:ln>
                <a:solidFill>
                  <a:srgbClr val="000000">
                    <a:lumMod val="65000"/>
                    <a:lumOff val="35000"/>
                  </a:srgbClr>
                </a:solidFill>
                <a:effectLst/>
                <a:uLnTx/>
                <a:uFillTx/>
                <a:latin typeface="Arial"/>
                <a:ea typeface="+mn-ea"/>
                <a:cs typeface="Arial"/>
              </a:rPr>
              <a:t>Flight Experiment Integration</a:t>
            </a:r>
          </a:p>
        </p:txBody>
      </p:sp>
      <p:pic>
        <p:nvPicPr>
          <p:cNvPr id="47" name="Picture 46" descr="US map colored in blue with white outlines for the states.">
            <a:extLst>
              <a:ext uri="{FF2B5EF4-FFF2-40B4-BE49-F238E27FC236}">
                <a16:creationId xmlns:a16="http://schemas.microsoft.com/office/drawing/2014/main" id="{625A4DB1-E3E8-A449-A1B7-3C2DE64FD195}"/>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196633" y="1121726"/>
            <a:ext cx="8109775" cy="5017190"/>
          </a:xfrm>
          <a:prstGeom prst="rect">
            <a:avLst/>
          </a:prstGeom>
        </p:spPr>
      </p:pic>
      <p:sp>
        <p:nvSpPr>
          <p:cNvPr id="48" name="TextBox 47">
            <a:extLst>
              <a:ext uri="{FF2B5EF4-FFF2-40B4-BE49-F238E27FC236}">
                <a16:creationId xmlns:a16="http://schemas.microsoft.com/office/drawing/2014/main" id="{B1C068DF-E9F6-134D-A342-129BDEFA6970}"/>
              </a:ext>
            </a:extLst>
          </p:cNvPr>
          <p:cNvSpPr txBox="1"/>
          <p:nvPr/>
        </p:nvSpPr>
        <p:spPr>
          <a:xfrm>
            <a:off x="767911" y="3240516"/>
            <a:ext cx="754648" cy="265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AMES</a:t>
            </a:r>
          </a:p>
        </p:txBody>
      </p:sp>
      <p:sp>
        <p:nvSpPr>
          <p:cNvPr id="66" name="Oval 65" descr="Orange circle (representing NASA Aeronautics Centers) pointing to Mountain View, CA for Ames Research Center.">
            <a:extLst>
              <a:ext uri="{FF2B5EF4-FFF2-40B4-BE49-F238E27FC236}">
                <a16:creationId xmlns:a16="http://schemas.microsoft.com/office/drawing/2014/main" id="{9E6F1687-D68D-414E-BFA6-AC75C8F86EB4}"/>
              </a:ext>
            </a:extLst>
          </p:cNvPr>
          <p:cNvSpPr>
            <a:spLocks noChangeAspect="1"/>
          </p:cNvSpPr>
          <p:nvPr/>
        </p:nvSpPr>
        <p:spPr bwMode="auto">
          <a:xfrm>
            <a:off x="1350218" y="3304602"/>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7C0C8C10-0CF1-D84E-A621-196502AEFEB8}"/>
              </a:ext>
            </a:extLst>
          </p:cNvPr>
          <p:cNvSpPr txBox="1"/>
          <p:nvPr/>
        </p:nvSpPr>
        <p:spPr>
          <a:xfrm>
            <a:off x="287899" y="3867731"/>
            <a:ext cx="1412330" cy="265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ARMSTRONG</a:t>
            </a:r>
          </a:p>
        </p:txBody>
      </p:sp>
      <p:cxnSp>
        <p:nvCxnSpPr>
          <p:cNvPr id="71" name="Straight Connector 70" descr="&quot;&quot;">
            <a:extLst>
              <a:ext uri="{FF2B5EF4-FFF2-40B4-BE49-F238E27FC236}">
                <a16:creationId xmlns:a16="http://schemas.microsoft.com/office/drawing/2014/main" id="{EF0A1393-6387-1046-B2EB-61026CB14B54}"/>
              </a:ext>
            </a:extLst>
          </p:cNvPr>
          <p:cNvCxnSpPr>
            <a:cxnSpLocks/>
          </p:cNvCxnSpPr>
          <p:nvPr/>
        </p:nvCxnSpPr>
        <p:spPr>
          <a:xfrm flipH="1">
            <a:off x="1423844" y="4005341"/>
            <a:ext cx="473236" cy="0"/>
          </a:xfrm>
          <a:prstGeom prst="line">
            <a:avLst/>
          </a:prstGeom>
          <a:noFill/>
          <a:ln w="19050" cap="flat" cmpd="sng" algn="ctr">
            <a:solidFill>
              <a:srgbClr val="F79646"/>
            </a:solidFill>
            <a:prstDash val="solid"/>
          </a:ln>
          <a:effectLst/>
        </p:spPr>
      </p:cxnSp>
      <p:sp>
        <p:nvSpPr>
          <p:cNvPr id="67" name="Oval 66" descr="Orange circle (representing NASA Aeronautics Centers) pointing to Edwards, CA for Armstrong Flight Research Center">
            <a:extLst>
              <a:ext uri="{FF2B5EF4-FFF2-40B4-BE49-F238E27FC236}">
                <a16:creationId xmlns:a16="http://schemas.microsoft.com/office/drawing/2014/main" id="{845FAA51-833D-0C45-B669-AEFCDEF6ACA1}"/>
              </a:ext>
            </a:extLst>
          </p:cNvPr>
          <p:cNvSpPr>
            <a:spLocks noChangeAspect="1"/>
          </p:cNvSpPr>
          <p:nvPr/>
        </p:nvSpPr>
        <p:spPr bwMode="auto">
          <a:xfrm>
            <a:off x="1884283" y="3930297"/>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4" name="Oval 63" descr="Blue circle pointing to Pasadena, CA for NASA's JPL.">
            <a:extLst>
              <a:ext uri="{FF2B5EF4-FFF2-40B4-BE49-F238E27FC236}">
                <a16:creationId xmlns:a16="http://schemas.microsoft.com/office/drawing/2014/main" id="{AD2E533E-9F73-A647-92F3-4EAD961049B8}"/>
              </a:ext>
            </a:extLst>
          </p:cNvPr>
          <p:cNvSpPr>
            <a:spLocks noChangeAspect="1"/>
          </p:cNvSpPr>
          <p:nvPr/>
        </p:nvSpPr>
        <p:spPr bwMode="auto">
          <a:xfrm>
            <a:off x="1842579" y="4062202"/>
            <a:ext cx="147972" cy="147973"/>
          </a:xfrm>
          <a:prstGeom prst="ellipse">
            <a:avLst/>
          </a:prstGeom>
          <a:solidFill>
            <a:srgbClr val="558ED5"/>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5" name="TextBox 64">
            <a:extLst>
              <a:ext uri="{FF2B5EF4-FFF2-40B4-BE49-F238E27FC236}">
                <a16:creationId xmlns:a16="http://schemas.microsoft.com/office/drawing/2014/main" id="{64AAA0AD-FE67-934A-8CD6-92448D6CE016}"/>
              </a:ext>
            </a:extLst>
          </p:cNvPr>
          <p:cNvSpPr txBox="1"/>
          <p:nvPr/>
        </p:nvSpPr>
        <p:spPr>
          <a:xfrm>
            <a:off x="1958269" y="4027854"/>
            <a:ext cx="579687"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JPL</a:t>
            </a:r>
          </a:p>
        </p:txBody>
      </p:sp>
      <p:sp>
        <p:nvSpPr>
          <p:cNvPr id="62" name="Oval 61" descr="Blue circle pointing to Houston, TX for NASA's Johnson Center.">
            <a:extLst>
              <a:ext uri="{FF2B5EF4-FFF2-40B4-BE49-F238E27FC236}">
                <a16:creationId xmlns:a16="http://schemas.microsoft.com/office/drawing/2014/main" id="{C89FF6D9-9AD9-3B42-9B73-25845AB9404B}"/>
              </a:ext>
            </a:extLst>
          </p:cNvPr>
          <p:cNvSpPr/>
          <p:nvPr/>
        </p:nvSpPr>
        <p:spPr bwMode="auto">
          <a:xfrm>
            <a:off x="5286522" y="5286638"/>
            <a:ext cx="147972"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9400EA9B-6A96-3B4A-89E8-8FC82EA54275}"/>
              </a:ext>
            </a:extLst>
          </p:cNvPr>
          <p:cNvSpPr txBox="1"/>
          <p:nvPr/>
        </p:nvSpPr>
        <p:spPr>
          <a:xfrm>
            <a:off x="4558509" y="5022863"/>
            <a:ext cx="1233748" cy="265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JOHNSON</a:t>
            </a:r>
          </a:p>
        </p:txBody>
      </p:sp>
      <p:sp>
        <p:nvSpPr>
          <p:cNvPr id="58" name="Oval 57" descr="Blue circle pointing to Stennis, MS for NASA's Stennis Space Center.">
            <a:extLst>
              <a:ext uri="{FF2B5EF4-FFF2-40B4-BE49-F238E27FC236}">
                <a16:creationId xmlns:a16="http://schemas.microsoft.com/office/drawing/2014/main" id="{F803437E-FBD7-3746-BDE2-72FC0DE9D32D}"/>
              </a:ext>
            </a:extLst>
          </p:cNvPr>
          <p:cNvSpPr/>
          <p:nvPr/>
        </p:nvSpPr>
        <p:spPr bwMode="auto">
          <a:xfrm>
            <a:off x="6298340" y="4938825"/>
            <a:ext cx="147972"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TextBox 58">
            <a:extLst>
              <a:ext uri="{FF2B5EF4-FFF2-40B4-BE49-F238E27FC236}">
                <a16:creationId xmlns:a16="http://schemas.microsoft.com/office/drawing/2014/main" id="{15380C85-C1FA-624C-96C5-36D4C9091EAD}"/>
              </a:ext>
            </a:extLst>
          </p:cNvPr>
          <p:cNvSpPr txBox="1"/>
          <p:nvPr/>
        </p:nvSpPr>
        <p:spPr>
          <a:xfrm>
            <a:off x="5918270" y="4666021"/>
            <a:ext cx="1056086"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STENNIS</a:t>
            </a:r>
          </a:p>
        </p:txBody>
      </p:sp>
      <p:sp>
        <p:nvSpPr>
          <p:cNvPr id="60" name="Oval 59" descr="Blue circle pointing to Cape Canaveral, FL., NASA's Kennedy Space Flight Center.">
            <a:extLst>
              <a:ext uri="{FF2B5EF4-FFF2-40B4-BE49-F238E27FC236}">
                <a16:creationId xmlns:a16="http://schemas.microsoft.com/office/drawing/2014/main" id="{32B6BDF4-E70C-E742-A7CA-2F54B0CB9C77}"/>
              </a:ext>
            </a:extLst>
          </p:cNvPr>
          <p:cNvSpPr/>
          <p:nvPr/>
        </p:nvSpPr>
        <p:spPr bwMode="auto">
          <a:xfrm>
            <a:off x="7891134" y="5377279"/>
            <a:ext cx="147972"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TextBox 60">
            <a:extLst>
              <a:ext uri="{FF2B5EF4-FFF2-40B4-BE49-F238E27FC236}">
                <a16:creationId xmlns:a16="http://schemas.microsoft.com/office/drawing/2014/main" id="{718A4E92-FE24-884A-A522-73F3A30AF406}"/>
              </a:ext>
            </a:extLst>
          </p:cNvPr>
          <p:cNvSpPr txBox="1"/>
          <p:nvPr/>
        </p:nvSpPr>
        <p:spPr>
          <a:xfrm>
            <a:off x="7997210" y="5312592"/>
            <a:ext cx="1102460"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KENNEDY</a:t>
            </a:r>
          </a:p>
        </p:txBody>
      </p:sp>
      <p:sp>
        <p:nvSpPr>
          <p:cNvPr id="56" name="Oval 55" descr="Circle pointing to Huntsville, AL for Marshall Space Flight Center">
            <a:extLst>
              <a:ext uri="{FF2B5EF4-FFF2-40B4-BE49-F238E27FC236}">
                <a16:creationId xmlns:a16="http://schemas.microsoft.com/office/drawing/2014/main" id="{647323BF-4FAF-3E4D-99FF-16386B6179A4}"/>
              </a:ext>
            </a:extLst>
          </p:cNvPr>
          <p:cNvSpPr/>
          <p:nvPr/>
        </p:nvSpPr>
        <p:spPr bwMode="auto">
          <a:xfrm>
            <a:off x="6681567" y="4375297"/>
            <a:ext cx="145128"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C382C72E-0FAD-5A42-B2AB-BF8BC53C159E}"/>
              </a:ext>
            </a:extLst>
          </p:cNvPr>
          <p:cNvSpPr txBox="1"/>
          <p:nvPr/>
        </p:nvSpPr>
        <p:spPr>
          <a:xfrm>
            <a:off x="6794980" y="4329431"/>
            <a:ext cx="1271096"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MARSHALL</a:t>
            </a:r>
          </a:p>
        </p:txBody>
      </p:sp>
      <p:sp>
        <p:nvSpPr>
          <p:cNvPr id="52" name="TextBox 51">
            <a:extLst>
              <a:ext uri="{FF2B5EF4-FFF2-40B4-BE49-F238E27FC236}">
                <a16:creationId xmlns:a16="http://schemas.microsoft.com/office/drawing/2014/main" id="{CC4EB090-5300-124E-8914-C51CB566BB2C}"/>
              </a:ext>
            </a:extLst>
          </p:cNvPr>
          <p:cNvSpPr txBox="1"/>
          <p:nvPr/>
        </p:nvSpPr>
        <p:spPr>
          <a:xfrm>
            <a:off x="8595571" y="3741397"/>
            <a:ext cx="89132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LANGLEY</a:t>
            </a:r>
          </a:p>
        </p:txBody>
      </p:sp>
      <p:cxnSp>
        <p:nvCxnSpPr>
          <p:cNvPr id="53" name="Straight Connector 52" descr="&quot;&quot;">
            <a:extLst>
              <a:ext uri="{FF2B5EF4-FFF2-40B4-BE49-F238E27FC236}">
                <a16:creationId xmlns:a16="http://schemas.microsoft.com/office/drawing/2014/main" id="{F8EC6AF9-82D2-0041-B6C5-C3EDFD75A91B}"/>
              </a:ext>
            </a:extLst>
          </p:cNvPr>
          <p:cNvCxnSpPr>
            <a:cxnSpLocks/>
          </p:cNvCxnSpPr>
          <p:nvPr/>
        </p:nvCxnSpPr>
        <p:spPr>
          <a:xfrm flipH="1" flipV="1">
            <a:off x="8224018" y="3601382"/>
            <a:ext cx="420758" cy="238481"/>
          </a:xfrm>
          <a:prstGeom prst="line">
            <a:avLst/>
          </a:prstGeom>
          <a:noFill/>
          <a:ln w="19050" cap="flat" cmpd="sng" algn="ctr">
            <a:solidFill>
              <a:srgbClr val="F79646"/>
            </a:solidFill>
            <a:prstDash val="solid"/>
          </a:ln>
          <a:effectLst/>
        </p:spPr>
      </p:cxnSp>
      <p:sp>
        <p:nvSpPr>
          <p:cNvPr id="69" name="Oval 68" descr="Orange circle (representing NASA Aeronautics Centers) pointing to Hampton, VA for NASA's Langley Research Center.">
            <a:extLst>
              <a:ext uri="{FF2B5EF4-FFF2-40B4-BE49-F238E27FC236}">
                <a16:creationId xmlns:a16="http://schemas.microsoft.com/office/drawing/2014/main" id="{5BB1EBFB-8CED-0848-B36E-2BC9E2484754}"/>
              </a:ext>
            </a:extLst>
          </p:cNvPr>
          <p:cNvSpPr/>
          <p:nvPr/>
        </p:nvSpPr>
        <p:spPr bwMode="auto">
          <a:xfrm>
            <a:off x="8221745" y="3531821"/>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2" name="TextBox 71">
            <a:extLst>
              <a:ext uri="{FF2B5EF4-FFF2-40B4-BE49-F238E27FC236}">
                <a16:creationId xmlns:a16="http://schemas.microsoft.com/office/drawing/2014/main" id="{3A96EA01-C396-4647-9178-941FACEF44EE}"/>
              </a:ext>
            </a:extLst>
          </p:cNvPr>
          <p:cNvSpPr txBox="1"/>
          <p:nvPr/>
        </p:nvSpPr>
        <p:spPr>
          <a:xfrm>
            <a:off x="8585637" y="3281690"/>
            <a:ext cx="560716"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HQ</a:t>
            </a:r>
          </a:p>
        </p:txBody>
      </p:sp>
      <p:cxnSp>
        <p:nvCxnSpPr>
          <p:cNvPr id="73" name="Straight Connector 72" descr="&quot;&quot;">
            <a:extLst>
              <a:ext uri="{FF2B5EF4-FFF2-40B4-BE49-F238E27FC236}">
                <a16:creationId xmlns:a16="http://schemas.microsoft.com/office/drawing/2014/main" id="{1EFB06C8-EA96-0543-BA8B-B1050B58C131}"/>
              </a:ext>
            </a:extLst>
          </p:cNvPr>
          <p:cNvCxnSpPr/>
          <p:nvPr/>
        </p:nvCxnSpPr>
        <p:spPr>
          <a:xfrm flipH="1">
            <a:off x="8073098" y="3394887"/>
            <a:ext cx="541744" cy="10540"/>
          </a:xfrm>
          <a:prstGeom prst="line">
            <a:avLst/>
          </a:prstGeom>
          <a:noFill/>
          <a:ln w="19050" cap="flat" cmpd="sng" algn="ctr">
            <a:solidFill>
              <a:srgbClr val="F79646"/>
            </a:solidFill>
            <a:prstDash val="solid"/>
          </a:ln>
          <a:effectLst/>
        </p:spPr>
      </p:cxnSp>
      <p:sp>
        <p:nvSpPr>
          <p:cNvPr id="74" name="Oval 73" descr="Orange circle (representing NASA Aeronautics Centers) pointing to Washington, DC, NASA Headquarters.">
            <a:extLst>
              <a:ext uri="{FF2B5EF4-FFF2-40B4-BE49-F238E27FC236}">
                <a16:creationId xmlns:a16="http://schemas.microsoft.com/office/drawing/2014/main" id="{D63ABBE7-9553-6D44-AA2D-19244A59A354}"/>
              </a:ext>
            </a:extLst>
          </p:cNvPr>
          <p:cNvSpPr/>
          <p:nvPr/>
        </p:nvSpPr>
        <p:spPr bwMode="auto">
          <a:xfrm>
            <a:off x="8032015" y="3329325"/>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TextBox 54">
            <a:extLst>
              <a:ext uri="{FF2B5EF4-FFF2-40B4-BE49-F238E27FC236}">
                <a16:creationId xmlns:a16="http://schemas.microsoft.com/office/drawing/2014/main" id="{E8FB5FD4-A8C7-AC4B-94BB-5B18695B4EF3}"/>
              </a:ext>
            </a:extLst>
          </p:cNvPr>
          <p:cNvSpPr txBox="1"/>
          <p:nvPr/>
        </p:nvSpPr>
        <p:spPr>
          <a:xfrm>
            <a:off x="8476143" y="3093367"/>
            <a:ext cx="104202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GODDARD</a:t>
            </a:r>
          </a:p>
        </p:txBody>
      </p:sp>
      <p:cxnSp>
        <p:nvCxnSpPr>
          <p:cNvPr id="83" name="Straight Connector 82" descr="&quot;&quot;">
            <a:extLst>
              <a:ext uri="{FF2B5EF4-FFF2-40B4-BE49-F238E27FC236}">
                <a16:creationId xmlns:a16="http://schemas.microsoft.com/office/drawing/2014/main" id="{E7EE43D7-1B25-4CDE-A75F-0E0ECE583FB9}"/>
              </a:ext>
            </a:extLst>
          </p:cNvPr>
          <p:cNvCxnSpPr>
            <a:cxnSpLocks/>
          </p:cNvCxnSpPr>
          <p:nvPr/>
        </p:nvCxnSpPr>
        <p:spPr>
          <a:xfrm flipH="1">
            <a:off x="8199770" y="3236833"/>
            <a:ext cx="310004" cy="74564"/>
          </a:xfrm>
          <a:prstGeom prst="line">
            <a:avLst/>
          </a:prstGeom>
          <a:noFill/>
          <a:ln w="19050" cap="flat" cmpd="sng" algn="ctr">
            <a:solidFill>
              <a:srgbClr val="558ED5"/>
            </a:solidFill>
            <a:prstDash val="solid"/>
          </a:ln>
          <a:effectLst/>
        </p:spPr>
      </p:cxnSp>
      <p:sp>
        <p:nvSpPr>
          <p:cNvPr id="70" name="Oval 69" descr="Circle pointing to Greenbelt, MD.">
            <a:extLst>
              <a:ext uri="{FF2B5EF4-FFF2-40B4-BE49-F238E27FC236}">
                <a16:creationId xmlns:a16="http://schemas.microsoft.com/office/drawing/2014/main" id="{F3DF67B2-1193-0E41-AD0F-B58B01737882}"/>
              </a:ext>
            </a:extLst>
          </p:cNvPr>
          <p:cNvSpPr/>
          <p:nvPr/>
        </p:nvSpPr>
        <p:spPr bwMode="auto">
          <a:xfrm>
            <a:off x="8092314" y="3247685"/>
            <a:ext cx="145128"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8" name="Oval 67" descr="Orange circle (representing NASA Aeronautics Centers) pointing to Cleveland, OH for NASA's Glenn Research Center.">
            <a:extLst>
              <a:ext uri="{FF2B5EF4-FFF2-40B4-BE49-F238E27FC236}">
                <a16:creationId xmlns:a16="http://schemas.microsoft.com/office/drawing/2014/main" id="{15BE7FA0-0808-5F46-AB02-0DE22CE851BA}"/>
              </a:ext>
            </a:extLst>
          </p:cNvPr>
          <p:cNvSpPr/>
          <p:nvPr/>
        </p:nvSpPr>
        <p:spPr bwMode="auto">
          <a:xfrm flipH="1">
            <a:off x="7373429" y="2874379"/>
            <a:ext cx="146303" cy="14630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51" name="Straight Connector 50" descr="&quot;&quot;">
            <a:extLst>
              <a:ext uri="{FF2B5EF4-FFF2-40B4-BE49-F238E27FC236}">
                <a16:creationId xmlns:a16="http://schemas.microsoft.com/office/drawing/2014/main" id="{88F686C7-9A07-B945-AC73-A866873B7155}"/>
              </a:ext>
            </a:extLst>
          </p:cNvPr>
          <p:cNvCxnSpPr/>
          <p:nvPr/>
        </p:nvCxnSpPr>
        <p:spPr>
          <a:xfrm>
            <a:off x="7438595" y="2664630"/>
            <a:ext cx="0" cy="308451"/>
          </a:xfrm>
          <a:prstGeom prst="line">
            <a:avLst/>
          </a:prstGeom>
          <a:noFill/>
          <a:ln w="19050" cap="flat" cmpd="sng" algn="ctr">
            <a:solidFill>
              <a:srgbClr val="F79646"/>
            </a:solidFill>
            <a:prstDash val="solid"/>
          </a:ln>
          <a:effectLst/>
        </p:spPr>
      </p:cxnSp>
      <p:sp>
        <p:nvSpPr>
          <p:cNvPr id="50" name="TextBox 49">
            <a:extLst>
              <a:ext uri="{FF2B5EF4-FFF2-40B4-BE49-F238E27FC236}">
                <a16:creationId xmlns:a16="http://schemas.microsoft.com/office/drawing/2014/main" id="{E5EDCE0F-F226-C14E-9081-CF7D6AB22FDD}"/>
              </a:ext>
            </a:extLst>
          </p:cNvPr>
          <p:cNvSpPr txBox="1"/>
          <p:nvPr/>
        </p:nvSpPr>
        <p:spPr>
          <a:xfrm>
            <a:off x="7152004" y="2431487"/>
            <a:ext cx="74958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GLENN</a:t>
            </a:r>
          </a:p>
        </p:txBody>
      </p:sp>
      <p:sp>
        <p:nvSpPr>
          <p:cNvPr id="15" name="TextBox 26">
            <a:extLst>
              <a:ext uri="{FF2B5EF4-FFF2-40B4-BE49-F238E27FC236}">
                <a16:creationId xmlns:a16="http://schemas.microsoft.com/office/drawing/2014/main" id="{C3E0A1DB-0873-B14C-AF0C-E8965DF59149}"/>
              </a:ext>
            </a:extLst>
          </p:cNvPr>
          <p:cNvSpPr txBox="1">
            <a:spLocks noChangeArrowheads="1"/>
          </p:cNvSpPr>
          <p:nvPr/>
        </p:nvSpPr>
        <p:spPr bwMode="auto">
          <a:xfrm>
            <a:off x="9556690" y="1064740"/>
            <a:ext cx="982133"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AMES</a:t>
            </a:r>
          </a:p>
        </p:txBody>
      </p:sp>
      <p:sp>
        <p:nvSpPr>
          <p:cNvPr id="76" name="TextBox 26">
            <a:extLst>
              <a:ext uri="{FF2B5EF4-FFF2-40B4-BE49-F238E27FC236}">
                <a16:creationId xmlns:a16="http://schemas.microsoft.com/office/drawing/2014/main" id="{1284A674-19D3-D94E-B4EA-9DA6B3D4E6BF}"/>
              </a:ext>
            </a:extLst>
          </p:cNvPr>
          <p:cNvSpPr txBox="1">
            <a:spLocks noChangeArrowheads="1"/>
          </p:cNvSpPr>
          <p:nvPr/>
        </p:nvSpPr>
        <p:spPr bwMode="auto">
          <a:xfrm>
            <a:off x="10620808" y="1451494"/>
            <a:ext cx="1308148" cy="738664"/>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7F7F7F"/>
                </a:solidFill>
                <a:effectLst/>
                <a:uLnTx/>
                <a:uFillTx/>
                <a:latin typeface="Arial"/>
                <a:ea typeface="+mn-ea"/>
                <a:cs typeface="+mn-cs"/>
              </a:rPr>
              <a:t>Airspace Management, Simulations, </a:t>
            </a:r>
            <a:br>
              <a:rPr kumimoji="0" lang="en-US" sz="1020" b="0" i="0" u="none" strike="noStrike" kern="1200" cap="none" spc="0" normalizeH="0" baseline="0" noProof="0" dirty="0">
                <a:ln>
                  <a:noFill/>
                </a:ln>
                <a:solidFill>
                  <a:srgbClr val="7F7F7F"/>
                </a:solidFill>
                <a:effectLst/>
                <a:uLnTx/>
                <a:uFillTx/>
                <a:latin typeface="Arial"/>
                <a:ea typeface="+mn-ea"/>
                <a:cs typeface="+mn-cs"/>
              </a:rPr>
            </a:br>
            <a:r>
              <a:rPr kumimoji="0" lang="en-US" sz="1020" b="0" i="0" u="none" strike="noStrike" kern="1200" cap="none" spc="0" normalizeH="0" baseline="0" noProof="0" dirty="0">
                <a:ln>
                  <a:noFill/>
                </a:ln>
                <a:solidFill>
                  <a:srgbClr val="7F7F7F"/>
                </a:solidFill>
                <a:effectLst/>
                <a:uLnTx/>
                <a:uFillTx/>
                <a:latin typeface="Arial"/>
                <a:ea typeface="+mn-ea"/>
                <a:cs typeface="+mn-cs"/>
              </a:rPr>
              <a:t>Tech Integration</a:t>
            </a:r>
          </a:p>
        </p:txBody>
      </p:sp>
      <p:sp>
        <p:nvSpPr>
          <p:cNvPr id="13" name="TextBox 28">
            <a:extLst>
              <a:ext uri="{FF2B5EF4-FFF2-40B4-BE49-F238E27FC236}">
                <a16:creationId xmlns:a16="http://schemas.microsoft.com/office/drawing/2014/main" id="{B7F42FC0-DDB3-A44F-8A25-43857E1D9C6A}"/>
              </a:ext>
            </a:extLst>
          </p:cNvPr>
          <p:cNvSpPr txBox="1">
            <a:spLocks noChangeArrowheads="1"/>
          </p:cNvSpPr>
          <p:nvPr/>
        </p:nvSpPr>
        <p:spPr bwMode="auto">
          <a:xfrm>
            <a:off x="9544215" y="2379565"/>
            <a:ext cx="1157932"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ARMSTRONG</a:t>
            </a:r>
          </a:p>
        </p:txBody>
      </p:sp>
      <p:sp>
        <p:nvSpPr>
          <p:cNvPr id="79" name="TextBox 26">
            <a:extLst>
              <a:ext uri="{FF2B5EF4-FFF2-40B4-BE49-F238E27FC236}">
                <a16:creationId xmlns:a16="http://schemas.microsoft.com/office/drawing/2014/main" id="{E8AE1881-5CDA-D548-B043-A5B06390AD3E}"/>
              </a:ext>
            </a:extLst>
          </p:cNvPr>
          <p:cNvSpPr txBox="1">
            <a:spLocks noChangeArrowheads="1"/>
          </p:cNvSpPr>
          <p:nvPr/>
        </p:nvSpPr>
        <p:spPr bwMode="auto">
          <a:xfrm>
            <a:off x="10620808" y="2806264"/>
            <a:ext cx="1308148" cy="57708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7F7F7F"/>
                </a:solidFill>
                <a:effectLst/>
                <a:uLnTx/>
                <a:uFillTx/>
                <a:latin typeface="Arial"/>
                <a:ea typeface="+mn-ea"/>
                <a:cs typeface="+mn-cs"/>
              </a:rPr>
              <a:t>Flight Research and Support, Aerodynamics</a:t>
            </a:r>
          </a:p>
        </p:txBody>
      </p:sp>
      <p:sp>
        <p:nvSpPr>
          <p:cNvPr id="77" name="TextBox 28">
            <a:extLst>
              <a:ext uri="{FF2B5EF4-FFF2-40B4-BE49-F238E27FC236}">
                <a16:creationId xmlns:a16="http://schemas.microsoft.com/office/drawing/2014/main" id="{2A5368D7-ACFE-A94B-9675-97450124AA21}"/>
              </a:ext>
            </a:extLst>
          </p:cNvPr>
          <p:cNvSpPr txBox="1">
            <a:spLocks noChangeArrowheads="1"/>
          </p:cNvSpPr>
          <p:nvPr/>
        </p:nvSpPr>
        <p:spPr bwMode="auto">
          <a:xfrm>
            <a:off x="9544215" y="3717390"/>
            <a:ext cx="1157932"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GLENN</a:t>
            </a:r>
          </a:p>
        </p:txBody>
      </p:sp>
      <p:sp>
        <p:nvSpPr>
          <p:cNvPr id="80" name="TextBox 26">
            <a:extLst>
              <a:ext uri="{FF2B5EF4-FFF2-40B4-BE49-F238E27FC236}">
                <a16:creationId xmlns:a16="http://schemas.microsoft.com/office/drawing/2014/main" id="{BC4BD7B1-EC2F-7E4E-96DB-48D6689A3659}"/>
              </a:ext>
            </a:extLst>
          </p:cNvPr>
          <p:cNvSpPr txBox="1">
            <a:spLocks noChangeArrowheads="1"/>
          </p:cNvSpPr>
          <p:nvPr/>
        </p:nvSpPr>
        <p:spPr bwMode="auto">
          <a:xfrm>
            <a:off x="10620808" y="4099142"/>
            <a:ext cx="1308148" cy="57708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7F7F7F"/>
                </a:solidFill>
                <a:effectLst/>
                <a:uLnTx/>
                <a:uFillTx/>
                <a:latin typeface="Arial"/>
                <a:ea typeface="+mn-ea"/>
                <a:cs typeface="+mn-cs"/>
              </a:rPr>
              <a:t>Propulsion Research, Flight Communications</a:t>
            </a:r>
          </a:p>
        </p:txBody>
      </p:sp>
      <p:sp>
        <p:nvSpPr>
          <p:cNvPr id="78" name="TextBox 28">
            <a:extLst>
              <a:ext uri="{FF2B5EF4-FFF2-40B4-BE49-F238E27FC236}">
                <a16:creationId xmlns:a16="http://schemas.microsoft.com/office/drawing/2014/main" id="{C1AA3DDC-963F-6542-93E5-20ABB4F60094}"/>
              </a:ext>
            </a:extLst>
          </p:cNvPr>
          <p:cNvSpPr txBox="1">
            <a:spLocks noChangeArrowheads="1"/>
          </p:cNvSpPr>
          <p:nvPr/>
        </p:nvSpPr>
        <p:spPr bwMode="auto">
          <a:xfrm>
            <a:off x="9541969" y="5099602"/>
            <a:ext cx="1157932"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LANGLEY</a:t>
            </a:r>
          </a:p>
        </p:txBody>
      </p:sp>
      <p:sp>
        <p:nvSpPr>
          <p:cNvPr id="81" name="TextBox 26">
            <a:extLst>
              <a:ext uri="{FF2B5EF4-FFF2-40B4-BE49-F238E27FC236}">
                <a16:creationId xmlns:a16="http://schemas.microsoft.com/office/drawing/2014/main" id="{2B79DE21-A662-8A4A-8CB7-5DE0F618D683}"/>
              </a:ext>
            </a:extLst>
          </p:cNvPr>
          <p:cNvSpPr txBox="1">
            <a:spLocks noChangeArrowheads="1"/>
          </p:cNvSpPr>
          <p:nvPr/>
        </p:nvSpPr>
        <p:spPr bwMode="auto">
          <a:xfrm>
            <a:off x="10620808" y="5341921"/>
            <a:ext cx="1468488" cy="87716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dirty="0">
                <a:ln>
                  <a:noFill/>
                </a:ln>
                <a:solidFill>
                  <a:srgbClr val="7F7F7F"/>
                </a:solidFill>
                <a:effectLst/>
                <a:uLnTx/>
                <a:uFillTx/>
                <a:latin typeface="Arial"/>
                <a:ea typeface="+mn-ea"/>
                <a:cs typeface="+mn-cs"/>
              </a:rPr>
              <a:t>Airspace Ops, Vehicle Aerodynamics and Integration, Mobile Testing, Autonomous Flight Research</a:t>
            </a:r>
          </a:p>
        </p:txBody>
      </p:sp>
      <p:sp>
        <p:nvSpPr>
          <p:cNvPr id="6" name="Date Placeholder 3">
            <a:extLst>
              <a:ext uri="{FF2B5EF4-FFF2-40B4-BE49-F238E27FC236}">
                <a16:creationId xmlns:a16="http://schemas.microsoft.com/office/drawing/2014/main" id="{9CEBD428-F0D6-1245-BE76-0104F77D1DCB}"/>
              </a:ext>
            </a:extLst>
          </p:cNvPr>
          <p:cNvSpPr>
            <a:spLocks noGrp="1"/>
          </p:cNvSpPr>
          <p:nvPr>
            <p:ph type="dt" sz="half" idx="10"/>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7" name="Slide Number Placeholder 5">
            <a:extLst>
              <a:ext uri="{FF2B5EF4-FFF2-40B4-BE49-F238E27FC236}">
                <a16:creationId xmlns:a16="http://schemas.microsoft.com/office/drawing/2014/main" id="{E25CD45A-F57C-CD41-8FB6-9E0961A57AEE}"/>
              </a:ext>
            </a:extLst>
          </p:cNvPr>
          <p:cNvSpPr>
            <a:spLocks noGrp="1"/>
          </p:cNvSpPr>
          <p:nvPr>
            <p:ph type="sldNum" sz="quarter" idx="12"/>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491791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quot;&quot;">
            <a:extLst>
              <a:ext uri="{FF2B5EF4-FFF2-40B4-BE49-F238E27FC236}">
                <a16:creationId xmlns:a16="http://schemas.microsoft.com/office/drawing/2014/main" id="{01EB562E-BAE8-14D1-E1BA-BCA67F67B441}"/>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360299B5-5E8A-15C0-EBAF-5CF87C1FC1F4}"/>
              </a:ext>
            </a:extLst>
          </p:cNvPr>
          <p:cNvSpPr>
            <a:spLocks noGrp="1"/>
          </p:cNvSpPr>
          <p:nvPr>
            <p:ph type="title" idx="4294967295"/>
          </p:nvPr>
        </p:nvSpPr>
        <p:spPr/>
        <p:txBody>
          <a:bodyPr/>
          <a:lstStyle/>
          <a:p>
            <a:r>
              <a:rPr lang="en-US">
                <a:solidFill>
                  <a:schemeClr val="tx1"/>
                </a:solidFill>
              </a:rPr>
              <a:t>Thank You!</a:t>
            </a:r>
          </a:p>
        </p:txBody>
      </p:sp>
      <p:pic>
        <p:nvPicPr>
          <p:cNvPr id="7" name="Picture 6" descr="NASA Logo">
            <a:extLst>
              <a:ext uri="{FF2B5EF4-FFF2-40B4-BE49-F238E27FC236}">
                <a16:creationId xmlns:a16="http://schemas.microsoft.com/office/drawing/2014/main" id="{2E84D3E8-592F-D352-2BD0-0BA1D39B3BA7}"/>
              </a:ext>
            </a:extLst>
          </p:cNvPr>
          <p:cNvPicPr>
            <a:picLocks noChangeAspect="1"/>
          </p:cNvPicPr>
          <p:nvPr/>
        </p:nvPicPr>
        <p:blipFill rotWithShape="1">
          <a:blip r:embed="rId3"/>
          <a:srcRect l="9379" t="12984" r="2408" b="13104"/>
          <a:stretch/>
        </p:blipFill>
        <p:spPr>
          <a:xfrm>
            <a:off x="3754581" y="1295400"/>
            <a:ext cx="5084619" cy="4260273"/>
          </a:xfrm>
          <a:prstGeom prst="rect">
            <a:avLst/>
          </a:prstGeom>
        </p:spPr>
      </p:pic>
    </p:spTree>
    <p:extLst>
      <p:ext uri="{BB962C8B-B14F-4D97-AF65-F5344CB8AC3E}">
        <p14:creationId xmlns:p14="http://schemas.microsoft.com/office/powerpoint/2010/main" val="2987750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5367</Words>
  <Application>Microsoft Office PowerPoint</Application>
  <PresentationFormat>Widescreen</PresentationFormat>
  <Paragraphs>560</Paragraphs>
  <Slides>30</Slides>
  <Notes>29</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30</vt:i4>
      </vt:variant>
    </vt:vector>
  </HeadingPairs>
  <TitlesOfParts>
    <vt:vector size="45" baseType="lpstr">
      <vt:lpstr>Aptos</vt:lpstr>
      <vt:lpstr>Aptos Display</vt:lpstr>
      <vt:lpstr>Arial</vt:lpstr>
      <vt:lpstr>Arial Black</vt:lpstr>
      <vt:lpstr>Arial,Sans-Serif</vt:lpstr>
      <vt:lpstr>Avenir Next</vt:lpstr>
      <vt:lpstr>Calibri</vt:lpstr>
      <vt:lpstr>Calibri Light</vt:lpstr>
      <vt:lpstr>Helvetica</vt:lpstr>
      <vt:lpstr>System Font Regular</vt:lpstr>
      <vt:lpstr>Wingdings</vt:lpstr>
      <vt:lpstr>Office Theme</vt:lpstr>
      <vt:lpstr>1_Office Theme</vt:lpstr>
      <vt:lpstr>2_Office Theme</vt:lpstr>
      <vt:lpstr>3_Office Theme</vt:lpstr>
      <vt:lpstr>NASA Aeronautics Research</vt:lpstr>
      <vt:lpstr>Why is “Aeronautics” the First “A” in NASA?</vt:lpstr>
      <vt:lpstr>PowerPoint Presentation</vt:lpstr>
      <vt:lpstr>Aviation is Vital to our Nation’s Economy</vt:lpstr>
      <vt:lpstr>PowerPoint Presentation</vt:lpstr>
      <vt:lpstr>Four Transformations for Sustainability, Greater Mobility, and Economic Growth</vt:lpstr>
      <vt:lpstr>U.S. Aviation Climate Action Plan</vt:lpstr>
      <vt:lpstr>Aviation Pillars for a Sustainable Future</vt:lpstr>
      <vt:lpstr>Sustainable Flight National Partnership Benefits </vt:lpstr>
      <vt:lpstr>Ultra-Efficient Airliners</vt:lpstr>
      <vt:lpstr>Subsonic Airliner Technologies</vt:lpstr>
      <vt:lpstr>Future Airspace and Safety</vt:lpstr>
      <vt:lpstr>Future Airspace and Safety</vt:lpstr>
      <vt:lpstr>~ 2050: Planning to Achieve a Sky for All</vt:lpstr>
      <vt:lpstr>Wildland Fire Management</vt:lpstr>
      <vt:lpstr>ACERO Use Cases</vt:lpstr>
      <vt:lpstr>Advanced Air Mobility</vt:lpstr>
      <vt:lpstr>Advanced Air Mobility Missions are Emerging</vt:lpstr>
      <vt:lpstr>Advanced Air Mobility Mission</vt:lpstr>
      <vt:lpstr>Real Progress. Real Value.</vt:lpstr>
      <vt:lpstr>High-Speed Commercial Flight</vt:lpstr>
      <vt:lpstr>X-59 is Complete and Getting Ready to Fly​</vt:lpstr>
      <vt:lpstr>Innovation Ecosystem</vt:lpstr>
      <vt:lpstr>Innovation Ecosystem: NASA Leadership for the Aviation Community</vt:lpstr>
      <vt:lpstr>University Innovation Project Expands Innovation Ecosystem</vt:lpstr>
      <vt:lpstr>Follow Us</vt:lpstr>
      <vt:lpstr>BACKUP</vt:lpstr>
      <vt:lpstr>Aeronautics Research Mission Directorate (ARMD) Leadership</vt:lpstr>
      <vt:lpstr>Where Does NASA Aeronautics Research Happen?</vt:lpstr>
      <vt:lpstr>Thank You!</vt:lpstr>
    </vt:vector>
  </TitlesOfParts>
  <Company>NASA OCIO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Aeronautics Research</dc:title>
  <dc:creator>Rugg, Karen L. (HQ-ED000)</dc:creator>
  <cp:lastModifiedBy>Rugg, Karen L. (HQ-ED000)</cp:lastModifiedBy>
  <cp:revision>7</cp:revision>
  <dcterms:created xsi:type="dcterms:W3CDTF">2024-01-07T23:34:36Z</dcterms:created>
  <dcterms:modified xsi:type="dcterms:W3CDTF">2024-05-28T15:33:00Z</dcterms:modified>
</cp:coreProperties>
</file>