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3"/>
  </p:sldMasterIdLst>
  <p:notesMasterIdLst>
    <p:notesMasterId r:id="rId13"/>
  </p:notesMasterIdLst>
  <p:sldIdLst>
    <p:sldId id="256" r:id="rId4"/>
    <p:sldId id="257" r:id="rId5"/>
    <p:sldId id="258" r:id="rId6"/>
    <p:sldId id="263" r:id="rId7"/>
    <p:sldId id="264" r:id="rId8"/>
    <p:sldId id="265" r:id="rId9"/>
    <p:sldId id="266" r:id="rId10"/>
    <p:sldId id="267" r:id="rId11"/>
    <p:sldId id="262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AED65D-A36A-4724-9107-27CEB60938B8}" v="5" dt="2024-06-10T13:54:10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43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7c793f4c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7c793f4c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c793f4ca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c793f4ca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7c793f4ca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7c793f4ca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027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94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16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68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17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c8a596307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7c8a596307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 descr="Graphical user interface, application, Wo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 descr="Graphical user interface, application, Wo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>
            <a:off x="820925" y="1294563"/>
            <a:ext cx="5611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907875" y="274000"/>
            <a:ext cx="10782600" cy="9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sz="4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907875" y="1463200"/>
            <a:ext cx="10782600" cy="47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6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 descr="A view of the earth from spac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 r="19426"/>
          <a:stretch/>
        </p:blipFill>
        <p:spPr>
          <a:xfrm>
            <a:off x="3882571" y="10"/>
            <a:ext cx="832104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5" name="Google Shape;15;p3"/>
          <p:cNvGrpSpPr/>
          <p:nvPr/>
        </p:nvGrpSpPr>
        <p:grpSpPr>
          <a:xfrm>
            <a:off x="-2" y="-1"/>
            <a:ext cx="4581526" cy="6858002"/>
            <a:chOff x="-2" y="-1"/>
            <a:chExt cx="4581526" cy="6858002"/>
          </a:xfrm>
        </p:grpSpPr>
        <p:sp>
          <p:nvSpPr>
            <p:cNvPr id="16" name="Google Shape;16;p3"/>
            <p:cNvSpPr/>
            <p:nvPr/>
          </p:nvSpPr>
          <p:spPr>
            <a:xfrm>
              <a:off x="-2" y="-1"/>
              <a:ext cx="4572002" cy="6858002"/>
            </a:xfrm>
            <a:custGeom>
              <a:avLst/>
              <a:gdLst/>
              <a:ahLst/>
              <a:cxnLst/>
              <a:rect l="l" t="t" r="r" b="b"/>
              <a:pathLst>
                <a:path w="4572002" h="6858002" extrusionOk="0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381000" dist="508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" name="Google Shape;17;p3"/>
            <p:cNvGrpSpPr/>
            <p:nvPr/>
          </p:nvGrpSpPr>
          <p:grpSpPr>
            <a:xfrm>
              <a:off x="3697283" y="0"/>
              <a:ext cx="884241" cy="6858002"/>
              <a:chOff x="3697284" y="0"/>
              <a:chExt cx="884241" cy="6858002"/>
            </a:xfrm>
          </p:grpSpPr>
          <p:grpSp>
            <p:nvGrpSpPr>
              <p:cNvPr id="18" name="Google Shape;18;p3"/>
              <p:cNvGrpSpPr/>
              <p:nvPr/>
            </p:nvGrpSpPr>
            <p:grpSpPr>
              <a:xfrm>
                <a:off x="3697283" y="0"/>
                <a:ext cx="884241" cy="6858001"/>
                <a:chOff x="3697284" y="0"/>
                <a:chExt cx="884241" cy="6858001"/>
              </a:xfrm>
            </p:grpSpPr>
            <p:sp>
              <p:nvSpPr>
                <p:cNvPr id="19" name="Google Shape;19;p3"/>
                <p:cNvSpPr/>
                <p:nvPr/>
              </p:nvSpPr>
              <p:spPr>
                <a:xfrm rot="-5400000" flipH="1">
                  <a:off x="705641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" name="Google Shape;20;p3"/>
                <p:cNvSpPr/>
                <p:nvPr/>
              </p:nvSpPr>
              <p:spPr>
                <a:xfrm rot="-5400000" flipH="1">
                  <a:off x="715166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" name="Google Shape;21;p3"/>
              <p:cNvGrpSpPr/>
              <p:nvPr/>
            </p:nvGrpSpPr>
            <p:grpSpPr>
              <a:xfrm>
                <a:off x="3697283" y="1"/>
                <a:ext cx="884241" cy="6858001"/>
                <a:chOff x="3697284" y="0"/>
                <a:chExt cx="884241" cy="6858001"/>
              </a:xfrm>
            </p:grpSpPr>
            <p:sp>
              <p:nvSpPr>
                <p:cNvPr id="22" name="Google Shape;22;p3"/>
                <p:cNvSpPr/>
                <p:nvPr/>
              </p:nvSpPr>
              <p:spPr>
                <a:xfrm rot="-5400000" flipH="1">
                  <a:off x="705641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blipFill rotWithShape="1">
                  <a:blip r:embed="rId3">
                    <a:alphaModFix amt="57000"/>
                  </a:blip>
                  <a:tile tx="0" ty="0" sx="100000" sy="100000" flip="none" algn="tl"/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23;p3"/>
                <p:cNvSpPr/>
                <p:nvPr/>
              </p:nvSpPr>
              <p:spPr>
                <a:xfrm rot="-5400000" flipH="1">
                  <a:off x="715166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blipFill rotWithShape="1">
                  <a:blip r:embed="rId3">
                    <a:alphaModFix amt="57000"/>
                  </a:blip>
                  <a:tile tx="0" ty="0" sx="100000" sy="100000" flip="none" algn="tl"/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4" name="Google Shape;24;p3"/>
          <p:cNvSpPr/>
          <p:nvPr/>
        </p:nvSpPr>
        <p:spPr>
          <a:xfrm rot="10800000">
            <a:off x="3072877" y="-3"/>
            <a:ext cx="6378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7000">
                <a:schemeClr val="dk1"/>
              </a:gs>
              <a:gs pos="56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" descr="Graphical user interface, application, Wor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9545" r="68716" b="62632"/>
          <a:stretch/>
        </p:blipFill>
        <p:spPr>
          <a:xfrm>
            <a:off x="2887579" y="1"/>
            <a:ext cx="624278" cy="194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 descr="Graphical user interface, application, Wor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68716" b="62632"/>
          <a:stretch/>
        </p:blipFill>
        <p:spPr>
          <a:xfrm>
            <a:off x="0" y="0"/>
            <a:ext cx="2946075" cy="194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 descr="Graphical user interface, application, Wor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7402" t="23336" r="68716" b="11223"/>
          <a:stretch/>
        </p:blipFill>
        <p:spPr>
          <a:xfrm>
            <a:off x="1" y="1216550"/>
            <a:ext cx="3511861" cy="56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 descr="Logo, ic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9617" y="6136105"/>
            <a:ext cx="741788" cy="613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 descr="Graphical user interface, application, Wor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1092" t="23336" r="68716" b="11223"/>
          <a:stretch/>
        </p:blipFill>
        <p:spPr>
          <a:xfrm>
            <a:off x="2887580" y="1275347"/>
            <a:ext cx="531977" cy="558265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"/>
          <p:cNvSpPr/>
          <p:nvPr/>
        </p:nvSpPr>
        <p:spPr>
          <a:xfrm rot="10800000">
            <a:off x="3153670" y="-7"/>
            <a:ext cx="5214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7000">
                <a:schemeClr val="dk1"/>
              </a:gs>
              <a:gs pos="56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42483" y="4313032"/>
            <a:ext cx="1411200" cy="72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260275" y="1762350"/>
            <a:ext cx="2991300" cy="19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"/>
          </p:nvPr>
        </p:nvSpPr>
        <p:spPr>
          <a:xfrm>
            <a:off x="242475" y="4714425"/>
            <a:ext cx="2946000" cy="8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 descr="Graphical user interface, application, Wo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4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907875" y="274000"/>
            <a:ext cx="107826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sz="4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907875" y="1463200"/>
            <a:ext cx="10782600" cy="47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 Layout 6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1524" y="0"/>
            <a:ext cx="12189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8" descr="A view of the earth from spac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 t="7712" b="7720"/>
          <a:stretch/>
        </p:blipFill>
        <p:spPr>
          <a:xfrm>
            <a:off x="20" y="1282"/>
            <a:ext cx="9504928" cy="611076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8"/>
          <p:cNvSpPr/>
          <p:nvPr/>
        </p:nvSpPr>
        <p:spPr>
          <a:xfrm>
            <a:off x="3212432" y="1"/>
            <a:ext cx="8978100" cy="6111900"/>
          </a:xfrm>
          <a:prstGeom prst="rect">
            <a:avLst/>
          </a:prstGeom>
          <a:solidFill>
            <a:srgbClr val="3F69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-1523" y="6098596"/>
            <a:ext cx="12189000" cy="58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-1523" y="6157337"/>
            <a:ext cx="12191938" cy="700800"/>
            <a:chOff x="0" y="0"/>
            <a:chExt cx="12191938" cy="700800"/>
          </a:xfrm>
        </p:grpSpPr>
        <p:pic>
          <p:nvPicPr>
            <p:cNvPr id="68" name="Google Shape;68;p8" descr="Graphical user interface, application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r="20178" b="81905"/>
            <a:stretch/>
          </p:blipFill>
          <p:spPr>
            <a:xfrm>
              <a:off x="0" y="0"/>
              <a:ext cx="5455579" cy="7006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8"/>
            <p:cNvSpPr/>
            <p:nvPr/>
          </p:nvSpPr>
          <p:spPr>
            <a:xfrm>
              <a:off x="5006938" y="0"/>
              <a:ext cx="7185000" cy="700800"/>
            </a:xfrm>
            <a:prstGeom prst="rect">
              <a:avLst/>
            </a:prstGeom>
            <a:gradFill>
              <a:gsLst>
                <a:gs pos="0">
                  <a:srgbClr val="243E50"/>
                </a:gs>
                <a:gs pos="7000">
                  <a:srgbClr val="243E50"/>
                </a:gs>
                <a:gs pos="82000">
                  <a:srgbClr val="305066"/>
                </a:gs>
                <a:gs pos="100000">
                  <a:srgbClr val="305066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" name="Google Shape;70;p8" descr="Logo, icon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388161" y="60356"/>
              <a:ext cx="701096" cy="5799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" name="Google Shape;71;p8"/>
          <p:cNvSpPr/>
          <p:nvPr/>
        </p:nvSpPr>
        <p:spPr>
          <a:xfrm rot="5400000">
            <a:off x="193120" y="3019200"/>
            <a:ext cx="6110700" cy="72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324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mmt.earthdata.nasa.gov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mt.uat.earthdatacloud.nasa.go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Tyler.B.Stevens@nasa.go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 txBox="1">
            <a:spLocks noGrp="1"/>
          </p:cNvSpPr>
          <p:nvPr>
            <p:ph type="subTitle" idx="1"/>
          </p:nvPr>
        </p:nvSpPr>
        <p:spPr>
          <a:xfrm>
            <a:off x="211372" y="4434507"/>
            <a:ext cx="2946000" cy="8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400" dirty="0"/>
              <a:t>EOSDIS Metadata Workshop Summer ESIP Meeting 2024</a:t>
            </a:r>
          </a:p>
          <a:p>
            <a:endParaRPr lang="en-US" sz="1400" dirty="0"/>
          </a:p>
          <a:p>
            <a:r>
              <a:rPr lang="en-US" sz="1400" dirty="0"/>
              <a:t>Tyler Stevens</a:t>
            </a:r>
          </a:p>
          <a:p>
            <a:pPr marL="0" marR="0" lvl="0" indent="0" algn="l" rtl="0"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EED-3 Metadata Team Product Owner </a:t>
            </a:r>
          </a:p>
          <a:p>
            <a:pPr marL="0" marR="0" lvl="0" indent="0" algn="l" rtl="0"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Tyler.B.Stevens@nasa.gov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260275" y="1762350"/>
            <a:ext cx="2991300" cy="19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Metadata Management Tool (MMT) Updates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907875" y="274000"/>
            <a:ext cx="10782600" cy="9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Agenda</a:t>
            </a:r>
            <a:endParaRPr b="1" dirty="0"/>
          </a:p>
        </p:txBody>
      </p:sp>
      <p:sp>
        <p:nvSpPr>
          <p:cNvPr id="83" name="Google Shape;83;p10"/>
          <p:cNvSpPr txBox="1">
            <a:spLocks noGrp="1"/>
          </p:cNvSpPr>
          <p:nvPr>
            <p:ph type="body" idx="1"/>
          </p:nvPr>
        </p:nvSpPr>
        <p:spPr>
          <a:xfrm>
            <a:off x="907875" y="1463200"/>
            <a:ext cx="10782600" cy="47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0550" indent="-514350">
              <a:buFont typeface="+mj-lt"/>
              <a:buAutoNum type="romanUcPeriod"/>
            </a:pPr>
            <a:r>
              <a:rPr lang="en-US" sz="2800" dirty="0"/>
              <a:t>What is the MMT</a:t>
            </a:r>
          </a:p>
          <a:p>
            <a:pPr marL="590550" indent="-514350">
              <a:buFont typeface="+mj-lt"/>
              <a:buAutoNum type="romanUcPeriod"/>
            </a:pPr>
            <a:r>
              <a:rPr lang="en-US" sz="2800" dirty="0"/>
              <a:t>Progress on MMT React Development</a:t>
            </a:r>
          </a:p>
          <a:p>
            <a:pPr marL="590550" indent="-514350">
              <a:buFont typeface="+mj-lt"/>
              <a:buAutoNum type="romanUcPeriod"/>
            </a:pPr>
            <a:r>
              <a:rPr lang="en-US" sz="2800" dirty="0"/>
              <a:t>Metadata Roadmap</a:t>
            </a:r>
          </a:p>
          <a:p>
            <a:pPr marL="590550" indent="-514350">
              <a:buFont typeface="+mj-lt"/>
              <a:buAutoNum type="romanUcPeriod"/>
            </a:pPr>
            <a:r>
              <a:rPr lang="en-US" sz="2800" dirty="0"/>
              <a:t>Demo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>
            <a:spLocks noGrp="1"/>
          </p:cNvSpPr>
          <p:nvPr>
            <p:ph type="title"/>
          </p:nvPr>
        </p:nvSpPr>
        <p:spPr>
          <a:xfrm>
            <a:off x="907875" y="274000"/>
            <a:ext cx="10782600" cy="10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I. What is the MMT</a:t>
            </a:r>
            <a:endParaRPr b="1" dirty="0"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1"/>
          </p:nvPr>
        </p:nvSpPr>
        <p:spPr>
          <a:xfrm>
            <a:off x="907875" y="1463200"/>
            <a:ext cx="5536468" cy="47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+mn-lt"/>
              </a:rPr>
              <a:t>The Metadata Management Tool (MMT) is a web-based user interface which allows metadata authors to create and manage their metadata records using the CMR’s Unified Metadata Model (UMM).  </a:t>
            </a:r>
          </a:p>
          <a:p>
            <a:pPr marL="5715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+mn-lt"/>
              </a:rPr>
              <a:t>Metadata authors may also publish, view, delete, and manage CMR metadata records and access them using the MMT.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DBB6EF-D6B2-82FB-2C7F-EF3495A5E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278" y="1646954"/>
            <a:ext cx="5022197" cy="32741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A38151-98D3-0A4E-B297-8FAF165F3DD1}"/>
              </a:ext>
            </a:extLst>
          </p:cNvPr>
          <p:cNvSpPr txBox="1"/>
          <p:nvPr/>
        </p:nvSpPr>
        <p:spPr>
          <a:xfrm>
            <a:off x="7804644" y="5211046"/>
            <a:ext cx="2749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hlinkClick r:id="rId4"/>
              </a:rPr>
              <a:t>https://mmt.earthdata.nasa.gov/</a:t>
            </a:r>
            <a:r>
              <a:rPr lang="en-US" sz="1000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E0CDF-A8A9-42E6-8E59-47B39BD0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II. Progress on MMT React Development</a:t>
            </a:r>
            <a:endParaRPr lang="en-US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587F4-6F84-9E75-A80B-2D067B262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Wingdings" panose="05000000000000000000" pitchFamily="2" charset="2"/>
              <a:buChar char="ü"/>
            </a:pPr>
            <a:r>
              <a:rPr lang="en-US" sz="2400" dirty="0"/>
              <a:t>CRUD Metadata (Collections, Services, Tools, Variables)</a:t>
            </a:r>
          </a:p>
          <a:p>
            <a:pPr marL="571500" indent="-342900">
              <a:buFont typeface="Wingdings" panose="05000000000000000000" pitchFamily="2" charset="2"/>
              <a:buChar char="ü"/>
            </a:pPr>
            <a:r>
              <a:rPr lang="en-US" sz="2400" dirty="0"/>
              <a:t>CRUD Templates </a:t>
            </a:r>
          </a:p>
          <a:p>
            <a:pPr marL="571500" indent="-342900">
              <a:buFont typeface="Wingdings" panose="05000000000000000000" pitchFamily="2" charset="2"/>
              <a:buChar char="ü"/>
            </a:pPr>
            <a:r>
              <a:rPr lang="en-US" sz="2400" dirty="0"/>
              <a:t>CRUD Groups</a:t>
            </a:r>
          </a:p>
          <a:p>
            <a:pPr marL="571500" indent="-342900">
              <a:buFont typeface="Wingdings" panose="05000000000000000000" pitchFamily="2" charset="2"/>
              <a:buChar char="ü"/>
            </a:pPr>
            <a:r>
              <a:rPr lang="en-US" sz="2400" dirty="0"/>
              <a:t>CRUD Order Options</a:t>
            </a:r>
          </a:p>
          <a:p>
            <a:pPr marL="571500" indent="-342900">
              <a:buFont typeface="Wingdings" panose="05000000000000000000" pitchFamily="2" charset="2"/>
              <a:buChar char="ü"/>
            </a:pPr>
            <a:r>
              <a:rPr lang="en-US" sz="2400" dirty="0"/>
              <a:t>Support Drafts</a:t>
            </a:r>
          </a:p>
          <a:p>
            <a:pPr marL="571500" indent="-342900">
              <a:buFont typeface="Wingdings" panose="05000000000000000000" pitchFamily="2" charset="2"/>
              <a:buChar char="ü"/>
            </a:pPr>
            <a:r>
              <a:rPr lang="en-US" sz="2400" dirty="0"/>
              <a:t>Search Metadata</a:t>
            </a:r>
          </a:p>
          <a:p>
            <a:pPr marL="571500" indent="-342900">
              <a:buFont typeface="Wingdings" panose="05000000000000000000" pitchFamily="2" charset="2"/>
              <a:buChar char="ü"/>
            </a:pPr>
            <a:r>
              <a:rPr lang="en-US" sz="2400" dirty="0"/>
              <a:t>Support Associations</a:t>
            </a:r>
          </a:p>
          <a:p>
            <a:pPr marL="571500" indent="-342900">
              <a:buFont typeface="Wingdings" panose="05000000000000000000" pitchFamily="2" charset="2"/>
              <a:buChar char="q"/>
            </a:pPr>
            <a:r>
              <a:rPr lang="en-US" sz="2400" dirty="0"/>
              <a:t>CRUD System and Provider Object Permissions</a:t>
            </a:r>
          </a:p>
          <a:p>
            <a:pPr marL="571500" indent="-342900">
              <a:buFont typeface="Wingdings" panose="05000000000000000000" pitchFamily="2" charset="2"/>
              <a:buChar char="q"/>
            </a:pPr>
            <a:r>
              <a:rPr lang="en-US" sz="2400" dirty="0"/>
              <a:t>Manage Permissions</a:t>
            </a:r>
          </a:p>
          <a:p>
            <a:pPr marL="571500" indent="-342900">
              <a:buFont typeface="Wingdings" panose="05000000000000000000" pitchFamily="2" charset="2"/>
              <a:buChar char="q"/>
            </a:pPr>
            <a:r>
              <a:rPr lang="en-US" sz="2400" dirty="0"/>
              <a:t>UI Changes To Support Navigation and Provider Context  </a:t>
            </a:r>
          </a:p>
          <a:p>
            <a:pPr marL="762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20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FD8F2-08D4-66D7-D4A1-2A578952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II. UI/UX Improvements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2E625-52A6-78A8-4A09-01BCDC1AB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875" y="1463200"/>
            <a:ext cx="10782600" cy="539771"/>
          </a:xfrm>
        </p:spPr>
        <p:txBody>
          <a:bodyPr/>
          <a:lstStyle/>
          <a:p>
            <a:pPr marL="76200" indent="0">
              <a:buNone/>
            </a:pPr>
            <a:r>
              <a:rPr lang="en-US" sz="2400" b="1" dirty="0"/>
              <a:t>New Left-Hand Navigation and Provider Context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C343FC-A86B-8509-3827-F724693D5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29" y="2002971"/>
            <a:ext cx="2068322" cy="378822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19991A-365B-9915-B4A8-88228DADC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2922" y="2002971"/>
            <a:ext cx="2728205" cy="150500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FAA45C-7D03-C2AA-B80D-9AFDDD505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2921" y="4047744"/>
            <a:ext cx="2728205" cy="159217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543254-66B9-61A5-7ABF-91A2001DCF69}"/>
              </a:ext>
            </a:extLst>
          </p:cNvPr>
          <p:cNvSpPr txBox="1"/>
          <p:nvPr/>
        </p:nvSpPr>
        <p:spPr>
          <a:xfrm>
            <a:off x="1104466" y="5791200"/>
            <a:ext cx="2091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Navigation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5D6C61-309F-86E0-9F73-BE05AE88364A}"/>
              </a:ext>
            </a:extLst>
          </p:cNvPr>
          <p:cNvSpPr txBox="1"/>
          <p:nvPr/>
        </p:nvSpPr>
        <p:spPr>
          <a:xfrm>
            <a:off x="4291099" y="3507973"/>
            <a:ext cx="2091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Provider Context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0EDC3-8439-995E-F369-A3A275D05ABA}"/>
              </a:ext>
            </a:extLst>
          </p:cNvPr>
          <p:cNvSpPr txBox="1"/>
          <p:nvPr/>
        </p:nvSpPr>
        <p:spPr>
          <a:xfrm>
            <a:off x="4349377" y="5668089"/>
            <a:ext cx="2091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Provider Login</a:t>
            </a:r>
          </a:p>
        </p:txBody>
      </p:sp>
    </p:spTree>
    <p:extLst>
      <p:ext uri="{BB962C8B-B14F-4D97-AF65-F5344CB8AC3E}">
        <p14:creationId xmlns:p14="http://schemas.microsoft.com/office/powerpoint/2010/main" val="1772300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8BFA5-CAAB-94D3-B567-FF1AB8D4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II. User Testing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9D633-6DB5-52DD-E33A-569B88123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874" y="1463200"/>
            <a:ext cx="10942003" cy="47211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Providers can test in UAT at </a:t>
            </a:r>
            <a:r>
              <a:rPr lang="en-US" sz="2400" dirty="0">
                <a:hlinkClick r:id="rId3"/>
              </a:rPr>
              <a:t>mmt.uat.earthdatacloud.nasa.gov</a:t>
            </a:r>
            <a:endParaRPr lang="en-US" sz="24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Please send feedback directly to Tyler Stevens (Slack or </a:t>
            </a:r>
            <a:r>
              <a:rPr lang="en-US" sz="2400" dirty="0">
                <a:hlinkClick r:id="rId4"/>
              </a:rPr>
              <a:t>Tyler.B.Stevens@nasa.gov</a:t>
            </a:r>
            <a:r>
              <a:rPr lang="en-US" sz="2400" dirty="0"/>
              <a:t>) or support@earthdata.nasa.gov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494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7AB2-3175-22B7-82D3-81A051BB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III. Metadata Roadmap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43AD2-2174-8655-487B-839C7B9FB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875" y="1463200"/>
            <a:ext cx="10782600" cy="490008"/>
          </a:xfrm>
        </p:spPr>
        <p:txBody>
          <a:bodyPr/>
          <a:lstStyle/>
          <a:p>
            <a:pPr marL="76200" indent="0">
              <a:buNone/>
            </a:pPr>
            <a:r>
              <a:rPr lang="en-US" b="1" dirty="0"/>
              <a:t>MMT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EC8190-8D9F-2F41-3305-718EF6CFE655}"/>
              </a:ext>
            </a:extLst>
          </p:cNvPr>
          <p:cNvSpPr txBox="1">
            <a:spLocks/>
          </p:cNvSpPr>
          <p:nvPr/>
        </p:nvSpPr>
        <p:spPr>
          <a:xfrm>
            <a:off x="957639" y="3946184"/>
            <a:ext cx="10782600" cy="49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76200" indent="0">
              <a:buFont typeface="Calibri"/>
              <a:buNone/>
            </a:pPr>
            <a:r>
              <a:rPr lang="en-US" b="1" dirty="0"/>
              <a:t>UMM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B1BA1C-859A-365A-8019-B92F5DCAB5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5"/>
          <a:stretch/>
        </p:blipFill>
        <p:spPr>
          <a:xfrm>
            <a:off x="1075318" y="1953208"/>
            <a:ext cx="5971820" cy="150296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AF2BBC-3464-4D4B-F765-8659A11FA7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912"/>
          <a:stretch/>
        </p:blipFill>
        <p:spPr>
          <a:xfrm>
            <a:off x="1131302" y="4494112"/>
            <a:ext cx="5971820" cy="1502968"/>
          </a:xfrm>
          <a:prstGeom prst="rect">
            <a:avLst/>
          </a:prstGeom>
          <a:ln>
            <a:solidFill>
              <a:schemeClr val="tx1">
                <a:alpha val="99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51754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32944-072D-C359-9311-B1EBA971F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IV. MMT Demo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15CFD7-8C24-A1DF-2219-5EA743BD6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419" y="1399733"/>
            <a:ext cx="6636791" cy="46404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17907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C419FA-3511-BE46-BD46-CDC344CEF8A9}"/>
              </a:ext>
            </a:extLst>
          </p:cNvPr>
          <p:cNvSpPr txBox="1"/>
          <p:nvPr/>
        </p:nvSpPr>
        <p:spPr>
          <a:xfrm>
            <a:off x="4234542" y="1207961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Helvetica Neue"/>
              </a:rPr>
              <a:t>This work was supported by NASA/GSFC under Raytheon Company contract number 80GSFC21CA001</a:t>
            </a:r>
            <a:endParaRPr lang="en-US" sz="1400" dirty="0">
              <a:solidFill>
                <a:schemeClr val="bg1"/>
              </a:solidFill>
              <a:latin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DIS Templat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a94c65-ac3d-4f34-b2e1-8de11ef6f01c" value=""/>
  <element uid="a06da4da-a263-4136-b4fd-f28a17d30188" value=""/>
  <element uid="bc2b7c01-6db1-4e7d-88d1-fc61674f86fd" value=""/>
  <element uid="92e993a3-af32-4afb-aa19-3a49cdb82c7a" value=""/>
</sisl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j48ZWxlbWVudCB1aWQ9ImRlY2VjYmQ2LWRhM2ItNDZmZS04ZjAwLWY5ZDlkZWVhMmVlMS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hMDZkYTRkYS1hMjYzLTQxMzYtYjRmZC1mMjhhMTdkMzAxODgiIHZhbHVlPSIiIHhtbG5zPSJodHRwOi8vd3d3LmJvbGRvbmphbWVzLmNvbS8yMDA4LzAxL3NpZS9pbnRlcm5hbC9sYWJlbCIgLz48ZWxlbWVudCB1aWQ9ImJjMmI3YzAxLTZkYjEtNGU3ZC04OGQxLWZjNjE2NzRmODZmZCIgdmFsdWU9IiIgeG1sbnM9Imh0dHA6Ly93d3cuYm9sZG9uamFtZXMuY29tLzIwMDgvMDEvc2llL2ludGVybmFsL2xhYmVsIiAvPjxlbGVtZW50IHVpZD0iOTJlOTkzYTMtYWYzMi00YWZiLWFhMTktM2E0OWNkYjgyYzdhIiB2YWx1ZT0iIiB4bWxucz0iaHR0cDovL3d3dy5ib2xkb25qYW1lcy5jb20vMjAwOC8wMS9zaWUvaW50ZXJuYWwvbGFiZWwiIC8+PC9zaXNsPjxVc2VyTmFtZT5BRFhVXEUyMjAwMjUxMDwvVXNlck5hbWU+PERhdGVUaW1lPjYvNS8yMDI0IDY6MzE6MTggUE08L0RhdGVUaW1lPjxMYWJlbFN0cmluZz5FeHBvcnQgQ29udHJvbCBDb3VudHJ5OiBVUyAgfCBVbnJlc3RyaWN0ZWQgQ29udGVudCB8IFVzZSBQcmVleGlzdGluZyBNYXJraW5nIChub3QgYXBwbGllZCBieSB0aGlzIHRvb2wpIHwgT3RoZXIgSW5mb3JtYXRpb24gKE5vdCBSZXF1aXJpbmcgYW4gRXhwb3J0IENvbnRyb2wgTWFya2luZykgfCBObyB2aXN1YWwgbWFya2luZyBhcHBsaWVkIGJ5IHRoZSB0b29sPC9MYWJlbFN0cmluZz48L2l0ZW0+PC9sYWJlbEhpc3Rvcnk+</Value>
</WrappedLabelHistory>
</file>

<file path=customXml/itemProps1.xml><?xml version="1.0" encoding="utf-8"?>
<ds:datastoreItem xmlns:ds="http://schemas.openxmlformats.org/officeDocument/2006/customXml" ds:itemID="{89645C8A-79B7-4F48-BB9C-1401A7159389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96B4638B-EA34-4136-841E-A82ACCB0441A}">
  <ds:schemaRefs>
    <ds:schemaRef ds:uri="http://www.w3.org/2001/XMLSchema"/>
    <ds:schemaRef ds:uri="http://www.boldonjames.com/2016/02/Classifier/internal/wrappedLabelHistory"/>
  </ds:schemaRefs>
</ds:datastoreItem>
</file>

<file path=docMetadata/LabelInfo.xml><?xml version="1.0" encoding="utf-8"?>
<clbl:labelList xmlns:clbl="http://schemas.microsoft.com/office/2020/mipLabelMetadata">
  <clbl:label id="{4447dd6a-a4a1-440b-a6a3-9124ef1ee017}" enabled="1" method="Privileged" siteId="{7a18110d-ef9b-4274-acef-e62ab0fe28ed}" removed="0"/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248</Words>
  <Application>Microsoft Office PowerPoint</Application>
  <PresentationFormat>Widescreen</PresentationFormat>
  <Paragraphs>39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 Neue</vt:lpstr>
      <vt:lpstr>Wingdings</vt:lpstr>
      <vt:lpstr>ESDIS Template</vt:lpstr>
      <vt:lpstr>Metadata Management Tool (MMT) Updates</vt:lpstr>
      <vt:lpstr>Agenda</vt:lpstr>
      <vt:lpstr>I. What is the MMT</vt:lpstr>
      <vt:lpstr>II. Progress on MMT React Development</vt:lpstr>
      <vt:lpstr>II. UI/UX Improvements </vt:lpstr>
      <vt:lpstr>II. User Testing</vt:lpstr>
      <vt:lpstr>III. Metadata Roadmap</vt:lpstr>
      <vt:lpstr>IV. MMT Demo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>rtnipcontrolcode:unrestricted|rtnipcontrolcodevm:preexistingipvm|rtnexportcontrolcountry:usa|rtnexportcontrolcode:otherinfo|rtnexportcontrolcodevm:nousecvm</dc:subject>
  <dc:creator>Trakas, Diane E. (GSFC-423.0)[ASRC FEDERAL SYSTEM SOLUTIONS]</dc:creator>
  <cp:lastModifiedBy>Trakas, Diane E. (GSFC-423.0)[ASRC FEDERAL SYSTEM SOLUTIONS]</cp:lastModifiedBy>
  <cp:revision>2</cp:revision>
  <dcterms:modified xsi:type="dcterms:W3CDTF">2024-06-10T14:45:42Z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23941e0c-f6bb-4c1b-87ef-3bfbb4338497</vt:lpwstr>
  </property>
  <property fmtid="{D5CDD505-2E9C-101B-9397-08002B2CF9AE}" pid="3" name="bjClsUserRVM">
    <vt:lpwstr>[]</vt:lpwstr>
  </property>
  <property fmtid="{D5CDD505-2E9C-101B-9397-08002B2CF9AE}" pid="4" name="bjSaver">
    <vt:lpwstr>KhykmIQHYAv0m2Ik2UeBdqSxWRCSSVwm</vt:lpwstr>
  </property>
  <property fmtid="{D5CDD505-2E9C-101B-9397-08002B2CF9AE}" pid="5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6" name="bjDocumentLabelXML-0">
    <vt:lpwstr>ames.com/2008/01/sie/internal/label"&gt;&lt;element uid="dececbd6-da3b-46fe-8f00-f9d9deea2ee1" value="" /&gt;&lt;element uid="bba94c65-ac3d-4f34-b2e1-8de11ef6f01c" value="" /&gt;&lt;element uid="a06da4da-a263-4136-b4fd-f28a17d30188" value="" /&gt;&lt;element uid="bc2b7c01-6db1-4</vt:lpwstr>
  </property>
  <property fmtid="{D5CDD505-2E9C-101B-9397-08002B2CF9AE}" pid="7" name="bjDocumentLabelXML-1">
    <vt:lpwstr>e7d-88d1-fc61674f86fd" value="" /&gt;&lt;element uid="92e993a3-af32-4afb-aa19-3a49cdb82c7a" value="" /&gt;&lt;/sisl&gt;</vt:lpwstr>
  </property>
  <property fmtid="{D5CDD505-2E9C-101B-9397-08002B2CF9AE}" pid="8" name="bjDocumentSecurityLabel">
    <vt:lpwstr>Export Control Country: US  | Unrestricted Content | Use Preexisting Marking (not applied by this tool) | Other Information (Not Requiring an Export Control Marking) | No visual marking applied by the tool</vt:lpwstr>
  </property>
  <property fmtid="{D5CDD505-2E9C-101B-9397-08002B2CF9AE}" pid="9" name="rtnipcontrolcodevm">
    <vt:lpwstr>preexistingipvm</vt:lpwstr>
  </property>
  <property fmtid="{D5CDD505-2E9C-101B-9397-08002B2CF9AE}" pid="10" name="rtnipcontrolcode">
    <vt:lpwstr>unrestricted</vt:lpwstr>
  </property>
  <property fmtid="{D5CDD505-2E9C-101B-9397-08002B2CF9AE}" pid="11" name="rtnexportcontrolcode">
    <vt:lpwstr>otherinfo</vt:lpwstr>
  </property>
  <property fmtid="{D5CDD505-2E9C-101B-9397-08002B2CF9AE}" pid="12" name="rtnexportcontrolcountry">
    <vt:lpwstr>usa</vt:lpwstr>
  </property>
  <property fmtid="{D5CDD505-2E9C-101B-9397-08002B2CF9AE}" pid="13" name="rtnexportcontrolcodevm">
    <vt:lpwstr>nousecvm</vt:lpwstr>
  </property>
  <property fmtid="{D5CDD505-2E9C-101B-9397-08002B2CF9AE}" pid="14" name="bjLabelHistoryID">
    <vt:lpwstr>{96B4638B-EA34-4136-841E-A82ACCB0441A}</vt:lpwstr>
  </property>
</Properties>
</file>