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5" r:id="rId3"/>
  </p:sldMasterIdLst>
  <p:notesMasterIdLst>
    <p:notesMasterId r:id="rId17"/>
  </p:notesMasterIdLst>
  <p:sldIdLst>
    <p:sldId id="256" r:id="rId4"/>
    <p:sldId id="258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62" r:id="rId15"/>
    <p:sldId id="272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82E5DB-132E-4902-B7FC-328BEFD8689D}" v="5" dt="2024-06-10T13:55:12.7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28"/>
    <p:restoredTop sz="94667"/>
  </p:normalViewPr>
  <p:slideViewPr>
    <p:cSldViewPr snapToGrid="0">
      <p:cViewPr varScale="1">
        <p:scale>
          <a:sx n="155" d="100"/>
          <a:sy n="155" d="100"/>
        </p:scale>
        <p:origin x="54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7c793f4ca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7c793f4ca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7c793f4ca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7c793f4ca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1010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6877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2875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4538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0150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4043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3943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2945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7c8a596307_1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7c8a596307_1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7c8a596307_1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7c8a596307_1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7">
  <p:cSld name="CUSTOM_6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3" descr="A view of the earth from space&#10;&#10;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 r="19426"/>
          <a:stretch/>
        </p:blipFill>
        <p:spPr>
          <a:xfrm>
            <a:off x="3882571" y="10"/>
            <a:ext cx="832104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15" name="Google Shape;15;p3"/>
          <p:cNvGrpSpPr/>
          <p:nvPr/>
        </p:nvGrpSpPr>
        <p:grpSpPr>
          <a:xfrm>
            <a:off x="-2" y="-1"/>
            <a:ext cx="4581526" cy="6858002"/>
            <a:chOff x="-2" y="-1"/>
            <a:chExt cx="4581526" cy="6858002"/>
          </a:xfrm>
        </p:grpSpPr>
        <p:sp>
          <p:nvSpPr>
            <p:cNvPr id="16" name="Google Shape;16;p3"/>
            <p:cNvSpPr/>
            <p:nvPr/>
          </p:nvSpPr>
          <p:spPr>
            <a:xfrm>
              <a:off x="-2" y="-1"/>
              <a:ext cx="4572002" cy="6858002"/>
            </a:xfrm>
            <a:custGeom>
              <a:avLst/>
              <a:gdLst/>
              <a:ahLst/>
              <a:cxnLst/>
              <a:rect l="l" t="t" r="r" b="b"/>
              <a:pathLst>
                <a:path w="4572002" h="6858002" extrusionOk="0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381000" dist="50800" algn="ctr" rotWithShape="0">
                <a:srgbClr val="000000">
                  <a:alpha val="98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7" name="Google Shape;17;p3"/>
            <p:cNvGrpSpPr/>
            <p:nvPr/>
          </p:nvGrpSpPr>
          <p:grpSpPr>
            <a:xfrm>
              <a:off x="3697283" y="0"/>
              <a:ext cx="884241" cy="6858002"/>
              <a:chOff x="3697284" y="0"/>
              <a:chExt cx="884241" cy="6858002"/>
            </a:xfrm>
          </p:grpSpPr>
          <p:grpSp>
            <p:nvGrpSpPr>
              <p:cNvPr id="18" name="Google Shape;18;p3"/>
              <p:cNvGrpSpPr/>
              <p:nvPr/>
            </p:nvGrpSpPr>
            <p:grpSpPr>
              <a:xfrm>
                <a:off x="3697283" y="0"/>
                <a:ext cx="884241" cy="6858001"/>
                <a:chOff x="3697284" y="0"/>
                <a:chExt cx="884241" cy="6858001"/>
              </a:xfrm>
            </p:grpSpPr>
            <p:sp>
              <p:nvSpPr>
                <p:cNvPr id="19" name="Google Shape;19;p3"/>
                <p:cNvSpPr/>
                <p:nvPr/>
              </p:nvSpPr>
              <p:spPr>
                <a:xfrm rot="-5400000" flipH="1">
                  <a:off x="705641" y="2991642"/>
                  <a:ext cx="6858001" cy="8747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8001" h="874716" extrusionOk="0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" name="Google Shape;20;p3"/>
                <p:cNvSpPr/>
                <p:nvPr/>
              </p:nvSpPr>
              <p:spPr>
                <a:xfrm rot="-5400000" flipH="1">
                  <a:off x="715166" y="2991642"/>
                  <a:ext cx="6858001" cy="8747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8001" h="874716" extrusionOk="0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1" name="Google Shape;21;p3"/>
              <p:cNvGrpSpPr/>
              <p:nvPr/>
            </p:nvGrpSpPr>
            <p:grpSpPr>
              <a:xfrm>
                <a:off x="3697283" y="1"/>
                <a:ext cx="884241" cy="6858001"/>
                <a:chOff x="3697284" y="0"/>
                <a:chExt cx="884241" cy="6858001"/>
              </a:xfrm>
            </p:grpSpPr>
            <p:sp>
              <p:nvSpPr>
                <p:cNvPr id="22" name="Google Shape;22;p3"/>
                <p:cNvSpPr/>
                <p:nvPr/>
              </p:nvSpPr>
              <p:spPr>
                <a:xfrm rot="-5400000" flipH="1">
                  <a:off x="705641" y="2991642"/>
                  <a:ext cx="6858001" cy="8747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8001" h="874716" extrusionOk="0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blipFill rotWithShape="1">
                  <a:blip r:embed="rId3">
                    <a:alphaModFix amt="57000"/>
                  </a:blip>
                  <a:tile tx="0" ty="0" sx="100000" sy="100000" flip="none" algn="tl"/>
                </a:blip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" name="Google Shape;23;p3"/>
                <p:cNvSpPr/>
                <p:nvPr/>
              </p:nvSpPr>
              <p:spPr>
                <a:xfrm rot="-5400000" flipH="1">
                  <a:off x="715166" y="2991642"/>
                  <a:ext cx="6858001" cy="8747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8001" h="874716" extrusionOk="0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blipFill rotWithShape="1">
                  <a:blip r:embed="rId3">
                    <a:alphaModFix amt="57000"/>
                  </a:blip>
                  <a:tile tx="0" ty="0" sx="100000" sy="100000" flip="none" algn="tl"/>
                </a:blip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24" name="Google Shape;24;p3"/>
          <p:cNvSpPr/>
          <p:nvPr/>
        </p:nvSpPr>
        <p:spPr>
          <a:xfrm rot="10800000">
            <a:off x="3072877" y="-3"/>
            <a:ext cx="637800" cy="6858000"/>
          </a:xfrm>
          <a:prstGeom prst="rect">
            <a:avLst/>
          </a:prstGeom>
          <a:gradFill>
            <a:gsLst>
              <a:gs pos="0">
                <a:schemeClr val="dk1"/>
              </a:gs>
              <a:gs pos="37000">
                <a:schemeClr val="dk1"/>
              </a:gs>
              <a:gs pos="5600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" name="Google Shape;25;p3" descr="Graphical user interface, application, Wor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29545" r="68716" b="62632"/>
          <a:stretch/>
        </p:blipFill>
        <p:spPr>
          <a:xfrm>
            <a:off x="2887579" y="1"/>
            <a:ext cx="624278" cy="1940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3" descr="Graphical user interface, application, Wor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r="68716" b="62632"/>
          <a:stretch/>
        </p:blipFill>
        <p:spPr>
          <a:xfrm>
            <a:off x="0" y="0"/>
            <a:ext cx="2946075" cy="1940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3" descr="Graphical user interface, application, Word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27402" t="23336" r="68716" b="11223"/>
          <a:stretch/>
        </p:blipFill>
        <p:spPr>
          <a:xfrm>
            <a:off x="1" y="1216550"/>
            <a:ext cx="3511861" cy="5641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3" descr="Logo, icon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9617" y="6136105"/>
            <a:ext cx="741788" cy="613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3" descr="Graphical user interface, application, Word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31092" t="23336" r="68716" b="11223"/>
          <a:stretch/>
        </p:blipFill>
        <p:spPr>
          <a:xfrm>
            <a:off x="2887580" y="1275347"/>
            <a:ext cx="531977" cy="558265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3"/>
          <p:cNvSpPr/>
          <p:nvPr/>
        </p:nvSpPr>
        <p:spPr>
          <a:xfrm rot="10800000">
            <a:off x="3153670" y="-7"/>
            <a:ext cx="521400" cy="6858000"/>
          </a:xfrm>
          <a:prstGeom prst="rect">
            <a:avLst/>
          </a:prstGeom>
          <a:gradFill>
            <a:gsLst>
              <a:gs pos="0">
                <a:schemeClr val="dk1"/>
              </a:gs>
              <a:gs pos="37000">
                <a:schemeClr val="dk1"/>
              </a:gs>
              <a:gs pos="5600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3"/>
          <p:cNvSpPr/>
          <p:nvPr/>
        </p:nvSpPr>
        <p:spPr>
          <a:xfrm>
            <a:off x="242483" y="4313032"/>
            <a:ext cx="1411200" cy="72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3"/>
          <p:cNvSpPr txBox="1">
            <a:spLocks noGrp="1"/>
          </p:cNvSpPr>
          <p:nvPr>
            <p:ph type="title"/>
          </p:nvPr>
        </p:nvSpPr>
        <p:spPr>
          <a:xfrm>
            <a:off x="260275" y="1762350"/>
            <a:ext cx="2991300" cy="19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subTitle" idx="1"/>
          </p:nvPr>
        </p:nvSpPr>
        <p:spPr>
          <a:xfrm>
            <a:off x="242475" y="4714425"/>
            <a:ext cx="2946000" cy="8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CUSTOM_1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4" descr="Graphical user interface, application, Wor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27402" t="23336" r="68716" b="11223"/>
          <a:stretch/>
        </p:blipFill>
        <p:spPr>
          <a:xfrm>
            <a:off x="0" y="0"/>
            <a:ext cx="47324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4" descr="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9240" y="6213418"/>
            <a:ext cx="2111771" cy="644582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4"/>
          <p:cNvSpPr txBox="1">
            <a:spLocks noGrp="1"/>
          </p:cNvSpPr>
          <p:nvPr>
            <p:ph type="title"/>
          </p:nvPr>
        </p:nvSpPr>
        <p:spPr>
          <a:xfrm>
            <a:off x="907875" y="274000"/>
            <a:ext cx="10782600" cy="10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libri"/>
              <a:buNone/>
              <a:defRPr sz="4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body" idx="1"/>
          </p:nvPr>
        </p:nvSpPr>
        <p:spPr>
          <a:xfrm>
            <a:off x="907875" y="1463200"/>
            <a:ext cx="10782600" cy="47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●"/>
              <a:defRPr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○"/>
              <a:defRPr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■"/>
              <a:defRPr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●"/>
              <a:defRPr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○"/>
              <a:defRPr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■"/>
              <a:defRPr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●"/>
              <a:defRPr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○"/>
              <a:defRPr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Char char="■"/>
              <a:defRPr sz="24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6">
  <p:cSld name="CUSTOM_5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/>
          <p:nvPr/>
        </p:nvSpPr>
        <p:spPr>
          <a:xfrm>
            <a:off x="1524" y="0"/>
            <a:ext cx="12189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" name="Google Shape;64;p8" descr="A view of the earth from space&#10;&#10;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 t="7712" b="7720"/>
          <a:stretch/>
        </p:blipFill>
        <p:spPr>
          <a:xfrm>
            <a:off x="20" y="1282"/>
            <a:ext cx="9504928" cy="6110762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8"/>
          <p:cNvSpPr/>
          <p:nvPr/>
        </p:nvSpPr>
        <p:spPr>
          <a:xfrm>
            <a:off x="3212432" y="1"/>
            <a:ext cx="8978100" cy="6111900"/>
          </a:xfrm>
          <a:prstGeom prst="rect">
            <a:avLst/>
          </a:prstGeom>
          <a:solidFill>
            <a:srgbClr val="3F69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8"/>
          <p:cNvSpPr/>
          <p:nvPr/>
        </p:nvSpPr>
        <p:spPr>
          <a:xfrm>
            <a:off x="-1523" y="6098596"/>
            <a:ext cx="12189000" cy="588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7" name="Google Shape;67;p8"/>
          <p:cNvGrpSpPr/>
          <p:nvPr/>
        </p:nvGrpSpPr>
        <p:grpSpPr>
          <a:xfrm>
            <a:off x="-1523" y="6157337"/>
            <a:ext cx="12191938" cy="700800"/>
            <a:chOff x="0" y="0"/>
            <a:chExt cx="12191938" cy="700800"/>
          </a:xfrm>
        </p:grpSpPr>
        <p:pic>
          <p:nvPicPr>
            <p:cNvPr id="68" name="Google Shape;68;p8" descr="Graphical user interface, application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 r="20178" b="81905"/>
            <a:stretch/>
          </p:blipFill>
          <p:spPr>
            <a:xfrm>
              <a:off x="0" y="0"/>
              <a:ext cx="5455579" cy="70066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" name="Google Shape;69;p8"/>
            <p:cNvSpPr/>
            <p:nvPr/>
          </p:nvSpPr>
          <p:spPr>
            <a:xfrm>
              <a:off x="5006938" y="0"/>
              <a:ext cx="7185000" cy="700800"/>
            </a:xfrm>
            <a:prstGeom prst="rect">
              <a:avLst/>
            </a:prstGeom>
            <a:gradFill>
              <a:gsLst>
                <a:gs pos="0">
                  <a:srgbClr val="243E50"/>
                </a:gs>
                <a:gs pos="7000">
                  <a:srgbClr val="243E50"/>
                </a:gs>
                <a:gs pos="82000">
                  <a:srgbClr val="305066"/>
                </a:gs>
                <a:gs pos="100000">
                  <a:srgbClr val="305066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0" name="Google Shape;70;p8" descr="Logo, icon&#10;&#10;Description automatically generated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388161" y="60356"/>
              <a:ext cx="701096" cy="5799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1" name="Google Shape;71;p8"/>
          <p:cNvSpPr/>
          <p:nvPr/>
        </p:nvSpPr>
        <p:spPr>
          <a:xfrm rot="5400000">
            <a:off x="193120" y="3019200"/>
            <a:ext cx="6110700" cy="72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angeo.io/index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xarray.dev/en/stable/getting-started-guide/why-xarray.html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xarray.dev/en/stable/" TargetMode="External"/><Relationship Id="rId3" Type="http://schemas.openxmlformats.org/officeDocument/2006/relationships/image" Target="../media/image8.png"/><Relationship Id="rId7" Type="http://schemas.openxmlformats.org/officeDocument/2006/relationships/hyperlink" Target="https://jupyter.or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chive.podaac.earthdata.nasa.gov/podaac-ops-cumulus-protected/MUR-JPL-L4-GLOB-v4.1/20210430090000-JPL-L4_GHRSST-SSTfnd-MUR-GLOB-v02.0-fv04.1.nc" TargetMode="External"/><Relationship Id="rId5" Type="http://schemas.openxmlformats.org/officeDocument/2006/relationships/hyperlink" Target="https://www.giss.nasa.gov/tools/panoply/" TargetMode="External"/><Relationship Id="rId4" Type="http://schemas.openxmlformats.org/officeDocument/2006/relationships/image" Target="../media/image9.png"/><Relationship Id="rId9" Type="http://schemas.openxmlformats.org/officeDocument/2006/relationships/hyperlink" Target="https://docs.xarray.dev/en/stable/user-guide/data-structures.html#dataset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n5eil01u.ecs.nsidc.org/DP5/ATLAS/ATL08.006/2023.08.16/ATL08_20230816232524_08822010_006_02.h5" TargetMode="External"/><Relationship Id="rId4" Type="http://schemas.openxmlformats.org/officeDocument/2006/relationships/hyperlink" Target="https://www.giss.nasa.gov/tools/panoply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xarray-datatree.readthedocs.io/en/latest/index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5eil01u.ecs.nsidc.org/DP5/ATLAS/ATL08.006/2023.08.16/ATL08_20230816232524_08822010_006_02.h5" TargetMode="External"/><Relationship Id="rId5" Type="http://schemas.openxmlformats.org/officeDocument/2006/relationships/hyperlink" Target="https://docs.xarray.dev/en/stable/" TargetMode="External"/><Relationship Id="rId4" Type="http://schemas.openxmlformats.org/officeDocument/2006/relationships/hyperlink" Target="https://jupyter.org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hyperlink" Target="https://docs.xarray.dev/en/stable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jupyter.org/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pydata/xarray/issues/8572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cs.xarray.dev/en/stable/" TargetMode="External"/><Relationship Id="rId4" Type="http://schemas.openxmlformats.org/officeDocument/2006/relationships/hyperlink" Target="https://jupyter.org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9"/>
          <p:cNvSpPr txBox="1">
            <a:spLocks noGrp="1"/>
          </p:cNvSpPr>
          <p:nvPr>
            <p:ph type="subTitle" idx="1"/>
          </p:nvPr>
        </p:nvSpPr>
        <p:spPr>
          <a:xfrm>
            <a:off x="260275" y="4485825"/>
            <a:ext cx="2946000" cy="8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600" dirty="0"/>
              <a:t>Owen Littlejohns</a:t>
            </a:r>
          </a:p>
          <a:p>
            <a:r>
              <a:rPr lang="en-US" sz="1600" dirty="0"/>
              <a:t>NASA EED-3 / INNOVIM</a:t>
            </a:r>
          </a:p>
          <a:p>
            <a:r>
              <a:rPr lang="en-US" sz="1600" i="1" dirty="0" err="1"/>
              <a:t>owen.m.littlejohns@nasa.gov</a:t>
            </a:r>
            <a:endParaRPr lang="en-US" sz="1600" i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/>
              <a:t>2024 July ESIP Meeting</a:t>
            </a:r>
            <a:endParaRPr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/>
              <a:t>22</a:t>
            </a:r>
            <a:r>
              <a:rPr lang="en-US" sz="1600" baseline="30000" dirty="0"/>
              <a:t>nd</a:t>
            </a:r>
            <a:r>
              <a:rPr lang="en-US" sz="1600" dirty="0"/>
              <a:t> – 26</a:t>
            </a:r>
            <a:r>
              <a:rPr lang="en-US" sz="1600" baseline="30000" dirty="0"/>
              <a:t>th</a:t>
            </a:r>
            <a:r>
              <a:rPr lang="en-US" sz="1600" dirty="0"/>
              <a:t> July 2024</a:t>
            </a:r>
            <a:endParaRPr sz="1600" dirty="0"/>
          </a:p>
        </p:txBody>
      </p:sp>
      <p:sp>
        <p:nvSpPr>
          <p:cNvPr id="77" name="Google Shape;77;p9"/>
          <p:cNvSpPr txBox="1">
            <a:spLocks noGrp="1"/>
          </p:cNvSpPr>
          <p:nvPr>
            <p:ph type="title"/>
          </p:nvPr>
        </p:nvSpPr>
        <p:spPr>
          <a:xfrm>
            <a:off x="260275" y="1674426"/>
            <a:ext cx="2991300" cy="198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Collaborating with </a:t>
            </a:r>
            <a:r>
              <a:rPr lang="en-US" dirty="0" err="1"/>
              <a:t>xarray</a:t>
            </a:r>
            <a:r>
              <a:rPr lang="en-US" dirty="0"/>
              <a:t> to enable reading hierarchical data files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1"/>
          <p:cNvSpPr txBox="1">
            <a:spLocks noGrp="1"/>
          </p:cNvSpPr>
          <p:nvPr>
            <p:ph type="title"/>
          </p:nvPr>
        </p:nvSpPr>
        <p:spPr>
          <a:xfrm>
            <a:off x="907875" y="274000"/>
            <a:ext cx="10782600" cy="10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Processing Earth science data</a:t>
            </a:r>
            <a:endParaRPr dirty="0"/>
          </a:p>
        </p:txBody>
      </p:sp>
      <p:sp>
        <p:nvSpPr>
          <p:cNvPr id="89" name="Google Shape;89;p11"/>
          <p:cNvSpPr txBox="1">
            <a:spLocks noGrp="1"/>
          </p:cNvSpPr>
          <p:nvPr>
            <p:ph type="body" idx="1"/>
          </p:nvPr>
        </p:nvSpPr>
        <p:spPr>
          <a:xfrm>
            <a:off x="907875" y="1463200"/>
            <a:ext cx="10782600" cy="472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en-US" sz="3600" dirty="0"/>
              <a:t>NASA has a lot of expertise, but doesn’t need to write every single piece of code</a:t>
            </a:r>
          </a:p>
          <a:p>
            <a:pPr algn="just"/>
            <a:r>
              <a:rPr lang="en-US" sz="3600" dirty="0" err="1">
                <a:hlinkClick r:id="rId3"/>
              </a:rPr>
              <a:t>Pangeo</a:t>
            </a:r>
            <a:r>
              <a:rPr lang="en-US" sz="3600" dirty="0"/>
              <a:t> is a fantastic open-source community of tools for geoscience research</a:t>
            </a:r>
          </a:p>
          <a:p>
            <a:pPr algn="just"/>
            <a:r>
              <a:rPr lang="en-US" sz="3600" dirty="0" err="1">
                <a:hlinkClick r:id="rId4"/>
              </a:rPr>
              <a:t>xarray</a:t>
            </a:r>
            <a:r>
              <a:rPr lang="en-US" sz="3600" dirty="0"/>
              <a:t>, a Python package, is a widely used part of this ecosystem for accessing and analyzing geoscience data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14F85-5FDC-74FA-63C6-72E0C804A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xarray</a:t>
            </a:r>
            <a:r>
              <a:rPr lang="en-US" dirty="0"/>
              <a:t> is great with flat files</a:t>
            </a:r>
          </a:p>
        </p:txBody>
      </p:sp>
      <p:pic>
        <p:nvPicPr>
          <p:cNvPr id="4" name="Content Placeholder 5" descr="A screenshot of a computer&#10;&#10;Description automatically generated">
            <a:extLst>
              <a:ext uri="{FF2B5EF4-FFF2-40B4-BE49-F238E27FC236}">
                <a16:creationId xmlns:a16="http://schemas.microsoft.com/office/drawing/2014/main" id="{5BA09E31-5B0F-E0B4-CF0C-D42425613C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1358467" y="1389734"/>
            <a:ext cx="4176834" cy="2232446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00F8B53F-0E9E-B88B-6AC7-6A57225420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6700" y="1292800"/>
            <a:ext cx="4114800" cy="46587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E8A3CE-ACD0-187D-8E4A-91759AF4A166}"/>
              </a:ext>
            </a:extLst>
          </p:cNvPr>
          <p:cNvSpPr txBox="1"/>
          <p:nvPr/>
        </p:nvSpPr>
        <p:spPr>
          <a:xfrm>
            <a:off x="1133171" y="3889457"/>
            <a:ext cx="462742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Top Left: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Panoply</a:t>
            </a:r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view of a Daily Multi-Scale Ultra-High Resolution (MUR) Sea Surface Temperature (SST) file. </a:t>
            </a:r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Source data retrieved from the Physical Oceanography Distributed Active Archive Center (PO.DAAC).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16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Right: </a:t>
            </a:r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Jupyter</a:t>
            </a:r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notebook demonstrating </a:t>
            </a:r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xarray</a:t>
            </a:r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loading the same data into a </a:t>
            </a:r>
            <a:r>
              <a:rPr lang="en-US" sz="160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Dataset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0529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C8836-B9D6-2B9A-E3C4-68795E016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…but not all files are flat!</a:t>
            </a:r>
          </a:p>
        </p:txBody>
      </p:sp>
      <p:pic>
        <p:nvPicPr>
          <p:cNvPr id="4" name="Content Placeholder 6" descr="A screenshot of a computer&#10;&#10;Description automatically generated">
            <a:extLst>
              <a:ext uri="{FF2B5EF4-FFF2-40B4-BE49-F238E27FC236}">
                <a16:creationId xmlns:a16="http://schemas.microsoft.com/office/drawing/2014/main" id="{088BC0E5-2E70-DAF5-1B2A-CD18BBDFF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5732" y="1166031"/>
            <a:ext cx="4780535" cy="42947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C535190-BFCC-B2E9-43C2-BD5A9686D03A}"/>
              </a:ext>
            </a:extLst>
          </p:cNvPr>
          <p:cNvSpPr txBox="1"/>
          <p:nvPr/>
        </p:nvSpPr>
        <p:spPr>
          <a:xfrm>
            <a:off x="907874" y="5576354"/>
            <a:ext cx="10782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Panoply</a:t>
            </a:r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view of an Ice Cloud and land Elevation Satellite-2 (ICESat-2) Advanced Topographic Laser Altimeter System (ATLAS) Land and Vegetation Height (ATL08) file. </a:t>
            </a:r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Source data retrieved from the National Snow and Ice Data Center (NSIDC).</a:t>
            </a:r>
            <a:endParaRPr lang="en-US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859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26AB9-8D22-B7F6-589E-B5DF6900D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Enter… </a:t>
            </a:r>
            <a:r>
              <a:rPr lang="en-US" dirty="0" err="1"/>
              <a:t>DataTree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C02D9-E536-61D7-A205-8406F2DB6D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600" dirty="0">
                <a:hlinkClick r:id="rId3"/>
              </a:rPr>
              <a:t>xarray-datatree</a:t>
            </a:r>
            <a:r>
              <a:rPr lang="en-US" sz="3600" dirty="0"/>
              <a:t> first released March 2022</a:t>
            </a:r>
          </a:p>
          <a:p>
            <a:r>
              <a:rPr lang="en-US" sz="3600" dirty="0"/>
              <a:t>Tree-like representation of hierarchical data</a:t>
            </a:r>
          </a:p>
          <a:p>
            <a:r>
              <a:rPr lang="en-US" sz="3600" dirty="0"/>
              <a:t>Each node (group) contains the same data an </a:t>
            </a:r>
            <a:r>
              <a:rPr lang="en-US" sz="3600" dirty="0" err="1"/>
              <a:t>xarray</a:t>
            </a:r>
            <a:r>
              <a:rPr lang="en-US" sz="3600" dirty="0"/>
              <a:t> Dataset would.</a:t>
            </a:r>
          </a:p>
          <a:p>
            <a:r>
              <a:rPr lang="en-US" sz="3600" dirty="0"/>
              <a:t>Each node is also aware of its parent and children</a:t>
            </a:r>
          </a:p>
          <a:p>
            <a:r>
              <a:rPr lang="en-US" sz="3600" dirty="0"/>
              <a:t>Operations can also be performed over the whole tree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220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FC814-C944-3D28-52B8-44CDC2D5D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DataTree</a:t>
            </a:r>
            <a:r>
              <a:rPr lang="en-US" dirty="0"/>
              <a:t> in action</a:t>
            </a:r>
          </a:p>
        </p:txBody>
      </p:sp>
      <p:pic>
        <p:nvPicPr>
          <p:cNvPr id="4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AC0F6926-C3B3-CA8B-9244-982710C08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0252" y="963476"/>
            <a:ext cx="4871495" cy="47418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837512E-4184-0C02-7988-BF17E7B2545F}"/>
              </a:ext>
            </a:extLst>
          </p:cNvPr>
          <p:cNvSpPr txBox="1"/>
          <p:nvPr/>
        </p:nvSpPr>
        <p:spPr>
          <a:xfrm>
            <a:off x="907875" y="5705338"/>
            <a:ext cx="1078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Jupyter</a:t>
            </a:r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notebook demonstrating </a:t>
            </a:r>
            <a:r>
              <a:rPr lang="en-US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xarray</a:t>
            </a:r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loading a hierarchical ATL08 granule into a single </a:t>
            </a:r>
            <a:r>
              <a:rPr lang="en-US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DataTree</a:t>
            </a:r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object. </a:t>
            </a:r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Source data retrieved from the National Snow and Ice Data Center (NSIDC).</a:t>
            </a:r>
            <a:endParaRPr lang="en-US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087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760D-35A6-DAB8-BED0-C0F0B6043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Manipulating </a:t>
            </a:r>
            <a:r>
              <a:rPr lang="en-US" dirty="0" err="1"/>
              <a:t>DataTrees</a:t>
            </a:r>
            <a:endParaRPr lang="en-US" dirty="0"/>
          </a:p>
        </p:txBody>
      </p:sp>
      <p:pic>
        <p:nvPicPr>
          <p:cNvPr id="4" name="Content Placeholder 4" descr="A screenshot of a computer code&#10;&#10;Description automatically generated">
            <a:extLst>
              <a:ext uri="{FF2B5EF4-FFF2-40B4-BE49-F238E27FC236}">
                <a16:creationId xmlns:a16="http://schemas.microsoft.com/office/drawing/2014/main" id="{ED9D3674-267E-81A2-93AF-ACA92F3D24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5079" y="1082090"/>
            <a:ext cx="2976891" cy="3939768"/>
          </a:xfrm>
          <a:prstGeom prst="rect">
            <a:avLst/>
          </a:prstGeom>
        </p:spPr>
      </p:pic>
      <p:pic>
        <p:nvPicPr>
          <p:cNvPr id="5" name="Picture 4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6AF13BC3-2B90-96D3-DA51-30C8DAE3B3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9175" y="2260321"/>
            <a:ext cx="2381206" cy="2761537"/>
          </a:xfrm>
          <a:prstGeom prst="rect">
            <a:avLst/>
          </a:prstGeom>
        </p:spPr>
      </p:pic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37A143ED-6BD5-4683-82C1-8C52FD2841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9176" y="1082090"/>
            <a:ext cx="4569853" cy="11782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EB27085-5C8E-6E63-6B71-9DEDCB20551E}"/>
              </a:ext>
            </a:extLst>
          </p:cNvPr>
          <p:cNvSpPr txBox="1"/>
          <p:nvPr/>
        </p:nvSpPr>
        <p:spPr>
          <a:xfrm>
            <a:off x="907875" y="5021858"/>
            <a:ext cx="10782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Jupyter</a:t>
            </a:r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notebook demonstrating </a:t>
            </a:r>
            <a:r>
              <a:rPr lang="en-US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xarray</a:t>
            </a:r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manipulating </a:t>
            </a:r>
            <a:r>
              <a:rPr lang="en-US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DataTree</a:t>
            </a:r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objects. Examples derived from </a:t>
            </a:r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xarray-datatree documentation</a:t>
            </a:r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en-US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Left:</a:t>
            </a:r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Instantiating a </a:t>
            </a:r>
            <a:r>
              <a:rPr lang="en-US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DataTree</a:t>
            </a:r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representing the Simpsons family.</a:t>
            </a:r>
          </a:p>
          <a:p>
            <a:pPr algn="just"/>
            <a:r>
              <a:rPr lang="en-US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Top right:</a:t>
            </a:r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Filtering to find only adult members of the </a:t>
            </a:r>
            <a:r>
              <a:rPr lang="en-US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DataTree</a:t>
            </a:r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en-US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Bottom right:</a:t>
            </a:r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Applying an operation to all nodes to add 10 years to the ages of all nodes.</a:t>
            </a:r>
          </a:p>
        </p:txBody>
      </p:sp>
    </p:spTree>
    <p:extLst>
      <p:ext uri="{BB962C8B-B14F-4D97-AF65-F5344CB8AC3E}">
        <p14:creationId xmlns:p14="http://schemas.microsoft.com/office/powerpoint/2010/main" val="231746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F3F7D-909B-5618-8075-9D2626D0A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Bringing </a:t>
            </a:r>
            <a:r>
              <a:rPr lang="en-US" dirty="0" err="1"/>
              <a:t>DataTree</a:t>
            </a:r>
            <a:r>
              <a:rPr lang="en-US" dirty="0"/>
              <a:t> to </a:t>
            </a:r>
            <a:r>
              <a:rPr lang="en-US" dirty="0" err="1"/>
              <a:t>xarray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9C28F-A7CD-3EAE-1834-91C9661DEB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sz="3600" dirty="0">
                <a:hlinkClick r:id="rId3"/>
              </a:rPr>
              <a:t>Collaboration</a:t>
            </a:r>
            <a:r>
              <a:rPr lang="en-US" sz="3600" dirty="0"/>
              <a:t> between </a:t>
            </a:r>
            <a:r>
              <a:rPr lang="en-US" sz="3600" dirty="0" err="1"/>
              <a:t>xarray</a:t>
            </a:r>
            <a:r>
              <a:rPr lang="en-US" sz="3600" dirty="0"/>
              <a:t>, NASA EOSDIS Evolution and Development-3 (EED-3), NSIDC, and Goddard Earth Sciences Data and Information Services Center (GES DISC)</a:t>
            </a:r>
          </a:p>
          <a:p>
            <a:r>
              <a:rPr lang="en-US" sz="3600" dirty="0"/>
              <a:t>Goals</a:t>
            </a:r>
          </a:p>
          <a:p>
            <a:pPr lvl="1"/>
            <a:r>
              <a:rPr lang="en-US" sz="3600" dirty="0"/>
              <a:t>To migrate </a:t>
            </a:r>
            <a:r>
              <a:rPr lang="en-US" sz="3600" dirty="0" err="1"/>
              <a:t>DataTree</a:t>
            </a:r>
            <a:r>
              <a:rPr lang="en-US" sz="3600" dirty="0"/>
              <a:t> code into </a:t>
            </a:r>
            <a:r>
              <a:rPr lang="en-US" sz="3600" dirty="0" err="1"/>
              <a:t>xarray</a:t>
            </a:r>
            <a:endParaRPr lang="en-US" sz="3600" dirty="0"/>
          </a:p>
          <a:p>
            <a:pPr lvl="1"/>
            <a:r>
              <a:rPr lang="en-US" sz="3600" dirty="0"/>
              <a:t>To reduce bus/lottery factor of </a:t>
            </a:r>
            <a:r>
              <a:rPr lang="en-US" sz="3600" dirty="0" err="1"/>
              <a:t>DataTree</a:t>
            </a:r>
            <a:endParaRPr lang="en-US" sz="3600" dirty="0"/>
          </a:p>
          <a:p>
            <a:pPr lvl="1"/>
            <a:r>
              <a:rPr lang="en-US" sz="3600" dirty="0"/>
              <a:t>Improve </a:t>
            </a:r>
            <a:r>
              <a:rPr lang="en-US" sz="3600" dirty="0" err="1"/>
              <a:t>DataTree</a:t>
            </a:r>
            <a:r>
              <a:rPr lang="en-US" sz="3600" dirty="0"/>
              <a:t> during and after merging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523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35294-CAF6-C050-9E30-8E4DD462E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learnt: Communication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0FD541-517D-1018-866C-0656D5D5F1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sz="3600" dirty="0"/>
              <a:t>Start with clear scope and expectations from all parties.</a:t>
            </a:r>
          </a:p>
          <a:p>
            <a:r>
              <a:rPr lang="en-US" sz="3600" dirty="0"/>
              <a:t>Continue to communicate throughout</a:t>
            </a:r>
          </a:p>
          <a:p>
            <a:pPr lvl="1"/>
            <a:r>
              <a:rPr lang="en-US" sz="3600" dirty="0"/>
              <a:t>Regular tag-ups</a:t>
            </a:r>
          </a:p>
          <a:p>
            <a:pPr lvl="1"/>
            <a:r>
              <a:rPr lang="en-US" sz="3600" dirty="0"/>
              <a:t>Clear process for resolving outstanding items</a:t>
            </a:r>
          </a:p>
          <a:p>
            <a:pPr lvl="1"/>
            <a:r>
              <a:rPr lang="en-US" sz="3600" dirty="0"/>
              <a:t>Negotiation of scope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396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58EEE-C8D6-7E0D-7828-8981B9789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lessons learnt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9DC888-376C-3AD9-260D-B55824952F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sz="3600" dirty="0"/>
              <a:t>Contributions to open-source aren’t a one-and-done</a:t>
            </a:r>
          </a:p>
          <a:p>
            <a:pPr algn="just"/>
            <a:r>
              <a:rPr lang="en-US" sz="3600" dirty="0"/>
              <a:t>Work will likely take longer than anticipated</a:t>
            </a:r>
          </a:p>
          <a:p>
            <a:pPr algn="just"/>
            <a:r>
              <a:rPr lang="en-US" sz="3600" dirty="0"/>
              <a:t>Great opportunity to learn different coding and project best practices</a:t>
            </a:r>
          </a:p>
          <a:p>
            <a:pPr algn="just"/>
            <a:r>
              <a:rPr lang="en-US" sz="3600" dirty="0"/>
              <a:t>Hopefully, an example for future similar engagements with open-source tools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422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FE8AF-28CF-183C-932F-50B38BFBF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Want to try </a:t>
            </a:r>
            <a:r>
              <a:rPr lang="en-US" dirty="0" err="1"/>
              <a:t>DataTree</a:t>
            </a:r>
            <a:r>
              <a:rPr lang="en-US" dirty="0"/>
              <a:t> out?</a:t>
            </a:r>
          </a:p>
        </p:txBody>
      </p:sp>
      <p:pic>
        <p:nvPicPr>
          <p:cNvPr id="4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39DF8AA3-E8CA-3264-7DB1-D5F9695FB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5900" y="1533959"/>
            <a:ext cx="6680200" cy="2895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D36BF2-DED4-928D-BCB1-2EB910607A12}"/>
              </a:ext>
            </a:extLst>
          </p:cNvPr>
          <p:cNvSpPr txBox="1"/>
          <p:nvPr/>
        </p:nvSpPr>
        <p:spPr>
          <a:xfrm>
            <a:off x="1981200" y="5016264"/>
            <a:ext cx="822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Jupyter </a:t>
            </a:r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notebook demonstrating how </a:t>
            </a:r>
            <a:r>
              <a:rPr lang="en-US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xarray</a:t>
            </a:r>
            <a:r>
              <a:rPr lang="en-US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invoked to open an arbitrary hierarchical NetCDF-4 file. </a:t>
            </a:r>
          </a:p>
        </p:txBody>
      </p:sp>
    </p:spTree>
    <p:extLst>
      <p:ext uri="{BB962C8B-B14F-4D97-AF65-F5344CB8AC3E}">
        <p14:creationId xmlns:p14="http://schemas.microsoft.com/office/powerpoint/2010/main" val="3673750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81;p26">
            <a:extLst>
              <a:ext uri="{FF2B5EF4-FFF2-40B4-BE49-F238E27FC236}">
                <a16:creationId xmlns:a16="http://schemas.microsoft.com/office/drawing/2014/main" id="{66E541BE-184A-A2EF-2B9E-DD2AB3C87C7C}"/>
              </a:ext>
            </a:extLst>
          </p:cNvPr>
          <p:cNvSpPr txBox="1">
            <a:spLocks/>
          </p:cNvSpPr>
          <p:nvPr/>
        </p:nvSpPr>
        <p:spPr>
          <a:xfrm>
            <a:off x="4626270" y="2588173"/>
            <a:ext cx="2939460" cy="1069428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4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Questions</a:t>
            </a:r>
            <a:r>
              <a:rPr lang="en-GB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9C419FA-3511-BE46-BD46-CDC344CEF8A9}"/>
              </a:ext>
            </a:extLst>
          </p:cNvPr>
          <p:cNvSpPr txBox="1"/>
          <p:nvPr/>
        </p:nvSpPr>
        <p:spPr>
          <a:xfrm>
            <a:off x="4234542" y="1207961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Helvetica Neue"/>
              </a:rPr>
              <a:t>This work was supported by NASA/GSFC under Raytheon Company contract number 80GSFC21CA001</a:t>
            </a:r>
            <a:endParaRPr lang="en-US" sz="1400" dirty="0">
              <a:solidFill>
                <a:schemeClr val="bg1"/>
              </a:solidFill>
              <a:latin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SDIS Templat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sisl xmlns:xsi="http://www.w3.org/2001/XMLSchema-instance" xmlns:xsd="http://www.w3.org/2001/XMLSchema" xmlns="http://www.boldonjames.com/2008/01/sie/internal/label" sislVersion="0" policy="cde53ac1-bf5f-4aae-9cf1-07509e23a4b0" origin="userSelected">
  <element uid="dececbd6-da3b-46fe-8f00-f9d9deea2ee1" value=""/>
  <element uid="bba94c65-ac3d-4f34-b2e1-8de11ef6f01c" value=""/>
  <element uid="a06da4da-a263-4136-b4fd-f28a17d30188" value=""/>
  <element uid="bc2b7c01-6db1-4e7d-88d1-fc61674f86fd" value=""/>
  <element uid="92e993a3-af32-4afb-aa19-3a49cdb82c7a" value=""/>
</sisl>
</file>

<file path=customXml/item2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dXNlclNlbGVjdGVkIj48ZWxlbWVudCB1aWQ9ImRlY2VjYmQ2LWRhM2ItNDZmZS04ZjAwLWY5ZDlkZWVhMmVlMSIgdmFsdWU9IiIgeG1sbnM9Imh0dHA6Ly93d3cuYm9sZG9uamFtZXMuY29tLzIwMDgvMDEvc2llL2ludGVybmFsL2xhYmVsIiAvPjxlbGVtZW50IHVpZD0iYmJhOTRjNjUtYWMzZC00ZjM0LWIyZTEtOGRlMTFlZjZmMDFjIiB2YWx1ZT0iIiB4bWxucz0iaHR0cDovL3d3dy5ib2xkb25qYW1lcy5jb20vMjAwOC8wMS9zaWUvaW50ZXJuYWwvbGFiZWwiIC8+PGVsZW1lbnQgdWlkPSJhMDZkYTRkYS1hMjYzLTQxMzYtYjRmZC1mMjhhMTdkMzAxODgiIHZhbHVlPSIiIHhtbG5zPSJodHRwOi8vd3d3LmJvbGRvbmphbWVzLmNvbS8yMDA4LzAxL3NpZS9pbnRlcm5hbC9sYWJlbCIgLz48ZWxlbWVudCB1aWQ9ImJjMmI3YzAxLTZkYjEtNGU3ZC04OGQxLWZjNjE2NzRmODZmZCIgdmFsdWU9IiIgeG1sbnM9Imh0dHA6Ly93d3cuYm9sZG9uamFtZXMuY29tLzIwMDgvMDEvc2llL2ludGVybmFsL2xhYmVsIiAvPjxlbGVtZW50IHVpZD0iOTJlOTkzYTMtYWYzMi00YWZiLWFhMTktM2E0OWNkYjgyYzdhIiB2YWx1ZT0iIiB4bWxucz0iaHR0cDovL3d3dy5ib2xkb25qYW1lcy5jb20vMjAwOC8wMS9zaWUvaW50ZXJuYWwvbGFiZWwiIC8+PC9zaXNsPjxVc2VyTmFtZT5BRFhVXEUyMjAwMjUxMDwvVXNlck5hbWU+PERhdGVUaW1lPjYvNC8yMDI0IDU6MjA6MDggUE08L0RhdGVUaW1lPjxMYWJlbFN0cmluZz5FeHBvcnQgQ29udHJvbCBDb3VudHJ5OiBVUyAgfCBVbnJlc3RyaWN0ZWQgQ29udGVudCB8IFVzZSBQcmVleGlzdGluZyBNYXJraW5nIChub3QgYXBwbGllZCBieSB0aGlzIHRvb2wpIHwgT3RoZXIgSW5mb3JtYXRpb24gKE5vdCBSZXF1aXJpbmcgYW4gRXhwb3J0IENvbnRyb2wgTWFya2luZykgfCBObyB2aXN1YWwgbWFya2luZyBhcHBsaWVkIGJ5IHRoZSB0b29sPC9MYWJlbFN0cmluZz48L2l0ZW0+PC9sYWJlbEhpc3Rvcnk+</Value>
</WrappedLabelHistory>
</file>

<file path=customXml/itemProps1.xml><?xml version="1.0" encoding="utf-8"?>
<ds:datastoreItem xmlns:ds="http://schemas.openxmlformats.org/officeDocument/2006/customXml" ds:itemID="{6DE17A8D-461A-4E64-ACE7-71DD1FC213FF}">
  <ds:schemaRefs>
    <ds:schemaRef ds:uri="http://www.w3.org/2001/XMLSchema"/>
    <ds:schemaRef ds:uri="http://www.boldonjames.com/2008/01/sie/internal/label"/>
  </ds:schemaRefs>
</ds:datastoreItem>
</file>

<file path=customXml/itemProps2.xml><?xml version="1.0" encoding="utf-8"?>
<ds:datastoreItem xmlns:ds="http://schemas.openxmlformats.org/officeDocument/2006/customXml" ds:itemID="{B99E76F6-BC45-45CA-A43B-E11579336B4C}">
  <ds:schemaRefs>
    <ds:schemaRef ds:uri="http://www.w3.org/2001/XMLSchema"/>
    <ds:schemaRef ds:uri="http://www.boldonjames.com/2016/02/Classifier/internal/wrappedLabelHistory"/>
  </ds:schemaRefs>
</ds:datastoreItem>
</file>

<file path=docMetadata/LabelInfo.xml><?xml version="1.0" encoding="utf-8"?>
<clbl:labelList xmlns:clbl="http://schemas.microsoft.com/office/2020/mipLabelMetadata">
  <clbl:label id="{4447dd6a-a4a1-440b-a6a3-9124ef1ee017}" enabled="1" method="Privileged" siteId="{7a18110d-ef9b-4274-acef-e62ab0fe28ed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487</Words>
  <Application>Microsoft Office PowerPoint</Application>
  <PresentationFormat>Widescreen</PresentationFormat>
  <Paragraphs>52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Helvetica Neue</vt:lpstr>
      <vt:lpstr>ESDIS Template</vt:lpstr>
      <vt:lpstr>Collaborating with xarray to enable reading hierarchical data files</vt:lpstr>
      <vt:lpstr>Processing Earth science data</vt:lpstr>
      <vt:lpstr>xarray is great with flat files</vt:lpstr>
      <vt:lpstr>…but not all files are flat!</vt:lpstr>
      <vt:lpstr>Enter… DataTree</vt:lpstr>
      <vt:lpstr>DataTree in action</vt:lpstr>
      <vt:lpstr>Manipulating DataTrees</vt:lpstr>
      <vt:lpstr>Bringing DataTree to xarray</vt:lpstr>
      <vt:lpstr>Lessons learnt: Communication</vt:lpstr>
      <vt:lpstr>More lessons learnt</vt:lpstr>
      <vt:lpstr>Want to try DataTree out?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subject>rtnipcontrolcode:unrestricted|rtnipcontrolcodevm:preexistingipvm|rtnexportcontrolcountry:usa|rtnexportcontrolcode:otherinfo|rtnexportcontrolcodevm:nousecvm</dc:subject>
  <dc:creator>Trakas, Diane E. (GSFC-423.0)[ASRC FEDERAL SYSTEM SOLUTIONS]</dc:creator>
  <cp:lastModifiedBy>Trakas, Diane E. (GSFC-423.0)[ASRC FEDERAL SYSTEM SOLUTIONS]</cp:lastModifiedBy>
  <cp:revision>9</cp:revision>
  <dcterms:modified xsi:type="dcterms:W3CDTF">2024-06-10T14:49:05Z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2f9d5354-4182-4ccd-853a-2f1b16f94973</vt:lpwstr>
  </property>
  <property fmtid="{D5CDD505-2E9C-101B-9397-08002B2CF9AE}" pid="3" name="bjClsUserRVM">
    <vt:lpwstr>[]</vt:lpwstr>
  </property>
  <property fmtid="{D5CDD505-2E9C-101B-9397-08002B2CF9AE}" pid="4" name="bjSaver">
    <vt:lpwstr>KhykmIQHYAv0m2Ik2UeBdqSxWRCSSVwm</vt:lpwstr>
  </property>
  <property fmtid="{D5CDD505-2E9C-101B-9397-08002B2CF9AE}" pid="5" name="bjDocumentLabelXML">
    <vt:lpwstr>&lt;?xml version="1.0" encoding="us-ascii"?&gt;&lt;sisl xmlns:xsi="http://www.w3.org/2001/XMLSchema-instance" xmlns:xsd="http://www.w3.org/2001/XMLSchema" sislVersion="0" policy="cde53ac1-bf5f-4aae-9cf1-07509e23a4b0" origin="userSelected" xmlns="http://www.boldonj</vt:lpwstr>
  </property>
  <property fmtid="{D5CDD505-2E9C-101B-9397-08002B2CF9AE}" pid="6" name="bjDocumentLabelXML-0">
    <vt:lpwstr>ames.com/2008/01/sie/internal/label"&gt;&lt;element uid="dececbd6-da3b-46fe-8f00-f9d9deea2ee1" value="" /&gt;&lt;element uid="bba94c65-ac3d-4f34-b2e1-8de11ef6f01c" value="" /&gt;&lt;element uid="a06da4da-a263-4136-b4fd-f28a17d30188" value="" /&gt;&lt;element uid="bc2b7c01-6db1-4</vt:lpwstr>
  </property>
  <property fmtid="{D5CDD505-2E9C-101B-9397-08002B2CF9AE}" pid="7" name="bjDocumentLabelXML-1">
    <vt:lpwstr>e7d-88d1-fc61674f86fd" value="" /&gt;&lt;element uid="92e993a3-af32-4afb-aa19-3a49cdb82c7a" value="" /&gt;&lt;/sisl&gt;</vt:lpwstr>
  </property>
  <property fmtid="{D5CDD505-2E9C-101B-9397-08002B2CF9AE}" pid="8" name="bjDocumentSecurityLabel">
    <vt:lpwstr>Export Control Country: US  | Unrestricted Content | Use Preexisting Marking (not applied by this tool) | Other Information (Not Requiring an Export Control Marking) | No visual marking applied by the tool</vt:lpwstr>
  </property>
  <property fmtid="{D5CDD505-2E9C-101B-9397-08002B2CF9AE}" pid="9" name="rtnipcontrolcodevm">
    <vt:lpwstr>preexistingipvm</vt:lpwstr>
  </property>
  <property fmtid="{D5CDD505-2E9C-101B-9397-08002B2CF9AE}" pid="10" name="rtnipcontrolcode">
    <vt:lpwstr>unrestricted</vt:lpwstr>
  </property>
  <property fmtid="{D5CDD505-2E9C-101B-9397-08002B2CF9AE}" pid="11" name="rtnexportcontrolcode">
    <vt:lpwstr>otherinfo</vt:lpwstr>
  </property>
  <property fmtid="{D5CDD505-2E9C-101B-9397-08002B2CF9AE}" pid="12" name="rtnexportcontrolcountry">
    <vt:lpwstr>usa</vt:lpwstr>
  </property>
  <property fmtid="{D5CDD505-2E9C-101B-9397-08002B2CF9AE}" pid="13" name="rtnexportcontrolcodevm">
    <vt:lpwstr>nousecvm</vt:lpwstr>
  </property>
  <property fmtid="{D5CDD505-2E9C-101B-9397-08002B2CF9AE}" pid="14" name="bjLabelHistoryID">
    <vt:lpwstr>{B99E76F6-BC45-45CA-A43B-E11579336B4C}</vt:lpwstr>
  </property>
</Properties>
</file>