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1" r:id="rId2"/>
  </p:sldMasterIdLst>
  <p:notesMasterIdLst>
    <p:notesMasterId r:id="rId48"/>
  </p:notesMasterIdLst>
  <p:handoutMasterIdLst>
    <p:handoutMasterId r:id="rId49"/>
  </p:handoutMasterIdLst>
  <p:sldIdLst>
    <p:sldId id="828" r:id="rId3"/>
    <p:sldId id="1949" r:id="rId4"/>
    <p:sldId id="1963" r:id="rId5"/>
    <p:sldId id="1964" r:id="rId6"/>
    <p:sldId id="1976" r:id="rId7"/>
    <p:sldId id="1975" r:id="rId8"/>
    <p:sldId id="1939" r:id="rId9"/>
    <p:sldId id="756" r:id="rId10"/>
    <p:sldId id="1938" r:id="rId11"/>
    <p:sldId id="888" r:id="rId12"/>
    <p:sldId id="1962" r:id="rId13"/>
    <p:sldId id="1941" r:id="rId14"/>
    <p:sldId id="1942" r:id="rId15"/>
    <p:sldId id="258" r:id="rId16"/>
    <p:sldId id="1940" r:id="rId17"/>
    <p:sldId id="1965" r:id="rId18"/>
    <p:sldId id="1966" r:id="rId19"/>
    <p:sldId id="1972" r:id="rId20"/>
    <p:sldId id="1951" r:id="rId21"/>
    <p:sldId id="260" r:id="rId22"/>
    <p:sldId id="270" r:id="rId23"/>
    <p:sldId id="271" r:id="rId24"/>
    <p:sldId id="1952" r:id="rId25"/>
    <p:sldId id="277" r:id="rId26"/>
    <p:sldId id="264" r:id="rId27"/>
    <p:sldId id="1953" r:id="rId28"/>
    <p:sldId id="1954" r:id="rId29"/>
    <p:sldId id="265" r:id="rId30"/>
    <p:sldId id="1958" r:id="rId31"/>
    <p:sldId id="1960" r:id="rId32"/>
    <p:sldId id="1956" r:id="rId33"/>
    <p:sldId id="274" r:id="rId34"/>
    <p:sldId id="1968" r:id="rId35"/>
    <p:sldId id="273" r:id="rId36"/>
    <p:sldId id="281" r:id="rId37"/>
    <p:sldId id="897" r:id="rId38"/>
    <p:sldId id="1967" r:id="rId39"/>
    <p:sldId id="870" r:id="rId40"/>
    <p:sldId id="869" r:id="rId41"/>
    <p:sldId id="1969" r:id="rId42"/>
    <p:sldId id="1970" r:id="rId43"/>
    <p:sldId id="1971" r:id="rId44"/>
    <p:sldId id="1957" r:id="rId45"/>
    <p:sldId id="329" r:id="rId46"/>
    <p:sldId id="330"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FDDE30-68E4-4493-E3F5-52B6765716E7}" name="Mashiku, Alinda K. (GSFC-5950)" initials="MAK(5" userId="S::aaligawe@ndc.nasa.gov::c4576205-32c4-4d82-8ca8-0d3e4ab971eb" providerId="AD"/>
  <p188:author id="{40D7E6C0-3F5A-8E4A-DEA1-0DAA1DC19BFE}" name="Newman, Lauri K. (HQ-DA000)" initials="NLK(D" userId="S::lknewman@ndc.nasa.gov::dfbac41c-4e07-4994-9432-68a5798e8b4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ewman, Lauri K. (HQ-DA000)" initials="NLK(D" lastIdx="1" clrIdx="0">
    <p:extLst>
      <p:ext uri="{19B8F6BF-5375-455C-9EA6-DF929625EA0E}">
        <p15:presenceInfo xmlns:p15="http://schemas.microsoft.com/office/powerpoint/2012/main" userId="S::lknewman@ndc.nasa.gov::dfbac41c-4e07-4994-9432-68a5798e8b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ADF4E"/>
    <a:srgbClr val="FF7F7F"/>
    <a:srgbClr val="224DFF"/>
    <a:srgbClr val="EFC521"/>
    <a:srgbClr val="EE0DD2"/>
    <a:srgbClr val="00E1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41"/>
    <p:restoredTop sz="88471"/>
  </p:normalViewPr>
  <p:slideViewPr>
    <p:cSldViewPr snapToGrid="0">
      <p:cViewPr varScale="1">
        <p:scale>
          <a:sx n="125" d="100"/>
          <a:sy n="125" d="100"/>
        </p:scale>
        <p:origin x="1288" y="168"/>
      </p:cViewPr>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139" d="100"/>
          <a:sy n="139" d="100"/>
        </p:scale>
        <p:origin x="4296" y="1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55" Type="http://schemas.microsoft.com/office/2018/10/relationships/authors" Targe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s>
</file>

<file path=ppt/diagrams/_rels/data2.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ata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svg"/><Relationship Id="rId1" Type="http://schemas.openxmlformats.org/officeDocument/2006/relationships/image" Target="../media/image78.png"/><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diagrams/_rels/drawing2.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svg"/><Relationship Id="rId1" Type="http://schemas.openxmlformats.org/officeDocument/2006/relationships/image" Target="../media/image78.png"/><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331CEA-B37C-2D44-B167-4DF7904FD257}" type="doc">
      <dgm:prSet loTypeId="urn:microsoft.com/office/officeart/2005/8/layout/cycle6" loCatId="" qsTypeId="urn:microsoft.com/office/officeart/2005/8/quickstyle/simple1" qsCatId="simple" csTypeId="urn:microsoft.com/office/officeart/2005/8/colors/accent1_2" csCatId="accent1" phldr="1"/>
      <dgm:spPr/>
      <dgm:t>
        <a:bodyPr/>
        <a:lstStyle/>
        <a:p>
          <a:endParaRPr lang="en-US"/>
        </a:p>
      </dgm:t>
    </dgm:pt>
    <dgm:pt modelId="{39635507-B8F9-9149-9EAA-A4A1B5297871}">
      <dgm:prSet phldrT="[Text]"/>
      <dgm:spPr/>
      <dgm:t>
        <a:bodyPr/>
        <a:lstStyle/>
        <a:p>
          <a:r>
            <a:rPr lang="en-US" dirty="0"/>
            <a:t>1. Maneuver Trade Space</a:t>
          </a:r>
        </a:p>
      </dgm:t>
    </dgm:pt>
    <dgm:pt modelId="{195C2385-F7E2-524E-90EA-0A9919375B28}" type="parTrans" cxnId="{8B81630B-7C98-9148-A037-D1BA02CF71C9}">
      <dgm:prSet/>
      <dgm:spPr/>
      <dgm:t>
        <a:bodyPr/>
        <a:lstStyle/>
        <a:p>
          <a:endParaRPr lang="en-US"/>
        </a:p>
      </dgm:t>
    </dgm:pt>
    <dgm:pt modelId="{73A2C6AA-5684-8E40-A006-F74D85D21855}" type="sibTrans" cxnId="{8B81630B-7C98-9148-A037-D1BA02CF71C9}">
      <dgm:prSet/>
      <dgm:spPr/>
      <dgm:t>
        <a:bodyPr/>
        <a:lstStyle/>
        <a:p>
          <a:endParaRPr lang="en-US"/>
        </a:p>
      </dgm:t>
    </dgm:pt>
    <dgm:pt modelId="{1934A44E-2832-DE4F-84A3-B2B2E9A5597B}">
      <dgm:prSet phldrT="[Text]"/>
      <dgm:spPr/>
      <dgm:t>
        <a:bodyPr/>
        <a:lstStyle/>
        <a:p>
          <a:r>
            <a:rPr lang="en-US" dirty="0"/>
            <a:t>2. Generate Burn Ephemeris</a:t>
          </a:r>
        </a:p>
      </dgm:t>
    </dgm:pt>
    <dgm:pt modelId="{45CDEE6F-BC6E-BD49-893F-B4309ED57736}" type="parTrans" cxnId="{CA5D5FF5-3528-B041-961F-BEEBEFC5C38C}">
      <dgm:prSet/>
      <dgm:spPr/>
      <dgm:t>
        <a:bodyPr/>
        <a:lstStyle/>
        <a:p>
          <a:endParaRPr lang="en-US"/>
        </a:p>
      </dgm:t>
    </dgm:pt>
    <dgm:pt modelId="{42E5D684-F16B-C247-B8F1-99911A36B143}" type="sibTrans" cxnId="{CA5D5FF5-3528-B041-961F-BEEBEFC5C38C}">
      <dgm:prSet/>
      <dgm:spPr/>
      <dgm:t>
        <a:bodyPr/>
        <a:lstStyle/>
        <a:p>
          <a:endParaRPr lang="en-US"/>
        </a:p>
      </dgm:t>
    </dgm:pt>
    <dgm:pt modelId="{6398C30F-E134-FA43-9CCC-0AAF33DD8D0F}">
      <dgm:prSet phldrT="[Text]"/>
      <dgm:spPr/>
      <dgm:t>
        <a:bodyPr/>
        <a:lstStyle/>
        <a:p>
          <a:r>
            <a:rPr lang="en-US" dirty="0"/>
            <a:t>3. Maneuver Screening</a:t>
          </a:r>
        </a:p>
      </dgm:t>
    </dgm:pt>
    <dgm:pt modelId="{DAC8D6A1-C768-704D-9328-2240977992E3}" type="parTrans" cxnId="{1C9C27FE-5A84-FF4D-806E-7878BE221C56}">
      <dgm:prSet/>
      <dgm:spPr/>
      <dgm:t>
        <a:bodyPr/>
        <a:lstStyle/>
        <a:p>
          <a:endParaRPr lang="en-US"/>
        </a:p>
      </dgm:t>
    </dgm:pt>
    <dgm:pt modelId="{8A5CA8F0-4FD0-C94A-9CA3-5F4B388C12F3}" type="sibTrans" cxnId="{1C9C27FE-5A84-FF4D-806E-7878BE221C56}">
      <dgm:prSet/>
      <dgm:spPr/>
      <dgm:t>
        <a:bodyPr/>
        <a:lstStyle/>
        <a:p>
          <a:endParaRPr lang="en-US"/>
        </a:p>
      </dgm:t>
    </dgm:pt>
    <dgm:pt modelId="{D0FCBA81-551E-9F4C-AC81-FE059FD84668}">
      <dgm:prSet phldrT="[Text]"/>
      <dgm:spPr/>
      <dgm:t>
        <a:bodyPr/>
        <a:lstStyle/>
        <a:p>
          <a:r>
            <a:rPr lang="en-US" dirty="0"/>
            <a:t>4. Results Analysis</a:t>
          </a:r>
        </a:p>
      </dgm:t>
    </dgm:pt>
    <dgm:pt modelId="{DD382F24-0FD0-F044-BF1D-C20D6DA2910E}" type="parTrans" cxnId="{0779E3C2-F8AA-6848-B969-4A2861EA2D9C}">
      <dgm:prSet/>
      <dgm:spPr/>
      <dgm:t>
        <a:bodyPr/>
        <a:lstStyle/>
        <a:p>
          <a:endParaRPr lang="en-US"/>
        </a:p>
      </dgm:t>
    </dgm:pt>
    <dgm:pt modelId="{64E67D80-1DDC-6C4A-9161-6F7458B8F7D6}" type="sibTrans" cxnId="{0779E3C2-F8AA-6848-B969-4A2861EA2D9C}">
      <dgm:prSet/>
      <dgm:spPr/>
      <dgm:t>
        <a:bodyPr/>
        <a:lstStyle/>
        <a:p>
          <a:endParaRPr lang="en-US"/>
        </a:p>
      </dgm:t>
    </dgm:pt>
    <dgm:pt modelId="{29A56C38-A402-4C4C-A92B-B24D06187782}" type="pres">
      <dgm:prSet presAssocID="{2A331CEA-B37C-2D44-B167-4DF7904FD257}" presName="cycle" presStyleCnt="0">
        <dgm:presLayoutVars>
          <dgm:dir/>
          <dgm:resizeHandles val="exact"/>
        </dgm:presLayoutVars>
      </dgm:prSet>
      <dgm:spPr/>
    </dgm:pt>
    <dgm:pt modelId="{1D8B0520-E31A-1F40-BFD7-8C4FF9F4ADD5}" type="pres">
      <dgm:prSet presAssocID="{39635507-B8F9-9149-9EAA-A4A1B5297871}" presName="node" presStyleLbl="node1" presStyleIdx="0" presStyleCnt="4">
        <dgm:presLayoutVars>
          <dgm:bulletEnabled val="1"/>
        </dgm:presLayoutVars>
      </dgm:prSet>
      <dgm:spPr/>
    </dgm:pt>
    <dgm:pt modelId="{2F126AFC-FFA8-3747-B959-6AB6948A7CA4}" type="pres">
      <dgm:prSet presAssocID="{39635507-B8F9-9149-9EAA-A4A1B5297871}" presName="spNode" presStyleCnt="0"/>
      <dgm:spPr/>
    </dgm:pt>
    <dgm:pt modelId="{C8FC4604-98BD-CF4B-B65E-7A90DB1C54D8}" type="pres">
      <dgm:prSet presAssocID="{73A2C6AA-5684-8E40-A006-F74D85D21855}" presName="sibTrans" presStyleLbl="sibTrans1D1" presStyleIdx="0" presStyleCnt="4"/>
      <dgm:spPr/>
    </dgm:pt>
    <dgm:pt modelId="{935F68F2-BD98-154F-BA04-5B7301AF302B}" type="pres">
      <dgm:prSet presAssocID="{1934A44E-2832-DE4F-84A3-B2B2E9A5597B}" presName="node" presStyleLbl="node1" presStyleIdx="1" presStyleCnt="4">
        <dgm:presLayoutVars>
          <dgm:bulletEnabled val="1"/>
        </dgm:presLayoutVars>
      </dgm:prSet>
      <dgm:spPr/>
    </dgm:pt>
    <dgm:pt modelId="{A00FC04C-8FC5-374F-8416-82C21292FE45}" type="pres">
      <dgm:prSet presAssocID="{1934A44E-2832-DE4F-84A3-B2B2E9A5597B}" presName="spNode" presStyleCnt="0"/>
      <dgm:spPr/>
    </dgm:pt>
    <dgm:pt modelId="{2BFAA3CF-43BA-4143-8873-3F48077903AB}" type="pres">
      <dgm:prSet presAssocID="{42E5D684-F16B-C247-B8F1-99911A36B143}" presName="sibTrans" presStyleLbl="sibTrans1D1" presStyleIdx="1" presStyleCnt="4"/>
      <dgm:spPr/>
    </dgm:pt>
    <dgm:pt modelId="{984FEF2F-0570-9940-A09F-20CBA5B80D5D}" type="pres">
      <dgm:prSet presAssocID="{6398C30F-E134-FA43-9CCC-0AAF33DD8D0F}" presName="node" presStyleLbl="node1" presStyleIdx="2" presStyleCnt="4">
        <dgm:presLayoutVars>
          <dgm:bulletEnabled val="1"/>
        </dgm:presLayoutVars>
      </dgm:prSet>
      <dgm:spPr/>
    </dgm:pt>
    <dgm:pt modelId="{D3F40AC3-0EFF-B645-9F39-AB9C18BBAF54}" type="pres">
      <dgm:prSet presAssocID="{6398C30F-E134-FA43-9CCC-0AAF33DD8D0F}" presName="spNode" presStyleCnt="0"/>
      <dgm:spPr/>
    </dgm:pt>
    <dgm:pt modelId="{5D7A066F-22B2-B647-BBFD-2A979D58E99D}" type="pres">
      <dgm:prSet presAssocID="{8A5CA8F0-4FD0-C94A-9CA3-5F4B388C12F3}" presName="sibTrans" presStyleLbl="sibTrans1D1" presStyleIdx="2" presStyleCnt="4"/>
      <dgm:spPr/>
    </dgm:pt>
    <dgm:pt modelId="{F816878F-D6D8-3246-8522-1A525600EBA9}" type="pres">
      <dgm:prSet presAssocID="{D0FCBA81-551E-9F4C-AC81-FE059FD84668}" presName="node" presStyleLbl="node1" presStyleIdx="3" presStyleCnt="4">
        <dgm:presLayoutVars>
          <dgm:bulletEnabled val="1"/>
        </dgm:presLayoutVars>
      </dgm:prSet>
      <dgm:spPr/>
    </dgm:pt>
    <dgm:pt modelId="{7842C6D9-EB31-714D-B5C2-20C2D436A4A6}" type="pres">
      <dgm:prSet presAssocID="{D0FCBA81-551E-9F4C-AC81-FE059FD84668}" presName="spNode" presStyleCnt="0"/>
      <dgm:spPr/>
    </dgm:pt>
    <dgm:pt modelId="{EF24963D-81B4-BD4B-A488-E9BFD0291CCD}" type="pres">
      <dgm:prSet presAssocID="{64E67D80-1DDC-6C4A-9161-6F7458B8F7D6}" presName="sibTrans" presStyleLbl="sibTrans1D1" presStyleIdx="3" presStyleCnt="4"/>
      <dgm:spPr/>
    </dgm:pt>
  </dgm:ptLst>
  <dgm:cxnLst>
    <dgm:cxn modelId="{17F23A0B-352B-224B-8D1F-CD93F5B241AC}" type="presOf" srcId="{D0FCBA81-551E-9F4C-AC81-FE059FD84668}" destId="{F816878F-D6D8-3246-8522-1A525600EBA9}" srcOrd="0" destOrd="0" presId="urn:microsoft.com/office/officeart/2005/8/layout/cycle6"/>
    <dgm:cxn modelId="{8B81630B-7C98-9148-A037-D1BA02CF71C9}" srcId="{2A331CEA-B37C-2D44-B167-4DF7904FD257}" destId="{39635507-B8F9-9149-9EAA-A4A1B5297871}" srcOrd="0" destOrd="0" parTransId="{195C2385-F7E2-524E-90EA-0A9919375B28}" sibTransId="{73A2C6AA-5684-8E40-A006-F74D85D21855}"/>
    <dgm:cxn modelId="{11E5FA12-328E-0349-9BB3-1EAF67E567AB}" type="presOf" srcId="{2A331CEA-B37C-2D44-B167-4DF7904FD257}" destId="{29A56C38-A402-4C4C-A92B-B24D06187782}" srcOrd="0" destOrd="0" presId="urn:microsoft.com/office/officeart/2005/8/layout/cycle6"/>
    <dgm:cxn modelId="{5A54F77B-5A91-5F48-9100-396B8DF25449}" type="presOf" srcId="{1934A44E-2832-DE4F-84A3-B2B2E9A5597B}" destId="{935F68F2-BD98-154F-BA04-5B7301AF302B}" srcOrd="0" destOrd="0" presId="urn:microsoft.com/office/officeart/2005/8/layout/cycle6"/>
    <dgm:cxn modelId="{1886B186-58AD-A145-BC19-D20326E48E8E}" type="presOf" srcId="{39635507-B8F9-9149-9EAA-A4A1B5297871}" destId="{1D8B0520-E31A-1F40-BFD7-8C4FF9F4ADD5}" srcOrd="0" destOrd="0" presId="urn:microsoft.com/office/officeart/2005/8/layout/cycle6"/>
    <dgm:cxn modelId="{4D6FAD9E-7827-C543-9D7E-C23B96259807}" type="presOf" srcId="{42E5D684-F16B-C247-B8F1-99911A36B143}" destId="{2BFAA3CF-43BA-4143-8873-3F48077903AB}" srcOrd="0" destOrd="0" presId="urn:microsoft.com/office/officeart/2005/8/layout/cycle6"/>
    <dgm:cxn modelId="{7F922DA1-0667-0B46-AA31-48AF7885478B}" type="presOf" srcId="{6398C30F-E134-FA43-9CCC-0AAF33DD8D0F}" destId="{984FEF2F-0570-9940-A09F-20CBA5B80D5D}" srcOrd="0" destOrd="0" presId="urn:microsoft.com/office/officeart/2005/8/layout/cycle6"/>
    <dgm:cxn modelId="{7186DAB2-EE86-F143-9898-62965692B969}" type="presOf" srcId="{73A2C6AA-5684-8E40-A006-F74D85D21855}" destId="{C8FC4604-98BD-CF4B-B65E-7A90DB1C54D8}" srcOrd="0" destOrd="0" presId="urn:microsoft.com/office/officeart/2005/8/layout/cycle6"/>
    <dgm:cxn modelId="{0779E3C2-F8AA-6848-B969-4A2861EA2D9C}" srcId="{2A331CEA-B37C-2D44-B167-4DF7904FD257}" destId="{D0FCBA81-551E-9F4C-AC81-FE059FD84668}" srcOrd="3" destOrd="0" parTransId="{DD382F24-0FD0-F044-BF1D-C20D6DA2910E}" sibTransId="{64E67D80-1DDC-6C4A-9161-6F7458B8F7D6}"/>
    <dgm:cxn modelId="{E68658DE-8099-2443-9D26-A0358CF1DE86}" type="presOf" srcId="{8A5CA8F0-4FD0-C94A-9CA3-5F4B388C12F3}" destId="{5D7A066F-22B2-B647-BBFD-2A979D58E99D}" srcOrd="0" destOrd="0" presId="urn:microsoft.com/office/officeart/2005/8/layout/cycle6"/>
    <dgm:cxn modelId="{46A8E3E1-6A61-B140-82EB-38B10A071408}" type="presOf" srcId="{64E67D80-1DDC-6C4A-9161-6F7458B8F7D6}" destId="{EF24963D-81B4-BD4B-A488-E9BFD0291CCD}" srcOrd="0" destOrd="0" presId="urn:microsoft.com/office/officeart/2005/8/layout/cycle6"/>
    <dgm:cxn modelId="{CA5D5FF5-3528-B041-961F-BEEBEFC5C38C}" srcId="{2A331CEA-B37C-2D44-B167-4DF7904FD257}" destId="{1934A44E-2832-DE4F-84A3-B2B2E9A5597B}" srcOrd="1" destOrd="0" parTransId="{45CDEE6F-BC6E-BD49-893F-B4309ED57736}" sibTransId="{42E5D684-F16B-C247-B8F1-99911A36B143}"/>
    <dgm:cxn modelId="{1C9C27FE-5A84-FF4D-806E-7878BE221C56}" srcId="{2A331CEA-B37C-2D44-B167-4DF7904FD257}" destId="{6398C30F-E134-FA43-9CCC-0AAF33DD8D0F}" srcOrd="2" destOrd="0" parTransId="{DAC8D6A1-C768-704D-9328-2240977992E3}" sibTransId="{8A5CA8F0-4FD0-C94A-9CA3-5F4B388C12F3}"/>
    <dgm:cxn modelId="{FF1DD09C-CE98-1944-87EF-E61A34B78591}" type="presParOf" srcId="{29A56C38-A402-4C4C-A92B-B24D06187782}" destId="{1D8B0520-E31A-1F40-BFD7-8C4FF9F4ADD5}" srcOrd="0" destOrd="0" presId="urn:microsoft.com/office/officeart/2005/8/layout/cycle6"/>
    <dgm:cxn modelId="{97D860E7-BD01-A440-AB83-84EAB131FD82}" type="presParOf" srcId="{29A56C38-A402-4C4C-A92B-B24D06187782}" destId="{2F126AFC-FFA8-3747-B959-6AB6948A7CA4}" srcOrd="1" destOrd="0" presId="urn:microsoft.com/office/officeart/2005/8/layout/cycle6"/>
    <dgm:cxn modelId="{D949742B-9285-324A-A70B-C1331ECDCF76}" type="presParOf" srcId="{29A56C38-A402-4C4C-A92B-B24D06187782}" destId="{C8FC4604-98BD-CF4B-B65E-7A90DB1C54D8}" srcOrd="2" destOrd="0" presId="urn:microsoft.com/office/officeart/2005/8/layout/cycle6"/>
    <dgm:cxn modelId="{68924783-F9E6-354B-8281-CC7CAEED0BF8}" type="presParOf" srcId="{29A56C38-A402-4C4C-A92B-B24D06187782}" destId="{935F68F2-BD98-154F-BA04-5B7301AF302B}" srcOrd="3" destOrd="0" presId="urn:microsoft.com/office/officeart/2005/8/layout/cycle6"/>
    <dgm:cxn modelId="{0DF7D74E-D8AA-7A42-BAAF-17033DD7AC83}" type="presParOf" srcId="{29A56C38-A402-4C4C-A92B-B24D06187782}" destId="{A00FC04C-8FC5-374F-8416-82C21292FE45}" srcOrd="4" destOrd="0" presId="urn:microsoft.com/office/officeart/2005/8/layout/cycle6"/>
    <dgm:cxn modelId="{5BEEBCBE-65F1-4142-9043-C8186F7CAC59}" type="presParOf" srcId="{29A56C38-A402-4C4C-A92B-B24D06187782}" destId="{2BFAA3CF-43BA-4143-8873-3F48077903AB}" srcOrd="5" destOrd="0" presId="urn:microsoft.com/office/officeart/2005/8/layout/cycle6"/>
    <dgm:cxn modelId="{34A70752-A5EC-6540-A71B-A74CF1B08B1C}" type="presParOf" srcId="{29A56C38-A402-4C4C-A92B-B24D06187782}" destId="{984FEF2F-0570-9940-A09F-20CBA5B80D5D}" srcOrd="6" destOrd="0" presId="urn:microsoft.com/office/officeart/2005/8/layout/cycle6"/>
    <dgm:cxn modelId="{0396813A-F139-E846-B44E-5F02C41BEEEE}" type="presParOf" srcId="{29A56C38-A402-4C4C-A92B-B24D06187782}" destId="{D3F40AC3-0EFF-B645-9F39-AB9C18BBAF54}" srcOrd="7" destOrd="0" presId="urn:microsoft.com/office/officeart/2005/8/layout/cycle6"/>
    <dgm:cxn modelId="{29524048-C747-2F4E-9027-F6ECE1F33280}" type="presParOf" srcId="{29A56C38-A402-4C4C-A92B-B24D06187782}" destId="{5D7A066F-22B2-B647-BBFD-2A979D58E99D}" srcOrd="8" destOrd="0" presId="urn:microsoft.com/office/officeart/2005/8/layout/cycle6"/>
    <dgm:cxn modelId="{451D5A64-6949-CF4E-9F42-4154DF799D15}" type="presParOf" srcId="{29A56C38-A402-4C4C-A92B-B24D06187782}" destId="{F816878F-D6D8-3246-8522-1A525600EBA9}" srcOrd="9" destOrd="0" presId="urn:microsoft.com/office/officeart/2005/8/layout/cycle6"/>
    <dgm:cxn modelId="{CA453E12-AF6A-5346-A41F-559A47DADD5F}" type="presParOf" srcId="{29A56C38-A402-4C4C-A92B-B24D06187782}" destId="{7842C6D9-EB31-714D-B5C2-20C2D436A4A6}" srcOrd="10" destOrd="0" presId="urn:microsoft.com/office/officeart/2005/8/layout/cycle6"/>
    <dgm:cxn modelId="{5FC49924-ED27-3F41-99C2-5A97ACAF9393}" type="presParOf" srcId="{29A56C38-A402-4C4C-A92B-B24D06187782}" destId="{EF24963D-81B4-BD4B-A488-E9BFD0291CCD}"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7A6F47-2F39-4689-96FC-5B46439A6421}"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C3535046-8981-463F-85AB-D9D476163BC1}">
      <dgm:prSet/>
      <dgm:spPr/>
      <dgm:t>
        <a:bodyPr/>
        <a:lstStyle/>
        <a:p>
          <a:r>
            <a:rPr lang="en-US" b="1" dirty="0"/>
            <a:t>Large effort to coordinate </a:t>
          </a:r>
          <a:r>
            <a:rPr lang="en-US" dirty="0"/>
            <a:t>with numerous large constellation operators and secondary O/</a:t>
          </a:r>
          <a:r>
            <a:rPr lang="en-US" dirty="0" err="1"/>
            <a:t>Os</a:t>
          </a:r>
          <a:r>
            <a:rPr lang="en-US" dirty="0"/>
            <a:t> in general</a:t>
          </a:r>
        </a:p>
      </dgm:t>
    </dgm:pt>
    <dgm:pt modelId="{78038B7F-0CF7-42A3-9B4A-D7F3B316E836}" type="parTrans" cxnId="{F51227F3-D44F-4D7B-AAD0-3A6D0B89C200}">
      <dgm:prSet/>
      <dgm:spPr/>
      <dgm:t>
        <a:bodyPr/>
        <a:lstStyle/>
        <a:p>
          <a:endParaRPr lang="en-US"/>
        </a:p>
      </dgm:t>
    </dgm:pt>
    <dgm:pt modelId="{9305B67F-CEBE-4461-997F-5291CBFEF65E}" type="sibTrans" cxnId="{F51227F3-D44F-4D7B-AAD0-3A6D0B89C200}">
      <dgm:prSet/>
      <dgm:spPr/>
      <dgm:t>
        <a:bodyPr/>
        <a:lstStyle/>
        <a:p>
          <a:endParaRPr lang="en-US"/>
        </a:p>
      </dgm:t>
    </dgm:pt>
    <dgm:pt modelId="{012CDDF6-267A-4F35-982E-AFEEEE981F07}">
      <dgm:prSet/>
      <dgm:spPr/>
      <dgm:t>
        <a:bodyPr/>
        <a:lstStyle/>
        <a:p>
          <a:r>
            <a:rPr lang="en-US" dirty="0"/>
            <a:t>Each O/O has their </a:t>
          </a:r>
          <a:r>
            <a:rPr lang="en-US" b="1" dirty="0"/>
            <a:t>own CONOPS </a:t>
          </a:r>
          <a:r>
            <a:rPr lang="en-US" dirty="0"/>
            <a:t>and have various levels of CA CONOPS sophistication (i.e., </a:t>
          </a:r>
          <a:r>
            <a:rPr lang="en-US" b="1" dirty="0"/>
            <a:t>autonomous on-board maneuvers</a:t>
          </a:r>
          <a:r>
            <a:rPr lang="en-US" dirty="0"/>
            <a:t>)</a:t>
          </a:r>
        </a:p>
      </dgm:t>
    </dgm:pt>
    <dgm:pt modelId="{6CFF695B-65F4-41C5-A649-620E59B2F9BC}" type="parTrans" cxnId="{B516757C-2248-451D-BB65-D511E5AB0C78}">
      <dgm:prSet/>
      <dgm:spPr/>
      <dgm:t>
        <a:bodyPr/>
        <a:lstStyle/>
        <a:p>
          <a:endParaRPr lang="en-US"/>
        </a:p>
      </dgm:t>
    </dgm:pt>
    <dgm:pt modelId="{E55A2A79-E634-4500-8CC9-DE18CD057BC6}" type="sibTrans" cxnId="{B516757C-2248-451D-BB65-D511E5AB0C78}">
      <dgm:prSet/>
      <dgm:spPr/>
      <dgm:t>
        <a:bodyPr/>
        <a:lstStyle/>
        <a:p>
          <a:endParaRPr lang="en-US"/>
        </a:p>
      </dgm:t>
    </dgm:pt>
    <dgm:pt modelId="{F87B80A2-FCC3-4D5F-BD9F-419691FB611E}">
      <dgm:prSet/>
      <dgm:spPr/>
      <dgm:t>
        <a:bodyPr/>
        <a:lstStyle/>
        <a:p>
          <a:r>
            <a:rPr lang="en-US" b="1" dirty="0"/>
            <a:t>O/O ephemeris quality </a:t>
          </a:r>
          <a:r>
            <a:rPr lang="en-US" dirty="0"/>
            <a:t>evaluation is important in order to determine the </a:t>
          </a:r>
          <a:r>
            <a:rPr lang="en-US" b="1" dirty="0"/>
            <a:t>efficacy</a:t>
          </a:r>
          <a:r>
            <a:rPr lang="en-US" dirty="0"/>
            <a:t> of the O/O solution for </a:t>
          </a:r>
          <a:r>
            <a:rPr lang="en-US" b="1" dirty="0"/>
            <a:t>decision-making</a:t>
          </a:r>
        </a:p>
      </dgm:t>
    </dgm:pt>
    <dgm:pt modelId="{14EF9A53-FF1C-4D2B-AC2F-B402F1109E6C}" type="parTrans" cxnId="{2DD3C447-C4E8-4D8D-8BE4-5638AAECA26E}">
      <dgm:prSet/>
      <dgm:spPr/>
      <dgm:t>
        <a:bodyPr/>
        <a:lstStyle/>
        <a:p>
          <a:endParaRPr lang="en-US"/>
        </a:p>
      </dgm:t>
    </dgm:pt>
    <dgm:pt modelId="{DFB532B8-B6F1-4461-9B93-6C6BD9159A0F}" type="sibTrans" cxnId="{2DD3C447-C4E8-4D8D-8BE4-5638AAECA26E}">
      <dgm:prSet/>
      <dgm:spPr/>
      <dgm:t>
        <a:bodyPr/>
        <a:lstStyle/>
        <a:p>
          <a:endParaRPr lang="en-US"/>
        </a:p>
      </dgm:t>
    </dgm:pt>
    <dgm:pt modelId="{F4B4A763-6087-4CF7-B99C-C25DCD7642AD}">
      <dgm:prSet/>
      <dgm:spPr/>
      <dgm:t>
        <a:bodyPr/>
        <a:lstStyle/>
        <a:p>
          <a:r>
            <a:rPr lang="en-US" dirty="0"/>
            <a:t>Need to continue </a:t>
          </a:r>
          <a:r>
            <a:rPr lang="en-US" b="1" dirty="0"/>
            <a:t>nominal operations </a:t>
          </a:r>
          <a:r>
            <a:rPr lang="en-US" dirty="0"/>
            <a:t>while </a:t>
          </a:r>
          <a:r>
            <a:rPr lang="en-US" b="1" dirty="0"/>
            <a:t>incorporating new large constellation </a:t>
          </a:r>
          <a:r>
            <a:rPr lang="en-US" dirty="0"/>
            <a:t>and other </a:t>
          </a:r>
          <a:r>
            <a:rPr lang="en-US" b="1" dirty="0"/>
            <a:t>secondary payload evaluation and </a:t>
          </a:r>
          <a:r>
            <a:rPr lang="en-US" b="1" dirty="0" err="1"/>
            <a:t>conops</a:t>
          </a:r>
          <a:endParaRPr lang="en-US" b="1" dirty="0"/>
        </a:p>
      </dgm:t>
    </dgm:pt>
    <dgm:pt modelId="{25DFCB54-ADE4-41F2-8ED5-8A7020262AB4}" type="parTrans" cxnId="{60036A59-0B43-4EF8-98C1-95E7FCCAB7A3}">
      <dgm:prSet/>
      <dgm:spPr/>
      <dgm:t>
        <a:bodyPr/>
        <a:lstStyle/>
        <a:p>
          <a:endParaRPr lang="en-US"/>
        </a:p>
      </dgm:t>
    </dgm:pt>
    <dgm:pt modelId="{B7B77B0F-A573-464E-B3D4-AC4DE8D4B83F}" type="sibTrans" cxnId="{60036A59-0B43-4EF8-98C1-95E7FCCAB7A3}">
      <dgm:prSet/>
      <dgm:spPr/>
      <dgm:t>
        <a:bodyPr/>
        <a:lstStyle/>
        <a:p>
          <a:endParaRPr lang="en-US"/>
        </a:p>
      </dgm:t>
    </dgm:pt>
    <dgm:pt modelId="{6EF72F22-E85A-46D1-A08B-B0D9BE293364}" type="pres">
      <dgm:prSet presAssocID="{BF7A6F47-2F39-4689-96FC-5B46439A6421}" presName="root" presStyleCnt="0">
        <dgm:presLayoutVars>
          <dgm:dir/>
          <dgm:resizeHandles val="exact"/>
        </dgm:presLayoutVars>
      </dgm:prSet>
      <dgm:spPr/>
    </dgm:pt>
    <dgm:pt modelId="{F70AAFB1-C6D4-4364-B4F5-8084ADAAB217}" type="pres">
      <dgm:prSet presAssocID="{BF7A6F47-2F39-4689-96FC-5B46439A6421}" presName="container" presStyleCnt="0">
        <dgm:presLayoutVars>
          <dgm:dir/>
          <dgm:resizeHandles val="exact"/>
        </dgm:presLayoutVars>
      </dgm:prSet>
      <dgm:spPr/>
    </dgm:pt>
    <dgm:pt modelId="{2B8A8F8A-D6BF-4893-BBD3-4020A2952EE9}" type="pres">
      <dgm:prSet presAssocID="{C3535046-8981-463F-85AB-D9D476163BC1}" presName="compNode" presStyleCnt="0"/>
      <dgm:spPr/>
    </dgm:pt>
    <dgm:pt modelId="{76D95907-1333-4F96-BEDB-C2A9F673D0DF}" type="pres">
      <dgm:prSet presAssocID="{C3535046-8981-463F-85AB-D9D476163BC1}" presName="iconBgRect" presStyleLbl="bgShp" presStyleIdx="0" presStyleCnt="4"/>
      <dgm:spPr>
        <a:solidFill>
          <a:schemeClr val="accent1">
            <a:lumMod val="20000"/>
            <a:lumOff val="80000"/>
          </a:schemeClr>
        </a:solidFill>
        <a:ln>
          <a:noFill/>
        </a:ln>
      </dgm:spPr>
    </dgm:pt>
    <dgm:pt modelId="{9436D0D1-126D-45AF-9C82-A6E91CBE682F}" type="pres">
      <dgm:prSet presAssocID="{C3535046-8981-463F-85AB-D9D476163BC1}"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onnections with solid fill"/>
        </a:ext>
      </dgm:extLst>
    </dgm:pt>
    <dgm:pt modelId="{AD55CD27-CAE4-4DC4-B8FF-7DB261D127FE}" type="pres">
      <dgm:prSet presAssocID="{C3535046-8981-463F-85AB-D9D476163BC1}" presName="spaceRect" presStyleCnt="0"/>
      <dgm:spPr/>
    </dgm:pt>
    <dgm:pt modelId="{FB07CE6C-C355-4924-97DD-8C9237B54265}" type="pres">
      <dgm:prSet presAssocID="{C3535046-8981-463F-85AB-D9D476163BC1}" presName="textRect" presStyleLbl="revTx" presStyleIdx="0" presStyleCnt="4" custScaleX="107208">
        <dgm:presLayoutVars>
          <dgm:chMax val="1"/>
          <dgm:chPref val="1"/>
        </dgm:presLayoutVars>
      </dgm:prSet>
      <dgm:spPr/>
    </dgm:pt>
    <dgm:pt modelId="{14B1ACAD-AFCB-4A18-ABBE-B2E498777E62}" type="pres">
      <dgm:prSet presAssocID="{9305B67F-CEBE-4461-997F-5291CBFEF65E}" presName="sibTrans" presStyleLbl="sibTrans2D1" presStyleIdx="0" presStyleCnt="0"/>
      <dgm:spPr/>
    </dgm:pt>
    <dgm:pt modelId="{4149C4D8-D45F-4442-8B9D-F8D664E4E0A1}" type="pres">
      <dgm:prSet presAssocID="{012CDDF6-267A-4F35-982E-AFEEEE981F07}" presName="compNode" presStyleCnt="0"/>
      <dgm:spPr/>
    </dgm:pt>
    <dgm:pt modelId="{C1009088-0DEA-4BA2-BBC6-8DDBD46C2C13}" type="pres">
      <dgm:prSet presAssocID="{012CDDF6-267A-4F35-982E-AFEEEE981F07}" presName="iconBgRect" presStyleLbl="bgShp" presStyleIdx="1" presStyleCnt="4"/>
      <dgm:spPr>
        <a:solidFill>
          <a:schemeClr val="accent1">
            <a:lumMod val="20000"/>
            <a:lumOff val="80000"/>
          </a:schemeClr>
        </a:solidFill>
        <a:ln>
          <a:noFill/>
        </a:ln>
      </dgm:spPr>
    </dgm:pt>
    <dgm:pt modelId="{79F84FD0-4227-4CC0-9650-A448CE464E90}" type="pres">
      <dgm:prSet presAssocID="{012CDDF6-267A-4F35-982E-AFEEEE981F07}"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lipboard Checked with solid fill"/>
        </a:ext>
      </dgm:extLst>
    </dgm:pt>
    <dgm:pt modelId="{17787080-7B63-4936-9110-EBC6EF37C83D}" type="pres">
      <dgm:prSet presAssocID="{012CDDF6-267A-4F35-982E-AFEEEE981F07}" presName="spaceRect" presStyleCnt="0"/>
      <dgm:spPr/>
    </dgm:pt>
    <dgm:pt modelId="{1870E35C-F142-4E59-9013-D791E44192C1}" type="pres">
      <dgm:prSet presAssocID="{012CDDF6-267A-4F35-982E-AFEEEE981F07}" presName="textRect" presStyleLbl="revTx" presStyleIdx="1" presStyleCnt="4" custScaleX="110762">
        <dgm:presLayoutVars>
          <dgm:chMax val="1"/>
          <dgm:chPref val="1"/>
        </dgm:presLayoutVars>
      </dgm:prSet>
      <dgm:spPr/>
    </dgm:pt>
    <dgm:pt modelId="{237A5CCA-BB66-46C4-A49C-C90D3FCC1CC9}" type="pres">
      <dgm:prSet presAssocID="{E55A2A79-E634-4500-8CC9-DE18CD057BC6}" presName="sibTrans" presStyleLbl="sibTrans2D1" presStyleIdx="0" presStyleCnt="0"/>
      <dgm:spPr/>
    </dgm:pt>
    <dgm:pt modelId="{E7ECBACB-1994-4D0F-ADAE-2D62FB3EDCDF}" type="pres">
      <dgm:prSet presAssocID="{F87B80A2-FCC3-4D5F-BD9F-419691FB611E}" presName="compNode" presStyleCnt="0"/>
      <dgm:spPr/>
    </dgm:pt>
    <dgm:pt modelId="{72797171-4467-4AF3-98E0-B10F206DF629}" type="pres">
      <dgm:prSet presAssocID="{F87B80A2-FCC3-4D5F-BD9F-419691FB611E}" presName="iconBgRect" presStyleLbl="bgShp" presStyleIdx="2" presStyleCnt="4"/>
      <dgm:spPr>
        <a:solidFill>
          <a:schemeClr val="accent1">
            <a:lumMod val="20000"/>
            <a:lumOff val="80000"/>
          </a:schemeClr>
        </a:solidFill>
        <a:ln>
          <a:noFill/>
        </a:ln>
      </dgm:spPr>
    </dgm:pt>
    <dgm:pt modelId="{99A0C53B-A72A-47A4-96D1-03B88B6DC7A3}" type="pres">
      <dgm:prSet presAssocID="{F87B80A2-FCC3-4D5F-BD9F-419691FB611E}"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Scatterplot with solid fill"/>
        </a:ext>
      </dgm:extLst>
    </dgm:pt>
    <dgm:pt modelId="{50BB239D-10EC-41FD-8D1C-CE8D9D07F7BA}" type="pres">
      <dgm:prSet presAssocID="{F87B80A2-FCC3-4D5F-BD9F-419691FB611E}" presName="spaceRect" presStyleCnt="0"/>
      <dgm:spPr/>
    </dgm:pt>
    <dgm:pt modelId="{C80DD202-4701-45DA-B800-023E888C3624}" type="pres">
      <dgm:prSet presAssocID="{F87B80A2-FCC3-4D5F-BD9F-419691FB611E}" presName="textRect" presStyleLbl="revTx" presStyleIdx="2" presStyleCnt="4" custScaleX="109137">
        <dgm:presLayoutVars>
          <dgm:chMax val="1"/>
          <dgm:chPref val="1"/>
        </dgm:presLayoutVars>
      </dgm:prSet>
      <dgm:spPr/>
    </dgm:pt>
    <dgm:pt modelId="{17E1C0E1-394E-4D4B-9679-7650C1EF8B98}" type="pres">
      <dgm:prSet presAssocID="{DFB532B8-B6F1-4461-9B93-6C6BD9159A0F}" presName="sibTrans" presStyleLbl="sibTrans2D1" presStyleIdx="0" presStyleCnt="0"/>
      <dgm:spPr/>
    </dgm:pt>
    <dgm:pt modelId="{5CDEA758-4335-4687-BE79-1372BEA349A3}" type="pres">
      <dgm:prSet presAssocID="{F4B4A763-6087-4CF7-B99C-C25DCD7642AD}" presName="compNode" presStyleCnt="0"/>
      <dgm:spPr/>
    </dgm:pt>
    <dgm:pt modelId="{D6E85656-3CFD-4DD3-A01D-7DC0D010F8F3}" type="pres">
      <dgm:prSet presAssocID="{F4B4A763-6087-4CF7-B99C-C25DCD7642AD}" presName="iconBgRect" presStyleLbl="bgShp" presStyleIdx="3" presStyleCnt="4"/>
      <dgm:spPr>
        <a:solidFill>
          <a:schemeClr val="accent1">
            <a:lumMod val="20000"/>
            <a:lumOff val="80000"/>
          </a:schemeClr>
        </a:solidFill>
        <a:ln>
          <a:noFill/>
        </a:ln>
      </dgm:spPr>
    </dgm:pt>
    <dgm:pt modelId="{6E28699F-8C33-4F1F-AEA8-4433228F2DBA}" type="pres">
      <dgm:prSet presAssocID="{F4B4A763-6087-4CF7-B99C-C25DCD7642AD}"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Ui Ux with solid fill"/>
        </a:ext>
      </dgm:extLst>
    </dgm:pt>
    <dgm:pt modelId="{F6F743B9-77B3-47E3-A3F6-8E4DF10D2315}" type="pres">
      <dgm:prSet presAssocID="{F4B4A763-6087-4CF7-B99C-C25DCD7642AD}" presName="spaceRect" presStyleCnt="0"/>
      <dgm:spPr/>
    </dgm:pt>
    <dgm:pt modelId="{F8932BA9-DF04-49D6-AEE6-36AE4EA35847}" type="pres">
      <dgm:prSet presAssocID="{F4B4A763-6087-4CF7-B99C-C25DCD7642AD}" presName="textRect" presStyleLbl="revTx" presStyleIdx="3" presStyleCnt="4" custScaleX="114111">
        <dgm:presLayoutVars>
          <dgm:chMax val="1"/>
          <dgm:chPref val="1"/>
        </dgm:presLayoutVars>
      </dgm:prSet>
      <dgm:spPr/>
    </dgm:pt>
  </dgm:ptLst>
  <dgm:cxnLst>
    <dgm:cxn modelId="{B84F0115-8C24-49E0-B1F0-A1A137DD96FA}" type="presOf" srcId="{012CDDF6-267A-4F35-982E-AFEEEE981F07}" destId="{1870E35C-F142-4E59-9013-D791E44192C1}" srcOrd="0" destOrd="0" presId="urn:microsoft.com/office/officeart/2018/2/layout/IconCircleList"/>
    <dgm:cxn modelId="{95AF6029-9F34-4EB7-84AA-0D2E922B0E8A}" type="presOf" srcId="{F4B4A763-6087-4CF7-B99C-C25DCD7642AD}" destId="{F8932BA9-DF04-49D6-AEE6-36AE4EA35847}" srcOrd="0" destOrd="0" presId="urn:microsoft.com/office/officeart/2018/2/layout/IconCircleList"/>
    <dgm:cxn modelId="{E9312231-C847-4FEA-B6F4-535998B9CAD7}" type="presOf" srcId="{E55A2A79-E634-4500-8CC9-DE18CD057BC6}" destId="{237A5CCA-BB66-46C4-A49C-C90D3FCC1CC9}" srcOrd="0" destOrd="0" presId="urn:microsoft.com/office/officeart/2018/2/layout/IconCircleList"/>
    <dgm:cxn modelId="{3A046E45-1994-49A7-9F19-5608585AD7C2}" type="presOf" srcId="{BF7A6F47-2F39-4689-96FC-5B46439A6421}" destId="{6EF72F22-E85A-46D1-A08B-B0D9BE293364}" srcOrd="0" destOrd="0" presId="urn:microsoft.com/office/officeart/2018/2/layout/IconCircleList"/>
    <dgm:cxn modelId="{2DD3C447-C4E8-4D8D-8BE4-5638AAECA26E}" srcId="{BF7A6F47-2F39-4689-96FC-5B46439A6421}" destId="{F87B80A2-FCC3-4D5F-BD9F-419691FB611E}" srcOrd="2" destOrd="0" parTransId="{14EF9A53-FF1C-4D2B-AC2F-B402F1109E6C}" sibTransId="{DFB532B8-B6F1-4461-9B93-6C6BD9159A0F}"/>
    <dgm:cxn modelId="{60036A59-0B43-4EF8-98C1-95E7FCCAB7A3}" srcId="{BF7A6F47-2F39-4689-96FC-5B46439A6421}" destId="{F4B4A763-6087-4CF7-B99C-C25DCD7642AD}" srcOrd="3" destOrd="0" parTransId="{25DFCB54-ADE4-41F2-8ED5-8A7020262AB4}" sibTransId="{B7B77B0F-A573-464E-B3D4-AC4DE8D4B83F}"/>
    <dgm:cxn modelId="{B516757C-2248-451D-BB65-D511E5AB0C78}" srcId="{BF7A6F47-2F39-4689-96FC-5B46439A6421}" destId="{012CDDF6-267A-4F35-982E-AFEEEE981F07}" srcOrd="1" destOrd="0" parTransId="{6CFF695B-65F4-41C5-A649-620E59B2F9BC}" sibTransId="{E55A2A79-E634-4500-8CC9-DE18CD057BC6}"/>
    <dgm:cxn modelId="{BA57798E-CEEB-4A20-B1D4-24853FEB9696}" type="presOf" srcId="{9305B67F-CEBE-4461-997F-5291CBFEF65E}" destId="{14B1ACAD-AFCB-4A18-ABBE-B2E498777E62}" srcOrd="0" destOrd="0" presId="urn:microsoft.com/office/officeart/2018/2/layout/IconCircleList"/>
    <dgm:cxn modelId="{172442DE-4BEF-47A2-8F92-318BF9945F91}" type="presOf" srcId="{DFB532B8-B6F1-4461-9B93-6C6BD9159A0F}" destId="{17E1C0E1-394E-4D4B-9679-7650C1EF8B98}" srcOrd="0" destOrd="0" presId="urn:microsoft.com/office/officeart/2018/2/layout/IconCircleList"/>
    <dgm:cxn modelId="{A6F066E6-AB00-4E0B-8FA7-BB719DE6D4A2}" type="presOf" srcId="{C3535046-8981-463F-85AB-D9D476163BC1}" destId="{FB07CE6C-C355-4924-97DD-8C9237B54265}" srcOrd="0" destOrd="0" presId="urn:microsoft.com/office/officeart/2018/2/layout/IconCircleList"/>
    <dgm:cxn modelId="{2714A7ED-E9DD-47B4-B506-387EA5A71247}" type="presOf" srcId="{F87B80A2-FCC3-4D5F-BD9F-419691FB611E}" destId="{C80DD202-4701-45DA-B800-023E888C3624}" srcOrd="0" destOrd="0" presId="urn:microsoft.com/office/officeart/2018/2/layout/IconCircleList"/>
    <dgm:cxn modelId="{F51227F3-D44F-4D7B-AAD0-3A6D0B89C200}" srcId="{BF7A6F47-2F39-4689-96FC-5B46439A6421}" destId="{C3535046-8981-463F-85AB-D9D476163BC1}" srcOrd="0" destOrd="0" parTransId="{78038B7F-0CF7-42A3-9B4A-D7F3B316E836}" sibTransId="{9305B67F-CEBE-4461-997F-5291CBFEF65E}"/>
    <dgm:cxn modelId="{56929DFB-0C77-4AFF-B1F7-C8B61932E46A}" type="presParOf" srcId="{6EF72F22-E85A-46D1-A08B-B0D9BE293364}" destId="{F70AAFB1-C6D4-4364-B4F5-8084ADAAB217}" srcOrd="0" destOrd="0" presId="urn:microsoft.com/office/officeart/2018/2/layout/IconCircleList"/>
    <dgm:cxn modelId="{F0938272-7B50-4F66-BB81-4AD6F99BDAC5}" type="presParOf" srcId="{F70AAFB1-C6D4-4364-B4F5-8084ADAAB217}" destId="{2B8A8F8A-D6BF-4893-BBD3-4020A2952EE9}" srcOrd="0" destOrd="0" presId="urn:microsoft.com/office/officeart/2018/2/layout/IconCircleList"/>
    <dgm:cxn modelId="{9138B3F7-E358-4F96-8DB2-F93B1FB458B4}" type="presParOf" srcId="{2B8A8F8A-D6BF-4893-BBD3-4020A2952EE9}" destId="{76D95907-1333-4F96-BEDB-C2A9F673D0DF}" srcOrd="0" destOrd="0" presId="urn:microsoft.com/office/officeart/2018/2/layout/IconCircleList"/>
    <dgm:cxn modelId="{5119294E-D173-4BF1-BE51-3D89290B8369}" type="presParOf" srcId="{2B8A8F8A-D6BF-4893-BBD3-4020A2952EE9}" destId="{9436D0D1-126D-45AF-9C82-A6E91CBE682F}" srcOrd="1" destOrd="0" presId="urn:microsoft.com/office/officeart/2018/2/layout/IconCircleList"/>
    <dgm:cxn modelId="{224D501F-1631-4CA2-9002-E15E57E9F44A}" type="presParOf" srcId="{2B8A8F8A-D6BF-4893-BBD3-4020A2952EE9}" destId="{AD55CD27-CAE4-4DC4-B8FF-7DB261D127FE}" srcOrd="2" destOrd="0" presId="urn:microsoft.com/office/officeart/2018/2/layout/IconCircleList"/>
    <dgm:cxn modelId="{9A833735-4B7A-45B1-86CF-81B2B326EB41}" type="presParOf" srcId="{2B8A8F8A-D6BF-4893-BBD3-4020A2952EE9}" destId="{FB07CE6C-C355-4924-97DD-8C9237B54265}" srcOrd="3" destOrd="0" presId="urn:microsoft.com/office/officeart/2018/2/layout/IconCircleList"/>
    <dgm:cxn modelId="{D1529819-DD81-4097-A678-B4D3776FED6D}" type="presParOf" srcId="{F70AAFB1-C6D4-4364-B4F5-8084ADAAB217}" destId="{14B1ACAD-AFCB-4A18-ABBE-B2E498777E62}" srcOrd="1" destOrd="0" presId="urn:microsoft.com/office/officeart/2018/2/layout/IconCircleList"/>
    <dgm:cxn modelId="{B17130ED-505F-49EB-9487-E49985FA0646}" type="presParOf" srcId="{F70AAFB1-C6D4-4364-B4F5-8084ADAAB217}" destId="{4149C4D8-D45F-4442-8B9D-F8D664E4E0A1}" srcOrd="2" destOrd="0" presId="urn:microsoft.com/office/officeart/2018/2/layout/IconCircleList"/>
    <dgm:cxn modelId="{19ED2213-918E-405D-85C6-C6D08FCF6C2B}" type="presParOf" srcId="{4149C4D8-D45F-4442-8B9D-F8D664E4E0A1}" destId="{C1009088-0DEA-4BA2-BBC6-8DDBD46C2C13}" srcOrd="0" destOrd="0" presId="urn:microsoft.com/office/officeart/2018/2/layout/IconCircleList"/>
    <dgm:cxn modelId="{51F0AD74-B7CE-48E0-97D7-DDC1FED5F3D6}" type="presParOf" srcId="{4149C4D8-D45F-4442-8B9D-F8D664E4E0A1}" destId="{79F84FD0-4227-4CC0-9650-A448CE464E90}" srcOrd="1" destOrd="0" presId="urn:microsoft.com/office/officeart/2018/2/layout/IconCircleList"/>
    <dgm:cxn modelId="{BB3D1CB0-B22E-41AD-B0AB-B76AD12234F2}" type="presParOf" srcId="{4149C4D8-D45F-4442-8B9D-F8D664E4E0A1}" destId="{17787080-7B63-4936-9110-EBC6EF37C83D}" srcOrd="2" destOrd="0" presId="urn:microsoft.com/office/officeart/2018/2/layout/IconCircleList"/>
    <dgm:cxn modelId="{6DB20951-F488-4B35-9153-5850DA7438CF}" type="presParOf" srcId="{4149C4D8-D45F-4442-8B9D-F8D664E4E0A1}" destId="{1870E35C-F142-4E59-9013-D791E44192C1}" srcOrd="3" destOrd="0" presId="urn:microsoft.com/office/officeart/2018/2/layout/IconCircleList"/>
    <dgm:cxn modelId="{12F06340-0751-43ED-AF71-6EDB8CDE4EAB}" type="presParOf" srcId="{F70AAFB1-C6D4-4364-B4F5-8084ADAAB217}" destId="{237A5CCA-BB66-46C4-A49C-C90D3FCC1CC9}" srcOrd="3" destOrd="0" presId="urn:microsoft.com/office/officeart/2018/2/layout/IconCircleList"/>
    <dgm:cxn modelId="{B0C5E2D7-40B9-412C-9CB9-B900A4E1892B}" type="presParOf" srcId="{F70AAFB1-C6D4-4364-B4F5-8084ADAAB217}" destId="{E7ECBACB-1994-4D0F-ADAE-2D62FB3EDCDF}" srcOrd="4" destOrd="0" presId="urn:microsoft.com/office/officeart/2018/2/layout/IconCircleList"/>
    <dgm:cxn modelId="{D5165A3C-E284-4740-8FA1-8E484EFD0E95}" type="presParOf" srcId="{E7ECBACB-1994-4D0F-ADAE-2D62FB3EDCDF}" destId="{72797171-4467-4AF3-98E0-B10F206DF629}" srcOrd="0" destOrd="0" presId="urn:microsoft.com/office/officeart/2018/2/layout/IconCircleList"/>
    <dgm:cxn modelId="{4164EEDE-41AC-4A3C-8696-07A0BA1363DA}" type="presParOf" srcId="{E7ECBACB-1994-4D0F-ADAE-2D62FB3EDCDF}" destId="{99A0C53B-A72A-47A4-96D1-03B88B6DC7A3}" srcOrd="1" destOrd="0" presId="urn:microsoft.com/office/officeart/2018/2/layout/IconCircleList"/>
    <dgm:cxn modelId="{D6617759-8257-433B-87B1-9BCCDEE5772F}" type="presParOf" srcId="{E7ECBACB-1994-4D0F-ADAE-2D62FB3EDCDF}" destId="{50BB239D-10EC-41FD-8D1C-CE8D9D07F7BA}" srcOrd="2" destOrd="0" presId="urn:microsoft.com/office/officeart/2018/2/layout/IconCircleList"/>
    <dgm:cxn modelId="{8619C155-9187-42EA-AEEF-75718377E569}" type="presParOf" srcId="{E7ECBACB-1994-4D0F-ADAE-2D62FB3EDCDF}" destId="{C80DD202-4701-45DA-B800-023E888C3624}" srcOrd="3" destOrd="0" presId="urn:microsoft.com/office/officeart/2018/2/layout/IconCircleList"/>
    <dgm:cxn modelId="{E6202D4A-A989-4608-90F0-2600C2FA5E4B}" type="presParOf" srcId="{F70AAFB1-C6D4-4364-B4F5-8084ADAAB217}" destId="{17E1C0E1-394E-4D4B-9679-7650C1EF8B98}" srcOrd="5" destOrd="0" presId="urn:microsoft.com/office/officeart/2018/2/layout/IconCircleList"/>
    <dgm:cxn modelId="{C5F7F04A-5741-4E10-A410-2AD032B7E104}" type="presParOf" srcId="{F70AAFB1-C6D4-4364-B4F5-8084ADAAB217}" destId="{5CDEA758-4335-4687-BE79-1372BEA349A3}" srcOrd="6" destOrd="0" presId="urn:microsoft.com/office/officeart/2018/2/layout/IconCircleList"/>
    <dgm:cxn modelId="{9F1D6EA6-072D-4C4F-9B57-7A1BC070134E}" type="presParOf" srcId="{5CDEA758-4335-4687-BE79-1372BEA349A3}" destId="{D6E85656-3CFD-4DD3-A01D-7DC0D010F8F3}" srcOrd="0" destOrd="0" presId="urn:microsoft.com/office/officeart/2018/2/layout/IconCircleList"/>
    <dgm:cxn modelId="{673F9A4B-F716-4171-B6DF-1A721B6AE765}" type="presParOf" srcId="{5CDEA758-4335-4687-BE79-1372BEA349A3}" destId="{6E28699F-8C33-4F1F-AEA8-4433228F2DBA}" srcOrd="1" destOrd="0" presId="urn:microsoft.com/office/officeart/2018/2/layout/IconCircleList"/>
    <dgm:cxn modelId="{FF8BF4BD-36D9-42D5-97B9-C83885B68219}" type="presParOf" srcId="{5CDEA758-4335-4687-BE79-1372BEA349A3}" destId="{F6F743B9-77B3-47E3-A3F6-8E4DF10D2315}" srcOrd="2" destOrd="0" presId="urn:microsoft.com/office/officeart/2018/2/layout/IconCircleList"/>
    <dgm:cxn modelId="{E6FD7AF7-67BE-4B1D-A000-ADABF2B823B5}" type="presParOf" srcId="{5CDEA758-4335-4687-BE79-1372BEA349A3}" destId="{F8932BA9-DF04-49D6-AEE6-36AE4EA35847}"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4EC873-E65F-44F3-B8BB-9A435DB02AF1}" type="doc">
      <dgm:prSet loTypeId="urn:microsoft.com/office/officeart/2018/2/layout/IconVerticalSolidList" loCatId="icon" qsTypeId="urn:microsoft.com/office/officeart/2005/8/quickstyle/simple1" qsCatId="simple" csTypeId="urn:microsoft.com/office/officeart/2005/8/colors/colorful4" csCatId="colorful" phldr="1"/>
      <dgm:spPr/>
      <dgm:t>
        <a:bodyPr/>
        <a:lstStyle/>
        <a:p>
          <a:endParaRPr lang="en-US"/>
        </a:p>
      </dgm:t>
    </dgm:pt>
    <dgm:pt modelId="{AFA5E893-E2AD-419D-900D-2DD75C00178B}">
      <dgm:prSet/>
      <dgm:spPr/>
      <dgm:t>
        <a:bodyPr/>
        <a:lstStyle/>
        <a:p>
          <a:pPr>
            <a:lnSpc>
              <a:spcPct val="100000"/>
            </a:lnSpc>
          </a:pPr>
          <a:r>
            <a:rPr lang="en-US" dirty="0"/>
            <a:t>Assumptions were made for collision data; </a:t>
          </a:r>
          <a:r>
            <a:rPr lang="en-US" b="1" dirty="0"/>
            <a:t>Are the results explainable?</a:t>
          </a:r>
        </a:p>
      </dgm:t>
    </dgm:pt>
    <dgm:pt modelId="{1767134D-AD8D-4CE6-BC9B-CAF044A5228A}" type="parTrans" cxnId="{2463B832-015F-4C2F-83FC-AF90EDF47CB3}">
      <dgm:prSet/>
      <dgm:spPr/>
      <dgm:t>
        <a:bodyPr/>
        <a:lstStyle/>
        <a:p>
          <a:endParaRPr lang="en-US"/>
        </a:p>
      </dgm:t>
    </dgm:pt>
    <dgm:pt modelId="{34FF12AC-11F1-4393-8A80-ED3A8FF2B23A}" type="sibTrans" cxnId="{2463B832-015F-4C2F-83FC-AF90EDF47CB3}">
      <dgm:prSet/>
      <dgm:spPr/>
      <dgm:t>
        <a:bodyPr/>
        <a:lstStyle/>
        <a:p>
          <a:endParaRPr lang="en-US"/>
        </a:p>
      </dgm:t>
    </dgm:pt>
    <dgm:pt modelId="{E28245E0-69B2-40E6-92BF-18DBDDF3E1F6}">
      <dgm:prSet/>
      <dgm:spPr/>
      <dgm:t>
        <a:bodyPr/>
        <a:lstStyle/>
        <a:p>
          <a:pPr>
            <a:lnSpc>
              <a:spcPct val="100000"/>
            </a:lnSpc>
          </a:pPr>
          <a:r>
            <a:rPr lang="en-US" dirty="0"/>
            <a:t>Predictions of future measurement updates (sensor input) are nearly impossible to model since they are not entirely physics based. </a:t>
          </a:r>
          <a:r>
            <a:rPr lang="en-US" b="1" dirty="0"/>
            <a:t>How do you predict the next track?</a:t>
          </a:r>
        </a:p>
      </dgm:t>
    </dgm:pt>
    <dgm:pt modelId="{4B4A08C3-A2B5-48F8-A072-1E44FC8C7F30}" type="parTrans" cxnId="{A4590BF5-C040-41C5-9037-142C4BD641C0}">
      <dgm:prSet/>
      <dgm:spPr/>
      <dgm:t>
        <a:bodyPr/>
        <a:lstStyle/>
        <a:p>
          <a:endParaRPr lang="en-US"/>
        </a:p>
      </dgm:t>
    </dgm:pt>
    <dgm:pt modelId="{0D87D078-AE47-47CF-9333-260DC5FDDD60}" type="sibTrans" cxnId="{A4590BF5-C040-41C5-9037-142C4BD641C0}">
      <dgm:prSet/>
      <dgm:spPr/>
      <dgm:t>
        <a:bodyPr/>
        <a:lstStyle/>
        <a:p>
          <a:endParaRPr lang="en-US"/>
        </a:p>
      </dgm:t>
    </dgm:pt>
    <dgm:pt modelId="{B8B8A002-EA1F-47F8-BA3D-0F794FD1D365}">
      <dgm:prSet/>
      <dgm:spPr/>
      <dgm:t>
        <a:bodyPr/>
        <a:lstStyle/>
        <a:p>
          <a:pPr>
            <a:lnSpc>
              <a:spcPct val="100000"/>
            </a:lnSpc>
          </a:pPr>
          <a:r>
            <a:rPr lang="en-US" dirty="0"/>
            <a:t>Predicting mission-based maneuvers as part of the CONOPS is difficult or impossible to model. </a:t>
          </a:r>
          <a:r>
            <a:rPr lang="en-US" b="1" dirty="0"/>
            <a:t>How do you predict intent of the Owner/Operator?</a:t>
          </a:r>
        </a:p>
      </dgm:t>
    </dgm:pt>
    <dgm:pt modelId="{1EFA79A1-864D-4B40-936C-D61F83969EA1}" type="parTrans" cxnId="{101234A3-AB18-4DEF-8C6D-09A3139F92B8}">
      <dgm:prSet/>
      <dgm:spPr/>
      <dgm:t>
        <a:bodyPr/>
        <a:lstStyle/>
        <a:p>
          <a:endParaRPr lang="en-US"/>
        </a:p>
      </dgm:t>
    </dgm:pt>
    <dgm:pt modelId="{AFA3F09B-8492-4562-AAAD-262C8DDAE710}" type="sibTrans" cxnId="{101234A3-AB18-4DEF-8C6D-09A3139F92B8}">
      <dgm:prSet/>
      <dgm:spPr/>
      <dgm:t>
        <a:bodyPr/>
        <a:lstStyle/>
        <a:p>
          <a:endParaRPr lang="en-US"/>
        </a:p>
      </dgm:t>
    </dgm:pt>
    <dgm:pt modelId="{BF489668-E65A-4AB7-8C1A-84DDE772A7B0}" type="pres">
      <dgm:prSet presAssocID="{C24EC873-E65F-44F3-B8BB-9A435DB02AF1}" presName="root" presStyleCnt="0">
        <dgm:presLayoutVars>
          <dgm:dir/>
          <dgm:resizeHandles val="exact"/>
        </dgm:presLayoutVars>
      </dgm:prSet>
      <dgm:spPr/>
    </dgm:pt>
    <dgm:pt modelId="{334672D0-FB9C-4808-A72D-CB2C80216B87}" type="pres">
      <dgm:prSet presAssocID="{AFA5E893-E2AD-419D-900D-2DD75C00178B}" presName="compNode" presStyleCnt="0"/>
      <dgm:spPr/>
    </dgm:pt>
    <dgm:pt modelId="{61AC4936-DC42-456B-9369-DAE1B5D8661A}" type="pres">
      <dgm:prSet presAssocID="{AFA5E893-E2AD-419D-900D-2DD75C00178B}" presName="bgRect" presStyleLbl="bgShp" presStyleIdx="0" presStyleCnt="3"/>
      <dgm:spPr/>
    </dgm:pt>
    <dgm:pt modelId="{9577E9D3-5784-40F9-97B2-43D091F9A415}" type="pres">
      <dgm:prSet presAssocID="{AFA5E893-E2AD-419D-900D-2DD75C00178B}"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Thought with solid fill"/>
        </a:ext>
      </dgm:extLst>
    </dgm:pt>
    <dgm:pt modelId="{73336228-5DC1-4B24-A1A3-F52B14DEB9B5}" type="pres">
      <dgm:prSet presAssocID="{AFA5E893-E2AD-419D-900D-2DD75C00178B}" presName="spaceRect" presStyleCnt="0"/>
      <dgm:spPr/>
    </dgm:pt>
    <dgm:pt modelId="{47060E56-059E-481D-937E-99D6B3629F1F}" type="pres">
      <dgm:prSet presAssocID="{AFA5E893-E2AD-419D-900D-2DD75C00178B}" presName="parTx" presStyleLbl="revTx" presStyleIdx="0" presStyleCnt="3">
        <dgm:presLayoutVars>
          <dgm:chMax val="0"/>
          <dgm:chPref val="0"/>
        </dgm:presLayoutVars>
      </dgm:prSet>
      <dgm:spPr/>
    </dgm:pt>
    <dgm:pt modelId="{3D16EDAA-DF06-407F-9153-03FD1E88C6BF}" type="pres">
      <dgm:prSet presAssocID="{34FF12AC-11F1-4393-8A80-ED3A8FF2B23A}" presName="sibTrans" presStyleCnt="0"/>
      <dgm:spPr/>
    </dgm:pt>
    <dgm:pt modelId="{C3F62A10-7556-45B0-9E74-958D8E3FBDF0}" type="pres">
      <dgm:prSet presAssocID="{E28245E0-69B2-40E6-92BF-18DBDDF3E1F6}" presName="compNode" presStyleCnt="0"/>
      <dgm:spPr/>
    </dgm:pt>
    <dgm:pt modelId="{2D09EB42-06F7-4D84-81AE-1F0DFCB1BE3F}" type="pres">
      <dgm:prSet presAssocID="{E28245E0-69B2-40E6-92BF-18DBDDF3E1F6}" presName="bgRect" presStyleLbl="bgShp" presStyleIdx="1" presStyleCnt="3"/>
      <dgm:spPr/>
    </dgm:pt>
    <dgm:pt modelId="{8DACF7C6-2C08-4D64-846A-8494D956CA7B}" type="pres">
      <dgm:prSet presAssocID="{E28245E0-69B2-40E6-92BF-18DBDDF3E1F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atistics"/>
        </a:ext>
      </dgm:extLst>
    </dgm:pt>
    <dgm:pt modelId="{B092DAB8-C4B3-46B1-92B1-C642550621A9}" type="pres">
      <dgm:prSet presAssocID="{E28245E0-69B2-40E6-92BF-18DBDDF3E1F6}" presName="spaceRect" presStyleCnt="0"/>
      <dgm:spPr/>
    </dgm:pt>
    <dgm:pt modelId="{71794B99-4D1E-4CA3-99FC-B0C5AAEDBE77}" type="pres">
      <dgm:prSet presAssocID="{E28245E0-69B2-40E6-92BF-18DBDDF3E1F6}" presName="parTx" presStyleLbl="revTx" presStyleIdx="1" presStyleCnt="3">
        <dgm:presLayoutVars>
          <dgm:chMax val="0"/>
          <dgm:chPref val="0"/>
        </dgm:presLayoutVars>
      </dgm:prSet>
      <dgm:spPr/>
    </dgm:pt>
    <dgm:pt modelId="{C3F5FC05-B1B8-4350-9A01-CCC8C6681420}" type="pres">
      <dgm:prSet presAssocID="{0D87D078-AE47-47CF-9333-260DC5FDDD60}" presName="sibTrans" presStyleCnt="0"/>
      <dgm:spPr/>
    </dgm:pt>
    <dgm:pt modelId="{301F0CD7-9243-48CE-85D3-46FCD8F02C23}" type="pres">
      <dgm:prSet presAssocID="{B8B8A002-EA1F-47F8-BA3D-0F794FD1D365}" presName="compNode" presStyleCnt="0"/>
      <dgm:spPr/>
    </dgm:pt>
    <dgm:pt modelId="{7E5497C4-D629-422B-81A8-6B97C019B6DA}" type="pres">
      <dgm:prSet presAssocID="{B8B8A002-EA1F-47F8-BA3D-0F794FD1D365}" presName="bgRect" presStyleLbl="bgShp" presStyleIdx="2" presStyleCnt="3"/>
      <dgm:spPr/>
    </dgm:pt>
    <dgm:pt modelId="{2C4877DF-8F7A-4F9F-B90D-DABD52082A93}" type="pres">
      <dgm:prSet presAssocID="{B8B8A002-EA1F-47F8-BA3D-0F794FD1D36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laybook"/>
        </a:ext>
      </dgm:extLst>
    </dgm:pt>
    <dgm:pt modelId="{511361F4-BF41-4A7A-A151-3C99F20B3149}" type="pres">
      <dgm:prSet presAssocID="{B8B8A002-EA1F-47F8-BA3D-0F794FD1D365}" presName="spaceRect" presStyleCnt="0"/>
      <dgm:spPr/>
    </dgm:pt>
    <dgm:pt modelId="{6E5066F8-BA49-49D3-99FC-B85AFC83AE88}" type="pres">
      <dgm:prSet presAssocID="{B8B8A002-EA1F-47F8-BA3D-0F794FD1D365}" presName="parTx" presStyleLbl="revTx" presStyleIdx="2" presStyleCnt="3">
        <dgm:presLayoutVars>
          <dgm:chMax val="0"/>
          <dgm:chPref val="0"/>
        </dgm:presLayoutVars>
      </dgm:prSet>
      <dgm:spPr/>
    </dgm:pt>
  </dgm:ptLst>
  <dgm:cxnLst>
    <dgm:cxn modelId="{3EC17B0D-EF8A-4CA6-8664-E0D0E0784E3C}" type="presOf" srcId="{B8B8A002-EA1F-47F8-BA3D-0F794FD1D365}" destId="{6E5066F8-BA49-49D3-99FC-B85AFC83AE88}" srcOrd="0" destOrd="0" presId="urn:microsoft.com/office/officeart/2018/2/layout/IconVerticalSolidList"/>
    <dgm:cxn modelId="{2463B832-015F-4C2F-83FC-AF90EDF47CB3}" srcId="{C24EC873-E65F-44F3-B8BB-9A435DB02AF1}" destId="{AFA5E893-E2AD-419D-900D-2DD75C00178B}" srcOrd="0" destOrd="0" parTransId="{1767134D-AD8D-4CE6-BC9B-CAF044A5228A}" sibTransId="{34FF12AC-11F1-4393-8A80-ED3A8FF2B23A}"/>
    <dgm:cxn modelId="{E8ED5B7A-0277-4044-A031-3498ADAE31FC}" type="presOf" srcId="{E28245E0-69B2-40E6-92BF-18DBDDF3E1F6}" destId="{71794B99-4D1E-4CA3-99FC-B0C5AAEDBE77}" srcOrd="0" destOrd="0" presId="urn:microsoft.com/office/officeart/2018/2/layout/IconVerticalSolidList"/>
    <dgm:cxn modelId="{101234A3-AB18-4DEF-8C6D-09A3139F92B8}" srcId="{C24EC873-E65F-44F3-B8BB-9A435DB02AF1}" destId="{B8B8A002-EA1F-47F8-BA3D-0F794FD1D365}" srcOrd="2" destOrd="0" parTransId="{1EFA79A1-864D-4B40-936C-D61F83969EA1}" sibTransId="{AFA3F09B-8492-4562-AAAD-262C8DDAE710}"/>
    <dgm:cxn modelId="{E37111BD-738B-4DD5-92DB-4365BBCEBF64}" type="presOf" srcId="{C24EC873-E65F-44F3-B8BB-9A435DB02AF1}" destId="{BF489668-E65A-4AB7-8C1A-84DDE772A7B0}" srcOrd="0" destOrd="0" presId="urn:microsoft.com/office/officeart/2018/2/layout/IconVerticalSolidList"/>
    <dgm:cxn modelId="{AB6551BD-165F-4F1E-87C3-79A9D77EF4CF}" type="presOf" srcId="{AFA5E893-E2AD-419D-900D-2DD75C00178B}" destId="{47060E56-059E-481D-937E-99D6B3629F1F}" srcOrd="0" destOrd="0" presId="urn:microsoft.com/office/officeart/2018/2/layout/IconVerticalSolidList"/>
    <dgm:cxn modelId="{A4590BF5-C040-41C5-9037-142C4BD641C0}" srcId="{C24EC873-E65F-44F3-B8BB-9A435DB02AF1}" destId="{E28245E0-69B2-40E6-92BF-18DBDDF3E1F6}" srcOrd="1" destOrd="0" parTransId="{4B4A08C3-A2B5-48F8-A072-1E44FC8C7F30}" sibTransId="{0D87D078-AE47-47CF-9333-260DC5FDDD60}"/>
    <dgm:cxn modelId="{C7B36F62-4B9B-475E-8689-F0E940AAE291}" type="presParOf" srcId="{BF489668-E65A-4AB7-8C1A-84DDE772A7B0}" destId="{334672D0-FB9C-4808-A72D-CB2C80216B87}" srcOrd="0" destOrd="0" presId="urn:microsoft.com/office/officeart/2018/2/layout/IconVerticalSolidList"/>
    <dgm:cxn modelId="{116DA7D0-C7C7-4F24-8B1F-8B5ACCB00E2C}" type="presParOf" srcId="{334672D0-FB9C-4808-A72D-CB2C80216B87}" destId="{61AC4936-DC42-456B-9369-DAE1B5D8661A}" srcOrd="0" destOrd="0" presId="urn:microsoft.com/office/officeart/2018/2/layout/IconVerticalSolidList"/>
    <dgm:cxn modelId="{069B2542-4B72-4A00-AF6E-C0496708AF78}" type="presParOf" srcId="{334672D0-FB9C-4808-A72D-CB2C80216B87}" destId="{9577E9D3-5784-40F9-97B2-43D091F9A415}" srcOrd="1" destOrd="0" presId="urn:microsoft.com/office/officeart/2018/2/layout/IconVerticalSolidList"/>
    <dgm:cxn modelId="{50B49116-4A8A-46E3-8BD5-88A6A38B4896}" type="presParOf" srcId="{334672D0-FB9C-4808-A72D-CB2C80216B87}" destId="{73336228-5DC1-4B24-A1A3-F52B14DEB9B5}" srcOrd="2" destOrd="0" presId="urn:microsoft.com/office/officeart/2018/2/layout/IconVerticalSolidList"/>
    <dgm:cxn modelId="{FA70AFB6-BEB5-43BA-BCE9-0BA20D656FAE}" type="presParOf" srcId="{334672D0-FB9C-4808-A72D-CB2C80216B87}" destId="{47060E56-059E-481D-937E-99D6B3629F1F}" srcOrd="3" destOrd="0" presId="urn:microsoft.com/office/officeart/2018/2/layout/IconVerticalSolidList"/>
    <dgm:cxn modelId="{FB783E82-2C1E-47CF-9A8C-C68C2415FC47}" type="presParOf" srcId="{BF489668-E65A-4AB7-8C1A-84DDE772A7B0}" destId="{3D16EDAA-DF06-407F-9153-03FD1E88C6BF}" srcOrd="1" destOrd="0" presId="urn:microsoft.com/office/officeart/2018/2/layout/IconVerticalSolidList"/>
    <dgm:cxn modelId="{8F4FDEE4-4E6A-4AB7-89BB-AA021442ECDA}" type="presParOf" srcId="{BF489668-E65A-4AB7-8C1A-84DDE772A7B0}" destId="{C3F62A10-7556-45B0-9E74-958D8E3FBDF0}" srcOrd="2" destOrd="0" presId="urn:microsoft.com/office/officeart/2018/2/layout/IconVerticalSolidList"/>
    <dgm:cxn modelId="{5D06AEED-53CE-4AFB-B91E-522E3FA54E52}" type="presParOf" srcId="{C3F62A10-7556-45B0-9E74-958D8E3FBDF0}" destId="{2D09EB42-06F7-4D84-81AE-1F0DFCB1BE3F}" srcOrd="0" destOrd="0" presId="urn:microsoft.com/office/officeart/2018/2/layout/IconVerticalSolidList"/>
    <dgm:cxn modelId="{9F080597-5E38-4EDA-95FA-869455DB47EC}" type="presParOf" srcId="{C3F62A10-7556-45B0-9E74-958D8E3FBDF0}" destId="{8DACF7C6-2C08-4D64-846A-8494D956CA7B}" srcOrd="1" destOrd="0" presId="urn:microsoft.com/office/officeart/2018/2/layout/IconVerticalSolidList"/>
    <dgm:cxn modelId="{38113331-D727-4A9F-A74B-72B617703934}" type="presParOf" srcId="{C3F62A10-7556-45B0-9E74-958D8E3FBDF0}" destId="{B092DAB8-C4B3-46B1-92B1-C642550621A9}" srcOrd="2" destOrd="0" presId="urn:microsoft.com/office/officeart/2018/2/layout/IconVerticalSolidList"/>
    <dgm:cxn modelId="{4C3CB80E-33AD-4752-B947-8900255C1626}" type="presParOf" srcId="{C3F62A10-7556-45B0-9E74-958D8E3FBDF0}" destId="{71794B99-4D1E-4CA3-99FC-B0C5AAEDBE77}" srcOrd="3" destOrd="0" presId="urn:microsoft.com/office/officeart/2018/2/layout/IconVerticalSolidList"/>
    <dgm:cxn modelId="{D3C89A25-D468-44F1-ACC7-BA29B4602C59}" type="presParOf" srcId="{BF489668-E65A-4AB7-8C1A-84DDE772A7B0}" destId="{C3F5FC05-B1B8-4350-9A01-CCC8C6681420}" srcOrd="3" destOrd="0" presId="urn:microsoft.com/office/officeart/2018/2/layout/IconVerticalSolidList"/>
    <dgm:cxn modelId="{EA914AFC-520B-4487-9E84-40D7F6EACA6F}" type="presParOf" srcId="{BF489668-E65A-4AB7-8C1A-84DDE772A7B0}" destId="{301F0CD7-9243-48CE-85D3-46FCD8F02C23}" srcOrd="4" destOrd="0" presId="urn:microsoft.com/office/officeart/2018/2/layout/IconVerticalSolidList"/>
    <dgm:cxn modelId="{C45A78B5-987E-4A95-B746-6CB175504120}" type="presParOf" srcId="{301F0CD7-9243-48CE-85D3-46FCD8F02C23}" destId="{7E5497C4-D629-422B-81A8-6B97C019B6DA}" srcOrd="0" destOrd="0" presId="urn:microsoft.com/office/officeart/2018/2/layout/IconVerticalSolidList"/>
    <dgm:cxn modelId="{858FF427-B463-44AF-BD7F-23E184B9577E}" type="presParOf" srcId="{301F0CD7-9243-48CE-85D3-46FCD8F02C23}" destId="{2C4877DF-8F7A-4F9F-B90D-DABD52082A93}" srcOrd="1" destOrd="0" presId="urn:microsoft.com/office/officeart/2018/2/layout/IconVerticalSolidList"/>
    <dgm:cxn modelId="{4F9D6FB2-BEE2-44D4-9961-CECAA544397F}" type="presParOf" srcId="{301F0CD7-9243-48CE-85D3-46FCD8F02C23}" destId="{511361F4-BF41-4A7A-A151-3C99F20B3149}" srcOrd="2" destOrd="0" presId="urn:microsoft.com/office/officeart/2018/2/layout/IconVerticalSolidList"/>
    <dgm:cxn modelId="{F0CDC04A-2EBB-4C1A-9E77-14B95ED6CC57}" type="presParOf" srcId="{301F0CD7-9243-48CE-85D3-46FCD8F02C23}" destId="{6E5066F8-BA49-49D3-99FC-B85AFC83AE8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8B0520-E31A-1F40-BFD7-8C4FF9F4ADD5}">
      <dsp:nvSpPr>
        <dsp:cNvPr id="0" name=""/>
        <dsp:cNvSpPr/>
      </dsp:nvSpPr>
      <dsp:spPr>
        <a:xfrm>
          <a:off x="4655939" y="1640"/>
          <a:ext cx="1660921" cy="1079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1. Maneuver Trade Space</a:t>
          </a:r>
        </a:p>
      </dsp:txBody>
      <dsp:txXfrm>
        <a:off x="4708641" y="54342"/>
        <a:ext cx="1555517" cy="974195"/>
      </dsp:txXfrm>
    </dsp:sp>
    <dsp:sp modelId="{C8FC4604-98BD-CF4B-B65E-7A90DB1C54D8}">
      <dsp:nvSpPr>
        <dsp:cNvPr id="0" name=""/>
        <dsp:cNvSpPr/>
      </dsp:nvSpPr>
      <dsp:spPr>
        <a:xfrm>
          <a:off x="3702152" y="541440"/>
          <a:ext cx="3568494" cy="3568494"/>
        </a:xfrm>
        <a:custGeom>
          <a:avLst/>
          <a:gdLst/>
          <a:ahLst/>
          <a:cxnLst/>
          <a:rect l="0" t="0" r="0" b="0"/>
          <a:pathLst>
            <a:path>
              <a:moveTo>
                <a:pt x="2626682" y="211402"/>
              </a:moveTo>
              <a:arcTo wR="1784247" hR="1784247" stAng="17890442" swAng="262684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35F68F2-BD98-154F-BA04-5B7301AF302B}">
      <dsp:nvSpPr>
        <dsp:cNvPr id="0" name=""/>
        <dsp:cNvSpPr/>
      </dsp:nvSpPr>
      <dsp:spPr>
        <a:xfrm>
          <a:off x="6440186" y="1785887"/>
          <a:ext cx="1660921" cy="1079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2. Generate Burn Ephemeris</a:t>
          </a:r>
        </a:p>
      </dsp:txBody>
      <dsp:txXfrm>
        <a:off x="6492888" y="1838589"/>
        <a:ext cx="1555517" cy="974195"/>
      </dsp:txXfrm>
    </dsp:sp>
    <dsp:sp modelId="{2BFAA3CF-43BA-4143-8873-3F48077903AB}">
      <dsp:nvSpPr>
        <dsp:cNvPr id="0" name=""/>
        <dsp:cNvSpPr/>
      </dsp:nvSpPr>
      <dsp:spPr>
        <a:xfrm>
          <a:off x="3702152" y="541440"/>
          <a:ext cx="3568494" cy="3568494"/>
        </a:xfrm>
        <a:custGeom>
          <a:avLst/>
          <a:gdLst/>
          <a:ahLst/>
          <a:cxnLst/>
          <a:rect l="0" t="0" r="0" b="0"/>
          <a:pathLst>
            <a:path>
              <a:moveTo>
                <a:pt x="3480731" y="2336951"/>
              </a:moveTo>
              <a:arcTo wR="1784247" hR="1784247" stAng="1082718" swAng="262684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84FEF2F-0570-9940-A09F-20CBA5B80D5D}">
      <dsp:nvSpPr>
        <dsp:cNvPr id="0" name=""/>
        <dsp:cNvSpPr/>
      </dsp:nvSpPr>
      <dsp:spPr>
        <a:xfrm>
          <a:off x="4655939" y="3570135"/>
          <a:ext cx="1660921" cy="1079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3. Maneuver Screening</a:t>
          </a:r>
        </a:p>
      </dsp:txBody>
      <dsp:txXfrm>
        <a:off x="4708641" y="3622837"/>
        <a:ext cx="1555517" cy="974195"/>
      </dsp:txXfrm>
    </dsp:sp>
    <dsp:sp modelId="{5D7A066F-22B2-B647-BBFD-2A979D58E99D}">
      <dsp:nvSpPr>
        <dsp:cNvPr id="0" name=""/>
        <dsp:cNvSpPr/>
      </dsp:nvSpPr>
      <dsp:spPr>
        <a:xfrm>
          <a:off x="3702152" y="541440"/>
          <a:ext cx="3568494" cy="3568494"/>
        </a:xfrm>
        <a:custGeom>
          <a:avLst/>
          <a:gdLst/>
          <a:ahLst/>
          <a:cxnLst/>
          <a:rect l="0" t="0" r="0" b="0"/>
          <a:pathLst>
            <a:path>
              <a:moveTo>
                <a:pt x="941812" y="3357092"/>
              </a:moveTo>
              <a:arcTo wR="1784247" hR="1784247" stAng="7090442" swAng="262684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816878F-D6D8-3246-8522-1A525600EBA9}">
      <dsp:nvSpPr>
        <dsp:cNvPr id="0" name=""/>
        <dsp:cNvSpPr/>
      </dsp:nvSpPr>
      <dsp:spPr>
        <a:xfrm>
          <a:off x="2871691" y="1785887"/>
          <a:ext cx="1660921" cy="10795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4. Results Analysis</a:t>
          </a:r>
        </a:p>
      </dsp:txBody>
      <dsp:txXfrm>
        <a:off x="2924393" y="1838589"/>
        <a:ext cx="1555517" cy="974195"/>
      </dsp:txXfrm>
    </dsp:sp>
    <dsp:sp modelId="{EF24963D-81B4-BD4B-A488-E9BFD0291CCD}">
      <dsp:nvSpPr>
        <dsp:cNvPr id="0" name=""/>
        <dsp:cNvSpPr/>
      </dsp:nvSpPr>
      <dsp:spPr>
        <a:xfrm>
          <a:off x="3702152" y="541440"/>
          <a:ext cx="3568494" cy="3568494"/>
        </a:xfrm>
        <a:custGeom>
          <a:avLst/>
          <a:gdLst/>
          <a:ahLst/>
          <a:cxnLst/>
          <a:rect l="0" t="0" r="0" b="0"/>
          <a:pathLst>
            <a:path>
              <a:moveTo>
                <a:pt x="87763" y="1231543"/>
              </a:moveTo>
              <a:arcTo wR="1784247" hR="1784247" stAng="11882718" swAng="262684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D95907-1333-4F96-BEDB-C2A9F673D0DF}">
      <dsp:nvSpPr>
        <dsp:cNvPr id="0" name=""/>
        <dsp:cNvSpPr/>
      </dsp:nvSpPr>
      <dsp:spPr>
        <a:xfrm>
          <a:off x="101347" y="554142"/>
          <a:ext cx="1375920" cy="1375920"/>
        </a:xfrm>
        <a:prstGeom prst="ellipse">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9436D0D1-126D-45AF-9C82-A6E91CBE682F}">
      <dsp:nvSpPr>
        <dsp:cNvPr id="0" name=""/>
        <dsp:cNvSpPr/>
      </dsp:nvSpPr>
      <dsp:spPr>
        <a:xfrm>
          <a:off x="390291" y="843085"/>
          <a:ext cx="798033" cy="79803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B07CE6C-C355-4924-97DD-8C9237B54265}">
      <dsp:nvSpPr>
        <dsp:cNvPr id="0" name=""/>
        <dsp:cNvSpPr/>
      </dsp:nvSpPr>
      <dsp:spPr>
        <a:xfrm>
          <a:off x="1655221" y="554142"/>
          <a:ext cx="3477012" cy="137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b="1" kern="1200" dirty="0"/>
            <a:t>Large effort to coordinate </a:t>
          </a:r>
          <a:r>
            <a:rPr lang="en-US" sz="1900" kern="1200" dirty="0"/>
            <a:t>with numerous large constellation operators and secondary O/</a:t>
          </a:r>
          <a:r>
            <a:rPr lang="en-US" sz="1900" kern="1200" dirty="0" err="1"/>
            <a:t>Os</a:t>
          </a:r>
          <a:r>
            <a:rPr lang="en-US" sz="1900" kern="1200" dirty="0"/>
            <a:t> in general</a:t>
          </a:r>
        </a:p>
      </dsp:txBody>
      <dsp:txXfrm>
        <a:off x="1655221" y="554142"/>
        <a:ext cx="3477012" cy="1375920"/>
      </dsp:txXfrm>
    </dsp:sp>
    <dsp:sp modelId="{C1009088-0DEA-4BA2-BBC6-8DDBD46C2C13}">
      <dsp:nvSpPr>
        <dsp:cNvPr id="0" name=""/>
        <dsp:cNvSpPr/>
      </dsp:nvSpPr>
      <dsp:spPr>
        <a:xfrm>
          <a:off x="5697344" y="554142"/>
          <a:ext cx="1375920" cy="1375920"/>
        </a:xfrm>
        <a:prstGeom prst="ellipse">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79F84FD0-4227-4CC0-9650-A448CE464E90}">
      <dsp:nvSpPr>
        <dsp:cNvPr id="0" name=""/>
        <dsp:cNvSpPr/>
      </dsp:nvSpPr>
      <dsp:spPr>
        <a:xfrm>
          <a:off x="5986287" y="843085"/>
          <a:ext cx="798033" cy="798033"/>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70E35C-F142-4E59-9013-D791E44192C1}">
      <dsp:nvSpPr>
        <dsp:cNvPr id="0" name=""/>
        <dsp:cNvSpPr/>
      </dsp:nvSpPr>
      <dsp:spPr>
        <a:xfrm>
          <a:off x="7193585" y="554142"/>
          <a:ext cx="3592277" cy="137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kern="1200" dirty="0"/>
            <a:t>Each O/O has their </a:t>
          </a:r>
          <a:r>
            <a:rPr lang="en-US" sz="1900" b="1" kern="1200" dirty="0"/>
            <a:t>own CONOPS </a:t>
          </a:r>
          <a:r>
            <a:rPr lang="en-US" sz="1900" kern="1200" dirty="0"/>
            <a:t>and have various levels of CA CONOPS sophistication (i.e., </a:t>
          </a:r>
          <a:r>
            <a:rPr lang="en-US" sz="1900" b="1" kern="1200" dirty="0"/>
            <a:t>autonomous on-board maneuvers</a:t>
          </a:r>
          <a:r>
            <a:rPr lang="en-US" sz="1900" kern="1200" dirty="0"/>
            <a:t>)</a:t>
          </a:r>
        </a:p>
      </dsp:txBody>
      <dsp:txXfrm>
        <a:off x="7193585" y="554142"/>
        <a:ext cx="3592277" cy="1375920"/>
      </dsp:txXfrm>
    </dsp:sp>
    <dsp:sp modelId="{72797171-4467-4AF3-98E0-B10F206DF629}">
      <dsp:nvSpPr>
        <dsp:cNvPr id="0" name=""/>
        <dsp:cNvSpPr/>
      </dsp:nvSpPr>
      <dsp:spPr>
        <a:xfrm>
          <a:off x="101347" y="2720689"/>
          <a:ext cx="1375920" cy="1375920"/>
        </a:xfrm>
        <a:prstGeom prst="ellipse">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99A0C53B-A72A-47A4-96D1-03B88B6DC7A3}">
      <dsp:nvSpPr>
        <dsp:cNvPr id="0" name=""/>
        <dsp:cNvSpPr/>
      </dsp:nvSpPr>
      <dsp:spPr>
        <a:xfrm>
          <a:off x="390291" y="3009633"/>
          <a:ext cx="798033" cy="798033"/>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80DD202-4701-45DA-B800-023E888C3624}">
      <dsp:nvSpPr>
        <dsp:cNvPr id="0" name=""/>
        <dsp:cNvSpPr/>
      </dsp:nvSpPr>
      <dsp:spPr>
        <a:xfrm>
          <a:off x="1623940" y="2720689"/>
          <a:ext cx="3539574" cy="137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b="1" kern="1200" dirty="0"/>
            <a:t>O/O ephemeris quality </a:t>
          </a:r>
          <a:r>
            <a:rPr lang="en-US" sz="1900" kern="1200" dirty="0"/>
            <a:t>evaluation is important in order to determine the </a:t>
          </a:r>
          <a:r>
            <a:rPr lang="en-US" sz="1900" b="1" kern="1200" dirty="0"/>
            <a:t>efficacy</a:t>
          </a:r>
          <a:r>
            <a:rPr lang="en-US" sz="1900" kern="1200" dirty="0"/>
            <a:t> of the O/O solution for </a:t>
          </a:r>
          <a:r>
            <a:rPr lang="en-US" sz="1900" b="1" kern="1200" dirty="0"/>
            <a:t>decision-making</a:t>
          </a:r>
        </a:p>
      </dsp:txBody>
      <dsp:txXfrm>
        <a:off x="1623940" y="2720689"/>
        <a:ext cx="3539574" cy="1375920"/>
      </dsp:txXfrm>
    </dsp:sp>
    <dsp:sp modelId="{D6E85656-3CFD-4DD3-A01D-7DC0D010F8F3}">
      <dsp:nvSpPr>
        <dsp:cNvPr id="0" name=""/>
        <dsp:cNvSpPr/>
      </dsp:nvSpPr>
      <dsp:spPr>
        <a:xfrm>
          <a:off x="5728625" y="2720689"/>
          <a:ext cx="1375920" cy="1375920"/>
        </a:xfrm>
        <a:prstGeom prst="ellipse">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6E28699F-8C33-4F1F-AEA8-4433228F2DBA}">
      <dsp:nvSpPr>
        <dsp:cNvPr id="0" name=""/>
        <dsp:cNvSpPr/>
      </dsp:nvSpPr>
      <dsp:spPr>
        <a:xfrm>
          <a:off x="6017568" y="3009633"/>
          <a:ext cx="798033" cy="798033"/>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8932BA9-DF04-49D6-AEE6-36AE4EA35847}">
      <dsp:nvSpPr>
        <dsp:cNvPr id="0" name=""/>
        <dsp:cNvSpPr/>
      </dsp:nvSpPr>
      <dsp:spPr>
        <a:xfrm>
          <a:off x="7170558" y="2720689"/>
          <a:ext cx="3700893" cy="137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90000"/>
            </a:lnSpc>
            <a:spcBef>
              <a:spcPct val="0"/>
            </a:spcBef>
            <a:spcAft>
              <a:spcPct val="35000"/>
            </a:spcAft>
            <a:buNone/>
          </a:pPr>
          <a:r>
            <a:rPr lang="en-US" sz="1900" kern="1200" dirty="0"/>
            <a:t>Need to continue </a:t>
          </a:r>
          <a:r>
            <a:rPr lang="en-US" sz="1900" b="1" kern="1200" dirty="0"/>
            <a:t>nominal operations </a:t>
          </a:r>
          <a:r>
            <a:rPr lang="en-US" sz="1900" kern="1200" dirty="0"/>
            <a:t>while </a:t>
          </a:r>
          <a:r>
            <a:rPr lang="en-US" sz="1900" b="1" kern="1200" dirty="0"/>
            <a:t>incorporating new large constellation </a:t>
          </a:r>
          <a:r>
            <a:rPr lang="en-US" sz="1900" kern="1200" dirty="0"/>
            <a:t>and other </a:t>
          </a:r>
          <a:r>
            <a:rPr lang="en-US" sz="1900" b="1" kern="1200" dirty="0"/>
            <a:t>secondary payload evaluation and </a:t>
          </a:r>
          <a:r>
            <a:rPr lang="en-US" sz="1900" b="1" kern="1200" dirty="0" err="1"/>
            <a:t>conops</a:t>
          </a:r>
          <a:endParaRPr lang="en-US" sz="1900" b="1" kern="1200" dirty="0"/>
        </a:p>
      </dsp:txBody>
      <dsp:txXfrm>
        <a:off x="7170558" y="2720689"/>
        <a:ext cx="3700893" cy="13759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C4936-DC42-456B-9369-DAE1B5D8661A}">
      <dsp:nvSpPr>
        <dsp:cNvPr id="0" name=""/>
        <dsp:cNvSpPr/>
      </dsp:nvSpPr>
      <dsp:spPr>
        <a:xfrm>
          <a:off x="0" y="447"/>
          <a:ext cx="10972800" cy="1046529"/>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77E9D3-5784-40F9-97B2-43D091F9A415}">
      <dsp:nvSpPr>
        <dsp:cNvPr id="0" name=""/>
        <dsp:cNvSpPr/>
      </dsp:nvSpPr>
      <dsp:spPr>
        <a:xfrm>
          <a:off x="316575" y="235916"/>
          <a:ext cx="575591" cy="57559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060E56-059E-481D-937E-99D6B3629F1F}">
      <dsp:nvSpPr>
        <dsp:cNvPr id="0" name=""/>
        <dsp:cNvSpPr/>
      </dsp:nvSpPr>
      <dsp:spPr>
        <a:xfrm>
          <a:off x="1208741" y="447"/>
          <a:ext cx="9764058" cy="1046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758" tIns="110758" rIns="110758" bIns="110758" numCol="1" spcCol="1270" anchor="ctr" anchorCtr="0">
          <a:noAutofit/>
        </a:bodyPr>
        <a:lstStyle/>
        <a:p>
          <a:pPr marL="0" lvl="0" indent="0" algn="l" defTabSz="933450">
            <a:lnSpc>
              <a:spcPct val="100000"/>
            </a:lnSpc>
            <a:spcBef>
              <a:spcPct val="0"/>
            </a:spcBef>
            <a:spcAft>
              <a:spcPct val="35000"/>
            </a:spcAft>
            <a:buNone/>
          </a:pPr>
          <a:r>
            <a:rPr lang="en-US" sz="2100" kern="1200" dirty="0"/>
            <a:t>Assumptions were made for collision data; </a:t>
          </a:r>
          <a:r>
            <a:rPr lang="en-US" sz="2100" b="1" kern="1200" dirty="0"/>
            <a:t>Are the results explainable?</a:t>
          </a:r>
        </a:p>
      </dsp:txBody>
      <dsp:txXfrm>
        <a:off x="1208741" y="447"/>
        <a:ext cx="9764058" cy="1046529"/>
      </dsp:txXfrm>
    </dsp:sp>
    <dsp:sp modelId="{2D09EB42-06F7-4D84-81AE-1F0DFCB1BE3F}">
      <dsp:nvSpPr>
        <dsp:cNvPr id="0" name=""/>
        <dsp:cNvSpPr/>
      </dsp:nvSpPr>
      <dsp:spPr>
        <a:xfrm>
          <a:off x="0" y="1308608"/>
          <a:ext cx="10972800" cy="1046529"/>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ACF7C6-2C08-4D64-846A-8494D956CA7B}">
      <dsp:nvSpPr>
        <dsp:cNvPr id="0" name=""/>
        <dsp:cNvSpPr/>
      </dsp:nvSpPr>
      <dsp:spPr>
        <a:xfrm>
          <a:off x="316575" y="1544077"/>
          <a:ext cx="575591" cy="5755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794B99-4D1E-4CA3-99FC-B0C5AAEDBE77}">
      <dsp:nvSpPr>
        <dsp:cNvPr id="0" name=""/>
        <dsp:cNvSpPr/>
      </dsp:nvSpPr>
      <dsp:spPr>
        <a:xfrm>
          <a:off x="1208741" y="1308608"/>
          <a:ext cx="9764058" cy="1046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758" tIns="110758" rIns="110758" bIns="110758" numCol="1" spcCol="1270" anchor="ctr" anchorCtr="0">
          <a:noAutofit/>
        </a:bodyPr>
        <a:lstStyle/>
        <a:p>
          <a:pPr marL="0" lvl="0" indent="0" algn="l" defTabSz="933450">
            <a:lnSpc>
              <a:spcPct val="100000"/>
            </a:lnSpc>
            <a:spcBef>
              <a:spcPct val="0"/>
            </a:spcBef>
            <a:spcAft>
              <a:spcPct val="35000"/>
            </a:spcAft>
            <a:buNone/>
          </a:pPr>
          <a:r>
            <a:rPr lang="en-US" sz="2100" kern="1200" dirty="0"/>
            <a:t>Predictions of future measurement updates (sensor input) are nearly impossible to model since they are not entirely physics based. </a:t>
          </a:r>
          <a:r>
            <a:rPr lang="en-US" sz="2100" b="1" kern="1200" dirty="0"/>
            <a:t>How do you predict the next track?</a:t>
          </a:r>
        </a:p>
      </dsp:txBody>
      <dsp:txXfrm>
        <a:off x="1208741" y="1308608"/>
        <a:ext cx="9764058" cy="1046529"/>
      </dsp:txXfrm>
    </dsp:sp>
    <dsp:sp modelId="{7E5497C4-D629-422B-81A8-6B97C019B6DA}">
      <dsp:nvSpPr>
        <dsp:cNvPr id="0" name=""/>
        <dsp:cNvSpPr/>
      </dsp:nvSpPr>
      <dsp:spPr>
        <a:xfrm>
          <a:off x="0" y="2616770"/>
          <a:ext cx="10972800" cy="1046529"/>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4877DF-8F7A-4F9F-B90D-DABD52082A93}">
      <dsp:nvSpPr>
        <dsp:cNvPr id="0" name=""/>
        <dsp:cNvSpPr/>
      </dsp:nvSpPr>
      <dsp:spPr>
        <a:xfrm>
          <a:off x="316575" y="2852239"/>
          <a:ext cx="575591" cy="5755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5066F8-BA49-49D3-99FC-B85AFC83AE88}">
      <dsp:nvSpPr>
        <dsp:cNvPr id="0" name=""/>
        <dsp:cNvSpPr/>
      </dsp:nvSpPr>
      <dsp:spPr>
        <a:xfrm>
          <a:off x="1208741" y="2616770"/>
          <a:ext cx="9764058" cy="1046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758" tIns="110758" rIns="110758" bIns="110758" numCol="1" spcCol="1270" anchor="ctr" anchorCtr="0">
          <a:noAutofit/>
        </a:bodyPr>
        <a:lstStyle/>
        <a:p>
          <a:pPr marL="0" lvl="0" indent="0" algn="l" defTabSz="933450">
            <a:lnSpc>
              <a:spcPct val="100000"/>
            </a:lnSpc>
            <a:spcBef>
              <a:spcPct val="0"/>
            </a:spcBef>
            <a:spcAft>
              <a:spcPct val="35000"/>
            </a:spcAft>
            <a:buNone/>
          </a:pPr>
          <a:r>
            <a:rPr lang="en-US" sz="2100" kern="1200" dirty="0"/>
            <a:t>Predicting mission-based maneuvers as part of the CONOPS is difficult or impossible to model. </a:t>
          </a:r>
          <a:r>
            <a:rPr lang="en-US" sz="2100" b="1" kern="1200" dirty="0"/>
            <a:t>How do you predict intent of the Owner/Operator?</a:t>
          </a:r>
        </a:p>
      </dsp:txBody>
      <dsp:txXfrm>
        <a:off x="1208741" y="2616770"/>
        <a:ext cx="9764058" cy="1046529"/>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535B41-33DE-6C42-A2D2-37D8790E49E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18CE67-E744-6F4C-95CE-A05C8676474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0561D74-86B0-0F48-9A74-65C4E7DA7F6B}" type="datetimeFigureOut">
              <a:rPr lang="en-US" smtClean="0"/>
              <a:t>6/26/24</a:t>
            </a:fld>
            <a:endParaRPr lang="en-US"/>
          </a:p>
        </p:txBody>
      </p:sp>
      <p:sp>
        <p:nvSpPr>
          <p:cNvPr id="4" name="Footer Placeholder 3">
            <a:extLst>
              <a:ext uri="{FF2B5EF4-FFF2-40B4-BE49-F238E27FC236}">
                <a16:creationId xmlns:a16="http://schemas.microsoft.com/office/drawing/2014/main" id="{66F5BE23-A7DB-564B-B323-4FC75F118B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5D6ABF1-5919-D54A-8BFD-79E9F17E47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F0D930D-819F-E44C-8CBF-D7C3F9883775}" type="slidenum">
              <a:rPr lang="en-US" smtClean="0"/>
              <a:t>‹#›</a:t>
            </a:fld>
            <a:endParaRPr lang="en-US"/>
          </a:p>
        </p:txBody>
      </p:sp>
    </p:spTree>
    <p:extLst>
      <p:ext uri="{BB962C8B-B14F-4D97-AF65-F5344CB8AC3E}">
        <p14:creationId xmlns:p14="http://schemas.microsoft.com/office/powerpoint/2010/main" val="40461250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CC1F86-9D8C-7448-BD13-4ADA237B0ED0}" type="datetimeFigureOut">
              <a:rPr lang="en-US" smtClean="0"/>
              <a:t>6/26/24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B5EC20-7090-DE4B-A86B-B2A2C077AA7A}" type="slidenum">
              <a:rPr lang="en-US" smtClean="0"/>
              <a:t>‹#›</a:t>
            </a:fld>
            <a:endParaRPr lang="en-US"/>
          </a:p>
        </p:txBody>
      </p:sp>
    </p:spTree>
    <p:extLst>
      <p:ext uri="{BB962C8B-B14F-4D97-AF65-F5344CB8AC3E}">
        <p14:creationId xmlns:p14="http://schemas.microsoft.com/office/powerpoint/2010/main" val="2474095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B5EC20-7090-DE4B-A86B-B2A2C077AA7A}" type="slidenum">
              <a:rPr lang="en-US" smtClean="0"/>
              <a:t>1</a:t>
            </a:fld>
            <a:endParaRPr lang="en-US" dirty="0"/>
          </a:p>
        </p:txBody>
      </p:sp>
    </p:spTree>
    <p:extLst>
      <p:ext uri="{BB962C8B-B14F-4D97-AF65-F5344CB8AC3E}">
        <p14:creationId xmlns:p14="http://schemas.microsoft.com/office/powerpoint/2010/main" val="61702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B5EC20-7090-DE4B-A86B-B2A2C077AA7A}" type="slidenum">
              <a:rPr lang="en-US" smtClean="0"/>
              <a:t>2</a:t>
            </a:fld>
            <a:endParaRPr lang="en-US" dirty="0"/>
          </a:p>
        </p:txBody>
      </p:sp>
    </p:spTree>
    <p:extLst>
      <p:ext uri="{BB962C8B-B14F-4D97-AF65-F5344CB8AC3E}">
        <p14:creationId xmlns:p14="http://schemas.microsoft.com/office/powerpoint/2010/main" val="30347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D400F-0E2F-49DE-BCC7-360D736467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6725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orbital elements that can give you the position and velocity</a:t>
            </a:r>
            <a:r>
              <a:rPr lang="en-US" baseline="0" dirty="0"/>
              <a:t> in 3D.</a:t>
            </a:r>
          </a:p>
          <a:p>
            <a:endParaRPr lang="en-US" baseline="0" dirty="0"/>
          </a:p>
          <a:p>
            <a:r>
              <a:rPr lang="en-US" baseline="0" dirty="0"/>
              <a:t>The basics of orbital motion: Foundation needed for trajectory design and Navigation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D400F-0E2F-49DE-BCC7-360D736467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3283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B5EC20-7090-DE4B-A86B-B2A2C077AA7A}" type="slidenum">
              <a:rPr lang="en-US" smtClean="0"/>
              <a:t>5</a:t>
            </a:fld>
            <a:endParaRPr lang="en-US"/>
          </a:p>
        </p:txBody>
      </p:sp>
    </p:spTree>
    <p:extLst>
      <p:ext uri="{BB962C8B-B14F-4D97-AF65-F5344CB8AC3E}">
        <p14:creationId xmlns:p14="http://schemas.microsoft.com/office/powerpoint/2010/main" val="1262951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B5EC20-7090-DE4B-A86B-B2A2C077AA7A}" type="slidenum">
              <a:rPr lang="en-US" smtClean="0"/>
              <a:t>6</a:t>
            </a:fld>
            <a:endParaRPr lang="en-US"/>
          </a:p>
        </p:txBody>
      </p:sp>
    </p:spTree>
    <p:extLst>
      <p:ext uri="{BB962C8B-B14F-4D97-AF65-F5344CB8AC3E}">
        <p14:creationId xmlns:p14="http://schemas.microsoft.com/office/powerpoint/2010/main" val="2780109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B5EC20-7090-DE4B-A86B-B2A2C077AA7A}" type="slidenum">
              <a:rPr lang="en-US" smtClean="0"/>
              <a:t>9</a:t>
            </a:fld>
            <a:endParaRPr lang="en-US"/>
          </a:p>
        </p:txBody>
      </p:sp>
    </p:spTree>
    <p:extLst>
      <p:ext uri="{BB962C8B-B14F-4D97-AF65-F5344CB8AC3E}">
        <p14:creationId xmlns:p14="http://schemas.microsoft.com/office/powerpoint/2010/main" val="2367350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Main talking points:</a:t>
            </a:r>
          </a:p>
          <a:p>
            <a:pPr marL="228600" indent="-228600">
              <a:buAutoNum type="arabicPeriod"/>
            </a:pPr>
            <a:r>
              <a:rPr lang="en-US"/>
              <a:t>CARA real-time ops processes: Run screenings 3x a day with notifications as early as 7 days from TCA: Generic five steps outlined in the progress bar below</a:t>
            </a:r>
          </a:p>
          <a:p>
            <a:pPr marL="228600" indent="-228600">
              <a:buAutoNum type="arabicPeriod"/>
            </a:pPr>
            <a:r>
              <a:rPr lang="en-US"/>
              <a:t>Involves the 5 CARA groups to analyze the information to notify and engage with the missions</a:t>
            </a:r>
          </a:p>
          <a:p>
            <a:pPr marL="228600" indent="-228600">
              <a:buAutoNum type="arabicPeriod"/>
            </a:pPr>
            <a:r>
              <a:rPr lang="en-US"/>
              <a:t>Overall: 7-41 active interfaces and 7-25 total data sets </a:t>
            </a:r>
            <a:r>
              <a:rPr lang="en-US" err="1"/>
              <a:t>transfered</a:t>
            </a:r>
            <a:endParaRPr lang="en-US"/>
          </a:p>
          <a:p>
            <a:pPr marL="228600" indent="-228600">
              <a:buAutoNum type="arabicPeriod"/>
            </a:pPr>
            <a:endParaRPr lang="en-US"/>
          </a:p>
        </p:txBody>
      </p:sp>
      <p:sp>
        <p:nvSpPr>
          <p:cNvPr id="4" name="Slide Number Placeholder 3"/>
          <p:cNvSpPr>
            <a:spLocks noGrp="1"/>
          </p:cNvSpPr>
          <p:nvPr>
            <p:ph type="sldNum" sz="quarter" idx="5"/>
          </p:nvPr>
        </p:nvSpPr>
        <p:spPr/>
        <p:txBody>
          <a:bodyPr/>
          <a:lstStyle/>
          <a:p>
            <a:fld id="{706BE915-DF71-FD4A-8DD8-3E9477B85FB8}" type="slidenum">
              <a:rPr lang="en-US" smtClean="0"/>
              <a:t>10</a:t>
            </a:fld>
            <a:endParaRPr lang="en-US"/>
          </a:p>
        </p:txBody>
      </p:sp>
    </p:spTree>
    <p:extLst>
      <p:ext uri="{BB962C8B-B14F-4D97-AF65-F5344CB8AC3E}">
        <p14:creationId xmlns:p14="http://schemas.microsoft.com/office/powerpoint/2010/main" val="3609337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Maneuver planning is an iterative process</a:t>
            </a:r>
          </a:p>
          <a:p>
            <a:r>
              <a:rPr lang="en-US" b="0" dirty="0"/>
              <a:t>Cycle: Maneuver Trade Space → Generate burn </a:t>
            </a:r>
            <a:r>
              <a:rPr lang="en-US" b="0" dirty="0" err="1"/>
              <a:t>ephems</a:t>
            </a:r>
            <a:r>
              <a:rPr lang="en-US" b="0" dirty="0"/>
              <a:t> → Maneuver screening → Results analysis</a:t>
            </a:r>
          </a:p>
          <a:p>
            <a:pPr lvl="1"/>
            <a:r>
              <a:rPr lang="en-US" b="0" dirty="0"/>
              <a:t>Multiple cycles can be required to decide on a final maneuver</a:t>
            </a:r>
          </a:p>
          <a:p>
            <a:r>
              <a:rPr lang="en-US" b="0" dirty="0"/>
              <a:t>Requires iteration between CARA and mission</a:t>
            </a:r>
          </a:p>
          <a:p>
            <a:pPr lvl="2"/>
            <a:r>
              <a:rPr lang="en-US" sz="1800" dirty="0"/>
              <a:t>Mission input used to generate CARA maneuver planning products</a:t>
            </a:r>
          </a:p>
          <a:p>
            <a:pPr lvl="2"/>
            <a:r>
              <a:rPr lang="en-US" sz="1800" dirty="0"/>
              <a:t>Mission and spacecraft considerations and/or limitations factor into CARA recommendations</a:t>
            </a:r>
          </a:p>
          <a:p>
            <a:pPr lvl="2"/>
            <a:r>
              <a:rPr lang="en-US" sz="1800" dirty="0"/>
              <a:t>With experience and refinements, iterative process can be reduced and/or eliminated in most cases</a:t>
            </a:r>
          </a:p>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11</a:t>
            </a:fld>
            <a:endParaRPr lang="en-US" dirty="0"/>
          </a:p>
        </p:txBody>
      </p:sp>
    </p:spTree>
    <p:extLst>
      <p:ext uri="{BB962C8B-B14F-4D97-AF65-F5344CB8AC3E}">
        <p14:creationId xmlns:p14="http://schemas.microsoft.com/office/powerpoint/2010/main" val="2877727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B5EC20-7090-DE4B-A86B-B2A2C077AA7A}" type="slidenum">
              <a:rPr lang="en-US" smtClean="0"/>
              <a:t>17</a:t>
            </a:fld>
            <a:endParaRPr lang="en-US"/>
          </a:p>
        </p:txBody>
      </p:sp>
    </p:spTree>
    <p:extLst>
      <p:ext uri="{BB962C8B-B14F-4D97-AF65-F5344CB8AC3E}">
        <p14:creationId xmlns:p14="http://schemas.microsoft.com/office/powerpoint/2010/main" val="2260404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GOAL: Classification of information parameters (substitute and/or supplement Pc)</a:t>
            </a:r>
          </a:p>
          <a:p>
            <a:endParaRPr lang="en-US" dirty="0"/>
          </a:p>
          <a:p>
            <a:pPr lvl="1"/>
            <a:r>
              <a:rPr lang="en-US" dirty="0"/>
              <a:t>GOAL: Provide a binary decision output based on</a:t>
            </a:r>
          </a:p>
          <a:p>
            <a:pPr marL="171450" lvl="1" indent="0">
              <a:buNone/>
            </a:pPr>
            <a:r>
              <a:rPr lang="en-US" dirty="0"/>
              <a:t> aggregated weighted parameters</a:t>
            </a:r>
          </a:p>
          <a:p>
            <a:endParaRPr lang="en-US" dirty="0"/>
          </a:p>
          <a:p>
            <a:pPr lvl="1"/>
            <a:r>
              <a:rPr lang="en-US" dirty="0"/>
              <a:t>GOAL: Training a Deep</a:t>
            </a:r>
          </a:p>
          <a:p>
            <a:pPr marL="171450" lvl="1" indent="0">
              <a:buNone/>
            </a:pPr>
            <a:r>
              <a:rPr lang="en-US" dirty="0"/>
              <a:t>Neural Network model for</a:t>
            </a:r>
          </a:p>
          <a:p>
            <a:pPr marL="171450" lvl="1" indent="0">
              <a:buNone/>
            </a:pPr>
            <a:r>
              <a:rPr lang="en-US" dirty="0"/>
              <a:t>decision making based on</a:t>
            </a:r>
          </a:p>
          <a:p>
            <a:pPr marL="171450" lvl="1" indent="0">
              <a:buNone/>
            </a:pPr>
            <a:r>
              <a:rPr lang="en-US" dirty="0"/>
              <a:t>known inputs and known</a:t>
            </a:r>
          </a:p>
          <a:p>
            <a:pPr marL="171450" lvl="1" indent="0">
              <a:buNone/>
            </a:pPr>
            <a:r>
              <a:rPr lang="en-US" dirty="0"/>
              <a:t> outputs.</a:t>
            </a:r>
          </a:p>
          <a:p>
            <a:endParaRPr lang="en-US" dirty="0"/>
          </a:p>
          <a:p>
            <a:r>
              <a:rPr lang="en-US" dirty="0"/>
              <a:t>10 hidden layers</a:t>
            </a:r>
          </a:p>
          <a:p>
            <a:r>
              <a:rPr lang="en-US" dirty="0"/>
              <a:t>Scaled</a:t>
            </a:r>
            <a:r>
              <a:rPr lang="en-US" baseline="0" dirty="0"/>
              <a:t> conjugate gradient training algorithm</a:t>
            </a:r>
          </a:p>
          <a:p>
            <a:r>
              <a:rPr lang="en-US" baseline="0" dirty="0"/>
              <a:t>Training 70</a:t>
            </a:r>
          </a:p>
          <a:p>
            <a:r>
              <a:rPr lang="en-US" baseline="0" dirty="0"/>
              <a:t>Testing 15</a:t>
            </a:r>
          </a:p>
          <a:p>
            <a:r>
              <a:rPr lang="en-US" baseline="0" dirty="0"/>
              <a:t>Validation 15</a:t>
            </a:r>
            <a:endParaRPr lang="en-US" dirty="0"/>
          </a:p>
        </p:txBody>
      </p:sp>
      <p:sp>
        <p:nvSpPr>
          <p:cNvPr id="4" name="Slide Number Placeholder 3"/>
          <p:cNvSpPr>
            <a:spLocks noGrp="1"/>
          </p:cNvSpPr>
          <p:nvPr>
            <p:ph type="sldNum" sz="quarter" idx="10"/>
          </p:nvPr>
        </p:nvSpPr>
        <p:spPr/>
        <p:txBody>
          <a:bodyPr/>
          <a:lstStyle/>
          <a:p>
            <a:fld id="{CA3D400F-0E2F-49DE-BCC7-360D73646742}" type="slidenum">
              <a:rPr lang="en-US" smtClean="0"/>
              <a:t>20</a:t>
            </a:fld>
            <a:endParaRPr lang="en-US" dirty="0"/>
          </a:p>
        </p:txBody>
      </p:sp>
    </p:spTree>
    <p:extLst>
      <p:ext uri="{BB962C8B-B14F-4D97-AF65-F5344CB8AC3E}">
        <p14:creationId xmlns:p14="http://schemas.microsoft.com/office/powerpoint/2010/main" val="3377886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909641-A572-40D1-9F06-BF4C9E188901}" type="slidenum">
              <a:rPr lang="en-US" smtClean="0"/>
              <a:t>21</a:t>
            </a:fld>
            <a:endParaRPr lang="en-US" dirty="0"/>
          </a:p>
        </p:txBody>
      </p:sp>
    </p:spTree>
    <p:extLst>
      <p:ext uri="{BB962C8B-B14F-4D97-AF65-F5344CB8AC3E}">
        <p14:creationId xmlns:p14="http://schemas.microsoft.com/office/powerpoint/2010/main" val="2602848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fed into unsupervised learning algorithms are not initially labeled with their classifications, but rather, the algorithms infers its own functionality onto the data to generate those classifications.</a:t>
            </a:r>
          </a:p>
          <a:p>
            <a:r>
              <a:rPr lang="en-US" dirty="0"/>
              <a:t> </a:t>
            </a:r>
          </a:p>
          <a:p>
            <a:endParaRPr lang="en-US" dirty="0"/>
          </a:p>
          <a:p>
            <a:r>
              <a:rPr lang="en-US" dirty="0"/>
              <a:t>The intention of this initial approach of using unsupervised machine learning on the information parameter set, was to explore the data and determine if an internal representation existed that would cluster the parameter sets into two categories: safe or close-encounter (not safe). </a:t>
            </a:r>
          </a:p>
          <a:p>
            <a:endParaRPr lang="en-US" dirty="0"/>
          </a:p>
        </p:txBody>
      </p:sp>
      <p:sp>
        <p:nvSpPr>
          <p:cNvPr id="4" name="Slide Number Placeholder 3"/>
          <p:cNvSpPr>
            <a:spLocks noGrp="1"/>
          </p:cNvSpPr>
          <p:nvPr>
            <p:ph type="sldNum" sz="quarter" idx="10"/>
          </p:nvPr>
        </p:nvSpPr>
        <p:spPr/>
        <p:txBody>
          <a:bodyPr/>
          <a:lstStyle/>
          <a:p>
            <a:fld id="{1F909641-A572-40D1-9F06-BF4C9E188901}" type="slidenum">
              <a:rPr lang="en-US" smtClean="0"/>
              <a:t>22</a:t>
            </a:fld>
            <a:endParaRPr lang="en-US" dirty="0"/>
          </a:p>
        </p:txBody>
      </p:sp>
    </p:spTree>
    <p:extLst>
      <p:ext uri="{BB962C8B-B14F-4D97-AF65-F5344CB8AC3E}">
        <p14:creationId xmlns:p14="http://schemas.microsoft.com/office/powerpoint/2010/main" val="4106778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hidden layers</a:t>
            </a:r>
          </a:p>
          <a:p>
            <a:r>
              <a:rPr lang="en-US" dirty="0"/>
              <a:t>Scaled</a:t>
            </a:r>
            <a:r>
              <a:rPr lang="en-US" baseline="0" dirty="0"/>
              <a:t> conjugate gradient training algorithm</a:t>
            </a:r>
          </a:p>
          <a:p>
            <a:r>
              <a:rPr lang="en-US" baseline="0" dirty="0"/>
              <a:t>Training 70</a:t>
            </a:r>
          </a:p>
          <a:p>
            <a:r>
              <a:rPr lang="en-US" baseline="0" dirty="0"/>
              <a:t>Testing 15</a:t>
            </a:r>
          </a:p>
          <a:p>
            <a:r>
              <a:rPr lang="en-US" baseline="0" dirty="0"/>
              <a:t>Validation 15</a:t>
            </a:r>
            <a:endParaRPr lang="en-US" dirty="0"/>
          </a:p>
        </p:txBody>
      </p:sp>
      <p:sp>
        <p:nvSpPr>
          <p:cNvPr id="4" name="Slide Number Placeholder 3"/>
          <p:cNvSpPr>
            <a:spLocks noGrp="1"/>
          </p:cNvSpPr>
          <p:nvPr>
            <p:ph type="sldNum" sz="quarter" idx="10"/>
          </p:nvPr>
        </p:nvSpPr>
        <p:spPr/>
        <p:txBody>
          <a:bodyPr/>
          <a:lstStyle/>
          <a:p>
            <a:fld id="{CA3D400F-0E2F-49DE-BCC7-360D73646742}" type="slidenum">
              <a:rPr lang="en-US" smtClean="0"/>
              <a:t>23</a:t>
            </a:fld>
            <a:endParaRPr lang="en-US" dirty="0"/>
          </a:p>
        </p:txBody>
      </p:sp>
    </p:spTree>
    <p:extLst>
      <p:ext uri="{BB962C8B-B14F-4D97-AF65-F5344CB8AC3E}">
        <p14:creationId xmlns:p14="http://schemas.microsoft.com/office/powerpoint/2010/main" val="3377886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FIS’s are used mostly in decision making problems, where there is not a concise certainty on whether an input belongs to a discretized set.</a:t>
            </a:r>
          </a:p>
          <a:p>
            <a:endParaRPr lang="en-US" dirty="0"/>
          </a:p>
        </p:txBody>
      </p:sp>
      <p:sp>
        <p:nvSpPr>
          <p:cNvPr id="4" name="Slide Number Placeholder 3"/>
          <p:cNvSpPr>
            <a:spLocks noGrp="1"/>
          </p:cNvSpPr>
          <p:nvPr>
            <p:ph type="sldNum" sz="quarter" idx="10"/>
          </p:nvPr>
        </p:nvSpPr>
        <p:spPr/>
        <p:txBody>
          <a:bodyPr/>
          <a:lstStyle/>
          <a:p>
            <a:fld id="{1F909641-A572-40D1-9F06-BF4C9E188901}" type="slidenum">
              <a:rPr lang="en-US" smtClean="0"/>
              <a:t>24</a:t>
            </a:fld>
            <a:endParaRPr lang="en-US" dirty="0"/>
          </a:p>
        </p:txBody>
      </p:sp>
    </p:spTree>
    <p:extLst>
      <p:ext uri="{BB962C8B-B14F-4D97-AF65-F5344CB8AC3E}">
        <p14:creationId xmlns:p14="http://schemas.microsoft.com/office/powerpoint/2010/main" val="2509157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hidden layers</a:t>
            </a:r>
          </a:p>
          <a:p>
            <a:r>
              <a:rPr lang="en-US" dirty="0"/>
              <a:t>Scaled</a:t>
            </a:r>
            <a:r>
              <a:rPr lang="en-US" baseline="0" dirty="0"/>
              <a:t> conjugate gradient training algorithm</a:t>
            </a:r>
          </a:p>
          <a:p>
            <a:r>
              <a:rPr lang="en-US" baseline="0" dirty="0"/>
              <a:t>Training 70</a:t>
            </a:r>
          </a:p>
          <a:p>
            <a:r>
              <a:rPr lang="en-US" baseline="0" dirty="0"/>
              <a:t>Testing 15</a:t>
            </a:r>
          </a:p>
          <a:p>
            <a:r>
              <a:rPr lang="en-US" baseline="0" dirty="0"/>
              <a:t>Validation 15</a:t>
            </a:r>
            <a:endParaRPr lang="en-US" dirty="0"/>
          </a:p>
        </p:txBody>
      </p:sp>
      <p:sp>
        <p:nvSpPr>
          <p:cNvPr id="4" name="Slide Number Placeholder 3"/>
          <p:cNvSpPr>
            <a:spLocks noGrp="1"/>
          </p:cNvSpPr>
          <p:nvPr>
            <p:ph type="sldNum" sz="quarter" idx="10"/>
          </p:nvPr>
        </p:nvSpPr>
        <p:spPr/>
        <p:txBody>
          <a:bodyPr/>
          <a:lstStyle/>
          <a:p>
            <a:fld id="{CA3D400F-0E2F-49DE-BCC7-360D73646742}" type="slidenum">
              <a:rPr lang="en-US" smtClean="0"/>
              <a:t>25</a:t>
            </a:fld>
            <a:endParaRPr lang="en-US" dirty="0"/>
          </a:p>
        </p:txBody>
      </p:sp>
    </p:spTree>
    <p:extLst>
      <p:ext uri="{BB962C8B-B14F-4D97-AF65-F5344CB8AC3E}">
        <p14:creationId xmlns:p14="http://schemas.microsoft.com/office/powerpoint/2010/main" val="3333751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B5EC20-7090-DE4B-A86B-B2A2C077AA7A}" type="slidenum">
              <a:rPr lang="en-US" smtClean="0"/>
              <a:t>27</a:t>
            </a:fld>
            <a:endParaRPr lang="en-US"/>
          </a:p>
        </p:txBody>
      </p:sp>
    </p:spTree>
    <p:extLst>
      <p:ext uri="{BB962C8B-B14F-4D97-AF65-F5344CB8AC3E}">
        <p14:creationId xmlns:p14="http://schemas.microsoft.com/office/powerpoint/2010/main" val="1079189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31</a:t>
            </a:fld>
            <a:endParaRPr lang="en-US"/>
          </a:p>
        </p:txBody>
      </p:sp>
    </p:spTree>
    <p:extLst>
      <p:ext uri="{BB962C8B-B14F-4D97-AF65-F5344CB8AC3E}">
        <p14:creationId xmlns:p14="http://schemas.microsoft.com/office/powerpoint/2010/main" val="509589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Parameters, such as EDR, RCS, </a:t>
            </a:r>
            <a:r>
              <a:rPr lang="en-US" dirty="0" err="1"/>
              <a:t>Rcoef</a:t>
            </a:r>
            <a:r>
              <a:rPr lang="en-US" dirty="0"/>
              <a:t>, and MHD are consistently grouped together with Pc and Miss Distance</a:t>
            </a:r>
          </a:p>
          <a:p>
            <a:r>
              <a:rPr lang="en-US" dirty="0"/>
              <a:t>Higher than average EDR yield higher Pc values</a:t>
            </a:r>
          </a:p>
          <a:p>
            <a:r>
              <a:rPr lang="en-US" dirty="0"/>
              <a:t>LSTM Models can predict miss distance with an average error of &lt; 0.2 km, but dependent on intrinsic error in prediction</a:t>
            </a:r>
          </a:p>
          <a:p>
            <a:r>
              <a:rPr lang="en-US" dirty="0"/>
              <a:t>Future research includes: </a:t>
            </a:r>
          </a:p>
          <a:p>
            <a:pPr lvl="1"/>
            <a:r>
              <a:rPr lang="en-US" dirty="0"/>
              <a:t>LSTM uncertainty model</a:t>
            </a:r>
          </a:p>
          <a:p>
            <a:pPr lvl="1"/>
            <a:r>
              <a:rPr lang="en-US" dirty="0"/>
              <a:t>Introducing weighted loss functions</a:t>
            </a:r>
          </a:p>
          <a:p>
            <a:endParaRPr lang="en-US" dirty="0"/>
          </a:p>
        </p:txBody>
      </p:sp>
      <p:sp>
        <p:nvSpPr>
          <p:cNvPr id="4" name="Slide Number Placeholder 3"/>
          <p:cNvSpPr>
            <a:spLocks noGrp="1"/>
          </p:cNvSpPr>
          <p:nvPr>
            <p:ph type="sldNum" sz="quarter" idx="10"/>
          </p:nvPr>
        </p:nvSpPr>
        <p:spPr/>
        <p:txBody>
          <a:bodyPr/>
          <a:lstStyle/>
          <a:p>
            <a:fld id="{1F909641-A572-40D1-9F06-BF4C9E188901}" type="slidenum">
              <a:rPr lang="en-US" smtClean="0"/>
              <a:t>34</a:t>
            </a:fld>
            <a:endParaRPr lang="en-US" dirty="0"/>
          </a:p>
        </p:txBody>
      </p:sp>
    </p:spTree>
    <p:extLst>
      <p:ext uri="{BB962C8B-B14F-4D97-AF65-F5344CB8AC3E}">
        <p14:creationId xmlns:p14="http://schemas.microsoft.com/office/powerpoint/2010/main" val="3109011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909641-A572-40D1-9F06-BF4C9E188901}" type="slidenum">
              <a:rPr lang="en-US" smtClean="0"/>
              <a:t>35</a:t>
            </a:fld>
            <a:endParaRPr lang="en-US" dirty="0"/>
          </a:p>
        </p:txBody>
      </p:sp>
    </p:spTree>
    <p:extLst>
      <p:ext uri="{BB962C8B-B14F-4D97-AF65-F5344CB8AC3E}">
        <p14:creationId xmlns:p14="http://schemas.microsoft.com/office/powerpoint/2010/main" val="3420346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B5EC20-7090-DE4B-A86B-B2A2C077AA7A}" type="slidenum">
              <a:rPr lang="en-US" smtClean="0"/>
              <a:t>36</a:t>
            </a:fld>
            <a:endParaRPr lang="en-US"/>
          </a:p>
        </p:txBody>
      </p:sp>
    </p:spTree>
    <p:extLst>
      <p:ext uri="{BB962C8B-B14F-4D97-AF65-F5344CB8AC3E}">
        <p14:creationId xmlns:p14="http://schemas.microsoft.com/office/powerpoint/2010/main" val="24121569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our application, we chose the scaled conjugate gradient algorithm due to its enhanced performance compared to other gradient derivatives methods</a:t>
            </a:r>
            <a:r>
              <a:rPr lang="en-US" sz="1200" kern="1200" baseline="30000" dirty="0">
                <a:solidFill>
                  <a:schemeClr val="tx1"/>
                </a:solidFill>
                <a:effectLst/>
                <a:latin typeface="+mn-lt"/>
                <a:ea typeface="+mn-ea"/>
                <a:cs typeface="+mn-cs"/>
              </a:rPr>
              <a:t>24</a:t>
            </a:r>
            <a:r>
              <a:rPr lang="en-US" sz="1200" kern="1200" dirty="0">
                <a:solidFill>
                  <a:schemeClr val="tx1"/>
                </a:solidFill>
                <a:effectLst/>
                <a:latin typeface="+mn-lt"/>
                <a:ea typeface="+mn-ea"/>
                <a:cs typeface="+mn-cs"/>
              </a:rPr>
              <a:t>. During training, several stopping conditions need to be pre-defined such as the number of epochs (iterations), maximum duration, performance goal, minimum performance gradient and a validation performance</a:t>
            </a:r>
            <a:r>
              <a:rPr lang="en-US" sz="1200" kern="1200" baseline="30000" dirty="0">
                <a:solidFill>
                  <a:schemeClr val="tx1"/>
                </a:solidFill>
                <a:effectLst/>
                <a:latin typeface="+mn-lt"/>
                <a:ea typeface="+mn-ea"/>
                <a:cs typeface="+mn-cs"/>
              </a:rPr>
              <a:t>25</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our application, we chose the LM backpropagation training function because of its promising performance and speed and it has an efficient implementation in MATLAB. The LM algorithm was designed to reach second-order training speed without having the need to compute the Hessian, which is a second order derivative matrix or the derivative of the Jacobian</a:t>
            </a:r>
            <a:r>
              <a:rPr lang="en-US" sz="1200" kern="1200" baseline="30000" dirty="0">
                <a:solidFill>
                  <a:schemeClr val="tx1"/>
                </a:solidFill>
                <a:effectLst/>
                <a:latin typeface="+mn-lt"/>
                <a:ea typeface="+mn-ea"/>
                <a:cs typeface="+mn-cs"/>
              </a:rPr>
              <a:t>21</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09641-A572-40D1-9F06-BF4C9E1889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9036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performance will be measured using the regression R value which is an indication of the relationship between the outputs and the targets.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If Regression is equal to 1, then this indicates that there is an exact linear relationship between the outputs and targets, and if Regression is equal to 0, then there is no linear relationship between outputs and targets.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what we will be using for this preliminary exploration, however there are other non-linear Regression constructs</a:t>
            </a:r>
            <a:r>
              <a:rPr lang="en-US" sz="1200" kern="1200" baseline="30000" dirty="0">
                <a:solidFill>
                  <a:schemeClr val="tx1"/>
                </a:solidFill>
                <a:effectLst/>
                <a:latin typeface="+mn-lt"/>
                <a:ea typeface="+mn-ea"/>
                <a:cs typeface="+mn-cs"/>
              </a:rPr>
              <a:t>26</a:t>
            </a:r>
            <a:r>
              <a:rPr lang="en-US" sz="1200" kern="1200" dirty="0">
                <a:solidFill>
                  <a:schemeClr val="tx1"/>
                </a:solidFill>
                <a:effectLst/>
                <a:latin typeface="+mn-lt"/>
                <a:ea typeface="+mn-ea"/>
                <a:cs typeface="+mn-cs"/>
              </a:rPr>
              <a:t>, that could be explored and may perhaps provide an improved result when the results are not constrained to a binary output {0,1} = {unsafe, safe}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09641-A572-40D1-9F06-BF4C9E1889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930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performance will be measured using the regression R value which is an indication of the relationship between the outputs and the targets.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If Regression is equal to 1, then this indicates that there is an exact linear relationship between the outputs and targets, and if Regression is equal to 0, then there is no linear relationship between outputs and targets.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is what we will be using for this preliminary exploration, however there are other non-linear Regression constructs</a:t>
            </a:r>
            <a:r>
              <a:rPr lang="en-US" sz="1200" kern="1200" baseline="30000" dirty="0">
                <a:solidFill>
                  <a:schemeClr val="tx1"/>
                </a:solidFill>
                <a:effectLst/>
                <a:latin typeface="+mn-lt"/>
                <a:ea typeface="+mn-ea"/>
                <a:cs typeface="+mn-cs"/>
              </a:rPr>
              <a:t>26</a:t>
            </a:r>
            <a:r>
              <a:rPr lang="en-US" sz="1200" kern="1200" dirty="0">
                <a:solidFill>
                  <a:schemeClr val="tx1"/>
                </a:solidFill>
                <a:effectLst/>
                <a:latin typeface="+mn-lt"/>
                <a:ea typeface="+mn-ea"/>
                <a:cs typeface="+mn-cs"/>
              </a:rPr>
              <a:t>, that could be explored and may perhaps provide an improved result when the results are not constrained to a binary output {0,1} = {unsafe, safe}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09641-A572-40D1-9F06-BF4C9E1889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0171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parameters are highlighted as having the most relationship to high 0.2 importance </a:t>
            </a:r>
          </a:p>
          <a:p>
            <a:r>
              <a:rPr lang="en-US" dirty="0"/>
              <a:t>Input is standardized event parameters across a sequence </a:t>
            </a:r>
          </a:p>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43</a:t>
            </a:fld>
            <a:endParaRPr lang="en-US"/>
          </a:p>
        </p:txBody>
      </p:sp>
    </p:spTree>
    <p:extLst>
      <p:ext uri="{BB962C8B-B14F-4D97-AF65-F5344CB8AC3E}">
        <p14:creationId xmlns:p14="http://schemas.microsoft.com/office/powerpoint/2010/main" val="19838578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44</a:t>
            </a:fld>
            <a:endParaRPr lang="en-US" dirty="0"/>
          </a:p>
        </p:txBody>
      </p:sp>
    </p:spTree>
    <p:extLst>
      <p:ext uri="{BB962C8B-B14F-4D97-AF65-F5344CB8AC3E}">
        <p14:creationId xmlns:p14="http://schemas.microsoft.com/office/powerpoint/2010/main" val="13902145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45</a:t>
            </a:fld>
            <a:endParaRPr lang="en-US"/>
          </a:p>
        </p:txBody>
      </p:sp>
    </p:spTree>
    <p:extLst>
      <p:ext uri="{BB962C8B-B14F-4D97-AF65-F5344CB8AC3E}">
        <p14:creationId xmlns:p14="http://schemas.microsoft.com/office/powerpoint/2010/main" val="2499978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file://localhost/Users/kgammage/Documents/CustomerWork/Meatballs/NASA.gif"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CA0000"/>
              </a:buClr>
              <a:defRPr baseline="0">
                <a:latin typeface="Calibri" panose="020F0502020204030204" pitchFamily="34" charset="0"/>
              </a:defRPr>
            </a:lvl1pPr>
            <a:lvl2pPr>
              <a:buClr>
                <a:srgbClr val="CA0000"/>
              </a:buClr>
              <a:defRPr baseline="0">
                <a:latin typeface="Calibri" panose="020F0502020204030204" pitchFamily="34" charset="0"/>
              </a:defRPr>
            </a:lvl2pPr>
            <a:lvl3pPr>
              <a:buClr>
                <a:srgbClr val="CA0000"/>
              </a:buClr>
              <a:defRPr baseline="0">
                <a:latin typeface="Calibri" panose="020F0502020204030204" pitchFamily="34" charset="0"/>
              </a:defRPr>
            </a:lvl3pPr>
            <a:lvl4pPr>
              <a:buClr>
                <a:srgbClr val="CA0000"/>
              </a:buClr>
              <a:defRPr baseline="0">
                <a:latin typeface="Calibri" panose="020F0502020204030204" pitchFamily="34" charset="0"/>
              </a:defRPr>
            </a:lvl4pPr>
            <a:lvl5pPr>
              <a:buClr>
                <a:srgbClr val="CA0000"/>
              </a:buClr>
              <a:defRPr baseline="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09600" y="102226"/>
            <a:ext cx="10972800" cy="1143000"/>
          </a:xfrm>
        </p:spPr>
        <p:txBody>
          <a:bodyPr/>
          <a:lstStyle>
            <a:lvl1pPr>
              <a:defRPr>
                <a:solidFill>
                  <a:schemeClr val="bg1">
                    <a:lumMod val="85000"/>
                  </a:schemeClr>
                </a:solidFill>
                <a:latin typeface="Century Gothic" panose="020B0502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E887E6F9-939A-7940-AB3D-EF548776415C}"/>
              </a:ext>
            </a:extLst>
          </p:cNvPr>
          <p:cNvSpPr>
            <a:spLocks noGrp="1"/>
          </p:cNvSpPr>
          <p:nvPr>
            <p:ph type="sldNum" sz="quarter" idx="4"/>
          </p:nvPr>
        </p:nvSpPr>
        <p:spPr>
          <a:xfrm>
            <a:off x="11114719" y="6356351"/>
            <a:ext cx="521952" cy="365125"/>
          </a:xfrm>
          <a:prstGeom prst="rect">
            <a:avLst/>
          </a:prstGeom>
        </p:spPr>
        <p:txBody>
          <a:bodyPr vert="horz" lIns="91440" tIns="45720" rIns="91440" bIns="45720" rtlCol="0" anchor="ctr"/>
          <a:lstStyle>
            <a:lvl1pPr algn="r">
              <a:defRPr sz="1000">
                <a:solidFill>
                  <a:srgbClr val="0070C0"/>
                </a:solidFill>
                <a:latin typeface="Century Gothic" panose="020B0502020202020204" pitchFamily="34" charset="0"/>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2054362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dpi="0" rotWithShape="1">
          <a:blip r:embed="rId2">
            <a:lum/>
          </a:blip>
          <a:srcRect/>
          <a:tile tx="0" ty="0" sx="100000" sy="100000" flip="x" algn="r"/>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6D897B5-F219-4A40-9BCB-5A7083720AEE}"/>
              </a:ext>
            </a:extLst>
          </p:cNvPr>
          <p:cNvSpPr/>
          <p:nvPr userDrawn="1"/>
        </p:nvSpPr>
        <p:spPr>
          <a:xfrm>
            <a:off x="0" y="1367444"/>
            <a:ext cx="12192000" cy="127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8A91BB"/>
              </a:solidFill>
            </a:endParaRPr>
          </a:p>
        </p:txBody>
      </p:sp>
      <p:sp>
        <p:nvSpPr>
          <p:cNvPr id="16" name="Rectangle 15">
            <a:extLst>
              <a:ext uri="{FF2B5EF4-FFF2-40B4-BE49-F238E27FC236}">
                <a16:creationId xmlns:a16="http://schemas.microsoft.com/office/drawing/2014/main" id="{576BFAD3-DB95-FC4C-BEC8-7401C23124FA}"/>
              </a:ext>
            </a:extLst>
          </p:cNvPr>
          <p:cNvSpPr/>
          <p:nvPr userDrawn="1"/>
        </p:nvSpPr>
        <p:spPr>
          <a:xfrm>
            <a:off x="0" y="1367444"/>
            <a:ext cx="12192000" cy="1270038"/>
          </a:xfrm>
          <a:prstGeom prst="rect">
            <a:avLst/>
          </a:prstGeom>
          <a:gradFill>
            <a:gsLst>
              <a:gs pos="75000">
                <a:srgbClr val="8A91BB"/>
              </a:gs>
              <a:gs pos="0">
                <a:srgbClr val="19387A"/>
              </a:gs>
              <a:gs pos="100000">
                <a:srgbClr val="CBCDE2"/>
              </a:gs>
            </a:gsLst>
            <a:lin ang="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8A91BB"/>
              </a:solidFill>
            </a:endParaRPr>
          </a:p>
        </p:txBody>
      </p:sp>
      <p:sp>
        <p:nvSpPr>
          <p:cNvPr id="8" name="Subtitle 2"/>
          <p:cNvSpPr>
            <a:spLocks noGrp="1"/>
          </p:cNvSpPr>
          <p:nvPr>
            <p:ph type="subTitle" idx="1"/>
          </p:nvPr>
        </p:nvSpPr>
        <p:spPr>
          <a:xfrm>
            <a:off x="327385" y="3023226"/>
            <a:ext cx="8534400" cy="2219334"/>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TextBox 8"/>
          <p:cNvSpPr txBox="1"/>
          <p:nvPr userDrawn="1"/>
        </p:nvSpPr>
        <p:spPr>
          <a:xfrm>
            <a:off x="348105" y="621945"/>
            <a:ext cx="2848857" cy="246221"/>
          </a:xfrm>
          <a:prstGeom prst="rect">
            <a:avLst/>
          </a:prstGeom>
          <a:noFill/>
        </p:spPr>
        <p:txBody>
          <a:bodyPr wrap="none" rtlCol="0">
            <a:spAutoFit/>
          </a:bodyPr>
          <a:lstStyle/>
          <a:p>
            <a:r>
              <a:rPr lang="en-US" sz="1000">
                <a:solidFill>
                  <a:schemeClr val="bg1"/>
                </a:solidFill>
                <a:latin typeface="Arial"/>
                <a:cs typeface="Arial"/>
              </a:rPr>
              <a:t>National Aeronautics</a:t>
            </a:r>
            <a:r>
              <a:rPr lang="en-US" sz="1000" baseline="0">
                <a:solidFill>
                  <a:schemeClr val="bg1"/>
                </a:solidFill>
                <a:latin typeface="Arial"/>
                <a:cs typeface="Arial"/>
              </a:rPr>
              <a:t> and Space Administration</a:t>
            </a:r>
            <a:endParaRPr lang="en-US" sz="1000">
              <a:solidFill>
                <a:schemeClr val="bg1"/>
              </a:solidFill>
              <a:latin typeface="Arial"/>
              <a:cs typeface="Arial"/>
            </a:endParaRPr>
          </a:p>
        </p:txBody>
      </p:sp>
      <p:sp>
        <p:nvSpPr>
          <p:cNvPr id="10" name="TextBox 9"/>
          <p:cNvSpPr txBox="1"/>
          <p:nvPr userDrawn="1"/>
        </p:nvSpPr>
        <p:spPr>
          <a:xfrm>
            <a:off x="348105" y="6254780"/>
            <a:ext cx="1071127" cy="246221"/>
          </a:xfrm>
          <a:prstGeom prst="rect">
            <a:avLst/>
          </a:prstGeom>
          <a:noFill/>
        </p:spPr>
        <p:txBody>
          <a:bodyPr wrap="none" rtlCol="0">
            <a:spAutoFit/>
          </a:bodyPr>
          <a:lstStyle/>
          <a:p>
            <a:pPr algn="l"/>
            <a:r>
              <a:rPr lang="en-US" sz="1000" b="1">
                <a:solidFill>
                  <a:schemeClr val="bg1"/>
                </a:solidFill>
                <a:latin typeface="Arial"/>
                <a:cs typeface="Arial"/>
              </a:rPr>
              <a:t>www.nasa.gov</a:t>
            </a:r>
          </a:p>
        </p:txBody>
      </p:sp>
      <p:sp>
        <p:nvSpPr>
          <p:cNvPr id="11" name="TextBox 10"/>
          <p:cNvSpPr txBox="1"/>
          <p:nvPr userDrawn="1"/>
        </p:nvSpPr>
        <p:spPr>
          <a:xfrm>
            <a:off x="335683" y="5839974"/>
            <a:ext cx="7440104" cy="307777"/>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spc="200">
                <a:solidFill>
                  <a:srgbClr val="8A91BB"/>
                </a:solidFill>
                <a:latin typeface="Century Gothic" panose="020B0502020202020204" pitchFamily="34" charset="0"/>
                <a:cs typeface="Arial"/>
              </a:rPr>
              <a:t>NASA</a:t>
            </a:r>
            <a:r>
              <a:rPr lang="en-US" sz="1400" b="1" spc="200">
                <a:solidFill>
                  <a:srgbClr val="8A91BB"/>
                </a:solidFill>
                <a:latin typeface="Century Gothic" panose="020B0502020202020204" pitchFamily="34" charset="0"/>
                <a:cs typeface="Arial"/>
              </a:rPr>
              <a:t> Conjunction Assessment Risk Analysis</a:t>
            </a:r>
          </a:p>
        </p:txBody>
      </p:sp>
      <p:sp>
        <p:nvSpPr>
          <p:cNvPr id="7" name="Title 1"/>
          <p:cNvSpPr>
            <a:spLocks noGrp="1"/>
          </p:cNvSpPr>
          <p:nvPr>
            <p:ph type="ctrTitle"/>
          </p:nvPr>
        </p:nvSpPr>
        <p:spPr>
          <a:xfrm>
            <a:off x="327384" y="1267452"/>
            <a:ext cx="11864615" cy="1470025"/>
          </a:xfrm>
        </p:spPr>
        <p:txBody>
          <a:bodyPr/>
          <a:lstStyle>
            <a:lvl1pPr algn="l">
              <a:defRPr baseline="0">
                <a:solidFill>
                  <a:srgbClr val="F3F11A"/>
                </a:solidFill>
                <a:effectLst>
                  <a:outerShdw blurRad="50800" dist="38100" dir="2700000" algn="tl" rotWithShape="0">
                    <a:prstClr val="black"/>
                  </a:outerShdw>
                </a:effectLst>
              </a:defRPr>
            </a:lvl1pPr>
          </a:lstStyle>
          <a:p>
            <a:r>
              <a:rPr lang="en-US" dirty="0"/>
              <a:t>Click to edit Master title style</a:t>
            </a:r>
          </a:p>
        </p:txBody>
      </p:sp>
      <p:pic>
        <p:nvPicPr>
          <p:cNvPr id="13" name="NASA.gif" descr="/Users/kgammage/Documents/CustomerWork/Meatballs/NASA.gif"/>
          <p:cNvPicPr>
            <a:picLocks noChangeAspect="1"/>
          </p:cNvPicPr>
          <p:nvPr userDrawn="1"/>
        </p:nvPicPr>
        <p:blipFill>
          <a:blip r:embed="rId3" r:link="rId4"/>
          <a:stretch>
            <a:fillRect/>
          </a:stretch>
        </p:blipFill>
        <p:spPr>
          <a:xfrm>
            <a:off x="10670650" y="258783"/>
            <a:ext cx="1093010" cy="934696"/>
          </a:xfrm>
          <a:prstGeom prst="rect">
            <a:avLst/>
          </a:prstGeom>
        </p:spPr>
      </p:pic>
      <p:cxnSp>
        <p:nvCxnSpPr>
          <p:cNvPr id="3" name="Straight Connector 2">
            <a:extLst>
              <a:ext uri="{FF2B5EF4-FFF2-40B4-BE49-F238E27FC236}">
                <a16:creationId xmlns:a16="http://schemas.microsoft.com/office/drawing/2014/main" id="{BD33103E-49B1-DB43-BD68-F854FA000F3C}"/>
              </a:ext>
            </a:extLst>
          </p:cNvPr>
          <p:cNvCxnSpPr/>
          <p:nvPr userDrawn="1"/>
        </p:nvCxnSpPr>
        <p:spPr>
          <a:xfrm>
            <a:off x="0" y="1371600"/>
            <a:ext cx="12192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AF7AE7E-1AD3-394B-BE79-E771072EC3E3}"/>
              </a:ext>
            </a:extLst>
          </p:cNvPr>
          <p:cNvCxnSpPr/>
          <p:nvPr userDrawn="1"/>
        </p:nvCxnSpPr>
        <p:spPr>
          <a:xfrm>
            <a:off x="0" y="2643149"/>
            <a:ext cx="12192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161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F177252-FB82-8541-B23C-2CF0B5E8DB31}"/>
              </a:ext>
            </a:extLst>
          </p:cNvPr>
          <p:cNvSpPr>
            <a:spLocks noGrp="1"/>
          </p:cNvSpPr>
          <p:nvPr>
            <p:ph type="sldNum" sz="quarter" idx="4"/>
          </p:nvPr>
        </p:nvSpPr>
        <p:spPr>
          <a:xfrm>
            <a:off x="11114719" y="6356351"/>
            <a:ext cx="521952" cy="365125"/>
          </a:xfrm>
          <a:prstGeom prst="rect">
            <a:avLst/>
          </a:prstGeom>
        </p:spPr>
        <p:txBody>
          <a:bodyPr vert="horz" lIns="91440" tIns="45720" rIns="91440" bIns="45720" rtlCol="0" anchor="ctr"/>
          <a:lstStyle>
            <a:lvl1pPr algn="r">
              <a:defRPr sz="1000">
                <a:solidFill>
                  <a:srgbClr val="000090"/>
                </a:solidFill>
                <a:latin typeface="Century Gothic" panose="020B0502020202020204" pitchFamily="34" charset="0"/>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2697757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CAE88BA9-C9F7-B44A-B44E-954DB682B90E}"/>
              </a:ext>
            </a:extLst>
          </p:cNvPr>
          <p:cNvSpPr>
            <a:spLocks noGrp="1"/>
          </p:cNvSpPr>
          <p:nvPr>
            <p:ph type="sldNum" sz="quarter" idx="10"/>
          </p:nvPr>
        </p:nvSpPr>
        <p:spPr>
          <a:xfrm>
            <a:off x="11114719" y="6356351"/>
            <a:ext cx="521952" cy="365125"/>
          </a:xfrm>
          <a:prstGeom prst="rect">
            <a:avLst/>
          </a:prstGeom>
        </p:spPr>
        <p:txBody>
          <a:bodyPr vert="horz" lIns="91440" tIns="45720" rIns="91440" bIns="45720" rtlCol="0" anchor="ctr"/>
          <a:lstStyle>
            <a:lvl1pPr algn="r">
              <a:defRPr sz="1000">
                <a:solidFill>
                  <a:srgbClr val="000090"/>
                </a:solidFill>
                <a:latin typeface="Century Gothic" panose="020B0502020202020204" pitchFamily="34" charset="0"/>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3493839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DC3C763B-E5AF-B140-A1F6-3C74581AF5AB}"/>
              </a:ext>
            </a:extLst>
          </p:cNvPr>
          <p:cNvSpPr>
            <a:spLocks noGrp="1"/>
          </p:cNvSpPr>
          <p:nvPr>
            <p:ph type="sldNum" sz="quarter" idx="4"/>
          </p:nvPr>
        </p:nvSpPr>
        <p:spPr>
          <a:xfrm>
            <a:off x="11114719" y="6356351"/>
            <a:ext cx="521952" cy="365125"/>
          </a:xfrm>
          <a:prstGeom prst="rect">
            <a:avLst/>
          </a:prstGeom>
        </p:spPr>
        <p:txBody>
          <a:bodyPr vert="horz" lIns="91440" tIns="45720" rIns="91440" bIns="45720" rtlCol="0" anchor="ctr"/>
          <a:lstStyle>
            <a:lvl1pPr algn="r">
              <a:defRPr sz="1000">
                <a:solidFill>
                  <a:srgbClr val="000090"/>
                </a:solidFill>
                <a:latin typeface="Century Gothic" panose="020B0502020202020204" pitchFamily="34" charset="0"/>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379726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04E465CE-4227-5942-8BE6-04BEC5F540FE}"/>
              </a:ext>
            </a:extLst>
          </p:cNvPr>
          <p:cNvSpPr>
            <a:spLocks noGrp="1"/>
          </p:cNvSpPr>
          <p:nvPr>
            <p:ph type="sldNum" sz="quarter" idx="4"/>
          </p:nvPr>
        </p:nvSpPr>
        <p:spPr>
          <a:xfrm>
            <a:off x="11114719" y="6356351"/>
            <a:ext cx="521952" cy="365125"/>
          </a:xfrm>
          <a:prstGeom prst="rect">
            <a:avLst/>
          </a:prstGeom>
        </p:spPr>
        <p:txBody>
          <a:bodyPr vert="horz" lIns="91440" tIns="45720" rIns="91440" bIns="45720" rtlCol="0" anchor="ctr"/>
          <a:lstStyle>
            <a:lvl1pPr algn="r">
              <a:defRPr sz="1000">
                <a:solidFill>
                  <a:srgbClr val="000090"/>
                </a:solidFill>
                <a:latin typeface="Century Gothic" panose="020B0502020202020204" pitchFamily="34" charset="0"/>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2416290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solidFill>
                  <a:schemeClr val="bg1">
                    <a:lumMod val="85000"/>
                  </a:schemeClr>
                </a:solidFill>
              </a:defRPr>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a:extLst>
              <a:ext uri="{FF2B5EF4-FFF2-40B4-BE49-F238E27FC236}">
                <a16:creationId xmlns:a16="http://schemas.microsoft.com/office/drawing/2014/main" id="{F7E24A95-E0BE-B34D-85A6-AFF01A3F247E}"/>
              </a:ext>
            </a:extLst>
          </p:cNvPr>
          <p:cNvSpPr>
            <a:spLocks noGrp="1"/>
          </p:cNvSpPr>
          <p:nvPr>
            <p:ph type="sldNum" sz="quarter" idx="4"/>
          </p:nvPr>
        </p:nvSpPr>
        <p:spPr>
          <a:xfrm>
            <a:off x="11114719" y="6356351"/>
            <a:ext cx="521952" cy="365125"/>
          </a:xfrm>
          <a:prstGeom prst="rect">
            <a:avLst/>
          </a:prstGeom>
        </p:spPr>
        <p:txBody>
          <a:bodyPr vert="horz" lIns="91440" tIns="45720" rIns="91440" bIns="45720" rtlCol="0" anchor="ctr"/>
          <a:lstStyle>
            <a:lvl1pPr algn="r">
              <a:defRPr sz="1000" b="1">
                <a:solidFill>
                  <a:srgbClr val="000090"/>
                </a:solidFill>
                <a:latin typeface="Century Gothic" panose="020B0502020202020204" pitchFamily="34" charset="0"/>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197273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solidFill>
                  <a:schemeClr val="bg1">
                    <a:lumMod val="85000"/>
                  </a:schemeClr>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a:extLst>
              <a:ext uri="{FF2B5EF4-FFF2-40B4-BE49-F238E27FC236}">
                <a16:creationId xmlns:a16="http://schemas.microsoft.com/office/drawing/2014/main" id="{8BEFA1DA-FF09-9F44-92EA-4191A007CA2B}"/>
              </a:ext>
            </a:extLst>
          </p:cNvPr>
          <p:cNvSpPr>
            <a:spLocks noGrp="1"/>
          </p:cNvSpPr>
          <p:nvPr>
            <p:ph type="sldNum" sz="quarter" idx="4"/>
          </p:nvPr>
        </p:nvSpPr>
        <p:spPr>
          <a:xfrm>
            <a:off x="11114719" y="6356351"/>
            <a:ext cx="521952" cy="365125"/>
          </a:xfrm>
          <a:prstGeom prst="rect">
            <a:avLst/>
          </a:prstGeom>
        </p:spPr>
        <p:txBody>
          <a:bodyPr vert="horz" lIns="91440" tIns="45720" rIns="91440" bIns="45720" rtlCol="0" anchor="ctr"/>
          <a:lstStyle>
            <a:lvl1pPr algn="r">
              <a:defRPr sz="1000">
                <a:solidFill>
                  <a:srgbClr val="000090"/>
                </a:solidFill>
                <a:latin typeface="Century Gothic" panose="020B0502020202020204" pitchFamily="34" charset="0"/>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3481532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6ED1ADC9-1B33-4C41-A948-3A4A043E7730}"/>
              </a:ext>
            </a:extLst>
          </p:cNvPr>
          <p:cNvSpPr>
            <a:spLocks noGrp="1"/>
          </p:cNvSpPr>
          <p:nvPr>
            <p:ph type="sldNum" sz="quarter" idx="4"/>
          </p:nvPr>
        </p:nvSpPr>
        <p:spPr>
          <a:xfrm>
            <a:off x="11114719" y="6356351"/>
            <a:ext cx="521952" cy="365125"/>
          </a:xfrm>
          <a:prstGeom prst="rect">
            <a:avLst/>
          </a:prstGeom>
        </p:spPr>
        <p:txBody>
          <a:bodyPr vert="horz" lIns="91440" tIns="45720" rIns="91440" bIns="45720" rtlCol="0" anchor="ctr"/>
          <a:lstStyle>
            <a:lvl1pPr algn="r">
              <a:defRPr sz="1000">
                <a:solidFill>
                  <a:srgbClr val="000090"/>
                </a:solidFill>
                <a:latin typeface="Century Gothic" panose="020B0502020202020204" pitchFamily="34" charset="0"/>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2233175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defRPr>
                <a:solidFill>
                  <a:schemeClr val="bg1">
                    <a:lumMod val="85000"/>
                  </a:schemeClr>
                </a:solidFill>
              </a:defRPr>
            </a:lvl1pPr>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E6AE76ED-6949-6E46-AC1D-A3856BE7089B}"/>
              </a:ext>
            </a:extLst>
          </p:cNvPr>
          <p:cNvSpPr>
            <a:spLocks noGrp="1"/>
          </p:cNvSpPr>
          <p:nvPr>
            <p:ph type="sldNum" sz="quarter" idx="4"/>
          </p:nvPr>
        </p:nvSpPr>
        <p:spPr>
          <a:xfrm>
            <a:off x="11114719" y="6356351"/>
            <a:ext cx="521952" cy="365125"/>
          </a:xfrm>
          <a:prstGeom prst="rect">
            <a:avLst/>
          </a:prstGeom>
        </p:spPr>
        <p:txBody>
          <a:bodyPr vert="horz" lIns="91440" tIns="45720" rIns="91440" bIns="45720" rtlCol="0" anchor="ctr"/>
          <a:lstStyle>
            <a:lvl1pPr algn="r">
              <a:defRPr sz="1000">
                <a:solidFill>
                  <a:srgbClr val="000090"/>
                </a:solidFill>
                <a:latin typeface="Century Gothic" panose="020B0502020202020204" pitchFamily="34" charset="0"/>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2618582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802EF5-1B65-4033-90D1-623E74A55A6B}" type="slidenum">
              <a:rPr lang="en-US" smtClean="0"/>
              <a:t>‹#›</a:t>
            </a:fld>
            <a:endParaRPr lang="en-US" dirty="0"/>
          </a:p>
        </p:txBody>
      </p:sp>
    </p:spTree>
    <p:extLst>
      <p:ext uri="{BB962C8B-B14F-4D97-AF65-F5344CB8AC3E}">
        <p14:creationId xmlns:p14="http://schemas.microsoft.com/office/powerpoint/2010/main" val="1395393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802EF5-1B65-4033-90D1-623E74A55A6B}" type="slidenum">
              <a:rPr lang="en-US" smtClean="0"/>
              <a:t>‹#›</a:t>
            </a:fld>
            <a:endParaRPr lang="en-US" dirty="0"/>
          </a:p>
        </p:txBody>
      </p:sp>
    </p:spTree>
    <p:extLst>
      <p:ext uri="{BB962C8B-B14F-4D97-AF65-F5344CB8AC3E}">
        <p14:creationId xmlns:p14="http://schemas.microsoft.com/office/powerpoint/2010/main" val="1360809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802EF5-1B65-4033-90D1-623E74A55A6B}" type="slidenum">
              <a:rPr lang="en-US" smtClean="0"/>
              <a:t>‹#›</a:t>
            </a:fld>
            <a:endParaRPr lang="en-US" dirty="0"/>
          </a:p>
        </p:txBody>
      </p:sp>
    </p:spTree>
    <p:extLst>
      <p:ext uri="{BB962C8B-B14F-4D97-AF65-F5344CB8AC3E}">
        <p14:creationId xmlns:p14="http://schemas.microsoft.com/office/powerpoint/2010/main" val="2823389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802EF5-1B65-4033-90D1-623E74A55A6B}" type="slidenum">
              <a:rPr lang="en-US" smtClean="0"/>
              <a:t>‹#›</a:t>
            </a:fld>
            <a:endParaRPr lang="en-US" dirty="0"/>
          </a:p>
        </p:txBody>
      </p:sp>
    </p:spTree>
    <p:extLst>
      <p:ext uri="{BB962C8B-B14F-4D97-AF65-F5344CB8AC3E}">
        <p14:creationId xmlns:p14="http://schemas.microsoft.com/office/powerpoint/2010/main" val="1692757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1802EF5-1B65-4033-90D1-623E74A55A6B}" type="slidenum">
              <a:rPr lang="en-US" smtClean="0"/>
              <a:t>‹#›</a:t>
            </a:fld>
            <a:endParaRPr lang="en-US" dirty="0"/>
          </a:p>
        </p:txBody>
      </p:sp>
    </p:spTree>
    <p:extLst>
      <p:ext uri="{BB962C8B-B14F-4D97-AF65-F5344CB8AC3E}">
        <p14:creationId xmlns:p14="http://schemas.microsoft.com/office/powerpoint/2010/main" val="2016654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1802EF5-1B65-4033-90D1-623E74A55A6B}" type="slidenum">
              <a:rPr lang="en-US" smtClean="0"/>
              <a:t>‹#›</a:t>
            </a:fld>
            <a:endParaRPr lang="en-US" dirty="0"/>
          </a:p>
        </p:txBody>
      </p:sp>
    </p:spTree>
    <p:extLst>
      <p:ext uri="{BB962C8B-B14F-4D97-AF65-F5344CB8AC3E}">
        <p14:creationId xmlns:p14="http://schemas.microsoft.com/office/powerpoint/2010/main" val="2998823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1802EF5-1B65-4033-90D1-623E74A55A6B}" type="slidenum">
              <a:rPr lang="en-US" smtClean="0"/>
              <a:t>‹#›</a:t>
            </a:fld>
            <a:endParaRPr lang="en-US" dirty="0"/>
          </a:p>
        </p:txBody>
      </p:sp>
    </p:spTree>
    <p:extLst>
      <p:ext uri="{BB962C8B-B14F-4D97-AF65-F5344CB8AC3E}">
        <p14:creationId xmlns:p14="http://schemas.microsoft.com/office/powerpoint/2010/main" val="3329054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802EF5-1B65-4033-90D1-623E74A55A6B}" type="slidenum">
              <a:rPr lang="en-US" smtClean="0"/>
              <a:t>‹#›</a:t>
            </a:fld>
            <a:endParaRPr lang="en-US" dirty="0"/>
          </a:p>
        </p:txBody>
      </p:sp>
    </p:spTree>
    <p:extLst>
      <p:ext uri="{BB962C8B-B14F-4D97-AF65-F5344CB8AC3E}">
        <p14:creationId xmlns:p14="http://schemas.microsoft.com/office/powerpoint/2010/main" val="1409156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802EF5-1B65-4033-90D1-623E74A55A6B}" type="slidenum">
              <a:rPr lang="en-US" smtClean="0"/>
              <a:t>‹#›</a:t>
            </a:fld>
            <a:endParaRPr lang="en-US" dirty="0"/>
          </a:p>
        </p:txBody>
      </p:sp>
    </p:spTree>
    <p:extLst>
      <p:ext uri="{BB962C8B-B14F-4D97-AF65-F5344CB8AC3E}">
        <p14:creationId xmlns:p14="http://schemas.microsoft.com/office/powerpoint/2010/main" val="3408735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802EF5-1B65-4033-90D1-623E74A55A6B}" type="slidenum">
              <a:rPr lang="en-US" smtClean="0"/>
              <a:t>‹#›</a:t>
            </a:fld>
            <a:endParaRPr lang="en-US" dirty="0"/>
          </a:p>
        </p:txBody>
      </p:sp>
    </p:spTree>
    <p:extLst>
      <p:ext uri="{BB962C8B-B14F-4D97-AF65-F5344CB8AC3E}">
        <p14:creationId xmlns:p14="http://schemas.microsoft.com/office/powerpoint/2010/main" val="6133219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802EF5-1B65-4033-90D1-623E74A55A6B}" type="slidenum">
              <a:rPr lang="en-US" smtClean="0"/>
              <a:t>‹#›</a:t>
            </a:fld>
            <a:endParaRPr lang="en-US" dirty="0"/>
          </a:p>
        </p:txBody>
      </p:sp>
    </p:spTree>
    <p:extLst>
      <p:ext uri="{BB962C8B-B14F-4D97-AF65-F5344CB8AC3E}">
        <p14:creationId xmlns:p14="http://schemas.microsoft.com/office/powerpoint/2010/main" val="2717606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3"/>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8746067" y="6356351"/>
            <a:ext cx="2844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7538C3-38AC-734E-A0EF-B7D39C483C3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Text Placeholder 2"/>
          <p:cNvSpPr>
            <a:spLocks noGrp="1"/>
          </p:cNvSpPr>
          <p:nvPr>
            <p:ph type="body" idx="13" hasCustomPrompt="1"/>
          </p:nvPr>
        </p:nvSpPr>
        <p:spPr>
          <a:xfrm>
            <a:off x="609600" y="941895"/>
            <a:ext cx="10972800" cy="442912"/>
          </a:xfrm>
        </p:spPr>
        <p:txBody>
          <a:bodyPr anchor="t">
            <a:noAutofit/>
          </a:bodyPr>
          <a:lstStyle>
            <a:lvl1pPr marL="0" indent="0">
              <a:buNone/>
              <a:defRPr sz="1800" b="1" cap="all">
                <a:solidFill>
                  <a:srgbClr val="E3AE24"/>
                </a:solidFill>
                <a:latin typeface="Impact"/>
                <a:cs typeface="Impac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Tree>
    <p:extLst>
      <p:ext uri="{BB962C8B-B14F-4D97-AF65-F5344CB8AC3E}">
        <p14:creationId xmlns:p14="http://schemas.microsoft.com/office/powerpoint/2010/main" val="817142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388C164-57C2-B84D-AF5B-A37C06E59202}"/>
              </a:ext>
            </a:extLst>
          </p:cNvPr>
          <p:cNvSpPr/>
          <p:nvPr userDrawn="1"/>
        </p:nvSpPr>
        <p:spPr>
          <a:xfrm>
            <a:off x="0" y="0"/>
            <a:ext cx="12192000" cy="1270038"/>
          </a:xfrm>
          <a:prstGeom prst="rect">
            <a:avLst/>
          </a:prstGeom>
          <a:gradFill>
            <a:gsLst>
              <a:gs pos="75000">
                <a:srgbClr val="8A91BB"/>
              </a:gs>
              <a:gs pos="0">
                <a:srgbClr val="19387A"/>
              </a:gs>
              <a:gs pos="100000">
                <a:srgbClr val="CBCDE2"/>
              </a:gs>
            </a:gsLst>
            <a:lin ang="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8A91BB"/>
              </a:solidFill>
            </a:endParaRPr>
          </a:p>
        </p:txBody>
      </p:sp>
      <p:sp>
        <p:nvSpPr>
          <p:cNvPr id="2" name="Title Placeholder 1"/>
          <p:cNvSpPr>
            <a:spLocks noGrp="1"/>
          </p:cNvSpPr>
          <p:nvPr>
            <p:ph type="title"/>
          </p:nvPr>
        </p:nvSpPr>
        <p:spPr>
          <a:xfrm>
            <a:off x="663871" y="85798"/>
            <a:ext cx="10972800" cy="1143000"/>
          </a:xfrm>
          <a:prstGeom prst="rect">
            <a:avLst/>
          </a:prstGeom>
        </p:spPr>
        <p:txBody>
          <a:bodyPr vert="horz" lIns="91440" tIns="45720" rIns="91440" bIns="45720" rtlCol="0" anchor="ctr">
            <a:normAutofit/>
          </a:bodyPr>
          <a:lstStyle/>
          <a:p>
            <a:r>
              <a:rPr lang="en-US"/>
              <a:t>Click to edit title style</a:t>
            </a:r>
          </a:p>
        </p:txBody>
      </p:sp>
      <p:sp>
        <p:nvSpPr>
          <p:cNvPr id="3" name="Text Placeholder 2"/>
          <p:cNvSpPr>
            <a:spLocks noGrp="1"/>
          </p:cNvSpPr>
          <p:nvPr>
            <p:ph type="body" idx="1"/>
          </p:nvPr>
        </p:nvSpPr>
        <p:spPr>
          <a:xfrm>
            <a:off x="609600" y="1475412"/>
            <a:ext cx="10972800" cy="46507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584039" y="6422228"/>
            <a:ext cx="3977371" cy="307777"/>
          </a:xfrm>
          <a:prstGeom prst="rect">
            <a:avLst/>
          </a:prstGeom>
          <a:noFill/>
        </p:spPr>
        <p:txBody>
          <a:bodyPr wrap="non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a:solidFill>
                  <a:srgbClr val="8A91BB"/>
                </a:solidFill>
                <a:effectLst>
                  <a:outerShdw blurRad="50800" dist="38100" dir="2700000" algn="tl" rotWithShape="0">
                    <a:schemeClr val="tx1">
                      <a:alpha val="0"/>
                    </a:schemeClr>
                  </a:outerShdw>
                </a:effectLst>
                <a:latin typeface="Century Gothic" panose="020B0502020202020204" pitchFamily="34" charset="0"/>
              </a:rPr>
              <a:t>NASA</a:t>
            </a:r>
            <a:r>
              <a:rPr lang="en-US" sz="1400" b="1">
                <a:solidFill>
                  <a:srgbClr val="8A91BB"/>
                </a:solidFill>
                <a:effectLst>
                  <a:outerShdw blurRad="50800" dist="38100" dir="2700000" algn="tl" rotWithShape="0">
                    <a:schemeClr val="tx1">
                      <a:alpha val="0"/>
                    </a:schemeClr>
                  </a:outerShdw>
                </a:effectLst>
                <a:latin typeface="Century Gothic" panose="020B0502020202020204" pitchFamily="34" charset="0"/>
              </a:rPr>
              <a:t> Conjunction Assessment Risk Analysis</a:t>
            </a:r>
          </a:p>
        </p:txBody>
      </p:sp>
      <p:cxnSp>
        <p:nvCxnSpPr>
          <p:cNvPr id="10" name="Straight Connector 9">
            <a:extLst>
              <a:ext uri="{FF2B5EF4-FFF2-40B4-BE49-F238E27FC236}">
                <a16:creationId xmlns:a16="http://schemas.microsoft.com/office/drawing/2014/main" id="{84D146FF-AA30-844A-86F2-2331A81DC230}"/>
              </a:ext>
            </a:extLst>
          </p:cNvPr>
          <p:cNvCxnSpPr/>
          <p:nvPr userDrawn="1"/>
        </p:nvCxnSpPr>
        <p:spPr>
          <a:xfrm>
            <a:off x="0" y="6319025"/>
            <a:ext cx="12192000" cy="0"/>
          </a:xfrm>
          <a:prstGeom prst="line">
            <a:avLst/>
          </a:prstGeom>
          <a:ln w="38100">
            <a:solidFill>
              <a:srgbClr val="19387A"/>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65E1555-99A7-0349-AA0D-A43B8CE4B0F4}"/>
              </a:ext>
            </a:extLst>
          </p:cNvPr>
          <p:cNvCxnSpPr/>
          <p:nvPr userDrawn="1"/>
        </p:nvCxnSpPr>
        <p:spPr>
          <a:xfrm>
            <a:off x="0" y="1260089"/>
            <a:ext cx="12192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4">
            <a:extLst>
              <a:ext uri="{FF2B5EF4-FFF2-40B4-BE49-F238E27FC236}">
                <a16:creationId xmlns:a16="http://schemas.microsoft.com/office/drawing/2014/main" id="{6E2ACD72-DA1F-1746-9D40-529AC54D5F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F85F87-5CC6-A849-BF1A-3235522FB06A}" type="slidenum">
              <a:rPr lang="en-US" smtClean="0"/>
              <a:t>‹#›</a:t>
            </a:fld>
            <a:endParaRPr lang="en-US"/>
          </a:p>
        </p:txBody>
      </p:sp>
    </p:spTree>
    <p:extLst>
      <p:ext uri="{BB962C8B-B14F-4D97-AF65-F5344CB8AC3E}">
        <p14:creationId xmlns:p14="http://schemas.microsoft.com/office/powerpoint/2010/main" val="18821919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457200" rtl="0" eaLnBrk="1" latinLnBrk="0" hangingPunct="1">
        <a:spcBef>
          <a:spcPct val="0"/>
        </a:spcBef>
        <a:buNone/>
        <a:defRPr sz="3600" b="1" kern="1200">
          <a:solidFill>
            <a:schemeClr val="bg1">
              <a:lumMod val="85000"/>
            </a:schemeClr>
          </a:solidFill>
          <a:effectLst>
            <a:outerShdw blurRad="50800" dist="38100" dir="2700000" algn="tl" rotWithShape="0">
              <a:schemeClr val="tx1"/>
            </a:outerShdw>
          </a:effectLst>
          <a:latin typeface="Century Gothic" panose="020B0502020202020204" pitchFamily="34" charset="0"/>
          <a:ea typeface="+mj-ea"/>
          <a:cs typeface="Arial"/>
        </a:defRPr>
      </a:lvl1pPr>
    </p:titleStyle>
    <p:bodyStyle>
      <a:lvl1pPr marL="171450" indent="-171450" algn="l" defTabSz="457200" rtl="0" eaLnBrk="1" latinLnBrk="0" hangingPunct="1">
        <a:spcBef>
          <a:spcPct val="20000"/>
        </a:spcBef>
        <a:buClr>
          <a:srgbClr val="CA0000"/>
        </a:buClr>
        <a:buFont typeface="Arial"/>
        <a:buChar char="•"/>
        <a:defRPr sz="2000" b="0" i="0" kern="1200" baseline="0">
          <a:solidFill>
            <a:schemeClr val="tx1"/>
          </a:solidFill>
          <a:effectLst>
            <a:outerShdw blurRad="50800" dist="38100" dir="2700000" algn="tl" rotWithShape="0">
              <a:schemeClr val="tx1">
                <a:alpha val="0"/>
              </a:schemeClr>
            </a:outerShdw>
          </a:effectLst>
          <a:latin typeface="Calibri" panose="020F0502020204030204" pitchFamily="34" charset="0"/>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1800" b="0" i="0" kern="1200" baseline="0">
          <a:solidFill>
            <a:schemeClr val="tx1"/>
          </a:solidFill>
          <a:effectLst>
            <a:outerShdw blurRad="50800" dist="38100" dir="2700000" algn="tl" rotWithShape="0">
              <a:schemeClr val="tx1">
                <a:alpha val="0"/>
              </a:schemeClr>
            </a:outerShdw>
          </a:effectLst>
          <a:latin typeface="Calibri" panose="020F0502020204030204" pitchFamily="34" charset="0"/>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1600" b="0" i="0" kern="1200" baseline="0">
          <a:solidFill>
            <a:schemeClr val="tx1"/>
          </a:solidFill>
          <a:effectLst>
            <a:outerShdw blurRad="50800" dist="38100" dir="2700000" algn="tl" rotWithShape="0">
              <a:schemeClr val="tx1">
                <a:alpha val="0"/>
              </a:schemeClr>
            </a:outerShdw>
          </a:effectLst>
          <a:latin typeface="Calibri" panose="020F0502020204030204" pitchFamily="34" charset="0"/>
          <a:ea typeface="+mn-ea"/>
          <a:cs typeface="Arial"/>
        </a:defRPr>
      </a:lvl3pPr>
      <a:lvl4pPr marL="1025525" indent="-284163" algn="l" defTabSz="457200" rtl="0" eaLnBrk="1" latinLnBrk="0" hangingPunct="1">
        <a:spcBef>
          <a:spcPct val="20000"/>
        </a:spcBef>
        <a:buClr>
          <a:srgbClr val="CA0000"/>
        </a:buClr>
        <a:buFont typeface="Arial"/>
        <a:buChar char="–"/>
        <a:defRPr sz="1600" b="0" i="0" kern="1200" baseline="0">
          <a:solidFill>
            <a:schemeClr val="tx1"/>
          </a:solidFill>
          <a:effectLst>
            <a:outerShdw blurRad="50800" dist="38100" dir="2700000" algn="tl" rotWithShape="0">
              <a:schemeClr val="tx1">
                <a:alpha val="0"/>
              </a:schemeClr>
            </a:outerShdw>
          </a:effectLst>
          <a:latin typeface="Calibri" panose="020F0502020204030204" pitchFamily="34" charset="0"/>
          <a:ea typeface="+mn-ea"/>
          <a:cs typeface="Arial"/>
        </a:defRPr>
      </a:lvl4pPr>
      <a:lvl5pPr marL="1254125" indent="-228600" algn="l" defTabSz="457200" rtl="0" eaLnBrk="1" latinLnBrk="0" hangingPunct="1">
        <a:spcBef>
          <a:spcPct val="20000"/>
        </a:spcBef>
        <a:buClr>
          <a:srgbClr val="CA0000"/>
        </a:buClr>
        <a:buFont typeface="Arial"/>
        <a:buChar char="»"/>
        <a:defRPr sz="1600" b="0" i="0" kern="1200" baseline="0">
          <a:solidFill>
            <a:schemeClr val="tx1"/>
          </a:solidFill>
          <a:effectLst>
            <a:outerShdw blurRad="50800" dist="38100" dir="2700000" algn="tl" rotWithShape="0">
              <a:schemeClr val="tx1">
                <a:alpha val="0"/>
              </a:schemeClr>
            </a:outerShdw>
          </a:effectLst>
          <a:latin typeface="Calibri" panose="020F0502020204030204" pitchFamily="34" charset="0"/>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802EF5-1B65-4033-90D1-623E74A55A6B}" type="slidenum">
              <a:rPr lang="en-US" smtClean="0"/>
              <a:t>‹#›</a:t>
            </a:fld>
            <a:endParaRPr lang="en-US" dirty="0"/>
          </a:p>
        </p:txBody>
      </p:sp>
    </p:spTree>
    <p:extLst>
      <p:ext uri="{BB962C8B-B14F-4D97-AF65-F5344CB8AC3E}">
        <p14:creationId xmlns:p14="http://schemas.microsoft.com/office/powerpoint/2010/main" val="3741661133"/>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gif"/><Relationship Id="rId5" Type="http://schemas.openxmlformats.org/officeDocument/2006/relationships/image" Target="../media/image10.emf"/><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www.darpa.mil/program/explainable-artificial-intelligenc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4.png"/><Relationship Id="rId18" Type="http://schemas.openxmlformats.org/officeDocument/2006/relationships/image" Target="../media/image29.svg"/><Relationship Id="rId3" Type="http://schemas.openxmlformats.org/officeDocument/2006/relationships/diagramData" Target="../diagrams/data1.xml"/><Relationship Id="rId21" Type="http://schemas.openxmlformats.org/officeDocument/2006/relationships/image" Target="../media/image32.svg"/><Relationship Id="rId7" Type="http://schemas.microsoft.com/office/2007/relationships/diagramDrawing" Target="../diagrams/drawing1.xml"/><Relationship Id="rId12" Type="http://schemas.openxmlformats.org/officeDocument/2006/relationships/image" Target="../media/image23.svg"/><Relationship Id="rId17" Type="http://schemas.openxmlformats.org/officeDocument/2006/relationships/image" Target="../media/image28.png"/><Relationship Id="rId2" Type="http://schemas.openxmlformats.org/officeDocument/2006/relationships/notesSlide" Target="../notesSlides/notesSlide9.xml"/><Relationship Id="rId16" Type="http://schemas.openxmlformats.org/officeDocument/2006/relationships/image" Target="../media/image27.svg"/><Relationship Id="rId20"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22.png"/><Relationship Id="rId5" Type="http://schemas.openxmlformats.org/officeDocument/2006/relationships/diagramQuickStyle" Target="../diagrams/quickStyle1.xml"/><Relationship Id="rId15" Type="http://schemas.openxmlformats.org/officeDocument/2006/relationships/image" Target="../media/image26.png"/><Relationship Id="rId10" Type="http://schemas.openxmlformats.org/officeDocument/2006/relationships/image" Target="../media/image17.svg"/><Relationship Id="rId19" Type="http://schemas.openxmlformats.org/officeDocument/2006/relationships/image" Target="../media/image30.png"/><Relationship Id="rId4" Type="http://schemas.openxmlformats.org/officeDocument/2006/relationships/diagramLayout" Target="../diagrams/layout1.xml"/><Relationship Id="rId9" Type="http://schemas.openxmlformats.org/officeDocument/2006/relationships/image" Target="../media/image16.png"/><Relationship Id="rId14" Type="http://schemas.openxmlformats.org/officeDocument/2006/relationships/image" Target="../media/image25.svg"/></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public.ccsds.org/Pubs/508x0b1e2s.pdf"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7.svg"/><Relationship Id="rId7" Type="http://schemas.openxmlformats.org/officeDocument/2006/relationships/image" Target="../media/image49.svg"/><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48.png"/><Relationship Id="rId11" Type="http://schemas.openxmlformats.org/officeDocument/2006/relationships/image" Target="../media/image51.svg"/><Relationship Id="rId5" Type="http://schemas.openxmlformats.org/officeDocument/2006/relationships/image" Target="../media/image19.svg"/><Relationship Id="rId10" Type="http://schemas.openxmlformats.org/officeDocument/2006/relationships/image" Target="../media/image50.png"/><Relationship Id="rId4" Type="http://schemas.openxmlformats.org/officeDocument/2006/relationships/image" Target="../media/image18.png"/><Relationship Id="rId9" Type="http://schemas.openxmlformats.org/officeDocument/2006/relationships/image" Target="../media/image23.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image" Target="../media/image52.jpeg"/><Relationship Id="rId7" Type="http://schemas.openxmlformats.org/officeDocument/2006/relationships/image" Target="../media/image58.emf"/><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57.png"/><Relationship Id="rId11" Type="http://schemas.openxmlformats.org/officeDocument/2006/relationships/image" Target="../media/image62.emf"/><Relationship Id="rId5" Type="http://schemas.openxmlformats.org/officeDocument/2006/relationships/image" Target="../media/image54.png"/><Relationship Id="rId10" Type="http://schemas.openxmlformats.org/officeDocument/2006/relationships/image" Target="../media/image61.png"/><Relationship Id="rId4" Type="http://schemas.openxmlformats.org/officeDocument/2006/relationships/image" Target="../media/image53.png"/><Relationship Id="rId9"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52.jpeg"/><Relationship Id="rId4" Type="http://schemas.openxmlformats.org/officeDocument/2006/relationships/image" Target="../media/image5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emf"/><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gif"/><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84.gi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hyperlink" Target="https://www.nasa.gov/cara/cara-publications/#pub-i" TargetMode="Externa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file://localhost/Users/kgammage/Documents/CustomerWork/Meatballs/NASA.gif" TargetMode="External"/><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87.emf"/><Relationship Id="rId4" Type="http://schemas.openxmlformats.org/officeDocument/2006/relationships/image" Target="../media/image86.emf"/></Relationships>
</file>

<file path=ppt/slides/_rels/slide42.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90.emf"/><Relationship Id="rId4" Type="http://schemas.openxmlformats.org/officeDocument/2006/relationships/image" Target="../media/image89.emf"/></Relationships>
</file>

<file path=ppt/slides/_rels/slide4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image" Target="../media/image93.png"/><Relationship Id="rId4" Type="http://schemas.openxmlformats.org/officeDocument/2006/relationships/image" Target="../media/image92.png"/></Relationships>
</file>

<file path=ppt/slides/_rels/slide44.xml.rels><?xml version="1.0" encoding="UTF-8" standalone="yes"?>
<Relationships xmlns="http://schemas.openxmlformats.org/package/2006/relationships"><Relationship Id="rId3" Type="http://schemas.openxmlformats.org/officeDocument/2006/relationships/hyperlink" Target="https://nodis3.gsfc.nasa.gov/OCE_docs/OCE_50.pdf"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94.tiff"/><Relationship Id="rId4" Type="http://schemas.openxmlformats.org/officeDocument/2006/relationships/hyperlink" Target="https://github.com/nasa/CARA_Analysis_Tools"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53212" y="1267452"/>
            <a:ext cx="12038787" cy="1470025"/>
          </a:xfrm>
        </p:spPr>
        <p:txBody>
          <a:bodyPr>
            <a:normAutofit fontScale="90000"/>
          </a:bodyPr>
          <a:lstStyle/>
          <a:p>
            <a:r>
              <a:rPr lang="en-US" sz="3200" dirty="0">
                <a:solidFill>
                  <a:srgbClr val="FADF4E"/>
                </a:solidFill>
                <a:latin typeface="+mj-lt"/>
              </a:rPr>
              <a:t>A Compendium for Artificial Intelligence and Machine Learning for Satellite Collision Avoidance at NASA Conjunction Assessment Risk Analysis (CARA)</a:t>
            </a:r>
          </a:p>
        </p:txBody>
      </p:sp>
      <p:sp>
        <p:nvSpPr>
          <p:cNvPr id="6" name="Subtitle 1">
            <a:extLst>
              <a:ext uri="{FF2B5EF4-FFF2-40B4-BE49-F238E27FC236}">
                <a16:creationId xmlns:a16="http://schemas.microsoft.com/office/drawing/2014/main" id="{3EDA9584-7A4A-7B3D-E86B-BC0BAC4EFD1F}"/>
              </a:ext>
            </a:extLst>
          </p:cNvPr>
          <p:cNvSpPr txBox="1">
            <a:spLocks/>
          </p:cNvSpPr>
          <p:nvPr/>
        </p:nvSpPr>
        <p:spPr>
          <a:xfrm>
            <a:off x="162526" y="3932625"/>
            <a:ext cx="6672096" cy="1764541"/>
          </a:xfrm>
          <a:prstGeom prst="rect">
            <a:avLst/>
          </a:prstGeom>
        </p:spPr>
        <p:txBody>
          <a:bodyPr vert="horz" lIns="91440" tIns="45720" rIns="91440" bIns="45720" rtlCol="0" anchor="t">
            <a:normAutofit/>
          </a:bodyPr>
          <a:lstStyle>
            <a:lvl1pPr marL="0" indent="0" algn="l" defTabSz="457200" rtl="0" eaLnBrk="1" latinLnBrk="0" hangingPunct="1">
              <a:spcBef>
                <a:spcPct val="20000"/>
              </a:spcBef>
              <a:buClr>
                <a:srgbClr val="CA0000"/>
              </a:buClr>
              <a:buFont typeface="Arial"/>
              <a:buNone/>
              <a:defRPr sz="2000" b="1" kern="1200">
                <a:solidFill>
                  <a:schemeClr val="bg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1pPr>
            <a:lvl2pPr marL="457200" indent="0" algn="ctr" defTabSz="457200" rtl="0" eaLnBrk="1" latinLnBrk="0" hangingPunct="1">
              <a:spcBef>
                <a:spcPct val="20000"/>
              </a:spcBef>
              <a:buClr>
                <a:srgbClr val="CA0000"/>
              </a:buClr>
              <a:buFont typeface="Arial"/>
              <a:buNone/>
              <a:tabLst>
                <a:tab pos="341313" algn="l"/>
              </a:tabLst>
              <a:defRPr sz="1800" b="1" kern="1200">
                <a:solidFill>
                  <a:schemeClr val="tx1">
                    <a:tint val="75000"/>
                  </a:schemeClr>
                </a:solidFill>
                <a:effectLst>
                  <a:outerShdw blurRad="50800" dist="38100" dir="2700000" algn="tl" rotWithShape="0">
                    <a:schemeClr val="tx1">
                      <a:alpha val="0"/>
                    </a:schemeClr>
                  </a:outerShdw>
                </a:effectLst>
                <a:latin typeface="Century Gothic" panose="020B0502020202020204" pitchFamily="34" charset="0"/>
                <a:ea typeface="+mn-ea"/>
                <a:cs typeface="Arial"/>
              </a:defRPr>
            </a:lvl2pPr>
            <a:lvl3pPr marL="914400" indent="0" algn="ctr" defTabSz="457200" rtl="0" eaLnBrk="1" latinLnBrk="0" hangingPunct="1">
              <a:spcBef>
                <a:spcPct val="20000"/>
              </a:spcBef>
              <a:buClr>
                <a:srgbClr val="CA0000"/>
              </a:buClr>
              <a:buFont typeface="Arial"/>
              <a:buNone/>
              <a:tabLst>
                <a:tab pos="569913" algn="l"/>
              </a:tabLst>
              <a:defRPr sz="1600" b="1" kern="1200">
                <a:solidFill>
                  <a:schemeClr val="tx1">
                    <a:tint val="75000"/>
                  </a:schemeClr>
                </a:solidFill>
                <a:effectLst>
                  <a:outerShdw blurRad="50800" dist="38100" dir="2700000" algn="tl" rotWithShape="0">
                    <a:schemeClr val="tx1">
                      <a:alpha val="0"/>
                    </a:schemeClr>
                  </a:outerShdw>
                </a:effectLst>
                <a:latin typeface="Century Gothic" panose="020B0502020202020204" pitchFamily="34" charset="0"/>
                <a:ea typeface="+mn-ea"/>
                <a:cs typeface="Arial"/>
              </a:defRPr>
            </a:lvl3pPr>
            <a:lvl4pPr marL="1371600" indent="0" algn="ctr" defTabSz="457200" rtl="0" eaLnBrk="1" latinLnBrk="0" hangingPunct="1">
              <a:spcBef>
                <a:spcPct val="20000"/>
              </a:spcBef>
              <a:buClr>
                <a:srgbClr val="CA0000"/>
              </a:buClr>
              <a:buFont typeface="Arial"/>
              <a:buNone/>
              <a:defRPr sz="1600" b="1" kern="1200">
                <a:solidFill>
                  <a:schemeClr val="tx1">
                    <a:tint val="75000"/>
                  </a:schemeClr>
                </a:solidFill>
                <a:effectLst>
                  <a:outerShdw blurRad="50800" dist="38100" dir="2700000" algn="tl" rotWithShape="0">
                    <a:schemeClr val="tx1">
                      <a:alpha val="0"/>
                    </a:schemeClr>
                  </a:outerShdw>
                </a:effectLst>
                <a:latin typeface="Century Gothic" panose="020B0502020202020204" pitchFamily="34" charset="0"/>
                <a:ea typeface="+mn-ea"/>
                <a:cs typeface="Arial"/>
              </a:defRPr>
            </a:lvl4pPr>
            <a:lvl5pPr marL="1828800" indent="0" algn="ctr" defTabSz="457200" rtl="0" eaLnBrk="1" latinLnBrk="0" hangingPunct="1">
              <a:spcBef>
                <a:spcPct val="20000"/>
              </a:spcBef>
              <a:buClr>
                <a:srgbClr val="CA0000"/>
              </a:buClr>
              <a:buFont typeface="Arial"/>
              <a:buNone/>
              <a:defRPr sz="1600" b="1" kern="1200">
                <a:solidFill>
                  <a:schemeClr val="tx1">
                    <a:tint val="75000"/>
                  </a:schemeClr>
                </a:solidFill>
                <a:effectLst>
                  <a:outerShdw blurRad="50800" dist="38100" dir="2700000" algn="tl" rotWithShape="0">
                    <a:schemeClr val="tx1">
                      <a:alpha val="0"/>
                    </a:schemeClr>
                  </a:outerShdw>
                </a:effectLst>
                <a:latin typeface="Century Gothic" panose="020B0502020202020204" pitchFamily="34" charset="0"/>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CA0000"/>
              </a:buClr>
              <a:buSzTx/>
              <a:buFont typeface="Arial"/>
              <a:buNone/>
              <a:tabLst/>
              <a:defRPr/>
            </a:pPr>
            <a:endParaRPr lang="en-US" dirty="0">
              <a:solidFill>
                <a:sysClr val="window" lastClr="FFFFFF"/>
              </a:solidFill>
              <a:effectLst>
                <a:outerShdw blurRad="50800" dist="38100" dir="2700000" algn="tl" rotWithShape="0">
                  <a:sysClr val="windowText" lastClr="000000">
                    <a:alpha val="0"/>
                  </a:sysClr>
                </a:outerShdw>
              </a:effectLst>
              <a:latin typeface="+mn-lt"/>
            </a:endParaRPr>
          </a:p>
          <a:p>
            <a:pPr marL="0" marR="0" lvl="0" indent="0" algn="l" defTabSz="457200" rtl="0" eaLnBrk="1" fontAlgn="auto" latinLnBrk="0" hangingPunct="1">
              <a:lnSpc>
                <a:spcPct val="100000"/>
              </a:lnSpc>
              <a:spcBef>
                <a:spcPct val="20000"/>
              </a:spcBef>
              <a:spcAft>
                <a:spcPts val="0"/>
              </a:spcAft>
              <a:buClr>
                <a:srgbClr val="CA0000"/>
              </a:buClr>
              <a:buSzTx/>
              <a:buFont typeface="Arial"/>
              <a:buNone/>
              <a:tabLst/>
              <a:defRPr/>
            </a:pPr>
            <a:r>
              <a:rPr kumimoji="0" lang="en-US" sz="2000" b="1" i="0" u="none" strike="noStrike" kern="1200" cap="none" spc="0" normalizeH="0" baseline="0" noProof="0" dirty="0">
                <a:ln>
                  <a:noFill/>
                </a:ln>
                <a:solidFill>
                  <a:sysClr val="window" lastClr="FFFFFF"/>
                </a:solidFill>
                <a:effectLst>
                  <a:outerShdw blurRad="50800" dist="38100" dir="2700000" algn="tl" rotWithShape="0">
                    <a:sysClr val="windowText" lastClr="000000">
                      <a:alpha val="0"/>
                    </a:sysClr>
                  </a:outerShdw>
                </a:effectLst>
                <a:uLnTx/>
                <a:uFillTx/>
                <a:latin typeface="+mn-lt"/>
                <a:ea typeface="+mn-ea"/>
                <a:cs typeface="Arial"/>
              </a:rPr>
              <a:t>Presented by Dr. Alinda K. Mashiku</a:t>
            </a:r>
          </a:p>
          <a:p>
            <a:pPr>
              <a:defRPr/>
            </a:pPr>
            <a:r>
              <a:rPr kumimoji="0" lang="en-US" sz="2000" b="1" i="0" u="none" strike="noStrike" kern="1200" cap="none" spc="0" normalizeH="0" baseline="0" noProof="0" dirty="0">
                <a:ln>
                  <a:noFill/>
                </a:ln>
                <a:solidFill>
                  <a:sysClr val="window" lastClr="FFFFFF"/>
                </a:solidFill>
                <a:effectLst>
                  <a:outerShdw blurRad="50800" dist="38100" dir="2700000" algn="tl" rotWithShape="0">
                    <a:sysClr val="windowText" lastClr="000000">
                      <a:alpha val="0"/>
                    </a:sysClr>
                  </a:outerShdw>
                </a:effectLst>
                <a:uLnTx/>
                <a:uFillTx/>
                <a:latin typeface="+mn-lt"/>
                <a:ea typeface="+mn-ea"/>
                <a:cs typeface="Arial"/>
              </a:rPr>
              <a:t>NASA CARA Manager</a:t>
            </a:r>
          </a:p>
          <a:p>
            <a:pPr marL="0" marR="0" lvl="0" indent="0" algn="l" defTabSz="457200" rtl="0" eaLnBrk="1" fontAlgn="auto" latinLnBrk="0" hangingPunct="1">
              <a:lnSpc>
                <a:spcPct val="100000"/>
              </a:lnSpc>
              <a:spcBef>
                <a:spcPct val="20000"/>
              </a:spcBef>
              <a:spcAft>
                <a:spcPts val="0"/>
              </a:spcAft>
              <a:buClr>
                <a:srgbClr val="CA0000"/>
              </a:buClr>
              <a:buSzTx/>
              <a:buFont typeface="Arial"/>
              <a:buNone/>
              <a:tabLst/>
              <a:defRPr/>
            </a:pPr>
            <a:r>
              <a:rPr kumimoji="0" lang="en-US" sz="2000" b="1" i="0" u="none" strike="noStrike" kern="1200" cap="none" spc="0" normalizeH="0" baseline="0" noProof="0" dirty="0">
                <a:ln>
                  <a:noFill/>
                </a:ln>
                <a:solidFill>
                  <a:sysClr val="window" lastClr="FFFFFF"/>
                </a:solidFill>
                <a:effectLst>
                  <a:outerShdw blurRad="50800" dist="38100" dir="2700000" algn="tl" rotWithShape="0">
                    <a:sysClr val="windowText" lastClr="000000">
                      <a:alpha val="0"/>
                    </a:sysClr>
                  </a:outerShdw>
                </a:effectLst>
                <a:uLnTx/>
                <a:uFillTx/>
                <a:latin typeface="+mn-lt"/>
                <a:ea typeface="+mn-ea"/>
                <a:cs typeface="Arial"/>
              </a:rPr>
              <a:t>NASA Goddard Space Flight Center</a:t>
            </a:r>
          </a:p>
          <a:p>
            <a:pPr marL="0" marR="0" lvl="0" indent="0" algn="l" defTabSz="457200" rtl="0" eaLnBrk="1" fontAlgn="auto" latinLnBrk="0" hangingPunct="1">
              <a:lnSpc>
                <a:spcPct val="100000"/>
              </a:lnSpc>
              <a:spcBef>
                <a:spcPct val="20000"/>
              </a:spcBef>
              <a:spcAft>
                <a:spcPts val="0"/>
              </a:spcAft>
              <a:buClr>
                <a:srgbClr val="CA0000"/>
              </a:buClr>
              <a:buSzTx/>
              <a:buFont typeface="Arial"/>
              <a:buNone/>
              <a:tabLst/>
              <a:defRPr/>
            </a:pPr>
            <a:endParaRPr kumimoji="0" lang="en-US" sz="2000" b="1" i="0" u="none" strike="noStrike" kern="1200" cap="none" spc="0" normalizeH="0" baseline="0" noProof="0" dirty="0">
              <a:ln>
                <a:noFill/>
              </a:ln>
              <a:solidFill>
                <a:sysClr val="window" lastClr="FFFFFF"/>
              </a:solidFill>
              <a:effectLst>
                <a:outerShdw blurRad="50800" dist="38100" dir="2700000" algn="tl" rotWithShape="0">
                  <a:sysClr val="windowText" lastClr="000000">
                    <a:alpha val="0"/>
                  </a:sysClr>
                </a:outerShdw>
              </a:effectLst>
              <a:uLnTx/>
              <a:uFillTx/>
              <a:latin typeface="+mn-lt"/>
              <a:ea typeface="+mn-ea"/>
              <a:cs typeface="Arial"/>
            </a:endParaRPr>
          </a:p>
          <a:p>
            <a:pPr marL="0" marR="0" lvl="0" indent="0" algn="l" defTabSz="457200" rtl="0" eaLnBrk="1" fontAlgn="auto" latinLnBrk="0" hangingPunct="1">
              <a:lnSpc>
                <a:spcPct val="100000"/>
              </a:lnSpc>
              <a:spcBef>
                <a:spcPct val="20000"/>
              </a:spcBef>
              <a:spcAft>
                <a:spcPts val="0"/>
              </a:spcAft>
              <a:buClr>
                <a:srgbClr val="CA0000"/>
              </a:buClr>
              <a:buSzTx/>
              <a:buFont typeface="Arial"/>
              <a:buNone/>
              <a:tabLst/>
              <a:defRPr/>
            </a:pPr>
            <a:endParaRPr kumimoji="0" lang="en-US" sz="2000" b="1" i="0" u="none" strike="noStrike" kern="1200" cap="none" spc="0" normalizeH="0" baseline="0" noProof="0" dirty="0">
              <a:ln>
                <a:noFill/>
              </a:ln>
              <a:solidFill>
                <a:sysClr val="window" lastClr="FFFFFF"/>
              </a:solidFill>
              <a:effectLst>
                <a:outerShdw blurRad="50800" dist="38100" dir="2700000" algn="tl" rotWithShape="0">
                  <a:sysClr val="windowText" lastClr="000000">
                    <a:alpha val="0"/>
                  </a:sysClr>
                </a:outerShdw>
              </a:effectLst>
              <a:uLnTx/>
              <a:uFillTx/>
              <a:latin typeface="+mn-lt"/>
              <a:ea typeface="+mn-ea"/>
              <a:cs typeface="Arial"/>
            </a:endParaRPr>
          </a:p>
        </p:txBody>
      </p:sp>
      <p:sp>
        <p:nvSpPr>
          <p:cNvPr id="2" name="TextBox 1">
            <a:extLst>
              <a:ext uri="{FF2B5EF4-FFF2-40B4-BE49-F238E27FC236}">
                <a16:creationId xmlns:a16="http://schemas.microsoft.com/office/drawing/2014/main" id="{1C3FC1E8-5F2E-65F1-5E73-7664CE2A4B22}"/>
              </a:ext>
            </a:extLst>
          </p:cNvPr>
          <p:cNvSpPr txBox="1"/>
          <p:nvPr/>
        </p:nvSpPr>
        <p:spPr>
          <a:xfrm>
            <a:off x="3498574" y="2828835"/>
            <a:ext cx="6082748" cy="1200329"/>
          </a:xfrm>
          <a:prstGeom prst="rect">
            <a:avLst/>
          </a:prstGeom>
          <a:noFill/>
        </p:spPr>
        <p:txBody>
          <a:bodyPr wrap="square" rtlCol="0">
            <a:spAutoFit/>
          </a:bodyPr>
          <a:lstStyle/>
          <a:p>
            <a:r>
              <a:rPr lang="en-US" sz="2400" b="1" dirty="0">
                <a:solidFill>
                  <a:schemeClr val="bg1"/>
                </a:solidFill>
              </a:rPr>
              <a:t>Cognitive Space Operations (COGSPO) </a:t>
            </a:r>
          </a:p>
          <a:p>
            <a:r>
              <a:rPr lang="en-US" sz="2400" b="1" dirty="0">
                <a:solidFill>
                  <a:schemeClr val="bg1"/>
                </a:solidFill>
              </a:rPr>
              <a:t>Reverse Industry Day </a:t>
            </a:r>
          </a:p>
          <a:p>
            <a:r>
              <a:rPr lang="en-US" sz="2400" b="1" dirty="0">
                <a:solidFill>
                  <a:schemeClr val="bg1"/>
                </a:solidFill>
              </a:rPr>
              <a:t>June 25-26</a:t>
            </a:r>
            <a:r>
              <a:rPr lang="en-US" sz="2400" b="1" baseline="30000" dirty="0">
                <a:solidFill>
                  <a:schemeClr val="bg1"/>
                </a:solidFill>
              </a:rPr>
              <a:t>th</a:t>
            </a:r>
            <a:r>
              <a:rPr lang="en-US" sz="2400" b="1" dirty="0">
                <a:solidFill>
                  <a:schemeClr val="bg1"/>
                </a:solidFill>
              </a:rPr>
              <a:t>, 2024 Cary, NC </a:t>
            </a:r>
          </a:p>
        </p:txBody>
      </p:sp>
    </p:spTree>
    <p:extLst>
      <p:ext uri="{BB962C8B-B14F-4D97-AF65-F5344CB8AC3E}">
        <p14:creationId xmlns:p14="http://schemas.microsoft.com/office/powerpoint/2010/main" val="108427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E477CC4-4F03-4824-6FAE-20B7ED2FB71A}"/>
              </a:ext>
            </a:extLst>
          </p:cNvPr>
          <p:cNvSpPr>
            <a:spLocks noGrp="1"/>
          </p:cNvSpPr>
          <p:nvPr>
            <p:ph idx="1"/>
          </p:nvPr>
        </p:nvSpPr>
        <p:spPr>
          <a:xfrm>
            <a:off x="293427" y="1475412"/>
            <a:ext cx="11288973" cy="4650752"/>
          </a:xfrm>
        </p:spPr>
        <p:txBody>
          <a:bodyPr>
            <a:normAutofit/>
          </a:bodyPr>
          <a:lstStyle/>
          <a:p>
            <a:r>
              <a:rPr lang="en-US" dirty="0">
                <a:latin typeface="+mj-lt"/>
              </a:rPr>
              <a:t>Background and Motivation for AI/ML for CA</a:t>
            </a:r>
          </a:p>
          <a:p>
            <a:r>
              <a:rPr lang="en-US" dirty="0">
                <a:latin typeface="+mj-lt"/>
              </a:rPr>
              <a:t>CARA Overview</a:t>
            </a:r>
          </a:p>
          <a:p>
            <a:r>
              <a:rPr lang="en-US" dirty="0">
                <a:latin typeface="+mj-lt"/>
              </a:rPr>
              <a:t>Conjunction Data</a:t>
            </a:r>
          </a:p>
          <a:p>
            <a:r>
              <a:rPr lang="en-US" dirty="0">
                <a:latin typeface="+mj-lt"/>
              </a:rPr>
              <a:t>AI and ML for Risk Assessment</a:t>
            </a:r>
          </a:p>
          <a:p>
            <a:pPr lvl="1"/>
            <a:r>
              <a:rPr lang="en-US" dirty="0">
                <a:latin typeface="+mj-lt"/>
              </a:rPr>
              <a:t>Unsupervised Machine Learning</a:t>
            </a:r>
          </a:p>
          <a:p>
            <a:pPr lvl="1"/>
            <a:r>
              <a:rPr lang="en-US" dirty="0">
                <a:latin typeface="+mj-lt"/>
              </a:rPr>
              <a:t>Fuzzy Inference Systems</a:t>
            </a:r>
          </a:p>
          <a:p>
            <a:pPr lvl="1"/>
            <a:r>
              <a:rPr lang="en-US" dirty="0">
                <a:latin typeface="+mj-lt"/>
              </a:rPr>
              <a:t>Deep Neural Networks</a:t>
            </a:r>
          </a:p>
          <a:p>
            <a:r>
              <a:rPr lang="en-US" dirty="0">
                <a:latin typeface="+mj-lt"/>
              </a:rPr>
              <a:t>AI and ML for Decision Support</a:t>
            </a:r>
          </a:p>
          <a:p>
            <a:pPr lvl="1"/>
            <a:r>
              <a:rPr lang="en-US" dirty="0">
                <a:latin typeface="+mj-lt"/>
              </a:rPr>
              <a:t>Shallow Binary Classifier</a:t>
            </a:r>
          </a:p>
          <a:p>
            <a:pPr lvl="1"/>
            <a:r>
              <a:rPr lang="en-US" dirty="0">
                <a:latin typeface="+mj-lt"/>
              </a:rPr>
              <a:t>Long-Short Term Memory Neural Networks</a:t>
            </a:r>
          </a:p>
          <a:p>
            <a:r>
              <a:rPr lang="en-US" dirty="0">
                <a:latin typeface="+mj-lt"/>
              </a:rPr>
              <a:t>Summary</a:t>
            </a:r>
          </a:p>
          <a:p>
            <a:pPr marL="0" indent="0">
              <a:buNone/>
            </a:pPr>
            <a:endParaRPr lang="en-US" sz="2800" dirty="0">
              <a:latin typeface="+mj-lt"/>
            </a:endParaRPr>
          </a:p>
          <a:p>
            <a:pPr marL="0" indent="0">
              <a:buNone/>
            </a:pPr>
            <a:endParaRPr lang="en-US" dirty="0">
              <a:latin typeface="+mn-lt"/>
            </a:endParaRPr>
          </a:p>
        </p:txBody>
      </p:sp>
      <p:sp>
        <p:nvSpPr>
          <p:cNvPr id="4" name="Title 3">
            <a:extLst>
              <a:ext uri="{FF2B5EF4-FFF2-40B4-BE49-F238E27FC236}">
                <a16:creationId xmlns:a16="http://schemas.microsoft.com/office/drawing/2014/main" id="{3B48AA8D-02B1-FD1D-11A2-CC1E57C6CFF8}"/>
              </a:ext>
            </a:extLst>
          </p:cNvPr>
          <p:cNvSpPr>
            <a:spLocks noGrp="1"/>
          </p:cNvSpPr>
          <p:nvPr>
            <p:ph type="title"/>
          </p:nvPr>
        </p:nvSpPr>
        <p:spPr/>
        <p:txBody>
          <a:bodyPr>
            <a:normAutofit/>
          </a:bodyPr>
          <a:lstStyle/>
          <a:p>
            <a:r>
              <a:rPr lang="en-US" sz="4400" dirty="0">
                <a:latin typeface="+mj-lt"/>
              </a:rPr>
              <a:t>AGENDA</a:t>
            </a:r>
          </a:p>
        </p:txBody>
      </p:sp>
      <p:sp>
        <p:nvSpPr>
          <p:cNvPr id="2" name="Slide Number Placeholder 5">
            <a:extLst>
              <a:ext uri="{FF2B5EF4-FFF2-40B4-BE49-F238E27FC236}">
                <a16:creationId xmlns:a16="http://schemas.microsoft.com/office/drawing/2014/main" id="{CAE72DE4-D249-08EC-CB75-076C313014D5}"/>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2</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273646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 name="TextBox 2047"/>
          <p:cNvSpPr txBox="1"/>
          <p:nvPr/>
        </p:nvSpPr>
        <p:spPr>
          <a:xfrm>
            <a:off x="65245" y="3775454"/>
            <a:ext cx="7410702" cy="20313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Calibri" panose="020F0502020204030204"/>
                <a:ea typeface="+mn-ea"/>
                <a:cs typeface="+mn-cs"/>
              </a:rPr>
              <a:t>If relative motion in the encounter region is linear, the problem can be reduced to a two-dimensional integral by integration and projection.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Calibri" panose="020F0502020204030204"/>
                <a:ea typeface="+mn-ea"/>
                <a:cs typeface="+mn-cs"/>
              </a:rPr>
              <a:t>This “2D” Pc is the primary method currently used in the field of space situational awareness for Risk Assessment.</a:t>
            </a:r>
          </a:p>
        </p:txBody>
      </p:sp>
      <p:pic>
        <p:nvPicPr>
          <p:cNvPr id="4100" name="Picture 4" descr="Image result for satellit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89" r="34969"/>
          <a:stretch/>
        </p:blipFill>
        <p:spPr bwMode="auto">
          <a:xfrm>
            <a:off x="667374" y="1369821"/>
            <a:ext cx="1009686" cy="42559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63893" y="891759"/>
            <a:ext cx="11541967" cy="5663681"/>
          </a:xfrm>
        </p:spPr>
        <p:txBody>
          <a:bodyPr>
            <a:noAutofit/>
          </a:bodyPr>
          <a:lstStyle/>
          <a:p>
            <a:pPr marL="457200" lvl="1" indent="0">
              <a:buNone/>
            </a:pPr>
            <a:endParaRPr lang="en-US" sz="2000" dirty="0">
              <a:solidFill>
                <a:srgbClr val="FF0000"/>
              </a:solidFill>
            </a:endParaRPr>
          </a:p>
          <a:p>
            <a:pPr marL="457200" lvl="1" indent="0">
              <a:buNone/>
            </a:pPr>
            <a:endParaRPr lang="en-US" sz="2000" dirty="0">
              <a:solidFill>
                <a:srgbClr val="FF0000"/>
              </a:solidFill>
            </a:endParaRPr>
          </a:p>
          <a:p>
            <a:pPr marL="457200" lvl="1" indent="0">
              <a:buNone/>
            </a:pPr>
            <a:endParaRPr lang="en-US" sz="2000" dirty="0">
              <a:solidFill>
                <a:srgbClr val="002060"/>
              </a:solidFill>
            </a:endParaRPr>
          </a:p>
          <a:p>
            <a:pPr marL="457200" lvl="1" indent="0">
              <a:buNone/>
            </a:pPr>
            <a:endParaRPr lang="en-US" sz="2000" dirty="0">
              <a:solidFill>
                <a:srgbClr val="002060"/>
              </a:solidFill>
            </a:endParaRPr>
          </a:p>
        </p:txBody>
      </p:sp>
      <p:sp>
        <p:nvSpPr>
          <p:cNvPr id="2" name="Title 1"/>
          <p:cNvSpPr>
            <a:spLocks noGrp="1"/>
          </p:cNvSpPr>
          <p:nvPr>
            <p:ph type="title"/>
          </p:nvPr>
        </p:nvSpPr>
        <p:spPr>
          <a:xfrm>
            <a:off x="467457" y="16690"/>
            <a:ext cx="10515600" cy="745218"/>
          </a:xfrm>
        </p:spPr>
        <p:txBody>
          <a:bodyPr>
            <a:normAutofit/>
          </a:bodyPr>
          <a:lstStyle/>
          <a:p>
            <a:pPr algn="ctr"/>
            <a:r>
              <a:rPr lang="en-US" sz="2800" b="1" dirty="0">
                <a:latin typeface="+mn-lt"/>
              </a:rPr>
              <a:t>Background and Motivation</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13AE75-544F-4073-A520-589257A716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TextBox 8"/>
          <p:cNvSpPr txBox="1"/>
          <p:nvPr/>
        </p:nvSpPr>
        <p:spPr>
          <a:xfrm>
            <a:off x="4204468" y="891759"/>
            <a:ext cx="7935654" cy="273921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Primary and Secondary objects in a close encounter (conjunction) are described by: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	-Position (Relative Position)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	-Velocity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	-Covariance matrix (region of uncertainty)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	-Hard-body radius (HBR) (circumscribing radii)</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rPr>
              <a:t>	</a:t>
            </a:r>
          </a:p>
        </p:txBody>
      </p:sp>
      <mc:AlternateContent xmlns:mc="http://schemas.openxmlformats.org/markup-compatibility/2006" xmlns:a14="http://schemas.microsoft.com/office/drawing/2010/main">
        <mc:Choice Requires="a14">
          <p:sp>
            <p:nvSpPr>
              <p:cNvPr id="11" name="TextBox 10"/>
              <p:cNvSpPr txBox="1"/>
              <p:nvPr/>
            </p:nvSpPr>
            <p:spPr>
              <a:xfrm>
                <a:off x="140588" y="2798184"/>
                <a:ext cx="5580950" cy="74950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t>𝑃𝑐</m:t>
                      </m:r>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t>= </m:t>
                      </m:r>
                      <m:f>
                        <m:fPr>
                          <m:ctrlP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ctrlPr>
                        </m:fPr>
                        <m:num>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t>1</m:t>
                          </m:r>
                        </m:num>
                        <m:den>
                          <m:rad>
                            <m:radPr>
                              <m:degHide m:val="on"/>
                              <m:ctrlP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ctrlPr>
                            </m:radPr>
                            <m:deg/>
                            <m:e>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t>8</m:t>
                              </m:r>
                              <m:sSup>
                                <m:sSupPr>
                                  <m:ctrlP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ctrlPr>
                                </m:sSupPr>
                                <m:e>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Cambria Math" panose="02040503050406030204" pitchFamily="18" charset="0"/>
                                      <a:cs typeface="+mn-cs"/>
                                    </a:rPr>
                                    <m:t>𝜋</m:t>
                                  </m:r>
                                </m:e>
                                <m:sup>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t>3</m:t>
                                  </m:r>
                                </m:sup>
                              </m:sSup>
                            </m:e>
                          </m:rad>
                          <m:sSub>
                            <m:sSubPr>
                              <m:ctrlP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Cambria Math" panose="02040503050406030204" pitchFamily="18" charset="0"/>
                                  <a:cs typeface="+mn-cs"/>
                                </a:rPr>
                                <m:t>𝜎</m:t>
                              </m:r>
                            </m:e>
                            <m:sub>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t>𝑥</m:t>
                              </m:r>
                            </m:sub>
                          </m:sSub>
                          <m:sSub>
                            <m:sSub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Cambria Math" panose="02040503050406030204" pitchFamily="18" charset="0"/>
                                  <a:cs typeface="+mn-cs"/>
                                </a:rPr>
                                <m:t>𝜎</m:t>
                              </m:r>
                            </m:e>
                            <m:sub>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Cambria Math" panose="02040503050406030204" pitchFamily="18" charset="0"/>
                                  <a:cs typeface="+mn-cs"/>
                                </a:rPr>
                                <m:t>𝑦</m:t>
                              </m:r>
                            </m:sub>
                          </m:sSub>
                          <m:sSub>
                            <m:sSub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Cambria Math" panose="02040503050406030204" pitchFamily="18" charset="0"/>
                                  <a:cs typeface="+mn-cs"/>
                                </a:rPr>
                                <m:t>𝜎</m:t>
                              </m:r>
                            </m:e>
                            <m:sub>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Cambria Math" panose="02040503050406030204" pitchFamily="18" charset="0"/>
                                  <a:cs typeface="+mn-cs"/>
                                </a:rPr>
                                <m:t>𝑧</m:t>
                              </m:r>
                            </m:sub>
                          </m:sSub>
                        </m:den>
                      </m:f>
                      <m:nary>
                        <m:naryPr>
                          <m:chr m:val="∭"/>
                          <m:limLoc m:val="undOvr"/>
                          <m:ctrlP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ctrlPr>
                        </m:naryPr>
                        <m:sub>
                          <m:r>
                            <m:rPr>
                              <m:brk m:alnAt="24"/>
                            </m:rP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t>𝑉</m:t>
                          </m:r>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t>𝑡𝑖</m:t>
                          </m:r>
                        </m:sub>
                        <m:sup>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t>𝑉𝑡𝑓</m:t>
                          </m:r>
                        </m:sup>
                        <m:e>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𝑒𝑥𝑝</m:t>
                          </m:r>
                          <m:d>
                            <m:dPr>
                              <m:begChr m:val="["/>
                              <m:endChr m:val="]"/>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dPr>
                            <m:e>
                              <m:f>
                                <m:f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fPr>
                                <m:num>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m:t>
                                  </m:r>
                                  <m:sSup>
                                    <m:sSup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sSupPr>
                                    <m:e>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𝑥</m:t>
                                      </m:r>
                                    </m:e>
                                    <m:sup>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2</m:t>
                                      </m:r>
                                    </m:sup>
                                  </m:sSup>
                                </m:num>
                                <m:den>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2</m:t>
                                  </m:r>
                                  <m:sSup>
                                    <m:sSup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sSupPr>
                                    <m:e>
                                      <m:d>
                                        <m:d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dPr>
                                        <m:e>
                                          <m:sSub>
                                            <m:sSub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Cambria Math" panose="02040503050406030204" pitchFamily="18" charset="0"/>
                                                  <a:cs typeface="+mn-cs"/>
                                                </a:rPr>
                                                <m:t>𝜎</m:t>
                                              </m:r>
                                            </m:e>
                                            <m:sub>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𝑥</m:t>
                                              </m:r>
                                            </m:sub>
                                          </m:sSub>
                                        </m:e>
                                      </m:d>
                                    </m:e>
                                    <m:sup>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2</m:t>
                                      </m:r>
                                    </m:sup>
                                  </m:sSup>
                                </m:den>
                              </m:f>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m:t>
                              </m:r>
                              <m:f>
                                <m:f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fPr>
                                <m:num>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m:t>
                                  </m:r>
                                  <m:sSup>
                                    <m:sSup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sSupPr>
                                    <m:e>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𝑦</m:t>
                                      </m:r>
                                    </m:e>
                                    <m:sup>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2</m:t>
                                      </m:r>
                                    </m:sup>
                                  </m:sSup>
                                </m:num>
                                <m:den>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2</m:t>
                                  </m:r>
                                  <m:sSup>
                                    <m:sSup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sSupPr>
                                    <m:e>
                                      <m:d>
                                        <m:d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dPr>
                                        <m:e>
                                          <m:sSub>
                                            <m:sSub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Cambria Math" panose="02040503050406030204" pitchFamily="18" charset="0"/>
                                                  <a:cs typeface="+mn-cs"/>
                                                </a:rPr>
                                                <m:t>𝜎</m:t>
                                              </m:r>
                                            </m:e>
                                            <m:sub>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𝑦</m:t>
                                              </m:r>
                                            </m:sub>
                                          </m:sSub>
                                        </m:e>
                                      </m:d>
                                    </m:e>
                                    <m:sup>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2</m:t>
                                      </m:r>
                                    </m:sup>
                                  </m:sSup>
                                </m:den>
                              </m:f>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m:t>
                              </m:r>
                              <m:f>
                                <m:f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fPr>
                                <m:num>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m:t>
                                  </m:r>
                                  <m:sSup>
                                    <m:sSup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sSupPr>
                                    <m:e>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𝑧</m:t>
                                      </m:r>
                                    </m:e>
                                    <m:sup>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2</m:t>
                                      </m:r>
                                    </m:sup>
                                  </m:sSup>
                                </m:num>
                                <m:den>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2</m:t>
                                  </m:r>
                                  <m:sSup>
                                    <m:sSup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sSupPr>
                                    <m:e>
                                      <m:d>
                                        <m:d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dPr>
                                        <m:e>
                                          <m:sSub>
                                            <m:sSubPr>
                                              <m:ctrlP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Cambria Math" panose="02040503050406030204" pitchFamily="18" charset="0"/>
                                                  <a:cs typeface="+mn-cs"/>
                                                </a:rPr>
                                                <m:t>𝜎</m:t>
                                              </m:r>
                                            </m:e>
                                            <m:sub>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𝑧</m:t>
                                              </m:r>
                                            </m:sub>
                                          </m:sSub>
                                        </m:e>
                                      </m:d>
                                    </m:e>
                                    <m:sup>
                                      <m:r>
                                        <a:rPr kumimoji="0" lang="en-US" sz="1600" b="0" i="1" u="none" strike="noStrike" kern="1200" cap="none" spc="0" normalizeH="0" baseline="0" noProof="0">
                                          <a:ln>
                                            <a:noFill/>
                                          </a:ln>
                                          <a:solidFill>
                                            <a:srgbClr val="224DFF"/>
                                          </a:solidFill>
                                          <a:effectLst/>
                                          <a:uLnTx/>
                                          <a:uFillTx/>
                                          <a:latin typeface="Cambria Math" panose="02040503050406030204" pitchFamily="18" charset="0"/>
                                          <a:ea typeface="+mn-ea"/>
                                          <a:cs typeface="+mn-cs"/>
                                        </a:rPr>
                                        <m:t>2</m:t>
                                      </m:r>
                                    </m:sup>
                                  </m:sSup>
                                </m:den>
                              </m:f>
                            </m:e>
                          </m:d>
                        </m:e>
                      </m:nary>
                      <m:r>
                        <a:rPr kumimoji="0" lang="en-US" sz="1600" b="0" i="1" u="none" strike="noStrike" kern="1200" cap="none" spc="0" normalizeH="0" baseline="0" noProof="0" smtClean="0">
                          <a:ln>
                            <a:noFill/>
                          </a:ln>
                          <a:solidFill>
                            <a:srgbClr val="224DFF"/>
                          </a:solidFill>
                          <a:effectLst/>
                          <a:uLnTx/>
                          <a:uFillTx/>
                          <a:latin typeface="Cambria Math" panose="02040503050406030204" pitchFamily="18" charset="0"/>
                          <a:ea typeface="+mn-ea"/>
                          <a:cs typeface="+mn-cs"/>
                        </a:rPr>
                        <m:t>𝑑𝑥𝑑𝑦𝑑𝑧</m:t>
                      </m:r>
                    </m:oMath>
                  </m:oMathPara>
                </a14:m>
                <a:endParaRPr kumimoji="0" lang="en-US" sz="1600" b="0" i="0" u="none" strike="noStrike" kern="1200" cap="none" spc="0" normalizeH="0" baseline="0" noProof="0" dirty="0">
                  <a:ln>
                    <a:noFill/>
                  </a:ln>
                  <a:solidFill>
                    <a:srgbClr val="224DFF"/>
                  </a:solidFill>
                  <a:effectLst/>
                  <a:uLnTx/>
                  <a:uFillTx/>
                  <a:latin typeface="Calibri" panose="020F0502020204030204"/>
                  <a:ea typeface="+mn-ea"/>
                  <a:cs typeface="+mn-cs"/>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140588" y="2798184"/>
                <a:ext cx="5580950" cy="749501"/>
              </a:xfrm>
              <a:prstGeom prst="rect">
                <a:avLst/>
              </a:prstGeom>
              <a:blipFill>
                <a:blip r:embed="rId4"/>
                <a:stretch>
                  <a:fillRect l="-455" t="-118333" r="-682" b="-180000"/>
                </a:stretch>
              </a:blipFill>
            </p:spPr>
            <p:txBody>
              <a:bodyPr/>
              <a:lstStyle/>
              <a:p>
                <a:r>
                  <a:rPr lang="en-US">
                    <a:noFill/>
                  </a:rPr>
                  <a:t> </a:t>
                </a:r>
              </a:p>
            </p:txBody>
          </p:sp>
        </mc:Fallback>
      </mc:AlternateContent>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87599" y="3494669"/>
            <a:ext cx="3291894" cy="2287804"/>
          </a:xfrm>
          <a:prstGeom prst="rect">
            <a:avLst/>
          </a:prstGeom>
          <a:ln w="50800">
            <a:noFill/>
          </a:ln>
        </p:spPr>
      </p:pic>
      <mc:AlternateContent xmlns:mc="http://schemas.openxmlformats.org/markup-compatibility/2006" xmlns:a14="http://schemas.microsoft.com/office/drawing/2010/main">
        <mc:Choice Requires="a14">
          <p:sp>
            <p:nvSpPr>
              <p:cNvPr id="14" name="TextBox 13"/>
              <p:cNvSpPr txBox="1"/>
              <p:nvPr/>
            </p:nvSpPr>
            <p:spPr>
              <a:xfrm>
                <a:off x="113936" y="4419989"/>
                <a:ext cx="6670544" cy="660181"/>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𝑃𝑐</m:t>
                      </m:r>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 </m:t>
                      </m:r>
                      <m:f>
                        <m:f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fPr>
                        <m:num>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1</m:t>
                          </m:r>
                        </m:num>
                        <m:den>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2</m:t>
                          </m:r>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𝜋</m:t>
                          </m:r>
                          <m:sSub>
                            <m:sSub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𝜎</m:t>
                              </m:r>
                            </m:e>
                            <m:sub>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𝑥</m:t>
                              </m:r>
                            </m:sub>
                          </m:sSub>
                          <m:sSub>
                            <m:sSub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𝜎</m:t>
                              </m:r>
                            </m:e>
                            <m:sub>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𝑦</m:t>
                              </m:r>
                            </m:sub>
                          </m:sSub>
                        </m:den>
                      </m:f>
                      <m:nary>
                        <m:nary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naryPr>
                        <m:sub>
                          <m:r>
                            <m:rPr>
                              <m:brk m:alnAt="23"/>
                            </m:r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m:t>
                          </m:r>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𝐻𝐵𝑅</m:t>
                          </m:r>
                        </m:sub>
                        <m:sup>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𝐻𝐵𝑅</m:t>
                          </m:r>
                        </m:sup>
                        <m:e>
                          <m:nary>
                            <m:nary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naryPr>
                            <m:sub>
                              <m:r>
                                <m:rPr>
                                  <m:brk m:alnAt="23"/>
                                </m:r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m:t>
                              </m:r>
                              <m:rad>
                                <m:radPr>
                                  <m:degHide m:val="on"/>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radPr>
                                <m:deg/>
                                <m:e>
                                  <m:sSup>
                                    <m:sSup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pPr>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𝐻𝐵𝑅</m:t>
                                      </m:r>
                                    </m:e>
                                    <m:sup>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2</m:t>
                                      </m:r>
                                    </m:sup>
                                  </m:sSup>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m:t>
                                  </m:r>
                                  <m:sSup>
                                    <m:sSup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pPr>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𝑥</m:t>
                                      </m:r>
                                    </m:e>
                                    <m:sup>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2</m:t>
                                      </m:r>
                                    </m:sup>
                                  </m:sSup>
                                </m:e>
                              </m:rad>
                            </m:sub>
                            <m:sup>
                              <m:rad>
                                <m:radPr>
                                  <m:degHide m:val="on"/>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radPr>
                                <m:deg/>
                                <m:e>
                                  <m:sSup>
                                    <m:sSup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pPr>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𝐻𝐵𝑅</m:t>
                                      </m:r>
                                    </m:e>
                                    <m:sup>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2</m:t>
                                      </m:r>
                                    </m:sup>
                                  </m:sSup>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m:t>
                                  </m:r>
                                  <m:sSup>
                                    <m:sSup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pPr>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𝑥</m:t>
                                      </m:r>
                                    </m:e>
                                    <m:sup>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2</m:t>
                                      </m:r>
                                    </m:sup>
                                  </m:sSup>
                                </m:e>
                              </m:rad>
                            </m:sup>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𝑒𝑥𝑝</m:t>
                              </m:r>
                              <m:d>
                                <m:dPr>
                                  <m:begChr m:val="["/>
                                  <m:endChr m:val="]"/>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dPr>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m:t>
                                  </m:r>
                                  <m:f>
                                    <m:f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fPr>
                                    <m:num>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1</m:t>
                                      </m:r>
                                    </m:num>
                                    <m:den>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2</m:t>
                                      </m:r>
                                    </m:den>
                                  </m:f>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m:t>
                                  </m:r>
                                  <m:d>
                                    <m:dPr>
                                      <m:begChr m:val="{"/>
                                      <m:endChr m:val="}"/>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dPr>
                                    <m:e>
                                      <m:sSup>
                                        <m:sSup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pPr>
                                        <m:e>
                                          <m:d>
                                            <m:d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dPr>
                                            <m:e>
                                              <m:f>
                                                <m:f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fPr>
                                                <m:num>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𝑥</m:t>
                                                  </m:r>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m:t>
                                                  </m:r>
                                                  <m:sSub>
                                                    <m:sSub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𝑥</m:t>
                                                      </m:r>
                                                    </m:e>
                                                    <m:sub>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𝑚</m:t>
                                                      </m:r>
                                                    </m:sub>
                                                  </m:sSub>
                                                </m:num>
                                                <m:den>
                                                  <m:sSub>
                                                    <m:sSub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𝜎</m:t>
                                                      </m:r>
                                                    </m:e>
                                                    <m:sub>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𝑥</m:t>
                                                      </m:r>
                                                    </m:sub>
                                                  </m:sSub>
                                                </m:den>
                                              </m:f>
                                            </m:e>
                                          </m:d>
                                        </m:e>
                                        <m:sup>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2</m:t>
                                          </m:r>
                                        </m:sup>
                                      </m:sSup>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m:t>
                                      </m:r>
                                      <m:sSup>
                                        <m:sSup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pPr>
                                        <m:e>
                                          <m:d>
                                            <m:d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dPr>
                                            <m:e>
                                              <m:f>
                                                <m:f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fPr>
                                                <m:num>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𝑦</m:t>
                                                  </m:r>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m:t>
                                                  </m:r>
                                                  <m:sSub>
                                                    <m:sSub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𝑦</m:t>
                                                      </m:r>
                                                    </m:e>
                                                    <m:sub>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𝑚</m:t>
                                                      </m:r>
                                                    </m:sub>
                                                  </m:sSub>
                                                </m:num>
                                                <m:den>
                                                  <m:sSub>
                                                    <m:sSubPr>
                                                      <m:ctrlP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ctrlPr>
                                                    </m:sSubPr>
                                                    <m:e>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Cambria Math" panose="02040503050406030204" pitchFamily="18" charset="0"/>
                                                          <a:cs typeface="+mn-cs"/>
                                                        </a:rPr>
                                                        <m:t>𝜎</m:t>
                                                      </m:r>
                                                    </m:e>
                                                    <m:sub>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𝑦</m:t>
                                                      </m:r>
                                                    </m:sub>
                                                  </m:sSub>
                                                </m:den>
                                              </m:f>
                                            </m:e>
                                          </m:d>
                                        </m:e>
                                        <m:sup>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2</m:t>
                                          </m:r>
                                        </m:sup>
                                      </m:sSup>
                                    </m:e>
                                  </m:d>
                                </m:e>
                              </m:d>
                            </m:e>
                          </m:nary>
                        </m:e>
                      </m:nary>
                      <m:r>
                        <a:rPr kumimoji="0" lang="en-US" sz="1600" b="0" i="1" u="none" strike="noStrike" kern="0" cap="none" spc="0" normalizeH="0" baseline="0" noProof="0" smtClean="0">
                          <a:ln>
                            <a:noFill/>
                          </a:ln>
                          <a:solidFill>
                            <a:srgbClr val="0000FF"/>
                          </a:solidFill>
                          <a:effectLst/>
                          <a:uLnTx/>
                          <a:uFillTx/>
                          <a:latin typeface="Cambria Math" panose="02040503050406030204" pitchFamily="18" charset="0"/>
                          <a:ea typeface="+mn-ea"/>
                          <a:cs typeface="+mn-cs"/>
                        </a:rPr>
                        <m:t>𝑑𝑥𝑑𝑦</m:t>
                      </m:r>
                    </m:oMath>
                  </m:oMathPara>
                </a14:m>
                <a:endParaRPr kumimoji="0" lang="en-US" sz="1600" b="0" i="0" u="none" strike="noStrike" kern="0" cap="none" spc="0" normalizeH="0" baseline="0" noProof="0" dirty="0">
                  <a:ln>
                    <a:noFill/>
                  </a:ln>
                  <a:solidFill>
                    <a:srgbClr val="0000FF"/>
                  </a:solidFill>
                  <a:effectLst/>
                  <a:uLnTx/>
                  <a:uFillTx/>
                  <a:latin typeface="Calibri" panose="020F0502020204030204"/>
                  <a:ea typeface="+mn-ea"/>
                  <a:cs typeface="+mn-cs"/>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113936" y="4419989"/>
                <a:ext cx="6670544" cy="660181"/>
              </a:xfrm>
              <a:prstGeom prst="rect">
                <a:avLst/>
              </a:prstGeom>
              <a:blipFill>
                <a:blip r:embed="rId6"/>
                <a:stretch>
                  <a:fillRect l="-190" t="-146154" r="-190" b="-215385"/>
                </a:stretch>
              </a:blipFill>
            </p:spPr>
            <p:txBody>
              <a:bodyPr/>
              <a:lstStyle/>
              <a:p>
                <a:r>
                  <a:rPr lang="en-US">
                    <a:noFill/>
                  </a:rPr>
                  <a:t> </a:t>
                </a:r>
              </a:p>
            </p:txBody>
          </p:sp>
        </mc:Fallback>
      </mc:AlternateContent>
      <p:grpSp>
        <p:nvGrpSpPr>
          <p:cNvPr id="19" name="Group 18"/>
          <p:cNvGrpSpPr/>
          <p:nvPr/>
        </p:nvGrpSpPr>
        <p:grpSpPr>
          <a:xfrm>
            <a:off x="172635" y="1093885"/>
            <a:ext cx="4791347" cy="1072351"/>
            <a:chOff x="172635" y="1093885"/>
            <a:chExt cx="4791347" cy="1072351"/>
          </a:xfrm>
        </p:grpSpPr>
        <p:sp>
          <p:nvSpPr>
            <p:cNvPr id="7" name="Oval 6"/>
            <p:cNvSpPr/>
            <p:nvPr/>
          </p:nvSpPr>
          <p:spPr>
            <a:xfrm rot="19884015">
              <a:off x="172635" y="1093885"/>
              <a:ext cx="1798833" cy="1072351"/>
            </a:xfrm>
            <a:prstGeom prst="ellipse">
              <a:avLst/>
            </a:prstGeom>
            <a:solidFill>
              <a:srgbClr val="7030A0">
                <a:alpha val="23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6" name="Straight Arrow Connector 15"/>
            <p:cNvCxnSpPr/>
            <p:nvPr/>
          </p:nvCxnSpPr>
          <p:spPr>
            <a:xfrm>
              <a:off x="1222098" y="1541470"/>
              <a:ext cx="2440120" cy="1148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rot="2682662">
              <a:off x="2360455" y="1213620"/>
              <a:ext cx="2603527" cy="885332"/>
            </a:xfrm>
            <a:prstGeom prst="ellipse">
              <a:avLst/>
            </a:prstGeom>
            <a:solidFill>
              <a:srgbClr val="7030A0">
                <a:alpha val="23000"/>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102" name="Picture 6" descr="Related imag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40089" y="1457818"/>
              <a:ext cx="444258" cy="444258"/>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Oval 19"/>
          <p:cNvSpPr/>
          <p:nvPr/>
        </p:nvSpPr>
        <p:spPr>
          <a:xfrm>
            <a:off x="3440089" y="1457818"/>
            <a:ext cx="444258" cy="444258"/>
          </a:xfrm>
          <a:prstGeom prst="ellipse">
            <a:avLst/>
          </a:prstGeom>
          <a:solidFill>
            <a:schemeClr val="tx1">
              <a:alpha val="0"/>
            </a:schemeClr>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Oval 25"/>
          <p:cNvSpPr/>
          <p:nvPr/>
        </p:nvSpPr>
        <p:spPr>
          <a:xfrm>
            <a:off x="667374" y="1084881"/>
            <a:ext cx="1009686" cy="983682"/>
          </a:xfrm>
          <a:prstGeom prst="ellipse">
            <a:avLst/>
          </a:prstGeom>
          <a:solidFill>
            <a:schemeClr val="tx1">
              <a:alpha val="0"/>
            </a:schemeClr>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3" name="Straight Arrow Connector 22"/>
          <p:cNvCxnSpPr>
            <a:endCxn id="26" idx="4"/>
          </p:cNvCxnSpPr>
          <p:nvPr/>
        </p:nvCxnSpPr>
        <p:spPr>
          <a:xfrm flipH="1">
            <a:off x="1172217" y="1541470"/>
            <a:ext cx="49882" cy="52709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3662218" y="1674011"/>
            <a:ext cx="157069" cy="15706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708118" y="1828748"/>
            <a:ext cx="83690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rPr>
              <a:t>HBR</a:t>
            </a:r>
          </a:p>
        </p:txBody>
      </p:sp>
      <p:sp>
        <p:nvSpPr>
          <p:cNvPr id="35" name="TextBox 34"/>
          <p:cNvSpPr txBox="1"/>
          <p:nvPr/>
        </p:nvSpPr>
        <p:spPr>
          <a:xfrm>
            <a:off x="803644" y="1703266"/>
            <a:ext cx="83690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rPr>
              <a:t>HBR</a:t>
            </a:r>
          </a:p>
        </p:txBody>
      </p:sp>
      <p:sp>
        <p:nvSpPr>
          <p:cNvPr id="37" name="TextBox 36"/>
          <p:cNvSpPr txBox="1"/>
          <p:nvPr/>
        </p:nvSpPr>
        <p:spPr>
          <a:xfrm>
            <a:off x="613918" y="2237792"/>
            <a:ext cx="1244379" cy="2873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panose="020F0502020204030204"/>
                <a:ea typeface="+mn-ea"/>
                <a:cs typeface="+mn-cs"/>
              </a:rPr>
              <a:t>Primary Object</a:t>
            </a:r>
            <a:r>
              <a:rPr kumimoji="0" lang="en-US" sz="1200" b="0" i="0" u="sng" strike="noStrike" kern="1200" cap="none" spc="0" normalizeH="0" baseline="0" noProof="0" dirty="0">
                <a:ln>
                  <a:noFill/>
                </a:ln>
                <a:solidFill>
                  <a:srgbClr val="7030A0"/>
                </a:solidFill>
                <a:effectLst/>
                <a:uLnTx/>
                <a:uFillTx/>
                <a:latin typeface="Calibri" panose="020F0502020204030204"/>
                <a:ea typeface="+mn-ea"/>
                <a:cs typeface="+mn-cs"/>
              </a:rPr>
              <a:t> </a:t>
            </a:r>
          </a:p>
        </p:txBody>
      </p:sp>
      <p:sp>
        <p:nvSpPr>
          <p:cNvPr id="38" name="TextBox 37"/>
          <p:cNvSpPr txBox="1"/>
          <p:nvPr/>
        </p:nvSpPr>
        <p:spPr>
          <a:xfrm>
            <a:off x="2456564" y="2162307"/>
            <a:ext cx="158953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030A0"/>
                </a:solidFill>
                <a:effectLst/>
                <a:uLnTx/>
                <a:uFillTx/>
                <a:latin typeface="Calibri" panose="020F0502020204030204"/>
                <a:ea typeface="+mn-ea"/>
                <a:cs typeface="+mn-cs"/>
              </a:rPr>
              <a:t>Secondary Object</a:t>
            </a:r>
            <a:r>
              <a:rPr kumimoji="0" lang="en-US" sz="1200" b="0" i="0" u="sng" strike="noStrike" kern="1200" cap="none" spc="0" normalizeH="0" baseline="0" noProof="0" dirty="0">
                <a:ln>
                  <a:noFill/>
                </a:ln>
                <a:solidFill>
                  <a:srgbClr val="7030A0"/>
                </a:solidFill>
                <a:effectLst/>
                <a:uLnTx/>
                <a:uFillTx/>
                <a:latin typeface="Calibri" panose="020F0502020204030204"/>
                <a:ea typeface="+mn-ea"/>
                <a:cs typeface="+mn-cs"/>
              </a:rPr>
              <a:t> </a:t>
            </a:r>
          </a:p>
        </p:txBody>
      </p:sp>
      <p:sp>
        <p:nvSpPr>
          <p:cNvPr id="2049" name="TextBox 2048"/>
          <p:cNvSpPr txBox="1"/>
          <p:nvPr/>
        </p:nvSpPr>
        <p:spPr>
          <a:xfrm>
            <a:off x="5839096" y="2886705"/>
            <a:ext cx="628765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24DFF"/>
                </a:solidFill>
                <a:effectLst/>
                <a:uLnTx/>
                <a:uFillTx/>
                <a:latin typeface="Calibri" panose="020F0502020204030204"/>
                <a:ea typeface="+mn-ea"/>
                <a:cs typeface="+mn-cs"/>
              </a:rPr>
              <a:t>Probability of Collision (Pc) computed from integrating the combined covariance matrix over the total HBR volume swept. </a:t>
            </a:r>
          </a:p>
        </p:txBody>
      </p:sp>
    </p:spTree>
    <p:extLst>
      <p:ext uri="{BB962C8B-B14F-4D97-AF65-F5344CB8AC3E}">
        <p14:creationId xmlns:p14="http://schemas.microsoft.com/office/powerpoint/2010/main" val="2153835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893" y="-6008"/>
            <a:ext cx="10515600" cy="745218"/>
          </a:xfrm>
        </p:spPr>
        <p:txBody>
          <a:bodyPr>
            <a:normAutofit/>
          </a:bodyPr>
          <a:lstStyle/>
          <a:p>
            <a:pPr algn="ctr"/>
            <a:r>
              <a:rPr lang="en-US" sz="2800" b="1" dirty="0">
                <a:solidFill>
                  <a:prstClr val="black"/>
                </a:solidFill>
                <a:latin typeface="Calibri" panose="020F0502020204030204"/>
              </a:rPr>
              <a:t>Background and Motivation</a:t>
            </a:r>
            <a:endParaRPr lang="en-US" sz="4000" dirty="0">
              <a:latin typeface="+mn-lt"/>
            </a:endParaRPr>
          </a:p>
        </p:txBody>
      </p:sp>
      <p:sp>
        <p:nvSpPr>
          <p:cNvPr id="3" name="Content Placeholder 2"/>
          <p:cNvSpPr>
            <a:spLocks noGrp="1"/>
          </p:cNvSpPr>
          <p:nvPr>
            <p:ph idx="1"/>
          </p:nvPr>
        </p:nvSpPr>
        <p:spPr>
          <a:xfrm>
            <a:off x="1" y="665018"/>
            <a:ext cx="11905860" cy="5890423"/>
          </a:xfrm>
        </p:spPr>
        <p:txBody>
          <a:bodyPr>
            <a:noAutofit/>
          </a:bodyPr>
          <a:lstStyle/>
          <a:p>
            <a:pPr marL="0" indent="0">
              <a:buNone/>
            </a:pPr>
            <a:r>
              <a:rPr lang="en-US" sz="2400" dirty="0"/>
              <a:t>Newton’s laws of universal gravitation</a:t>
            </a:r>
          </a:p>
          <a:p>
            <a:pPr marL="0" indent="0">
              <a:buNone/>
            </a:pPr>
            <a:r>
              <a:rPr lang="en-US" sz="2400" dirty="0"/>
              <a:t>       and laws of motion</a:t>
            </a:r>
          </a:p>
          <a:p>
            <a:pPr marL="0" indent="0">
              <a:buNone/>
            </a:pPr>
            <a:endParaRPr lang="en-US"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45" y="1535001"/>
            <a:ext cx="4137891" cy="3103418"/>
          </a:xfrm>
          <a:prstGeom prst="rect">
            <a:avLst/>
          </a:prstGeom>
        </p:spPr>
      </p:pic>
      <p:sp>
        <p:nvSpPr>
          <p:cNvPr id="8" name="TextBox 7"/>
          <p:cNvSpPr txBox="1"/>
          <p:nvPr/>
        </p:nvSpPr>
        <p:spPr>
          <a:xfrm>
            <a:off x="8596204" y="4635772"/>
            <a:ext cx="157687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Navigation 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Orbit Determination</a:t>
            </a:r>
          </a:p>
        </p:txBody>
      </p:sp>
      <p:pic>
        <p:nvPicPr>
          <p:cNvPr id="10" name="Picture 9"/>
          <p:cNvPicPr>
            <a:picLocks noChangeAspect="1"/>
          </p:cNvPicPr>
          <p:nvPr/>
        </p:nvPicPr>
        <p:blipFill>
          <a:blip r:embed="rId4"/>
          <a:stretch>
            <a:fillRect/>
          </a:stretch>
        </p:blipFill>
        <p:spPr>
          <a:xfrm>
            <a:off x="6633707" y="1134849"/>
            <a:ext cx="5425936" cy="3427915"/>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13AE75-544F-4073-A520-589257A716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3591342" y="1609193"/>
            <a:ext cx="20540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Orbital Mechanics</a:t>
            </a:r>
          </a:p>
        </p:txBody>
      </p:sp>
      <p:pic>
        <p:nvPicPr>
          <p:cNvPr id="13" name="Picture 12"/>
          <p:cNvPicPr>
            <a:picLocks noChangeAspect="1"/>
          </p:cNvPicPr>
          <p:nvPr/>
        </p:nvPicPr>
        <p:blipFill>
          <a:blip r:embed="rId5"/>
          <a:stretch>
            <a:fillRect/>
          </a:stretch>
        </p:blipFill>
        <p:spPr>
          <a:xfrm>
            <a:off x="306967" y="4635772"/>
            <a:ext cx="3749546" cy="2094010"/>
          </a:xfrm>
          <a:prstGeom prst="rect">
            <a:avLst/>
          </a:prstGeom>
        </p:spPr>
      </p:pic>
      <p:sp>
        <p:nvSpPr>
          <p:cNvPr id="14" name="TextBox 13"/>
          <p:cNvSpPr txBox="1"/>
          <p:nvPr/>
        </p:nvSpPr>
        <p:spPr>
          <a:xfrm>
            <a:off x="127653" y="5850799"/>
            <a:ext cx="205408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Resident Space Objects</a:t>
            </a:r>
          </a:p>
        </p:txBody>
      </p:sp>
      <p:pic>
        <p:nvPicPr>
          <p:cNvPr id="3078" name="Picture 6" descr="Image result for earth globe"/>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811539">
            <a:off x="1493380" y="2970800"/>
            <a:ext cx="556533" cy="556533"/>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5586125" y="4257578"/>
            <a:ext cx="1780644" cy="1374533"/>
            <a:chOff x="4578051" y="5492569"/>
            <a:chExt cx="1780644" cy="1374533"/>
          </a:xfrm>
        </p:grpSpPr>
        <p:sp>
          <p:nvSpPr>
            <p:cNvPr id="15" name="Oval Callout 14"/>
            <p:cNvSpPr/>
            <p:nvPr/>
          </p:nvSpPr>
          <p:spPr>
            <a:xfrm>
              <a:off x="4578051" y="5492569"/>
              <a:ext cx="1580935" cy="1374533"/>
            </a:xfrm>
            <a:prstGeom prst="wedgeEllipseCallout">
              <a:avLst>
                <a:gd name="adj1" fmla="val 79765"/>
                <a:gd name="adj2" fmla="val -43146"/>
              </a:avLst>
            </a:prstGeom>
            <a:solidFill>
              <a:schemeClr val="bg2">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4618386" y="6001443"/>
              <a:ext cx="17403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Sensor tasking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9" name="TextBox 8"/>
          <p:cNvSpPr txBox="1"/>
          <p:nvPr/>
        </p:nvSpPr>
        <p:spPr>
          <a:xfrm>
            <a:off x="4772416" y="5682777"/>
            <a:ext cx="610707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We’ve done a very good job tracking space objects within measureable and quantifiable uncertainties; performing conjunction assessment and risk analysis successfully.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What </a:t>
            </a:r>
            <a:r>
              <a:rPr lang="en-US" b="1" dirty="0">
                <a:solidFill>
                  <a:srgbClr val="7030A0"/>
                </a:solidFill>
                <a:latin typeface="Calibri" panose="020F0502020204030204"/>
              </a:rPr>
              <a:t>are the</a:t>
            </a: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 challenges of tomorrow?</a:t>
            </a:r>
          </a:p>
        </p:txBody>
      </p:sp>
    </p:spTree>
    <p:extLst>
      <p:ext uri="{BB962C8B-B14F-4D97-AF65-F5344CB8AC3E}">
        <p14:creationId xmlns:p14="http://schemas.microsoft.com/office/powerpoint/2010/main" val="39054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txBox="1">
            <a:spLocks noGrp="1"/>
          </p:cNvSpPr>
          <p:nvPr>
            <p:ph idx="1"/>
          </p:nvPr>
        </p:nvSpPr>
        <p:spPr>
          <a:xfrm>
            <a:off x="0" y="1318660"/>
            <a:ext cx="11642286" cy="4290405"/>
          </a:xfrm>
          <a:prstGeom prst="rect">
            <a:avLst/>
          </a:prstGeom>
          <a:noFill/>
        </p:spPr>
        <p:txBody>
          <a:bodyPr wrap="square" rtlCol="0">
            <a:spAutoFit/>
          </a:bodyPr>
          <a:lstStyle/>
          <a:p>
            <a:pPr marL="0" indent="0">
              <a:buNone/>
            </a:pPr>
            <a:r>
              <a:rPr lang="en-US" sz="2200" dirty="0">
                <a:latin typeface="Calibri" panose="020F0502020204030204" pitchFamily="34" charset="0"/>
                <a:ea typeface="ＭＳ Ｐゴシック" charset="0"/>
              </a:rPr>
              <a:t>Investigate and construct an architecture with</a:t>
            </a:r>
            <a:r>
              <a:rPr lang="en-US" sz="2200" dirty="0"/>
              <a:t> </a:t>
            </a:r>
            <a:r>
              <a:rPr lang="en-US" sz="2200" u="sng" dirty="0"/>
              <a:t>physics-based statistical parameters</a:t>
            </a:r>
            <a:r>
              <a:rPr lang="en-US" sz="2200" u="sng" dirty="0">
                <a:latin typeface="Calibri" panose="020F0502020204030204" pitchFamily="34" charset="0"/>
                <a:ea typeface="ＭＳ Ｐゴシック" charset="0"/>
              </a:rPr>
              <a:t> </a:t>
            </a:r>
            <a:r>
              <a:rPr lang="en-US" sz="2200" u="sng" dirty="0">
                <a:ea typeface="ＭＳ Ｐゴシック" charset="0"/>
              </a:rPr>
              <a:t>using AI/ML for:</a:t>
            </a:r>
            <a:endParaRPr lang="en-US" sz="2200" b="1" dirty="0"/>
          </a:p>
          <a:p>
            <a:pPr marL="171450" lvl="1" indent="0">
              <a:buNone/>
            </a:pPr>
            <a:endParaRPr lang="en-US" sz="2000" b="1" dirty="0"/>
          </a:p>
          <a:p>
            <a:pPr marL="457200" lvl="1" indent="0">
              <a:buNone/>
            </a:pPr>
            <a:endParaRPr lang="en-US" dirty="0"/>
          </a:p>
          <a:p>
            <a:pPr marL="171450" lvl="1" indent="0">
              <a:buNone/>
            </a:pPr>
            <a:endParaRPr lang="en-US" dirty="0"/>
          </a:p>
          <a:p>
            <a:pPr lvl="1"/>
            <a:endParaRPr lang="en-US" dirty="0"/>
          </a:p>
          <a:p>
            <a:pPr lvl="1"/>
            <a:endParaRPr lang="en-US" dirty="0"/>
          </a:p>
          <a:p>
            <a:pPr lvl="1"/>
            <a:r>
              <a:rPr lang="en-US" dirty="0"/>
              <a:t>Use statistical representation of the </a:t>
            </a:r>
            <a:r>
              <a:rPr lang="en-US" b="1" dirty="0"/>
              <a:t>random vector (state) </a:t>
            </a:r>
            <a:r>
              <a:rPr lang="en-US" dirty="0"/>
              <a:t>and the </a:t>
            </a:r>
            <a:r>
              <a:rPr lang="en-US" b="1" dirty="0"/>
              <a:t>uncertainties (covariance) </a:t>
            </a:r>
            <a:r>
              <a:rPr lang="en-US" dirty="0"/>
              <a:t>to construct the parameters</a:t>
            </a:r>
          </a:p>
          <a:p>
            <a:pPr lvl="1"/>
            <a:r>
              <a:rPr lang="en-US" dirty="0"/>
              <a:t>CA (collision avoidance) decision making involves mostly Pc, however in operations additional constructs are considered ex. Miss-distance, OD quality etc.</a:t>
            </a:r>
          </a:p>
          <a:p>
            <a:pPr lvl="1"/>
            <a:r>
              <a:rPr lang="en-US" dirty="0"/>
              <a:t>Sensor tasking is also a key component/contributor to the CA decision support. How can we incorporate this qualitatively and quantitatively?</a:t>
            </a:r>
          </a:p>
          <a:p>
            <a:pPr marL="171450" lvl="1" indent="0">
              <a:buNone/>
            </a:pPr>
            <a:endParaRPr lang="en-US" dirty="0"/>
          </a:p>
        </p:txBody>
      </p:sp>
      <p:sp>
        <p:nvSpPr>
          <p:cNvPr id="5" name="Slide Number Placeholder 4">
            <a:extLst>
              <a:ext uri="{FF2B5EF4-FFF2-40B4-BE49-F238E27FC236}">
                <a16:creationId xmlns:a16="http://schemas.microsoft.com/office/drawing/2014/main" id="{F8D02215-A515-D5DD-DB1D-52C8BCF38B75}"/>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802EF5-1B65-4033-90D1-623E74A55A6B}" type="slidenum">
              <a:rPr lang="en-US" smtClean="0"/>
              <a:pPr/>
              <a:t>5</a:t>
            </a:fld>
            <a:endParaRPr lang="en-US" dirty="0"/>
          </a:p>
        </p:txBody>
      </p:sp>
      <p:sp>
        <p:nvSpPr>
          <p:cNvPr id="7" name="Title 2">
            <a:extLst>
              <a:ext uri="{FF2B5EF4-FFF2-40B4-BE49-F238E27FC236}">
                <a16:creationId xmlns:a16="http://schemas.microsoft.com/office/drawing/2014/main" id="{E32651DC-FD30-B469-CC78-206BD79F9306}"/>
              </a:ext>
            </a:extLst>
          </p:cNvPr>
          <p:cNvSpPr>
            <a:spLocks noGrp="1"/>
          </p:cNvSpPr>
          <p:nvPr>
            <p:ph type="title"/>
          </p:nvPr>
        </p:nvSpPr>
        <p:spPr>
          <a:xfrm>
            <a:off x="609600" y="79510"/>
            <a:ext cx="10972800" cy="1143000"/>
          </a:xfrm>
        </p:spPr>
        <p:txBody>
          <a:bodyPr/>
          <a:lstStyle/>
          <a:p>
            <a:r>
              <a:rPr lang="en-US" dirty="0"/>
              <a:t>BLUF</a:t>
            </a:r>
          </a:p>
        </p:txBody>
      </p:sp>
      <p:sp>
        <p:nvSpPr>
          <p:cNvPr id="9" name="Oval 8">
            <a:extLst>
              <a:ext uri="{FF2B5EF4-FFF2-40B4-BE49-F238E27FC236}">
                <a16:creationId xmlns:a16="http://schemas.microsoft.com/office/drawing/2014/main" id="{856BC3B3-73C2-117C-71C4-24A615891B92}"/>
              </a:ext>
            </a:extLst>
          </p:cNvPr>
          <p:cNvSpPr/>
          <p:nvPr/>
        </p:nvSpPr>
        <p:spPr>
          <a:xfrm>
            <a:off x="1973456" y="1854882"/>
            <a:ext cx="2983831" cy="1574118"/>
          </a:xfrm>
          <a:prstGeom prst="ellipse">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1" algn="ctr"/>
            <a:r>
              <a:rPr lang="en-US" sz="1800" b="1" dirty="0">
                <a:solidFill>
                  <a:schemeClr val="tx1"/>
                </a:solidFill>
                <a:ea typeface="ＭＳ Ｐゴシック" charset="0"/>
              </a:rPr>
              <a:t>I</a:t>
            </a:r>
            <a:r>
              <a:rPr lang="en-US" sz="1800" b="1" dirty="0">
                <a:solidFill>
                  <a:schemeClr val="tx1"/>
                </a:solidFill>
                <a:latin typeface="Calibri" panose="020F0502020204030204" pitchFamily="34" charset="0"/>
                <a:ea typeface="ＭＳ Ｐゴシック" charset="0"/>
              </a:rPr>
              <a:t>ntelligent and augmented risk assessment. </a:t>
            </a:r>
          </a:p>
        </p:txBody>
      </p:sp>
      <p:sp>
        <p:nvSpPr>
          <p:cNvPr id="10" name="Oval 9">
            <a:extLst>
              <a:ext uri="{FF2B5EF4-FFF2-40B4-BE49-F238E27FC236}">
                <a16:creationId xmlns:a16="http://schemas.microsoft.com/office/drawing/2014/main" id="{BB2819FC-382F-F311-6DC5-8A6247F32DFE}"/>
              </a:ext>
            </a:extLst>
          </p:cNvPr>
          <p:cNvSpPr/>
          <p:nvPr/>
        </p:nvSpPr>
        <p:spPr>
          <a:xfrm>
            <a:off x="6426192" y="1854882"/>
            <a:ext cx="2983830" cy="1574118"/>
          </a:xfrm>
          <a:prstGeom prst="ellipse">
            <a:avLst/>
          </a:prstGeom>
          <a:solidFill>
            <a:schemeClr val="accent4">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a:solidFill>
                  <a:schemeClr val="tx1"/>
                </a:solidFill>
                <a:ea typeface="ＭＳ Ｐゴシック" charset="0"/>
              </a:rPr>
              <a:t>R</a:t>
            </a:r>
            <a:r>
              <a:rPr lang="en-US" sz="1800" b="1" dirty="0">
                <a:solidFill>
                  <a:schemeClr val="tx1"/>
                </a:solidFill>
                <a:latin typeface="Calibri" panose="020F0502020204030204" pitchFamily="34" charset="0"/>
                <a:ea typeface="ＭＳ Ｐゴシック" charset="0"/>
              </a:rPr>
              <a:t>eliable and rapid/early decision-support.</a:t>
            </a:r>
            <a:endParaRPr lang="en-US" sz="1800" b="1" dirty="0">
              <a:solidFill>
                <a:schemeClr val="tx1"/>
              </a:solidFill>
            </a:endParaRPr>
          </a:p>
          <a:p>
            <a:pPr algn="ctr"/>
            <a:endParaRPr lang="en-US" dirty="0">
              <a:solidFill>
                <a:schemeClr val="tx1"/>
              </a:solidFill>
            </a:endParaRPr>
          </a:p>
        </p:txBody>
      </p:sp>
      <p:sp>
        <p:nvSpPr>
          <p:cNvPr id="15" name="TextBox 14">
            <a:extLst>
              <a:ext uri="{FF2B5EF4-FFF2-40B4-BE49-F238E27FC236}">
                <a16:creationId xmlns:a16="http://schemas.microsoft.com/office/drawing/2014/main" id="{24E418B7-8862-F76B-32F7-533881BB2FB0}"/>
              </a:ext>
            </a:extLst>
          </p:cNvPr>
          <p:cNvSpPr txBox="1"/>
          <p:nvPr/>
        </p:nvSpPr>
        <p:spPr>
          <a:xfrm>
            <a:off x="1059056" y="5433020"/>
            <a:ext cx="10414258" cy="646331"/>
          </a:xfrm>
          <a:prstGeom prst="rect">
            <a:avLst/>
          </a:prstGeom>
          <a:solidFill>
            <a:srgbClr val="FFFF00"/>
          </a:solidFill>
        </p:spPr>
        <p:txBody>
          <a:bodyPr wrap="square" rtlCol="0">
            <a:spAutoFit/>
          </a:bodyPr>
          <a:lstStyle/>
          <a:p>
            <a:pPr marL="342900" indent="-342900">
              <a:buAutoNum type="arabicParenR"/>
            </a:pPr>
            <a:r>
              <a:rPr lang="en-US" dirty="0"/>
              <a:t>Can we perform risk assessment with </a:t>
            </a:r>
            <a:r>
              <a:rPr lang="en-US" b="1" dirty="0"/>
              <a:t>increased certainty </a:t>
            </a:r>
            <a:r>
              <a:rPr lang="en-US" dirty="0"/>
              <a:t>using conjunction data available?</a:t>
            </a:r>
          </a:p>
          <a:p>
            <a:pPr marL="342900" indent="-342900">
              <a:buFontTx/>
              <a:buAutoNum type="arabicParenR"/>
            </a:pPr>
            <a:r>
              <a:rPr lang="en-US" dirty="0"/>
              <a:t>Can we perform </a:t>
            </a:r>
            <a:r>
              <a:rPr lang="en-US" b="1" dirty="0"/>
              <a:t>rapid/early decision support </a:t>
            </a:r>
            <a:r>
              <a:rPr lang="en-US" dirty="0"/>
              <a:t>(for collision avoidance) using conjunction data available?</a:t>
            </a:r>
          </a:p>
        </p:txBody>
      </p:sp>
      <p:sp>
        <p:nvSpPr>
          <p:cNvPr id="16" name="TextBox 15">
            <a:extLst>
              <a:ext uri="{FF2B5EF4-FFF2-40B4-BE49-F238E27FC236}">
                <a16:creationId xmlns:a16="http://schemas.microsoft.com/office/drawing/2014/main" id="{BA67B04A-51B2-9FC6-CE4F-CE8C557550C8}"/>
              </a:ext>
            </a:extLst>
          </p:cNvPr>
          <p:cNvSpPr txBox="1"/>
          <p:nvPr/>
        </p:nvSpPr>
        <p:spPr>
          <a:xfrm>
            <a:off x="4340719" y="5152204"/>
            <a:ext cx="2647222" cy="369332"/>
          </a:xfrm>
          <a:prstGeom prst="rect">
            <a:avLst/>
          </a:prstGeom>
          <a:noFill/>
        </p:spPr>
        <p:txBody>
          <a:bodyPr wrap="square" rtlCol="0">
            <a:spAutoFit/>
          </a:bodyPr>
          <a:lstStyle/>
          <a:p>
            <a:r>
              <a:rPr lang="en-US" b="1" dirty="0">
                <a:solidFill>
                  <a:srgbClr val="0000FF"/>
                </a:solidFill>
              </a:rPr>
              <a:t>2 MAIN QUESTIONS</a:t>
            </a:r>
          </a:p>
        </p:txBody>
      </p:sp>
    </p:spTree>
    <p:extLst>
      <p:ext uri="{BB962C8B-B14F-4D97-AF65-F5344CB8AC3E}">
        <p14:creationId xmlns:p14="http://schemas.microsoft.com/office/powerpoint/2010/main" val="3089039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txBox="1">
            <a:spLocks noGrp="1"/>
          </p:cNvSpPr>
          <p:nvPr>
            <p:ph idx="1"/>
          </p:nvPr>
        </p:nvSpPr>
        <p:spPr>
          <a:xfrm>
            <a:off x="0" y="1318660"/>
            <a:ext cx="11642286" cy="5940088"/>
          </a:xfrm>
          <a:prstGeom prst="rect">
            <a:avLst/>
          </a:prstGeom>
          <a:noFill/>
        </p:spPr>
        <p:txBody>
          <a:bodyPr wrap="square" rtlCol="0">
            <a:spAutoFit/>
          </a:bodyPr>
          <a:lstStyle/>
          <a:p>
            <a:endParaRPr lang="en-US" dirty="0"/>
          </a:p>
          <a:p>
            <a:endParaRPr lang="en-US" dirty="0"/>
          </a:p>
          <a:p>
            <a:r>
              <a:rPr lang="en-US" dirty="0"/>
              <a:t>In Machine Learning, </a:t>
            </a:r>
            <a:r>
              <a:rPr lang="en-US" b="1" dirty="0"/>
              <a:t>quality data is imperative</a:t>
            </a:r>
            <a:r>
              <a:rPr lang="en-US" dirty="0"/>
              <a:t>.</a:t>
            </a:r>
          </a:p>
          <a:p>
            <a:r>
              <a:rPr lang="en-US" dirty="0"/>
              <a:t>Must have a clear goal for the outcome.</a:t>
            </a:r>
          </a:p>
          <a:p>
            <a:r>
              <a:rPr lang="en-US" dirty="0"/>
              <a:t>Can we explain the outcome? </a:t>
            </a:r>
          </a:p>
          <a:p>
            <a:pPr lvl="1"/>
            <a:r>
              <a:rPr lang="en-US" dirty="0"/>
              <a:t>Explainable AI</a:t>
            </a:r>
          </a:p>
          <a:p>
            <a:pPr marL="171450" lvl="1" indent="0">
              <a:buNone/>
            </a:pPr>
            <a:endParaRPr lang="en-US" dirty="0"/>
          </a:p>
          <a:p>
            <a:endParaRPr lang="en-US" dirty="0"/>
          </a:p>
          <a:p>
            <a:endParaRPr lang="en-US" dirty="0"/>
          </a:p>
          <a:p>
            <a:r>
              <a:rPr lang="en-US" dirty="0"/>
              <a:t>Training AI/ML to do CARA requires access to “truth” data</a:t>
            </a:r>
          </a:p>
          <a:p>
            <a:pPr lvl="1"/>
            <a:r>
              <a:rPr lang="en-US" dirty="0"/>
              <a:t>No Truth data exists (no collisions) </a:t>
            </a:r>
          </a:p>
          <a:p>
            <a:pPr lvl="1"/>
            <a:r>
              <a:rPr lang="en-US" dirty="0"/>
              <a:t>Existing conjunction data poses analysis challenges</a:t>
            </a:r>
          </a:p>
          <a:p>
            <a:pPr lvl="2"/>
            <a:r>
              <a:rPr lang="en-US" dirty="0"/>
              <a:t>Multiple non-deterministic factors involved</a:t>
            </a:r>
          </a:p>
          <a:p>
            <a:pPr lvl="2"/>
            <a:r>
              <a:rPr lang="en-US" dirty="0"/>
              <a:t>Each conjunction is unique</a:t>
            </a:r>
          </a:p>
          <a:p>
            <a:pPr lvl="1"/>
            <a:endParaRPr lang="en-US" dirty="0"/>
          </a:p>
          <a:p>
            <a:pPr lvl="1"/>
            <a:endParaRPr lang="en-US" dirty="0"/>
          </a:p>
          <a:p>
            <a:pPr lvl="1"/>
            <a:endParaRPr lang="en-US" dirty="0"/>
          </a:p>
        </p:txBody>
      </p:sp>
      <p:pic>
        <p:nvPicPr>
          <p:cNvPr id="6146" name="Picture 2" descr="https://www.darpa.mil/ddm_gallery/xai-figure2-inline-graphi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17" y="1560546"/>
            <a:ext cx="5078646" cy="286097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680217" y="4340052"/>
            <a:ext cx="573459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Ref: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https://www.darpa.mil/program/explainable-artificial-intelligence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p:cNvSpPr txBox="1"/>
          <p:nvPr/>
        </p:nvSpPr>
        <p:spPr>
          <a:xfrm>
            <a:off x="7480742" y="1251080"/>
            <a:ext cx="32952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Explainable AI (XAI) Concept</a:t>
            </a:r>
          </a:p>
        </p:txBody>
      </p:sp>
      <p:sp>
        <p:nvSpPr>
          <p:cNvPr id="5" name="Slide Number Placeholder 4">
            <a:extLst>
              <a:ext uri="{FF2B5EF4-FFF2-40B4-BE49-F238E27FC236}">
                <a16:creationId xmlns:a16="http://schemas.microsoft.com/office/drawing/2014/main" id="{F8D02215-A515-D5DD-DB1D-52C8BCF38B75}"/>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802EF5-1B65-4033-90D1-623E74A55A6B}" type="slidenum">
              <a:rPr lang="en-US" smtClean="0"/>
              <a:pPr/>
              <a:t>6</a:t>
            </a:fld>
            <a:endParaRPr lang="en-US" dirty="0"/>
          </a:p>
        </p:txBody>
      </p:sp>
      <p:sp>
        <p:nvSpPr>
          <p:cNvPr id="7" name="Title 2">
            <a:extLst>
              <a:ext uri="{FF2B5EF4-FFF2-40B4-BE49-F238E27FC236}">
                <a16:creationId xmlns:a16="http://schemas.microsoft.com/office/drawing/2014/main" id="{E32651DC-FD30-B469-CC78-206BD79F9306}"/>
              </a:ext>
            </a:extLst>
          </p:cNvPr>
          <p:cNvSpPr>
            <a:spLocks noGrp="1"/>
          </p:cNvSpPr>
          <p:nvPr>
            <p:ph type="title"/>
          </p:nvPr>
        </p:nvSpPr>
        <p:spPr>
          <a:xfrm>
            <a:off x="609600" y="79510"/>
            <a:ext cx="10972800" cy="1143000"/>
          </a:xfrm>
        </p:spPr>
        <p:txBody>
          <a:bodyPr/>
          <a:lstStyle/>
          <a:p>
            <a:r>
              <a:rPr lang="en-US" dirty="0"/>
              <a:t>Key Points to Consider</a:t>
            </a:r>
          </a:p>
        </p:txBody>
      </p:sp>
      <p:sp>
        <p:nvSpPr>
          <p:cNvPr id="8" name="TextBox 7">
            <a:extLst>
              <a:ext uri="{FF2B5EF4-FFF2-40B4-BE49-F238E27FC236}">
                <a16:creationId xmlns:a16="http://schemas.microsoft.com/office/drawing/2014/main" id="{7AA64C67-18E9-0FC4-F857-258472547E39}"/>
              </a:ext>
            </a:extLst>
          </p:cNvPr>
          <p:cNvSpPr txBox="1"/>
          <p:nvPr/>
        </p:nvSpPr>
        <p:spPr>
          <a:xfrm>
            <a:off x="6987942" y="5606920"/>
            <a:ext cx="2743200" cy="369332"/>
          </a:xfrm>
          <a:prstGeom prst="rect">
            <a:avLst/>
          </a:prstGeom>
          <a:solidFill>
            <a:srgbClr val="FFFF00"/>
          </a:solidFill>
        </p:spPr>
        <p:txBody>
          <a:bodyPr wrap="square" rtlCol="0">
            <a:spAutoFit/>
          </a:bodyPr>
          <a:lstStyle/>
          <a:p>
            <a:pPr algn="ctr"/>
            <a:r>
              <a:rPr lang="en-US" b="1" dirty="0"/>
              <a:t>Simulated Collisions!</a:t>
            </a:r>
          </a:p>
        </p:txBody>
      </p:sp>
    </p:spTree>
    <p:extLst>
      <p:ext uri="{BB962C8B-B14F-4D97-AF65-F5344CB8AC3E}">
        <p14:creationId xmlns:p14="http://schemas.microsoft.com/office/powerpoint/2010/main" val="7522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E709BF-A129-D4C1-D827-CB86D7FC09C6}"/>
              </a:ext>
            </a:extLst>
          </p:cNvPr>
          <p:cNvSpPr>
            <a:spLocks noGrp="1"/>
          </p:cNvSpPr>
          <p:nvPr>
            <p:ph type="ctrTitle"/>
          </p:nvPr>
        </p:nvSpPr>
        <p:spPr/>
        <p:txBody>
          <a:bodyPr/>
          <a:lstStyle/>
          <a:p>
            <a:r>
              <a:rPr lang="en-US" dirty="0">
                <a:solidFill>
                  <a:srgbClr val="FADF4E"/>
                </a:solidFill>
              </a:rPr>
              <a:t>CARA Overview</a:t>
            </a:r>
          </a:p>
        </p:txBody>
      </p:sp>
    </p:spTree>
    <p:extLst>
      <p:ext uri="{BB962C8B-B14F-4D97-AF65-F5344CB8AC3E}">
        <p14:creationId xmlns:p14="http://schemas.microsoft.com/office/powerpoint/2010/main" val="2881349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7351" y="1351131"/>
            <a:ext cx="11452195" cy="5370344"/>
          </a:xfrm>
        </p:spPr>
        <p:txBody>
          <a:bodyPr>
            <a:normAutofit/>
          </a:bodyPr>
          <a:lstStyle/>
          <a:p>
            <a:r>
              <a:rPr lang="en-US" b="0" dirty="0">
                <a:solidFill>
                  <a:schemeClr val="tx1"/>
                </a:solidFill>
                <a:latin typeface="+mn-lt"/>
              </a:rPr>
              <a:t>Human Space Flight (HSF) CA performed by Flight Operations Directorate (FOD) at </a:t>
            </a:r>
            <a:r>
              <a:rPr lang="en-US" dirty="0">
                <a:solidFill>
                  <a:schemeClr val="tx1"/>
                </a:solidFill>
                <a:latin typeface="+mn-lt"/>
              </a:rPr>
              <a:t>JSC</a:t>
            </a:r>
          </a:p>
          <a:p>
            <a:pPr lvl="1"/>
            <a:r>
              <a:rPr lang="en-US" sz="2000" dirty="0">
                <a:latin typeface="+mn-lt"/>
              </a:rPr>
              <a:t>ISS/visiting vehicles (VV), commercial crew and exploration missions</a:t>
            </a:r>
          </a:p>
          <a:p>
            <a:pPr lvl="1"/>
            <a:r>
              <a:rPr lang="en-US" sz="2000" dirty="0">
                <a:latin typeface="+mn-lt"/>
              </a:rPr>
              <a:t>Support includes risk assessment and execution of collision avoidance maneuvers if required </a:t>
            </a:r>
          </a:p>
          <a:p>
            <a:pPr marL="171450" lvl="1" indent="0">
              <a:buNone/>
            </a:pPr>
            <a:endParaRPr lang="en-US" sz="2000" dirty="0">
              <a:latin typeface="+mn-lt"/>
            </a:endParaRPr>
          </a:p>
          <a:p>
            <a:r>
              <a:rPr lang="en-US" b="0" dirty="0">
                <a:solidFill>
                  <a:schemeClr val="tx1"/>
                </a:solidFill>
                <a:latin typeface="+mn-lt"/>
              </a:rPr>
              <a:t>The NASA </a:t>
            </a:r>
            <a:r>
              <a:rPr lang="en-US" b="1" dirty="0">
                <a:solidFill>
                  <a:schemeClr val="tx1"/>
                </a:solidFill>
                <a:latin typeface="+mn-lt"/>
              </a:rPr>
              <a:t>Conjunction Assessment Risk Analysis (CARA) </a:t>
            </a:r>
            <a:r>
              <a:rPr lang="en-US" b="0" dirty="0">
                <a:solidFill>
                  <a:schemeClr val="tx1"/>
                </a:solidFill>
                <a:latin typeface="+mn-lt"/>
              </a:rPr>
              <a:t>program is responsible for risk analysis and mitigation support for ~100 non-HSF spacecraft</a:t>
            </a:r>
          </a:p>
          <a:p>
            <a:pPr lvl="1"/>
            <a:r>
              <a:rPr lang="en-US" sz="2000" dirty="0">
                <a:latin typeface="+mn-lt"/>
              </a:rPr>
              <a:t>Started in 2005 at GSFC based on HSF process</a:t>
            </a:r>
          </a:p>
          <a:p>
            <a:pPr lvl="1"/>
            <a:r>
              <a:rPr lang="en-US" sz="2000" dirty="0">
                <a:latin typeface="+mn-lt"/>
              </a:rPr>
              <a:t>Agency-central service for CA and international partnerships (i.e., JAXA, CNES)</a:t>
            </a:r>
          </a:p>
          <a:p>
            <a:pPr lvl="1"/>
            <a:r>
              <a:rPr lang="en-US" sz="2000" dirty="0">
                <a:latin typeface="+mn-lt"/>
              </a:rPr>
              <a:t>Work very closely with the DoD Space Force DEL 2 (18</a:t>
            </a:r>
            <a:r>
              <a:rPr lang="en-US" sz="2000" baseline="30000" dirty="0">
                <a:latin typeface="+mn-lt"/>
              </a:rPr>
              <a:t>th</a:t>
            </a:r>
            <a:r>
              <a:rPr lang="en-US" sz="2000" dirty="0">
                <a:latin typeface="+mn-lt"/>
              </a:rPr>
              <a:t> SDS and 19</a:t>
            </a:r>
            <a:r>
              <a:rPr lang="en-US" sz="2000" baseline="30000" dirty="0">
                <a:latin typeface="+mn-lt"/>
              </a:rPr>
              <a:t>th</a:t>
            </a:r>
            <a:r>
              <a:rPr lang="en-US" sz="2000" dirty="0">
                <a:latin typeface="+mn-lt"/>
              </a:rPr>
              <a:t> SDS)</a:t>
            </a:r>
          </a:p>
          <a:p>
            <a:pPr marL="0" indent="0">
              <a:buNone/>
            </a:pPr>
            <a:endParaRPr lang="en-US" b="0" dirty="0">
              <a:solidFill>
                <a:schemeClr val="tx1"/>
              </a:solidFill>
              <a:latin typeface="+mn-lt"/>
            </a:endParaRPr>
          </a:p>
          <a:p>
            <a:r>
              <a:rPr lang="en-US" b="0" dirty="0">
                <a:solidFill>
                  <a:schemeClr val="tx1"/>
                </a:solidFill>
                <a:latin typeface="+mn-lt"/>
              </a:rPr>
              <a:t>CA at other central bodies (Moon, Mars, etc.) supported by the MADCAP (Multi-mission Automated Deep space Conjunction Assessment Process) program at </a:t>
            </a:r>
            <a:r>
              <a:rPr lang="en-US" dirty="0">
                <a:solidFill>
                  <a:schemeClr val="tx1"/>
                </a:solidFill>
                <a:latin typeface="+mn-lt"/>
              </a:rPr>
              <a:t>JPL</a:t>
            </a:r>
          </a:p>
          <a:p>
            <a:pPr lvl="1"/>
            <a:r>
              <a:rPr lang="en-US" sz="2000" b="0" dirty="0">
                <a:latin typeface="+mn-lt"/>
              </a:rPr>
              <a:t>Cis-lunar, Planetary and beyond</a:t>
            </a:r>
          </a:p>
          <a:p>
            <a:pPr marL="171450" lvl="1" indent="0">
              <a:buNone/>
            </a:pPr>
            <a:endParaRPr lang="en-US" dirty="0">
              <a:solidFill>
                <a:schemeClr val="tx1"/>
              </a:solidFill>
              <a:latin typeface="+mn-lt"/>
            </a:endParaRPr>
          </a:p>
        </p:txBody>
      </p:sp>
      <p:sp>
        <p:nvSpPr>
          <p:cNvPr id="3" name="Title 2"/>
          <p:cNvSpPr>
            <a:spLocks noGrp="1"/>
          </p:cNvSpPr>
          <p:nvPr>
            <p:ph type="title"/>
          </p:nvPr>
        </p:nvSpPr>
        <p:spPr>
          <a:xfrm>
            <a:off x="905522" y="80269"/>
            <a:ext cx="9204539" cy="1143000"/>
          </a:xfrm>
        </p:spPr>
        <p:txBody>
          <a:bodyPr>
            <a:normAutofit fontScale="90000"/>
          </a:bodyPr>
          <a:lstStyle/>
          <a:p>
            <a:r>
              <a:rPr lang="en-US" dirty="0">
                <a:latin typeface="+mn-lt"/>
              </a:rPr>
              <a:t>Satellite Conjunction Assessment Operations for Collision Avoidance at NASA</a:t>
            </a:r>
          </a:p>
        </p:txBody>
      </p:sp>
      <p:pic>
        <p:nvPicPr>
          <p:cNvPr id="1026" name="Picture 2" descr="United States Map PNG Images, Transparent United States Map Image Download  - PNGitem">
            <a:extLst>
              <a:ext uri="{FF2B5EF4-FFF2-40B4-BE49-F238E27FC236}">
                <a16:creationId xmlns:a16="http://schemas.microsoft.com/office/drawing/2014/main" id="{23A04F3F-2B15-490A-4645-8A33197F14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3608" y="3174625"/>
            <a:ext cx="2618203" cy="1675649"/>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Marker with solid fill">
            <a:extLst>
              <a:ext uri="{FF2B5EF4-FFF2-40B4-BE49-F238E27FC236}">
                <a16:creationId xmlns:a16="http://schemas.microsoft.com/office/drawing/2014/main" id="{21095789-14EF-AC33-0884-E01ED85B4A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68945" y="3583183"/>
            <a:ext cx="541116" cy="541116"/>
          </a:xfrm>
          <a:prstGeom prst="rect">
            <a:avLst/>
          </a:prstGeom>
        </p:spPr>
      </p:pic>
      <p:pic>
        <p:nvPicPr>
          <p:cNvPr id="7" name="Graphic 6" descr="Marker with solid fill">
            <a:extLst>
              <a:ext uri="{FF2B5EF4-FFF2-40B4-BE49-F238E27FC236}">
                <a16:creationId xmlns:a16="http://schemas.microsoft.com/office/drawing/2014/main" id="{3CA9A24A-CB01-CB4A-893D-4959206E8E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4423" y="4028561"/>
            <a:ext cx="541116" cy="541116"/>
          </a:xfrm>
          <a:prstGeom prst="rect">
            <a:avLst/>
          </a:prstGeom>
        </p:spPr>
      </p:pic>
      <p:pic>
        <p:nvPicPr>
          <p:cNvPr id="8" name="Graphic 7" descr="Marker with solid fill">
            <a:extLst>
              <a:ext uri="{FF2B5EF4-FFF2-40B4-BE49-F238E27FC236}">
                <a16:creationId xmlns:a16="http://schemas.microsoft.com/office/drawing/2014/main" id="{329CA87B-4866-252D-D535-A0210222A8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13533" y="3429000"/>
            <a:ext cx="541116" cy="541116"/>
          </a:xfrm>
          <a:prstGeom prst="rect">
            <a:avLst/>
          </a:prstGeom>
        </p:spPr>
      </p:pic>
      <p:sp>
        <p:nvSpPr>
          <p:cNvPr id="5" name="Slide Number Placeholder 5">
            <a:extLst>
              <a:ext uri="{FF2B5EF4-FFF2-40B4-BE49-F238E27FC236}">
                <a16:creationId xmlns:a16="http://schemas.microsoft.com/office/drawing/2014/main" id="{2EB641AB-6729-070B-277C-7BB1EA01F103}"/>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8</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380078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latin typeface="+mj-lt"/>
              </a:rPr>
              <a:t>Satellite Conjunction Assessment:</a:t>
            </a:r>
            <a:br>
              <a:rPr lang="en-US" dirty="0">
                <a:latin typeface="+mj-lt"/>
              </a:rPr>
            </a:br>
            <a:r>
              <a:rPr lang="en-US" dirty="0">
                <a:latin typeface="+mj-lt"/>
              </a:rPr>
              <a:t>NASA Process Details</a:t>
            </a:r>
          </a:p>
        </p:txBody>
      </p:sp>
      <p:sp>
        <p:nvSpPr>
          <p:cNvPr id="70" name="TextBox 69"/>
          <p:cNvSpPr txBox="1"/>
          <p:nvPr/>
        </p:nvSpPr>
        <p:spPr>
          <a:xfrm>
            <a:off x="8176335" y="3360454"/>
            <a:ext cx="3973591" cy="1815882"/>
          </a:xfrm>
          <a:prstGeom prst="rect">
            <a:avLst/>
          </a:prstGeom>
          <a:noFill/>
        </p:spPr>
        <p:txBody>
          <a:bodyPr wrap="square" rtlCol="0">
            <a:spAutoFit/>
          </a:bodyPr>
          <a:lstStyle/>
          <a:p>
            <a:r>
              <a:rPr lang="en-US" sz="1400" b="1" dirty="0">
                <a:cs typeface="Arial" panose="020B0604020202020204" pitchFamily="34" charset="0"/>
              </a:rPr>
              <a:t>Collision Avoidance </a:t>
            </a:r>
            <a:r>
              <a:rPr lang="en-US" sz="1400" dirty="0">
                <a:cs typeface="Arial" panose="020B0604020202020204" pitchFamily="34" charset="0"/>
              </a:rPr>
              <a:t>is the process of executing mitigative action, typically in the form of an orbital maneuver, to reduce collision risk.</a:t>
            </a:r>
          </a:p>
          <a:p>
            <a:endParaRPr lang="en-US" sz="1400" dirty="0">
              <a:cs typeface="Arial" panose="020B0604020202020204" pitchFamily="34" charset="0"/>
            </a:endParaRPr>
          </a:p>
          <a:p>
            <a:r>
              <a:rPr lang="en-US" sz="1400" dirty="0">
                <a:cs typeface="Arial" panose="020B0604020202020204" pitchFamily="34" charset="0"/>
              </a:rPr>
              <a:t>Each satellite </a:t>
            </a:r>
            <a:r>
              <a:rPr lang="en-US" sz="1400" b="1" dirty="0">
                <a:cs typeface="Arial" panose="020B0604020202020204" pitchFamily="34" charset="0"/>
              </a:rPr>
              <a:t>Owner/Operator (O/O)</a:t>
            </a:r>
            <a:r>
              <a:rPr lang="en-US" sz="1400" dirty="0">
                <a:cs typeface="Arial" panose="020B0604020202020204" pitchFamily="34" charset="0"/>
              </a:rPr>
              <a:t> – mission management, flight dynamics, and flight operations – is responsible for making maneuver decisions and executing the maneuvers.</a:t>
            </a:r>
          </a:p>
        </p:txBody>
      </p:sp>
      <p:grpSp>
        <p:nvGrpSpPr>
          <p:cNvPr id="24" name="Group 23" descr="Diagram depicting two intersecting satellite ellipsoids (estimated position, estimated vector, and the estimated uncertainty elipsoid around that). In this diagram, one of the satelliltes is applying a delta-v maneuver to move its ellipsoid out of the other ellipsoid, to avoid the conjunction.">
            <a:extLst>
              <a:ext uri="{FF2B5EF4-FFF2-40B4-BE49-F238E27FC236}">
                <a16:creationId xmlns:a16="http://schemas.microsoft.com/office/drawing/2014/main" id="{7C8538A2-2EB8-8840-BCC4-81695028515C}"/>
              </a:ext>
            </a:extLst>
          </p:cNvPr>
          <p:cNvGrpSpPr/>
          <p:nvPr/>
        </p:nvGrpSpPr>
        <p:grpSpPr>
          <a:xfrm>
            <a:off x="8213465" y="1282973"/>
            <a:ext cx="3385450" cy="2059028"/>
            <a:chOff x="7647045" y="1073150"/>
            <a:chExt cx="4513934" cy="2745370"/>
          </a:xfrm>
        </p:grpSpPr>
        <p:sp>
          <p:nvSpPr>
            <p:cNvPr id="59" name="Oval 58"/>
            <p:cNvSpPr/>
            <p:nvPr/>
          </p:nvSpPr>
          <p:spPr>
            <a:xfrm rot="18439845">
              <a:off x="9403354" y="2360532"/>
              <a:ext cx="1330591" cy="524786"/>
            </a:xfrm>
            <a:prstGeom prst="ellipse">
              <a:avLst/>
            </a:prstGeom>
            <a:solidFill>
              <a:schemeClr val="accent1">
                <a:alpha val="4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60" name="Oval 59"/>
            <p:cNvSpPr/>
            <p:nvPr/>
          </p:nvSpPr>
          <p:spPr>
            <a:xfrm rot="20372102">
              <a:off x="10166408" y="1087024"/>
              <a:ext cx="644934" cy="2270176"/>
            </a:xfrm>
            <a:prstGeom prst="ellipse">
              <a:avLst/>
            </a:prstGeom>
            <a:gradFill>
              <a:gsLst>
                <a:gs pos="91000">
                  <a:schemeClr val="accent2"/>
                </a:gs>
                <a:gs pos="50000">
                  <a:schemeClr val="accent2">
                    <a:lumMod val="40000"/>
                    <a:lumOff val="60000"/>
                    <a:alpha val="74000"/>
                  </a:schemeClr>
                </a:gs>
              </a:gsLst>
              <a:lin ang="5400000" scaled="0"/>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sp>
          <p:nvSpPr>
            <p:cNvPr id="62" name="Oval 61"/>
            <p:cNvSpPr/>
            <p:nvPr/>
          </p:nvSpPr>
          <p:spPr>
            <a:xfrm>
              <a:off x="10040786" y="2590995"/>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cxnSp>
          <p:nvCxnSpPr>
            <p:cNvPr id="63" name="Straight Arrow Connector 62"/>
            <p:cNvCxnSpPr>
              <a:cxnSpLocks/>
            </p:cNvCxnSpPr>
            <p:nvPr/>
          </p:nvCxnSpPr>
          <p:spPr>
            <a:xfrm flipH="1" flipV="1">
              <a:off x="10045700" y="1073150"/>
              <a:ext cx="447675" cy="1158875"/>
            </a:xfrm>
            <a:prstGeom prst="straightConnector1">
              <a:avLst/>
            </a:prstGeom>
            <a:ln w="2540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cxnSp>
          <p:nvCxnSpPr>
            <p:cNvPr id="64" name="Straight Arrow Connector 63"/>
            <p:cNvCxnSpPr>
              <a:cxnSpLocks/>
              <a:stCxn id="62" idx="2"/>
            </p:cNvCxnSpPr>
            <p:nvPr/>
          </p:nvCxnSpPr>
          <p:spPr>
            <a:xfrm flipH="1">
              <a:off x="8949443" y="2617889"/>
              <a:ext cx="1091343" cy="149362"/>
            </a:xfrm>
            <a:prstGeom prst="straightConnector1">
              <a:avLst/>
            </a:prstGeom>
            <a:ln w="25400">
              <a:prstDash val="sysDash"/>
              <a:tailEnd type="triangle"/>
            </a:ln>
          </p:spPr>
          <p:style>
            <a:lnRef idx="2">
              <a:schemeClr val="accent1"/>
            </a:lnRef>
            <a:fillRef idx="0">
              <a:schemeClr val="accent1"/>
            </a:fillRef>
            <a:effectRef idx="1">
              <a:schemeClr val="accent1"/>
            </a:effectRef>
            <a:fontRef idx="minor">
              <a:schemeClr val="tx1"/>
            </a:fontRef>
          </p:style>
        </p:cxnSp>
        <p:sp>
          <p:nvSpPr>
            <p:cNvPr id="65" name="Oval 64"/>
            <p:cNvSpPr/>
            <p:nvPr/>
          </p:nvSpPr>
          <p:spPr>
            <a:xfrm rot="18439845">
              <a:off x="8228568" y="2509894"/>
              <a:ext cx="1330591" cy="524786"/>
            </a:xfrm>
            <a:prstGeom prst="ellipse">
              <a:avLst/>
            </a:prstGeom>
            <a:solidFill>
              <a:schemeClr val="accent1">
                <a:alpha val="4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cxnSp>
          <p:nvCxnSpPr>
            <p:cNvPr id="67" name="Straight Arrow Connector 66"/>
            <p:cNvCxnSpPr/>
            <p:nvPr/>
          </p:nvCxnSpPr>
          <p:spPr>
            <a:xfrm flipH="1">
              <a:off x="8410104" y="2783108"/>
              <a:ext cx="468145" cy="625169"/>
            </a:xfrm>
            <a:prstGeom prst="straightConnector1">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61" name="Oval 60"/>
            <p:cNvSpPr/>
            <p:nvPr/>
          </p:nvSpPr>
          <p:spPr>
            <a:xfrm>
              <a:off x="10457499" y="2195218"/>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66" name="Oval 65"/>
            <p:cNvSpPr/>
            <p:nvPr/>
          </p:nvSpPr>
          <p:spPr>
            <a:xfrm>
              <a:off x="8866000" y="2740357"/>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47" name="Right Brace 46">
              <a:extLst>
                <a:ext uri="{FF2B5EF4-FFF2-40B4-BE49-F238E27FC236}">
                  <a16:creationId xmlns:a16="http://schemas.microsoft.com/office/drawing/2014/main" id="{DC18C752-CA6C-0C4C-8B4B-3FCA3A7CE469}"/>
                </a:ext>
                <a:ext uri="{C183D7F6-B498-43B3-948B-1728B52AA6E4}">
                  <adec:decorative xmlns:adec="http://schemas.microsoft.com/office/drawing/2017/decorative" val="1"/>
                </a:ext>
              </a:extLst>
            </p:cNvPr>
            <p:cNvSpPr/>
            <p:nvPr/>
          </p:nvSpPr>
          <p:spPr>
            <a:xfrm rot="5400000">
              <a:off x="9761586" y="1419127"/>
              <a:ext cx="284852" cy="4513934"/>
            </a:xfrm>
            <a:prstGeom prst="rightBrace">
              <a:avLst/>
            </a:prstGeom>
            <a:ln>
              <a:solidFill>
                <a:schemeClr val="accent5"/>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sz="1350" dirty="0"/>
            </a:p>
          </p:txBody>
        </p:sp>
      </p:grpSp>
      <p:sp>
        <p:nvSpPr>
          <p:cNvPr id="41" name="TextBox 40"/>
          <p:cNvSpPr txBox="1"/>
          <p:nvPr/>
        </p:nvSpPr>
        <p:spPr>
          <a:xfrm>
            <a:off x="3921670" y="3326558"/>
            <a:ext cx="4348662" cy="2031325"/>
          </a:xfrm>
          <a:prstGeom prst="rect">
            <a:avLst/>
          </a:prstGeom>
          <a:noFill/>
        </p:spPr>
        <p:txBody>
          <a:bodyPr wrap="square" rtlCol="0">
            <a:spAutoFit/>
          </a:bodyPr>
          <a:lstStyle/>
          <a:p>
            <a:r>
              <a:rPr lang="en-US" sz="1400" b="1" dirty="0">
                <a:cs typeface="Arial" panose="020B0604020202020204" pitchFamily="34" charset="0"/>
              </a:rPr>
              <a:t>CA Risk Analysis (CARA) </a:t>
            </a:r>
            <a:r>
              <a:rPr lang="en-US" sz="1400" dirty="0">
                <a:cs typeface="Arial" panose="020B0604020202020204" pitchFamily="34" charset="0"/>
              </a:rPr>
              <a:t>is the process of assessing collision risk and assisting satellites in planning maneuvers to mitigate that risk, if warranted.</a:t>
            </a:r>
          </a:p>
          <a:p>
            <a:endParaRPr lang="en-US" sz="1400" dirty="0">
              <a:cs typeface="Arial" panose="020B0604020202020204" pitchFamily="34" charset="0"/>
            </a:endParaRPr>
          </a:p>
          <a:p>
            <a:r>
              <a:rPr lang="en-US" sz="1400" dirty="0">
                <a:cs typeface="Arial" panose="020B0604020202020204" pitchFamily="34" charset="0"/>
              </a:rPr>
              <a:t>The NASA </a:t>
            </a:r>
            <a:r>
              <a:rPr lang="en-US" sz="1400" b="1" dirty="0">
                <a:cs typeface="Arial" panose="020B0604020202020204" pitchFamily="34" charset="0"/>
              </a:rPr>
              <a:t>CARA </a:t>
            </a:r>
            <a:r>
              <a:rPr lang="en-US" sz="1400" dirty="0">
                <a:cs typeface="Arial" panose="020B0604020202020204" pitchFamily="34" charset="0"/>
              </a:rPr>
              <a:t>program performs risk assessment for all NASA operational non-HSF satellites, and some partner missions.</a:t>
            </a:r>
            <a:br>
              <a:rPr lang="en-US" sz="1400" dirty="0">
                <a:cs typeface="Arial" panose="020B0604020202020204" pitchFamily="34" charset="0"/>
              </a:rPr>
            </a:br>
            <a:br>
              <a:rPr lang="en-US" sz="1400" dirty="0">
                <a:cs typeface="Arial" panose="020B0604020202020204" pitchFamily="34" charset="0"/>
              </a:rPr>
            </a:br>
            <a:endParaRPr lang="en-US" sz="1400" dirty="0">
              <a:cs typeface="Arial" panose="020B0604020202020204" pitchFamily="34" charset="0"/>
            </a:endParaRPr>
          </a:p>
        </p:txBody>
      </p:sp>
      <p:grpSp>
        <p:nvGrpSpPr>
          <p:cNvPr id="8" name="Group 7" descr="Diagram depicting two intersecting satellite ellipsoids (estimated position, estimated vector, and the estimated uncertainty elipsoid around that). This identifies a probably conjunction event.">
            <a:extLst>
              <a:ext uri="{FF2B5EF4-FFF2-40B4-BE49-F238E27FC236}">
                <a16:creationId xmlns:a16="http://schemas.microsoft.com/office/drawing/2014/main" id="{DB12129B-4B2F-1147-A37F-065AB2E8E29A}"/>
              </a:ext>
            </a:extLst>
          </p:cNvPr>
          <p:cNvGrpSpPr/>
          <p:nvPr/>
        </p:nvGrpSpPr>
        <p:grpSpPr>
          <a:xfrm>
            <a:off x="4077044" y="1377050"/>
            <a:ext cx="3694901" cy="1983923"/>
            <a:chOff x="3454399" y="1019175"/>
            <a:chExt cx="4926535" cy="2645231"/>
          </a:xfrm>
        </p:grpSpPr>
        <p:sp>
          <p:nvSpPr>
            <p:cNvPr id="30" name="Oval 29"/>
            <p:cNvSpPr/>
            <p:nvPr/>
          </p:nvSpPr>
          <p:spPr>
            <a:xfrm rot="18439845">
              <a:off x="5224576" y="2346654"/>
              <a:ext cx="1330591" cy="524786"/>
            </a:xfrm>
            <a:prstGeom prst="ellipse">
              <a:avLst/>
            </a:prstGeom>
            <a:solidFill>
              <a:schemeClr val="accent1">
                <a:alpha val="4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31" name="Oval 30"/>
            <p:cNvSpPr/>
            <p:nvPr/>
          </p:nvSpPr>
          <p:spPr>
            <a:xfrm rot="20372102">
              <a:off x="5987630" y="1073146"/>
              <a:ext cx="644934" cy="2270176"/>
            </a:xfrm>
            <a:prstGeom prst="ellipse">
              <a:avLst/>
            </a:prstGeom>
            <a:gradFill>
              <a:gsLst>
                <a:gs pos="90000">
                  <a:schemeClr val="accent2"/>
                </a:gs>
                <a:gs pos="50000">
                  <a:schemeClr val="accent2">
                    <a:lumMod val="40000"/>
                    <a:lumOff val="60000"/>
                    <a:alpha val="74000"/>
                  </a:schemeClr>
                </a:gs>
              </a:gsLst>
              <a:lin ang="5400000" scaled="0"/>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cxnSp>
          <p:nvCxnSpPr>
            <p:cNvPr id="34" name="Straight Arrow Connector 33"/>
            <p:cNvCxnSpPr>
              <a:cxnSpLocks/>
            </p:cNvCxnSpPr>
            <p:nvPr/>
          </p:nvCxnSpPr>
          <p:spPr>
            <a:xfrm flipH="1" flipV="1">
              <a:off x="5851525" y="1019175"/>
              <a:ext cx="460375" cy="1193802"/>
            </a:xfrm>
            <a:prstGeom prst="straightConnector1">
              <a:avLst/>
            </a:prstGeom>
            <a:ln w="2540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cxnSp>
          <p:nvCxnSpPr>
            <p:cNvPr id="37" name="Straight Arrow Connector 36"/>
            <p:cNvCxnSpPr>
              <a:cxnSpLocks/>
            </p:cNvCxnSpPr>
            <p:nvPr/>
          </p:nvCxnSpPr>
          <p:spPr>
            <a:xfrm flipH="1">
              <a:off x="5384800" y="2603500"/>
              <a:ext cx="508001" cy="619125"/>
            </a:xfrm>
            <a:prstGeom prst="straightConnector1">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6278721" y="2181340"/>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33" name="Oval 32"/>
            <p:cNvSpPr/>
            <p:nvPr/>
          </p:nvSpPr>
          <p:spPr>
            <a:xfrm>
              <a:off x="5858495" y="2582153"/>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46" name="Right Brace 45">
              <a:extLst>
                <a:ext uri="{FF2B5EF4-FFF2-40B4-BE49-F238E27FC236}">
                  <a16:creationId xmlns:a16="http://schemas.microsoft.com/office/drawing/2014/main" id="{D98BD1F4-52C2-E54D-A632-B4BA56CD8E13}"/>
                </a:ext>
                <a:ext uri="{C183D7F6-B498-43B3-948B-1728B52AA6E4}">
                  <adec:decorative xmlns:adec="http://schemas.microsoft.com/office/drawing/2017/decorative" val="1"/>
                </a:ext>
              </a:extLst>
            </p:cNvPr>
            <p:cNvSpPr/>
            <p:nvPr/>
          </p:nvSpPr>
          <p:spPr>
            <a:xfrm rot="5400000">
              <a:off x="5777679" y="1061151"/>
              <a:ext cx="279975" cy="4926535"/>
            </a:xfrm>
            <a:prstGeom prst="rightBrace">
              <a:avLst/>
            </a:prstGeom>
            <a:ln>
              <a:solidFill>
                <a:schemeClr val="accent5"/>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sz="1350" dirty="0"/>
            </a:p>
          </p:txBody>
        </p:sp>
      </p:grpSp>
      <p:sp>
        <p:nvSpPr>
          <p:cNvPr id="29" name="TextBox 28"/>
          <p:cNvSpPr txBox="1"/>
          <p:nvPr/>
        </p:nvSpPr>
        <p:spPr>
          <a:xfrm>
            <a:off x="0" y="3329598"/>
            <a:ext cx="3921670" cy="2246769"/>
          </a:xfrm>
          <a:prstGeom prst="rect">
            <a:avLst/>
          </a:prstGeom>
          <a:noFill/>
        </p:spPr>
        <p:txBody>
          <a:bodyPr wrap="square" rtlCol="0">
            <a:spAutoFit/>
          </a:bodyPr>
          <a:lstStyle/>
          <a:p>
            <a:r>
              <a:rPr lang="en-US" sz="1400" b="1" dirty="0">
                <a:cs typeface="Arial" panose="020B0604020202020204" pitchFamily="34" charset="0"/>
              </a:rPr>
              <a:t>Conjunction Assessment (CA)</a:t>
            </a:r>
            <a:r>
              <a:rPr lang="en-US" sz="1400" dirty="0">
                <a:cs typeface="Arial" panose="020B0604020202020204" pitchFamily="34" charset="0"/>
              </a:rPr>
              <a:t> is the process of identifying close approaches between two orbiting objects; sometimes called </a:t>
            </a:r>
            <a:r>
              <a:rPr lang="en-US" sz="1400" b="1" dirty="0">
                <a:cs typeface="Arial" panose="020B0604020202020204" pitchFamily="34" charset="0"/>
              </a:rPr>
              <a:t>conjunction screening</a:t>
            </a:r>
            <a:r>
              <a:rPr lang="en-US" sz="1400" dirty="0">
                <a:cs typeface="Arial" panose="020B0604020202020204" pitchFamily="34" charset="0"/>
              </a:rPr>
              <a:t>.</a:t>
            </a:r>
          </a:p>
          <a:p>
            <a:endParaRPr lang="en-US" sz="1400" dirty="0">
              <a:cs typeface="Arial" panose="020B0604020202020204" pitchFamily="34" charset="0"/>
            </a:endParaRPr>
          </a:p>
          <a:p>
            <a:r>
              <a:rPr lang="en-US" sz="1400" dirty="0">
                <a:cs typeface="Arial" panose="020B0604020202020204" pitchFamily="34" charset="0"/>
              </a:rPr>
              <a:t>The </a:t>
            </a:r>
            <a:r>
              <a:rPr lang="en-US" sz="1400" b="1" dirty="0">
                <a:cs typeface="Arial" panose="020B0604020202020204" pitchFamily="34" charset="0"/>
              </a:rPr>
              <a:t>18</a:t>
            </a:r>
            <a:r>
              <a:rPr lang="en-US" sz="1400" b="1" baseline="30000" dirty="0">
                <a:cs typeface="Arial" panose="020B0604020202020204" pitchFamily="34" charset="0"/>
              </a:rPr>
              <a:t>th</a:t>
            </a:r>
            <a:r>
              <a:rPr lang="en-US" sz="1400" b="1" dirty="0">
                <a:cs typeface="Arial" panose="020B0604020202020204" pitchFamily="34" charset="0"/>
              </a:rPr>
              <a:t> Space Defense Squadron</a:t>
            </a:r>
            <a:r>
              <a:rPr lang="en-US" sz="1400" dirty="0">
                <a:cs typeface="Arial" panose="020B0604020202020204" pitchFamily="34" charset="0"/>
              </a:rPr>
              <a:t> </a:t>
            </a:r>
            <a:r>
              <a:rPr lang="en-US" sz="1400" b="1" dirty="0">
                <a:cs typeface="Arial" panose="020B0604020202020204" pitchFamily="34" charset="0"/>
              </a:rPr>
              <a:t>(18 SDS) </a:t>
            </a:r>
            <a:r>
              <a:rPr lang="en-US" sz="1400" dirty="0">
                <a:cs typeface="Arial" panose="020B0604020202020204" pitchFamily="34" charset="0"/>
              </a:rPr>
              <a:t>at Vandenberg Space Force Base (VSFB) maintains the high accuracy catalog of space objects. Orbital Safety Analysts (OSAs) at VSFB screen protected assets against the catalog, perform tasking requests, and generate close approach data.</a:t>
            </a:r>
          </a:p>
        </p:txBody>
      </p:sp>
      <p:grpSp>
        <p:nvGrpSpPr>
          <p:cNvPr id="5" name="Group 4" descr="Diagram depicting multiple estimated satellite positions with direction vectors, and uncertainty ellipsoids. One satellite may traverse through two other ellipsoids, which could be a conjunction.">
            <a:extLst>
              <a:ext uri="{FF2B5EF4-FFF2-40B4-BE49-F238E27FC236}">
                <a16:creationId xmlns:a16="http://schemas.microsoft.com/office/drawing/2014/main" id="{8BEA29B5-0F74-6040-B337-397BB9C87B0E}"/>
              </a:ext>
            </a:extLst>
          </p:cNvPr>
          <p:cNvGrpSpPr/>
          <p:nvPr/>
        </p:nvGrpSpPr>
        <p:grpSpPr>
          <a:xfrm>
            <a:off x="318356" y="1389477"/>
            <a:ext cx="3354298" cy="1948863"/>
            <a:chOff x="-236833" y="1173416"/>
            <a:chExt cx="4472398" cy="2598484"/>
          </a:xfrm>
        </p:grpSpPr>
        <p:sp>
          <p:nvSpPr>
            <p:cNvPr id="6" name="Oval 5"/>
            <p:cNvSpPr/>
            <p:nvPr/>
          </p:nvSpPr>
          <p:spPr>
            <a:xfrm rot="18439845">
              <a:off x="611531" y="2696761"/>
              <a:ext cx="681318" cy="233083"/>
            </a:xfrm>
            <a:prstGeom prst="ellipse">
              <a:avLst/>
            </a:prstGeom>
            <a:gradFill>
              <a:gsLst>
                <a:gs pos="33000">
                  <a:schemeClr val="accent1">
                    <a:lumMod val="60000"/>
                    <a:lumOff val="40000"/>
                  </a:schemeClr>
                </a:gs>
                <a:gs pos="66000">
                  <a:schemeClr val="accent1">
                    <a:lumMod val="99000"/>
                    <a:satMod val="120000"/>
                    <a:shade val="78000"/>
                  </a:schemeClr>
                </a:gs>
              </a:gsLst>
              <a:lin ang="10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9" name="Oval 8"/>
            <p:cNvSpPr/>
            <p:nvPr/>
          </p:nvSpPr>
          <p:spPr>
            <a:xfrm rot="9598983">
              <a:off x="1724797" y="1463283"/>
              <a:ext cx="1232020" cy="175553"/>
            </a:xfrm>
            <a:prstGeom prst="ellipse">
              <a:avLst/>
            </a:prstGeom>
            <a:gradFill>
              <a:gsLst>
                <a:gs pos="90000">
                  <a:schemeClr val="accent2"/>
                </a:gs>
                <a:gs pos="50000">
                  <a:srgbClr val="FFB8AF">
                    <a:alpha val="74118"/>
                  </a:srgbClr>
                </a:gs>
              </a:gsLst>
              <a:lin ang="10800000" scaled="1"/>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sp>
          <p:nvSpPr>
            <p:cNvPr id="11" name="Oval 10"/>
            <p:cNvSpPr/>
            <p:nvPr/>
          </p:nvSpPr>
          <p:spPr>
            <a:xfrm rot="13183209">
              <a:off x="730718" y="2041988"/>
              <a:ext cx="1232020" cy="175553"/>
            </a:xfrm>
            <a:prstGeom prst="ellipse">
              <a:avLst/>
            </a:prstGeom>
            <a:gradFill>
              <a:gsLst>
                <a:gs pos="90000">
                  <a:schemeClr val="accent2"/>
                </a:gs>
                <a:gs pos="50000">
                  <a:srgbClr val="FFB8AF">
                    <a:alpha val="74118"/>
                  </a:srgbClr>
                </a:gs>
              </a:gsLst>
              <a:lin ang="10800000" scaled="1"/>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sp>
          <p:nvSpPr>
            <p:cNvPr id="12" name="Oval 11"/>
            <p:cNvSpPr/>
            <p:nvPr/>
          </p:nvSpPr>
          <p:spPr>
            <a:xfrm rot="3565253">
              <a:off x="1276236" y="2075664"/>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7" name="Freeform 16"/>
            <p:cNvSpPr/>
            <p:nvPr/>
          </p:nvSpPr>
          <p:spPr>
            <a:xfrm>
              <a:off x="930426" y="1702790"/>
              <a:ext cx="2720140" cy="1138588"/>
            </a:xfrm>
            <a:custGeom>
              <a:avLst/>
              <a:gdLst>
                <a:gd name="connsiteX0" fmla="*/ 0 w 2698376"/>
                <a:gd name="connsiteY0" fmla="*/ 1167133 h 1167133"/>
                <a:gd name="connsiteX1" fmla="*/ 672353 w 2698376"/>
                <a:gd name="connsiteY1" fmla="*/ 414098 h 1167133"/>
                <a:gd name="connsiteX2" fmla="*/ 1945341 w 2698376"/>
                <a:gd name="connsiteY2" fmla="*/ 19650 h 1167133"/>
                <a:gd name="connsiteX3" fmla="*/ 2698376 w 2698376"/>
                <a:gd name="connsiteY3" fmla="*/ 55509 h 1167133"/>
                <a:gd name="connsiteX4" fmla="*/ 2698376 w 2698376"/>
                <a:gd name="connsiteY4" fmla="*/ 55509 h 1167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8376" h="1167133">
                  <a:moveTo>
                    <a:pt x="0" y="1167133"/>
                  </a:moveTo>
                  <a:cubicBezTo>
                    <a:pt x="174065" y="886239"/>
                    <a:pt x="348130" y="605345"/>
                    <a:pt x="672353" y="414098"/>
                  </a:cubicBezTo>
                  <a:cubicBezTo>
                    <a:pt x="996577" y="222851"/>
                    <a:pt x="1607671" y="79415"/>
                    <a:pt x="1945341" y="19650"/>
                  </a:cubicBezTo>
                  <a:cubicBezTo>
                    <a:pt x="2283011" y="-40115"/>
                    <a:pt x="2698376" y="55509"/>
                    <a:pt x="2698376" y="55509"/>
                  </a:cubicBezTo>
                  <a:lnTo>
                    <a:pt x="2698376" y="55509"/>
                  </a:lnTo>
                </a:path>
              </a:pathLst>
            </a:custGeom>
            <a:noFill/>
            <a:ln w="19050">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cxnSp>
          <p:nvCxnSpPr>
            <p:cNvPr id="19" name="Straight Arrow Connector 18"/>
            <p:cNvCxnSpPr/>
            <p:nvPr/>
          </p:nvCxnSpPr>
          <p:spPr>
            <a:xfrm flipH="1" flipV="1">
              <a:off x="652942" y="1551058"/>
              <a:ext cx="629743" cy="524488"/>
            </a:xfrm>
            <a:prstGeom prst="straightConnector1">
              <a:avLst/>
            </a:prstGeom>
            <a:ln w="1905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cxnSp>
          <p:nvCxnSpPr>
            <p:cNvPr id="21" name="Straight Arrow Connector 20"/>
            <p:cNvCxnSpPr/>
            <p:nvPr/>
          </p:nvCxnSpPr>
          <p:spPr>
            <a:xfrm flipH="1">
              <a:off x="1533577" y="1537622"/>
              <a:ext cx="856536" cy="311052"/>
            </a:xfrm>
            <a:prstGeom prst="straightConnector1">
              <a:avLst/>
            </a:prstGeom>
            <a:ln w="1905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sp>
          <p:nvSpPr>
            <p:cNvPr id="10" name="Oval 9"/>
            <p:cNvSpPr/>
            <p:nvPr/>
          </p:nvSpPr>
          <p:spPr>
            <a:xfrm>
              <a:off x="2358737" y="1506235"/>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4" name="Oval 13"/>
            <p:cNvSpPr/>
            <p:nvPr/>
          </p:nvSpPr>
          <p:spPr>
            <a:xfrm rot="3565253">
              <a:off x="2625258" y="2304106"/>
              <a:ext cx="63457" cy="56997"/>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7" name="Oval 6"/>
            <p:cNvSpPr/>
            <p:nvPr/>
          </p:nvSpPr>
          <p:spPr>
            <a:xfrm>
              <a:off x="906049" y="2795370"/>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7" name="Right Brace 26">
              <a:extLst>
                <a:ext uri="{C183D7F6-B498-43B3-948B-1728B52AA6E4}">
                  <adec:decorative xmlns:adec="http://schemas.microsoft.com/office/drawing/2017/decorative" val="1"/>
                </a:ext>
              </a:extLst>
            </p:cNvPr>
            <p:cNvSpPr/>
            <p:nvPr/>
          </p:nvSpPr>
          <p:spPr>
            <a:xfrm rot="5400000">
              <a:off x="1859379" y="1395715"/>
              <a:ext cx="279973" cy="4472398"/>
            </a:xfrm>
            <a:prstGeom prst="rightBrace">
              <a:avLst/>
            </a:prstGeom>
            <a:ln>
              <a:solidFill>
                <a:schemeClr val="accent5"/>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sz="1350" dirty="0"/>
            </a:p>
          </p:txBody>
        </p:sp>
        <p:sp>
          <p:nvSpPr>
            <p:cNvPr id="13" name="Oval 12"/>
            <p:cNvSpPr/>
            <p:nvPr/>
          </p:nvSpPr>
          <p:spPr>
            <a:xfrm rot="17372121">
              <a:off x="1747833" y="2196290"/>
              <a:ext cx="1873381" cy="143550"/>
            </a:xfrm>
            <a:prstGeom prst="ellipse">
              <a:avLst/>
            </a:prstGeom>
            <a:gradFill>
              <a:gsLst>
                <a:gs pos="90000">
                  <a:schemeClr val="accent2"/>
                </a:gs>
                <a:gs pos="50000">
                  <a:srgbClr val="FFB8AF">
                    <a:alpha val="74118"/>
                  </a:srgbClr>
                </a:gs>
              </a:gsLst>
              <a:lin ang="10800000" scaled="1"/>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cxnSp>
          <p:nvCxnSpPr>
            <p:cNvPr id="23" name="Straight Arrow Connector 22"/>
            <p:cNvCxnSpPr>
              <a:cxnSpLocks/>
              <a:stCxn id="14" idx="5"/>
            </p:cNvCxnSpPr>
            <p:nvPr/>
          </p:nvCxnSpPr>
          <p:spPr>
            <a:xfrm flipV="1">
              <a:off x="2651051" y="1173416"/>
              <a:ext cx="410877" cy="1188755"/>
            </a:xfrm>
            <a:prstGeom prst="straightConnector1">
              <a:avLst/>
            </a:prstGeom>
            <a:ln w="1905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grpSp>
      <p:sp>
        <p:nvSpPr>
          <p:cNvPr id="44" name="TextBox 43">
            <a:extLst>
              <a:ext uri="{FF2B5EF4-FFF2-40B4-BE49-F238E27FC236}">
                <a16:creationId xmlns:a16="http://schemas.microsoft.com/office/drawing/2014/main" id="{F09F069F-194A-E14E-BDC2-9C62DB4B4190}"/>
              </a:ext>
            </a:extLst>
          </p:cNvPr>
          <p:cNvSpPr txBox="1"/>
          <p:nvPr/>
        </p:nvSpPr>
        <p:spPr>
          <a:xfrm>
            <a:off x="2475688" y="2101203"/>
            <a:ext cx="673650"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Catalog Object </a:t>
            </a:r>
            <a:r>
              <a:rPr lang="en-US" sz="825" b="1" i="1" dirty="0">
                <a:solidFill>
                  <a:schemeClr val="accent2">
                    <a:lumMod val="60000"/>
                    <a:lumOff val="40000"/>
                  </a:schemeClr>
                </a:solidFill>
                <a:cs typeface="Arial" panose="020B0604020202020204" pitchFamily="34" charset="0"/>
              </a:rPr>
              <a:t>i+2</a:t>
            </a:r>
          </a:p>
        </p:txBody>
      </p:sp>
      <p:sp>
        <p:nvSpPr>
          <p:cNvPr id="45" name="TextBox 44">
            <a:extLst>
              <a:ext uri="{FF2B5EF4-FFF2-40B4-BE49-F238E27FC236}">
                <a16:creationId xmlns:a16="http://schemas.microsoft.com/office/drawing/2014/main" id="{F781C68D-AAE5-514A-B00A-8100719476A9}"/>
              </a:ext>
            </a:extLst>
          </p:cNvPr>
          <p:cNvSpPr txBox="1"/>
          <p:nvPr/>
        </p:nvSpPr>
        <p:spPr>
          <a:xfrm>
            <a:off x="1557453" y="1315542"/>
            <a:ext cx="733922"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Catalog Object </a:t>
            </a:r>
            <a:r>
              <a:rPr lang="en-US" sz="825" b="1" i="1" dirty="0">
                <a:solidFill>
                  <a:schemeClr val="accent2">
                    <a:lumMod val="60000"/>
                    <a:lumOff val="40000"/>
                  </a:schemeClr>
                </a:solidFill>
                <a:cs typeface="Arial" panose="020B0604020202020204" pitchFamily="34" charset="0"/>
              </a:rPr>
              <a:t>i+1</a:t>
            </a:r>
          </a:p>
        </p:txBody>
      </p:sp>
      <p:sp>
        <p:nvSpPr>
          <p:cNvPr id="48" name="TextBox 47">
            <a:extLst>
              <a:ext uri="{FF2B5EF4-FFF2-40B4-BE49-F238E27FC236}">
                <a16:creationId xmlns:a16="http://schemas.microsoft.com/office/drawing/2014/main" id="{0F601A58-ABE0-5F4B-8324-31EFA95A839D}"/>
              </a:ext>
            </a:extLst>
          </p:cNvPr>
          <p:cNvSpPr txBox="1"/>
          <p:nvPr/>
        </p:nvSpPr>
        <p:spPr>
          <a:xfrm>
            <a:off x="1514999" y="2373916"/>
            <a:ext cx="569587"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Catalog Object</a:t>
            </a:r>
            <a:r>
              <a:rPr lang="en-US" sz="825" b="1" i="1" dirty="0">
                <a:solidFill>
                  <a:schemeClr val="accent2">
                    <a:lumMod val="60000"/>
                    <a:lumOff val="40000"/>
                  </a:schemeClr>
                </a:solidFill>
                <a:cs typeface="Arial" panose="020B0604020202020204" pitchFamily="34" charset="0"/>
              </a:rPr>
              <a:t> i</a:t>
            </a:r>
          </a:p>
        </p:txBody>
      </p:sp>
      <p:sp>
        <p:nvSpPr>
          <p:cNvPr id="49" name="TextBox 48">
            <a:extLst>
              <a:ext uri="{FF2B5EF4-FFF2-40B4-BE49-F238E27FC236}">
                <a16:creationId xmlns:a16="http://schemas.microsoft.com/office/drawing/2014/main" id="{B96AD8C0-2161-9F46-9D55-B61BE648F944}"/>
              </a:ext>
            </a:extLst>
          </p:cNvPr>
          <p:cNvSpPr txBox="1"/>
          <p:nvPr/>
        </p:nvSpPr>
        <p:spPr>
          <a:xfrm>
            <a:off x="5193270" y="2347800"/>
            <a:ext cx="594493"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Primary S/C</a:t>
            </a:r>
          </a:p>
        </p:txBody>
      </p:sp>
      <p:sp>
        <p:nvSpPr>
          <p:cNvPr id="50" name="TextBox 49">
            <a:extLst>
              <a:ext uri="{FF2B5EF4-FFF2-40B4-BE49-F238E27FC236}">
                <a16:creationId xmlns:a16="http://schemas.microsoft.com/office/drawing/2014/main" id="{F84C977F-A5AF-D247-89D6-5769DD0AC20F}"/>
              </a:ext>
            </a:extLst>
          </p:cNvPr>
          <p:cNvSpPr txBox="1"/>
          <p:nvPr/>
        </p:nvSpPr>
        <p:spPr>
          <a:xfrm>
            <a:off x="6265713" y="1708789"/>
            <a:ext cx="690299"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Secondary Object</a:t>
            </a:r>
          </a:p>
        </p:txBody>
      </p:sp>
      <p:sp>
        <p:nvSpPr>
          <p:cNvPr id="51" name="TextBox 50">
            <a:extLst>
              <a:ext uri="{FF2B5EF4-FFF2-40B4-BE49-F238E27FC236}">
                <a16:creationId xmlns:a16="http://schemas.microsoft.com/office/drawing/2014/main" id="{660A9C18-8BCD-1240-AB54-2B9E0368ACBF}"/>
              </a:ext>
            </a:extLst>
          </p:cNvPr>
          <p:cNvSpPr txBox="1"/>
          <p:nvPr/>
        </p:nvSpPr>
        <p:spPr>
          <a:xfrm>
            <a:off x="10377466" y="1579230"/>
            <a:ext cx="726375"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Secondary Object</a:t>
            </a:r>
          </a:p>
        </p:txBody>
      </p:sp>
      <p:sp>
        <p:nvSpPr>
          <p:cNvPr id="52" name="TextBox 51">
            <a:extLst>
              <a:ext uri="{FF2B5EF4-FFF2-40B4-BE49-F238E27FC236}">
                <a16:creationId xmlns:a16="http://schemas.microsoft.com/office/drawing/2014/main" id="{3C22D14F-6945-CE46-A1B9-055E4BD93FFD}"/>
              </a:ext>
            </a:extLst>
          </p:cNvPr>
          <p:cNvSpPr txBox="1"/>
          <p:nvPr/>
        </p:nvSpPr>
        <p:spPr>
          <a:xfrm>
            <a:off x="9712089" y="2890053"/>
            <a:ext cx="988901" cy="219291"/>
          </a:xfrm>
          <a:prstGeom prst="rect">
            <a:avLst/>
          </a:prstGeom>
          <a:noFill/>
        </p:spPr>
        <p:txBody>
          <a:bodyPr wrap="square" rtlCol="0">
            <a:spAutoFit/>
          </a:bodyPr>
          <a:lstStyle/>
          <a:p>
            <a:r>
              <a:rPr lang="en-US" sz="825" b="1" dirty="0">
                <a:solidFill>
                  <a:schemeClr val="accent1">
                    <a:lumMod val="75000"/>
                  </a:schemeClr>
                </a:solidFill>
                <a:cs typeface="Arial" panose="020B0604020202020204" pitchFamily="34" charset="0"/>
              </a:rPr>
              <a:t>Primary S/C</a:t>
            </a:r>
          </a:p>
        </p:txBody>
      </p:sp>
      <p:sp>
        <p:nvSpPr>
          <p:cNvPr id="53" name="TextBox 52">
            <a:extLst>
              <a:ext uri="{FF2B5EF4-FFF2-40B4-BE49-F238E27FC236}">
                <a16:creationId xmlns:a16="http://schemas.microsoft.com/office/drawing/2014/main" id="{AEDF1077-80C4-A54E-A70A-E64BE996D19A}"/>
              </a:ext>
            </a:extLst>
          </p:cNvPr>
          <p:cNvSpPr txBox="1"/>
          <p:nvPr/>
        </p:nvSpPr>
        <p:spPr>
          <a:xfrm>
            <a:off x="9371005" y="2087337"/>
            <a:ext cx="684832"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Maneuver</a:t>
            </a:r>
            <a:br>
              <a:rPr lang="en-US" sz="825" b="1" dirty="0">
                <a:solidFill>
                  <a:schemeClr val="accent1">
                    <a:lumMod val="75000"/>
                  </a:schemeClr>
                </a:solidFill>
                <a:cs typeface="Arial" panose="020B0604020202020204" pitchFamily="34" charset="0"/>
              </a:rPr>
            </a:br>
            <a:r>
              <a:rPr lang="en-US" sz="825" dirty="0">
                <a:solidFill>
                  <a:schemeClr val="accent1">
                    <a:lumMod val="75000"/>
                  </a:schemeClr>
                </a:solidFill>
              </a:rPr>
              <a:t>∆V</a:t>
            </a:r>
          </a:p>
        </p:txBody>
      </p:sp>
      <p:sp>
        <p:nvSpPr>
          <p:cNvPr id="54" name="TextBox 53">
            <a:extLst>
              <a:ext uri="{FF2B5EF4-FFF2-40B4-BE49-F238E27FC236}">
                <a16:creationId xmlns:a16="http://schemas.microsoft.com/office/drawing/2014/main" id="{D94FC04F-3F64-E34A-8B23-57B86D329871}"/>
              </a:ext>
            </a:extLst>
          </p:cNvPr>
          <p:cNvSpPr txBox="1"/>
          <p:nvPr/>
        </p:nvSpPr>
        <p:spPr>
          <a:xfrm>
            <a:off x="622318" y="2332838"/>
            <a:ext cx="594493"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Primary S/C</a:t>
            </a:r>
          </a:p>
        </p:txBody>
      </p:sp>
      <p:sp>
        <p:nvSpPr>
          <p:cNvPr id="55" name="TextBox 54">
            <a:extLst>
              <a:ext uri="{FF2B5EF4-FFF2-40B4-BE49-F238E27FC236}">
                <a16:creationId xmlns:a16="http://schemas.microsoft.com/office/drawing/2014/main" id="{215B3370-8077-1F46-9761-EBAA8E71B710}"/>
              </a:ext>
            </a:extLst>
          </p:cNvPr>
          <p:cNvSpPr txBox="1"/>
          <p:nvPr/>
        </p:nvSpPr>
        <p:spPr>
          <a:xfrm>
            <a:off x="8433040" y="2414971"/>
            <a:ext cx="594493"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Primary S/C</a:t>
            </a:r>
          </a:p>
        </p:txBody>
      </p:sp>
      <p:graphicFrame>
        <p:nvGraphicFramePr>
          <p:cNvPr id="42" name="Table 41">
            <a:extLst>
              <a:ext uri="{FF2B5EF4-FFF2-40B4-BE49-F238E27FC236}">
                <a16:creationId xmlns:a16="http://schemas.microsoft.com/office/drawing/2014/main" id="{E366F943-4131-835E-91C8-91EFF29B4692}"/>
              </a:ext>
            </a:extLst>
          </p:cNvPr>
          <p:cNvGraphicFramePr>
            <a:graphicFrameLocks noGrp="1"/>
          </p:cNvGraphicFramePr>
          <p:nvPr>
            <p:extLst>
              <p:ext uri="{D42A27DB-BD31-4B8C-83A1-F6EECF244321}">
                <p14:modId xmlns:p14="http://schemas.microsoft.com/office/powerpoint/2010/main" val="1485447320"/>
              </p:ext>
            </p:extLst>
          </p:nvPr>
        </p:nvGraphicFramePr>
        <p:xfrm>
          <a:off x="7675600" y="36785"/>
          <a:ext cx="4461177" cy="1097280"/>
        </p:xfrm>
        <a:graphic>
          <a:graphicData uri="http://schemas.openxmlformats.org/drawingml/2006/table">
            <a:tbl>
              <a:tblPr firstRow="1" bandRow="1">
                <a:tableStyleId>{5C22544A-7EE6-4342-B048-85BDC9FD1C3A}</a:tableStyleId>
              </a:tblPr>
              <a:tblGrid>
                <a:gridCol w="451908">
                  <a:extLst>
                    <a:ext uri="{9D8B030D-6E8A-4147-A177-3AD203B41FA5}">
                      <a16:colId xmlns:a16="http://schemas.microsoft.com/office/drawing/2014/main" val="1749177625"/>
                    </a:ext>
                  </a:extLst>
                </a:gridCol>
                <a:gridCol w="1534453">
                  <a:extLst>
                    <a:ext uri="{9D8B030D-6E8A-4147-A177-3AD203B41FA5}">
                      <a16:colId xmlns:a16="http://schemas.microsoft.com/office/drawing/2014/main" val="2274896534"/>
                    </a:ext>
                  </a:extLst>
                </a:gridCol>
                <a:gridCol w="2474816">
                  <a:extLst>
                    <a:ext uri="{9D8B030D-6E8A-4147-A177-3AD203B41FA5}">
                      <a16:colId xmlns:a16="http://schemas.microsoft.com/office/drawing/2014/main" val="143370793"/>
                    </a:ext>
                  </a:extLst>
                </a:gridCol>
              </a:tblGrid>
              <a:tr h="272818">
                <a:tc>
                  <a:txBody>
                    <a:bodyPr/>
                    <a:lstStyle/>
                    <a:p>
                      <a:endParaRPr lang="en-US" dirty="0"/>
                    </a:p>
                  </a:txBody>
                  <a:tcPr>
                    <a:lnR w="12700" cap="flat" cmpd="sng" algn="ctr">
                      <a:solidFill>
                        <a:schemeClr val="tx1"/>
                      </a:solidFill>
                      <a:prstDash val="solid"/>
                      <a:round/>
                      <a:headEnd type="none" w="med" len="med"/>
                      <a:tailEnd type="none" w="med" len="med"/>
                    </a:lnR>
                    <a:solidFill>
                      <a:srgbClr val="00B050"/>
                    </a:solidFill>
                  </a:tcPr>
                </a:tc>
                <a:tc>
                  <a:txBody>
                    <a:bodyPr/>
                    <a:lstStyle/>
                    <a:p>
                      <a:r>
                        <a:rPr lang="en-US" sz="1400" dirty="0">
                          <a:solidFill>
                            <a:schemeClr val="tx1"/>
                          </a:solidFill>
                        </a:rPr>
                        <a:t>Pc &lt; 1e-7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dirty="0">
                          <a:solidFill>
                            <a:schemeClr val="tx1"/>
                          </a:solidFill>
                        </a:rPr>
                        <a:t>No concern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1273874"/>
                  </a:ext>
                </a:extLst>
              </a:tr>
              <a:tr h="272818">
                <a:tc>
                  <a:txBody>
                    <a:bodyPr/>
                    <a:lstStyle/>
                    <a:p>
                      <a:endParaRPr lang="en-US" dirty="0"/>
                    </a:p>
                  </a:txBody>
                  <a:tcPr>
                    <a:lnR w="12700" cap="flat" cmpd="sng" algn="ctr">
                      <a:solidFill>
                        <a:schemeClr val="tx1"/>
                      </a:solidFill>
                      <a:prstDash val="solid"/>
                      <a:round/>
                      <a:headEnd type="none" w="med" len="med"/>
                      <a:tailEnd type="none" w="med" len="med"/>
                    </a:lnR>
                    <a:solidFill>
                      <a:srgbClr val="FFFF00"/>
                    </a:solidFill>
                  </a:tcPr>
                </a:tc>
                <a:tc>
                  <a:txBody>
                    <a:bodyPr/>
                    <a:lstStyle/>
                    <a:p>
                      <a:r>
                        <a:rPr lang="en-US" sz="1400" b="1" dirty="0">
                          <a:solidFill>
                            <a:schemeClr val="tx1"/>
                          </a:solidFill>
                        </a:rPr>
                        <a:t>1e-7 &lt; Pc &lt; 1e-4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1" dirty="0">
                          <a:solidFill>
                            <a:schemeClr val="tx1"/>
                          </a:solidFill>
                        </a:rPr>
                        <a:t>Monitor; Maneuver Planning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378367"/>
                  </a:ext>
                </a:extLst>
              </a:tr>
              <a:tr h="272818">
                <a:tc>
                  <a:txBody>
                    <a:bodyPr/>
                    <a:lstStyle/>
                    <a:p>
                      <a:endParaRPr lang="en-US" dirty="0"/>
                    </a:p>
                  </a:txBody>
                  <a:tcPr>
                    <a:lnR w="12700" cap="flat" cmpd="sng" algn="ctr">
                      <a:solidFill>
                        <a:schemeClr val="tx1"/>
                      </a:solidFill>
                      <a:prstDash val="solid"/>
                      <a:round/>
                      <a:headEnd type="none" w="med" len="med"/>
                      <a:tailEnd type="none" w="med" len="med"/>
                    </a:lnR>
                    <a:solidFill>
                      <a:srgbClr val="FF0000"/>
                    </a:solidFill>
                  </a:tcPr>
                </a:tc>
                <a:tc>
                  <a:txBody>
                    <a:bodyPr/>
                    <a:lstStyle/>
                    <a:p>
                      <a:r>
                        <a:rPr lang="en-US" sz="1400" b="1" dirty="0">
                          <a:solidFill>
                            <a:schemeClr val="tx1"/>
                          </a:solidFill>
                        </a:rPr>
                        <a:t>Pc &gt; 1e-4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1" dirty="0">
                          <a:solidFill>
                            <a:schemeClr val="tx1"/>
                          </a:solidFill>
                        </a:rPr>
                        <a:t>High Risk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592729"/>
                  </a:ext>
                </a:extLst>
              </a:tr>
            </a:tbl>
          </a:graphicData>
        </a:graphic>
      </p:graphicFrame>
      <p:sp>
        <p:nvSpPr>
          <p:cNvPr id="43" name="Slide Number Placeholder 5">
            <a:extLst>
              <a:ext uri="{FF2B5EF4-FFF2-40B4-BE49-F238E27FC236}">
                <a16:creationId xmlns:a16="http://schemas.microsoft.com/office/drawing/2014/main" id="{36B8A358-C878-AB80-A974-479B587DD5C6}"/>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9</a:t>
            </a:fld>
            <a:endParaRPr lang="en-US" sz="1200" dirty="0">
              <a:solidFill>
                <a:prstClr val="black">
                  <a:tint val="75000"/>
                </a:prstClr>
              </a:solidFill>
              <a:latin typeface="Calibri" panose="020F0502020204030204"/>
            </a:endParaRPr>
          </a:p>
        </p:txBody>
      </p:sp>
      <p:sp>
        <p:nvSpPr>
          <p:cNvPr id="2" name="TextBox 1">
            <a:extLst>
              <a:ext uri="{FF2B5EF4-FFF2-40B4-BE49-F238E27FC236}">
                <a16:creationId xmlns:a16="http://schemas.microsoft.com/office/drawing/2014/main" id="{3B42047D-D623-3455-9210-E3A75E2B23BD}"/>
              </a:ext>
            </a:extLst>
          </p:cNvPr>
          <p:cNvSpPr txBox="1"/>
          <p:nvPr/>
        </p:nvSpPr>
        <p:spPr>
          <a:xfrm>
            <a:off x="4240493" y="5198443"/>
            <a:ext cx="3255121" cy="1077218"/>
          </a:xfrm>
          <a:prstGeom prst="rect">
            <a:avLst/>
          </a:prstGeom>
          <a:solidFill>
            <a:srgbClr val="FFFF00"/>
          </a:solidFill>
        </p:spPr>
        <p:txBody>
          <a:bodyPr wrap="square" rtlCol="0">
            <a:spAutoFit/>
          </a:bodyPr>
          <a:lstStyle/>
          <a:p>
            <a:r>
              <a:rPr lang="en-US" sz="1600" b="1" dirty="0"/>
              <a:t>NOTE:  The Screening process and catalog is owned by DOD; AI/ML solutions may exist for this step but are not within CARA purview.</a:t>
            </a:r>
          </a:p>
        </p:txBody>
      </p:sp>
      <p:cxnSp>
        <p:nvCxnSpPr>
          <p:cNvPr id="57" name="Straight Arrow Connector 56">
            <a:extLst>
              <a:ext uri="{FF2B5EF4-FFF2-40B4-BE49-F238E27FC236}">
                <a16:creationId xmlns:a16="http://schemas.microsoft.com/office/drawing/2014/main" id="{4AE90285-5055-A75F-11FC-1F25BB923BFD}"/>
              </a:ext>
            </a:extLst>
          </p:cNvPr>
          <p:cNvCxnSpPr>
            <a:cxnSpLocks/>
            <a:stCxn id="2" idx="1"/>
          </p:cNvCxnSpPr>
          <p:nvPr/>
        </p:nvCxnSpPr>
        <p:spPr>
          <a:xfrm flipH="1" flipV="1">
            <a:off x="3342290" y="5533449"/>
            <a:ext cx="898203" cy="2036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838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Down Arrow 29">
            <a:extLst>
              <a:ext uri="{FF2B5EF4-FFF2-40B4-BE49-F238E27FC236}">
                <a16:creationId xmlns:a16="http://schemas.microsoft.com/office/drawing/2014/main" id="{81710F65-33CB-F744-9C8A-E823260B2AFB}"/>
              </a:ext>
            </a:extLst>
          </p:cNvPr>
          <p:cNvSpPr/>
          <p:nvPr/>
        </p:nvSpPr>
        <p:spPr bwMode="auto">
          <a:xfrm rot="16200000">
            <a:off x="4853423" y="2067906"/>
            <a:ext cx="237744" cy="2074452"/>
          </a:xfrm>
          <a:prstGeom prst="downArrow">
            <a:avLst/>
          </a:prstGeom>
          <a:solidFill>
            <a:srgbClr val="00B0F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sp>
        <p:nvSpPr>
          <p:cNvPr id="2" name="Title 1">
            <a:extLst>
              <a:ext uri="{FF2B5EF4-FFF2-40B4-BE49-F238E27FC236}">
                <a16:creationId xmlns:a16="http://schemas.microsoft.com/office/drawing/2014/main" id="{A3B14BD6-5903-FF40-991B-2ED91602D305}"/>
              </a:ext>
            </a:extLst>
          </p:cNvPr>
          <p:cNvSpPr>
            <a:spLocks noGrp="1"/>
          </p:cNvSpPr>
          <p:nvPr>
            <p:ph type="title"/>
          </p:nvPr>
        </p:nvSpPr>
        <p:spPr/>
        <p:txBody>
          <a:bodyPr>
            <a:normAutofit/>
          </a:bodyPr>
          <a:lstStyle/>
          <a:p>
            <a:r>
              <a:rPr lang="en-US"/>
              <a:t>CARA Real Time Process (3x a Day, TCA-7days) </a:t>
            </a:r>
            <a:endParaRPr lang="en-US" u="sng"/>
          </a:p>
        </p:txBody>
      </p:sp>
      <p:sp>
        <p:nvSpPr>
          <p:cNvPr id="4" name="Process 3">
            <a:extLst>
              <a:ext uri="{FF2B5EF4-FFF2-40B4-BE49-F238E27FC236}">
                <a16:creationId xmlns:a16="http://schemas.microsoft.com/office/drawing/2014/main" id="{2D3A233D-9FF1-E245-9722-622451BAB44A}"/>
              </a:ext>
            </a:extLst>
          </p:cNvPr>
          <p:cNvSpPr/>
          <p:nvPr/>
        </p:nvSpPr>
        <p:spPr bwMode="auto">
          <a:xfrm>
            <a:off x="6022390" y="1405859"/>
            <a:ext cx="1296955" cy="685800"/>
          </a:xfrm>
          <a:prstGeom prst="flowChartProcess">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effectLst/>
              </a:rPr>
              <a:t>COSA</a:t>
            </a:r>
          </a:p>
        </p:txBody>
      </p:sp>
      <p:sp>
        <p:nvSpPr>
          <p:cNvPr id="5" name="Process 4">
            <a:extLst>
              <a:ext uri="{FF2B5EF4-FFF2-40B4-BE49-F238E27FC236}">
                <a16:creationId xmlns:a16="http://schemas.microsoft.com/office/drawing/2014/main" id="{CB8575C5-B52E-AD41-9E4E-1E7614BE74AD}"/>
              </a:ext>
            </a:extLst>
          </p:cNvPr>
          <p:cNvSpPr/>
          <p:nvPr/>
        </p:nvSpPr>
        <p:spPr bwMode="auto">
          <a:xfrm>
            <a:off x="6012655" y="2979669"/>
            <a:ext cx="1296955" cy="685800"/>
          </a:xfrm>
          <a:prstGeom prst="flowChartProcess">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effectLst/>
              </a:rPr>
              <a:t>Operations</a:t>
            </a:r>
          </a:p>
        </p:txBody>
      </p:sp>
      <p:sp>
        <p:nvSpPr>
          <p:cNvPr id="6" name="Process 5">
            <a:extLst>
              <a:ext uri="{FF2B5EF4-FFF2-40B4-BE49-F238E27FC236}">
                <a16:creationId xmlns:a16="http://schemas.microsoft.com/office/drawing/2014/main" id="{01ABE9F4-3536-6342-B8AE-EE64681AEF76}"/>
              </a:ext>
            </a:extLst>
          </p:cNvPr>
          <p:cNvSpPr/>
          <p:nvPr/>
        </p:nvSpPr>
        <p:spPr bwMode="auto">
          <a:xfrm>
            <a:off x="9526194" y="2979669"/>
            <a:ext cx="1474696" cy="685800"/>
          </a:xfrm>
          <a:prstGeom prst="flowChartProcess">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effectLst/>
              </a:rPr>
              <a:t>Software &amp; Ground System</a:t>
            </a:r>
          </a:p>
        </p:txBody>
      </p:sp>
      <p:sp>
        <p:nvSpPr>
          <p:cNvPr id="7" name="Process 6">
            <a:extLst>
              <a:ext uri="{FF2B5EF4-FFF2-40B4-BE49-F238E27FC236}">
                <a16:creationId xmlns:a16="http://schemas.microsoft.com/office/drawing/2014/main" id="{2859C84E-25EC-EF4C-81AA-CF62D4F49634}"/>
              </a:ext>
            </a:extLst>
          </p:cNvPr>
          <p:cNvSpPr/>
          <p:nvPr/>
        </p:nvSpPr>
        <p:spPr bwMode="auto">
          <a:xfrm>
            <a:off x="6012654" y="4553479"/>
            <a:ext cx="1296955" cy="685800"/>
          </a:xfrm>
          <a:prstGeom prst="flowChartProcess">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effectLst/>
              </a:rPr>
              <a:t>Analysis</a:t>
            </a:r>
          </a:p>
        </p:txBody>
      </p:sp>
      <p:sp>
        <p:nvSpPr>
          <p:cNvPr id="9" name="Process 8">
            <a:extLst>
              <a:ext uri="{FF2B5EF4-FFF2-40B4-BE49-F238E27FC236}">
                <a16:creationId xmlns:a16="http://schemas.microsoft.com/office/drawing/2014/main" id="{24675D19-C404-224A-8670-775E472732AD}"/>
              </a:ext>
            </a:extLst>
          </p:cNvPr>
          <p:cNvSpPr/>
          <p:nvPr/>
        </p:nvSpPr>
        <p:spPr bwMode="auto">
          <a:xfrm>
            <a:off x="9479901" y="1405859"/>
            <a:ext cx="1567283" cy="685800"/>
          </a:xfrm>
          <a:prstGeom prst="flowChartProcess">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effectLst/>
              </a:rPr>
              <a:t>Management</a:t>
            </a:r>
          </a:p>
        </p:txBody>
      </p:sp>
      <p:sp>
        <p:nvSpPr>
          <p:cNvPr id="10" name="Process 9">
            <a:extLst>
              <a:ext uri="{FF2B5EF4-FFF2-40B4-BE49-F238E27FC236}">
                <a16:creationId xmlns:a16="http://schemas.microsoft.com/office/drawing/2014/main" id="{BE93BBBC-BE01-1A4A-887A-09D791A96A3B}"/>
              </a:ext>
            </a:extLst>
          </p:cNvPr>
          <p:cNvSpPr/>
          <p:nvPr/>
        </p:nvSpPr>
        <p:spPr bwMode="auto">
          <a:xfrm>
            <a:off x="2638113" y="2975158"/>
            <a:ext cx="1296955" cy="688228"/>
          </a:xfrm>
          <a:prstGeom prst="flowChartProcess">
            <a:avLst/>
          </a:prstGeom>
          <a:solidFill>
            <a:schemeClr val="bg2">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990099"/>
                </a:solidFill>
                <a:effectLst/>
              </a:rPr>
              <a:t>Mission</a:t>
            </a:r>
          </a:p>
        </p:txBody>
      </p:sp>
      <p:pic>
        <p:nvPicPr>
          <p:cNvPr id="15" name="Graphic 14" descr="Satellite outline">
            <a:extLst>
              <a:ext uri="{FF2B5EF4-FFF2-40B4-BE49-F238E27FC236}">
                <a16:creationId xmlns:a16="http://schemas.microsoft.com/office/drawing/2014/main" id="{7D4FCBD2-3AB3-D542-9D1D-5CFD192727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2544" y="1291559"/>
            <a:ext cx="914400" cy="914400"/>
          </a:xfrm>
          <a:prstGeom prst="rect">
            <a:avLst/>
          </a:prstGeom>
          <a:scene3d>
            <a:camera prst="orthographicFront">
              <a:rot lat="0" lon="10800000" rev="0"/>
            </a:camera>
            <a:lightRig rig="threePt" dir="t"/>
          </a:scene3d>
        </p:spPr>
      </p:pic>
      <p:grpSp>
        <p:nvGrpSpPr>
          <p:cNvPr id="49" name="Group 48">
            <a:extLst>
              <a:ext uri="{FF2B5EF4-FFF2-40B4-BE49-F238E27FC236}">
                <a16:creationId xmlns:a16="http://schemas.microsoft.com/office/drawing/2014/main" id="{72F6F313-D65E-7D4B-9C6E-F6669ABA9990}"/>
              </a:ext>
            </a:extLst>
          </p:cNvPr>
          <p:cNvGrpSpPr/>
          <p:nvPr/>
        </p:nvGrpSpPr>
        <p:grpSpPr>
          <a:xfrm>
            <a:off x="2712099" y="1319551"/>
            <a:ext cx="1130267" cy="1199714"/>
            <a:chOff x="2712099" y="1319551"/>
            <a:chExt cx="1130267" cy="1199714"/>
          </a:xfrm>
        </p:grpSpPr>
        <p:sp>
          <p:nvSpPr>
            <p:cNvPr id="26" name="Process 25">
              <a:extLst>
                <a:ext uri="{FF2B5EF4-FFF2-40B4-BE49-F238E27FC236}">
                  <a16:creationId xmlns:a16="http://schemas.microsoft.com/office/drawing/2014/main" id="{6FC42489-AC86-F340-86D7-A7A7C83A6811}"/>
                </a:ext>
              </a:extLst>
            </p:cNvPr>
            <p:cNvSpPr/>
            <p:nvPr/>
          </p:nvSpPr>
          <p:spPr bwMode="auto">
            <a:xfrm>
              <a:off x="2712099" y="1333547"/>
              <a:ext cx="1130267" cy="1185718"/>
            </a:xfrm>
            <a:prstGeom prst="flowChartProcess">
              <a:avLst/>
            </a:prstGeom>
            <a:solidFill>
              <a:schemeClr val="bg2">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990099"/>
                  </a:solidFill>
                  <a:effectLst/>
                </a:rPr>
                <a:t>SSN</a:t>
              </a:r>
            </a:p>
          </p:txBody>
        </p:sp>
        <p:pic>
          <p:nvPicPr>
            <p:cNvPr id="21" name="Graphic 20" descr="Satellite dish outline">
              <a:extLst>
                <a:ext uri="{FF2B5EF4-FFF2-40B4-BE49-F238E27FC236}">
                  <a16:creationId xmlns:a16="http://schemas.microsoft.com/office/drawing/2014/main" id="{777341F5-8AE5-B74A-9988-B01D4FFB5A8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20033" y="1319551"/>
              <a:ext cx="914400" cy="914400"/>
            </a:xfrm>
            <a:prstGeom prst="rect">
              <a:avLst/>
            </a:prstGeom>
            <a:scene3d>
              <a:camera prst="orthographicFront">
                <a:rot lat="0" lon="10800000" rev="0"/>
              </a:camera>
              <a:lightRig rig="threePt" dir="t"/>
            </a:scene3d>
          </p:spPr>
        </p:pic>
      </p:grpSp>
      <p:grpSp>
        <p:nvGrpSpPr>
          <p:cNvPr id="50" name="Group 49">
            <a:extLst>
              <a:ext uri="{FF2B5EF4-FFF2-40B4-BE49-F238E27FC236}">
                <a16:creationId xmlns:a16="http://schemas.microsoft.com/office/drawing/2014/main" id="{09364FDE-12EC-924F-9FB6-CCB435068697}"/>
              </a:ext>
            </a:extLst>
          </p:cNvPr>
          <p:cNvGrpSpPr/>
          <p:nvPr/>
        </p:nvGrpSpPr>
        <p:grpSpPr>
          <a:xfrm>
            <a:off x="64311" y="2853220"/>
            <a:ext cx="1161793" cy="1612815"/>
            <a:chOff x="64311" y="3182812"/>
            <a:chExt cx="1161793" cy="1612815"/>
          </a:xfrm>
        </p:grpSpPr>
        <p:sp>
          <p:nvSpPr>
            <p:cNvPr id="27" name="Process 26">
              <a:extLst>
                <a:ext uri="{FF2B5EF4-FFF2-40B4-BE49-F238E27FC236}">
                  <a16:creationId xmlns:a16="http://schemas.microsoft.com/office/drawing/2014/main" id="{C95901C0-D5DC-044F-88E3-A47CFBEA800D}"/>
                </a:ext>
              </a:extLst>
            </p:cNvPr>
            <p:cNvSpPr/>
            <p:nvPr/>
          </p:nvSpPr>
          <p:spPr bwMode="auto">
            <a:xfrm>
              <a:off x="64311" y="3214862"/>
              <a:ext cx="1161793" cy="1580765"/>
            </a:xfrm>
            <a:prstGeom prst="flowChartProcess">
              <a:avLst/>
            </a:prstGeom>
            <a:solidFill>
              <a:schemeClr val="bg2">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b"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990099"/>
                  </a:solidFill>
                  <a:effectLst/>
                </a:rPr>
                <a:t>Mission Ground Station</a:t>
              </a:r>
            </a:p>
          </p:txBody>
        </p:sp>
        <p:pic>
          <p:nvPicPr>
            <p:cNvPr id="25" name="Graphic 24" descr="Satellite dish outline">
              <a:extLst>
                <a:ext uri="{FF2B5EF4-FFF2-40B4-BE49-F238E27FC236}">
                  <a16:creationId xmlns:a16="http://schemas.microsoft.com/office/drawing/2014/main" id="{96C8551A-3232-0F4E-B172-262AFDACA28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8008" y="3182812"/>
              <a:ext cx="914400" cy="914400"/>
            </a:xfrm>
            <a:prstGeom prst="rect">
              <a:avLst/>
            </a:prstGeom>
          </p:spPr>
        </p:pic>
      </p:grpSp>
      <p:sp>
        <p:nvSpPr>
          <p:cNvPr id="34" name="Down Arrow 33">
            <a:extLst>
              <a:ext uri="{FF2B5EF4-FFF2-40B4-BE49-F238E27FC236}">
                <a16:creationId xmlns:a16="http://schemas.microsoft.com/office/drawing/2014/main" id="{BBB2038F-956A-1E4C-A248-5B3E642F6746}"/>
              </a:ext>
            </a:extLst>
          </p:cNvPr>
          <p:cNvSpPr/>
          <p:nvPr/>
        </p:nvSpPr>
        <p:spPr bwMode="auto">
          <a:xfrm>
            <a:off x="547235" y="2226671"/>
            <a:ext cx="237744" cy="658599"/>
          </a:xfrm>
          <a:prstGeom prst="downArrow">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sp>
        <p:nvSpPr>
          <p:cNvPr id="35" name="Down Arrow 34">
            <a:extLst>
              <a:ext uri="{FF2B5EF4-FFF2-40B4-BE49-F238E27FC236}">
                <a16:creationId xmlns:a16="http://schemas.microsoft.com/office/drawing/2014/main" id="{81EA5C8E-9794-C34D-9880-575300F9AAD0}"/>
              </a:ext>
            </a:extLst>
          </p:cNvPr>
          <p:cNvSpPr/>
          <p:nvPr/>
        </p:nvSpPr>
        <p:spPr bwMode="auto">
          <a:xfrm rot="16200000">
            <a:off x="4813506" y="664267"/>
            <a:ext cx="237744" cy="2160556"/>
          </a:xfrm>
          <a:prstGeom prst="downArrow">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sp>
        <p:nvSpPr>
          <p:cNvPr id="36" name="Down Arrow 35">
            <a:extLst>
              <a:ext uri="{FF2B5EF4-FFF2-40B4-BE49-F238E27FC236}">
                <a16:creationId xmlns:a16="http://schemas.microsoft.com/office/drawing/2014/main" id="{ABF8A521-C3B3-1448-8BDE-23A5D79AD524}"/>
              </a:ext>
            </a:extLst>
          </p:cNvPr>
          <p:cNvSpPr/>
          <p:nvPr/>
        </p:nvSpPr>
        <p:spPr bwMode="auto">
          <a:xfrm rot="16200000">
            <a:off x="1818292" y="2432151"/>
            <a:ext cx="237744" cy="1402651"/>
          </a:xfrm>
          <a:prstGeom prst="downArrow">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grpSp>
        <p:nvGrpSpPr>
          <p:cNvPr id="41" name="Group 40">
            <a:extLst>
              <a:ext uri="{FF2B5EF4-FFF2-40B4-BE49-F238E27FC236}">
                <a16:creationId xmlns:a16="http://schemas.microsoft.com/office/drawing/2014/main" id="{A14E9078-0A4C-3441-A932-B88E8332FF86}"/>
              </a:ext>
            </a:extLst>
          </p:cNvPr>
          <p:cNvGrpSpPr/>
          <p:nvPr/>
        </p:nvGrpSpPr>
        <p:grpSpPr>
          <a:xfrm>
            <a:off x="1049680" y="1072359"/>
            <a:ext cx="1484564" cy="1279985"/>
            <a:chOff x="821074" y="1072359"/>
            <a:chExt cx="1484564" cy="1279985"/>
          </a:xfrm>
        </p:grpSpPr>
        <p:sp>
          <p:nvSpPr>
            <p:cNvPr id="37" name="Arc 36">
              <a:extLst>
                <a:ext uri="{FF2B5EF4-FFF2-40B4-BE49-F238E27FC236}">
                  <a16:creationId xmlns:a16="http://schemas.microsoft.com/office/drawing/2014/main" id="{FD7CA83D-C055-2142-A22F-B3E5D381CF5B}"/>
                </a:ext>
              </a:extLst>
            </p:cNvPr>
            <p:cNvSpPr/>
            <p:nvPr/>
          </p:nvSpPr>
          <p:spPr bwMode="auto">
            <a:xfrm rot="3774229">
              <a:off x="1144824" y="1191531"/>
              <a:ext cx="1203649" cy="1117978"/>
            </a:xfrm>
            <a:prstGeom prst="arc">
              <a:avLst/>
            </a:prstGeom>
            <a:noFill/>
            <a:ln w="222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sp>
          <p:nvSpPr>
            <p:cNvPr id="38" name="Arc 37">
              <a:extLst>
                <a:ext uri="{FF2B5EF4-FFF2-40B4-BE49-F238E27FC236}">
                  <a16:creationId xmlns:a16="http://schemas.microsoft.com/office/drawing/2014/main" id="{BC91C618-BB2C-884F-A713-7E70007115BA}"/>
                </a:ext>
              </a:extLst>
            </p:cNvPr>
            <p:cNvSpPr/>
            <p:nvPr/>
          </p:nvSpPr>
          <p:spPr bwMode="auto">
            <a:xfrm rot="3774229">
              <a:off x="1035923" y="1159481"/>
              <a:ext cx="1203649" cy="1117978"/>
            </a:xfrm>
            <a:prstGeom prst="arc">
              <a:avLst/>
            </a:prstGeom>
            <a:noFill/>
            <a:ln w="222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sp>
          <p:nvSpPr>
            <p:cNvPr id="39" name="Arc 38">
              <a:extLst>
                <a:ext uri="{FF2B5EF4-FFF2-40B4-BE49-F238E27FC236}">
                  <a16:creationId xmlns:a16="http://schemas.microsoft.com/office/drawing/2014/main" id="{9DAA92B0-F44F-204A-90B1-9C254411B1B7}"/>
                </a:ext>
              </a:extLst>
            </p:cNvPr>
            <p:cNvSpPr/>
            <p:nvPr/>
          </p:nvSpPr>
          <p:spPr bwMode="auto">
            <a:xfrm rot="3774229">
              <a:off x="907081" y="1138768"/>
              <a:ext cx="1203649" cy="1117978"/>
            </a:xfrm>
            <a:prstGeom prst="arc">
              <a:avLst/>
            </a:prstGeom>
            <a:noFill/>
            <a:ln w="222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sp>
          <p:nvSpPr>
            <p:cNvPr id="40" name="Arc 39">
              <a:extLst>
                <a:ext uri="{FF2B5EF4-FFF2-40B4-BE49-F238E27FC236}">
                  <a16:creationId xmlns:a16="http://schemas.microsoft.com/office/drawing/2014/main" id="{DD83F9C7-8800-3743-8B54-6F61205477E2}"/>
                </a:ext>
              </a:extLst>
            </p:cNvPr>
            <p:cNvSpPr/>
            <p:nvPr/>
          </p:nvSpPr>
          <p:spPr bwMode="auto">
            <a:xfrm rot="3774229">
              <a:off x="778238" y="1115195"/>
              <a:ext cx="1203649" cy="1117978"/>
            </a:xfrm>
            <a:prstGeom prst="arc">
              <a:avLst/>
            </a:prstGeom>
            <a:noFill/>
            <a:ln w="222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grpSp>
      <p:pic>
        <p:nvPicPr>
          <p:cNvPr id="3" name="Picture 2">
            <a:extLst>
              <a:ext uri="{FF2B5EF4-FFF2-40B4-BE49-F238E27FC236}">
                <a16:creationId xmlns:a16="http://schemas.microsoft.com/office/drawing/2014/main" id="{3551E2EB-D04B-6F45-91D0-E28039333656}"/>
              </a:ext>
            </a:extLst>
          </p:cNvPr>
          <p:cNvPicPr>
            <a:picLocks noChangeAspect="1"/>
          </p:cNvPicPr>
          <p:nvPr/>
        </p:nvPicPr>
        <p:blipFill>
          <a:blip r:embed="rId7"/>
          <a:stretch>
            <a:fillRect/>
          </a:stretch>
        </p:blipFill>
        <p:spPr>
          <a:xfrm>
            <a:off x="2380428" y="5729831"/>
            <a:ext cx="9504874" cy="1102466"/>
          </a:xfrm>
          <a:prstGeom prst="rect">
            <a:avLst/>
          </a:prstGeom>
        </p:spPr>
      </p:pic>
      <p:sp>
        <p:nvSpPr>
          <p:cNvPr id="31" name="Down Arrow 30">
            <a:extLst>
              <a:ext uri="{FF2B5EF4-FFF2-40B4-BE49-F238E27FC236}">
                <a16:creationId xmlns:a16="http://schemas.microsoft.com/office/drawing/2014/main" id="{BA28DB31-4F35-C34E-AF1A-2C31223ADFDD}"/>
              </a:ext>
            </a:extLst>
          </p:cNvPr>
          <p:cNvSpPr/>
          <p:nvPr/>
        </p:nvSpPr>
        <p:spPr bwMode="auto">
          <a:xfrm>
            <a:off x="6814065" y="2097097"/>
            <a:ext cx="237744" cy="877134"/>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FF0000"/>
              </a:solidFill>
              <a:effectLst/>
            </a:endParaRPr>
          </a:p>
        </p:txBody>
      </p:sp>
      <p:sp>
        <p:nvSpPr>
          <p:cNvPr id="32" name="Down Arrow 31">
            <a:extLst>
              <a:ext uri="{FF2B5EF4-FFF2-40B4-BE49-F238E27FC236}">
                <a16:creationId xmlns:a16="http://schemas.microsoft.com/office/drawing/2014/main" id="{E2F03E5F-4439-E44E-99BB-0E0775E95A0F}"/>
              </a:ext>
            </a:extLst>
          </p:cNvPr>
          <p:cNvSpPr/>
          <p:nvPr/>
        </p:nvSpPr>
        <p:spPr bwMode="auto">
          <a:xfrm rot="10800000">
            <a:off x="6332376" y="2097097"/>
            <a:ext cx="237744" cy="877134"/>
          </a:xfrm>
          <a:prstGeom prst="downArrow">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sp>
        <p:nvSpPr>
          <p:cNvPr id="43" name="Down Arrow 42">
            <a:extLst>
              <a:ext uri="{FF2B5EF4-FFF2-40B4-BE49-F238E27FC236}">
                <a16:creationId xmlns:a16="http://schemas.microsoft.com/office/drawing/2014/main" id="{8139D990-3A86-CF41-99C4-F819FD61A6E2}"/>
              </a:ext>
            </a:extLst>
          </p:cNvPr>
          <p:cNvSpPr/>
          <p:nvPr/>
        </p:nvSpPr>
        <p:spPr bwMode="auto">
          <a:xfrm rot="5400000">
            <a:off x="4853422" y="2504393"/>
            <a:ext cx="237744" cy="2074453"/>
          </a:xfrm>
          <a:prstGeom prst="downArrow">
            <a:avLst/>
          </a:prstGeom>
          <a:solidFill>
            <a:schemeClr val="accent6">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sp>
        <p:nvSpPr>
          <p:cNvPr id="47" name="Down Arrow 46">
            <a:extLst>
              <a:ext uri="{FF2B5EF4-FFF2-40B4-BE49-F238E27FC236}">
                <a16:creationId xmlns:a16="http://schemas.microsoft.com/office/drawing/2014/main" id="{0958F480-8BC5-C74E-B383-B2A7765398C5}"/>
              </a:ext>
            </a:extLst>
          </p:cNvPr>
          <p:cNvSpPr/>
          <p:nvPr/>
        </p:nvSpPr>
        <p:spPr bwMode="auto">
          <a:xfrm rot="5400000">
            <a:off x="8303897" y="2228932"/>
            <a:ext cx="237744" cy="2206849"/>
          </a:xfrm>
          <a:prstGeom prst="down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sp>
        <p:nvSpPr>
          <p:cNvPr id="51" name="Down Arrow 50">
            <a:extLst>
              <a:ext uri="{FF2B5EF4-FFF2-40B4-BE49-F238E27FC236}">
                <a16:creationId xmlns:a16="http://schemas.microsoft.com/office/drawing/2014/main" id="{2BEDABDB-D4D0-C24D-BA28-7B5484990FDA}"/>
              </a:ext>
            </a:extLst>
          </p:cNvPr>
          <p:cNvSpPr/>
          <p:nvPr/>
        </p:nvSpPr>
        <p:spPr bwMode="auto">
          <a:xfrm rot="10800000">
            <a:off x="6542259" y="3674479"/>
            <a:ext cx="237744" cy="879000"/>
          </a:xfrm>
          <a:prstGeom prst="downArrow">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sp>
        <p:nvSpPr>
          <p:cNvPr id="53" name="TextBox 52">
            <a:extLst>
              <a:ext uri="{FF2B5EF4-FFF2-40B4-BE49-F238E27FC236}">
                <a16:creationId xmlns:a16="http://schemas.microsoft.com/office/drawing/2014/main" id="{44EBC66A-D38A-D948-9CE8-31FA1DAB5B69}"/>
              </a:ext>
            </a:extLst>
          </p:cNvPr>
          <p:cNvSpPr txBox="1"/>
          <p:nvPr/>
        </p:nvSpPr>
        <p:spPr>
          <a:xfrm>
            <a:off x="9338853" y="5339602"/>
            <a:ext cx="2629887" cy="276999"/>
          </a:xfrm>
          <a:prstGeom prst="rect">
            <a:avLst/>
          </a:prstGeom>
          <a:noFill/>
          <a:ln>
            <a:noFill/>
          </a:ln>
        </p:spPr>
        <p:txBody>
          <a:bodyPr wrap="none" rtlCol="0">
            <a:spAutoFit/>
          </a:bodyPr>
          <a:lstStyle/>
          <a:p>
            <a:r>
              <a:rPr lang="en-US" sz="1200"/>
              <a:t>Decision Point: Maneuver Go / No-Go</a:t>
            </a:r>
          </a:p>
        </p:txBody>
      </p:sp>
      <p:cxnSp>
        <p:nvCxnSpPr>
          <p:cNvPr id="54" name="Straight Arrow Connector 53">
            <a:extLst>
              <a:ext uri="{FF2B5EF4-FFF2-40B4-BE49-F238E27FC236}">
                <a16:creationId xmlns:a16="http://schemas.microsoft.com/office/drawing/2014/main" id="{B3CD801B-A936-0B44-9567-72B8FE328075}"/>
              </a:ext>
            </a:extLst>
          </p:cNvPr>
          <p:cNvCxnSpPr/>
          <p:nvPr/>
        </p:nvCxnSpPr>
        <p:spPr bwMode="auto">
          <a:xfrm>
            <a:off x="10127662" y="5579733"/>
            <a:ext cx="0" cy="14573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59" name="TextBox 58">
            <a:extLst>
              <a:ext uri="{FF2B5EF4-FFF2-40B4-BE49-F238E27FC236}">
                <a16:creationId xmlns:a16="http://schemas.microsoft.com/office/drawing/2014/main" id="{9512053B-708F-CD4A-9147-209E9404112A}"/>
              </a:ext>
            </a:extLst>
          </p:cNvPr>
          <p:cNvSpPr txBox="1"/>
          <p:nvPr/>
        </p:nvSpPr>
        <p:spPr>
          <a:xfrm>
            <a:off x="6244864" y="5336988"/>
            <a:ext cx="2889574" cy="276999"/>
          </a:xfrm>
          <a:prstGeom prst="rect">
            <a:avLst/>
          </a:prstGeom>
          <a:noFill/>
        </p:spPr>
        <p:txBody>
          <a:bodyPr wrap="none" rtlCol="0">
            <a:spAutoFit/>
          </a:bodyPr>
          <a:lstStyle/>
          <a:p>
            <a:r>
              <a:rPr lang="en-US" sz="1200" dirty="0"/>
              <a:t>Decision Point: Begin Maneuver Planning</a:t>
            </a:r>
          </a:p>
        </p:txBody>
      </p:sp>
      <p:cxnSp>
        <p:nvCxnSpPr>
          <p:cNvPr id="60" name="Straight Arrow Connector 59">
            <a:extLst>
              <a:ext uri="{FF2B5EF4-FFF2-40B4-BE49-F238E27FC236}">
                <a16:creationId xmlns:a16="http://schemas.microsoft.com/office/drawing/2014/main" id="{AE06D7BC-0C1A-DE4F-AA9B-F35E3CA1EECD}"/>
              </a:ext>
            </a:extLst>
          </p:cNvPr>
          <p:cNvCxnSpPr/>
          <p:nvPr/>
        </p:nvCxnSpPr>
        <p:spPr bwMode="auto">
          <a:xfrm>
            <a:off x="6904027" y="5562054"/>
            <a:ext cx="0" cy="14573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1" name="Down Arrow 10">
            <a:extLst>
              <a:ext uri="{FF2B5EF4-FFF2-40B4-BE49-F238E27FC236}">
                <a16:creationId xmlns:a16="http://schemas.microsoft.com/office/drawing/2014/main" id="{516653CA-CBD3-9CE1-9720-CD80F5526B66}"/>
              </a:ext>
            </a:extLst>
          </p:cNvPr>
          <p:cNvSpPr/>
          <p:nvPr/>
        </p:nvSpPr>
        <p:spPr bwMode="auto">
          <a:xfrm rot="5400000">
            <a:off x="1797696" y="2859421"/>
            <a:ext cx="237744" cy="1402651"/>
          </a:xfrm>
          <a:prstGeom prst="downArrow">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grpSp>
        <p:nvGrpSpPr>
          <p:cNvPr id="18" name="Group 17">
            <a:extLst>
              <a:ext uri="{FF2B5EF4-FFF2-40B4-BE49-F238E27FC236}">
                <a16:creationId xmlns:a16="http://schemas.microsoft.com/office/drawing/2014/main" id="{BC552872-8C80-CEF4-B746-54158CDF6F99}"/>
              </a:ext>
            </a:extLst>
          </p:cNvPr>
          <p:cNvGrpSpPr/>
          <p:nvPr/>
        </p:nvGrpSpPr>
        <p:grpSpPr>
          <a:xfrm>
            <a:off x="11158515" y="1333547"/>
            <a:ext cx="2305632" cy="646331"/>
            <a:chOff x="11158515" y="1333547"/>
            <a:chExt cx="2305632" cy="646331"/>
          </a:xfrm>
        </p:grpSpPr>
        <p:sp>
          <p:nvSpPr>
            <p:cNvPr id="19" name="TextBox 18">
              <a:extLst>
                <a:ext uri="{FF2B5EF4-FFF2-40B4-BE49-F238E27FC236}">
                  <a16:creationId xmlns:a16="http://schemas.microsoft.com/office/drawing/2014/main" id="{B25F77E3-BE95-524E-214A-40CA3924E34A}"/>
                </a:ext>
              </a:extLst>
            </p:cNvPr>
            <p:cNvSpPr txBox="1"/>
            <p:nvPr/>
          </p:nvSpPr>
          <p:spPr>
            <a:xfrm>
              <a:off x="11158515" y="1333547"/>
              <a:ext cx="2305632" cy="646331"/>
            </a:xfrm>
            <a:prstGeom prst="rect">
              <a:avLst/>
            </a:prstGeom>
            <a:noFill/>
          </p:spPr>
          <p:txBody>
            <a:bodyPr wrap="square" rtlCol="0">
              <a:spAutoFit/>
            </a:bodyPr>
            <a:lstStyle/>
            <a:p>
              <a:r>
                <a:rPr lang="en-US" sz="1200" u="sng"/>
                <a:t>LEGEND:</a:t>
              </a:r>
            </a:p>
            <a:p>
              <a:r>
                <a:rPr lang="en-US" sz="1200" b="1"/>
                <a:t>       CARA</a:t>
              </a:r>
            </a:p>
            <a:p>
              <a:r>
                <a:rPr lang="en-US" sz="1200" b="1"/>
                <a:t>       External</a:t>
              </a:r>
            </a:p>
          </p:txBody>
        </p:sp>
        <p:sp>
          <p:nvSpPr>
            <p:cNvPr id="20" name="Rectangle 19">
              <a:extLst>
                <a:ext uri="{FF2B5EF4-FFF2-40B4-BE49-F238E27FC236}">
                  <a16:creationId xmlns:a16="http://schemas.microsoft.com/office/drawing/2014/main" id="{67793736-B0C5-E4FE-8C40-668965AC24E3}"/>
                </a:ext>
              </a:extLst>
            </p:cNvPr>
            <p:cNvSpPr/>
            <p:nvPr/>
          </p:nvSpPr>
          <p:spPr>
            <a:xfrm>
              <a:off x="11286773" y="1575626"/>
              <a:ext cx="136635" cy="142292"/>
            </a:xfrm>
            <a:prstGeom prst="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FE381C2-9FC0-0F4B-8FEE-E1EF4D387F51}"/>
                </a:ext>
              </a:extLst>
            </p:cNvPr>
            <p:cNvSpPr/>
            <p:nvPr/>
          </p:nvSpPr>
          <p:spPr>
            <a:xfrm>
              <a:off x="11286773" y="1783626"/>
              <a:ext cx="136635" cy="142292"/>
            </a:xfrm>
            <a:prstGeom prst="rect">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Down Arrow 28">
            <a:extLst>
              <a:ext uri="{FF2B5EF4-FFF2-40B4-BE49-F238E27FC236}">
                <a16:creationId xmlns:a16="http://schemas.microsoft.com/office/drawing/2014/main" id="{4C33123A-B837-6124-42C2-8378C493C588}"/>
              </a:ext>
            </a:extLst>
          </p:cNvPr>
          <p:cNvSpPr/>
          <p:nvPr/>
        </p:nvSpPr>
        <p:spPr bwMode="auto">
          <a:xfrm rot="3929022">
            <a:off x="8617892" y="1940126"/>
            <a:ext cx="249947" cy="1070746"/>
          </a:xfrm>
          <a:prstGeom prst="downArrow">
            <a:avLst/>
          </a:prstGeom>
          <a:solidFill>
            <a:srgbClr val="EE0DD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rgbClr val="990099"/>
              </a:solidFill>
              <a:effectLst/>
            </a:endParaRPr>
          </a:p>
        </p:txBody>
      </p:sp>
      <p:sp>
        <p:nvSpPr>
          <p:cNvPr id="14" name="TextBox 13">
            <a:extLst>
              <a:ext uri="{FF2B5EF4-FFF2-40B4-BE49-F238E27FC236}">
                <a16:creationId xmlns:a16="http://schemas.microsoft.com/office/drawing/2014/main" id="{161DC9B3-E75C-D835-87A3-5A9C05942436}"/>
              </a:ext>
            </a:extLst>
          </p:cNvPr>
          <p:cNvSpPr txBox="1"/>
          <p:nvPr/>
        </p:nvSpPr>
        <p:spPr>
          <a:xfrm>
            <a:off x="64311" y="4601127"/>
            <a:ext cx="3952864" cy="1077218"/>
          </a:xfrm>
          <a:prstGeom prst="rect">
            <a:avLst/>
          </a:prstGeom>
          <a:solidFill>
            <a:srgbClr val="FFFF00"/>
          </a:solidFill>
          <a:ln w="28575">
            <a:solidFill>
              <a:schemeClr val="tx1"/>
            </a:solidFill>
          </a:ln>
        </p:spPr>
        <p:txBody>
          <a:bodyPr wrap="square" rtlCol="0">
            <a:spAutoFit/>
          </a:bodyPr>
          <a:lstStyle/>
          <a:p>
            <a:pPr algn="ctr"/>
            <a:r>
              <a:rPr lang="en-US" sz="1600" b="1"/>
              <a:t>CA PROCESS IS COMPLEX!</a:t>
            </a:r>
          </a:p>
          <a:p>
            <a:pPr algn="ctr"/>
            <a:r>
              <a:rPr lang="en-US" sz="1600" b="1" u="sng"/>
              <a:t>For each Conjunction Event:</a:t>
            </a:r>
            <a:r>
              <a:rPr lang="en-US" sz="1600" b="1"/>
              <a:t> </a:t>
            </a:r>
          </a:p>
          <a:p>
            <a:pPr algn="ctr"/>
            <a:r>
              <a:rPr lang="en-US" sz="1600" b="1"/>
              <a:t>7 – 41 Active Interfaces and </a:t>
            </a:r>
          </a:p>
          <a:p>
            <a:pPr algn="ctr"/>
            <a:r>
              <a:rPr lang="en-US" sz="1600" b="1"/>
              <a:t>7 – 25 Total Data Sets Transferred</a:t>
            </a:r>
          </a:p>
        </p:txBody>
      </p:sp>
      <p:sp>
        <p:nvSpPr>
          <p:cNvPr id="8" name="TextBox 7">
            <a:extLst>
              <a:ext uri="{FF2B5EF4-FFF2-40B4-BE49-F238E27FC236}">
                <a16:creationId xmlns:a16="http://schemas.microsoft.com/office/drawing/2014/main" id="{D5CB1894-962E-6A2A-2EDB-D846C9375AA9}"/>
              </a:ext>
            </a:extLst>
          </p:cNvPr>
          <p:cNvSpPr txBox="1"/>
          <p:nvPr/>
        </p:nvSpPr>
        <p:spPr>
          <a:xfrm>
            <a:off x="9403321" y="4367077"/>
            <a:ext cx="2753139" cy="523220"/>
          </a:xfrm>
          <a:prstGeom prst="rect">
            <a:avLst/>
          </a:prstGeom>
          <a:noFill/>
          <a:ln>
            <a:solidFill>
              <a:schemeClr val="tx1"/>
            </a:solidFill>
          </a:ln>
        </p:spPr>
        <p:txBody>
          <a:bodyPr wrap="square" rtlCol="0">
            <a:spAutoFit/>
          </a:bodyPr>
          <a:lstStyle/>
          <a:p>
            <a:r>
              <a:rPr lang="en-US" sz="1400" dirty="0">
                <a:solidFill>
                  <a:srgbClr val="0000FF"/>
                </a:solidFill>
              </a:rPr>
              <a:t>TCA: Time of Closest Approach</a:t>
            </a:r>
          </a:p>
          <a:p>
            <a:r>
              <a:rPr lang="en-US" sz="1400" dirty="0">
                <a:solidFill>
                  <a:srgbClr val="0000FF"/>
                </a:solidFill>
              </a:rPr>
              <a:t>HIE: High Interest Event</a:t>
            </a:r>
          </a:p>
        </p:txBody>
      </p:sp>
      <p:sp>
        <p:nvSpPr>
          <p:cNvPr id="12" name="Slide Number Placeholder 5">
            <a:extLst>
              <a:ext uri="{FF2B5EF4-FFF2-40B4-BE49-F238E27FC236}">
                <a16:creationId xmlns:a16="http://schemas.microsoft.com/office/drawing/2014/main" id="{685B4E35-6464-6D11-DB5B-5C9573A8A149}"/>
              </a:ext>
            </a:extLst>
          </p:cNvPr>
          <p:cNvSpPr txBox="1">
            <a:spLocks/>
          </p:cNvSpPr>
          <p:nvPr/>
        </p:nvSpPr>
        <p:spPr>
          <a:xfrm>
            <a:off x="9496412" y="659610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10</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24383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Oval 50">
            <a:extLst>
              <a:ext uri="{FF2B5EF4-FFF2-40B4-BE49-F238E27FC236}">
                <a16:creationId xmlns:a16="http://schemas.microsoft.com/office/drawing/2014/main" id="{7AF1B8F4-9F59-03F1-3C91-6B26DBB899FF}"/>
              </a:ext>
            </a:extLst>
          </p:cNvPr>
          <p:cNvSpPr/>
          <p:nvPr/>
        </p:nvSpPr>
        <p:spPr>
          <a:xfrm>
            <a:off x="129011" y="3565003"/>
            <a:ext cx="1873409" cy="833305"/>
          </a:xfrm>
          <a:prstGeom prst="ellipse">
            <a:avLst/>
          </a:prstGeom>
          <a:pattFill prst="smGrid">
            <a:fgClr>
              <a:schemeClr val="accent1">
                <a:lumMod val="20000"/>
                <a:lumOff val="80000"/>
              </a:schemeClr>
            </a:fgClr>
            <a:bgClr>
              <a:schemeClr val="bg1"/>
            </a:bgClr>
          </a:pattFill>
          <a:ln>
            <a:solidFill>
              <a:schemeClr val="accent1">
                <a:shade val="95000"/>
                <a:satMod val="105000"/>
                <a:alpha val="18585"/>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Maneuver Planning</a:t>
            </a:r>
          </a:p>
        </p:txBody>
      </p:sp>
      <p:graphicFrame>
        <p:nvGraphicFramePr>
          <p:cNvPr id="22" name="Content Placeholder 21">
            <a:extLst>
              <a:ext uri="{FF2B5EF4-FFF2-40B4-BE49-F238E27FC236}">
                <a16:creationId xmlns:a16="http://schemas.microsoft.com/office/drawing/2014/main" id="{7E4F76BB-680A-FD94-906A-3D3DD01A9B27}"/>
              </a:ext>
            </a:extLst>
          </p:cNvPr>
          <p:cNvGraphicFramePr>
            <a:graphicFrameLocks noGrp="1"/>
          </p:cNvGraphicFramePr>
          <p:nvPr>
            <p:ph idx="1"/>
            <p:extLst>
              <p:ext uri="{D42A27DB-BD31-4B8C-83A1-F6EECF244321}">
                <p14:modId xmlns:p14="http://schemas.microsoft.com/office/powerpoint/2010/main" val="1487383856"/>
              </p:ext>
            </p:extLst>
          </p:nvPr>
        </p:nvGraphicFramePr>
        <p:xfrm>
          <a:off x="609600" y="1474788"/>
          <a:ext cx="1097280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3" name="Picture 22">
            <a:extLst>
              <a:ext uri="{FF2B5EF4-FFF2-40B4-BE49-F238E27FC236}">
                <a16:creationId xmlns:a16="http://schemas.microsoft.com/office/drawing/2014/main" id="{705EED50-9B08-FF08-D68D-1EB5EF9582AC}"/>
              </a:ext>
            </a:extLst>
          </p:cNvPr>
          <p:cNvPicPr>
            <a:picLocks noChangeAspect="1"/>
          </p:cNvPicPr>
          <p:nvPr/>
        </p:nvPicPr>
        <p:blipFill rotWithShape="1">
          <a:blip r:embed="rId8"/>
          <a:srcRect r="9096"/>
          <a:stretch/>
        </p:blipFill>
        <p:spPr>
          <a:xfrm>
            <a:off x="8553743" y="26898"/>
            <a:ext cx="3528744" cy="2666218"/>
          </a:xfrm>
          <a:prstGeom prst="rect">
            <a:avLst/>
          </a:prstGeom>
        </p:spPr>
      </p:pic>
      <p:sp>
        <p:nvSpPr>
          <p:cNvPr id="24" name="Triangle 23">
            <a:extLst>
              <a:ext uri="{FF2B5EF4-FFF2-40B4-BE49-F238E27FC236}">
                <a16:creationId xmlns:a16="http://schemas.microsoft.com/office/drawing/2014/main" id="{B29F6E1F-EF21-A86E-6E9E-3B2CC24465BC}"/>
              </a:ext>
            </a:extLst>
          </p:cNvPr>
          <p:cNvSpPr/>
          <p:nvPr/>
        </p:nvSpPr>
        <p:spPr>
          <a:xfrm rot="8130557">
            <a:off x="7338349" y="2588944"/>
            <a:ext cx="347240" cy="208344"/>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riangle 24">
            <a:extLst>
              <a:ext uri="{FF2B5EF4-FFF2-40B4-BE49-F238E27FC236}">
                <a16:creationId xmlns:a16="http://schemas.microsoft.com/office/drawing/2014/main" id="{76FE9295-52BD-1062-F90C-51ED8658173B}"/>
              </a:ext>
            </a:extLst>
          </p:cNvPr>
          <p:cNvSpPr/>
          <p:nvPr/>
        </p:nvSpPr>
        <p:spPr>
          <a:xfrm rot="13343593">
            <a:off x="7431122" y="4712666"/>
            <a:ext cx="347240" cy="208344"/>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riangle 25">
            <a:extLst>
              <a:ext uri="{FF2B5EF4-FFF2-40B4-BE49-F238E27FC236}">
                <a16:creationId xmlns:a16="http://schemas.microsoft.com/office/drawing/2014/main" id="{0891119D-CB56-E2BB-2889-568B984A3794}"/>
              </a:ext>
            </a:extLst>
          </p:cNvPr>
          <p:cNvSpPr/>
          <p:nvPr/>
        </p:nvSpPr>
        <p:spPr>
          <a:xfrm rot="3014940">
            <a:off x="4703270" y="2399965"/>
            <a:ext cx="347240" cy="208344"/>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riangle 26">
            <a:extLst>
              <a:ext uri="{FF2B5EF4-FFF2-40B4-BE49-F238E27FC236}">
                <a16:creationId xmlns:a16="http://schemas.microsoft.com/office/drawing/2014/main" id="{06C3A1BC-A4C7-DD99-D092-EC7805A40BA7}"/>
              </a:ext>
            </a:extLst>
          </p:cNvPr>
          <p:cNvSpPr/>
          <p:nvPr/>
        </p:nvSpPr>
        <p:spPr>
          <a:xfrm rot="19190076">
            <a:off x="4463903" y="4715068"/>
            <a:ext cx="347240" cy="208344"/>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Arc 27">
            <a:extLst>
              <a:ext uri="{FF2B5EF4-FFF2-40B4-BE49-F238E27FC236}">
                <a16:creationId xmlns:a16="http://schemas.microsoft.com/office/drawing/2014/main" id="{3A402B02-D04C-0337-4714-A6420ED34C44}"/>
              </a:ext>
            </a:extLst>
          </p:cNvPr>
          <p:cNvSpPr/>
          <p:nvPr/>
        </p:nvSpPr>
        <p:spPr>
          <a:xfrm>
            <a:off x="8435018" y="4164885"/>
            <a:ext cx="2515565" cy="2916820"/>
          </a:xfrm>
          <a:prstGeom prst="arc">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Arc 28">
            <a:extLst>
              <a:ext uri="{FF2B5EF4-FFF2-40B4-BE49-F238E27FC236}">
                <a16:creationId xmlns:a16="http://schemas.microsoft.com/office/drawing/2014/main" id="{EFB45AC5-678A-B1CA-81EA-C941688FE00C}"/>
              </a:ext>
            </a:extLst>
          </p:cNvPr>
          <p:cNvSpPr/>
          <p:nvPr/>
        </p:nvSpPr>
        <p:spPr>
          <a:xfrm>
            <a:off x="9118510" y="4398308"/>
            <a:ext cx="2515565" cy="2916820"/>
          </a:xfrm>
          <a:prstGeom prst="arc">
            <a:avLst>
              <a:gd name="adj1" fmla="val 16200000"/>
              <a:gd name="adj2" fmla="val 18824115"/>
            </a:avLst>
          </a:prstGeom>
          <a:ln>
            <a:solidFill>
              <a:srgbClr val="0000FF"/>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0000FF"/>
              </a:solidFill>
              <a:highlight>
                <a:srgbClr val="0000FF"/>
              </a:highlight>
            </a:endParaRPr>
          </a:p>
        </p:txBody>
      </p:sp>
      <p:pic>
        <p:nvPicPr>
          <p:cNvPr id="31" name="Graphic 30" descr="Satellite outline">
            <a:extLst>
              <a:ext uri="{FF2B5EF4-FFF2-40B4-BE49-F238E27FC236}">
                <a16:creationId xmlns:a16="http://schemas.microsoft.com/office/drawing/2014/main" id="{FE46EF55-45C2-77EF-8077-CB5FBAFE8DF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4308542">
            <a:off x="9423721" y="3972181"/>
            <a:ext cx="310587" cy="310587"/>
          </a:xfrm>
          <a:prstGeom prst="rect">
            <a:avLst/>
          </a:prstGeom>
        </p:spPr>
      </p:pic>
      <p:pic>
        <p:nvPicPr>
          <p:cNvPr id="32" name="Graphic 31" descr="Satellite outline">
            <a:extLst>
              <a:ext uri="{FF2B5EF4-FFF2-40B4-BE49-F238E27FC236}">
                <a16:creationId xmlns:a16="http://schemas.microsoft.com/office/drawing/2014/main" id="{BF94DDE8-CE5A-229D-891D-C3971F5BDD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4308542">
            <a:off x="11231093" y="4694564"/>
            <a:ext cx="310587" cy="310587"/>
          </a:xfrm>
          <a:prstGeom prst="rect">
            <a:avLst/>
          </a:prstGeom>
        </p:spPr>
      </p:pic>
      <p:pic>
        <p:nvPicPr>
          <p:cNvPr id="34" name="Graphic 33" descr="Satellite with solid fill">
            <a:extLst>
              <a:ext uri="{FF2B5EF4-FFF2-40B4-BE49-F238E27FC236}">
                <a16:creationId xmlns:a16="http://schemas.microsoft.com/office/drawing/2014/main" id="{7309E16B-767B-5D91-11B8-7F5A710267D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625465" y="5447854"/>
            <a:ext cx="383441" cy="383441"/>
          </a:xfrm>
          <a:prstGeom prst="rect">
            <a:avLst/>
          </a:prstGeom>
        </p:spPr>
      </p:pic>
      <p:sp>
        <p:nvSpPr>
          <p:cNvPr id="35" name="Arc 34">
            <a:extLst>
              <a:ext uri="{FF2B5EF4-FFF2-40B4-BE49-F238E27FC236}">
                <a16:creationId xmlns:a16="http://schemas.microsoft.com/office/drawing/2014/main" id="{7736D654-6130-F54E-50DA-83AF034D6680}"/>
              </a:ext>
            </a:extLst>
          </p:cNvPr>
          <p:cNvSpPr/>
          <p:nvPr/>
        </p:nvSpPr>
        <p:spPr>
          <a:xfrm rot="3170951">
            <a:off x="8611802" y="2551929"/>
            <a:ext cx="3042274" cy="3540817"/>
          </a:xfrm>
          <a:prstGeom prst="arc">
            <a:avLst>
              <a:gd name="adj1" fmla="val 14800945"/>
              <a:gd name="adj2" fmla="val 84268"/>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36" name="Graphic 35" descr="Satellite with solid fill">
            <a:extLst>
              <a:ext uri="{FF2B5EF4-FFF2-40B4-BE49-F238E27FC236}">
                <a16:creationId xmlns:a16="http://schemas.microsoft.com/office/drawing/2014/main" id="{2060B7F1-0344-C31B-2EDF-598A7E97B8E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626397" y="2716995"/>
            <a:ext cx="383441" cy="383441"/>
          </a:xfrm>
          <a:prstGeom prst="rect">
            <a:avLst/>
          </a:prstGeom>
        </p:spPr>
      </p:pic>
      <p:pic>
        <p:nvPicPr>
          <p:cNvPr id="42" name="Graphic 41" descr="Satellite outline">
            <a:extLst>
              <a:ext uri="{FF2B5EF4-FFF2-40B4-BE49-F238E27FC236}">
                <a16:creationId xmlns:a16="http://schemas.microsoft.com/office/drawing/2014/main" id="{16FFEC8F-B1C8-6772-5003-1D06E0AAAFC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4308542">
            <a:off x="871429" y="3813578"/>
            <a:ext cx="310587" cy="310587"/>
          </a:xfrm>
          <a:prstGeom prst="rect">
            <a:avLst/>
          </a:prstGeom>
        </p:spPr>
      </p:pic>
      <p:pic>
        <p:nvPicPr>
          <p:cNvPr id="43" name="Graphic 42" descr="Satellite with solid fill">
            <a:extLst>
              <a:ext uri="{FF2B5EF4-FFF2-40B4-BE49-F238E27FC236}">
                <a16:creationId xmlns:a16="http://schemas.microsoft.com/office/drawing/2014/main" id="{CB66343A-AA37-19F2-3FC6-CBD1C4395E0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523104" y="5623223"/>
            <a:ext cx="383441" cy="383441"/>
          </a:xfrm>
          <a:prstGeom prst="rect">
            <a:avLst/>
          </a:prstGeom>
        </p:spPr>
      </p:pic>
      <p:pic>
        <p:nvPicPr>
          <p:cNvPr id="44" name="Graphic 43" descr="Satellite with solid fill">
            <a:extLst>
              <a:ext uri="{FF2B5EF4-FFF2-40B4-BE49-F238E27FC236}">
                <a16:creationId xmlns:a16="http://schemas.microsoft.com/office/drawing/2014/main" id="{8AF3C100-1CE9-4659-79AB-1BEF28A1616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518095" y="4627389"/>
            <a:ext cx="383441" cy="383441"/>
          </a:xfrm>
          <a:prstGeom prst="rect">
            <a:avLst/>
          </a:prstGeom>
        </p:spPr>
      </p:pic>
      <p:sp>
        <p:nvSpPr>
          <p:cNvPr id="45" name="Arc 44">
            <a:extLst>
              <a:ext uri="{FF2B5EF4-FFF2-40B4-BE49-F238E27FC236}">
                <a16:creationId xmlns:a16="http://schemas.microsoft.com/office/drawing/2014/main" id="{44931E5C-6D86-FA68-7E80-1D7F1E4443D8}"/>
              </a:ext>
            </a:extLst>
          </p:cNvPr>
          <p:cNvSpPr/>
          <p:nvPr/>
        </p:nvSpPr>
        <p:spPr>
          <a:xfrm>
            <a:off x="-86833" y="3950409"/>
            <a:ext cx="2515565" cy="2916820"/>
          </a:xfrm>
          <a:prstGeom prst="arc">
            <a:avLst>
              <a:gd name="adj1" fmla="val 16200000"/>
              <a:gd name="adj2" fmla="val 14189171"/>
            </a:avLst>
          </a:prstGeom>
          <a:ln w="38100">
            <a:solidFill>
              <a:srgbClr val="0000FF"/>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47" name="Graphic 46" descr="Satellite outline">
            <a:extLst>
              <a:ext uri="{FF2B5EF4-FFF2-40B4-BE49-F238E27FC236}">
                <a16:creationId xmlns:a16="http://schemas.microsoft.com/office/drawing/2014/main" id="{35F86138-7EC0-96AE-2A02-2E11BD8E6F7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29011" y="4899049"/>
            <a:ext cx="480589" cy="480589"/>
          </a:xfrm>
          <a:prstGeom prst="rect">
            <a:avLst/>
          </a:prstGeom>
        </p:spPr>
      </p:pic>
      <p:sp>
        <p:nvSpPr>
          <p:cNvPr id="48" name="Arc 47">
            <a:extLst>
              <a:ext uri="{FF2B5EF4-FFF2-40B4-BE49-F238E27FC236}">
                <a16:creationId xmlns:a16="http://schemas.microsoft.com/office/drawing/2014/main" id="{3DD3ABB2-2805-97CB-1258-528A46F2B82A}"/>
              </a:ext>
            </a:extLst>
          </p:cNvPr>
          <p:cNvSpPr/>
          <p:nvPr/>
        </p:nvSpPr>
        <p:spPr>
          <a:xfrm rot="2562999">
            <a:off x="545403" y="4548254"/>
            <a:ext cx="839923" cy="2916820"/>
          </a:xfrm>
          <a:prstGeom prst="arc">
            <a:avLst>
              <a:gd name="adj1" fmla="val 16200000"/>
              <a:gd name="adj2" fmla="val 15625357"/>
            </a:avLst>
          </a:prstGeom>
          <a:ln w="3175">
            <a:solidFill>
              <a:srgbClr val="0000FF"/>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9" name="Arc 48">
            <a:extLst>
              <a:ext uri="{FF2B5EF4-FFF2-40B4-BE49-F238E27FC236}">
                <a16:creationId xmlns:a16="http://schemas.microsoft.com/office/drawing/2014/main" id="{5C3A9C53-BD5F-675B-8F2C-4D8B54EFE1DE}"/>
              </a:ext>
            </a:extLst>
          </p:cNvPr>
          <p:cNvSpPr/>
          <p:nvPr/>
        </p:nvSpPr>
        <p:spPr>
          <a:xfrm rot="2562999">
            <a:off x="-458734" y="3874679"/>
            <a:ext cx="3400300" cy="1709066"/>
          </a:xfrm>
          <a:prstGeom prst="arc">
            <a:avLst>
              <a:gd name="adj1" fmla="val 16200000"/>
              <a:gd name="adj2" fmla="val 15625357"/>
            </a:avLst>
          </a:prstGeom>
          <a:ln w="3175">
            <a:solidFill>
              <a:srgbClr val="FF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0" name="Arc 49">
            <a:extLst>
              <a:ext uri="{FF2B5EF4-FFF2-40B4-BE49-F238E27FC236}">
                <a16:creationId xmlns:a16="http://schemas.microsoft.com/office/drawing/2014/main" id="{A2C91649-E989-7BD0-19A2-DBB85942B39B}"/>
              </a:ext>
            </a:extLst>
          </p:cNvPr>
          <p:cNvSpPr/>
          <p:nvPr/>
        </p:nvSpPr>
        <p:spPr>
          <a:xfrm rot="2562999">
            <a:off x="523501" y="3066598"/>
            <a:ext cx="1653234" cy="4482714"/>
          </a:xfrm>
          <a:prstGeom prst="arc">
            <a:avLst>
              <a:gd name="adj1" fmla="val 16200000"/>
              <a:gd name="adj2" fmla="val 15625357"/>
            </a:avLst>
          </a:prstGeom>
          <a:ln w="6350">
            <a:solidFill>
              <a:srgbClr val="00B05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00B050"/>
              </a:solidFill>
            </a:endParaRPr>
          </a:p>
        </p:txBody>
      </p:sp>
      <p:sp>
        <p:nvSpPr>
          <p:cNvPr id="52" name="TextBox 51">
            <a:extLst>
              <a:ext uri="{FF2B5EF4-FFF2-40B4-BE49-F238E27FC236}">
                <a16:creationId xmlns:a16="http://schemas.microsoft.com/office/drawing/2014/main" id="{191B6D68-73D1-1630-FDBF-52CDEFEED48A}"/>
              </a:ext>
            </a:extLst>
          </p:cNvPr>
          <p:cNvSpPr txBox="1"/>
          <p:nvPr/>
        </p:nvSpPr>
        <p:spPr>
          <a:xfrm>
            <a:off x="25523" y="3603818"/>
            <a:ext cx="1542159" cy="307777"/>
          </a:xfrm>
          <a:prstGeom prst="rect">
            <a:avLst/>
          </a:prstGeom>
          <a:noFill/>
        </p:spPr>
        <p:txBody>
          <a:bodyPr wrap="square" rtlCol="0">
            <a:spAutoFit/>
          </a:bodyPr>
          <a:lstStyle/>
          <a:p>
            <a:pPr algn="ctr"/>
            <a:r>
              <a:rPr lang="en-US" sz="1400" b="1" dirty="0"/>
              <a:t>Screening Volume</a:t>
            </a:r>
          </a:p>
        </p:txBody>
      </p:sp>
      <p:sp>
        <p:nvSpPr>
          <p:cNvPr id="53" name="TextBox 52">
            <a:extLst>
              <a:ext uri="{FF2B5EF4-FFF2-40B4-BE49-F238E27FC236}">
                <a16:creationId xmlns:a16="http://schemas.microsoft.com/office/drawing/2014/main" id="{AA2D9225-1040-F616-91D8-D3AD6EA56B7B}"/>
              </a:ext>
            </a:extLst>
          </p:cNvPr>
          <p:cNvSpPr txBox="1"/>
          <p:nvPr/>
        </p:nvSpPr>
        <p:spPr>
          <a:xfrm>
            <a:off x="10213964" y="4058469"/>
            <a:ext cx="1589545" cy="307777"/>
          </a:xfrm>
          <a:prstGeom prst="rect">
            <a:avLst/>
          </a:prstGeom>
          <a:noFill/>
        </p:spPr>
        <p:txBody>
          <a:bodyPr wrap="square" rtlCol="0">
            <a:spAutoFit/>
          </a:bodyPr>
          <a:lstStyle/>
          <a:p>
            <a:r>
              <a:rPr lang="en-US" sz="1400" b="1" dirty="0"/>
              <a:t>Burn </a:t>
            </a:r>
            <a:r>
              <a:rPr lang="en-US" sz="1400" b="1" dirty="0" err="1"/>
              <a:t>dV</a:t>
            </a:r>
            <a:r>
              <a:rPr lang="en-US" sz="1400" b="1" dirty="0"/>
              <a:t> = 3.6 cm/s</a:t>
            </a:r>
          </a:p>
        </p:txBody>
      </p:sp>
      <p:sp>
        <p:nvSpPr>
          <p:cNvPr id="54" name="TextBox 53">
            <a:extLst>
              <a:ext uri="{FF2B5EF4-FFF2-40B4-BE49-F238E27FC236}">
                <a16:creationId xmlns:a16="http://schemas.microsoft.com/office/drawing/2014/main" id="{053E2373-E212-F90E-FF6B-530FD57D64B6}"/>
              </a:ext>
            </a:extLst>
          </p:cNvPr>
          <p:cNvSpPr txBox="1"/>
          <p:nvPr/>
        </p:nvSpPr>
        <p:spPr>
          <a:xfrm>
            <a:off x="8553743" y="5307955"/>
            <a:ext cx="2230404" cy="523220"/>
          </a:xfrm>
          <a:prstGeom prst="rect">
            <a:avLst/>
          </a:prstGeom>
          <a:noFill/>
        </p:spPr>
        <p:txBody>
          <a:bodyPr wrap="square" rtlCol="0">
            <a:spAutoFit/>
          </a:bodyPr>
          <a:lstStyle/>
          <a:p>
            <a:r>
              <a:rPr lang="en-US" sz="1400" b="1" dirty="0"/>
              <a:t>Time of Closest Approach</a:t>
            </a:r>
          </a:p>
          <a:p>
            <a:r>
              <a:rPr lang="en-US" sz="1400" b="1" dirty="0"/>
              <a:t>Pc &gt; 1e-4</a:t>
            </a:r>
          </a:p>
        </p:txBody>
      </p:sp>
      <p:pic>
        <p:nvPicPr>
          <p:cNvPr id="55" name="Graphic 54" descr="Satellite outline">
            <a:extLst>
              <a:ext uri="{FF2B5EF4-FFF2-40B4-BE49-F238E27FC236}">
                <a16:creationId xmlns:a16="http://schemas.microsoft.com/office/drawing/2014/main" id="{42595747-F1DB-A07B-E9C5-A4D4F6875C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4308542">
            <a:off x="10784147" y="5363838"/>
            <a:ext cx="310587" cy="310587"/>
          </a:xfrm>
          <a:prstGeom prst="rect">
            <a:avLst/>
          </a:prstGeom>
        </p:spPr>
      </p:pic>
      <p:grpSp>
        <p:nvGrpSpPr>
          <p:cNvPr id="60" name="Group 59">
            <a:extLst>
              <a:ext uri="{FF2B5EF4-FFF2-40B4-BE49-F238E27FC236}">
                <a16:creationId xmlns:a16="http://schemas.microsoft.com/office/drawing/2014/main" id="{03EDBDEC-8AAF-7C66-62BF-FD4BDDDBAF4E}"/>
              </a:ext>
            </a:extLst>
          </p:cNvPr>
          <p:cNvGrpSpPr/>
          <p:nvPr/>
        </p:nvGrpSpPr>
        <p:grpSpPr>
          <a:xfrm>
            <a:off x="21186" y="1210302"/>
            <a:ext cx="4664591" cy="1710614"/>
            <a:chOff x="21186" y="1210302"/>
            <a:chExt cx="4664591" cy="1710614"/>
          </a:xfrm>
        </p:grpSpPr>
        <p:pic>
          <p:nvPicPr>
            <p:cNvPr id="58" name="Picture 57">
              <a:extLst>
                <a:ext uri="{FF2B5EF4-FFF2-40B4-BE49-F238E27FC236}">
                  <a16:creationId xmlns:a16="http://schemas.microsoft.com/office/drawing/2014/main" id="{F200FA9A-545E-5B0E-9084-BDC91126CEF9}"/>
                </a:ext>
              </a:extLst>
            </p:cNvPr>
            <p:cNvPicPr>
              <a:picLocks noChangeAspect="1"/>
            </p:cNvPicPr>
            <p:nvPr/>
          </p:nvPicPr>
          <p:blipFill>
            <a:blip r:embed="rId19"/>
            <a:stretch>
              <a:fillRect/>
            </a:stretch>
          </p:blipFill>
          <p:spPr>
            <a:xfrm>
              <a:off x="21186" y="1210302"/>
              <a:ext cx="4664591" cy="1710614"/>
            </a:xfrm>
            <a:prstGeom prst="rect">
              <a:avLst/>
            </a:prstGeom>
          </p:spPr>
        </p:pic>
        <p:sp>
          <p:nvSpPr>
            <p:cNvPr id="59" name="TextBox 58">
              <a:extLst>
                <a:ext uri="{FF2B5EF4-FFF2-40B4-BE49-F238E27FC236}">
                  <a16:creationId xmlns:a16="http://schemas.microsoft.com/office/drawing/2014/main" id="{544E4751-7572-EEE3-02B7-15C760CE845D}"/>
                </a:ext>
              </a:extLst>
            </p:cNvPr>
            <p:cNvSpPr txBox="1"/>
            <p:nvPr/>
          </p:nvSpPr>
          <p:spPr>
            <a:xfrm>
              <a:off x="729205" y="1474307"/>
              <a:ext cx="838476" cy="1392704"/>
            </a:xfrm>
            <a:prstGeom prst="rect">
              <a:avLst/>
            </a:prstGeom>
            <a:solidFill>
              <a:schemeClr val="bg1">
                <a:lumMod val="50000"/>
              </a:schemeClr>
            </a:solidFill>
          </p:spPr>
          <p:txBody>
            <a:bodyPr wrap="square" rtlCol="0">
              <a:spAutoFit/>
            </a:bodyPr>
            <a:lstStyle/>
            <a:p>
              <a:endParaRPr lang="en-US" dirty="0"/>
            </a:p>
          </p:txBody>
        </p:sp>
      </p:grpSp>
      <p:pic>
        <p:nvPicPr>
          <p:cNvPr id="66" name="Graphic 65" descr="Earth globe: Americas with solid fill">
            <a:extLst>
              <a:ext uri="{FF2B5EF4-FFF2-40B4-BE49-F238E27FC236}">
                <a16:creationId xmlns:a16="http://schemas.microsoft.com/office/drawing/2014/main" id="{99A79FAF-B655-CBBB-CAEF-D5DA5D27CC3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04495" y="5207806"/>
            <a:ext cx="507216" cy="507216"/>
          </a:xfrm>
          <a:prstGeom prst="rect">
            <a:avLst/>
          </a:prstGeom>
        </p:spPr>
      </p:pic>
      <p:sp>
        <p:nvSpPr>
          <p:cNvPr id="3" name="Slide Number Placeholder 5">
            <a:extLst>
              <a:ext uri="{FF2B5EF4-FFF2-40B4-BE49-F238E27FC236}">
                <a16:creationId xmlns:a16="http://schemas.microsoft.com/office/drawing/2014/main" id="{6D9CCC77-4773-082C-93ED-0E549B87A196}"/>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11</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1968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55"/>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29" grpId="0" animBg="1"/>
      <p:bldP spid="45" grpId="0" animBg="1"/>
      <p:bldP spid="48" grpId="0" animBg="1"/>
      <p:bldP spid="49" grpId="0" animBg="1"/>
      <p:bldP spid="50" grpId="0" animBg="1"/>
      <p:bldP spid="52"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EE30AD-91C9-5851-E287-34E52612504C}"/>
              </a:ext>
            </a:extLst>
          </p:cNvPr>
          <p:cNvPicPr>
            <a:picLocks noChangeAspect="1"/>
          </p:cNvPicPr>
          <p:nvPr/>
        </p:nvPicPr>
        <p:blipFill>
          <a:blip r:embed="rId2"/>
          <a:stretch>
            <a:fillRect/>
          </a:stretch>
        </p:blipFill>
        <p:spPr>
          <a:xfrm>
            <a:off x="0" y="1329790"/>
            <a:ext cx="10062536" cy="4978413"/>
          </a:xfrm>
          <a:prstGeom prst="rect">
            <a:avLst/>
          </a:prstGeom>
        </p:spPr>
      </p:pic>
      <p:sp>
        <p:nvSpPr>
          <p:cNvPr id="3" name="Title 2">
            <a:extLst>
              <a:ext uri="{FF2B5EF4-FFF2-40B4-BE49-F238E27FC236}">
                <a16:creationId xmlns:a16="http://schemas.microsoft.com/office/drawing/2014/main" id="{F4ABFBED-6253-9117-47ED-1B9B6A6D6D7C}"/>
              </a:ext>
            </a:extLst>
          </p:cNvPr>
          <p:cNvSpPr>
            <a:spLocks noGrp="1"/>
          </p:cNvSpPr>
          <p:nvPr>
            <p:ph type="title"/>
          </p:nvPr>
        </p:nvSpPr>
        <p:spPr/>
        <p:txBody>
          <a:bodyPr/>
          <a:lstStyle/>
          <a:p>
            <a:r>
              <a:rPr lang="en-US" dirty="0"/>
              <a:t>Conjunction Statistics (January 2016-May 2024)</a:t>
            </a:r>
          </a:p>
        </p:txBody>
      </p:sp>
      <p:sp>
        <p:nvSpPr>
          <p:cNvPr id="6" name="Rectangle 6">
            <a:extLst>
              <a:ext uri="{FF2B5EF4-FFF2-40B4-BE49-F238E27FC236}">
                <a16:creationId xmlns:a16="http://schemas.microsoft.com/office/drawing/2014/main" id="{0DC821CD-BFAE-A08E-AC92-FF5F42DC1042}"/>
              </a:ext>
            </a:extLst>
          </p:cNvPr>
          <p:cNvSpPr>
            <a:spLocks noChangeArrowheads="1"/>
          </p:cNvSpPr>
          <p:nvPr/>
        </p:nvSpPr>
        <p:spPr bwMode="auto">
          <a:xfrm>
            <a:off x="798489" y="1429554"/>
            <a:ext cx="1965514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TextBox 10">
            <a:extLst>
              <a:ext uri="{FF2B5EF4-FFF2-40B4-BE49-F238E27FC236}">
                <a16:creationId xmlns:a16="http://schemas.microsoft.com/office/drawing/2014/main" id="{B9DDB519-CC77-FF86-9363-CF63D6C44859}"/>
              </a:ext>
            </a:extLst>
          </p:cNvPr>
          <p:cNvSpPr txBox="1"/>
          <p:nvPr/>
        </p:nvSpPr>
        <p:spPr>
          <a:xfrm>
            <a:off x="10257758" y="2137612"/>
            <a:ext cx="1604460" cy="3000821"/>
          </a:xfrm>
          <a:prstGeom prst="rect">
            <a:avLst/>
          </a:prstGeom>
          <a:solidFill>
            <a:schemeClr val="accent4">
              <a:lumMod val="20000"/>
              <a:lumOff val="80000"/>
            </a:schemeClr>
          </a:solidFill>
          <a:ln>
            <a:solidFill>
              <a:srgbClr val="7030A0"/>
            </a:solidFill>
          </a:ln>
        </p:spPr>
        <p:txBody>
          <a:bodyPr wrap="square" rtlCol="0">
            <a:spAutoFit/>
          </a:bodyPr>
          <a:lstStyle/>
          <a:p>
            <a:pPr algn="ctr"/>
            <a:r>
              <a:rPr lang="en-US" sz="1050" b="1" i="1" u="sng" dirty="0"/>
              <a:t>6 Reportable Break-up events in 2023:</a:t>
            </a:r>
          </a:p>
          <a:p>
            <a:pPr algn="ctr"/>
            <a:r>
              <a:rPr lang="en-US" sz="1050" i="1" dirty="0"/>
              <a:t>Introduced between           6 – 500 debris objects per event</a:t>
            </a:r>
            <a:endParaRPr lang="en-US" sz="1050" i="1" u="sng" dirty="0"/>
          </a:p>
          <a:p>
            <a:pPr algn="ctr"/>
            <a:endParaRPr lang="en-US" sz="1050" b="1" i="1" u="sng" dirty="0"/>
          </a:p>
          <a:p>
            <a:pPr algn="ctr"/>
            <a:r>
              <a:rPr lang="en-US" sz="1050" b="1" i="1" u="sng" dirty="0"/>
              <a:t>6 Break-up events in 2022:</a:t>
            </a:r>
          </a:p>
          <a:p>
            <a:pPr algn="ctr"/>
            <a:r>
              <a:rPr lang="en-US" sz="1050" i="1" dirty="0"/>
              <a:t>Introduced between           6 – 500 debris objects per event</a:t>
            </a:r>
          </a:p>
          <a:p>
            <a:pPr algn="ctr"/>
            <a:endParaRPr lang="en-US" sz="1050" b="1" i="1" u="sng" dirty="0"/>
          </a:p>
          <a:p>
            <a:pPr algn="ctr"/>
            <a:r>
              <a:rPr lang="en-US" sz="1050" b="1" i="1" u="sng" dirty="0"/>
              <a:t>3 Break-up events in 2021:</a:t>
            </a:r>
          </a:p>
          <a:p>
            <a:pPr algn="ctr"/>
            <a:r>
              <a:rPr lang="en-US" sz="1050" i="1" dirty="0"/>
              <a:t>Introduced between           12 – 1000 debris objects per event</a:t>
            </a:r>
          </a:p>
          <a:p>
            <a:pPr algn="ctr"/>
            <a:endParaRPr lang="en-US" sz="1050" b="1" i="1" u="sng" dirty="0">
              <a:solidFill>
                <a:schemeClr val="accent4">
                  <a:lumMod val="75000"/>
                </a:schemeClr>
              </a:solidFill>
            </a:endParaRPr>
          </a:p>
        </p:txBody>
      </p:sp>
      <p:sp>
        <p:nvSpPr>
          <p:cNvPr id="12" name="TextBox 11">
            <a:extLst>
              <a:ext uri="{FF2B5EF4-FFF2-40B4-BE49-F238E27FC236}">
                <a16:creationId xmlns:a16="http://schemas.microsoft.com/office/drawing/2014/main" id="{F5B60180-64C3-ECC1-3F09-868713BA9B14}"/>
              </a:ext>
            </a:extLst>
          </p:cNvPr>
          <p:cNvSpPr txBox="1"/>
          <p:nvPr/>
        </p:nvSpPr>
        <p:spPr>
          <a:xfrm>
            <a:off x="1162056" y="2745020"/>
            <a:ext cx="3605388" cy="1200329"/>
          </a:xfrm>
          <a:prstGeom prst="rect">
            <a:avLst/>
          </a:prstGeom>
          <a:solidFill>
            <a:schemeClr val="bg1"/>
          </a:solidFill>
        </p:spPr>
        <p:txBody>
          <a:bodyPr wrap="square" rtlCol="0">
            <a:spAutoFit/>
          </a:bodyPr>
          <a:lstStyle/>
          <a:p>
            <a:r>
              <a:rPr lang="en-US" sz="1200" b="1" dirty="0"/>
              <a:t>+28,000 Catalogued Objects in orbit</a:t>
            </a:r>
          </a:p>
          <a:p>
            <a:endParaRPr lang="en-US" sz="1200" b="1" dirty="0">
              <a:solidFill>
                <a:srgbClr val="224DFF"/>
              </a:solidFill>
            </a:endParaRPr>
          </a:p>
          <a:p>
            <a:r>
              <a:rPr lang="en-US" sz="1200" b="1" dirty="0">
                <a:solidFill>
                  <a:srgbClr val="0070C0"/>
                </a:solidFill>
              </a:rPr>
              <a:t>Increase in total conjunction events as of Dec 2023:</a:t>
            </a:r>
          </a:p>
          <a:p>
            <a:r>
              <a:rPr lang="en-US" sz="1200" b="1" dirty="0">
                <a:solidFill>
                  <a:srgbClr val="0070C0"/>
                </a:solidFill>
              </a:rPr>
              <a:t>• 40% since 12/2022 (~1 year)</a:t>
            </a:r>
          </a:p>
          <a:p>
            <a:r>
              <a:rPr lang="en-US" sz="1200" b="1" dirty="0">
                <a:solidFill>
                  <a:srgbClr val="0070C0"/>
                </a:solidFill>
              </a:rPr>
              <a:t>• 133% since 12/2021 (~2 years)</a:t>
            </a:r>
          </a:p>
          <a:p>
            <a:r>
              <a:rPr lang="en-US" sz="1200" b="1" dirty="0">
                <a:solidFill>
                  <a:srgbClr val="0070C0"/>
                </a:solidFill>
              </a:rPr>
              <a:t>• 250% since 12/2020 (~3 years)</a:t>
            </a:r>
          </a:p>
        </p:txBody>
      </p:sp>
      <p:sp>
        <p:nvSpPr>
          <p:cNvPr id="13" name="Slide Number Placeholder 3">
            <a:extLst>
              <a:ext uri="{FF2B5EF4-FFF2-40B4-BE49-F238E27FC236}">
                <a16:creationId xmlns:a16="http://schemas.microsoft.com/office/drawing/2014/main" id="{18F5F28D-59F9-D172-85FF-92BE66F9C8B1}"/>
              </a:ext>
            </a:extLst>
          </p:cNvPr>
          <p:cNvSpPr txBox="1">
            <a:spLocks/>
          </p:cNvSpPr>
          <p:nvPr/>
        </p:nvSpPr>
        <p:spPr>
          <a:xfrm>
            <a:off x="9686281" y="6412606"/>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2D37674-C2EF-49DD-B547-2006DC0D39DB}" type="slidenum">
              <a:rPr lang="en-US" smtClean="0"/>
              <a:pPr/>
              <a:t>12</a:t>
            </a:fld>
            <a:endParaRPr lang="en-US"/>
          </a:p>
        </p:txBody>
      </p:sp>
      <p:sp>
        <p:nvSpPr>
          <p:cNvPr id="4" name="TextBox 3">
            <a:extLst>
              <a:ext uri="{FF2B5EF4-FFF2-40B4-BE49-F238E27FC236}">
                <a16:creationId xmlns:a16="http://schemas.microsoft.com/office/drawing/2014/main" id="{C29A8FE6-1687-C6E6-19A4-48878AA2ADA8}"/>
              </a:ext>
            </a:extLst>
          </p:cNvPr>
          <p:cNvSpPr txBox="1"/>
          <p:nvPr/>
        </p:nvSpPr>
        <p:spPr>
          <a:xfrm>
            <a:off x="7786729" y="6218836"/>
            <a:ext cx="2743200" cy="646331"/>
          </a:xfrm>
          <a:prstGeom prst="rect">
            <a:avLst/>
          </a:prstGeom>
          <a:solidFill>
            <a:srgbClr val="FFFF00"/>
          </a:solidFill>
        </p:spPr>
        <p:txBody>
          <a:bodyPr wrap="square" rtlCol="0">
            <a:spAutoFit/>
          </a:bodyPr>
          <a:lstStyle/>
          <a:p>
            <a:pPr algn="ctr"/>
            <a:r>
              <a:rPr lang="en-US" b="1" dirty="0"/>
              <a:t>Operational Workload is increasing!</a:t>
            </a:r>
          </a:p>
        </p:txBody>
      </p:sp>
    </p:spTree>
    <p:extLst>
      <p:ext uri="{BB962C8B-B14F-4D97-AF65-F5344CB8AC3E}">
        <p14:creationId xmlns:p14="http://schemas.microsoft.com/office/powerpoint/2010/main" val="2880547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BA059-5392-4E8C-8859-4A21127A445B}"/>
              </a:ext>
            </a:extLst>
          </p:cNvPr>
          <p:cNvSpPr>
            <a:spLocks noGrp="1"/>
          </p:cNvSpPr>
          <p:nvPr>
            <p:ph type="title"/>
          </p:nvPr>
        </p:nvSpPr>
        <p:spPr>
          <a:xfrm>
            <a:off x="609600" y="102226"/>
            <a:ext cx="10972800" cy="1143000"/>
          </a:xfrm>
        </p:spPr>
        <p:txBody>
          <a:bodyPr anchor="ctr">
            <a:normAutofit fontScale="90000"/>
          </a:bodyPr>
          <a:lstStyle/>
          <a:p>
            <a:r>
              <a:rPr lang="en-US" dirty="0"/>
              <a:t>Operational Challenges with Large Constellations</a:t>
            </a:r>
          </a:p>
        </p:txBody>
      </p:sp>
      <p:graphicFrame>
        <p:nvGraphicFramePr>
          <p:cNvPr id="5" name="Content Placeholder 2">
            <a:extLst>
              <a:ext uri="{FF2B5EF4-FFF2-40B4-BE49-F238E27FC236}">
                <a16:creationId xmlns:a16="http://schemas.microsoft.com/office/drawing/2014/main" id="{DE4094C4-A182-C613-AFF5-EC26D9C21847}"/>
              </a:ext>
            </a:extLst>
          </p:cNvPr>
          <p:cNvGraphicFramePr>
            <a:graphicFrameLocks noGrp="1"/>
          </p:cNvGraphicFramePr>
          <p:nvPr>
            <p:ph idx="1"/>
            <p:extLst>
              <p:ext uri="{D42A27DB-BD31-4B8C-83A1-F6EECF244321}">
                <p14:modId xmlns:p14="http://schemas.microsoft.com/office/powerpoint/2010/main" val="1993794168"/>
              </p:ext>
            </p:extLst>
          </p:nvPr>
        </p:nvGraphicFramePr>
        <p:xfrm>
          <a:off x="609600" y="1475412"/>
          <a:ext cx="10972800" cy="4650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6C056A8C-4F6F-7ABC-00EC-7424B0AD81F3}"/>
              </a:ext>
            </a:extLst>
          </p:cNvPr>
          <p:cNvSpPr txBox="1">
            <a:spLocks/>
          </p:cNvSpPr>
          <p:nvPr/>
        </p:nvSpPr>
        <p:spPr>
          <a:xfrm>
            <a:off x="9686281" y="6412606"/>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2D37674-C2EF-49DD-B547-2006DC0D39DB}" type="slidenum">
              <a:rPr lang="en-US" smtClean="0"/>
              <a:pPr/>
              <a:t>13</a:t>
            </a:fld>
            <a:endParaRPr lang="en-US"/>
          </a:p>
        </p:txBody>
      </p:sp>
    </p:spTree>
    <p:extLst>
      <p:ext uri="{BB962C8B-B14F-4D97-AF65-F5344CB8AC3E}">
        <p14:creationId xmlns:p14="http://schemas.microsoft.com/office/powerpoint/2010/main" val="264229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281" y="365125"/>
            <a:ext cx="11537577" cy="656851"/>
          </a:xfrm>
        </p:spPr>
        <p:txBody>
          <a:bodyPr>
            <a:normAutofit fontScale="90000"/>
          </a:bodyPr>
          <a:lstStyle/>
          <a:p>
            <a:r>
              <a:rPr lang="en-US" dirty="0"/>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7538C3-38AC-734E-A0EF-B7D39C483C3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146" name="Picture 2" descr="big data"/>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397" r="2442"/>
          <a:stretch/>
        </p:blipFill>
        <p:spPr bwMode="auto">
          <a:xfrm>
            <a:off x="6472518" y="2010479"/>
            <a:ext cx="5629835" cy="268317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6418902"/>
            <a:ext cx="670201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(1) https://media.defense.gov/2017/Oct/04/2001822339/-1/-1/0/171004-F-O3755-1003.JPG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(2) https://www.isdi.education/es/isdigital-now/blog/actualidad-digital/dealing-big-data-and-analytics</a:t>
            </a:r>
          </a:p>
        </p:txBody>
      </p:sp>
      <p:sp>
        <p:nvSpPr>
          <p:cNvPr id="9" name="Title 1"/>
          <p:cNvSpPr txBox="1">
            <a:spLocks/>
          </p:cNvSpPr>
          <p:nvPr/>
        </p:nvSpPr>
        <p:spPr>
          <a:xfrm>
            <a:off x="138000" y="0"/>
            <a:ext cx="11833412" cy="95268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j-ea"/>
                <a:cs typeface="+mj-cs"/>
              </a:rPr>
              <a:t>Artificial Intelligence for Space Situational Awareness and Space Traffic Coordination</a:t>
            </a:r>
          </a:p>
        </p:txBody>
      </p:sp>
      <p:pic>
        <p:nvPicPr>
          <p:cNvPr id="10" name="Picture 9"/>
          <p:cNvPicPr>
            <a:picLocks noChangeAspect="1"/>
          </p:cNvPicPr>
          <p:nvPr/>
        </p:nvPicPr>
        <p:blipFill>
          <a:blip r:embed="rId3"/>
          <a:stretch>
            <a:fillRect/>
          </a:stretch>
        </p:blipFill>
        <p:spPr>
          <a:xfrm>
            <a:off x="52780" y="1701687"/>
            <a:ext cx="6001926" cy="3603707"/>
          </a:xfrm>
          <a:prstGeom prst="rect">
            <a:avLst/>
          </a:prstGeom>
        </p:spPr>
      </p:pic>
      <p:sp>
        <p:nvSpPr>
          <p:cNvPr id="8" name="U-Turn Arrow 7"/>
          <p:cNvSpPr/>
          <p:nvPr/>
        </p:nvSpPr>
        <p:spPr>
          <a:xfrm>
            <a:off x="5692588" y="873749"/>
            <a:ext cx="1149276" cy="723760"/>
          </a:xfrm>
          <a:prstGeom prst="uturnArrow">
            <a:avLst>
              <a:gd name="adj1" fmla="val 25000"/>
              <a:gd name="adj2" fmla="val 25000"/>
              <a:gd name="adj3" fmla="val 25000"/>
              <a:gd name="adj4" fmla="val 7500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U-Turn Arrow 12"/>
          <p:cNvSpPr/>
          <p:nvPr/>
        </p:nvSpPr>
        <p:spPr>
          <a:xfrm flipH="1" flipV="1">
            <a:off x="5745694" y="5403759"/>
            <a:ext cx="1163903" cy="699217"/>
          </a:xfrm>
          <a:prstGeom prst="uturnArrow">
            <a:avLst>
              <a:gd name="adj1" fmla="val 25000"/>
              <a:gd name="adj2" fmla="val 25000"/>
              <a:gd name="adj3" fmla="val 25000"/>
              <a:gd name="adj4" fmla="val 7500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p:cNvSpPr txBox="1"/>
          <p:nvPr/>
        </p:nvSpPr>
        <p:spPr>
          <a:xfrm>
            <a:off x="7569329" y="5081991"/>
            <a:ext cx="343621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rPr>
              <a:t>Intelligent data analytics can help us understand and augment problem-solving techniques beyond our current capabilities.</a:t>
            </a:r>
          </a:p>
        </p:txBody>
      </p:sp>
    </p:spTree>
    <p:extLst>
      <p:ext uri="{BB962C8B-B14F-4D97-AF65-F5344CB8AC3E}">
        <p14:creationId xmlns:p14="http://schemas.microsoft.com/office/powerpoint/2010/main" val="3362181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E709BF-A129-D4C1-D827-CB86D7FC09C6}"/>
              </a:ext>
            </a:extLst>
          </p:cNvPr>
          <p:cNvSpPr>
            <a:spLocks noGrp="1"/>
          </p:cNvSpPr>
          <p:nvPr>
            <p:ph type="ctrTitle"/>
          </p:nvPr>
        </p:nvSpPr>
        <p:spPr/>
        <p:txBody>
          <a:bodyPr/>
          <a:lstStyle/>
          <a:p>
            <a:r>
              <a:rPr lang="en-US" dirty="0">
                <a:solidFill>
                  <a:srgbClr val="FADF4E"/>
                </a:solidFill>
              </a:rPr>
              <a:t>Conjunction Data</a:t>
            </a:r>
          </a:p>
        </p:txBody>
      </p:sp>
    </p:spTree>
    <p:extLst>
      <p:ext uri="{BB962C8B-B14F-4D97-AF65-F5344CB8AC3E}">
        <p14:creationId xmlns:p14="http://schemas.microsoft.com/office/powerpoint/2010/main" val="1651252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25F54DB-0759-6992-9019-81E0204D0DA4}"/>
              </a:ext>
            </a:extLst>
          </p:cNvPr>
          <p:cNvSpPr>
            <a:spLocks noGrp="1"/>
          </p:cNvSpPr>
          <p:nvPr>
            <p:ph idx="1"/>
          </p:nvPr>
        </p:nvSpPr>
        <p:spPr>
          <a:xfrm>
            <a:off x="115747" y="1475412"/>
            <a:ext cx="11466653" cy="4650752"/>
          </a:xfrm>
        </p:spPr>
        <p:txBody>
          <a:bodyPr/>
          <a:lstStyle/>
          <a:p>
            <a:r>
              <a:rPr lang="en-US" dirty="0"/>
              <a:t>The Consultative Committee for Space Data Systems (CCSDS) carries the Recommended Standard Blue Book for Conjunction Data Messages (CDMs) </a:t>
            </a:r>
            <a:r>
              <a:rPr lang="en-US" dirty="0">
                <a:hlinkClick r:id="rId2"/>
              </a:rPr>
              <a:t>https://public.ccsds.org/Pubs/508x0b1e2s.pdf</a:t>
            </a:r>
            <a:r>
              <a:rPr lang="en-US" dirty="0"/>
              <a:t> </a:t>
            </a:r>
          </a:p>
          <a:p>
            <a:endParaRPr lang="en-US" dirty="0"/>
          </a:p>
          <a:p>
            <a:r>
              <a:rPr lang="en-US" dirty="0"/>
              <a:t>3.1.1 The CDM in KVN (Key/Value Notation) shall consist of digital data represented as ASCII text lines. The lines constituting a CDM shall be represented as a combination of the following:</a:t>
            </a:r>
          </a:p>
          <a:p>
            <a:pPr marL="284163" lvl="1" indent="0">
              <a:buNone/>
            </a:pPr>
            <a:r>
              <a:rPr lang="en-US" sz="2000" dirty="0"/>
              <a:t>a) a header;</a:t>
            </a:r>
          </a:p>
          <a:p>
            <a:pPr marL="284163" lvl="1" indent="0">
              <a:buNone/>
            </a:pPr>
            <a:r>
              <a:rPr lang="en-US" sz="2000" dirty="0"/>
              <a:t>b) relative metadata/data (metadata/data describing relative relationships between Object1 and Object2);</a:t>
            </a:r>
          </a:p>
          <a:p>
            <a:pPr marL="284163" lvl="1" indent="0">
              <a:buNone/>
            </a:pPr>
            <a:r>
              <a:rPr lang="en-US" sz="2000" dirty="0"/>
              <a:t>c) metadata (data about how Object1 and Object2 data were created);</a:t>
            </a:r>
          </a:p>
          <a:p>
            <a:pPr marL="284163" lvl="1" indent="0">
              <a:buNone/>
            </a:pPr>
            <a:r>
              <a:rPr lang="en-US" sz="2000" dirty="0"/>
              <a:t>d) data (for both Object1 and Object2); and</a:t>
            </a:r>
          </a:p>
          <a:p>
            <a:pPr marL="284163" lvl="1" indent="0">
              <a:buNone/>
            </a:pPr>
            <a:r>
              <a:rPr lang="en-US" sz="2000" dirty="0"/>
              <a:t>e) optional comments (explanatory information).</a:t>
            </a:r>
          </a:p>
          <a:p>
            <a:pPr marL="284163" lvl="1" indent="0">
              <a:buNone/>
            </a:pPr>
            <a:endParaRPr lang="en-US" sz="2000" dirty="0"/>
          </a:p>
          <a:p>
            <a:pPr marL="342900" indent="-342900"/>
            <a:r>
              <a:rPr lang="en-US" sz="2200" dirty="0"/>
              <a:t>Since 2005 and as of June 5</a:t>
            </a:r>
            <a:r>
              <a:rPr lang="en-US" sz="2200" baseline="30000" dirty="0"/>
              <a:t>th</a:t>
            </a:r>
            <a:r>
              <a:rPr lang="en-US" sz="2200" dirty="0"/>
              <a:t>, 2024, CARA has screened </a:t>
            </a:r>
            <a:r>
              <a:rPr lang="en-US" sz="2200" b="1" dirty="0"/>
              <a:t>11,055,752</a:t>
            </a:r>
            <a:r>
              <a:rPr lang="en-US" sz="2200" dirty="0"/>
              <a:t> OCMs/CDMs!</a:t>
            </a:r>
          </a:p>
          <a:p>
            <a:pPr marL="284163" lvl="1" indent="0">
              <a:buNone/>
            </a:pPr>
            <a:endParaRPr lang="en-US" sz="2000" dirty="0"/>
          </a:p>
          <a:p>
            <a:endParaRPr lang="en-US" dirty="0"/>
          </a:p>
        </p:txBody>
      </p:sp>
      <p:sp>
        <p:nvSpPr>
          <p:cNvPr id="4" name="Title 3">
            <a:extLst>
              <a:ext uri="{FF2B5EF4-FFF2-40B4-BE49-F238E27FC236}">
                <a16:creationId xmlns:a16="http://schemas.microsoft.com/office/drawing/2014/main" id="{7EB625C7-33EA-EA31-F55E-F758E834740B}"/>
              </a:ext>
            </a:extLst>
          </p:cNvPr>
          <p:cNvSpPr>
            <a:spLocks noGrp="1"/>
          </p:cNvSpPr>
          <p:nvPr>
            <p:ph type="title"/>
          </p:nvPr>
        </p:nvSpPr>
        <p:spPr/>
        <p:txBody>
          <a:bodyPr/>
          <a:lstStyle/>
          <a:p>
            <a:r>
              <a:rPr lang="en-US" dirty="0"/>
              <a:t>Conjunction Data Messages (CDM) </a:t>
            </a:r>
          </a:p>
        </p:txBody>
      </p:sp>
      <p:sp>
        <p:nvSpPr>
          <p:cNvPr id="2" name="Slide Number Placeholder 5">
            <a:extLst>
              <a:ext uri="{FF2B5EF4-FFF2-40B4-BE49-F238E27FC236}">
                <a16:creationId xmlns:a16="http://schemas.microsoft.com/office/drawing/2014/main" id="{1F1E4BDA-867A-BEAA-6E51-CEBA1DD92DEE}"/>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16</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025282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4D0C76-76DA-96AC-A140-38A168CCCEE3}"/>
              </a:ext>
            </a:extLst>
          </p:cNvPr>
          <p:cNvSpPr>
            <a:spLocks noGrp="1"/>
          </p:cNvSpPr>
          <p:nvPr>
            <p:ph type="title"/>
          </p:nvPr>
        </p:nvSpPr>
        <p:spPr/>
        <p:txBody>
          <a:bodyPr/>
          <a:lstStyle/>
          <a:p>
            <a:r>
              <a:rPr lang="en-US" dirty="0"/>
              <a:t>Example of CDM Data</a:t>
            </a:r>
          </a:p>
        </p:txBody>
      </p:sp>
      <p:pic>
        <p:nvPicPr>
          <p:cNvPr id="6" name="Picture 5">
            <a:extLst>
              <a:ext uri="{FF2B5EF4-FFF2-40B4-BE49-F238E27FC236}">
                <a16:creationId xmlns:a16="http://schemas.microsoft.com/office/drawing/2014/main" id="{AD9BB617-BC44-0D02-5571-6EB2B484D019}"/>
              </a:ext>
            </a:extLst>
          </p:cNvPr>
          <p:cNvPicPr>
            <a:picLocks noChangeAspect="1"/>
          </p:cNvPicPr>
          <p:nvPr/>
        </p:nvPicPr>
        <p:blipFill>
          <a:blip r:embed="rId3"/>
          <a:stretch>
            <a:fillRect/>
          </a:stretch>
        </p:blipFill>
        <p:spPr>
          <a:xfrm>
            <a:off x="100314" y="1317260"/>
            <a:ext cx="4703180" cy="4967055"/>
          </a:xfrm>
          <a:prstGeom prst="rect">
            <a:avLst/>
          </a:prstGeom>
        </p:spPr>
      </p:pic>
      <p:pic>
        <p:nvPicPr>
          <p:cNvPr id="7" name="Picture 6">
            <a:extLst>
              <a:ext uri="{FF2B5EF4-FFF2-40B4-BE49-F238E27FC236}">
                <a16:creationId xmlns:a16="http://schemas.microsoft.com/office/drawing/2014/main" id="{29B75542-91E5-355B-4741-AF18B4310FFA}"/>
              </a:ext>
            </a:extLst>
          </p:cNvPr>
          <p:cNvPicPr>
            <a:picLocks noChangeAspect="1"/>
          </p:cNvPicPr>
          <p:nvPr/>
        </p:nvPicPr>
        <p:blipFill>
          <a:blip r:embed="rId4"/>
          <a:stretch>
            <a:fillRect/>
          </a:stretch>
        </p:blipFill>
        <p:spPr>
          <a:xfrm>
            <a:off x="4961682" y="1245226"/>
            <a:ext cx="4946248" cy="5008602"/>
          </a:xfrm>
          <a:prstGeom prst="rect">
            <a:avLst/>
          </a:prstGeom>
        </p:spPr>
      </p:pic>
      <p:sp>
        <p:nvSpPr>
          <p:cNvPr id="9" name="TextBox 8">
            <a:extLst>
              <a:ext uri="{FF2B5EF4-FFF2-40B4-BE49-F238E27FC236}">
                <a16:creationId xmlns:a16="http://schemas.microsoft.com/office/drawing/2014/main" id="{72328138-7DEC-F782-8F57-742BC9D40479}"/>
              </a:ext>
            </a:extLst>
          </p:cNvPr>
          <p:cNvSpPr txBox="1"/>
          <p:nvPr/>
        </p:nvSpPr>
        <p:spPr>
          <a:xfrm>
            <a:off x="9907930" y="2430684"/>
            <a:ext cx="2284070" cy="2308324"/>
          </a:xfrm>
          <a:prstGeom prst="rect">
            <a:avLst/>
          </a:prstGeom>
          <a:noFill/>
        </p:spPr>
        <p:txBody>
          <a:bodyPr wrap="square" rtlCol="0">
            <a:spAutoFit/>
          </a:bodyPr>
          <a:lstStyle/>
          <a:p>
            <a:r>
              <a:rPr lang="en-US" dirty="0"/>
              <a:t>CDM data can have additional optional Keywords  as COMMENTS or specific identified labels with their respective values. (ex. </a:t>
            </a:r>
            <a:r>
              <a:rPr lang="en-US" sz="1400" dirty="0"/>
              <a:t>COLLISION_PROBABILITY</a:t>
            </a:r>
            <a:r>
              <a:rPr lang="en-US" dirty="0"/>
              <a:t>)</a:t>
            </a:r>
          </a:p>
        </p:txBody>
      </p:sp>
      <p:sp>
        <p:nvSpPr>
          <p:cNvPr id="2" name="Slide Number Placeholder 5">
            <a:extLst>
              <a:ext uri="{FF2B5EF4-FFF2-40B4-BE49-F238E27FC236}">
                <a16:creationId xmlns:a16="http://schemas.microsoft.com/office/drawing/2014/main" id="{09F21EDE-E260-CBC3-3691-64E9CE1DCDDB}"/>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17</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60715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C8B1EA-D1C4-742C-FA91-521C0DBDDE65}"/>
              </a:ext>
            </a:extLst>
          </p:cNvPr>
          <p:cNvSpPr>
            <a:spLocks noGrp="1"/>
          </p:cNvSpPr>
          <p:nvPr>
            <p:ph type="title"/>
          </p:nvPr>
        </p:nvSpPr>
        <p:spPr/>
        <p:txBody>
          <a:bodyPr/>
          <a:lstStyle/>
          <a:p>
            <a:r>
              <a:rPr lang="en-US" dirty="0"/>
              <a:t>Conjunction Data for AI/ML Data Curation</a:t>
            </a:r>
          </a:p>
        </p:txBody>
      </p:sp>
      <p:sp>
        <p:nvSpPr>
          <p:cNvPr id="7" name="Freeform 6">
            <a:extLst>
              <a:ext uri="{FF2B5EF4-FFF2-40B4-BE49-F238E27FC236}">
                <a16:creationId xmlns:a16="http://schemas.microsoft.com/office/drawing/2014/main" id="{B7741D75-8D4D-41D8-A9D2-7DDB2072A3F7}"/>
              </a:ext>
            </a:extLst>
          </p:cNvPr>
          <p:cNvSpPr/>
          <p:nvPr/>
        </p:nvSpPr>
        <p:spPr>
          <a:xfrm rot="21220451">
            <a:off x="684358" y="1794540"/>
            <a:ext cx="10823233" cy="1955992"/>
          </a:xfrm>
          <a:custGeom>
            <a:avLst/>
            <a:gdLst>
              <a:gd name="connsiteX0" fmla="*/ 0 w 9387068"/>
              <a:gd name="connsiteY0" fmla="*/ 579505 h 1111940"/>
              <a:gd name="connsiteX1" fmla="*/ 1076445 w 9387068"/>
              <a:gd name="connsiteY1" fmla="*/ 197540 h 1111940"/>
              <a:gd name="connsiteX2" fmla="*/ 2928395 w 9387068"/>
              <a:gd name="connsiteY2" fmla="*/ 771 h 1111940"/>
              <a:gd name="connsiteX3" fmla="*/ 6134582 w 9387068"/>
              <a:gd name="connsiteY3" fmla="*/ 151242 h 1111940"/>
              <a:gd name="connsiteX4" fmla="*/ 8356921 w 9387068"/>
              <a:gd name="connsiteY4" fmla="*/ 648953 h 1111940"/>
              <a:gd name="connsiteX5" fmla="*/ 9387068 w 9387068"/>
              <a:gd name="connsiteY5" fmla="*/ 1111940 h 1111940"/>
              <a:gd name="connsiteX6" fmla="*/ 9387068 w 9387068"/>
              <a:gd name="connsiteY6" fmla="*/ 1111940 h 1111940"/>
              <a:gd name="connsiteX7" fmla="*/ 9387068 w 9387068"/>
              <a:gd name="connsiteY7" fmla="*/ 1111940 h 1111940"/>
              <a:gd name="connsiteX0" fmla="*/ 0 w 9387068"/>
              <a:gd name="connsiteY0" fmla="*/ 579473 h 1111908"/>
              <a:gd name="connsiteX1" fmla="*/ 1076445 w 9387068"/>
              <a:gd name="connsiteY1" fmla="*/ 197508 h 1111908"/>
              <a:gd name="connsiteX2" fmla="*/ 2928395 w 9387068"/>
              <a:gd name="connsiteY2" fmla="*/ 739 h 1111908"/>
              <a:gd name="connsiteX3" fmla="*/ 6134582 w 9387068"/>
              <a:gd name="connsiteY3" fmla="*/ 151210 h 1111908"/>
              <a:gd name="connsiteX4" fmla="*/ 8309245 w 9387068"/>
              <a:gd name="connsiteY4" fmla="*/ 632213 h 1111908"/>
              <a:gd name="connsiteX5" fmla="*/ 9387068 w 9387068"/>
              <a:gd name="connsiteY5" fmla="*/ 1111908 h 1111908"/>
              <a:gd name="connsiteX6" fmla="*/ 9387068 w 9387068"/>
              <a:gd name="connsiteY6" fmla="*/ 1111908 h 1111908"/>
              <a:gd name="connsiteX7" fmla="*/ 9387068 w 9387068"/>
              <a:gd name="connsiteY7" fmla="*/ 1111908 h 1111908"/>
              <a:gd name="connsiteX0" fmla="*/ 0 w 9387068"/>
              <a:gd name="connsiteY0" fmla="*/ 579306 h 1111741"/>
              <a:gd name="connsiteX1" fmla="*/ 1076445 w 9387068"/>
              <a:gd name="connsiteY1" fmla="*/ 197341 h 1111741"/>
              <a:gd name="connsiteX2" fmla="*/ 2928395 w 9387068"/>
              <a:gd name="connsiteY2" fmla="*/ 572 h 1111741"/>
              <a:gd name="connsiteX3" fmla="*/ 6134582 w 9387068"/>
              <a:gd name="connsiteY3" fmla="*/ 151043 h 1111741"/>
              <a:gd name="connsiteX4" fmla="*/ 7873523 w 9387068"/>
              <a:gd name="connsiteY4" fmla="*/ 520917 h 1111741"/>
              <a:gd name="connsiteX5" fmla="*/ 9387068 w 9387068"/>
              <a:gd name="connsiteY5" fmla="*/ 1111741 h 1111741"/>
              <a:gd name="connsiteX6" fmla="*/ 9387068 w 9387068"/>
              <a:gd name="connsiteY6" fmla="*/ 1111741 h 1111741"/>
              <a:gd name="connsiteX7" fmla="*/ 9387068 w 9387068"/>
              <a:gd name="connsiteY7" fmla="*/ 1111741 h 1111741"/>
              <a:gd name="connsiteX0" fmla="*/ 0 w 9387068"/>
              <a:gd name="connsiteY0" fmla="*/ 579306 h 1111741"/>
              <a:gd name="connsiteX1" fmla="*/ 1076445 w 9387068"/>
              <a:gd name="connsiteY1" fmla="*/ 197341 h 1111741"/>
              <a:gd name="connsiteX2" fmla="*/ 2928395 w 9387068"/>
              <a:gd name="connsiteY2" fmla="*/ 572 h 1111741"/>
              <a:gd name="connsiteX3" fmla="*/ 6134582 w 9387068"/>
              <a:gd name="connsiteY3" fmla="*/ 151043 h 1111741"/>
              <a:gd name="connsiteX4" fmla="*/ 7873523 w 9387068"/>
              <a:gd name="connsiteY4" fmla="*/ 520917 h 1111741"/>
              <a:gd name="connsiteX5" fmla="*/ 9387068 w 9387068"/>
              <a:gd name="connsiteY5" fmla="*/ 1111741 h 1111741"/>
              <a:gd name="connsiteX6" fmla="*/ 9387068 w 9387068"/>
              <a:gd name="connsiteY6" fmla="*/ 1111741 h 1111741"/>
              <a:gd name="connsiteX7" fmla="*/ 9387068 w 9387068"/>
              <a:gd name="connsiteY7" fmla="*/ 1111741 h 1111741"/>
              <a:gd name="connsiteX0" fmla="*/ 0 w 9387068"/>
              <a:gd name="connsiteY0" fmla="*/ 579339 h 1111774"/>
              <a:gd name="connsiteX1" fmla="*/ 1076445 w 9387068"/>
              <a:gd name="connsiteY1" fmla="*/ 197374 h 1111774"/>
              <a:gd name="connsiteX2" fmla="*/ 2928395 w 9387068"/>
              <a:gd name="connsiteY2" fmla="*/ 605 h 1111774"/>
              <a:gd name="connsiteX3" fmla="*/ 6134582 w 9387068"/>
              <a:gd name="connsiteY3" fmla="*/ 151076 h 1111774"/>
              <a:gd name="connsiteX4" fmla="*/ 7979959 w 9387068"/>
              <a:gd name="connsiteY4" fmla="*/ 548551 h 1111774"/>
              <a:gd name="connsiteX5" fmla="*/ 9387068 w 9387068"/>
              <a:gd name="connsiteY5" fmla="*/ 1111774 h 1111774"/>
              <a:gd name="connsiteX6" fmla="*/ 9387068 w 9387068"/>
              <a:gd name="connsiteY6" fmla="*/ 1111774 h 1111774"/>
              <a:gd name="connsiteX7" fmla="*/ 9387068 w 9387068"/>
              <a:gd name="connsiteY7" fmla="*/ 1111774 h 1111774"/>
              <a:gd name="connsiteX0" fmla="*/ 0 w 9387068"/>
              <a:gd name="connsiteY0" fmla="*/ 579339 h 1111774"/>
              <a:gd name="connsiteX1" fmla="*/ 1076445 w 9387068"/>
              <a:gd name="connsiteY1" fmla="*/ 197374 h 1111774"/>
              <a:gd name="connsiteX2" fmla="*/ 2928395 w 9387068"/>
              <a:gd name="connsiteY2" fmla="*/ 605 h 1111774"/>
              <a:gd name="connsiteX3" fmla="*/ 6134582 w 9387068"/>
              <a:gd name="connsiteY3" fmla="*/ 151076 h 1111774"/>
              <a:gd name="connsiteX4" fmla="*/ 7979959 w 9387068"/>
              <a:gd name="connsiteY4" fmla="*/ 548551 h 1111774"/>
              <a:gd name="connsiteX5" fmla="*/ 9387068 w 9387068"/>
              <a:gd name="connsiteY5" fmla="*/ 1111774 h 1111774"/>
              <a:gd name="connsiteX6" fmla="*/ 9387068 w 9387068"/>
              <a:gd name="connsiteY6" fmla="*/ 1111774 h 1111774"/>
              <a:gd name="connsiteX7" fmla="*/ 9387068 w 9387068"/>
              <a:gd name="connsiteY7" fmla="*/ 1111774 h 1111774"/>
              <a:gd name="connsiteX0" fmla="*/ 0 w 9387068"/>
              <a:gd name="connsiteY0" fmla="*/ 579538 h 1111973"/>
              <a:gd name="connsiteX1" fmla="*/ 1076445 w 9387068"/>
              <a:gd name="connsiteY1" fmla="*/ 197573 h 1111973"/>
              <a:gd name="connsiteX2" fmla="*/ 2928395 w 9387068"/>
              <a:gd name="connsiteY2" fmla="*/ 804 h 1111973"/>
              <a:gd name="connsiteX3" fmla="*/ 6134582 w 9387068"/>
              <a:gd name="connsiteY3" fmla="*/ 151275 h 1111973"/>
              <a:gd name="connsiteX4" fmla="*/ 8021022 w 9387068"/>
              <a:gd name="connsiteY4" fmla="*/ 664304 h 1111973"/>
              <a:gd name="connsiteX5" fmla="*/ 9387068 w 9387068"/>
              <a:gd name="connsiteY5" fmla="*/ 1111973 h 1111973"/>
              <a:gd name="connsiteX6" fmla="*/ 9387068 w 9387068"/>
              <a:gd name="connsiteY6" fmla="*/ 1111973 h 1111973"/>
              <a:gd name="connsiteX7" fmla="*/ 9387068 w 9387068"/>
              <a:gd name="connsiteY7" fmla="*/ 1111973 h 1111973"/>
              <a:gd name="connsiteX0" fmla="*/ 0 w 9387068"/>
              <a:gd name="connsiteY0" fmla="*/ 579538 h 1111973"/>
              <a:gd name="connsiteX1" fmla="*/ 1076445 w 9387068"/>
              <a:gd name="connsiteY1" fmla="*/ 197573 h 1111973"/>
              <a:gd name="connsiteX2" fmla="*/ 2928395 w 9387068"/>
              <a:gd name="connsiteY2" fmla="*/ 804 h 1111973"/>
              <a:gd name="connsiteX3" fmla="*/ 6134582 w 9387068"/>
              <a:gd name="connsiteY3" fmla="*/ 151275 h 1111973"/>
              <a:gd name="connsiteX4" fmla="*/ 8021022 w 9387068"/>
              <a:gd name="connsiteY4" fmla="*/ 664304 h 1111973"/>
              <a:gd name="connsiteX5" fmla="*/ 9387068 w 9387068"/>
              <a:gd name="connsiteY5" fmla="*/ 1111973 h 1111973"/>
              <a:gd name="connsiteX6" fmla="*/ 9387068 w 9387068"/>
              <a:gd name="connsiteY6" fmla="*/ 1111973 h 1111973"/>
              <a:gd name="connsiteX7" fmla="*/ 9387068 w 9387068"/>
              <a:gd name="connsiteY7" fmla="*/ 1111973 h 1111973"/>
              <a:gd name="connsiteX0" fmla="*/ 0 w 9387068"/>
              <a:gd name="connsiteY0" fmla="*/ 579538 h 1111973"/>
              <a:gd name="connsiteX1" fmla="*/ 1076445 w 9387068"/>
              <a:gd name="connsiteY1" fmla="*/ 197573 h 1111973"/>
              <a:gd name="connsiteX2" fmla="*/ 2928395 w 9387068"/>
              <a:gd name="connsiteY2" fmla="*/ 804 h 1111973"/>
              <a:gd name="connsiteX3" fmla="*/ 6134582 w 9387068"/>
              <a:gd name="connsiteY3" fmla="*/ 151275 h 1111973"/>
              <a:gd name="connsiteX4" fmla="*/ 8021022 w 9387068"/>
              <a:gd name="connsiteY4" fmla="*/ 664304 h 1111973"/>
              <a:gd name="connsiteX5" fmla="*/ 9387068 w 9387068"/>
              <a:gd name="connsiteY5" fmla="*/ 1111973 h 1111973"/>
              <a:gd name="connsiteX6" fmla="*/ 9387068 w 9387068"/>
              <a:gd name="connsiteY6" fmla="*/ 1111973 h 1111973"/>
              <a:gd name="connsiteX7" fmla="*/ 9387068 w 9387068"/>
              <a:gd name="connsiteY7" fmla="*/ 1111973 h 1111973"/>
              <a:gd name="connsiteX0" fmla="*/ 0 w 9387068"/>
              <a:gd name="connsiteY0" fmla="*/ 579763 h 1112198"/>
              <a:gd name="connsiteX1" fmla="*/ 1076445 w 9387068"/>
              <a:gd name="connsiteY1" fmla="*/ 197798 h 1112198"/>
              <a:gd name="connsiteX2" fmla="*/ 2928395 w 9387068"/>
              <a:gd name="connsiteY2" fmla="*/ 1029 h 1112198"/>
              <a:gd name="connsiteX3" fmla="*/ 6134582 w 9387068"/>
              <a:gd name="connsiteY3" fmla="*/ 151500 h 1112198"/>
              <a:gd name="connsiteX4" fmla="*/ 7936799 w 9387068"/>
              <a:gd name="connsiteY4" fmla="*/ 744492 h 1112198"/>
              <a:gd name="connsiteX5" fmla="*/ 9387068 w 9387068"/>
              <a:gd name="connsiteY5" fmla="*/ 1112198 h 1112198"/>
              <a:gd name="connsiteX6" fmla="*/ 9387068 w 9387068"/>
              <a:gd name="connsiteY6" fmla="*/ 1112198 h 1112198"/>
              <a:gd name="connsiteX7" fmla="*/ 9387068 w 9387068"/>
              <a:gd name="connsiteY7" fmla="*/ 1112198 h 1112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87068" h="1112198">
                <a:moveTo>
                  <a:pt x="0" y="579763"/>
                </a:moveTo>
                <a:cubicBezTo>
                  <a:pt x="294189" y="437008"/>
                  <a:pt x="588379" y="294254"/>
                  <a:pt x="1076445" y="197798"/>
                </a:cubicBezTo>
                <a:cubicBezTo>
                  <a:pt x="1564511" y="101342"/>
                  <a:pt x="2085372" y="8745"/>
                  <a:pt x="2928395" y="1029"/>
                </a:cubicBezTo>
                <a:cubicBezTo>
                  <a:pt x="3771418" y="-6687"/>
                  <a:pt x="5299848" y="27590"/>
                  <a:pt x="6134582" y="151500"/>
                </a:cubicBezTo>
                <a:cubicBezTo>
                  <a:pt x="6969316" y="275410"/>
                  <a:pt x="7296298" y="555325"/>
                  <a:pt x="7936799" y="744492"/>
                </a:cubicBezTo>
                <a:cubicBezTo>
                  <a:pt x="8577300" y="933659"/>
                  <a:pt x="8913998" y="1008040"/>
                  <a:pt x="9387068" y="1112198"/>
                </a:cubicBezTo>
                <a:lnTo>
                  <a:pt x="9387068" y="1112198"/>
                </a:lnTo>
                <a:lnTo>
                  <a:pt x="9387068" y="1112198"/>
                </a:ln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Freeform 8">
            <a:extLst>
              <a:ext uri="{FF2B5EF4-FFF2-40B4-BE49-F238E27FC236}">
                <a16:creationId xmlns:a16="http://schemas.microsoft.com/office/drawing/2014/main" id="{3BAB873D-EFC9-EEEA-F724-6947F5D9033F}"/>
              </a:ext>
            </a:extLst>
          </p:cNvPr>
          <p:cNvSpPr/>
          <p:nvPr/>
        </p:nvSpPr>
        <p:spPr>
          <a:xfrm rot="21220451">
            <a:off x="767773" y="2293718"/>
            <a:ext cx="10866725" cy="2088506"/>
          </a:xfrm>
          <a:custGeom>
            <a:avLst/>
            <a:gdLst>
              <a:gd name="connsiteX0" fmla="*/ 0 w 9387068"/>
              <a:gd name="connsiteY0" fmla="*/ 579505 h 1111940"/>
              <a:gd name="connsiteX1" fmla="*/ 1076445 w 9387068"/>
              <a:gd name="connsiteY1" fmla="*/ 197540 h 1111940"/>
              <a:gd name="connsiteX2" fmla="*/ 2928395 w 9387068"/>
              <a:gd name="connsiteY2" fmla="*/ 771 h 1111940"/>
              <a:gd name="connsiteX3" fmla="*/ 6134582 w 9387068"/>
              <a:gd name="connsiteY3" fmla="*/ 151242 h 1111940"/>
              <a:gd name="connsiteX4" fmla="*/ 8356921 w 9387068"/>
              <a:gd name="connsiteY4" fmla="*/ 648953 h 1111940"/>
              <a:gd name="connsiteX5" fmla="*/ 9387068 w 9387068"/>
              <a:gd name="connsiteY5" fmla="*/ 1111940 h 1111940"/>
              <a:gd name="connsiteX6" fmla="*/ 9387068 w 9387068"/>
              <a:gd name="connsiteY6" fmla="*/ 1111940 h 1111940"/>
              <a:gd name="connsiteX7" fmla="*/ 9387068 w 9387068"/>
              <a:gd name="connsiteY7" fmla="*/ 1111940 h 1111940"/>
              <a:gd name="connsiteX0" fmla="*/ 0 w 9387068"/>
              <a:gd name="connsiteY0" fmla="*/ 579505 h 1111940"/>
              <a:gd name="connsiteX1" fmla="*/ 1076445 w 9387068"/>
              <a:gd name="connsiteY1" fmla="*/ 197540 h 1111940"/>
              <a:gd name="connsiteX2" fmla="*/ 2928395 w 9387068"/>
              <a:gd name="connsiteY2" fmla="*/ 771 h 1111940"/>
              <a:gd name="connsiteX3" fmla="*/ 6134582 w 9387068"/>
              <a:gd name="connsiteY3" fmla="*/ 151242 h 1111940"/>
              <a:gd name="connsiteX4" fmla="*/ 8356921 w 9387068"/>
              <a:gd name="connsiteY4" fmla="*/ 648953 h 1111940"/>
              <a:gd name="connsiteX5" fmla="*/ 9387068 w 9387068"/>
              <a:gd name="connsiteY5" fmla="*/ 1111940 h 1111940"/>
              <a:gd name="connsiteX6" fmla="*/ 9387068 w 9387068"/>
              <a:gd name="connsiteY6" fmla="*/ 1111940 h 1111940"/>
              <a:gd name="connsiteX7" fmla="*/ 9387068 w 9387068"/>
              <a:gd name="connsiteY7" fmla="*/ 1111940 h 1111940"/>
              <a:gd name="connsiteX0" fmla="*/ 0 w 9387068"/>
              <a:gd name="connsiteY0" fmla="*/ 579505 h 1111940"/>
              <a:gd name="connsiteX1" fmla="*/ 1076445 w 9387068"/>
              <a:gd name="connsiteY1" fmla="*/ 197540 h 1111940"/>
              <a:gd name="connsiteX2" fmla="*/ 2928395 w 9387068"/>
              <a:gd name="connsiteY2" fmla="*/ 771 h 1111940"/>
              <a:gd name="connsiteX3" fmla="*/ 6134582 w 9387068"/>
              <a:gd name="connsiteY3" fmla="*/ 151242 h 1111940"/>
              <a:gd name="connsiteX4" fmla="*/ 8356921 w 9387068"/>
              <a:gd name="connsiteY4" fmla="*/ 648953 h 1111940"/>
              <a:gd name="connsiteX5" fmla="*/ 9387068 w 9387068"/>
              <a:gd name="connsiteY5" fmla="*/ 1111940 h 1111940"/>
              <a:gd name="connsiteX6" fmla="*/ 9387068 w 9387068"/>
              <a:gd name="connsiteY6" fmla="*/ 1111940 h 1111940"/>
              <a:gd name="connsiteX7" fmla="*/ 9387068 w 9387068"/>
              <a:gd name="connsiteY7" fmla="*/ 1111940 h 1111940"/>
              <a:gd name="connsiteX0" fmla="*/ 0 w 9424789"/>
              <a:gd name="connsiteY0" fmla="*/ 579505 h 1187522"/>
              <a:gd name="connsiteX1" fmla="*/ 1076445 w 9424789"/>
              <a:gd name="connsiteY1" fmla="*/ 197540 h 1187522"/>
              <a:gd name="connsiteX2" fmla="*/ 2928395 w 9424789"/>
              <a:gd name="connsiteY2" fmla="*/ 771 h 1187522"/>
              <a:gd name="connsiteX3" fmla="*/ 6134582 w 9424789"/>
              <a:gd name="connsiteY3" fmla="*/ 151242 h 1187522"/>
              <a:gd name="connsiteX4" fmla="*/ 8356921 w 9424789"/>
              <a:gd name="connsiteY4" fmla="*/ 648953 h 1187522"/>
              <a:gd name="connsiteX5" fmla="*/ 9387068 w 9424789"/>
              <a:gd name="connsiteY5" fmla="*/ 1111940 h 1187522"/>
              <a:gd name="connsiteX6" fmla="*/ 9387068 w 9424789"/>
              <a:gd name="connsiteY6" fmla="*/ 1111940 h 1187522"/>
              <a:gd name="connsiteX7" fmla="*/ 9424789 w 9424789"/>
              <a:gd name="connsiteY7" fmla="*/ 1187522 h 1187522"/>
              <a:gd name="connsiteX0" fmla="*/ 0 w 9424789"/>
              <a:gd name="connsiteY0" fmla="*/ 579530 h 1187547"/>
              <a:gd name="connsiteX1" fmla="*/ 1076445 w 9424789"/>
              <a:gd name="connsiteY1" fmla="*/ 197565 h 1187547"/>
              <a:gd name="connsiteX2" fmla="*/ 2928395 w 9424789"/>
              <a:gd name="connsiteY2" fmla="*/ 796 h 1187547"/>
              <a:gd name="connsiteX3" fmla="*/ 6134582 w 9424789"/>
              <a:gd name="connsiteY3" fmla="*/ 151267 h 1187547"/>
              <a:gd name="connsiteX4" fmla="*/ 7971133 w 9424789"/>
              <a:gd name="connsiteY4" fmla="*/ 660671 h 1187547"/>
              <a:gd name="connsiteX5" fmla="*/ 9387068 w 9424789"/>
              <a:gd name="connsiteY5" fmla="*/ 1111965 h 1187547"/>
              <a:gd name="connsiteX6" fmla="*/ 9387068 w 9424789"/>
              <a:gd name="connsiteY6" fmla="*/ 1111965 h 1187547"/>
              <a:gd name="connsiteX7" fmla="*/ 9424789 w 9424789"/>
              <a:gd name="connsiteY7" fmla="*/ 1187547 h 118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24789" h="1187547">
                <a:moveTo>
                  <a:pt x="0" y="579530"/>
                </a:moveTo>
                <a:cubicBezTo>
                  <a:pt x="294189" y="436775"/>
                  <a:pt x="588379" y="294021"/>
                  <a:pt x="1076445" y="197565"/>
                </a:cubicBezTo>
                <a:cubicBezTo>
                  <a:pt x="1564511" y="101109"/>
                  <a:pt x="2085372" y="8512"/>
                  <a:pt x="2928395" y="796"/>
                </a:cubicBezTo>
                <a:cubicBezTo>
                  <a:pt x="3771418" y="-6920"/>
                  <a:pt x="5294126" y="41288"/>
                  <a:pt x="6134582" y="151267"/>
                </a:cubicBezTo>
                <a:cubicBezTo>
                  <a:pt x="6975038" y="261246"/>
                  <a:pt x="7146404" y="619070"/>
                  <a:pt x="7971133" y="660671"/>
                </a:cubicBezTo>
                <a:cubicBezTo>
                  <a:pt x="8795862" y="702272"/>
                  <a:pt x="9387068" y="1111965"/>
                  <a:pt x="9387068" y="1111965"/>
                </a:cubicBezTo>
                <a:lnTo>
                  <a:pt x="9387068" y="1111965"/>
                </a:lnTo>
                <a:lnTo>
                  <a:pt x="9424789" y="1187547"/>
                </a:lnTo>
              </a:path>
            </a:pathLst>
          </a:custGeom>
          <a:noFill/>
          <a:ln w="19050">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D4A15D26-FA0B-4FD1-210A-689A5B66B0BD}"/>
              </a:ext>
            </a:extLst>
          </p:cNvPr>
          <p:cNvSpPr/>
          <p:nvPr/>
        </p:nvSpPr>
        <p:spPr>
          <a:xfrm>
            <a:off x="995423" y="2613151"/>
            <a:ext cx="10133872" cy="1542160"/>
          </a:xfrm>
          <a:custGeom>
            <a:avLst/>
            <a:gdLst>
              <a:gd name="connsiteX0" fmla="*/ 0 w 10133872"/>
              <a:gd name="connsiteY0" fmla="*/ 1542160 h 1542160"/>
              <a:gd name="connsiteX1" fmla="*/ 1145893 w 10133872"/>
              <a:gd name="connsiteY1" fmla="*/ 662484 h 1542160"/>
              <a:gd name="connsiteX2" fmla="*/ 3020992 w 10133872"/>
              <a:gd name="connsiteY2" fmla="*/ 164773 h 1542160"/>
              <a:gd name="connsiteX3" fmla="*/ 4271058 w 10133872"/>
              <a:gd name="connsiteY3" fmla="*/ 25877 h 1542160"/>
              <a:gd name="connsiteX4" fmla="*/ 4433104 w 10133872"/>
              <a:gd name="connsiteY4" fmla="*/ 627760 h 1542160"/>
              <a:gd name="connsiteX5" fmla="*/ 5926238 w 10133872"/>
              <a:gd name="connsiteY5" fmla="*/ 662484 h 1542160"/>
              <a:gd name="connsiteX6" fmla="*/ 7292050 w 10133872"/>
              <a:gd name="connsiteY6" fmla="*/ 674059 h 1542160"/>
              <a:gd name="connsiteX7" fmla="*/ 9132425 w 10133872"/>
              <a:gd name="connsiteY7" fmla="*/ 975001 h 1542160"/>
              <a:gd name="connsiteX8" fmla="*/ 10012101 w 10133872"/>
              <a:gd name="connsiteY8" fmla="*/ 1426414 h 1542160"/>
              <a:gd name="connsiteX9" fmla="*/ 10104699 w 10133872"/>
              <a:gd name="connsiteY9" fmla="*/ 1484287 h 1542160"/>
              <a:gd name="connsiteX0" fmla="*/ 0 w 10133872"/>
              <a:gd name="connsiteY0" fmla="*/ 1542160 h 1542160"/>
              <a:gd name="connsiteX1" fmla="*/ 1145893 w 10133872"/>
              <a:gd name="connsiteY1" fmla="*/ 662484 h 1542160"/>
              <a:gd name="connsiteX2" fmla="*/ 3020992 w 10133872"/>
              <a:gd name="connsiteY2" fmla="*/ 164773 h 1542160"/>
              <a:gd name="connsiteX3" fmla="*/ 4271058 w 10133872"/>
              <a:gd name="connsiteY3" fmla="*/ 25877 h 1542160"/>
              <a:gd name="connsiteX4" fmla="*/ 4433104 w 10133872"/>
              <a:gd name="connsiteY4" fmla="*/ 627760 h 1542160"/>
              <a:gd name="connsiteX5" fmla="*/ 5926238 w 10133872"/>
              <a:gd name="connsiteY5" fmla="*/ 662484 h 1542160"/>
              <a:gd name="connsiteX6" fmla="*/ 7292050 w 10133872"/>
              <a:gd name="connsiteY6" fmla="*/ 674059 h 1542160"/>
              <a:gd name="connsiteX7" fmla="*/ 8750461 w 10133872"/>
              <a:gd name="connsiteY7" fmla="*/ 1125472 h 1542160"/>
              <a:gd name="connsiteX8" fmla="*/ 10012101 w 10133872"/>
              <a:gd name="connsiteY8" fmla="*/ 1426414 h 1542160"/>
              <a:gd name="connsiteX9" fmla="*/ 10104699 w 10133872"/>
              <a:gd name="connsiteY9" fmla="*/ 1484287 h 1542160"/>
              <a:gd name="connsiteX0" fmla="*/ 0 w 10133872"/>
              <a:gd name="connsiteY0" fmla="*/ 1542160 h 1542160"/>
              <a:gd name="connsiteX1" fmla="*/ 1145893 w 10133872"/>
              <a:gd name="connsiteY1" fmla="*/ 662484 h 1542160"/>
              <a:gd name="connsiteX2" fmla="*/ 3020992 w 10133872"/>
              <a:gd name="connsiteY2" fmla="*/ 164773 h 1542160"/>
              <a:gd name="connsiteX3" fmla="*/ 4271058 w 10133872"/>
              <a:gd name="connsiteY3" fmla="*/ 25877 h 1542160"/>
              <a:gd name="connsiteX4" fmla="*/ 4433104 w 10133872"/>
              <a:gd name="connsiteY4" fmla="*/ 627760 h 1542160"/>
              <a:gd name="connsiteX5" fmla="*/ 5926238 w 10133872"/>
              <a:gd name="connsiteY5" fmla="*/ 662484 h 1542160"/>
              <a:gd name="connsiteX6" fmla="*/ 7292050 w 10133872"/>
              <a:gd name="connsiteY6" fmla="*/ 674059 h 1542160"/>
              <a:gd name="connsiteX7" fmla="*/ 8750461 w 10133872"/>
              <a:gd name="connsiteY7" fmla="*/ 1125472 h 1542160"/>
              <a:gd name="connsiteX8" fmla="*/ 10012101 w 10133872"/>
              <a:gd name="connsiteY8" fmla="*/ 1426414 h 1542160"/>
              <a:gd name="connsiteX9" fmla="*/ 10104699 w 10133872"/>
              <a:gd name="connsiteY9" fmla="*/ 1484287 h 1542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33872" h="1542160">
                <a:moveTo>
                  <a:pt x="0" y="1542160"/>
                </a:moveTo>
                <a:cubicBezTo>
                  <a:pt x="321197" y="1217104"/>
                  <a:pt x="642394" y="892048"/>
                  <a:pt x="1145893" y="662484"/>
                </a:cubicBezTo>
                <a:cubicBezTo>
                  <a:pt x="1649392" y="432920"/>
                  <a:pt x="2500131" y="270874"/>
                  <a:pt x="3020992" y="164773"/>
                </a:cubicBezTo>
                <a:cubicBezTo>
                  <a:pt x="3541853" y="58672"/>
                  <a:pt x="4035706" y="-51287"/>
                  <a:pt x="4271058" y="25877"/>
                </a:cubicBezTo>
                <a:cubicBezTo>
                  <a:pt x="4506410" y="103041"/>
                  <a:pt x="4157241" y="521659"/>
                  <a:pt x="4433104" y="627760"/>
                </a:cubicBezTo>
                <a:cubicBezTo>
                  <a:pt x="4708967" y="733861"/>
                  <a:pt x="5926238" y="662484"/>
                  <a:pt x="5926238" y="662484"/>
                </a:cubicBezTo>
                <a:cubicBezTo>
                  <a:pt x="6402729" y="670200"/>
                  <a:pt x="6821346" y="596894"/>
                  <a:pt x="7292050" y="674059"/>
                </a:cubicBezTo>
                <a:cubicBezTo>
                  <a:pt x="7762754" y="751224"/>
                  <a:pt x="8181372" y="1231574"/>
                  <a:pt x="8750461" y="1125472"/>
                </a:cubicBezTo>
                <a:cubicBezTo>
                  <a:pt x="9319550" y="1019370"/>
                  <a:pt x="9850055" y="1341533"/>
                  <a:pt x="10012101" y="1426414"/>
                </a:cubicBezTo>
                <a:cubicBezTo>
                  <a:pt x="10174147" y="1511295"/>
                  <a:pt x="10139423" y="1497791"/>
                  <a:pt x="10104699" y="1484287"/>
                </a:cubicBezTo>
              </a:path>
            </a:pathLst>
          </a:custGeom>
          <a:noFill/>
          <a:ln w="19050">
            <a:solidFill>
              <a:schemeClr val="tx1"/>
            </a:solidFill>
            <a:prstDash val="lgDash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CE66DDB7-258E-8A8D-776B-C6077DE606EC}"/>
              </a:ext>
            </a:extLst>
          </p:cNvPr>
          <p:cNvCxnSpPr/>
          <p:nvPr/>
        </p:nvCxnSpPr>
        <p:spPr>
          <a:xfrm>
            <a:off x="586448" y="3067460"/>
            <a:ext cx="879676" cy="1064870"/>
          </a:xfrm>
          <a:prstGeom prst="straightConnector1">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245DB832-3169-08AD-8F19-B4C6DE0C2A89}"/>
              </a:ext>
            </a:extLst>
          </p:cNvPr>
          <p:cNvCxnSpPr>
            <a:cxnSpLocks/>
          </p:cNvCxnSpPr>
          <p:nvPr/>
        </p:nvCxnSpPr>
        <p:spPr>
          <a:xfrm flipH="1">
            <a:off x="10664379" y="2516863"/>
            <a:ext cx="747777" cy="1735194"/>
          </a:xfrm>
          <a:prstGeom prst="straightConnector1">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AA77ACC9-F529-86E0-5078-09382F31DFFD}"/>
              </a:ext>
            </a:extLst>
          </p:cNvPr>
          <p:cNvCxnSpPr/>
          <p:nvPr/>
        </p:nvCxnSpPr>
        <p:spPr>
          <a:xfrm>
            <a:off x="1633954" y="2316634"/>
            <a:ext cx="879676" cy="1064870"/>
          </a:xfrm>
          <a:prstGeom prst="straightConnector1">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A1A6E029-4EF3-C555-B4D3-7F8C87E645B4}"/>
              </a:ext>
            </a:extLst>
          </p:cNvPr>
          <p:cNvCxnSpPr>
            <a:cxnSpLocks/>
          </p:cNvCxnSpPr>
          <p:nvPr/>
        </p:nvCxnSpPr>
        <p:spPr>
          <a:xfrm>
            <a:off x="3461784" y="1692520"/>
            <a:ext cx="439838" cy="1470199"/>
          </a:xfrm>
          <a:prstGeom prst="straightConnector1">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9146AD0-6334-3E32-FC01-4DEE8922F3D1}"/>
              </a:ext>
            </a:extLst>
          </p:cNvPr>
          <p:cNvCxnSpPr>
            <a:cxnSpLocks/>
            <a:stCxn id="49" idx="2"/>
          </p:cNvCxnSpPr>
          <p:nvPr/>
        </p:nvCxnSpPr>
        <p:spPr>
          <a:xfrm>
            <a:off x="5166041" y="1524508"/>
            <a:ext cx="0" cy="1618363"/>
          </a:xfrm>
          <a:prstGeom prst="straightConnector1">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2B5A65AE-6779-2019-AC96-AEABFC717AE1}"/>
              </a:ext>
            </a:extLst>
          </p:cNvPr>
          <p:cNvCxnSpPr>
            <a:cxnSpLocks/>
          </p:cNvCxnSpPr>
          <p:nvPr/>
        </p:nvCxnSpPr>
        <p:spPr>
          <a:xfrm>
            <a:off x="6614687" y="1533985"/>
            <a:ext cx="0" cy="1895015"/>
          </a:xfrm>
          <a:prstGeom prst="straightConnector1">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84C36C9F-5CBD-4340-385B-F061EE6A402F}"/>
              </a:ext>
            </a:extLst>
          </p:cNvPr>
          <p:cNvCxnSpPr>
            <a:cxnSpLocks/>
          </p:cNvCxnSpPr>
          <p:nvPr/>
        </p:nvCxnSpPr>
        <p:spPr>
          <a:xfrm flipH="1">
            <a:off x="9334501" y="1898248"/>
            <a:ext cx="476010" cy="1842006"/>
          </a:xfrm>
          <a:prstGeom prst="straightConnector1">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B77430B8-E418-CECA-5C2D-2839E5C99725}"/>
              </a:ext>
            </a:extLst>
          </p:cNvPr>
          <p:cNvCxnSpPr>
            <a:cxnSpLocks/>
          </p:cNvCxnSpPr>
          <p:nvPr/>
        </p:nvCxnSpPr>
        <p:spPr>
          <a:xfrm flipH="1">
            <a:off x="7965660" y="1757889"/>
            <a:ext cx="476010" cy="1842006"/>
          </a:xfrm>
          <a:prstGeom prst="straightConnector1">
            <a:avLst/>
          </a:prstGeom>
          <a:ln>
            <a:headEnd type="triangle"/>
            <a:tailEnd type="triangle"/>
          </a:ln>
          <a:effectLst/>
        </p:spPr>
        <p:style>
          <a:lnRef idx="2">
            <a:schemeClr val="accent1"/>
          </a:lnRef>
          <a:fillRef idx="0">
            <a:schemeClr val="accent1"/>
          </a:fillRef>
          <a:effectRef idx="1">
            <a:schemeClr val="accent1"/>
          </a:effectRef>
          <a:fontRef idx="minor">
            <a:schemeClr val="tx1"/>
          </a:fontRef>
        </p:style>
      </p:cxnSp>
      <p:pic>
        <p:nvPicPr>
          <p:cNvPr id="31" name="Graphic 30" descr="Satellite dish with solid fill">
            <a:extLst>
              <a:ext uri="{FF2B5EF4-FFF2-40B4-BE49-F238E27FC236}">
                <a16:creationId xmlns:a16="http://schemas.microsoft.com/office/drawing/2014/main" id="{9B2EEF32-E9A2-FA31-89DB-40816D1937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69614" flipH="1">
            <a:off x="2233201" y="4361740"/>
            <a:ext cx="455088" cy="455088"/>
          </a:xfrm>
          <a:prstGeom prst="rect">
            <a:avLst/>
          </a:prstGeom>
        </p:spPr>
      </p:pic>
      <p:pic>
        <p:nvPicPr>
          <p:cNvPr id="33" name="Graphic 32" descr="Satellite dish outline">
            <a:extLst>
              <a:ext uri="{FF2B5EF4-FFF2-40B4-BE49-F238E27FC236}">
                <a16:creationId xmlns:a16="http://schemas.microsoft.com/office/drawing/2014/main" id="{E50C6388-322A-6610-69CC-CF87FB389F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69642" y="4095181"/>
            <a:ext cx="803173" cy="803173"/>
          </a:xfrm>
          <a:prstGeom prst="rect">
            <a:avLst/>
          </a:prstGeom>
        </p:spPr>
      </p:pic>
      <p:pic>
        <p:nvPicPr>
          <p:cNvPr id="35" name="Graphic 34" descr="Satellite dish outline">
            <a:extLst>
              <a:ext uri="{FF2B5EF4-FFF2-40B4-BE49-F238E27FC236}">
                <a16:creationId xmlns:a16="http://schemas.microsoft.com/office/drawing/2014/main" id="{80417D2B-F75F-7573-8CF2-2E85585BE87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9481732" y="4389048"/>
            <a:ext cx="878083" cy="878083"/>
          </a:xfrm>
          <a:prstGeom prst="rect">
            <a:avLst/>
          </a:prstGeom>
        </p:spPr>
      </p:pic>
      <p:pic>
        <p:nvPicPr>
          <p:cNvPr id="36" name="Graphic 35" descr="Satellite dish outline">
            <a:extLst>
              <a:ext uri="{FF2B5EF4-FFF2-40B4-BE49-F238E27FC236}">
                <a16:creationId xmlns:a16="http://schemas.microsoft.com/office/drawing/2014/main" id="{28AC1CCE-68F5-CDF1-549A-4FDD0617E9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2979648" y="3903386"/>
            <a:ext cx="803173" cy="803173"/>
          </a:xfrm>
          <a:prstGeom prst="rect">
            <a:avLst/>
          </a:prstGeom>
        </p:spPr>
      </p:pic>
      <p:sp>
        <p:nvSpPr>
          <p:cNvPr id="37" name="Triangle 36">
            <a:extLst>
              <a:ext uri="{FF2B5EF4-FFF2-40B4-BE49-F238E27FC236}">
                <a16:creationId xmlns:a16="http://schemas.microsoft.com/office/drawing/2014/main" id="{0AC78BF4-720B-5BDC-2358-417C0118B377}"/>
              </a:ext>
            </a:extLst>
          </p:cNvPr>
          <p:cNvSpPr/>
          <p:nvPr/>
        </p:nvSpPr>
        <p:spPr>
          <a:xfrm rot="7560724">
            <a:off x="1015825" y="2367406"/>
            <a:ext cx="724100" cy="2614303"/>
          </a:xfrm>
          <a:prstGeom prst="triangle">
            <a:avLst/>
          </a:prstGeom>
          <a:solidFill>
            <a:srgbClr val="FF7F7F">
              <a:alpha val="3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riangle 37">
            <a:extLst>
              <a:ext uri="{FF2B5EF4-FFF2-40B4-BE49-F238E27FC236}">
                <a16:creationId xmlns:a16="http://schemas.microsoft.com/office/drawing/2014/main" id="{292EC1F5-DDCD-38E5-C064-ED8580C6304F}"/>
              </a:ext>
            </a:extLst>
          </p:cNvPr>
          <p:cNvSpPr/>
          <p:nvPr/>
        </p:nvSpPr>
        <p:spPr>
          <a:xfrm rot="8949093">
            <a:off x="1385532" y="1976604"/>
            <a:ext cx="724100" cy="2614303"/>
          </a:xfrm>
          <a:prstGeom prst="triangle">
            <a:avLst/>
          </a:prstGeom>
          <a:solidFill>
            <a:srgbClr val="FF7F7F">
              <a:alpha val="3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Triangle 38">
            <a:extLst>
              <a:ext uri="{FF2B5EF4-FFF2-40B4-BE49-F238E27FC236}">
                <a16:creationId xmlns:a16="http://schemas.microsoft.com/office/drawing/2014/main" id="{0275CF56-C8F0-A022-7B1B-F88E43C1B352}"/>
              </a:ext>
            </a:extLst>
          </p:cNvPr>
          <p:cNvSpPr/>
          <p:nvPr/>
        </p:nvSpPr>
        <p:spPr>
          <a:xfrm rot="8470682">
            <a:off x="1301208" y="1778013"/>
            <a:ext cx="2178259" cy="2524613"/>
          </a:xfrm>
          <a:prstGeom prst="triangle">
            <a:avLst/>
          </a:prstGeom>
          <a:solidFill>
            <a:schemeClr val="accent3">
              <a:lumMod val="20000"/>
              <a:lumOff val="80000"/>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riangle 39">
            <a:extLst>
              <a:ext uri="{FF2B5EF4-FFF2-40B4-BE49-F238E27FC236}">
                <a16:creationId xmlns:a16="http://schemas.microsoft.com/office/drawing/2014/main" id="{7F8CDA6C-6F05-D1FC-E010-8ECE4EAE8E65}"/>
              </a:ext>
            </a:extLst>
          </p:cNvPr>
          <p:cNvSpPr/>
          <p:nvPr/>
        </p:nvSpPr>
        <p:spPr>
          <a:xfrm rot="10528232">
            <a:off x="5969594" y="1661647"/>
            <a:ext cx="2412854" cy="2582023"/>
          </a:xfrm>
          <a:prstGeom prst="triangle">
            <a:avLst/>
          </a:prstGeom>
          <a:solidFill>
            <a:schemeClr val="accent3">
              <a:lumMod val="20000"/>
              <a:lumOff val="80000"/>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riangle 40">
            <a:extLst>
              <a:ext uri="{FF2B5EF4-FFF2-40B4-BE49-F238E27FC236}">
                <a16:creationId xmlns:a16="http://schemas.microsoft.com/office/drawing/2014/main" id="{4CC36419-3DB6-01F8-7122-F4CCC4BC2C75}"/>
              </a:ext>
            </a:extLst>
          </p:cNvPr>
          <p:cNvSpPr/>
          <p:nvPr/>
        </p:nvSpPr>
        <p:spPr>
          <a:xfrm rot="13469248">
            <a:off x="9522992" y="2187156"/>
            <a:ext cx="2216582" cy="2688610"/>
          </a:xfrm>
          <a:prstGeom prst="triangle">
            <a:avLst/>
          </a:prstGeom>
          <a:solidFill>
            <a:schemeClr val="accent3">
              <a:lumMod val="20000"/>
              <a:lumOff val="80000"/>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riangle 41">
            <a:extLst>
              <a:ext uri="{FF2B5EF4-FFF2-40B4-BE49-F238E27FC236}">
                <a16:creationId xmlns:a16="http://schemas.microsoft.com/office/drawing/2014/main" id="{0345F279-5803-CDF4-4A96-739A3D10A93A}"/>
              </a:ext>
            </a:extLst>
          </p:cNvPr>
          <p:cNvSpPr/>
          <p:nvPr/>
        </p:nvSpPr>
        <p:spPr>
          <a:xfrm rot="13191892">
            <a:off x="7865665" y="1601571"/>
            <a:ext cx="730371" cy="3028423"/>
          </a:xfrm>
          <a:prstGeom prst="triangle">
            <a:avLst/>
          </a:prstGeom>
          <a:solidFill>
            <a:srgbClr val="FF7F7F">
              <a:alpha val="3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4" name="Graphic 43" descr="Sunset scene with solid fill">
            <a:extLst>
              <a:ext uri="{FF2B5EF4-FFF2-40B4-BE49-F238E27FC236}">
                <a16:creationId xmlns:a16="http://schemas.microsoft.com/office/drawing/2014/main" id="{67102EFB-C052-5C1B-999F-7D510B4C26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11641" y="3506519"/>
            <a:ext cx="914400" cy="914400"/>
          </a:xfrm>
          <a:prstGeom prst="rect">
            <a:avLst/>
          </a:prstGeom>
        </p:spPr>
      </p:pic>
      <p:sp>
        <p:nvSpPr>
          <p:cNvPr id="46" name="TextBox 45">
            <a:extLst>
              <a:ext uri="{FF2B5EF4-FFF2-40B4-BE49-F238E27FC236}">
                <a16:creationId xmlns:a16="http://schemas.microsoft.com/office/drawing/2014/main" id="{9676D71F-5A48-CD87-EA7A-33CC4963EE5E}"/>
              </a:ext>
            </a:extLst>
          </p:cNvPr>
          <p:cNvSpPr txBox="1"/>
          <p:nvPr/>
        </p:nvSpPr>
        <p:spPr>
          <a:xfrm>
            <a:off x="8230850" y="4261480"/>
            <a:ext cx="1103651" cy="523220"/>
          </a:xfrm>
          <a:prstGeom prst="rect">
            <a:avLst/>
          </a:prstGeom>
          <a:noFill/>
        </p:spPr>
        <p:txBody>
          <a:bodyPr wrap="square" rtlCol="0">
            <a:spAutoFit/>
          </a:bodyPr>
          <a:lstStyle/>
          <a:p>
            <a:pPr algn="ctr"/>
            <a:r>
              <a:rPr lang="en-US" sz="1400" b="1" dirty="0">
                <a:solidFill>
                  <a:srgbClr val="FF0000"/>
                </a:solidFill>
              </a:rPr>
              <a:t>Solar Activity</a:t>
            </a:r>
          </a:p>
        </p:txBody>
      </p:sp>
      <p:sp>
        <p:nvSpPr>
          <p:cNvPr id="47" name="TextBox 46">
            <a:extLst>
              <a:ext uri="{FF2B5EF4-FFF2-40B4-BE49-F238E27FC236}">
                <a16:creationId xmlns:a16="http://schemas.microsoft.com/office/drawing/2014/main" id="{447F937C-B217-6317-2476-2E24C41A4641}"/>
              </a:ext>
            </a:extLst>
          </p:cNvPr>
          <p:cNvSpPr txBox="1"/>
          <p:nvPr/>
        </p:nvSpPr>
        <p:spPr>
          <a:xfrm>
            <a:off x="1022187" y="1768522"/>
            <a:ext cx="1103651" cy="307777"/>
          </a:xfrm>
          <a:prstGeom prst="rect">
            <a:avLst/>
          </a:prstGeom>
          <a:noFill/>
        </p:spPr>
        <p:txBody>
          <a:bodyPr wrap="square" rtlCol="0">
            <a:spAutoFit/>
          </a:bodyPr>
          <a:lstStyle/>
          <a:p>
            <a:pPr algn="ctr"/>
            <a:r>
              <a:rPr lang="en-US" sz="1400" b="1" dirty="0"/>
              <a:t>Day 1</a:t>
            </a:r>
          </a:p>
        </p:txBody>
      </p:sp>
      <p:sp>
        <p:nvSpPr>
          <p:cNvPr id="48" name="TextBox 47">
            <a:extLst>
              <a:ext uri="{FF2B5EF4-FFF2-40B4-BE49-F238E27FC236}">
                <a16:creationId xmlns:a16="http://schemas.microsoft.com/office/drawing/2014/main" id="{42C60147-6F8E-CC2A-D782-4D9C86DBAFD2}"/>
              </a:ext>
            </a:extLst>
          </p:cNvPr>
          <p:cNvSpPr txBox="1"/>
          <p:nvPr/>
        </p:nvSpPr>
        <p:spPr>
          <a:xfrm>
            <a:off x="2909958" y="1366284"/>
            <a:ext cx="1103651" cy="307777"/>
          </a:xfrm>
          <a:prstGeom prst="rect">
            <a:avLst/>
          </a:prstGeom>
          <a:noFill/>
        </p:spPr>
        <p:txBody>
          <a:bodyPr wrap="square" rtlCol="0">
            <a:spAutoFit/>
          </a:bodyPr>
          <a:lstStyle/>
          <a:p>
            <a:pPr algn="ctr"/>
            <a:r>
              <a:rPr lang="en-US" sz="1400" b="1" dirty="0"/>
              <a:t>Day 2</a:t>
            </a:r>
          </a:p>
        </p:txBody>
      </p:sp>
      <p:sp>
        <p:nvSpPr>
          <p:cNvPr id="49" name="TextBox 48">
            <a:extLst>
              <a:ext uri="{FF2B5EF4-FFF2-40B4-BE49-F238E27FC236}">
                <a16:creationId xmlns:a16="http://schemas.microsoft.com/office/drawing/2014/main" id="{E4FF1849-E387-72B8-84C7-92C10D9094D5}"/>
              </a:ext>
            </a:extLst>
          </p:cNvPr>
          <p:cNvSpPr txBox="1"/>
          <p:nvPr/>
        </p:nvSpPr>
        <p:spPr>
          <a:xfrm>
            <a:off x="4614215" y="1216731"/>
            <a:ext cx="1103651" cy="307777"/>
          </a:xfrm>
          <a:prstGeom prst="rect">
            <a:avLst/>
          </a:prstGeom>
          <a:noFill/>
        </p:spPr>
        <p:txBody>
          <a:bodyPr wrap="square" rtlCol="0">
            <a:spAutoFit/>
          </a:bodyPr>
          <a:lstStyle/>
          <a:p>
            <a:pPr algn="ctr"/>
            <a:r>
              <a:rPr lang="en-US" sz="1400" b="1" dirty="0"/>
              <a:t>Day 3</a:t>
            </a:r>
          </a:p>
        </p:txBody>
      </p:sp>
      <p:sp>
        <p:nvSpPr>
          <p:cNvPr id="51" name="TextBox 50">
            <a:extLst>
              <a:ext uri="{FF2B5EF4-FFF2-40B4-BE49-F238E27FC236}">
                <a16:creationId xmlns:a16="http://schemas.microsoft.com/office/drawing/2014/main" id="{B64024FA-F0CE-2EF0-CD07-01DBAB08EA6D}"/>
              </a:ext>
            </a:extLst>
          </p:cNvPr>
          <p:cNvSpPr txBox="1"/>
          <p:nvPr/>
        </p:nvSpPr>
        <p:spPr>
          <a:xfrm>
            <a:off x="6092022" y="1226073"/>
            <a:ext cx="1103651" cy="307777"/>
          </a:xfrm>
          <a:prstGeom prst="rect">
            <a:avLst/>
          </a:prstGeom>
          <a:noFill/>
        </p:spPr>
        <p:txBody>
          <a:bodyPr wrap="square" rtlCol="0">
            <a:spAutoFit/>
          </a:bodyPr>
          <a:lstStyle/>
          <a:p>
            <a:pPr algn="ctr"/>
            <a:r>
              <a:rPr lang="en-US" sz="1400" b="1" dirty="0"/>
              <a:t>Day 4</a:t>
            </a:r>
          </a:p>
        </p:txBody>
      </p:sp>
      <p:sp>
        <p:nvSpPr>
          <p:cNvPr id="52" name="TextBox 51">
            <a:extLst>
              <a:ext uri="{FF2B5EF4-FFF2-40B4-BE49-F238E27FC236}">
                <a16:creationId xmlns:a16="http://schemas.microsoft.com/office/drawing/2014/main" id="{B9BE712E-21DF-7458-2F4E-831368A7D2F7}"/>
              </a:ext>
            </a:extLst>
          </p:cNvPr>
          <p:cNvSpPr txBox="1"/>
          <p:nvPr/>
        </p:nvSpPr>
        <p:spPr>
          <a:xfrm>
            <a:off x="7994892" y="1363477"/>
            <a:ext cx="1103651" cy="307777"/>
          </a:xfrm>
          <a:prstGeom prst="rect">
            <a:avLst/>
          </a:prstGeom>
          <a:noFill/>
        </p:spPr>
        <p:txBody>
          <a:bodyPr wrap="square" rtlCol="0">
            <a:spAutoFit/>
          </a:bodyPr>
          <a:lstStyle/>
          <a:p>
            <a:pPr algn="ctr"/>
            <a:r>
              <a:rPr lang="en-US" sz="1400" b="1" dirty="0"/>
              <a:t>Day 5</a:t>
            </a:r>
          </a:p>
        </p:txBody>
      </p:sp>
      <p:sp>
        <p:nvSpPr>
          <p:cNvPr id="53" name="TextBox 52">
            <a:extLst>
              <a:ext uri="{FF2B5EF4-FFF2-40B4-BE49-F238E27FC236}">
                <a16:creationId xmlns:a16="http://schemas.microsoft.com/office/drawing/2014/main" id="{3620C983-2517-BC60-2650-1A86194984E9}"/>
              </a:ext>
            </a:extLst>
          </p:cNvPr>
          <p:cNvSpPr txBox="1"/>
          <p:nvPr/>
        </p:nvSpPr>
        <p:spPr>
          <a:xfrm>
            <a:off x="9334501" y="1550491"/>
            <a:ext cx="1103651" cy="307777"/>
          </a:xfrm>
          <a:prstGeom prst="rect">
            <a:avLst/>
          </a:prstGeom>
          <a:noFill/>
        </p:spPr>
        <p:txBody>
          <a:bodyPr wrap="square" rtlCol="0">
            <a:spAutoFit/>
          </a:bodyPr>
          <a:lstStyle/>
          <a:p>
            <a:pPr algn="ctr"/>
            <a:r>
              <a:rPr lang="en-US" sz="1400" b="1" dirty="0"/>
              <a:t>Day 6</a:t>
            </a:r>
          </a:p>
        </p:txBody>
      </p:sp>
      <p:sp>
        <p:nvSpPr>
          <p:cNvPr id="54" name="TextBox 53">
            <a:extLst>
              <a:ext uri="{FF2B5EF4-FFF2-40B4-BE49-F238E27FC236}">
                <a16:creationId xmlns:a16="http://schemas.microsoft.com/office/drawing/2014/main" id="{75118295-E9C5-DF77-682F-3859F94CD58A}"/>
              </a:ext>
            </a:extLst>
          </p:cNvPr>
          <p:cNvSpPr txBox="1"/>
          <p:nvPr/>
        </p:nvSpPr>
        <p:spPr>
          <a:xfrm>
            <a:off x="10965507" y="2103031"/>
            <a:ext cx="1103651" cy="307777"/>
          </a:xfrm>
          <a:prstGeom prst="rect">
            <a:avLst/>
          </a:prstGeom>
          <a:noFill/>
        </p:spPr>
        <p:txBody>
          <a:bodyPr wrap="square" rtlCol="0">
            <a:spAutoFit/>
          </a:bodyPr>
          <a:lstStyle/>
          <a:p>
            <a:pPr algn="ctr"/>
            <a:r>
              <a:rPr lang="en-US" sz="1400" b="1" dirty="0"/>
              <a:t>Day 7</a:t>
            </a:r>
          </a:p>
        </p:txBody>
      </p:sp>
      <p:sp>
        <p:nvSpPr>
          <p:cNvPr id="57" name="5-Point Star 56">
            <a:extLst>
              <a:ext uri="{FF2B5EF4-FFF2-40B4-BE49-F238E27FC236}">
                <a16:creationId xmlns:a16="http://schemas.microsoft.com/office/drawing/2014/main" id="{4B9632CC-88CA-5344-8532-0DA43B05334C}"/>
              </a:ext>
            </a:extLst>
          </p:cNvPr>
          <p:cNvSpPr/>
          <p:nvPr/>
        </p:nvSpPr>
        <p:spPr>
          <a:xfrm>
            <a:off x="1747582" y="2494230"/>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5-Point Star 57">
            <a:extLst>
              <a:ext uri="{FF2B5EF4-FFF2-40B4-BE49-F238E27FC236}">
                <a16:creationId xmlns:a16="http://schemas.microsoft.com/office/drawing/2014/main" id="{C2F57F05-6295-EE5E-DD04-1F8A085AA300}"/>
              </a:ext>
            </a:extLst>
          </p:cNvPr>
          <p:cNvSpPr/>
          <p:nvPr/>
        </p:nvSpPr>
        <p:spPr>
          <a:xfrm>
            <a:off x="918417" y="2979776"/>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5-Point Star 58">
            <a:extLst>
              <a:ext uri="{FF2B5EF4-FFF2-40B4-BE49-F238E27FC236}">
                <a16:creationId xmlns:a16="http://schemas.microsoft.com/office/drawing/2014/main" id="{BA1B57AD-B304-D5A6-DE7E-4C71657F5DE1}"/>
              </a:ext>
            </a:extLst>
          </p:cNvPr>
          <p:cNvSpPr/>
          <p:nvPr/>
        </p:nvSpPr>
        <p:spPr>
          <a:xfrm>
            <a:off x="1320774" y="2712756"/>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5-Point Star 59">
            <a:extLst>
              <a:ext uri="{FF2B5EF4-FFF2-40B4-BE49-F238E27FC236}">
                <a16:creationId xmlns:a16="http://schemas.microsoft.com/office/drawing/2014/main" id="{89872F6C-8E47-07B7-0221-AA9399FEE13D}"/>
              </a:ext>
            </a:extLst>
          </p:cNvPr>
          <p:cNvSpPr/>
          <p:nvPr/>
        </p:nvSpPr>
        <p:spPr>
          <a:xfrm>
            <a:off x="2185961" y="2316633"/>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5-Point Star 60">
            <a:extLst>
              <a:ext uri="{FF2B5EF4-FFF2-40B4-BE49-F238E27FC236}">
                <a16:creationId xmlns:a16="http://schemas.microsoft.com/office/drawing/2014/main" id="{4526C9AC-B2FC-E6EC-1DD5-72D1E7F40614}"/>
              </a:ext>
            </a:extLst>
          </p:cNvPr>
          <p:cNvSpPr/>
          <p:nvPr/>
        </p:nvSpPr>
        <p:spPr>
          <a:xfrm>
            <a:off x="2712461" y="2118185"/>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5-Point Star 61">
            <a:extLst>
              <a:ext uri="{FF2B5EF4-FFF2-40B4-BE49-F238E27FC236}">
                <a16:creationId xmlns:a16="http://schemas.microsoft.com/office/drawing/2014/main" id="{1B7F3B38-61BB-70BA-220B-18FB5F367100}"/>
              </a:ext>
            </a:extLst>
          </p:cNvPr>
          <p:cNvSpPr/>
          <p:nvPr/>
        </p:nvSpPr>
        <p:spPr>
          <a:xfrm>
            <a:off x="3439356" y="1935260"/>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5-Point Star 62">
            <a:extLst>
              <a:ext uri="{FF2B5EF4-FFF2-40B4-BE49-F238E27FC236}">
                <a16:creationId xmlns:a16="http://schemas.microsoft.com/office/drawing/2014/main" id="{5EFCF0F9-7613-1223-48E8-C48F6B3A5CF6}"/>
              </a:ext>
            </a:extLst>
          </p:cNvPr>
          <p:cNvSpPr/>
          <p:nvPr/>
        </p:nvSpPr>
        <p:spPr>
          <a:xfrm>
            <a:off x="3971951" y="1876431"/>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5-Point Star 63">
            <a:extLst>
              <a:ext uri="{FF2B5EF4-FFF2-40B4-BE49-F238E27FC236}">
                <a16:creationId xmlns:a16="http://schemas.microsoft.com/office/drawing/2014/main" id="{7366667D-7AA9-09E7-2FCB-34ED3F08C4A3}"/>
              </a:ext>
            </a:extLst>
          </p:cNvPr>
          <p:cNvSpPr/>
          <p:nvPr/>
        </p:nvSpPr>
        <p:spPr>
          <a:xfrm>
            <a:off x="4518189" y="1833643"/>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5-Point Star 64">
            <a:extLst>
              <a:ext uri="{FF2B5EF4-FFF2-40B4-BE49-F238E27FC236}">
                <a16:creationId xmlns:a16="http://schemas.microsoft.com/office/drawing/2014/main" id="{783BA812-1235-5C3B-9187-42C1052E715B}"/>
              </a:ext>
            </a:extLst>
          </p:cNvPr>
          <p:cNvSpPr/>
          <p:nvPr/>
        </p:nvSpPr>
        <p:spPr>
          <a:xfrm>
            <a:off x="5043885" y="1783776"/>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5-Point Star 65">
            <a:extLst>
              <a:ext uri="{FF2B5EF4-FFF2-40B4-BE49-F238E27FC236}">
                <a16:creationId xmlns:a16="http://schemas.microsoft.com/office/drawing/2014/main" id="{D715B7A7-418C-9D9B-C441-BA02955EA637}"/>
              </a:ext>
            </a:extLst>
          </p:cNvPr>
          <p:cNvSpPr/>
          <p:nvPr/>
        </p:nvSpPr>
        <p:spPr>
          <a:xfrm>
            <a:off x="4044938" y="2373617"/>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5-Point Star 66">
            <a:extLst>
              <a:ext uri="{FF2B5EF4-FFF2-40B4-BE49-F238E27FC236}">
                <a16:creationId xmlns:a16="http://schemas.microsoft.com/office/drawing/2014/main" id="{1CB13613-687A-A90A-85F2-9FE34C4E33D9}"/>
              </a:ext>
            </a:extLst>
          </p:cNvPr>
          <p:cNvSpPr/>
          <p:nvPr/>
        </p:nvSpPr>
        <p:spPr>
          <a:xfrm>
            <a:off x="4524853" y="2321771"/>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5-Point Star 67">
            <a:extLst>
              <a:ext uri="{FF2B5EF4-FFF2-40B4-BE49-F238E27FC236}">
                <a16:creationId xmlns:a16="http://schemas.microsoft.com/office/drawing/2014/main" id="{5270530C-DC0C-8D2C-37AE-A0C1F5BF3D38}"/>
              </a:ext>
            </a:extLst>
          </p:cNvPr>
          <p:cNvSpPr/>
          <p:nvPr/>
        </p:nvSpPr>
        <p:spPr>
          <a:xfrm>
            <a:off x="5015205" y="2287461"/>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5-Point Star 68">
            <a:extLst>
              <a:ext uri="{FF2B5EF4-FFF2-40B4-BE49-F238E27FC236}">
                <a16:creationId xmlns:a16="http://schemas.microsoft.com/office/drawing/2014/main" id="{2D4B27AC-25F0-4CF4-15B0-B1AD2EB8D634}"/>
              </a:ext>
            </a:extLst>
          </p:cNvPr>
          <p:cNvSpPr/>
          <p:nvPr/>
        </p:nvSpPr>
        <p:spPr>
          <a:xfrm>
            <a:off x="9983620" y="2912726"/>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5-Point Star 69">
            <a:extLst>
              <a:ext uri="{FF2B5EF4-FFF2-40B4-BE49-F238E27FC236}">
                <a16:creationId xmlns:a16="http://schemas.microsoft.com/office/drawing/2014/main" id="{291742F2-169D-0E85-6F75-774574B339E2}"/>
              </a:ext>
            </a:extLst>
          </p:cNvPr>
          <p:cNvSpPr/>
          <p:nvPr/>
        </p:nvSpPr>
        <p:spPr>
          <a:xfrm>
            <a:off x="10511623" y="2978575"/>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5-Point Star 70">
            <a:extLst>
              <a:ext uri="{FF2B5EF4-FFF2-40B4-BE49-F238E27FC236}">
                <a16:creationId xmlns:a16="http://schemas.microsoft.com/office/drawing/2014/main" id="{694B0987-C276-50C1-FC90-E2F7BF13CF48}"/>
              </a:ext>
            </a:extLst>
          </p:cNvPr>
          <p:cNvSpPr/>
          <p:nvPr/>
        </p:nvSpPr>
        <p:spPr>
          <a:xfrm>
            <a:off x="9430046" y="2864103"/>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5-Point Star 71">
            <a:extLst>
              <a:ext uri="{FF2B5EF4-FFF2-40B4-BE49-F238E27FC236}">
                <a16:creationId xmlns:a16="http://schemas.microsoft.com/office/drawing/2014/main" id="{2749E955-3B6C-70DD-C175-472DD8AB9550}"/>
              </a:ext>
            </a:extLst>
          </p:cNvPr>
          <p:cNvSpPr/>
          <p:nvPr/>
        </p:nvSpPr>
        <p:spPr>
          <a:xfrm>
            <a:off x="7274822" y="3141670"/>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5-Point Star 72">
            <a:extLst>
              <a:ext uri="{FF2B5EF4-FFF2-40B4-BE49-F238E27FC236}">
                <a16:creationId xmlns:a16="http://schemas.microsoft.com/office/drawing/2014/main" id="{94DDFBAB-8A4D-8116-AF0C-7C78BA442013}"/>
              </a:ext>
            </a:extLst>
          </p:cNvPr>
          <p:cNvSpPr/>
          <p:nvPr/>
        </p:nvSpPr>
        <p:spPr>
          <a:xfrm>
            <a:off x="9818591" y="3597226"/>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Diamond 73">
            <a:extLst>
              <a:ext uri="{FF2B5EF4-FFF2-40B4-BE49-F238E27FC236}">
                <a16:creationId xmlns:a16="http://schemas.microsoft.com/office/drawing/2014/main" id="{E185A32A-3C7F-3947-0960-B68DE46953F8}"/>
              </a:ext>
            </a:extLst>
          </p:cNvPr>
          <p:cNvSpPr/>
          <p:nvPr/>
        </p:nvSpPr>
        <p:spPr>
          <a:xfrm>
            <a:off x="8237267" y="1876431"/>
            <a:ext cx="281623" cy="313650"/>
          </a:xfrm>
          <a:prstGeom prst="diamond">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Diamond 74">
            <a:extLst>
              <a:ext uri="{FF2B5EF4-FFF2-40B4-BE49-F238E27FC236}">
                <a16:creationId xmlns:a16="http://schemas.microsoft.com/office/drawing/2014/main" id="{616663EF-8440-F5D8-479E-53B2DB0B67AC}"/>
              </a:ext>
            </a:extLst>
          </p:cNvPr>
          <p:cNvSpPr/>
          <p:nvPr/>
        </p:nvSpPr>
        <p:spPr>
          <a:xfrm>
            <a:off x="10967521" y="3141670"/>
            <a:ext cx="281623" cy="313650"/>
          </a:xfrm>
          <a:prstGeom prst="diamond">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Diamond 75">
            <a:extLst>
              <a:ext uri="{FF2B5EF4-FFF2-40B4-BE49-F238E27FC236}">
                <a16:creationId xmlns:a16="http://schemas.microsoft.com/office/drawing/2014/main" id="{D14AA4C5-25EF-2ECF-A2EB-6D4D2B52E480}"/>
              </a:ext>
            </a:extLst>
          </p:cNvPr>
          <p:cNvSpPr/>
          <p:nvPr/>
        </p:nvSpPr>
        <p:spPr>
          <a:xfrm>
            <a:off x="10286222" y="3629121"/>
            <a:ext cx="281623" cy="313650"/>
          </a:xfrm>
          <a:prstGeom prst="diamond">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5-Point Star 76">
            <a:extLst>
              <a:ext uri="{FF2B5EF4-FFF2-40B4-BE49-F238E27FC236}">
                <a16:creationId xmlns:a16="http://schemas.microsoft.com/office/drawing/2014/main" id="{DF792C78-AF7E-618E-DDEA-270DB338FCC3}"/>
              </a:ext>
            </a:extLst>
          </p:cNvPr>
          <p:cNvSpPr/>
          <p:nvPr/>
        </p:nvSpPr>
        <p:spPr>
          <a:xfrm>
            <a:off x="9519853" y="2447737"/>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9" name="Group 98">
            <a:extLst>
              <a:ext uri="{FF2B5EF4-FFF2-40B4-BE49-F238E27FC236}">
                <a16:creationId xmlns:a16="http://schemas.microsoft.com/office/drawing/2014/main" id="{85448A2F-CD06-8A61-9B25-F30BD3BA5923}"/>
              </a:ext>
            </a:extLst>
          </p:cNvPr>
          <p:cNvGrpSpPr/>
          <p:nvPr/>
        </p:nvGrpSpPr>
        <p:grpSpPr>
          <a:xfrm>
            <a:off x="5115081" y="2456230"/>
            <a:ext cx="500018" cy="636564"/>
            <a:chOff x="5115081" y="2456230"/>
            <a:chExt cx="500018" cy="636564"/>
          </a:xfrm>
        </p:grpSpPr>
        <p:pic>
          <p:nvPicPr>
            <p:cNvPr id="79" name="Graphic 78" descr="Satellite with solid fill">
              <a:extLst>
                <a:ext uri="{FF2B5EF4-FFF2-40B4-BE49-F238E27FC236}">
                  <a16:creationId xmlns:a16="http://schemas.microsoft.com/office/drawing/2014/main" id="{9D147385-E710-667F-6CF8-22416EF2523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759716" flipH="1">
              <a:off x="5115081" y="2605494"/>
              <a:ext cx="500018" cy="487300"/>
            </a:xfrm>
            <a:prstGeom prst="rect">
              <a:avLst/>
            </a:prstGeom>
          </p:spPr>
        </p:pic>
        <p:pic>
          <p:nvPicPr>
            <p:cNvPr id="83" name="Graphic 82" descr="Fire with solid fill">
              <a:extLst>
                <a:ext uri="{FF2B5EF4-FFF2-40B4-BE49-F238E27FC236}">
                  <a16:creationId xmlns:a16="http://schemas.microsoft.com/office/drawing/2014/main" id="{B8113090-88D2-80BC-CD17-D78679E9FB6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990283">
              <a:off x="5121992" y="2456230"/>
              <a:ext cx="304945" cy="304945"/>
            </a:xfrm>
            <a:prstGeom prst="rect">
              <a:avLst/>
            </a:prstGeom>
          </p:spPr>
        </p:pic>
      </p:grpSp>
      <p:sp>
        <p:nvSpPr>
          <p:cNvPr id="84" name="Lightning Bolt 83">
            <a:extLst>
              <a:ext uri="{FF2B5EF4-FFF2-40B4-BE49-F238E27FC236}">
                <a16:creationId xmlns:a16="http://schemas.microsoft.com/office/drawing/2014/main" id="{9F0B4AD8-0707-0C60-B078-8AA8F2B1EC1A}"/>
              </a:ext>
            </a:extLst>
          </p:cNvPr>
          <p:cNvSpPr/>
          <p:nvPr/>
        </p:nvSpPr>
        <p:spPr>
          <a:xfrm rot="2651905">
            <a:off x="8433068" y="1764412"/>
            <a:ext cx="1053057" cy="1725129"/>
          </a:xfrm>
          <a:prstGeom prst="lightningBolt">
            <a:avLst/>
          </a:prstGeom>
          <a:solidFill>
            <a:srgbClr val="FADF4E">
              <a:alpha val="39673"/>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5-Point Star 84">
            <a:extLst>
              <a:ext uri="{FF2B5EF4-FFF2-40B4-BE49-F238E27FC236}">
                <a16:creationId xmlns:a16="http://schemas.microsoft.com/office/drawing/2014/main" id="{1E2A8D69-BFCA-0507-CD6A-77CC63D30362}"/>
              </a:ext>
            </a:extLst>
          </p:cNvPr>
          <p:cNvSpPr/>
          <p:nvPr/>
        </p:nvSpPr>
        <p:spPr>
          <a:xfrm>
            <a:off x="103848" y="4907582"/>
            <a:ext cx="229265" cy="228944"/>
          </a:xfrm>
          <a:prstGeom prst="star5">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50199954-1BCE-067D-9F8C-16D146FBD492}"/>
              </a:ext>
            </a:extLst>
          </p:cNvPr>
          <p:cNvSpPr txBox="1"/>
          <p:nvPr/>
        </p:nvSpPr>
        <p:spPr>
          <a:xfrm>
            <a:off x="428676" y="4857676"/>
            <a:ext cx="8111714" cy="369332"/>
          </a:xfrm>
          <a:prstGeom prst="rect">
            <a:avLst/>
          </a:prstGeom>
          <a:noFill/>
        </p:spPr>
        <p:txBody>
          <a:bodyPr wrap="square" rtlCol="0">
            <a:spAutoFit/>
          </a:bodyPr>
          <a:lstStyle/>
          <a:p>
            <a:r>
              <a:rPr lang="en-US" dirty="0"/>
              <a:t>Varying quantities of CDMs per event (ranging from 1 to 21) </a:t>
            </a:r>
          </a:p>
        </p:txBody>
      </p:sp>
      <p:sp>
        <p:nvSpPr>
          <p:cNvPr id="87" name="TextBox 86">
            <a:extLst>
              <a:ext uri="{FF2B5EF4-FFF2-40B4-BE49-F238E27FC236}">
                <a16:creationId xmlns:a16="http://schemas.microsoft.com/office/drawing/2014/main" id="{8CA48241-C061-6616-8FA8-9F7013273D46}"/>
              </a:ext>
            </a:extLst>
          </p:cNvPr>
          <p:cNvSpPr txBox="1"/>
          <p:nvPr/>
        </p:nvSpPr>
        <p:spPr>
          <a:xfrm>
            <a:off x="13239" y="3337967"/>
            <a:ext cx="688706" cy="369332"/>
          </a:xfrm>
          <a:prstGeom prst="rect">
            <a:avLst/>
          </a:prstGeom>
          <a:noFill/>
        </p:spPr>
        <p:txBody>
          <a:bodyPr wrap="square" rtlCol="0">
            <a:spAutoFit/>
          </a:bodyPr>
          <a:lstStyle/>
          <a:p>
            <a:r>
              <a:rPr lang="en-US" dirty="0"/>
              <a:t>Sat A</a:t>
            </a:r>
          </a:p>
        </p:txBody>
      </p:sp>
      <p:sp>
        <p:nvSpPr>
          <p:cNvPr id="88" name="TextBox 87">
            <a:extLst>
              <a:ext uri="{FF2B5EF4-FFF2-40B4-BE49-F238E27FC236}">
                <a16:creationId xmlns:a16="http://schemas.microsoft.com/office/drawing/2014/main" id="{F1C59F55-E91B-DB24-58AC-CE725849E069}"/>
              </a:ext>
            </a:extLst>
          </p:cNvPr>
          <p:cNvSpPr txBox="1"/>
          <p:nvPr/>
        </p:nvSpPr>
        <p:spPr>
          <a:xfrm>
            <a:off x="91814" y="3790852"/>
            <a:ext cx="693435" cy="369332"/>
          </a:xfrm>
          <a:prstGeom prst="rect">
            <a:avLst/>
          </a:prstGeom>
          <a:noFill/>
        </p:spPr>
        <p:txBody>
          <a:bodyPr wrap="square" rtlCol="0">
            <a:spAutoFit/>
          </a:bodyPr>
          <a:lstStyle/>
          <a:p>
            <a:r>
              <a:rPr lang="en-US" dirty="0"/>
              <a:t>Sat B</a:t>
            </a:r>
          </a:p>
        </p:txBody>
      </p:sp>
      <p:sp>
        <p:nvSpPr>
          <p:cNvPr id="89" name="TextBox 88">
            <a:extLst>
              <a:ext uri="{FF2B5EF4-FFF2-40B4-BE49-F238E27FC236}">
                <a16:creationId xmlns:a16="http://schemas.microsoft.com/office/drawing/2014/main" id="{AEBE339E-79A4-11DE-EEDE-07EF26647D3F}"/>
              </a:ext>
            </a:extLst>
          </p:cNvPr>
          <p:cNvSpPr txBox="1"/>
          <p:nvPr/>
        </p:nvSpPr>
        <p:spPr>
          <a:xfrm>
            <a:off x="382595" y="4086003"/>
            <a:ext cx="732563" cy="369332"/>
          </a:xfrm>
          <a:prstGeom prst="rect">
            <a:avLst/>
          </a:prstGeom>
          <a:noFill/>
        </p:spPr>
        <p:txBody>
          <a:bodyPr wrap="square" rtlCol="0">
            <a:spAutoFit/>
          </a:bodyPr>
          <a:lstStyle/>
          <a:p>
            <a:r>
              <a:rPr lang="en-US" dirty="0"/>
              <a:t>Sat C</a:t>
            </a:r>
          </a:p>
        </p:txBody>
      </p:sp>
      <p:sp>
        <p:nvSpPr>
          <p:cNvPr id="90" name="Diamond 89">
            <a:extLst>
              <a:ext uri="{FF2B5EF4-FFF2-40B4-BE49-F238E27FC236}">
                <a16:creationId xmlns:a16="http://schemas.microsoft.com/office/drawing/2014/main" id="{EA63E8EB-7DA7-55FD-6D15-D11FA3CA33CD}"/>
              </a:ext>
            </a:extLst>
          </p:cNvPr>
          <p:cNvSpPr/>
          <p:nvPr/>
        </p:nvSpPr>
        <p:spPr>
          <a:xfrm>
            <a:off x="78760" y="5210233"/>
            <a:ext cx="281623" cy="313650"/>
          </a:xfrm>
          <a:prstGeom prst="diamond">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E36C3F0B-8E07-9BAC-0F81-879ADFF16F8C}"/>
              </a:ext>
            </a:extLst>
          </p:cNvPr>
          <p:cNvSpPr txBox="1"/>
          <p:nvPr/>
        </p:nvSpPr>
        <p:spPr>
          <a:xfrm>
            <a:off x="348499" y="1599110"/>
            <a:ext cx="755404" cy="369332"/>
          </a:xfrm>
          <a:prstGeom prst="rect">
            <a:avLst/>
          </a:prstGeom>
          <a:noFill/>
        </p:spPr>
        <p:txBody>
          <a:bodyPr wrap="square" rtlCol="0">
            <a:spAutoFit/>
          </a:bodyPr>
          <a:lstStyle/>
          <a:p>
            <a:r>
              <a:rPr lang="en-US" dirty="0"/>
              <a:t>TCA</a:t>
            </a:r>
          </a:p>
        </p:txBody>
      </p:sp>
      <p:sp>
        <p:nvSpPr>
          <p:cNvPr id="93" name="TextBox 92">
            <a:extLst>
              <a:ext uri="{FF2B5EF4-FFF2-40B4-BE49-F238E27FC236}">
                <a16:creationId xmlns:a16="http://schemas.microsoft.com/office/drawing/2014/main" id="{1C46C17D-A86E-3611-1C33-9BD4F9A4B9E0}"/>
              </a:ext>
            </a:extLst>
          </p:cNvPr>
          <p:cNvSpPr txBox="1"/>
          <p:nvPr/>
        </p:nvSpPr>
        <p:spPr>
          <a:xfrm>
            <a:off x="428676" y="5174069"/>
            <a:ext cx="5804856" cy="369332"/>
          </a:xfrm>
          <a:prstGeom prst="rect">
            <a:avLst/>
          </a:prstGeom>
          <a:noFill/>
        </p:spPr>
        <p:txBody>
          <a:bodyPr wrap="square" rtlCol="0">
            <a:spAutoFit/>
          </a:bodyPr>
          <a:lstStyle/>
          <a:p>
            <a:r>
              <a:rPr lang="en-US" dirty="0"/>
              <a:t>Varying prediction durations to TCA; impacting accuracies</a:t>
            </a:r>
          </a:p>
        </p:txBody>
      </p:sp>
      <p:sp>
        <p:nvSpPr>
          <p:cNvPr id="94" name="TextBox 93">
            <a:extLst>
              <a:ext uri="{FF2B5EF4-FFF2-40B4-BE49-F238E27FC236}">
                <a16:creationId xmlns:a16="http://schemas.microsoft.com/office/drawing/2014/main" id="{114628B2-661B-601E-2AFF-6BA9CD50269A}"/>
              </a:ext>
            </a:extLst>
          </p:cNvPr>
          <p:cNvSpPr txBox="1"/>
          <p:nvPr/>
        </p:nvSpPr>
        <p:spPr>
          <a:xfrm>
            <a:off x="4803152" y="3288421"/>
            <a:ext cx="1302396" cy="307777"/>
          </a:xfrm>
          <a:prstGeom prst="rect">
            <a:avLst/>
          </a:prstGeom>
          <a:noFill/>
        </p:spPr>
        <p:txBody>
          <a:bodyPr wrap="square" rtlCol="0">
            <a:spAutoFit/>
          </a:bodyPr>
          <a:lstStyle/>
          <a:p>
            <a:r>
              <a:rPr lang="en-US" sz="1400" b="1" dirty="0">
                <a:solidFill>
                  <a:srgbClr val="FF0000"/>
                </a:solidFill>
              </a:rPr>
              <a:t>Maneuver</a:t>
            </a:r>
          </a:p>
        </p:txBody>
      </p:sp>
      <p:sp>
        <p:nvSpPr>
          <p:cNvPr id="95" name="TextBox 94">
            <a:extLst>
              <a:ext uri="{FF2B5EF4-FFF2-40B4-BE49-F238E27FC236}">
                <a16:creationId xmlns:a16="http://schemas.microsoft.com/office/drawing/2014/main" id="{3EF7B6C8-FEF0-E00C-0261-FD721AC50E85}"/>
              </a:ext>
            </a:extLst>
          </p:cNvPr>
          <p:cNvSpPr txBox="1"/>
          <p:nvPr/>
        </p:nvSpPr>
        <p:spPr>
          <a:xfrm>
            <a:off x="2201180" y="3742019"/>
            <a:ext cx="1302396" cy="523220"/>
          </a:xfrm>
          <a:prstGeom prst="rect">
            <a:avLst/>
          </a:prstGeom>
          <a:noFill/>
        </p:spPr>
        <p:txBody>
          <a:bodyPr wrap="square" rtlCol="0">
            <a:spAutoFit/>
          </a:bodyPr>
          <a:lstStyle/>
          <a:p>
            <a:r>
              <a:rPr lang="en-US" sz="1400" b="1" dirty="0">
                <a:solidFill>
                  <a:srgbClr val="FF0000"/>
                </a:solidFill>
              </a:rPr>
              <a:t>Sensor Tracking</a:t>
            </a:r>
          </a:p>
        </p:txBody>
      </p:sp>
      <p:sp>
        <p:nvSpPr>
          <p:cNvPr id="96" name="TextBox 95">
            <a:extLst>
              <a:ext uri="{FF2B5EF4-FFF2-40B4-BE49-F238E27FC236}">
                <a16:creationId xmlns:a16="http://schemas.microsoft.com/office/drawing/2014/main" id="{7470CB89-1806-C3E6-2E64-A1661F4A6620}"/>
              </a:ext>
            </a:extLst>
          </p:cNvPr>
          <p:cNvSpPr txBox="1"/>
          <p:nvPr/>
        </p:nvSpPr>
        <p:spPr>
          <a:xfrm>
            <a:off x="9540991" y="3994513"/>
            <a:ext cx="1302396" cy="523220"/>
          </a:xfrm>
          <a:prstGeom prst="rect">
            <a:avLst/>
          </a:prstGeom>
          <a:noFill/>
        </p:spPr>
        <p:txBody>
          <a:bodyPr wrap="square" rtlCol="0">
            <a:spAutoFit/>
          </a:bodyPr>
          <a:lstStyle/>
          <a:p>
            <a:r>
              <a:rPr lang="en-US" sz="1400" b="1" dirty="0">
                <a:solidFill>
                  <a:srgbClr val="FF0000"/>
                </a:solidFill>
              </a:rPr>
              <a:t>Sensor Tracking</a:t>
            </a:r>
          </a:p>
        </p:txBody>
      </p:sp>
      <p:pic>
        <p:nvPicPr>
          <p:cNvPr id="97" name="Graphic 96" descr="Satellite dish outline">
            <a:extLst>
              <a:ext uri="{FF2B5EF4-FFF2-40B4-BE49-F238E27FC236}">
                <a16:creationId xmlns:a16="http://schemas.microsoft.com/office/drawing/2014/main" id="{C18052BF-27E6-B5D9-76DE-C45329B1565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760" y="5597590"/>
            <a:ext cx="281623" cy="281623"/>
          </a:xfrm>
          <a:prstGeom prst="rect">
            <a:avLst/>
          </a:prstGeom>
        </p:spPr>
      </p:pic>
      <p:sp>
        <p:nvSpPr>
          <p:cNvPr id="98" name="TextBox 97">
            <a:extLst>
              <a:ext uri="{FF2B5EF4-FFF2-40B4-BE49-F238E27FC236}">
                <a16:creationId xmlns:a16="http://schemas.microsoft.com/office/drawing/2014/main" id="{114CF610-7C70-C9FA-C4E4-2A36EA5210BA}"/>
              </a:ext>
            </a:extLst>
          </p:cNvPr>
          <p:cNvSpPr txBox="1"/>
          <p:nvPr/>
        </p:nvSpPr>
        <p:spPr>
          <a:xfrm>
            <a:off x="447877" y="5553326"/>
            <a:ext cx="7201860" cy="369332"/>
          </a:xfrm>
          <a:prstGeom prst="rect">
            <a:avLst/>
          </a:prstGeom>
          <a:noFill/>
        </p:spPr>
        <p:txBody>
          <a:bodyPr wrap="square" rtlCol="0">
            <a:spAutoFit/>
          </a:bodyPr>
          <a:lstStyle/>
          <a:p>
            <a:r>
              <a:rPr lang="en-US" dirty="0"/>
              <a:t>Varied observation solutions; depend on geometry and state accuracy </a:t>
            </a:r>
          </a:p>
        </p:txBody>
      </p:sp>
      <p:grpSp>
        <p:nvGrpSpPr>
          <p:cNvPr id="100" name="Group 99">
            <a:extLst>
              <a:ext uri="{FF2B5EF4-FFF2-40B4-BE49-F238E27FC236}">
                <a16:creationId xmlns:a16="http://schemas.microsoft.com/office/drawing/2014/main" id="{CA21F58B-70B3-5375-83D4-63827E615611}"/>
              </a:ext>
            </a:extLst>
          </p:cNvPr>
          <p:cNvGrpSpPr/>
          <p:nvPr/>
        </p:nvGrpSpPr>
        <p:grpSpPr>
          <a:xfrm>
            <a:off x="78760" y="5893174"/>
            <a:ext cx="387236" cy="369333"/>
            <a:chOff x="5115081" y="2456230"/>
            <a:chExt cx="500018" cy="636564"/>
          </a:xfrm>
        </p:grpSpPr>
        <p:pic>
          <p:nvPicPr>
            <p:cNvPr id="101" name="Graphic 100" descr="Satellite with solid fill">
              <a:extLst>
                <a:ext uri="{FF2B5EF4-FFF2-40B4-BE49-F238E27FC236}">
                  <a16:creationId xmlns:a16="http://schemas.microsoft.com/office/drawing/2014/main" id="{F97B527C-A590-78BB-9BC6-C678CB65B36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759716" flipH="1">
              <a:off x="5115081" y="2605494"/>
              <a:ext cx="500018" cy="487300"/>
            </a:xfrm>
            <a:prstGeom prst="rect">
              <a:avLst/>
            </a:prstGeom>
          </p:spPr>
        </p:pic>
        <p:pic>
          <p:nvPicPr>
            <p:cNvPr id="102" name="Graphic 101" descr="Fire with solid fill">
              <a:extLst>
                <a:ext uri="{FF2B5EF4-FFF2-40B4-BE49-F238E27FC236}">
                  <a16:creationId xmlns:a16="http://schemas.microsoft.com/office/drawing/2014/main" id="{72FE4E77-2472-91C5-E7ED-A83BA257EAC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9990283">
              <a:off x="5121992" y="2456230"/>
              <a:ext cx="304945" cy="304945"/>
            </a:xfrm>
            <a:prstGeom prst="rect">
              <a:avLst/>
            </a:prstGeom>
          </p:spPr>
        </p:pic>
      </p:grpSp>
      <p:sp>
        <p:nvSpPr>
          <p:cNvPr id="103" name="TextBox 102">
            <a:extLst>
              <a:ext uri="{FF2B5EF4-FFF2-40B4-BE49-F238E27FC236}">
                <a16:creationId xmlns:a16="http://schemas.microsoft.com/office/drawing/2014/main" id="{C3FF2A16-0239-62DE-255C-09831E854E16}"/>
              </a:ext>
            </a:extLst>
          </p:cNvPr>
          <p:cNvSpPr txBox="1"/>
          <p:nvPr/>
        </p:nvSpPr>
        <p:spPr>
          <a:xfrm>
            <a:off x="450848" y="5918497"/>
            <a:ext cx="7201860" cy="369332"/>
          </a:xfrm>
          <a:prstGeom prst="rect">
            <a:avLst/>
          </a:prstGeom>
          <a:noFill/>
        </p:spPr>
        <p:txBody>
          <a:bodyPr wrap="square" rtlCol="0">
            <a:spAutoFit/>
          </a:bodyPr>
          <a:lstStyle/>
          <a:p>
            <a:r>
              <a:rPr lang="en-US" dirty="0"/>
              <a:t>Can’t predict future maneuvers from CDM data</a:t>
            </a:r>
          </a:p>
        </p:txBody>
      </p:sp>
      <p:pic>
        <p:nvPicPr>
          <p:cNvPr id="104" name="Graphic 103" descr="Sunset scene with solid fill">
            <a:extLst>
              <a:ext uri="{FF2B5EF4-FFF2-40B4-BE49-F238E27FC236}">
                <a16:creationId xmlns:a16="http://schemas.microsoft.com/office/drawing/2014/main" id="{FB666450-283B-88C3-73DB-D938E380199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96056" y="5122104"/>
            <a:ext cx="445881" cy="445881"/>
          </a:xfrm>
          <a:prstGeom prst="rect">
            <a:avLst/>
          </a:prstGeom>
        </p:spPr>
      </p:pic>
      <p:sp>
        <p:nvSpPr>
          <p:cNvPr id="105" name="TextBox 104">
            <a:extLst>
              <a:ext uri="{FF2B5EF4-FFF2-40B4-BE49-F238E27FC236}">
                <a16:creationId xmlns:a16="http://schemas.microsoft.com/office/drawing/2014/main" id="{03430EC6-CF2D-53CD-AABB-1F7FA50F4D3F}"/>
              </a:ext>
            </a:extLst>
          </p:cNvPr>
          <p:cNvSpPr txBox="1"/>
          <p:nvPr/>
        </p:nvSpPr>
        <p:spPr>
          <a:xfrm>
            <a:off x="7504087" y="5201008"/>
            <a:ext cx="7201860" cy="369332"/>
          </a:xfrm>
          <a:prstGeom prst="rect">
            <a:avLst/>
          </a:prstGeom>
          <a:noFill/>
        </p:spPr>
        <p:txBody>
          <a:bodyPr wrap="square" rtlCol="0">
            <a:spAutoFit/>
          </a:bodyPr>
          <a:lstStyle/>
          <a:p>
            <a:r>
              <a:rPr lang="en-US" dirty="0"/>
              <a:t>Space weather atmospheric perturbations</a:t>
            </a:r>
          </a:p>
        </p:txBody>
      </p:sp>
      <p:sp>
        <p:nvSpPr>
          <p:cNvPr id="2" name="TextBox 1">
            <a:extLst>
              <a:ext uri="{FF2B5EF4-FFF2-40B4-BE49-F238E27FC236}">
                <a16:creationId xmlns:a16="http://schemas.microsoft.com/office/drawing/2014/main" id="{A6ECCECC-8616-187A-40AD-1A9B7A24A11B}"/>
              </a:ext>
            </a:extLst>
          </p:cNvPr>
          <p:cNvSpPr txBox="1"/>
          <p:nvPr/>
        </p:nvSpPr>
        <p:spPr>
          <a:xfrm>
            <a:off x="7453614" y="5715563"/>
            <a:ext cx="3952864" cy="338554"/>
          </a:xfrm>
          <a:prstGeom prst="rect">
            <a:avLst/>
          </a:prstGeom>
          <a:solidFill>
            <a:srgbClr val="FFFF00"/>
          </a:solidFill>
          <a:ln w="28575">
            <a:solidFill>
              <a:schemeClr val="tx1"/>
            </a:solidFill>
          </a:ln>
        </p:spPr>
        <p:txBody>
          <a:bodyPr wrap="square" rtlCol="0">
            <a:spAutoFit/>
          </a:bodyPr>
          <a:lstStyle/>
          <a:p>
            <a:pPr algn="ctr"/>
            <a:r>
              <a:rPr lang="en-US" sz="1600" b="1" dirty="0"/>
              <a:t>Complex and Nuanced Data Archive!</a:t>
            </a:r>
          </a:p>
        </p:txBody>
      </p:sp>
    </p:spTree>
    <p:extLst>
      <p:ext uri="{BB962C8B-B14F-4D97-AF65-F5344CB8AC3E}">
        <p14:creationId xmlns:p14="http://schemas.microsoft.com/office/powerpoint/2010/main" val="3396408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E709BF-A129-D4C1-D827-CB86D7FC09C6}"/>
              </a:ext>
            </a:extLst>
          </p:cNvPr>
          <p:cNvSpPr>
            <a:spLocks noGrp="1"/>
          </p:cNvSpPr>
          <p:nvPr>
            <p:ph type="ctrTitle"/>
          </p:nvPr>
        </p:nvSpPr>
        <p:spPr/>
        <p:txBody>
          <a:bodyPr/>
          <a:lstStyle/>
          <a:p>
            <a:r>
              <a:rPr lang="en-US" dirty="0">
                <a:solidFill>
                  <a:srgbClr val="FADF4E"/>
                </a:solidFill>
              </a:rPr>
              <a:t>AI and ML for Risk Assessment</a:t>
            </a:r>
          </a:p>
        </p:txBody>
      </p:sp>
    </p:spTree>
    <p:extLst>
      <p:ext uri="{BB962C8B-B14F-4D97-AF65-F5344CB8AC3E}">
        <p14:creationId xmlns:p14="http://schemas.microsoft.com/office/powerpoint/2010/main" val="2810469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89" y="-25310"/>
            <a:ext cx="11577918" cy="952686"/>
          </a:xfrm>
        </p:spPr>
        <p:txBody>
          <a:bodyPr>
            <a:noAutofit/>
          </a:bodyPr>
          <a:lstStyle/>
          <a:p>
            <a:pPr algn="ctr"/>
            <a:r>
              <a:rPr lang="en-US" sz="2800" b="1" dirty="0">
                <a:latin typeface="+mn-lt"/>
              </a:rPr>
              <a:t>Approach</a:t>
            </a:r>
          </a:p>
        </p:txBody>
      </p:sp>
      <p:sp>
        <p:nvSpPr>
          <p:cNvPr id="4" name="Slide Number Placeholder 3"/>
          <p:cNvSpPr>
            <a:spLocks noGrp="1"/>
          </p:cNvSpPr>
          <p:nvPr>
            <p:ph type="sldNum" sz="quarter" idx="12"/>
          </p:nvPr>
        </p:nvSpPr>
        <p:spPr/>
        <p:txBody>
          <a:bodyPr/>
          <a:lstStyle/>
          <a:p>
            <a:fld id="{4C13AE75-544F-4073-A520-589257A716CE}" type="slidenum">
              <a:rPr lang="en-US" smtClean="0"/>
              <a:t>20</a:t>
            </a:fld>
            <a:endParaRPr lang="en-US" dirty="0"/>
          </a:p>
        </p:txBody>
      </p:sp>
      <p:pic>
        <p:nvPicPr>
          <p:cNvPr id="9220" name="Picture 4" descr="Image result for two spacecrafts collision"/>
          <p:cNvPicPr>
            <a:picLocks noChangeAspect="1" noChangeArrowheads="1"/>
          </p:cNvPicPr>
          <p:nvPr/>
        </p:nvPicPr>
        <p:blipFill rotWithShape="1">
          <a:blip r:embed="rId3">
            <a:extLst>
              <a:ext uri="{28A0092B-C50C-407E-A947-70E740481C1C}">
                <a14:useLocalDpi xmlns:a14="http://schemas.microsoft.com/office/drawing/2010/main" val="0"/>
              </a:ext>
            </a:extLst>
          </a:blip>
          <a:srcRect r="9835"/>
          <a:stretch/>
        </p:blipFill>
        <p:spPr bwMode="auto">
          <a:xfrm>
            <a:off x="59711" y="1447980"/>
            <a:ext cx="2668399" cy="1664690"/>
          </a:xfrm>
          <a:prstGeom prst="rect">
            <a:avLst/>
          </a:prstGeom>
          <a:noFill/>
          <a:extLst>
            <a:ext uri="{909E8E84-426E-40DD-AFC4-6F175D3DCCD1}">
              <a14:hiddenFill xmlns:a14="http://schemas.microsoft.com/office/drawing/2010/main">
                <a:solidFill>
                  <a:srgbClr val="FFFFFF"/>
                </a:solidFill>
              </a14:hiddenFill>
            </a:ext>
          </a:extLst>
        </p:spPr>
      </p:pic>
      <p:sp>
        <p:nvSpPr>
          <p:cNvPr id="7" name="Down Arrow 6"/>
          <p:cNvSpPr/>
          <p:nvPr/>
        </p:nvSpPr>
        <p:spPr>
          <a:xfrm>
            <a:off x="1304413" y="4140607"/>
            <a:ext cx="198709" cy="343711"/>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ight Arrow 7"/>
          <p:cNvSpPr/>
          <p:nvPr/>
        </p:nvSpPr>
        <p:spPr>
          <a:xfrm>
            <a:off x="2904290" y="2804244"/>
            <a:ext cx="690343" cy="915311"/>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265819" y="3293608"/>
            <a:ext cx="2214980" cy="584775"/>
          </a:xfrm>
          <a:prstGeom prst="rect">
            <a:avLst/>
          </a:prstGeom>
          <a:noFill/>
        </p:spPr>
        <p:txBody>
          <a:bodyPr wrap="square" rtlCol="0">
            <a:spAutoFit/>
          </a:bodyPr>
          <a:lstStyle/>
          <a:p>
            <a:pPr algn="ctr"/>
            <a:r>
              <a:rPr lang="en-US" sz="1600" dirty="0">
                <a:solidFill>
                  <a:srgbClr val="7030A0"/>
                </a:solidFill>
              </a:rPr>
              <a:t>Two spacecraft at Time of close approach (TCA)</a:t>
            </a:r>
          </a:p>
        </p:txBody>
      </p:sp>
      <p:graphicFrame>
        <p:nvGraphicFramePr>
          <p:cNvPr id="10" name="Table 9"/>
          <p:cNvGraphicFramePr>
            <a:graphicFrameLocks noGrp="1"/>
          </p:cNvGraphicFramePr>
          <p:nvPr/>
        </p:nvGraphicFramePr>
        <p:xfrm>
          <a:off x="37989" y="4579951"/>
          <a:ext cx="2711845" cy="2225040"/>
        </p:xfrm>
        <a:graphic>
          <a:graphicData uri="http://schemas.openxmlformats.org/drawingml/2006/table">
            <a:tbl>
              <a:tblPr firstRow="1" bandRow="1">
                <a:tableStyleId>{93296810-A885-4BE3-A3E7-6D5BEEA58F35}</a:tableStyleId>
              </a:tblPr>
              <a:tblGrid>
                <a:gridCol w="2711845">
                  <a:extLst>
                    <a:ext uri="{9D8B030D-6E8A-4147-A177-3AD203B41FA5}">
                      <a16:colId xmlns:a16="http://schemas.microsoft.com/office/drawing/2014/main" val="1319210421"/>
                    </a:ext>
                  </a:extLst>
                </a:gridCol>
              </a:tblGrid>
              <a:tr h="370840">
                <a:tc>
                  <a:txBody>
                    <a:bodyPr/>
                    <a:lstStyle/>
                    <a:p>
                      <a:pPr algn="ctr"/>
                      <a:r>
                        <a:rPr lang="en-US" sz="1600" dirty="0"/>
                        <a:t>Statistical Parameters</a:t>
                      </a:r>
                    </a:p>
                  </a:txBody>
                  <a:tcPr/>
                </a:tc>
                <a:extLst>
                  <a:ext uri="{0D108BD9-81ED-4DB2-BD59-A6C34878D82A}">
                    <a16:rowId xmlns:a16="http://schemas.microsoft.com/office/drawing/2014/main" val="3776386847"/>
                  </a:ext>
                </a:extLst>
              </a:tr>
              <a:tr h="370840">
                <a:tc>
                  <a:txBody>
                    <a:bodyPr/>
                    <a:lstStyle/>
                    <a:p>
                      <a:pPr algn="ctr"/>
                      <a:r>
                        <a:rPr lang="en-US" sz="1600" b="1" dirty="0"/>
                        <a:t>Probability of Collision</a:t>
                      </a:r>
                    </a:p>
                  </a:txBody>
                  <a:tcPr/>
                </a:tc>
                <a:extLst>
                  <a:ext uri="{0D108BD9-81ED-4DB2-BD59-A6C34878D82A}">
                    <a16:rowId xmlns:a16="http://schemas.microsoft.com/office/drawing/2014/main" val="3818296425"/>
                  </a:ext>
                </a:extLst>
              </a:tr>
              <a:tr h="370840">
                <a:tc>
                  <a:txBody>
                    <a:bodyPr/>
                    <a:lstStyle/>
                    <a:p>
                      <a:pPr algn="ctr"/>
                      <a:r>
                        <a:rPr lang="en-US" sz="1600" dirty="0"/>
                        <a:t>Miss Distance</a:t>
                      </a:r>
                    </a:p>
                  </a:txBody>
                  <a:tcPr/>
                </a:tc>
                <a:extLst>
                  <a:ext uri="{0D108BD9-81ED-4DB2-BD59-A6C34878D82A}">
                    <a16:rowId xmlns:a16="http://schemas.microsoft.com/office/drawing/2014/main" val="670567782"/>
                  </a:ext>
                </a:extLst>
              </a:tr>
              <a:tr h="370840">
                <a:tc>
                  <a:txBody>
                    <a:bodyPr/>
                    <a:lstStyle/>
                    <a:p>
                      <a:pPr algn="ctr"/>
                      <a:r>
                        <a:rPr lang="en-US" sz="1600" dirty="0"/>
                        <a:t>Mahalanobis Distance</a:t>
                      </a:r>
                    </a:p>
                  </a:txBody>
                  <a:tcPr/>
                </a:tc>
                <a:extLst>
                  <a:ext uri="{0D108BD9-81ED-4DB2-BD59-A6C34878D82A}">
                    <a16:rowId xmlns:a16="http://schemas.microsoft.com/office/drawing/2014/main" val="3171846444"/>
                  </a:ext>
                </a:extLst>
              </a:tr>
              <a:tr h="370840">
                <a:tc>
                  <a:txBody>
                    <a:bodyPr/>
                    <a:lstStyle/>
                    <a:p>
                      <a:pPr algn="ctr"/>
                      <a:r>
                        <a:rPr lang="en-US" sz="1600" dirty="0"/>
                        <a:t>Bhattacharyya Distance</a:t>
                      </a:r>
                    </a:p>
                  </a:txBody>
                  <a:tcPr/>
                </a:tc>
                <a:extLst>
                  <a:ext uri="{0D108BD9-81ED-4DB2-BD59-A6C34878D82A}">
                    <a16:rowId xmlns:a16="http://schemas.microsoft.com/office/drawing/2014/main" val="445295646"/>
                  </a:ext>
                </a:extLst>
              </a:tr>
              <a:tr h="370840">
                <a:tc>
                  <a:txBody>
                    <a:bodyPr/>
                    <a:lstStyle/>
                    <a:p>
                      <a:pPr algn="ctr"/>
                      <a:r>
                        <a:rPr lang="en-US" sz="1600" dirty="0"/>
                        <a:t>Kullback-Leibler</a:t>
                      </a:r>
                      <a:r>
                        <a:rPr lang="en-US" sz="1600" baseline="0" dirty="0"/>
                        <a:t> Distance etc.</a:t>
                      </a:r>
                      <a:endParaRPr lang="en-US" sz="1600" dirty="0"/>
                    </a:p>
                  </a:txBody>
                  <a:tcPr/>
                </a:tc>
                <a:extLst>
                  <a:ext uri="{0D108BD9-81ED-4DB2-BD59-A6C34878D82A}">
                    <a16:rowId xmlns:a16="http://schemas.microsoft.com/office/drawing/2014/main" val="308276279"/>
                  </a:ext>
                </a:extLst>
              </a:tr>
            </a:tbl>
          </a:graphicData>
        </a:graphic>
      </p:graphicFrame>
      <p:grpSp>
        <p:nvGrpSpPr>
          <p:cNvPr id="5" name="Group 4"/>
          <p:cNvGrpSpPr/>
          <p:nvPr/>
        </p:nvGrpSpPr>
        <p:grpSpPr>
          <a:xfrm>
            <a:off x="3812446" y="2098423"/>
            <a:ext cx="4311487" cy="2028493"/>
            <a:chOff x="3294728" y="2974396"/>
            <a:chExt cx="4311487" cy="2028493"/>
          </a:xfrm>
        </p:grpSpPr>
        <p:sp>
          <p:nvSpPr>
            <p:cNvPr id="13" name="TextBox 12"/>
            <p:cNvSpPr txBox="1"/>
            <p:nvPr/>
          </p:nvSpPr>
          <p:spPr>
            <a:xfrm>
              <a:off x="6185144" y="3796548"/>
              <a:ext cx="1421071" cy="830997"/>
            </a:xfrm>
            <a:prstGeom prst="rect">
              <a:avLst/>
            </a:prstGeom>
            <a:noFill/>
          </p:spPr>
          <p:txBody>
            <a:bodyPr wrap="square" rtlCol="0">
              <a:spAutoFit/>
            </a:bodyPr>
            <a:lstStyle/>
            <a:p>
              <a:pPr algn="ctr"/>
              <a:r>
                <a:rPr lang="en-US" sz="1600" dirty="0">
                  <a:solidFill>
                    <a:srgbClr val="7030A0"/>
                  </a:solidFill>
                </a:rPr>
                <a:t>Partition </a:t>
              </a:r>
              <a:r>
                <a:rPr lang="en-US" sz="1600" b="1" dirty="0">
                  <a:solidFill>
                    <a:srgbClr val="7030A0"/>
                  </a:solidFill>
                </a:rPr>
                <a:t>N</a:t>
              </a:r>
              <a:r>
                <a:rPr lang="en-US" sz="1600" dirty="0">
                  <a:solidFill>
                    <a:srgbClr val="7030A0"/>
                  </a:solidFill>
                </a:rPr>
                <a:t> observations into </a:t>
              </a:r>
              <a:r>
                <a:rPr lang="en-US" sz="1600" b="1" dirty="0">
                  <a:solidFill>
                    <a:srgbClr val="7030A0"/>
                  </a:solidFill>
                </a:rPr>
                <a:t>K</a:t>
              </a:r>
              <a:r>
                <a:rPr lang="en-US" sz="1600" dirty="0">
                  <a:solidFill>
                    <a:srgbClr val="7030A0"/>
                  </a:solidFill>
                </a:rPr>
                <a:t> clusters.</a:t>
              </a:r>
            </a:p>
          </p:txBody>
        </p:sp>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l="6614" r="5819"/>
            <a:stretch/>
          </p:blipFill>
          <p:spPr>
            <a:xfrm>
              <a:off x="3294728" y="3268120"/>
              <a:ext cx="2988238" cy="1734769"/>
            </a:xfrm>
            <a:prstGeom prst="rect">
              <a:avLst/>
            </a:prstGeom>
            <a:ln w="38100">
              <a:noFill/>
            </a:ln>
          </p:spPr>
        </p:pic>
        <p:sp>
          <p:nvSpPr>
            <p:cNvPr id="12" name="TextBox 11"/>
            <p:cNvSpPr txBox="1"/>
            <p:nvPr/>
          </p:nvSpPr>
          <p:spPr>
            <a:xfrm>
              <a:off x="4287493" y="2974396"/>
              <a:ext cx="1160206" cy="369332"/>
            </a:xfrm>
            <a:prstGeom prst="rect">
              <a:avLst/>
            </a:prstGeom>
            <a:noFill/>
          </p:spPr>
          <p:txBody>
            <a:bodyPr wrap="square" rtlCol="0">
              <a:spAutoFit/>
            </a:bodyPr>
            <a:lstStyle/>
            <a:p>
              <a:r>
                <a:rPr lang="en-US" b="1" dirty="0"/>
                <a:t>K-means</a:t>
              </a:r>
            </a:p>
          </p:txBody>
        </p:sp>
      </p:grpSp>
      <p:grpSp>
        <p:nvGrpSpPr>
          <p:cNvPr id="6" name="Group 5"/>
          <p:cNvGrpSpPr/>
          <p:nvPr/>
        </p:nvGrpSpPr>
        <p:grpSpPr>
          <a:xfrm>
            <a:off x="3951871" y="4420232"/>
            <a:ext cx="3627289" cy="1821118"/>
            <a:chOff x="3194898" y="4954290"/>
            <a:chExt cx="3627289" cy="1821118"/>
          </a:xfrm>
        </p:grpSpPr>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3198" y="5200970"/>
              <a:ext cx="1837540" cy="1574438"/>
            </a:xfrm>
            <a:prstGeom prst="rect">
              <a:avLst/>
            </a:prstGeom>
            <a:ln w="38100">
              <a:noFill/>
            </a:ln>
          </p:spPr>
        </p:pic>
        <p:sp>
          <p:nvSpPr>
            <p:cNvPr id="18" name="TextBox 17"/>
            <p:cNvSpPr txBox="1"/>
            <p:nvPr/>
          </p:nvSpPr>
          <p:spPr>
            <a:xfrm>
              <a:off x="5548101" y="5412067"/>
              <a:ext cx="1274086" cy="1323439"/>
            </a:xfrm>
            <a:prstGeom prst="rect">
              <a:avLst/>
            </a:prstGeom>
            <a:noFill/>
          </p:spPr>
          <p:txBody>
            <a:bodyPr wrap="square" rtlCol="0">
              <a:spAutoFit/>
            </a:bodyPr>
            <a:lstStyle/>
            <a:p>
              <a:pPr algn="ctr"/>
              <a:r>
                <a:rPr lang="en-US" sz="1600" dirty="0">
                  <a:solidFill>
                    <a:srgbClr val="7030A0"/>
                  </a:solidFill>
                </a:rPr>
                <a:t>Separation into </a:t>
              </a:r>
              <a:r>
                <a:rPr lang="en-US" sz="1600" b="1" dirty="0">
                  <a:solidFill>
                    <a:srgbClr val="7030A0"/>
                  </a:solidFill>
                </a:rPr>
                <a:t>K</a:t>
              </a:r>
              <a:r>
                <a:rPr lang="en-US" sz="1600" dirty="0">
                  <a:solidFill>
                    <a:srgbClr val="7030A0"/>
                  </a:solidFill>
                </a:rPr>
                <a:t> groups with the widest gap possible</a:t>
              </a:r>
            </a:p>
          </p:txBody>
        </p:sp>
        <p:sp>
          <p:nvSpPr>
            <p:cNvPr id="20" name="TextBox 19"/>
            <p:cNvSpPr txBox="1"/>
            <p:nvPr/>
          </p:nvSpPr>
          <p:spPr>
            <a:xfrm>
              <a:off x="3194898" y="4954290"/>
              <a:ext cx="3129780" cy="369332"/>
            </a:xfrm>
            <a:prstGeom prst="rect">
              <a:avLst/>
            </a:prstGeom>
            <a:noFill/>
          </p:spPr>
          <p:txBody>
            <a:bodyPr wrap="square" rtlCol="0">
              <a:spAutoFit/>
            </a:bodyPr>
            <a:lstStyle/>
            <a:p>
              <a:r>
                <a:rPr lang="en-US" b="1" dirty="0"/>
                <a:t>SVM-Support Vector Machines</a:t>
              </a:r>
            </a:p>
          </p:txBody>
        </p:sp>
      </p:grpSp>
      <p:sp>
        <p:nvSpPr>
          <p:cNvPr id="34" name="Right Arrow 33"/>
          <p:cNvSpPr/>
          <p:nvPr/>
        </p:nvSpPr>
        <p:spPr>
          <a:xfrm>
            <a:off x="8341747" y="2835953"/>
            <a:ext cx="690343" cy="915311"/>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4336818" y="1077232"/>
            <a:ext cx="2980260" cy="923330"/>
          </a:xfrm>
          <a:prstGeom prst="rect">
            <a:avLst/>
          </a:prstGeom>
          <a:noFill/>
        </p:spPr>
        <p:txBody>
          <a:bodyPr wrap="square" rtlCol="0">
            <a:spAutoFit/>
          </a:bodyPr>
          <a:lstStyle/>
          <a:p>
            <a:pPr algn="ctr"/>
            <a:r>
              <a:rPr lang="en-US" b="1" dirty="0"/>
              <a:t>Unsupervised Machine Learning Methods: Clustering and Classification</a:t>
            </a:r>
          </a:p>
        </p:txBody>
      </p:sp>
      <p:sp>
        <p:nvSpPr>
          <p:cNvPr id="36" name="TextBox 35"/>
          <p:cNvSpPr txBox="1"/>
          <p:nvPr/>
        </p:nvSpPr>
        <p:spPr>
          <a:xfrm>
            <a:off x="-260477" y="693118"/>
            <a:ext cx="3129780" cy="369332"/>
          </a:xfrm>
          <a:prstGeom prst="rect">
            <a:avLst/>
          </a:prstGeom>
          <a:noFill/>
        </p:spPr>
        <p:txBody>
          <a:bodyPr wrap="square" rtlCol="0">
            <a:spAutoFit/>
          </a:bodyPr>
          <a:lstStyle/>
          <a:p>
            <a:pPr algn="ctr"/>
            <a:r>
              <a:rPr lang="en-US" b="1" dirty="0">
                <a:solidFill>
                  <a:srgbClr val="0000FF"/>
                </a:solidFill>
              </a:rPr>
              <a:t>(1) Obtain Data</a:t>
            </a:r>
          </a:p>
        </p:txBody>
      </p:sp>
      <p:sp>
        <p:nvSpPr>
          <p:cNvPr id="39" name="TextBox 38"/>
          <p:cNvSpPr txBox="1"/>
          <p:nvPr/>
        </p:nvSpPr>
        <p:spPr>
          <a:xfrm>
            <a:off x="4440171" y="693118"/>
            <a:ext cx="2980260" cy="369332"/>
          </a:xfrm>
          <a:prstGeom prst="rect">
            <a:avLst/>
          </a:prstGeom>
          <a:noFill/>
        </p:spPr>
        <p:txBody>
          <a:bodyPr wrap="square" rtlCol="0">
            <a:spAutoFit/>
          </a:bodyPr>
          <a:lstStyle/>
          <a:p>
            <a:pPr algn="ctr"/>
            <a:r>
              <a:rPr lang="en-US" b="1" dirty="0">
                <a:solidFill>
                  <a:srgbClr val="0000FF"/>
                </a:solidFill>
              </a:rPr>
              <a:t>(2) Data Wrangling</a:t>
            </a:r>
          </a:p>
        </p:txBody>
      </p:sp>
      <p:sp>
        <p:nvSpPr>
          <p:cNvPr id="40" name="TextBox 39"/>
          <p:cNvSpPr txBox="1"/>
          <p:nvPr/>
        </p:nvSpPr>
        <p:spPr>
          <a:xfrm>
            <a:off x="9058026" y="709580"/>
            <a:ext cx="2980260" cy="369332"/>
          </a:xfrm>
          <a:prstGeom prst="rect">
            <a:avLst/>
          </a:prstGeom>
          <a:noFill/>
        </p:spPr>
        <p:txBody>
          <a:bodyPr wrap="square" rtlCol="0">
            <a:spAutoFit/>
          </a:bodyPr>
          <a:lstStyle/>
          <a:p>
            <a:pPr algn="ctr"/>
            <a:r>
              <a:rPr lang="en-US" b="1" dirty="0">
                <a:solidFill>
                  <a:srgbClr val="0000FF"/>
                </a:solidFill>
              </a:rPr>
              <a:t>(3)Train Model</a:t>
            </a:r>
          </a:p>
        </p:txBody>
      </p:sp>
      <p:grpSp>
        <p:nvGrpSpPr>
          <p:cNvPr id="14" name="Group 13"/>
          <p:cNvGrpSpPr/>
          <p:nvPr/>
        </p:nvGrpSpPr>
        <p:grpSpPr>
          <a:xfrm>
            <a:off x="8449850" y="1065401"/>
            <a:ext cx="3166057" cy="2344224"/>
            <a:chOff x="8449850" y="1065401"/>
            <a:chExt cx="3166057" cy="2344224"/>
          </a:xfrm>
        </p:grpSpPr>
        <p:pic>
          <p:nvPicPr>
            <p:cNvPr id="37" name="Picture 36" descr="https://www.mathworks.com/help/fuzzy/guieditors.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80405" y="1249503"/>
              <a:ext cx="2135502" cy="2160122"/>
            </a:xfrm>
            <a:prstGeom prst="rect">
              <a:avLst/>
            </a:prstGeom>
            <a:noFill/>
            <a:ln>
              <a:noFill/>
            </a:ln>
          </p:spPr>
        </p:pic>
        <p:sp>
          <p:nvSpPr>
            <p:cNvPr id="41" name="TextBox 40"/>
            <p:cNvSpPr txBox="1"/>
            <p:nvPr/>
          </p:nvSpPr>
          <p:spPr>
            <a:xfrm>
              <a:off x="8449850" y="1065401"/>
              <a:ext cx="1421071" cy="830997"/>
            </a:xfrm>
            <a:prstGeom prst="rect">
              <a:avLst/>
            </a:prstGeom>
            <a:noFill/>
          </p:spPr>
          <p:txBody>
            <a:bodyPr wrap="square" rtlCol="0">
              <a:spAutoFit/>
            </a:bodyPr>
            <a:lstStyle/>
            <a:p>
              <a:pPr algn="ctr"/>
              <a:r>
                <a:rPr lang="en-US" sz="1600" dirty="0">
                  <a:solidFill>
                    <a:srgbClr val="7030A0"/>
                  </a:solidFill>
                </a:rPr>
                <a:t>Fuzzy Inference System (FIS)</a:t>
              </a:r>
            </a:p>
          </p:txBody>
        </p:sp>
      </p:grpSp>
      <p:grpSp>
        <p:nvGrpSpPr>
          <p:cNvPr id="25" name="Group 24"/>
          <p:cNvGrpSpPr/>
          <p:nvPr/>
        </p:nvGrpSpPr>
        <p:grpSpPr>
          <a:xfrm>
            <a:off x="8491021" y="3899950"/>
            <a:ext cx="3451221" cy="3001793"/>
            <a:chOff x="8561129" y="3855059"/>
            <a:chExt cx="3451221" cy="3001793"/>
          </a:xfrm>
        </p:grpSpPr>
        <p:pic>
          <p:nvPicPr>
            <p:cNvPr id="38" name="Picture 2" descr="Deep Networ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81197" y="3855059"/>
              <a:ext cx="3231153" cy="2241095"/>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8561129" y="6025855"/>
              <a:ext cx="1421071" cy="830997"/>
            </a:xfrm>
            <a:prstGeom prst="rect">
              <a:avLst/>
            </a:prstGeom>
            <a:noFill/>
          </p:spPr>
          <p:txBody>
            <a:bodyPr wrap="square" rtlCol="0">
              <a:spAutoFit/>
            </a:bodyPr>
            <a:lstStyle/>
            <a:p>
              <a:pPr algn="ctr"/>
              <a:r>
                <a:rPr lang="en-US" sz="1600" dirty="0">
                  <a:solidFill>
                    <a:srgbClr val="7030A0"/>
                  </a:solidFill>
                </a:rPr>
                <a:t>Deep Neural Network (DNN)</a:t>
              </a:r>
            </a:p>
          </p:txBody>
        </p:sp>
      </p:grpSp>
    </p:spTree>
    <p:extLst>
      <p:ext uri="{BB962C8B-B14F-4D97-AF65-F5344CB8AC3E}">
        <p14:creationId xmlns:p14="http://schemas.microsoft.com/office/powerpoint/2010/main" val="2785399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4" grpId="0" animBg="1"/>
      <p:bldP spid="35" grpId="0"/>
      <p:bldP spid="39"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8163" y="59186"/>
            <a:ext cx="10515600" cy="799796"/>
          </a:xfrm>
        </p:spPr>
        <p:txBody>
          <a:bodyPr>
            <a:normAutofit/>
          </a:bodyPr>
          <a:lstStyle/>
          <a:p>
            <a:pPr algn="ctr"/>
            <a:r>
              <a:rPr lang="en-US" sz="2800" b="1" dirty="0">
                <a:latin typeface="+mn-lt"/>
              </a:rPr>
              <a:t>Parameter set considerations</a:t>
            </a:r>
          </a:p>
        </p:txBody>
      </p:sp>
      <p:sp>
        <p:nvSpPr>
          <p:cNvPr id="3" name="Content Placeholder 2"/>
          <p:cNvSpPr>
            <a:spLocks noGrp="1"/>
          </p:cNvSpPr>
          <p:nvPr>
            <p:ph idx="1"/>
          </p:nvPr>
        </p:nvSpPr>
        <p:spPr>
          <a:xfrm>
            <a:off x="212436" y="858982"/>
            <a:ext cx="11647055" cy="5698836"/>
          </a:xfrm>
        </p:spPr>
        <p:txBody>
          <a:bodyPr>
            <a:normAutofit/>
          </a:bodyPr>
          <a:lstStyle/>
          <a:p>
            <a:r>
              <a:rPr lang="en-US" sz="2400" dirty="0"/>
              <a:t>Investigate statistical parameters using the available information that could provide augmented insight into conjunction events.</a:t>
            </a:r>
          </a:p>
          <a:p>
            <a:r>
              <a:rPr lang="en-US" sz="2400" dirty="0"/>
              <a:t>Developed a set of “statistical information parameters” (and their variations) derived from some of the same information used to compute Pc.</a:t>
            </a:r>
          </a:p>
          <a:p>
            <a:pPr marL="0" indent="0">
              <a:buNone/>
            </a:pPr>
            <a:endParaRPr lang="en-US" dirty="0"/>
          </a:p>
          <a:p>
            <a:pPr marL="1311275" lvl="2" indent="0">
              <a:buNone/>
            </a:pPr>
            <a:r>
              <a:rPr lang="en-US" sz="2400" dirty="0"/>
              <a:t>Probability of Collision (Pc) </a:t>
            </a:r>
          </a:p>
          <a:p>
            <a:pPr marL="1311275" lvl="2" indent="0">
              <a:buNone/>
            </a:pPr>
            <a:r>
              <a:rPr lang="en-US" sz="2400" dirty="0"/>
              <a:t>Mahalanobis Distance (MHD)</a:t>
            </a:r>
          </a:p>
          <a:p>
            <a:pPr marL="1311275" lvl="2" indent="0" fontAlgn="t">
              <a:buNone/>
            </a:pPr>
            <a:r>
              <a:rPr lang="en-US" sz="2400" dirty="0"/>
              <a:t>Miss Distance (MD)</a:t>
            </a:r>
          </a:p>
          <a:p>
            <a:pPr marL="1311275" lvl="2" indent="0" fontAlgn="t">
              <a:buNone/>
            </a:pPr>
            <a:r>
              <a:rPr lang="en-US" sz="2400" dirty="0"/>
              <a:t>Bhattacharyya Distance (BD)</a:t>
            </a:r>
          </a:p>
          <a:p>
            <a:pPr marL="1311275" lvl="2" indent="0" fontAlgn="t">
              <a:buNone/>
            </a:pPr>
            <a:r>
              <a:rPr lang="en-US" sz="2400" dirty="0"/>
              <a:t>Angle between two orbit planes(OA)</a:t>
            </a:r>
          </a:p>
          <a:p>
            <a:pPr marL="1311275" lvl="2" indent="0" fontAlgn="t">
              <a:buNone/>
            </a:pPr>
            <a:r>
              <a:rPr lang="en-US" sz="2400" dirty="0"/>
              <a:t>Kullback-Leibler Distance (KLD)</a:t>
            </a:r>
          </a:p>
          <a:p>
            <a:pPr marL="1311275" lvl="2" indent="0" fontAlgn="t">
              <a:buNone/>
            </a:pPr>
            <a:r>
              <a:rPr lang="en-US" sz="2400" dirty="0">
                <a:solidFill>
                  <a:srgbClr val="7030A0"/>
                </a:solidFill>
              </a:rPr>
              <a:t>Other?</a:t>
            </a:r>
          </a:p>
          <a:p>
            <a:pPr marL="0" indent="0">
              <a:buNone/>
            </a:pPr>
            <a:endParaRPr lang="en-US" dirty="0"/>
          </a:p>
        </p:txBody>
      </p:sp>
      <p:sp>
        <p:nvSpPr>
          <p:cNvPr id="6" name="Right Brace 5"/>
          <p:cNvSpPr/>
          <p:nvPr/>
        </p:nvSpPr>
        <p:spPr>
          <a:xfrm>
            <a:off x="6331527" y="2992582"/>
            <a:ext cx="304800" cy="3463636"/>
          </a:xfrm>
          <a:prstGeom prst="rightBrace">
            <a:avLst>
              <a:gd name="adj1" fmla="val 135606"/>
              <a:gd name="adj2" fmla="val 50000"/>
            </a:avLst>
          </a:prstGeom>
          <a:ln>
            <a:solidFill>
              <a:srgbClr val="7030A0"/>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dirty="0"/>
          </a:p>
        </p:txBody>
      </p:sp>
      <p:sp>
        <p:nvSpPr>
          <p:cNvPr id="8" name="TextBox 7"/>
          <p:cNvSpPr txBox="1"/>
          <p:nvPr/>
        </p:nvSpPr>
        <p:spPr>
          <a:xfrm>
            <a:off x="6816436" y="3429000"/>
            <a:ext cx="5375564" cy="1477328"/>
          </a:xfrm>
          <a:prstGeom prst="rect">
            <a:avLst/>
          </a:prstGeom>
          <a:noFill/>
        </p:spPr>
        <p:txBody>
          <a:bodyPr wrap="square" rtlCol="0">
            <a:spAutoFit/>
          </a:bodyPr>
          <a:lstStyle/>
          <a:p>
            <a:pPr lvl="0" defTabSz="457200">
              <a:defRPr/>
            </a:pPr>
            <a:r>
              <a:rPr lang="en-US" sz="2400" kern="0" dirty="0">
                <a:solidFill>
                  <a:prstClr val="black"/>
                </a:solidFill>
              </a:rPr>
              <a:t>-Position and Velocity </a:t>
            </a:r>
          </a:p>
          <a:p>
            <a:pPr lvl="0" defTabSz="457200">
              <a:defRPr/>
            </a:pPr>
            <a:r>
              <a:rPr lang="en-US" sz="2400" kern="0" dirty="0">
                <a:solidFill>
                  <a:prstClr val="black"/>
                </a:solidFill>
              </a:rPr>
              <a:t>-Covariance matrix</a:t>
            </a:r>
          </a:p>
          <a:p>
            <a:r>
              <a:rPr lang="en-US" sz="2400" kern="0" dirty="0">
                <a:solidFill>
                  <a:srgbClr val="7030A0"/>
                </a:solidFill>
              </a:rPr>
              <a:t>-Other?</a:t>
            </a:r>
          </a:p>
          <a:p>
            <a:endParaRPr lang="en-US" dirty="0"/>
          </a:p>
        </p:txBody>
      </p:sp>
      <p:sp>
        <p:nvSpPr>
          <p:cNvPr id="4" name="TextBox 3"/>
          <p:cNvSpPr txBox="1"/>
          <p:nvPr/>
        </p:nvSpPr>
        <p:spPr>
          <a:xfrm>
            <a:off x="6816436" y="2807916"/>
            <a:ext cx="3129477" cy="369332"/>
          </a:xfrm>
          <a:prstGeom prst="rect">
            <a:avLst/>
          </a:prstGeom>
          <a:noFill/>
        </p:spPr>
        <p:txBody>
          <a:bodyPr wrap="square" rtlCol="0">
            <a:spAutoFit/>
          </a:bodyPr>
          <a:lstStyle/>
          <a:p>
            <a:pPr lvl="0" defTabSz="457200">
              <a:defRPr/>
            </a:pPr>
            <a:r>
              <a:rPr lang="en-US" b="1" i="1" kern="0" dirty="0">
                <a:solidFill>
                  <a:prstClr val="black"/>
                </a:solidFill>
              </a:rPr>
              <a:t>(Both Primary and Secondary)</a:t>
            </a:r>
          </a:p>
        </p:txBody>
      </p:sp>
      <p:sp>
        <p:nvSpPr>
          <p:cNvPr id="5" name="Slide Number Placeholder 4">
            <a:extLst>
              <a:ext uri="{FF2B5EF4-FFF2-40B4-BE49-F238E27FC236}">
                <a16:creationId xmlns:a16="http://schemas.microsoft.com/office/drawing/2014/main" id="{8AB3A455-6D1D-C268-C5F8-44E2880AF649}"/>
              </a:ext>
            </a:extLst>
          </p:cNvPr>
          <p:cNvSpPr>
            <a:spLocks noGrp="1"/>
          </p:cNvSpPr>
          <p:nvPr>
            <p:ph type="sldNum" sz="quarter" idx="12"/>
          </p:nvPr>
        </p:nvSpPr>
        <p:spPr/>
        <p:txBody>
          <a:bodyPr/>
          <a:lstStyle/>
          <a:p>
            <a:fld id="{D1802EF5-1B65-4033-90D1-623E74A55A6B}" type="slidenum">
              <a:rPr lang="en-US" smtClean="0"/>
              <a:t>21</a:t>
            </a:fld>
            <a:endParaRPr lang="en-US" dirty="0"/>
          </a:p>
        </p:txBody>
      </p:sp>
    </p:spTree>
    <p:extLst>
      <p:ext uri="{BB962C8B-B14F-4D97-AF65-F5344CB8AC3E}">
        <p14:creationId xmlns:p14="http://schemas.microsoft.com/office/powerpoint/2010/main" val="297432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99796"/>
          </a:xfrm>
        </p:spPr>
        <p:txBody>
          <a:bodyPr>
            <a:normAutofit/>
          </a:bodyPr>
          <a:lstStyle/>
          <a:p>
            <a:pPr algn="ctr"/>
            <a:r>
              <a:rPr lang="en-US" sz="2800" b="1" dirty="0">
                <a:latin typeface="+mn-lt"/>
              </a:rPr>
              <a:t>Data Wrangling: Unsupervised Machine Learning</a:t>
            </a:r>
          </a:p>
        </p:txBody>
      </p:sp>
      <p:sp>
        <p:nvSpPr>
          <p:cNvPr id="3" name="Content Placeholder 2"/>
          <p:cNvSpPr>
            <a:spLocks noGrp="1"/>
          </p:cNvSpPr>
          <p:nvPr>
            <p:ph idx="1"/>
          </p:nvPr>
        </p:nvSpPr>
        <p:spPr>
          <a:xfrm>
            <a:off x="153042" y="583911"/>
            <a:ext cx="11369964" cy="6137564"/>
          </a:xfrm>
        </p:spPr>
        <p:txBody>
          <a:bodyPr>
            <a:normAutofit/>
          </a:bodyPr>
          <a:lstStyle/>
          <a:p>
            <a:r>
              <a:rPr lang="en-US" sz="2400" dirty="0"/>
              <a:t>Unsupervised learning methods classify data into groups based on features within the dataset that may not be immediately obvious to a human operator.</a:t>
            </a:r>
          </a:p>
          <a:p>
            <a:r>
              <a:rPr lang="en-US" sz="2400" dirty="0"/>
              <a:t>Clustering algorithms fall into two broad groups:</a:t>
            </a:r>
          </a:p>
          <a:p>
            <a:pPr marL="457200" lvl="1" indent="0">
              <a:buNone/>
            </a:pPr>
            <a:r>
              <a:rPr lang="en-US" sz="2200" dirty="0"/>
              <a:t>-Hard Clustering: each data point belongs to only one cluster ex. K-means and Support Vector Machines</a:t>
            </a:r>
          </a:p>
          <a:p>
            <a:pPr marL="457200" lvl="1" indent="0">
              <a:buNone/>
            </a:pPr>
            <a:r>
              <a:rPr lang="en-US" sz="2200" dirty="0"/>
              <a:t>-Soft Clustering: each data point belongs to more than one cluster ex. Fuzzy C-means and Gaussian Mixture Models</a:t>
            </a:r>
            <a:endParaRPr lang="en-US" sz="2000" dirty="0"/>
          </a:p>
          <a:p>
            <a:pPr marL="285750" indent="-285750"/>
            <a:r>
              <a:rPr lang="en-US" sz="2400" dirty="0"/>
              <a:t>Two clusters/classifications were defined: </a:t>
            </a:r>
          </a:p>
          <a:p>
            <a:pPr lvl="1"/>
            <a:r>
              <a:rPr lang="en-US" sz="2200" b="1" dirty="0"/>
              <a:t>“safe” </a:t>
            </a:r>
            <a:r>
              <a:rPr lang="en-US" sz="2200" dirty="0"/>
              <a:t>or </a:t>
            </a:r>
            <a:r>
              <a:rPr lang="en-US" sz="2200" b="1" dirty="0"/>
              <a:t>“not safe”</a:t>
            </a:r>
          </a:p>
          <a:p>
            <a:pPr marL="285750" indent="-285750"/>
            <a:r>
              <a:rPr lang="en-US" sz="2400" dirty="0"/>
              <a:t>The performance metric was compared to a </a:t>
            </a:r>
          </a:p>
          <a:p>
            <a:pPr marL="0" indent="0">
              <a:buNone/>
            </a:pPr>
            <a:r>
              <a:rPr lang="en-US" sz="2400" dirty="0"/>
              <a:t>    Monte Carlo computation for the ground truth </a:t>
            </a:r>
          </a:p>
          <a:p>
            <a:pPr marL="0" indent="0">
              <a:buNone/>
            </a:pPr>
            <a:r>
              <a:rPr lang="en-US" sz="2400" dirty="0"/>
              <a:t>    based on Pc </a:t>
            </a:r>
          </a:p>
          <a:p>
            <a:pPr marL="742950" lvl="1" indent="-285750"/>
            <a:r>
              <a:rPr lang="en-US" sz="2200" b="1" dirty="0"/>
              <a:t>1 – ensemble’s correct assignment</a:t>
            </a:r>
          </a:p>
          <a:p>
            <a:pPr marL="742950" lvl="1" indent="-285750"/>
            <a:r>
              <a:rPr lang="en-US" sz="2200" b="1" dirty="0"/>
              <a:t>0 – ensemble’s incorrect assignment</a:t>
            </a:r>
          </a:p>
          <a:p>
            <a:pPr marL="457200" lvl="1" indent="0">
              <a:buNone/>
            </a:pPr>
            <a:endParaRPr lang="en-US" sz="2000" dirty="0"/>
          </a:p>
          <a:p>
            <a:pPr marL="0" indent="0">
              <a:buNone/>
            </a:pP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545573970"/>
              </p:ext>
            </p:extLst>
          </p:nvPr>
        </p:nvGraphicFramePr>
        <p:xfrm>
          <a:off x="6627127" y="3481199"/>
          <a:ext cx="4895879" cy="2583195"/>
        </p:xfrm>
        <a:graphic>
          <a:graphicData uri="http://schemas.openxmlformats.org/drawingml/2006/table">
            <a:tbl>
              <a:tblPr firstRow="1" firstCol="1" bandRow="1" bandCol="1">
                <a:tableStyleId>{74C1A8A3-306A-4EB7-A6B1-4F7E0EB9C5D6}</a:tableStyleId>
              </a:tblPr>
              <a:tblGrid>
                <a:gridCol w="2688389">
                  <a:extLst>
                    <a:ext uri="{9D8B030D-6E8A-4147-A177-3AD203B41FA5}">
                      <a16:colId xmlns:a16="http://schemas.microsoft.com/office/drawing/2014/main" val="478224344"/>
                    </a:ext>
                  </a:extLst>
                </a:gridCol>
                <a:gridCol w="1125926">
                  <a:extLst>
                    <a:ext uri="{9D8B030D-6E8A-4147-A177-3AD203B41FA5}">
                      <a16:colId xmlns:a16="http://schemas.microsoft.com/office/drawing/2014/main" val="1779320656"/>
                    </a:ext>
                  </a:extLst>
                </a:gridCol>
                <a:gridCol w="1081564">
                  <a:extLst>
                    <a:ext uri="{9D8B030D-6E8A-4147-A177-3AD203B41FA5}">
                      <a16:colId xmlns:a16="http://schemas.microsoft.com/office/drawing/2014/main" val="2787837663"/>
                    </a:ext>
                  </a:extLst>
                </a:gridCol>
              </a:tblGrid>
              <a:tr h="439881">
                <a:tc>
                  <a:txBody>
                    <a:bodyPr/>
                    <a:lstStyle/>
                    <a:p>
                      <a:pPr marL="0" marR="0" algn="just">
                        <a:spcBef>
                          <a:spcPts val="0"/>
                        </a:spcBef>
                        <a:spcAft>
                          <a:spcPts val="600"/>
                        </a:spcAft>
                      </a:pPr>
                      <a:r>
                        <a:rPr lang="en-US" sz="1400" b="1" dirty="0">
                          <a:effectLst/>
                        </a:rPr>
                        <a:t>Parameter</a:t>
                      </a:r>
                      <a:endParaRPr lang="en-US" sz="1400" b="1"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spcBef>
                          <a:spcPts val="0"/>
                        </a:spcBef>
                        <a:spcAft>
                          <a:spcPts val="600"/>
                        </a:spcAft>
                      </a:pPr>
                      <a:r>
                        <a:rPr lang="en-US" sz="1400" dirty="0">
                          <a:effectLst/>
                        </a:rPr>
                        <a:t>K-means </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spcBef>
                          <a:spcPts val="0"/>
                        </a:spcBef>
                        <a:spcAft>
                          <a:spcPts val="600"/>
                        </a:spcAft>
                      </a:pPr>
                      <a:r>
                        <a:rPr lang="en-US" sz="1400" dirty="0">
                          <a:effectLst/>
                        </a:rPr>
                        <a:t>SVM </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0757082"/>
                  </a:ext>
                </a:extLst>
              </a:tr>
              <a:tr h="389980">
                <a:tc>
                  <a:txBody>
                    <a:bodyPr/>
                    <a:lstStyle/>
                    <a:p>
                      <a:pPr marL="0" marR="0" algn="just">
                        <a:spcBef>
                          <a:spcPts val="0"/>
                        </a:spcBef>
                        <a:spcAft>
                          <a:spcPts val="600"/>
                        </a:spcAft>
                      </a:pPr>
                      <a:r>
                        <a:rPr lang="en-US" sz="1400" dirty="0">
                          <a:effectLst/>
                        </a:rPr>
                        <a:t>Probability of Collision (Pc)</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spcBef>
                          <a:spcPts val="0"/>
                        </a:spcBef>
                        <a:spcAft>
                          <a:spcPts val="600"/>
                        </a:spcAft>
                      </a:pPr>
                      <a:r>
                        <a:rPr lang="en-US" sz="1400" dirty="0">
                          <a:effectLst/>
                        </a:rPr>
                        <a:t>0.7742</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gn="just">
                        <a:spcBef>
                          <a:spcPts val="0"/>
                        </a:spcBef>
                        <a:spcAft>
                          <a:spcPts val="600"/>
                        </a:spcAft>
                      </a:pPr>
                      <a:r>
                        <a:rPr lang="en-US" sz="1400" dirty="0">
                          <a:effectLst/>
                        </a:rPr>
                        <a:t>0.9995</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242994690"/>
                  </a:ext>
                </a:extLst>
              </a:tr>
              <a:tr h="389980">
                <a:tc>
                  <a:txBody>
                    <a:bodyPr/>
                    <a:lstStyle/>
                    <a:p>
                      <a:pPr marL="0" marR="0" algn="just">
                        <a:spcBef>
                          <a:spcPts val="0"/>
                        </a:spcBef>
                        <a:spcAft>
                          <a:spcPts val="600"/>
                        </a:spcAft>
                      </a:pPr>
                      <a:r>
                        <a:rPr lang="en-US" sz="1400" dirty="0">
                          <a:effectLst/>
                        </a:rPr>
                        <a:t>Miss Distance (MD)</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spcBef>
                          <a:spcPts val="0"/>
                        </a:spcBef>
                        <a:spcAft>
                          <a:spcPts val="600"/>
                        </a:spcAft>
                      </a:pPr>
                      <a:r>
                        <a:rPr lang="en-US" sz="1400" dirty="0">
                          <a:effectLst/>
                        </a:rPr>
                        <a:t>0.6389</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gn="just">
                        <a:spcBef>
                          <a:spcPts val="0"/>
                        </a:spcBef>
                        <a:spcAft>
                          <a:spcPts val="600"/>
                        </a:spcAft>
                      </a:pPr>
                      <a:r>
                        <a:rPr lang="en-US" sz="1400" dirty="0">
                          <a:effectLst/>
                        </a:rPr>
                        <a:t>0.8314</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761194855"/>
                  </a:ext>
                </a:extLst>
              </a:tr>
              <a:tr h="389980">
                <a:tc>
                  <a:txBody>
                    <a:bodyPr/>
                    <a:lstStyle/>
                    <a:p>
                      <a:pPr marL="0" marR="0" algn="just">
                        <a:spcBef>
                          <a:spcPts val="0"/>
                        </a:spcBef>
                        <a:spcAft>
                          <a:spcPts val="600"/>
                        </a:spcAft>
                      </a:pPr>
                      <a:r>
                        <a:rPr lang="en-US" sz="1400" dirty="0">
                          <a:effectLst/>
                        </a:rPr>
                        <a:t>Mahalanobis Distance (MHD)</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spcBef>
                          <a:spcPts val="0"/>
                        </a:spcBef>
                        <a:spcAft>
                          <a:spcPts val="600"/>
                        </a:spcAft>
                      </a:pPr>
                      <a:r>
                        <a:rPr lang="en-US" sz="1400" dirty="0">
                          <a:effectLst/>
                        </a:rPr>
                        <a:t>0.6983</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gn="just">
                        <a:spcBef>
                          <a:spcPts val="0"/>
                        </a:spcBef>
                        <a:spcAft>
                          <a:spcPts val="600"/>
                        </a:spcAft>
                      </a:pPr>
                      <a:r>
                        <a:rPr lang="en-US" sz="1400" dirty="0">
                          <a:effectLst/>
                        </a:rPr>
                        <a:t>0.8810</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199220366"/>
                  </a:ext>
                </a:extLst>
              </a:tr>
              <a:tr h="389980">
                <a:tc>
                  <a:txBody>
                    <a:bodyPr/>
                    <a:lstStyle/>
                    <a:p>
                      <a:pPr marL="0" marR="0" algn="just">
                        <a:spcBef>
                          <a:spcPts val="0"/>
                        </a:spcBef>
                        <a:spcAft>
                          <a:spcPts val="600"/>
                        </a:spcAft>
                      </a:pPr>
                      <a:r>
                        <a:rPr lang="en-US" sz="1400" dirty="0">
                          <a:effectLst/>
                        </a:rPr>
                        <a:t>Bhattacharyya Distance (BD)</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spcBef>
                          <a:spcPts val="0"/>
                        </a:spcBef>
                        <a:spcAft>
                          <a:spcPts val="600"/>
                        </a:spcAft>
                      </a:pPr>
                      <a:r>
                        <a:rPr lang="en-US" sz="1400" dirty="0">
                          <a:effectLst/>
                        </a:rPr>
                        <a:t>0.7611</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gn="just">
                        <a:spcBef>
                          <a:spcPts val="0"/>
                        </a:spcBef>
                        <a:spcAft>
                          <a:spcPts val="600"/>
                        </a:spcAft>
                      </a:pPr>
                      <a:r>
                        <a:rPr lang="en-US" sz="1400" dirty="0">
                          <a:effectLst/>
                        </a:rPr>
                        <a:t>0.8864</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765815603"/>
                  </a:ext>
                </a:extLst>
              </a:tr>
              <a:tr h="361605">
                <a:tc>
                  <a:txBody>
                    <a:bodyPr/>
                    <a:lstStyle/>
                    <a:p>
                      <a:pPr marL="0" marR="0" algn="just">
                        <a:spcBef>
                          <a:spcPts val="0"/>
                        </a:spcBef>
                        <a:spcAft>
                          <a:spcPts val="600"/>
                        </a:spcAft>
                      </a:pPr>
                      <a:r>
                        <a:rPr lang="en-US" sz="1400" dirty="0">
                          <a:effectLst/>
                        </a:rPr>
                        <a:t>Kullback-Leibler Distance (KLD)</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spcBef>
                          <a:spcPts val="0"/>
                        </a:spcBef>
                        <a:spcAft>
                          <a:spcPts val="600"/>
                        </a:spcAft>
                      </a:pPr>
                      <a:r>
                        <a:rPr lang="en-US" sz="1400" dirty="0">
                          <a:effectLst/>
                        </a:rPr>
                        <a:t>0.7736</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gn="just">
                        <a:spcBef>
                          <a:spcPts val="0"/>
                        </a:spcBef>
                        <a:spcAft>
                          <a:spcPts val="600"/>
                        </a:spcAft>
                      </a:pPr>
                      <a:r>
                        <a:rPr lang="en-US" sz="1400" dirty="0">
                          <a:effectLst/>
                        </a:rPr>
                        <a:t>0.8459</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445135518"/>
                  </a:ext>
                </a:extLst>
              </a:tr>
              <a:tr h="221789">
                <a:tc>
                  <a:txBody>
                    <a:bodyPr/>
                    <a:lstStyle/>
                    <a:p>
                      <a:pPr marL="0" marR="0" algn="just">
                        <a:spcBef>
                          <a:spcPts val="0"/>
                        </a:spcBef>
                        <a:spcAft>
                          <a:spcPts val="600"/>
                        </a:spcAft>
                      </a:pPr>
                      <a:r>
                        <a:rPr lang="en-US" sz="1400" dirty="0">
                          <a:effectLst/>
                        </a:rPr>
                        <a:t>Orbit Angle (OA)</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spcBef>
                          <a:spcPts val="0"/>
                        </a:spcBef>
                        <a:spcAft>
                          <a:spcPts val="600"/>
                        </a:spcAft>
                      </a:pPr>
                      <a:r>
                        <a:rPr lang="en-US" sz="1400" dirty="0">
                          <a:effectLst/>
                        </a:rPr>
                        <a:t>0.5387</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algn="just">
                        <a:spcBef>
                          <a:spcPts val="0"/>
                        </a:spcBef>
                        <a:spcAft>
                          <a:spcPts val="600"/>
                        </a:spcAft>
                      </a:pPr>
                      <a:r>
                        <a:rPr lang="en-US" sz="1400" dirty="0">
                          <a:effectLst/>
                        </a:rPr>
                        <a:t>0.8711</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817072894"/>
                  </a:ext>
                </a:extLst>
              </a:tr>
            </a:tbl>
          </a:graphicData>
        </a:graphic>
      </p:graphicFrame>
      <p:sp>
        <p:nvSpPr>
          <p:cNvPr id="8" name="TextBox 7"/>
          <p:cNvSpPr txBox="1"/>
          <p:nvPr/>
        </p:nvSpPr>
        <p:spPr>
          <a:xfrm>
            <a:off x="5999019" y="2859401"/>
            <a:ext cx="6142789" cy="646331"/>
          </a:xfrm>
          <a:prstGeom prst="rect">
            <a:avLst/>
          </a:prstGeom>
          <a:noFill/>
        </p:spPr>
        <p:txBody>
          <a:bodyPr wrap="square" rtlCol="0">
            <a:spAutoFit/>
          </a:bodyPr>
          <a:lstStyle/>
          <a:p>
            <a:pPr algn="ctr"/>
            <a:r>
              <a:rPr lang="en-US" b="1" dirty="0"/>
              <a:t>Clustering Performance Methods for K-means and SVM using the Performance Metric</a:t>
            </a:r>
          </a:p>
        </p:txBody>
      </p:sp>
      <p:sp>
        <p:nvSpPr>
          <p:cNvPr id="4" name="Slide Number Placeholder 3">
            <a:extLst>
              <a:ext uri="{FF2B5EF4-FFF2-40B4-BE49-F238E27FC236}">
                <a16:creationId xmlns:a16="http://schemas.microsoft.com/office/drawing/2014/main" id="{6851DFE6-27EA-CD02-5627-1DC1BCB8BCF9}"/>
              </a:ext>
            </a:extLst>
          </p:cNvPr>
          <p:cNvSpPr>
            <a:spLocks noGrp="1"/>
          </p:cNvSpPr>
          <p:nvPr>
            <p:ph type="sldNum" sz="quarter" idx="12"/>
          </p:nvPr>
        </p:nvSpPr>
        <p:spPr/>
        <p:txBody>
          <a:bodyPr/>
          <a:lstStyle/>
          <a:p>
            <a:fld id="{D1802EF5-1B65-4033-90D1-623E74A55A6B}" type="slidenum">
              <a:rPr lang="en-US" smtClean="0"/>
              <a:t>22</a:t>
            </a:fld>
            <a:endParaRPr lang="en-US" dirty="0"/>
          </a:p>
        </p:txBody>
      </p:sp>
      <p:sp>
        <p:nvSpPr>
          <p:cNvPr id="5" name="TextBox 4">
            <a:extLst>
              <a:ext uri="{FF2B5EF4-FFF2-40B4-BE49-F238E27FC236}">
                <a16:creationId xmlns:a16="http://schemas.microsoft.com/office/drawing/2014/main" id="{095480A5-DD18-31A2-1276-A7C77C1C495A}"/>
              </a:ext>
            </a:extLst>
          </p:cNvPr>
          <p:cNvSpPr txBox="1"/>
          <p:nvPr/>
        </p:nvSpPr>
        <p:spPr>
          <a:xfrm>
            <a:off x="6418019" y="6213076"/>
            <a:ext cx="4678517" cy="646331"/>
          </a:xfrm>
          <a:prstGeom prst="rect">
            <a:avLst/>
          </a:prstGeom>
          <a:solidFill>
            <a:srgbClr val="FFFF00"/>
          </a:solidFill>
        </p:spPr>
        <p:txBody>
          <a:bodyPr wrap="square" rtlCol="0">
            <a:spAutoFit/>
          </a:bodyPr>
          <a:lstStyle/>
          <a:p>
            <a:pPr marL="285750" indent="-285750"/>
            <a:r>
              <a:rPr lang="en-US" sz="1800" b="1" dirty="0"/>
              <a:t>These performance values were used as input </a:t>
            </a:r>
          </a:p>
          <a:p>
            <a:pPr marL="0" indent="0">
              <a:buNone/>
            </a:pPr>
            <a:r>
              <a:rPr lang="en-US" sz="1800" b="1" dirty="0"/>
              <a:t>     weights for the risk assessment tools</a:t>
            </a:r>
          </a:p>
        </p:txBody>
      </p:sp>
    </p:spTree>
    <p:extLst>
      <p:ext uri="{BB962C8B-B14F-4D97-AF65-F5344CB8AC3E}">
        <p14:creationId xmlns:p14="http://schemas.microsoft.com/office/powerpoint/2010/main" val="3474411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89" y="-25310"/>
            <a:ext cx="11577918" cy="952686"/>
          </a:xfrm>
        </p:spPr>
        <p:txBody>
          <a:bodyPr>
            <a:noAutofit/>
          </a:bodyPr>
          <a:lstStyle/>
          <a:p>
            <a:pPr algn="ctr"/>
            <a:r>
              <a:rPr lang="en-US" sz="2800" b="1" dirty="0">
                <a:latin typeface="+mn-lt"/>
              </a:rPr>
              <a:t>Machine Learning for Space Situational Awareness </a:t>
            </a:r>
            <a:br>
              <a:rPr lang="en-US" sz="2800" b="1" dirty="0">
                <a:latin typeface="+mn-lt"/>
              </a:rPr>
            </a:br>
            <a:r>
              <a:rPr lang="en-US" sz="2800" b="1" dirty="0">
                <a:latin typeface="+mn-lt"/>
              </a:rPr>
              <a:t>Using Fuzzy Inference System (FIS)</a:t>
            </a:r>
          </a:p>
        </p:txBody>
      </p:sp>
      <p:sp>
        <p:nvSpPr>
          <p:cNvPr id="4" name="Slide Number Placeholder 3"/>
          <p:cNvSpPr>
            <a:spLocks noGrp="1"/>
          </p:cNvSpPr>
          <p:nvPr>
            <p:ph type="sldNum" sz="quarter" idx="12"/>
          </p:nvPr>
        </p:nvSpPr>
        <p:spPr/>
        <p:txBody>
          <a:bodyPr/>
          <a:lstStyle/>
          <a:p>
            <a:fld id="{4C13AE75-544F-4073-A520-589257A716CE}" type="slidenum">
              <a:rPr lang="en-US" smtClean="0"/>
              <a:t>23</a:t>
            </a:fld>
            <a:endParaRPr lang="en-US" dirty="0"/>
          </a:p>
        </p:txBody>
      </p:sp>
      <p:pic>
        <p:nvPicPr>
          <p:cNvPr id="9220" name="Picture 4" descr="Image result for two spacecrafts colli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01" y="820803"/>
            <a:ext cx="2959448" cy="1664690"/>
          </a:xfrm>
          <a:prstGeom prst="rect">
            <a:avLst/>
          </a:prstGeom>
          <a:noFill/>
          <a:extLst>
            <a:ext uri="{909E8E84-426E-40DD-AFC4-6F175D3DCCD1}">
              <a14:hiddenFill xmlns:a14="http://schemas.microsoft.com/office/drawing/2010/main">
                <a:solidFill>
                  <a:srgbClr val="FFFFFF"/>
                </a:solidFill>
              </a14:hiddenFill>
            </a:ext>
          </a:extLst>
        </p:spPr>
      </p:pic>
      <p:sp>
        <p:nvSpPr>
          <p:cNvPr id="7" name="Down Arrow 6"/>
          <p:cNvSpPr/>
          <p:nvPr/>
        </p:nvSpPr>
        <p:spPr>
          <a:xfrm>
            <a:off x="1253147" y="3719555"/>
            <a:ext cx="79874" cy="2581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ight Arrow 7"/>
          <p:cNvSpPr/>
          <p:nvPr/>
        </p:nvSpPr>
        <p:spPr>
          <a:xfrm>
            <a:off x="2858630" y="4664833"/>
            <a:ext cx="338439" cy="1290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Arrow 10"/>
          <p:cNvSpPr/>
          <p:nvPr/>
        </p:nvSpPr>
        <p:spPr>
          <a:xfrm>
            <a:off x="8730860" y="1672812"/>
            <a:ext cx="338439" cy="99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447035" y="2624648"/>
            <a:ext cx="2214980" cy="830997"/>
          </a:xfrm>
          <a:prstGeom prst="rect">
            <a:avLst/>
          </a:prstGeom>
          <a:noFill/>
        </p:spPr>
        <p:txBody>
          <a:bodyPr wrap="square" rtlCol="0">
            <a:spAutoFit/>
          </a:bodyPr>
          <a:lstStyle/>
          <a:p>
            <a:pPr algn="ctr"/>
            <a:r>
              <a:rPr lang="en-US" sz="1600" dirty="0">
                <a:solidFill>
                  <a:srgbClr val="7030A0"/>
                </a:solidFill>
              </a:rPr>
              <a:t>Two spacecraft at Time of close approach (TCA)</a:t>
            </a:r>
          </a:p>
          <a:p>
            <a:r>
              <a:rPr lang="en-US" sz="1600" dirty="0">
                <a:solidFill>
                  <a:srgbClr val="7030A0"/>
                </a:solidFill>
              </a:rPr>
              <a:t>(500 simulated cases)</a:t>
            </a:r>
          </a:p>
        </p:txBody>
      </p:sp>
      <p:sp>
        <p:nvSpPr>
          <p:cNvPr id="13" name="TextBox 12"/>
          <p:cNvSpPr txBox="1"/>
          <p:nvPr/>
        </p:nvSpPr>
        <p:spPr>
          <a:xfrm>
            <a:off x="6185144" y="3796548"/>
            <a:ext cx="1421071" cy="830997"/>
          </a:xfrm>
          <a:prstGeom prst="rect">
            <a:avLst/>
          </a:prstGeom>
          <a:noFill/>
        </p:spPr>
        <p:txBody>
          <a:bodyPr wrap="square" rtlCol="0">
            <a:spAutoFit/>
          </a:bodyPr>
          <a:lstStyle/>
          <a:p>
            <a:pPr algn="ctr"/>
            <a:r>
              <a:rPr lang="en-US" sz="1600" dirty="0">
                <a:solidFill>
                  <a:srgbClr val="7030A0"/>
                </a:solidFill>
              </a:rPr>
              <a:t>Partition </a:t>
            </a:r>
            <a:r>
              <a:rPr lang="en-US" sz="1600" b="1" dirty="0">
                <a:solidFill>
                  <a:srgbClr val="7030A0"/>
                </a:solidFill>
              </a:rPr>
              <a:t>N</a:t>
            </a:r>
            <a:r>
              <a:rPr lang="en-US" sz="1600" dirty="0">
                <a:solidFill>
                  <a:srgbClr val="7030A0"/>
                </a:solidFill>
              </a:rPr>
              <a:t> observations into </a:t>
            </a:r>
            <a:r>
              <a:rPr lang="en-US" sz="1600" b="1" dirty="0">
                <a:solidFill>
                  <a:srgbClr val="7030A0"/>
                </a:solidFill>
              </a:rPr>
              <a:t>K</a:t>
            </a:r>
            <a:r>
              <a:rPr lang="en-US" sz="1600" dirty="0">
                <a:solidFill>
                  <a:srgbClr val="7030A0"/>
                </a:solidFill>
              </a:rPr>
              <a:t> clusters.</a:t>
            </a:r>
          </a:p>
        </p:txBody>
      </p:sp>
      <p:graphicFrame>
        <p:nvGraphicFramePr>
          <p:cNvPr id="10" name="Table 9"/>
          <p:cNvGraphicFramePr>
            <a:graphicFrameLocks noGrp="1"/>
          </p:cNvGraphicFramePr>
          <p:nvPr/>
        </p:nvGraphicFramePr>
        <p:xfrm>
          <a:off x="51020" y="4131310"/>
          <a:ext cx="2711845" cy="2225040"/>
        </p:xfrm>
        <a:graphic>
          <a:graphicData uri="http://schemas.openxmlformats.org/drawingml/2006/table">
            <a:tbl>
              <a:tblPr firstRow="1" bandRow="1">
                <a:tableStyleId>{93296810-A885-4BE3-A3E7-6D5BEEA58F35}</a:tableStyleId>
              </a:tblPr>
              <a:tblGrid>
                <a:gridCol w="2711845">
                  <a:extLst>
                    <a:ext uri="{9D8B030D-6E8A-4147-A177-3AD203B41FA5}">
                      <a16:colId xmlns:a16="http://schemas.microsoft.com/office/drawing/2014/main" val="1319210421"/>
                    </a:ext>
                  </a:extLst>
                </a:gridCol>
              </a:tblGrid>
              <a:tr h="370840">
                <a:tc>
                  <a:txBody>
                    <a:bodyPr/>
                    <a:lstStyle/>
                    <a:p>
                      <a:pPr algn="ctr"/>
                      <a:r>
                        <a:rPr lang="en-US" sz="1600" dirty="0"/>
                        <a:t>Statistical Parameters</a:t>
                      </a:r>
                    </a:p>
                  </a:txBody>
                  <a:tcPr/>
                </a:tc>
                <a:extLst>
                  <a:ext uri="{0D108BD9-81ED-4DB2-BD59-A6C34878D82A}">
                    <a16:rowId xmlns:a16="http://schemas.microsoft.com/office/drawing/2014/main" val="3776386847"/>
                  </a:ext>
                </a:extLst>
              </a:tr>
              <a:tr h="370840">
                <a:tc>
                  <a:txBody>
                    <a:bodyPr/>
                    <a:lstStyle/>
                    <a:p>
                      <a:pPr algn="ctr"/>
                      <a:r>
                        <a:rPr lang="en-US" sz="1600" b="1" dirty="0"/>
                        <a:t>Probability of Collision</a:t>
                      </a:r>
                    </a:p>
                  </a:txBody>
                  <a:tcPr/>
                </a:tc>
                <a:extLst>
                  <a:ext uri="{0D108BD9-81ED-4DB2-BD59-A6C34878D82A}">
                    <a16:rowId xmlns:a16="http://schemas.microsoft.com/office/drawing/2014/main" val="3818296425"/>
                  </a:ext>
                </a:extLst>
              </a:tr>
              <a:tr h="370840">
                <a:tc>
                  <a:txBody>
                    <a:bodyPr/>
                    <a:lstStyle/>
                    <a:p>
                      <a:pPr algn="ctr"/>
                      <a:r>
                        <a:rPr lang="en-US" sz="1600" dirty="0"/>
                        <a:t>Miss Distance</a:t>
                      </a:r>
                    </a:p>
                  </a:txBody>
                  <a:tcPr/>
                </a:tc>
                <a:extLst>
                  <a:ext uri="{0D108BD9-81ED-4DB2-BD59-A6C34878D82A}">
                    <a16:rowId xmlns:a16="http://schemas.microsoft.com/office/drawing/2014/main" val="670567782"/>
                  </a:ext>
                </a:extLst>
              </a:tr>
              <a:tr h="370840">
                <a:tc>
                  <a:txBody>
                    <a:bodyPr/>
                    <a:lstStyle/>
                    <a:p>
                      <a:pPr algn="ctr"/>
                      <a:r>
                        <a:rPr lang="en-US" sz="1600" dirty="0"/>
                        <a:t>Mahalanobis Distance</a:t>
                      </a:r>
                    </a:p>
                  </a:txBody>
                  <a:tcPr/>
                </a:tc>
                <a:extLst>
                  <a:ext uri="{0D108BD9-81ED-4DB2-BD59-A6C34878D82A}">
                    <a16:rowId xmlns:a16="http://schemas.microsoft.com/office/drawing/2014/main" val="3171846444"/>
                  </a:ext>
                </a:extLst>
              </a:tr>
              <a:tr h="370840">
                <a:tc>
                  <a:txBody>
                    <a:bodyPr/>
                    <a:lstStyle/>
                    <a:p>
                      <a:pPr algn="ctr"/>
                      <a:r>
                        <a:rPr lang="en-US" sz="1600" dirty="0"/>
                        <a:t>Bhattacharyya Distance</a:t>
                      </a:r>
                    </a:p>
                  </a:txBody>
                  <a:tcPr/>
                </a:tc>
                <a:extLst>
                  <a:ext uri="{0D108BD9-81ED-4DB2-BD59-A6C34878D82A}">
                    <a16:rowId xmlns:a16="http://schemas.microsoft.com/office/drawing/2014/main" val="445295646"/>
                  </a:ext>
                </a:extLst>
              </a:tr>
              <a:tr h="370840">
                <a:tc>
                  <a:txBody>
                    <a:bodyPr/>
                    <a:lstStyle/>
                    <a:p>
                      <a:pPr algn="ctr"/>
                      <a:r>
                        <a:rPr lang="en-US" sz="1600" dirty="0"/>
                        <a:t>Kullback-Leibler</a:t>
                      </a:r>
                      <a:r>
                        <a:rPr lang="en-US" sz="1600" baseline="0" dirty="0"/>
                        <a:t> Distance etc.</a:t>
                      </a:r>
                      <a:endParaRPr lang="en-US" sz="1600" dirty="0"/>
                    </a:p>
                  </a:txBody>
                  <a:tcPr/>
                </a:tc>
                <a:extLst>
                  <a:ext uri="{0D108BD9-81ED-4DB2-BD59-A6C34878D82A}">
                    <a16:rowId xmlns:a16="http://schemas.microsoft.com/office/drawing/2014/main" val="308276279"/>
                  </a:ext>
                </a:extLst>
              </a:tr>
            </a:tbl>
          </a:graphicData>
        </a:graphic>
      </p:graphicFrame>
      <p:sp>
        <p:nvSpPr>
          <p:cNvPr id="3" name="TextBox 2"/>
          <p:cNvSpPr txBox="1"/>
          <p:nvPr/>
        </p:nvSpPr>
        <p:spPr>
          <a:xfrm>
            <a:off x="8884162" y="6171684"/>
            <a:ext cx="3131313" cy="369332"/>
          </a:xfrm>
          <a:prstGeom prst="rect">
            <a:avLst/>
          </a:prstGeom>
          <a:noFill/>
        </p:spPr>
        <p:txBody>
          <a:bodyPr wrap="square" rtlCol="0">
            <a:spAutoFit/>
          </a:bodyPr>
          <a:lstStyle/>
          <a:p>
            <a:r>
              <a:rPr lang="en-US" sz="1600" dirty="0">
                <a:solidFill>
                  <a:srgbClr val="7030A0"/>
                </a:solidFill>
              </a:rPr>
              <a:t>Non-definitive</a:t>
            </a:r>
            <a:r>
              <a:rPr lang="en-US" dirty="0">
                <a:solidFill>
                  <a:srgbClr val="7030A0"/>
                </a:solidFill>
              </a:rPr>
              <a:t> </a:t>
            </a:r>
            <a:r>
              <a:rPr lang="en-US" sz="1600" dirty="0">
                <a:solidFill>
                  <a:srgbClr val="7030A0"/>
                </a:solidFill>
              </a:rPr>
              <a:t>output</a:t>
            </a:r>
          </a:p>
        </p:txBody>
      </p:sp>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l="6614" r="5819"/>
          <a:stretch/>
        </p:blipFill>
        <p:spPr>
          <a:xfrm>
            <a:off x="3294728" y="3268120"/>
            <a:ext cx="2988238" cy="1734769"/>
          </a:xfrm>
          <a:prstGeom prst="rect">
            <a:avLst/>
          </a:prstGeom>
          <a:ln w="38100">
            <a:noFill/>
          </a:ln>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3198" y="5200970"/>
            <a:ext cx="1837540" cy="1574438"/>
          </a:xfrm>
          <a:prstGeom prst="rect">
            <a:avLst/>
          </a:prstGeom>
          <a:ln w="38100">
            <a:noFill/>
          </a:ln>
        </p:spPr>
      </p:pic>
      <p:sp>
        <p:nvSpPr>
          <p:cNvPr id="18" name="TextBox 17"/>
          <p:cNvSpPr txBox="1"/>
          <p:nvPr/>
        </p:nvSpPr>
        <p:spPr>
          <a:xfrm>
            <a:off x="5548101" y="5412067"/>
            <a:ext cx="1274086" cy="1323439"/>
          </a:xfrm>
          <a:prstGeom prst="rect">
            <a:avLst/>
          </a:prstGeom>
          <a:noFill/>
        </p:spPr>
        <p:txBody>
          <a:bodyPr wrap="square" rtlCol="0">
            <a:spAutoFit/>
          </a:bodyPr>
          <a:lstStyle/>
          <a:p>
            <a:pPr algn="ctr"/>
            <a:r>
              <a:rPr lang="en-US" sz="1600" dirty="0">
                <a:solidFill>
                  <a:srgbClr val="7030A0"/>
                </a:solidFill>
              </a:rPr>
              <a:t>Separation into </a:t>
            </a:r>
            <a:r>
              <a:rPr lang="en-US" sz="1600" b="1" dirty="0">
                <a:solidFill>
                  <a:srgbClr val="7030A0"/>
                </a:solidFill>
              </a:rPr>
              <a:t>K</a:t>
            </a:r>
            <a:r>
              <a:rPr lang="en-US" sz="1600" dirty="0">
                <a:solidFill>
                  <a:srgbClr val="7030A0"/>
                </a:solidFill>
              </a:rPr>
              <a:t> groups with the widest gap possible</a:t>
            </a:r>
          </a:p>
        </p:txBody>
      </p:sp>
      <p:sp>
        <p:nvSpPr>
          <p:cNvPr id="12" name="TextBox 11"/>
          <p:cNvSpPr txBox="1"/>
          <p:nvPr/>
        </p:nvSpPr>
        <p:spPr>
          <a:xfrm>
            <a:off x="4287493" y="2974396"/>
            <a:ext cx="1160206" cy="369332"/>
          </a:xfrm>
          <a:prstGeom prst="rect">
            <a:avLst/>
          </a:prstGeom>
          <a:noFill/>
        </p:spPr>
        <p:txBody>
          <a:bodyPr wrap="square" rtlCol="0">
            <a:spAutoFit/>
          </a:bodyPr>
          <a:lstStyle/>
          <a:p>
            <a:r>
              <a:rPr lang="en-US" b="1" dirty="0"/>
              <a:t>K-means</a:t>
            </a:r>
          </a:p>
        </p:txBody>
      </p:sp>
      <p:sp>
        <p:nvSpPr>
          <p:cNvPr id="20" name="TextBox 19"/>
          <p:cNvSpPr txBox="1"/>
          <p:nvPr/>
        </p:nvSpPr>
        <p:spPr>
          <a:xfrm>
            <a:off x="3194898" y="4954290"/>
            <a:ext cx="3129780" cy="369332"/>
          </a:xfrm>
          <a:prstGeom prst="rect">
            <a:avLst/>
          </a:prstGeom>
          <a:noFill/>
        </p:spPr>
        <p:txBody>
          <a:bodyPr wrap="square" rtlCol="0">
            <a:spAutoFit/>
          </a:bodyPr>
          <a:lstStyle/>
          <a:p>
            <a:r>
              <a:rPr lang="en-US" b="1" dirty="0"/>
              <a:t>SVM-Support Vector Machines</a:t>
            </a:r>
          </a:p>
        </p:txBody>
      </p:sp>
      <p:pic>
        <p:nvPicPr>
          <p:cNvPr id="21" name="Picture 20"/>
          <p:cNvPicPr>
            <a:picLocks noChangeAspect="1"/>
          </p:cNvPicPr>
          <p:nvPr/>
        </p:nvPicPr>
        <p:blipFill>
          <a:blip r:embed="rId6"/>
          <a:stretch>
            <a:fillRect/>
          </a:stretch>
        </p:blipFill>
        <p:spPr>
          <a:xfrm>
            <a:off x="9575506" y="536187"/>
            <a:ext cx="1778294" cy="1108704"/>
          </a:xfrm>
          <a:prstGeom prst="rect">
            <a:avLst/>
          </a:prstGeom>
        </p:spPr>
      </p:pic>
      <p:pic>
        <p:nvPicPr>
          <p:cNvPr id="22" name="Picture 21"/>
          <p:cNvPicPr>
            <a:picLocks noChangeAspect="1"/>
          </p:cNvPicPr>
          <p:nvPr/>
        </p:nvPicPr>
        <p:blipFill rotWithShape="1">
          <a:blip r:embed="rId7"/>
          <a:srcRect l="2187" r="2812"/>
          <a:stretch/>
        </p:blipFill>
        <p:spPr>
          <a:xfrm>
            <a:off x="9575506" y="1713117"/>
            <a:ext cx="1778294" cy="1267934"/>
          </a:xfrm>
          <a:prstGeom prst="rect">
            <a:avLst/>
          </a:prstGeom>
        </p:spPr>
      </p:pic>
      <p:pic>
        <p:nvPicPr>
          <p:cNvPr id="23" name="Picture 22"/>
          <p:cNvPicPr>
            <a:picLocks noChangeAspect="1"/>
          </p:cNvPicPr>
          <p:nvPr/>
        </p:nvPicPr>
        <p:blipFill rotWithShape="1">
          <a:blip r:embed="rId8"/>
          <a:srcRect l="6132" r="4254"/>
          <a:stretch/>
        </p:blipFill>
        <p:spPr>
          <a:xfrm>
            <a:off x="9584718" y="3012737"/>
            <a:ext cx="1769082" cy="1356233"/>
          </a:xfrm>
          <a:prstGeom prst="rect">
            <a:avLst/>
          </a:prstGeom>
        </p:spPr>
      </p:pic>
      <p:sp>
        <p:nvSpPr>
          <p:cNvPr id="24" name="Down Arrow 23"/>
          <p:cNvSpPr/>
          <p:nvPr/>
        </p:nvSpPr>
        <p:spPr>
          <a:xfrm rot="10800000">
            <a:off x="4712025" y="2709551"/>
            <a:ext cx="95526" cy="2916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p:cNvPicPr>
            <a:picLocks noChangeAspect="1"/>
          </p:cNvPicPr>
          <p:nvPr/>
        </p:nvPicPr>
        <p:blipFill>
          <a:blip r:embed="rId9"/>
          <a:stretch>
            <a:fillRect/>
          </a:stretch>
        </p:blipFill>
        <p:spPr>
          <a:xfrm>
            <a:off x="3194899" y="852246"/>
            <a:ext cx="2845366" cy="1386711"/>
          </a:xfrm>
          <a:prstGeom prst="rect">
            <a:avLst/>
          </a:prstGeom>
        </p:spPr>
      </p:pic>
      <p:pic>
        <p:nvPicPr>
          <p:cNvPr id="19" name="Picture 18"/>
          <p:cNvPicPr>
            <a:picLocks noChangeAspect="1"/>
          </p:cNvPicPr>
          <p:nvPr/>
        </p:nvPicPr>
        <p:blipFill>
          <a:blip r:embed="rId10"/>
          <a:stretch>
            <a:fillRect/>
          </a:stretch>
        </p:blipFill>
        <p:spPr>
          <a:xfrm>
            <a:off x="6247260" y="852246"/>
            <a:ext cx="2395914" cy="2092634"/>
          </a:xfrm>
          <a:prstGeom prst="rect">
            <a:avLst/>
          </a:prstGeom>
        </p:spPr>
      </p:pic>
      <p:sp>
        <p:nvSpPr>
          <p:cNvPr id="27" name="TextBox 26"/>
          <p:cNvSpPr txBox="1"/>
          <p:nvPr/>
        </p:nvSpPr>
        <p:spPr>
          <a:xfrm>
            <a:off x="3500401" y="2189922"/>
            <a:ext cx="2357067" cy="584775"/>
          </a:xfrm>
          <a:prstGeom prst="rect">
            <a:avLst/>
          </a:prstGeom>
          <a:noFill/>
        </p:spPr>
        <p:txBody>
          <a:bodyPr wrap="square" rtlCol="0">
            <a:spAutoFit/>
          </a:bodyPr>
          <a:lstStyle/>
          <a:p>
            <a:pPr algn="ctr"/>
            <a:r>
              <a:rPr lang="en-US" sz="1600" dirty="0">
                <a:solidFill>
                  <a:srgbClr val="7030A0"/>
                </a:solidFill>
              </a:rPr>
              <a:t>Fuzzy-Inference System (FIS) Logic Design</a:t>
            </a:r>
          </a:p>
        </p:txBody>
      </p:sp>
      <p:sp>
        <p:nvSpPr>
          <p:cNvPr id="31" name="TextBox 30"/>
          <p:cNvSpPr txBox="1"/>
          <p:nvPr/>
        </p:nvSpPr>
        <p:spPr>
          <a:xfrm>
            <a:off x="6360292" y="2944880"/>
            <a:ext cx="2357067" cy="584775"/>
          </a:xfrm>
          <a:prstGeom prst="rect">
            <a:avLst/>
          </a:prstGeom>
          <a:noFill/>
        </p:spPr>
        <p:txBody>
          <a:bodyPr wrap="square" rtlCol="0">
            <a:spAutoFit/>
          </a:bodyPr>
          <a:lstStyle/>
          <a:p>
            <a:pPr algn="ctr"/>
            <a:r>
              <a:rPr lang="en-US" sz="1600" dirty="0">
                <a:solidFill>
                  <a:srgbClr val="7030A0"/>
                </a:solidFill>
              </a:rPr>
              <a:t>FIS Input-Output Determination</a:t>
            </a:r>
          </a:p>
        </p:txBody>
      </p:sp>
      <p:sp>
        <p:nvSpPr>
          <p:cNvPr id="32" name="TextBox 31"/>
          <p:cNvSpPr txBox="1"/>
          <p:nvPr/>
        </p:nvSpPr>
        <p:spPr>
          <a:xfrm>
            <a:off x="-7268" y="6267408"/>
            <a:ext cx="6980903" cy="646331"/>
          </a:xfrm>
          <a:prstGeom prst="rect">
            <a:avLst/>
          </a:prstGeom>
          <a:noFill/>
        </p:spPr>
        <p:txBody>
          <a:bodyPr wrap="square" rtlCol="0">
            <a:spAutoFit/>
          </a:bodyPr>
          <a:lstStyle/>
          <a:p>
            <a:r>
              <a:rPr lang="en-US" sz="1200" b="1" dirty="0"/>
              <a:t>Summer Internship work (Partial) by</a:t>
            </a:r>
          </a:p>
          <a:p>
            <a:r>
              <a:rPr lang="en-US" sz="1200" b="1" dirty="0"/>
              <a:t>Evana Gizzi (Tufts University)</a:t>
            </a:r>
          </a:p>
          <a:p>
            <a:r>
              <a:rPr lang="en-US" sz="1200" b="1" dirty="0"/>
              <a:t>Mitch Zielinski (Purdue University)</a:t>
            </a:r>
          </a:p>
        </p:txBody>
      </p:sp>
      <p:pic>
        <p:nvPicPr>
          <p:cNvPr id="33" name="Picture 32"/>
          <p:cNvPicPr>
            <a:picLocks noChangeAspect="1"/>
          </p:cNvPicPr>
          <p:nvPr/>
        </p:nvPicPr>
        <p:blipFill>
          <a:blip r:embed="rId11"/>
          <a:stretch>
            <a:fillRect/>
          </a:stretch>
        </p:blipFill>
        <p:spPr>
          <a:xfrm>
            <a:off x="8429882" y="4413821"/>
            <a:ext cx="3421848" cy="1755401"/>
          </a:xfrm>
          <a:prstGeom prst="rect">
            <a:avLst/>
          </a:prstGeom>
        </p:spPr>
      </p:pic>
      <p:sp>
        <p:nvSpPr>
          <p:cNvPr id="28" name="TextBox 27"/>
          <p:cNvSpPr txBox="1"/>
          <p:nvPr/>
        </p:nvSpPr>
        <p:spPr>
          <a:xfrm>
            <a:off x="9944791" y="5277"/>
            <a:ext cx="1272034" cy="923330"/>
          </a:xfrm>
          <a:prstGeom prst="rect">
            <a:avLst/>
          </a:prstGeom>
          <a:noFill/>
        </p:spPr>
        <p:txBody>
          <a:bodyPr wrap="square" rtlCol="0">
            <a:spAutoFit/>
          </a:bodyPr>
          <a:lstStyle/>
          <a:p>
            <a:pPr algn="ctr"/>
            <a:r>
              <a:rPr lang="en-US" dirty="0">
                <a:solidFill>
                  <a:srgbClr val="7030A0"/>
                </a:solidFill>
              </a:rPr>
              <a:t>FIS</a:t>
            </a:r>
          </a:p>
          <a:p>
            <a:pPr algn="ctr"/>
            <a:r>
              <a:rPr lang="en-US" dirty="0">
                <a:solidFill>
                  <a:srgbClr val="7030A0"/>
                </a:solidFill>
              </a:rPr>
              <a:t>Evaluation</a:t>
            </a:r>
          </a:p>
          <a:p>
            <a:endParaRPr lang="en-US" dirty="0">
              <a:solidFill>
                <a:srgbClr val="7030A0"/>
              </a:solidFill>
            </a:endParaRPr>
          </a:p>
        </p:txBody>
      </p:sp>
      <p:sp>
        <p:nvSpPr>
          <p:cNvPr id="29" name="Oval 28"/>
          <p:cNvSpPr/>
          <p:nvPr/>
        </p:nvSpPr>
        <p:spPr>
          <a:xfrm>
            <a:off x="7826477" y="2347084"/>
            <a:ext cx="688258" cy="69306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217" name="Straight Arrow Connector 9216"/>
          <p:cNvCxnSpPr>
            <a:stCxn id="3" idx="1"/>
          </p:cNvCxnSpPr>
          <p:nvPr/>
        </p:nvCxnSpPr>
        <p:spPr>
          <a:xfrm flipH="1" flipV="1">
            <a:off x="8308258" y="3040146"/>
            <a:ext cx="575904" cy="331620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5522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8799"/>
            <a:ext cx="10515600" cy="799796"/>
          </a:xfrm>
        </p:spPr>
        <p:txBody>
          <a:bodyPr>
            <a:normAutofit/>
          </a:bodyPr>
          <a:lstStyle/>
          <a:p>
            <a:pPr algn="ctr"/>
            <a:r>
              <a:rPr lang="en-US" sz="2800" b="1" dirty="0">
                <a:latin typeface="+mn-lt"/>
              </a:rPr>
              <a:t>Fuzzy Inference Systems</a:t>
            </a:r>
          </a:p>
        </p:txBody>
      </p:sp>
      <p:sp>
        <p:nvSpPr>
          <p:cNvPr id="3" name="Content Placeholder 2"/>
          <p:cNvSpPr>
            <a:spLocks noGrp="1"/>
          </p:cNvSpPr>
          <p:nvPr>
            <p:ph idx="1"/>
          </p:nvPr>
        </p:nvSpPr>
        <p:spPr>
          <a:xfrm>
            <a:off x="91225" y="748145"/>
            <a:ext cx="11869866" cy="5920509"/>
          </a:xfrm>
        </p:spPr>
        <p:txBody>
          <a:bodyPr>
            <a:normAutofit/>
          </a:bodyPr>
          <a:lstStyle/>
          <a:p>
            <a:r>
              <a:rPr lang="en-US" sz="2400" dirty="0"/>
              <a:t>Fuzzy Inference Systems (FIS) map input to output using fuzzy logic, which is able to express partial membership of variables or parameters to certain sets using Fuzzy Membership functions (FMF).</a:t>
            </a:r>
          </a:p>
          <a:p>
            <a:r>
              <a:rPr lang="en-US" sz="2400" dirty="0"/>
              <a:t>Using the Mamdani FIS, we investigated the decision-making tool’s output using three informational parameters: </a:t>
            </a:r>
            <a:r>
              <a:rPr lang="en-US" sz="2400" b="1" dirty="0"/>
              <a:t>Miss-Distance, Probability of Collision </a:t>
            </a:r>
            <a:r>
              <a:rPr lang="en-US" sz="2400" dirty="0"/>
              <a:t>and the </a:t>
            </a:r>
            <a:r>
              <a:rPr lang="en-US" sz="2400" b="1" dirty="0"/>
              <a:t>Kullback-Leiebler Divergence</a:t>
            </a:r>
            <a:endParaRPr lang="en-US" sz="2000" b="1" dirty="0"/>
          </a:p>
        </p:txBody>
      </p:sp>
      <p:pic>
        <p:nvPicPr>
          <p:cNvPr id="4" name="Picture 3" descr="C:\Users\aaligawe\Pictures\Screenshots\Screenshot (9).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7409" y="3108518"/>
            <a:ext cx="3032300" cy="2391584"/>
          </a:xfrm>
          <a:prstGeom prst="rect">
            <a:avLst/>
          </a:prstGeom>
          <a:noFill/>
          <a:ln>
            <a:noFill/>
          </a:ln>
        </p:spPr>
      </p:pic>
      <p:sp>
        <p:nvSpPr>
          <p:cNvPr id="5" name="TextBox 4"/>
          <p:cNvSpPr txBox="1"/>
          <p:nvPr/>
        </p:nvSpPr>
        <p:spPr>
          <a:xfrm>
            <a:off x="4239066" y="5668879"/>
            <a:ext cx="2993432" cy="830997"/>
          </a:xfrm>
          <a:prstGeom prst="rect">
            <a:avLst/>
          </a:prstGeom>
          <a:noFill/>
        </p:spPr>
        <p:txBody>
          <a:bodyPr wrap="square" rtlCol="0">
            <a:spAutoFit/>
          </a:bodyPr>
          <a:lstStyle/>
          <a:p>
            <a:r>
              <a:rPr lang="en-US" sz="1600" dirty="0">
                <a:solidFill>
                  <a:srgbClr val="7030A0"/>
                </a:solidFill>
              </a:rPr>
              <a:t>Fuzzy Logic Designer GUI using MATLAB</a:t>
            </a:r>
            <a:r>
              <a:rPr lang="en-US" sz="1600" baseline="30000" dirty="0">
                <a:solidFill>
                  <a:srgbClr val="7030A0"/>
                </a:solidFill>
              </a:rPr>
              <a:t>® </a:t>
            </a:r>
            <a:r>
              <a:rPr lang="en-US" sz="1600" dirty="0">
                <a:solidFill>
                  <a:srgbClr val="7030A0"/>
                </a:solidFill>
              </a:rPr>
              <a:t> defining the FMFs MD, Pc and KLD.</a:t>
            </a:r>
          </a:p>
        </p:txBody>
      </p:sp>
      <p:pic>
        <p:nvPicPr>
          <p:cNvPr id="6" name="Picture 5" descr="https://www.mathworks.com/help/fuzzy/guieditors.png"/>
          <p:cNvPicPr/>
          <p:nvPr/>
        </p:nvPicPr>
        <p:blipFill>
          <a:blip r:embed="rId4">
            <a:extLst>
              <a:ext uri="{28A0092B-C50C-407E-A947-70E740481C1C}">
                <a14:useLocalDpi xmlns:a14="http://schemas.microsoft.com/office/drawing/2010/main" val="0"/>
              </a:ext>
            </a:extLst>
          </a:blip>
          <a:srcRect/>
          <a:stretch>
            <a:fillRect/>
          </a:stretch>
        </p:blipFill>
        <p:spPr bwMode="auto">
          <a:xfrm>
            <a:off x="193962" y="2933662"/>
            <a:ext cx="3232727" cy="3069974"/>
          </a:xfrm>
          <a:prstGeom prst="rect">
            <a:avLst/>
          </a:prstGeom>
          <a:noFill/>
          <a:ln>
            <a:noFill/>
          </a:ln>
        </p:spPr>
      </p:pic>
      <p:sp>
        <p:nvSpPr>
          <p:cNvPr id="7" name="TextBox 6"/>
          <p:cNvSpPr txBox="1"/>
          <p:nvPr/>
        </p:nvSpPr>
        <p:spPr>
          <a:xfrm>
            <a:off x="193962" y="6003636"/>
            <a:ext cx="3426689" cy="830997"/>
          </a:xfrm>
          <a:prstGeom prst="rect">
            <a:avLst/>
          </a:prstGeom>
          <a:noFill/>
        </p:spPr>
        <p:txBody>
          <a:bodyPr wrap="square" rtlCol="0">
            <a:spAutoFit/>
          </a:bodyPr>
          <a:lstStyle/>
          <a:p>
            <a:r>
              <a:rPr lang="en-US" sz="1600" dirty="0">
                <a:solidFill>
                  <a:srgbClr val="7030A0"/>
                </a:solidFill>
              </a:rPr>
              <a:t>Define FMF in the Membership Editor and the decisions rules in the Rule Editor ex. </a:t>
            </a:r>
            <a:r>
              <a:rPr lang="en-US" sz="1600" b="1" dirty="0">
                <a:solidFill>
                  <a:srgbClr val="7030A0"/>
                </a:solidFill>
              </a:rPr>
              <a:t>{0,1} = (unsafe, safe}</a:t>
            </a:r>
          </a:p>
        </p:txBody>
      </p:sp>
      <p:pic>
        <p:nvPicPr>
          <p:cNvPr id="8" name="Picture 7" descr="C:\Users\aaligawe\Pictures\Screenshots\Screenshot (7).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34881" y="2509449"/>
            <a:ext cx="2529676" cy="2195278"/>
          </a:xfrm>
          <a:prstGeom prst="rect">
            <a:avLst/>
          </a:prstGeom>
          <a:noFill/>
          <a:ln>
            <a:noFill/>
          </a:ln>
        </p:spPr>
      </p:pic>
      <p:pic>
        <p:nvPicPr>
          <p:cNvPr id="9" name="Picture 8" descr="C:\Users\aaligawe\Pictures\Screenshots\Screenshot (11).png"/>
          <p:cNvPicPr/>
          <p:nvPr/>
        </p:nvPicPr>
        <p:blipFill rotWithShape="1">
          <a:blip r:embed="rId6" cstate="print">
            <a:extLst>
              <a:ext uri="{28A0092B-C50C-407E-A947-70E740481C1C}">
                <a14:useLocalDpi xmlns:a14="http://schemas.microsoft.com/office/drawing/2010/main" val="0"/>
              </a:ext>
            </a:extLst>
          </a:blip>
          <a:srcRect t="2070"/>
          <a:stretch/>
        </p:blipFill>
        <p:spPr bwMode="auto">
          <a:xfrm>
            <a:off x="9134881" y="4704727"/>
            <a:ext cx="2558123" cy="2150688"/>
          </a:xfrm>
          <a:prstGeom prst="rect">
            <a:avLst/>
          </a:prstGeom>
          <a:noFill/>
          <a:ln>
            <a:noFill/>
          </a:ln>
          <a:extLst>
            <a:ext uri="{53640926-AAD7-44D8-BBD7-CCE9431645EC}">
              <a14:shadowObscured xmlns:a14="http://schemas.microsoft.com/office/drawing/2010/main"/>
            </a:ext>
          </a:extLst>
        </p:spPr>
      </p:pic>
      <p:sp>
        <p:nvSpPr>
          <p:cNvPr id="10" name="TextBox 9"/>
          <p:cNvSpPr txBox="1"/>
          <p:nvPr/>
        </p:nvSpPr>
        <p:spPr>
          <a:xfrm>
            <a:off x="7581801" y="2933662"/>
            <a:ext cx="1553080" cy="1323439"/>
          </a:xfrm>
          <a:prstGeom prst="rect">
            <a:avLst/>
          </a:prstGeom>
          <a:solidFill>
            <a:srgbClr val="FFFF00"/>
          </a:solidFill>
        </p:spPr>
        <p:txBody>
          <a:bodyPr wrap="square" rtlCol="0">
            <a:spAutoFit/>
          </a:bodyPr>
          <a:lstStyle/>
          <a:p>
            <a:pPr algn="ctr"/>
            <a:r>
              <a:rPr lang="en-US" sz="1600" b="1" dirty="0">
                <a:solidFill>
                  <a:srgbClr val="0000FF"/>
                </a:solidFill>
              </a:rPr>
              <a:t>High – MD</a:t>
            </a:r>
          </a:p>
          <a:p>
            <a:pPr algn="ctr"/>
            <a:r>
              <a:rPr lang="en-US" sz="1600" b="1" dirty="0">
                <a:solidFill>
                  <a:srgbClr val="0000FF"/>
                </a:solidFill>
              </a:rPr>
              <a:t>Low – Pc</a:t>
            </a:r>
          </a:p>
          <a:p>
            <a:pPr algn="ctr"/>
            <a:r>
              <a:rPr lang="en-US" sz="1600" b="1" dirty="0">
                <a:solidFill>
                  <a:srgbClr val="0000FF"/>
                </a:solidFill>
              </a:rPr>
              <a:t>Mid – KLD</a:t>
            </a:r>
          </a:p>
          <a:p>
            <a:pPr algn="ctr"/>
            <a:r>
              <a:rPr lang="en-US" sz="1600" b="1" dirty="0">
                <a:solidFill>
                  <a:srgbClr val="0000FF"/>
                </a:solidFill>
              </a:rPr>
              <a:t>Output : 0.837</a:t>
            </a:r>
          </a:p>
          <a:p>
            <a:pPr algn="ctr"/>
            <a:r>
              <a:rPr lang="en-US" sz="1600" b="1" dirty="0">
                <a:solidFill>
                  <a:srgbClr val="0000FF"/>
                </a:solidFill>
              </a:rPr>
              <a:t>{Safe}</a:t>
            </a:r>
          </a:p>
        </p:txBody>
      </p:sp>
      <p:sp>
        <p:nvSpPr>
          <p:cNvPr id="11" name="TextBox 10"/>
          <p:cNvSpPr txBox="1"/>
          <p:nvPr/>
        </p:nvSpPr>
        <p:spPr>
          <a:xfrm>
            <a:off x="7581801" y="5241462"/>
            <a:ext cx="1553080" cy="1323439"/>
          </a:xfrm>
          <a:prstGeom prst="rect">
            <a:avLst/>
          </a:prstGeom>
          <a:solidFill>
            <a:srgbClr val="FFFF00"/>
          </a:solidFill>
        </p:spPr>
        <p:txBody>
          <a:bodyPr wrap="square" rtlCol="0">
            <a:spAutoFit/>
          </a:bodyPr>
          <a:lstStyle/>
          <a:p>
            <a:pPr algn="ctr"/>
            <a:r>
              <a:rPr lang="en-US" sz="1600" b="1" dirty="0">
                <a:solidFill>
                  <a:srgbClr val="0000FF"/>
                </a:solidFill>
              </a:rPr>
              <a:t>Low – MD</a:t>
            </a:r>
          </a:p>
          <a:p>
            <a:pPr algn="ctr"/>
            <a:r>
              <a:rPr lang="en-US" sz="1600" b="1" dirty="0">
                <a:solidFill>
                  <a:srgbClr val="0000FF"/>
                </a:solidFill>
              </a:rPr>
              <a:t>High – Pc</a:t>
            </a:r>
          </a:p>
          <a:p>
            <a:pPr algn="ctr"/>
            <a:r>
              <a:rPr lang="en-US" sz="1600" b="1" dirty="0">
                <a:solidFill>
                  <a:srgbClr val="0000FF"/>
                </a:solidFill>
              </a:rPr>
              <a:t>Mid – KLD</a:t>
            </a:r>
          </a:p>
          <a:p>
            <a:pPr algn="ctr"/>
            <a:r>
              <a:rPr lang="en-US" sz="1600" b="1" dirty="0">
                <a:solidFill>
                  <a:srgbClr val="0000FF"/>
                </a:solidFill>
              </a:rPr>
              <a:t>Output : 0.195</a:t>
            </a:r>
          </a:p>
          <a:p>
            <a:pPr algn="ctr"/>
            <a:r>
              <a:rPr lang="en-US" sz="1600" b="1" dirty="0">
                <a:solidFill>
                  <a:srgbClr val="0000FF"/>
                </a:solidFill>
              </a:rPr>
              <a:t>{Unsafe}</a:t>
            </a:r>
          </a:p>
        </p:txBody>
      </p:sp>
      <p:sp>
        <p:nvSpPr>
          <p:cNvPr id="12" name="Slide Number Placeholder 11">
            <a:extLst>
              <a:ext uri="{FF2B5EF4-FFF2-40B4-BE49-F238E27FC236}">
                <a16:creationId xmlns:a16="http://schemas.microsoft.com/office/drawing/2014/main" id="{57DBC6AA-9E51-3358-5FBA-07BA3D793C6E}"/>
              </a:ext>
            </a:extLst>
          </p:cNvPr>
          <p:cNvSpPr>
            <a:spLocks noGrp="1"/>
          </p:cNvSpPr>
          <p:nvPr>
            <p:ph type="sldNum" sz="quarter" idx="12"/>
          </p:nvPr>
        </p:nvSpPr>
        <p:spPr>
          <a:xfrm>
            <a:off x="9448800" y="6534880"/>
            <a:ext cx="2743200" cy="365125"/>
          </a:xfrm>
        </p:spPr>
        <p:txBody>
          <a:bodyPr/>
          <a:lstStyle/>
          <a:p>
            <a:fld id="{D1802EF5-1B65-4033-90D1-623E74A55A6B}" type="slidenum">
              <a:rPr lang="en-US" smtClean="0"/>
              <a:t>24</a:t>
            </a:fld>
            <a:endParaRPr lang="en-US" dirty="0"/>
          </a:p>
        </p:txBody>
      </p:sp>
    </p:spTree>
    <p:extLst>
      <p:ext uri="{BB962C8B-B14F-4D97-AF65-F5344CB8AC3E}">
        <p14:creationId xmlns:p14="http://schemas.microsoft.com/office/powerpoint/2010/main" val="3036426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r="6239"/>
          <a:stretch/>
        </p:blipFill>
        <p:spPr>
          <a:xfrm>
            <a:off x="7731793" y="1624974"/>
            <a:ext cx="4456621" cy="4753143"/>
          </a:xfrm>
          <a:prstGeom prst="rect">
            <a:avLst/>
          </a:prstGeom>
        </p:spPr>
      </p:pic>
      <p:sp>
        <p:nvSpPr>
          <p:cNvPr id="2" name="Title 1"/>
          <p:cNvSpPr>
            <a:spLocks noGrp="1"/>
          </p:cNvSpPr>
          <p:nvPr>
            <p:ph type="title"/>
          </p:nvPr>
        </p:nvSpPr>
        <p:spPr>
          <a:xfrm>
            <a:off x="268941" y="55480"/>
            <a:ext cx="11577918" cy="952686"/>
          </a:xfrm>
        </p:spPr>
        <p:txBody>
          <a:bodyPr>
            <a:normAutofit/>
          </a:bodyPr>
          <a:lstStyle/>
          <a:p>
            <a:pPr algn="ctr"/>
            <a:r>
              <a:rPr lang="en-US" sz="2800" b="1" dirty="0">
                <a:latin typeface="+mn-lt"/>
              </a:rPr>
              <a:t>Machine Learning for Space Situational Awareness</a:t>
            </a:r>
            <a:br>
              <a:rPr lang="en-US" sz="2800" b="1" dirty="0">
                <a:latin typeface="+mn-lt"/>
              </a:rPr>
            </a:br>
            <a:r>
              <a:rPr lang="en-US" sz="2800" b="1" dirty="0">
                <a:latin typeface="+mn-lt"/>
              </a:rPr>
              <a:t>Using Deep Neural Networks</a:t>
            </a:r>
          </a:p>
        </p:txBody>
      </p:sp>
      <p:sp>
        <p:nvSpPr>
          <p:cNvPr id="4" name="Slide Number Placeholder 3"/>
          <p:cNvSpPr>
            <a:spLocks noGrp="1"/>
          </p:cNvSpPr>
          <p:nvPr>
            <p:ph type="sldNum" sz="quarter" idx="12"/>
          </p:nvPr>
        </p:nvSpPr>
        <p:spPr>
          <a:xfrm>
            <a:off x="9445214" y="6492875"/>
            <a:ext cx="2743200" cy="365125"/>
          </a:xfrm>
        </p:spPr>
        <p:txBody>
          <a:bodyPr/>
          <a:lstStyle/>
          <a:p>
            <a:fld id="{4C13AE75-544F-4073-A520-589257A716CE}" type="slidenum">
              <a:rPr lang="en-US" smtClean="0"/>
              <a:t>25</a:t>
            </a:fld>
            <a:endParaRPr lang="en-US" dirty="0"/>
          </a:p>
        </p:txBody>
      </p:sp>
      <p:pic>
        <p:nvPicPr>
          <p:cNvPr id="9218" name="Picture 2" descr="Deep Netwo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4504" y="2672856"/>
            <a:ext cx="4484353" cy="311030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mage result for two spacecrafts collis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061" y="1008166"/>
            <a:ext cx="2959448" cy="1664690"/>
          </a:xfrm>
          <a:prstGeom prst="rect">
            <a:avLst/>
          </a:prstGeom>
          <a:noFill/>
          <a:extLst>
            <a:ext uri="{909E8E84-426E-40DD-AFC4-6F175D3DCCD1}">
              <a14:hiddenFill xmlns:a14="http://schemas.microsoft.com/office/drawing/2010/main">
                <a:solidFill>
                  <a:srgbClr val="FFFFFF"/>
                </a:solidFill>
              </a14:hiddenFill>
            </a:ext>
          </a:extLst>
        </p:spPr>
      </p:pic>
      <p:sp>
        <p:nvSpPr>
          <p:cNvPr id="7" name="Down Arrow 6"/>
          <p:cNvSpPr/>
          <p:nvPr/>
        </p:nvSpPr>
        <p:spPr>
          <a:xfrm>
            <a:off x="1440409" y="2785507"/>
            <a:ext cx="79874" cy="2581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ight Arrow 7"/>
          <p:cNvSpPr/>
          <p:nvPr/>
        </p:nvSpPr>
        <p:spPr>
          <a:xfrm>
            <a:off x="2842232" y="4615030"/>
            <a:ext cx="338439" cy="1290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Arrow 10"/>
          <p:cNvSpPr/>
          <p:nvPr/>
        </p:nvSpPr>
        <p:spPr>
          <a:xfrm>
            <a:off x="7517071" y="4615030"/>
            <a:ext cx="338439" cy="1290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3703674" y="5783158"/>
            <a:ext cx="3066804" cy="923330"/>
          </a:xfrm>
          <a:prstGeom prst="rect">
            <a:avLst/>
          </a:prstGeom>
          <a:noFill/>
        </p:spPr>
        <p:txBody>
          <a:bodyPr wrap="square" rtlCol="0">
            <a:spAutoFit/>
          </a:bodyPr>
          <a:lstStyle/>
          <a:p>
            <a:pPr algn="ctr"/>
            <a:r>
              <a:rPr lang="en-US" dirty="0">
                <a:solidFill>
                  <a:srgbClr val="7030A0"/>
                </a:solidFill>
              </a:rPr>
              <a:t>A Deep Neural network has:</a:t>
            </a:r>
          </a:p>
          <a:p>
            <a:pPr algn="ctr"/>
            <a:r>
              <a:rPr lang="en-US" dirty="0">
                <a:solidFill>
                  <a:srgbClr val="7030A0"/>
                </a:solidFill>
              </a:rPr>
              <a:t>Nodes and weights operated by nonlinear functions</a:t>
            </a:r>
          </a:p>
        </p:txBody>
      </p:sp>
      <p:sp>
        <p:nvSpPr>
          <p:cNvPr id="14" name="TextBox 13"/>
          <p:cNvSpPr txBox="1"/>
          <p:nvPr/>
        </p:nvSpPr>
        <p:spPr>
          <a:xfrm>
            <a:off x="9232949" y="854905"/>
            <a:ext cx="2033196" cy="923330"/>
          </a:xfrm>
          <a:prstGeom prst="rect">
            <a:avLst/>
          </a:prstGeom>
          <a:solidFill>
            <a:srgbClr val="FFFF00"/>
          </a:solidFill>
        </p:spPr>
        <p:txBody>
          <a:bodyPr wrap="square" rtlCol="0">
            <a:spAutoFit/>
          </a:bodyPr>
          <a:lstStyle/>
          <a:p>
            <a:pPr algn="ctr"/>
            <a:r>
              <a:rPr lang="en-US" b="1" dirty="0">
                <a:solidFill>
                  <a:srgbClr val="0000FF"/>
                </a:solidFill>
              </a:rPr>
              <a:t>Preliminary overall performance was ~92% accurate</a:t>
            </a:r>
          </a:p>
        </p:txBody>
      </p:sp>
      <p:sp>
        <p:nvSpPr>
          <p:cNvPr id="3" name="TextBox 2"/>
          <p:cNvSpPr txBox="1"/>
          <p:nvPr/>
        </p:nvSpPr>
        <p:spPr>
          <a:xfrm>
            <a:off x="9275006" y="6027003"/>
            <a:ext cx="1991139" cy="830997"/>
          </a:xfrm>
          <a:prstGeom prst="rect">
            <a:avLst/>
          </a:prstGeom>
          <a:noFill/>
        </p:spPr>
        <p:txBody>
          <a:bodyPr wrap="square" rtlCol="0">
            <a:spAutoFit/>
          </a:bodyPr>
          <a:lstStyle/>
          <a:p>
            <a:r>
              <a:rPr lang="en-US" sz="1600" dirty="0">
                <a:solidFill>
                  <a:srgbClr val="7030A0"/>
                </a:solidFill>
              </a:rPr>
              <a:t>Target and Output</a:t>
            </a:r>
          </a:p>
          <a:p>
            <a:r>
              <a:rPr lang="en-US" sz="1600" dirty="0">
                <a:solidFill>
                  <a:srgbClr val="7030A0"/>
                </a:solidFill>
              </a:rPr>
              <a:t>0 - Safe</a:t>
            </a:r>
          </a:p>
          <a:p>
            <a:r>
              <a:rPr lang="en-US" sz="1600" dirty="0">
                <a:solidFill>
                  <a:srgbClr val="7030A0"/>
                </a:solidFill>
              </a:rPr>
              <a:t>1 - Close approach</a:t>
            </a:r>
          </a:p>
        </p:txBody>
      </p:sp>
      <p:graphicFrame>
        <p:nvGraphicFramePr>
          <p:cNvPr id="16" name="Table 15"/>
          <p:cNvGraphicFramePr>
            <a:graphicFrameLocks noGrp="1"/>
          </p:cNvGraphicFramePr>
          <p:nvPr/>
        </p:nvGraphicFramePr>
        <p:xfrm>
          <a:off x="30514" y="3718355"/>
          <a:ext cx="2711845" cy="2225040"/>
        </p:xfrm>
        <a:graphic>
          <a:graphicData uri="http://schemas.openxmlformats.org/drawingml/2006/table">
            <a:tbl>
              <a:tblPr firstRow="1" bandRow="1">
                <a:tableStyleId>{93296810-A885-4BE3-A3E7-6D5BEEA58F35}</a:tableStyleId>
              </a:tblPr>
              <a:tblGrid>
                <a:gridCol w="2711845">
                  <a:extLst>
                    <a:ext uri="{9D8B030D-6E8A-4147-A177-3AD203B41FA5}">
                      <a16:colId xmlns:a16="http://schemas.microsoft.com/office/drawing/2014/main" val="1319210421"/>
                    </a:ext>
                  </a:extLst>
                </a:gridCol>
              </a:tblGrid>
              <a:tr h="370840">
                <a:tc>
                  <a:txBody>
                    <a:bodyPr/>
                    <a:lstStyle/>
                    <a:p>
                      <a:pPr algn="ctr"/>
                      <a:r>
                        <a:rPr lang="en-US" sz="1600" dirty="0"/>
                        <a:t>Statistical Parameters</a:t>
                      </a:r>
                    </a:p>
                  </a:txBody>
                  <a:tcPr/>
                </a:tc>
                <a:extLst>
                  <a:ext uri="{0D108BD9-81ED-4DB2-BD59-A6C34878D82A}">
                    <a16:rowId xmlns:a16="http://schemas.microsoft.com/office/drawing/2014/main" val="3776386847"/>
                  </a:ext>
                </a:extLst>
              </a:tr>
              <a:tr h="370840">
                <a:tc>
                  <a:txBody>
                    <a:bodyPr/>
                    <a:lstStyle/>
                    <a:p>
                      <a:pPr algn="ctr"/>
                      <a:r>
                        <a:rPr lang="en-US" sz="1600" b="1" dirty="0"/>
                        <a:t>Probability of Collision</a:t>
                      </a:r>
                    </a:p>
                  </a:txBody>
                  <a:tcPr/>
                </a:tc>
                <a:extLst>
                  <a:ext uri="{0D108BD9-81ED-4DB2-BD59-A6C34878D82A}">
                    <a16:rowId xmlns:a16="http://schemas.microsoft.com/office/drawing/2014/main" val="3818296425"/>
                  </a:ext>
                </a:extLst>
              </a:tr>
              <a:tr h="370840">
                <a:tc>
                  <a:txBody>
                    <a:bodyPr/>
                    <a:lstStyle/>
                    <a:p>
                      <a:pPr algn="ctr"/>
                      <a:r>
                        <a:rPr lang="en-US" sz="1600" dirty="0"/>
                        <a:t>Miss Distance</a:t>
                      </a:r>
                    </a:p>
                  </a:txBody>
                  <a:tcPr/>
                </a:tc>
                <a:extLst>
                  <a:ext uri="{0D108BD9-81ED-4DB2-BD59-A6C34878D82A}">
                    <a16:rowId xmlns:a16="http://schemas.microsoft.com/office/drawing/2014/main" val="670567782"/>
                  </a:ext>
                </a:extLst>
              </a:tr>
              <a:tr h="370840">
                <a:tc>
                  <a:txBody>
                    <a:bodyPr/>
                    <a:lstStyle/>
                    <a:p>
                      <a:pPr algn="ctr"/>
                      <a:r>
                        <a:rPr lang="en-US" sz="1600" dirty="0"/>
                        <a:t>Mahalanobis Distance</a:t>
                      </a:r>
                    </a:p>
                  </a:txBody>
                  <a:tcPr/>
                </a:tc>
                <a:extLst>
                  <a:ext uri="{0D108BD9-81ED-4DB2-BD59-A6C34878D82A}">
                    <a16:rowId xmlns:a16="http://schemas.microsoft.com/office/drawing/2014/main" val="3171846444"/>
                  </a:ext>
                </a:extLst>
              </a:tr>
              <a:tr h="370840">
                <a:tc>
                  <a:txBody>
                    <a:bodyPr/>
                    <a:lstStyle/>
                    <a:p>
                      <a:pPr algn="ctr"/>
                      <a:r>
                        <a:rPr lang="en-US" sz="1600" dirty="0"/>
                        <a:t>Bhattacharyya Distance</a:t>
                      </a:r>
                    </a:p>
                  </a:txBody>
                  <a:tcPr/>
                </a:tc>
                <a:extLst>
                  <a:ext uri="{0D108BD9-81ED-4DB2-BD59-A6C34878D82A}">
                    <a16:rowId xmlns:a16="http://schemas.microsoft.com/office/drawing/2014/main" val="445295646"/>
                  </a:ext>
                </a:extLst>
              </a:tr>
              <a:tr h="370840">
                <a:tc>
                  <a:txBody>
                    <a:bodyPr/>
                    <a:lstStyle/>
                    <a:p>
                      <a:pPr algn="ctr"/>
                      <a:r>
                        <a:rPr lang="en-US" sz="1600" dirty="0"/>
                        <a:t>Kullback-Leibler</a:t>
                      </a:r>
                      <a:r>
                        <a:rPr lang="en-US" sz="1600" baseline="0" dirty="0"/>
                        <a:t> Distance etc.</a:t>
                      </a:r>
                      <a:endParaRPr lang="en-US" sz="1600" dirty="0"/>
                    </a:p>
                  </a:txBody>
                  <a:tcPr/>
                </a:tc>
                <a:extLst>
                  <a:ext uri="{0D108BD9-81ED-4DB2-BD59-A6C34878D82A}">
                    <a16:rowId xmlns:a16="http://schemas.microsoft.com/office/drawing/2014/main" val="308276279"/>
                  </a:ext>
                </a:extLst>
              </a:tr>
            </a:tbl>
          </a:graphicData>
        </a:graphic>
      </p:graphicFrame>
      <p:sp>
        <p:nvSpPr>
          <p:cNvPr id="17" name="TextBox 16"/>
          <p:cNvSpPr txBox="1"/>
          <p:nvPr/>
        </p:nvSpPr>
        <p:spPr>
          <a:xfrm>
            <a:off x="3260231" y="1423494"/>
            <a:ext cx="2214980" cy="830997"/>
          </a:xfrm>
          <a:prstGeom prst="rect">
            <a:avLst/>
          </a:prstGeom>
          <a:noFill/>
        </p:spPr>
        <p:txBody>
          <a:bodyPr wrap="square" rtlCol="0">
            <a:spAutoFit/>
          </a:bodyPr>
          <a:lstStyle/>
          <a:p>
            <a:pPr algn="ctr"/>
            <a:r>
              <a:rPr lang="en-US" sz="1600" dirty="0">
                <a:solidFill>
                  <a:srgbClr val="7030A0"/>
                </a:solidFill>
              </a:rPr>
              <a:t>Two spacecraft at Time of close approach (TCA)</a:t>
            </a:r>
          </a:p>
          <a:p>
            <a:r>
              <a:rPr lang="en-US" sz="1600" dirty="0">
                <a:solidFill>
                  <a:srgbClr val="7030A0"/>
                </a:solidFill>
              </a:rPr>
              <a:t>(500 simulated cases)</a:t>
            </a:r>
          </a:p>
        </p:txBody>
      </p:sp>
    </p:spTree>
    <p:extLst>
      <p:ext uri="{BB962C8B-B14F-4D97-AF65-F5344CB8AC3E}">
        <p14:creationId xmlns:p14="http://schemas.microsoft.com/office/powerpoint/2010/main" val="4017128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E709BF-A129-D4C1-D827-CB86D7FC09C6}"/>
              </a:ext>
            </a:extLst>
          </p:cNvPr>
          <p:cNvSpPr>
            <a:spLocks noGrp="1"/>
          </p:cNvSpPr>
          <p:nvPr>
            <p:ph type="ctrTitle"/>
          </p:nvPr>
        </p:nvSpPr>
        <p:spPr/>
        <p:txBody>
          <a:bodyPr/>
          <a:lstStyle/>
          <a:p>
            <a:r>
              <a:rPr lang="en-US" dirty="0">
                <a:solidFill>
                  <a:srgbClr val="FADF4E"/>
                </a:solidFill>
              </a:rPr>
              <a:t>AI and ML for Decision Support</a:t>
            </a:r>
          </a:p>
        </p:txBody>
      </p:sp>
    </p:spTree>
    <p:extLst>
      <p:ext uri="{BB962C8B-B14F-4D97-AF65-F5344CB8AC3E}">
        <p14:creationId xmlns:p14="http://schemas.microsoft.com/office/powerpoint/2010/main" val="3189913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E09BE6-EAE5-4FAA-8379-8F3B00CC7C9C}"/>
              </a:ext>
            </a:extLst>
          </p:cNvPr>
          <p:cNvSpPr>
            <a:spLocks noGrp="1"/>
          </p:cNvSpPr>
          <p:nvPr>
            <p:ph idx="1"/>
          </p:nvPr>
        </p:nvSpPr>
        <p:spPr>
          <a:xfrm>
            <a:off x="163684" y="1296952"/>
            <a:ext cx="12028315" cy="4650752"/>
          </a:xfrm>
        </p:spPr>
        <p:txBody>
          <a:bodyPr>
            <a:normAutofit/>
          </a:bodyPr>
          <a:lstStyle/>
          <a:p>
            <a:r>
              <a:rPr lang="en-US" sz="2400" dirty="0"/>
              <a:t>Continual exponential growth in launched spacecraft and tracked debris.</a:t>
            </a:r>
          </a:p>
          <a:p>
            <a:r>
              <a:rPr lang="en-US" sz="2400" dirty="0"/>
              <a:t>Risk Assessment is necessary to prevent collisions in a timely manner.</a:t>
            </a:r>
          </a:p>
          <a:p>
            <a:pPr marL="0" indent="0">
              <a:buNone/>
            </a:pPr>
            <a:endParaRPr lang="en-US" sz="2400" b="1" dirty="0"/>
          </a:p>
          <a:p>
            <a:pPr marL="0" indent="0">
              <a:buNone/>
            </a:pPr>
            <a:r>
              <a:rPr lang="en-US" sz="2400" b="1" dirty="0"/>
              <a:t>KEY QUESTIONS:</a:t>
            </a:r>
          </a:p>
          <a:p>
            <a:pPr marL="0" indent="0">
              <a:buNone/>
            </a:pPr>
            <a:r>
              <a:rPr lang="en-US" sz="2400" b="1" dirty="0"/>
              <a:t>When we have a list of high interest events, how do we prioritize the risks for mitigation?</a:t>
            </a:r>
          </a:p>
          <a:p>
            <a:pPr marL="0" indent="0">
              <a:buNone/>
            </a:pPr>
            <a:r>
              <a:rPr lang="en-US" sz="2400" b="1" dirty="0"/>
              <a:t>What parameters are associated with higher Pc events OR high-risk events?</a:t>
            </a:r>
          </a:p>
          <a:p>
            <a:pPr marL="0" indent="0">
              <a:buNone/>
            </a:pPr>
            <a:r>
              <a:rPr lang="en-US" sz="2400" b="1" dirty="0"/>
              <a:t>How many observations leading to TCA are needed before a collision avoidance decision can be implemented?</a:t>
            </a:r>
          </a:p>
          <a:p>
            <a:pPr marL="0" indent="0">
              <a:buNone/>
            </a:pPr>
            <a:endParaRPr lang="en-US" sz="2600" b="1" dirty="0"/>
          </a:p>
        </p:txBody>
      </p:sp>
      <p:sp>
        <p:nvSpPr>
          <p:cNvPr id="2" name="Title 1">
            <a:extLst>
              <a:ext uri="{FF2B5EF4-FFF2-40B4-BE49-F238E27FC236}">
                <a16:creationId xmlns:a16="http://schemas.microsoft.com/office/drawing/2014/main" id="{C3683BA1-CDDF-48B2-99D5-7C42B87288F8}"/>
              </a:ext>
            </a:extLst>
          </p:cNvPr>
          <p:cNvSpPr>
            <a:spLocks noGrp="1"/>
          </p:cNvSpPr>
          <p:nvPr>
            <p:ph type="title"/>
          </p:nvPr>
        </p:nvSpPr>
        <p:spPr/>
        <p:txBody>
          <a:bodyPr/>
          <a:lstStyle/>
          <a:p>
            <a:r>
              <a:rPr lang="en-US" dirty="0">
                <a:solidFill>
                  <a:schemeClr val="bg1">
                    <a:lumMod val="95000"/>
                  </a:schemeClr>
                </a:solidFill>
              </a:rPr>
              <a:t>Background on AI/ML for Decision Support</a:t>
            </a:r>
            <a:r>
              <a:rPr lang="en-US" dirty="0"/>
              <a:t> </a:t>
            </a:r>
          </a:p>
        </p:txBody>
      </p:sp>
      <p:pic>
        <p:nvPicPr>
          <p:cNvPr id="4" name="Picture 3">
            <a:extLst>
              <a:ext uri="{FF2B5EF4-FFF2-40B4-BE49-F238E27FC236}">
                <a16:creationId xmlns:a16="http://schemas.microsoft.com/office/drawing/2014/main" id="{4FF6CBA2-0A27-0C83-7AA2-78FCE550E0DB}"/>
              </a:ext>
            </a:extLst>
          </p:cNvPr>
          <p:cNvPicPr>
            <a:picLocks noChangeAspect="1"/>
          </p:cNvPicPr>
          <p:nvPr/>
        </p:nvPicPr>
        <p:blipFill>
          <a:blip r:embed="rId3"/>
          <a:stretch>
            <a:fillRect/>
          </a:stretch>
        </p:blipFill>
        <p:spPr>
          <a:xfrm>
            <a:off x="163684" y="5162671"/>
            <a:ext cx="9504874" cy="1102466"/>
          </a:xfrm>
          <a:prstGeom prst="rect">
            <a:avLst/>
          </a:prstGeom>
        </p:spPr>
      </p:pic>
      <p:sp>
        <p:nvSpPr>
          <p:cNvPr id="6" name="TextBox 5">
            <a:extLst>
              <a:ext uri="{FF2B5EF4-FFF2-40B4-BE49-F238E27FC236}">
                <a16:creationId xmlns:a16="http://schemas.microsoft.com/office/drawing/2014/main" id="{488334DB-E0C7-D856-99AA-4C2647075345}"/>
              </a:ext>
            </a:extLst>
          </p:cNvPr>
          <p:cNvSpPr txBox="1"/>
          <p:nvPr/>
        </p:nvSpPr>
        <p:spPr>
          <a:xfrm>
            <a:off x="7038671" y="4800119"/>
            <a:ext cx="2629887" cy="276999"/>
          </a:xfrm>
          <a:prstGeom prst="rect">
            <a:avLst/>
          </a:prstGeom>
          <a:noFill/>
          <a:ln>
            <a:noFill/>
          </a:ln>
        </p:spPr>
        <p:txBody>
          <a:bodyPr wrap="none" rtlCol="0">
            <a:spAutoFit/>
          </a:bodyPr>
          <a:lstStyle/>
          <a:p>
            <a:r>
              <a:rPr lang="en-US" sz="1200" dirty="0"/>
              <a:t>Decision Point: Maneuver Go / No-Go</a:t>
            </a:r>
          </a:p>
        </p:txBody>
      </p:sp>
      <p:sp>
        <p:nvSpPr>
          <p:cNvPr id="7" name="TextBox 6">
            <a:extLst>
              <a:ext uri="{FF2B5EF4-FFF2-40B4-BE49-F238E27FC236}">
                <a16:creationId xmlns:a16="http://schemas.microsoft.com/office/drawing/2014/main" id="{060C262A-0937-C2C2-7963-838E5E09FCBE}"/>
              </a:ext>
            </a:extLst>
          </p:cNvPr>
          <p:cNvSpPr txBox="1"/>
          <p:nvPr/>
        </p:nvSpPr>
        <p:spPr>
          <a:xfrm>
            <a:off x="3851410" y="4800120"/>
            <a:ext cx="2889574" cy="276999"/>
          </a:xfrm>
          <a:prstGeom prst="rect">
            <a:avLst/>
          </a:prstGeom>
          <a:noFill/>
        </p:spPr>
        <p:txBody>
          <a:bodyPr wrap="none" rtlCol="0">
            <a:spAutoFit/>
          </a:bodyPr>
          <a:lstStyle/>
          <a:p>
            <a:r>
              <a:rPr lang="en-US" sz="1200" dirty="0"/>
              <a:t>Decision Point: Begin Maneuver Planning</a:t>
            </a:r>
          </a:p>
        </p:txBody>
      </p:sp>
      <p:sp>
        <p:nvSpPr>
          <p:cNvPr id="8" name="Cloud 7">
            <a:extLst>
              <a:ext uri="{FF2B5EF4-FFF2-40B4-BE49-F238E27FC236}">
                <a16:creationId xmlns:a16="http://schemas.microsoft.com/office/drawing/2014/main" id="{6F534ED1-E40D-4CE4-62F0-66C1D8D83EB1}"/>
              </a:ext>
            </a:extLst>
          </p:cNvPr>
          <p:cNvSpPr/>
          <p:nvPr/>
        </p:nvSpPr>
        <p:spPr>
          <a:xfrm>
            <a:off x="9966244" y="4548850"/>
            <a:ext cx="2225756" cy="1450580"/>
          </a:xfrm>
          <a:prstGeom prst="cloud">
            <a:avLst/>
          </a:prstGeom>
          <a:solidFill>
            <a:schemeClr val="bg1">
              <a:alpha val="75285"/>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FF"/>
                </a:solidFill>
              </a:rPr>
              <a:t>Can we move the Decision Points Earlier?</a:t>
            </a:r>
          </a:p>
        </p:txBody>
      </p:sp>
      <p:sp>
        <p:nvSpPr>
          <p:cNvPr id="9" name="Slide Number Placeholder 5">
            <a:extLst>
              <a:ext uri="{FF2B5EF4-FFF2-40B4-BE49-F238E27FC236}">
                <a16:creationId xmlns:a16="http://schemas.microsoft.com/office/drawing/2014/main" id="{6F42E851-5635-6002-2075-2AB18250A7A2}"/>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27</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983778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77A20-DFB4-4799-AF9F-3557E44051D3}"/>
              </a:ext>
            </a:extLst>
          </p:cNvPr>
          <p:cNvSpPr>
            <a:spLocks noGrp="1"/>
          </p:cNvSpPr>
          <p:nvPr>
            <p:ph type="title"/>
          </p:nvPr>
        </p:nvSpPr>
        <p:spPr>
          <a:xfrm>
            <a:off x="663871" y="85798"/>
            <a:ext cx="10972800" cy="1143000"/>
          </a:xfrm>
        </p:spPr>
        <p:txBody>
          <a:bodyPr anchor="ctr">
            <a:normAutofit/>
          </a:bodyPr>
          <a:lstStyle/>
          <a:p>
            <a:r>
              <a:rPr lang="en-US"/>
              <a:t>Approach</a:t>
            </a:r>
          </a:p>
        </p:txBody>
      </p:sp>
      <p:sp>
        <p:nvSpPr>
          <p:cNvPr id="3" name="Content Placeholder 2">
            <a:extLst>
              <a:ext uri="{FF2B5EF4-FFF2-40B4-BE49-F238E27FC236}">
                <a16:creationId xmlns:a16="http://schemas.microsoft.com/office/drawing/2014/main" id="{DB2FB27D-DD38-49BD-94E5-A92D0F04142F}"/>
              </a:ext>
            </a:extLst>
          </p:cNvPr>
          <p:cNvSpPr>
            <a:spLocks noGrp="1"/>
          </p:cNvSpPr>
          <p:nvPr>
            <p:ph sz="half" idx="1"/>
          </p:nvPr>
        </p:nvSpPr>
        <p:spPr>
          <a:xfrm>
            <a:off x="198409" y="1357132"/>
            <a:ext cx="9847869" cy="4525963"/>
          </a:xfrm>
        </p:spPr>
        <p:txBody>
          <a:bodyPr>
            <a:normAutofit/>
          </a:bodyPr>
          <a:lstStyle/>
          <a:p>
            <a:pPr>
              <a:lnSpc>
                <a:spcPct val="90000"/>
              </a:lnSpc>
            </a:pPr>
            <a:r>
              <a:rPr lang="en-US" sz="2400" dirty="0"/>
              <a:t>Spacecraft data from 2015-2018 from </a:t>
            </a:r>
            <a:r>
              <a:rPr lang="en-US" sz="2400" dirty="0">
                <a:effectLst/>
              </a:rPr>
              <a:t>365,000+</a:t>
            </a:r>
            <a:r>
              <a:rPr lang="en-US" sz="2400" dirty="0"/>
              <a:t> Conjunction Data Messages</a:t>
            </a:r>
          </a:p>
          <a:p>
            <a:pPr>
              <a:lnSpc>
                <a:spcPct val="90000"/>
              </a:lnSpc>
            </a:pPr>
            <a:endParaRPr lang="en-US" sz="2400" dirty="0"/>
          </a:p>
          <a:p>
            <a:pPr>
              <a:lnSpc>
                <a:spcPct val="90000"/>
              </a:lnSpc>
            </a:pPr>
            <a:endParaRPr lang="en-US" sz="2400" dirty="0"/>
          </a:p>
          <a:p>
            <a:pPr>
              <a:lnSpc>
                <a:spcPct val="90000"/>
              </a:lnSpc>
            </a:pPr>
            <a:endParaRPr lang="en-US" sz="2400" dirty="0"/>
          </a:p>
          <a:p>
            <a:pPr>
              <a:lnSpc>
                <a:spcPct val="90000"/>
              </a:lnSpc>
            </a:pPr>
            <a:endParaRPr lang="en-US" sz="2400" dirty="0"/>
          </a:p>
          <a:p>
            <a:pPr>
              <a:lnSpc>
                <a:spcPct val="90000"/>
              </a:lnSpc>
            </a:pPr>
            <a:endParaRPr lang="en-US" sz="2400" dirty="0"/>
          </a:p>
          <a:p>
            <a:pPr marL="0" indent="0">
              <a:lnSpc>
                <a:spcPct val="90000"/>
              </a:lnSpc>
              <a:buNone/>
            </a:pPr>
            <a:endParaRPr lang="en-US" sz="2600" dirty="0"/>
          </a:p>
        </p:txBody>
      </p:sp>
      <p:pic>
        <p:nvPicPr>
          <p:cNvPr id="12" name="Picture 11">
            <a:extLst>
              <a:ext uri="{FF2B5EF4-FFF2-40B4-BE49-F238E27FC236}">
                <a16:creationId xmlns:a16="http://schemas.microsoft.com/office/drawing/2014/main" id="{ACC26040-E33B-4AEF-AEB4-AA6F8E707B80}"/>
              </a:ext>
            </a:extLst>
          </p:cNvPr>
          <p:cNvPicPr>
            <a:picLocks noChangeAspect="1"/>
          </p:cNvPicPr>
          <p:nvPr/>
        </p:nvPicPr>
        <p:blipFill>
          <a:blip r:embed="rId2"/>
          <a:stretch>
            <a:fillRect/>
          </a:stretch>
        </p:blipFill>
        <p:spPr>
          <a:xfrm>
            <a:off x="10319523" y="1529593"/>
            <a:ext cx="1590392" cy="4525963"/>
          </a:xfrm>
          <a:prstGeom prst="rect">
            <a:avLst/>
          </a:prstGeom>
          <a:noFill/>
        </p:spPr>
      </p:pic>
      <p:pic>
        <p:nvPicPr>
          <p:cNvPr id="1026" name="Picture 2" descr="Supervised Machine Learning | DataCamp">
            <a:extLst>
              <a:ext uri="{FF2B5EF4-FFF2-40B4-BE49-F238E27FC236}">
                <a16:creationId xmlns:a16="http://schemas.microsoft.com/office/drawing/2014/main" id="{0C4C516B-D64E-9D97-DA84-A41DDEC0DF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5489"/>
          <a:stretch/>
        </p:blipFill>
        <p:spPr bwMode="auto">
          <a:xfrm>
            <a:off x="24208" y="1919574"/>
            <a:ext cx="6017522" cy="39524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C500E1D-1324-C4B3-10A7-0B0775C65AF1}"/>
              </a:ext>
            </a:extLst>
          </p:cNvPr>
          <p:cNvSpPr txBox="1"/>
          <p:nvPr/>
        </p:nvSpPr>
        <p:spPr>
          <a:xfrm>
            <a:off x="6458126" y="2198185"/>
            <a:ext cx="3588152" cy="1421928"/>
          </a:xfrm>
          <a:prstGeom prst="rect">
            <a:avLst/>
          </a:prstGeom>
          <a:noFill/>
        </p:spPr>
        <p:txBody>
          <a:bodyPr wrap="square" rtlCol="0">
            <a:spAutoFit/>
          </a:bodyPr>
          <a:lstStyle/>
          <a:p>
            <a:pPr>
              <a:lnSpc>
                <a:spcPct val="90000"/>
              </a:lnSpc>
            </a:pPr>
            <a:r>
              <a:rPr lang="en-US" sz="2400" dirty="0"/>
              <a:t>Supervised Learning (SL)</a:t>
            </a:r>
          </a:p>
          <a:p>
            <a:pPr marL="742950" lvl="1" indent="-285750">
              <a:lnSpc>
                <a:spcPct val="90000"/>
              </a:lnSpc>
              <a:buFont typeface="Arial" panose="020B0604020202020204" pitchFamily="34" charset="0"/>
              <a:buChar char="•"/>
            </a:pPr>
            <a:r>
              <a:rPr lang="en-US" dirty="0"/>
              <a:t>Binary Classification </a:t>
            </a:r>
          </a:p>
          <a:p>
            <a:pPr marL="742950" lvl="1" indent="-285750">
              <a:lnSpc>
                <a:spcPct val="90000"/>
              </a:lnSpc>
              <a:buFont typeface="Arial" panose="020B0604020202020204" pitchFamily="34" charset="0"/>
              <a:buChar char="•"/>
            </a:pPr>
            <a:r>
              <a:rPr lang="en-US" dirty="0"/>
              <a:t>Using those trends to try and predict miss distance with uncertainty</a:t>
            </a:r>
          </a:p>
        </p:txBody>
      </p:sp>
      <p:sp>
        <p:nvSpPr>
          <p:cNvPr id="5" name="TextBox 4">
            <a:extLst>
              <a:ext uri="{FF2B5EF4-FFF2-40B4-BE49-F238E27FC236}">
                <a16:creationId xmlns:a16="http://schemas.microsoft.com/office/drawing/2014/main" id="{D42500CD-214A-FF65-298B-67C01EFF05F5}"/>
              </a:ext>
            </a:extLst>
          </p:cNvPr>
          <p:cNvSpPr txBox="1"/>
          <p:nvPr/>
        </p:nvSpPr>
        <p:spPr>
          <a:xfrm>
            <a:off x="6447099" y="4078940"/>
            <a:ext cx="3773380" cy="923330"/>
          </a:xfrm>
          <a:prstGeom prst="rect">
            <a:avLst/>
          </a:prstGeom>
          <a:noFill/>
        </p:spPr>
        <p:txBody>
          <a:bodyPr wrap="square" rtlCol="0">
            <a:spAutoFit/>
          </a:bodyPr>
          <a:lstStyle/>
          <a:p>
            <a:pPr>
              <a:lnSpc>
                <a:spcPct val="90000"/>
              </a:lnSpc>
            </a:pPr>
            <a:r>
              <a:rPr lang="en-US" sz="2400" dirty="0"/>
              <a:t>Unsupervised Learning (USL) </a:t>
            </a:r>
          </a:p>
          <a:p>
            <a:pPr marL="742950" lvl="1" indent="-285750">
              <a:lnSpc>
                <a:spcPct val="90000"/>
              </a:lnSpc>
              <a:buFont typeface="Arial" panose="020B0604020202020204" pitchFamily="34" charset="0"/>
              <a:buChar char="•"/>
            </a:pPr>
            <a:r>
              <a:rPr lang="en-US" dirty="0"/>
              <a:t>Determine trends in data at close TCA</a:t>
            </a:r>
          </a:p>
        </p:txBody>
      </p:sp>
      <p:sp>
        <p:nvSpPr>
          <p:cNvPr id="6" name="Slide Number Placeholder 5">
            <a:extLst>
              <a:ext uri="{FF2B5EF4-FFF2-40B4-BE49-F238E27FC236}">
                <a16:creationId xmlns:a16="http://schemas.microsoft.com/office/drawing/2014/main" id="{50F3C39B-3F8F-EB52-2465-60BA6771C077}"/>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28</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932350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817A-1FFC-4007-AC0B-242ED20E857A}"/>
              </a:ext>
            </a:extLst>
          </p:cNvPr>
          <p:cNvSpPr>
            <a:spLocks noGrp="1"/>
          </p:cNvSpPr>
          <p:nvPr>
            <p:ph type="title"/>
          </p:nvPr>
        </p:nvSpPr>
        <p:spPr/>
        <p:txBody>
          <a:bodyPr>
            <a:normAutofit fontScale="90000"/>
          </a:bodyPr>
          <a:lstStyle/>
          <a:p>
            <a:r>
              <a:rPr lang="en-US" sz="4000" dirty="0">
                <a:solidFill>
                  <a:schemeClr val="bg1">
                    <a:lumMod val="95000"/>
                  </a:schemeClr>
                </a:solidFill>
              </a:rPr>
              <a:t>SL: Long-Short</a:t>
            </a:r>
            <a:r>
              <a:rPr lang="en-US" dirty="0"/>
              <a:t> </a:t>
            </a:r>
            <a:r>
              <a:rPr lang="en-US" sz="4000" dirty="0">
                <a:solidFill>
                  <a:schemeClr val="bg1">
                    <a:lumMod val="95000"/>
                  </a:schemeClr>
                </a:solidFill>
              </a:rPr>
              <a:t>Term</a:t>
            </a:r>
            <a:r>
              <a:rPr lang="en-US" dirty="0"/>
              <a:t> </a:t>
            </a:r>
            <a:r>
              <a:rPr lang="en-US" sz="4000" dirty="0">
                <a:solidFill>
                  <a:schemeClr val="bg1">
                    <a:lumMod val="95000"/>
                  </a:schemeClr>
                </a:solidFill>
              </a:rPr>
              <a:t>Memory</a:t>
            </a:r>
            <a:r>
              <a:rPr lang="en-US" dirty="0"/>
              <a:t> </a:t>
            </a:r>
            <a:r>
              <a:rPr lang="en-US" sz="4000" dirty="0">
                <a:solidFill>
                  <a:schemeClr val="bg1">
                    <a:lumMod val="95000"/>
                  </a:schemeClr>
                </a:solidFill>
              </a:rPr>
              <a:t>Neural</a:t>
            </a:r>
            <a:r>
              <a:rPr lang="en-US" dirty="0"/>
              <a:t> </a:t>
            </a:r>
            <a:r>
              <a:rPr lang="en-US" sz="4000" dirty="0">
                <a:solidFill>
                  <a:schemeClr val="bg1">
                    <a:lumMod val="95000"/>
                  </a:schemeClr>
                </a:solidFill>
              </a:rPr>
              <a:t>Networks</a:t>
            </a:r>
          </a:p>
        </p:txBody>
      </p:sp>
      <p:sp>
        <p:nvSpPr>
          <p:cNvPr id="3" name="Content Placeholder 2">
            <a:extLst>
              <a:ext uri="{FF2B5EF4-FFF2-40B4-BE49-F238E27FC236}">
                <a16:creationId xmlns:a16="http://schemas.microsoft.com/office/drawing/2014/main" id="{9E60C47F-7D5F-4A1C-A59E-9262E5720CA4}"/>
              </a:ext>
            </a:extLst>
          </p:cNvPr>
          <p:cNvSpPr>
            <a:spLocks noGrp="1"/>
          </p:cNvSpPr>
          <p:nvPr>
            <p:ph sz="half" idx="1"/>
          </p:nvPr>
        </p:nvSpPr>
        <p:spPr>
          <a:xfrm>
            <a:off x="173620" y="1659620"/>
            <a:ext cx="5922380" cy="4234788"/>
          </a:xfrm>
        </p:spPr>
        <p:txBody>
          <a:bodyPr>
            <a:normAutofit lnSpcReduction="10000"/>
          </a:bodyPr>
          <a:lstStyle/>
          <a:p>
            <a:r>
              <a:rPr lang="en-US" dirty="0"/>
              <a:t>Sequenced-based prediction with masked time-steps</a:t>
            </a:r>
          </a:p>
          <a:p>
            <a:r>
              <a:rPr lang="en-US" dirty="0"/>
              <a:t>Type of </a:t>
            </a:r>
            <a:r>
              <a:rPr lang="en-US" b="1" dirty="0"/>
              <a:t>Recurrent Neural Network </a:t>
            </a:r>
            <a:r>
              <a:rPr lang="en-US" dirty="0"/>
              <a:t>that retains information from each input  </a:t>
            </a:r>
          </a:p>
          <a:p>
            <a:r>
              <a:rPr lang="en-US" dirty="0"/>
              <a:t>Mean squared log error loss function with an 80/20 data split with min-length of two CDMs</a:t>
            </a:r>
          </a:p>
          <a:p>
            <a:r>
              <a:rPr lang="en-US" dirty="0"/>
              <a:t>Simulate a “High-Risk” Pc = 10</a:t>
            </a:r>
            <a:r>
              <a:rPr lang="en-US" baseline="30000" dirty="0"/>
              <a:t>-8 </a:t>
            </a:r>
            <a:r>
              <a:rPr lang="en-US" dirty="0"/>
              <a:t>vs “Operational High-Risk” Pc = 10</a:t>
            </a:r>
            <a:r>
              <a:rPr lang="en-US" baseline="30000" dirty="0"/>
              <a:t>-4 </a:t>
            </a:r>
            <a:endParaRPr lang="en-US" dirty="0"/>
          </a:p>
          <a:p>
            <a:endParaRPr lang="en-US" dirty="0"/>
          </a:p>
          <a:p>
            <a:endParaRPr lang="en-US" dirty="0"/>
          </a:p>
        </p:txBody>
      </p:sp>
      <p:graphicFrame>
        <p:nvGraphicFramePr>
          <p:cNvPr id="6" name="Content Placeholder 4">
            <a:extLst>
              <a:ext uri="{FF2B5EF4-FFF2-40B4-BE49-F238E27FC236}">
                <a16:creationId xmlns:a16="http://schemas.microsoft.com/office/drawing/2014/main" id="{4E4404A7-4838-41EA-BDAD-5D0ED713DA73}"/>
              </a:ext>
            </a:extLst>
          </p:cNvPr>
          <p:cNvGraphicFramePr>
            <a:graphicFrameLocks noGrp="1"/>
          </p:cNvGraphicFramePr>
          <p:nvPr>
            <p:ph sz="half" idx="2"/>
          </p:nvPr>
        </p:nvGraphicFramePr>
        <p:xfrm>
          <a:off x="6321899" y="4065609"/>
          <a:ext cx="3929604" cy="1828799"/>
        </p:xfrm>
        <a:graphic>
          <a:graphicData uri="http://schemas.openxmlformats.org/drawingml/2006/table">
            <a:tbl>
              <a:tblPr/>
              <a:tblGrid>
                <a:gridCol w="2104481">
                  <a:extLst>
                    <a:ext uri="{9D8B030D-6E8A-4147-A177-3AD203B41FA5}">
                      <a16:colId xmlns:a16="http://schemas.microsoft.com/office/drawing/2014/main" val="167150563"/>
                    </a:ext>
                  </a:extLst>
                </a:gridCol>
                <a:gridCol w="1825123">
                  <a:extLst>
                    <a:ext uri="{9D8B030D-6E8A-4147-A177-3AD203B41FA5}">
                      <a16:colId xmlns:a16="http://schemas.microsoft.com/office/drawing/2014/main" val="2132766301"/>
                    </a:ext>
                  </a:extLst>
                </a:gridCol>
              </a:tblGrid>
              <a:tr h="259385">
                <a:tc>
                  <a:txBody>
                    <a:bodyPr/>
                    <a:lstStyle/>
                    <a:p>
                      <a:pPr algn="l" fontAlgn="b"/>
                      <a:r>
                        <a:rPr lang="en-US" sz="1400" b="1" i="0" u="none" strike="noStrike" dirty="0">
                          <a:solidFill>
                            <a:srgbClr val="000000"/>
                          </a:solidFill>
                          <a:effectLst/>
                          <a:latin typeface="Arial" panose="020B0604020202020204" pitchFamily="34" charset="0"/>
                          <a:cs typeface="Arial" panose="020B0604020202020204" pitchFamily="34" charset="0"/>
                        </a:rPr>
                        <a:t>Layer</a:t>
                      </a:r>
                    </a:p>
                  </a:txBody>
                  <a:tcPr marL="5715" marR="5715" marT="571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Arial" panose="020B0604020202020204" pitchFamily="34" charset="0"/>
                          <a:cs typeface="Arial" panose="020B0604020202020204" pitchFamily="34" charset="0"/>
                        </a:rPr>
                        <a:t>Output Dimensions </a:t>
                      </a:r>
                    </a:p>
                  </a:txBody>
                  <a:tcPr marL="5715" marR="5715" marT="571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4205131"/>
                  </a:ext>
                </a:extLst>
              </a:tr>
              <a:tr h="412039">
                <a:tc>
                  <a:txBody>
                    <a:bodyPr/>
                    <a:lstStyle/>
                    <a:p>
                      <a:pPr algn="l" fontAlgn="b"/>
                      <a:r>
                        <a:rPr lang="en-US" sz="1400" b="0" i="0" u="none" strike="noStrike" dirty="0">
                          <a:solidFill>
                            <a:srgbClr val="000000"/>
                          </a:solidFill>
                          <a:effectLst/>
                          <a:latin typeface="Arial" panose="020B0604020202020204" pitchFamily="34" charset="0"/>
                          <a:cs typeface="Arial" panose="020B0604020202020204" pitchFamily="34" charset="0"/>
                        </a:rPr>
                        <a:t>Masking</a:t>
                      </a:r>
                    </a:p>
                  </a:txBody>
                  <a:tcPr marL="5715" marR="5715" marT="571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a:t>
                      </a:r>
                      <a:r>
                        <a:rPr lang="en-US" sz="1400" b="0" i="0" u="none" strike="noStrike" dirty="0" err="1">
                          <a:solidFill>
                            <a:srgbClr val="000000"/>
                          </a:solidFill>
                          <a:effectLst/>
                          <a:latin typeface="Arial" panose="020B0604020202020204" pitchFamily="34" charset="0"/>
                          <a:cs typeface="Arial" panose="020B0604020202020204" pitchFamily="34" charset="0"/>
                        </a:rPr>
                        <a:t>MaxLen</a:t>
                      </a:r>
                      <a:r>
                        <a:rPr lang="en-US" sz="1400" b="0" i="0" u="none" strike="noStrike" dirty="0">
                          <a:solidFill>
                            <a:srgbClr val="000000"/>
                          </a:solidFill>
                          <a:effectLst/>
                          <a:latin typeface="Arial" panose="020B0604020202020204" pitchFamily="34" charset="0"/>
                          <a:cs typeface="Arial" panose="020B0604020202020204" pitchFamily="34" charset="0"/>
                        </a:rPr>
                        <a:t>, Features)</a:t>
                      </a:r>
                    </a:p>
                  </a:txBody>
                  <a:tcPr marL="5715" marR="5715" marT="571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38981728"/>
                  </a:ext>
                </a:extLst>
              </a:tr>
              <a:tr h="238221">
                <a:tc>
                  <a:txBody>
                    <a:bodyPr/>
                    <a:lstStyle/>
                    <a:p>
                      <a:pPr algn="l" fontAlgn="b"/>
                      <a:r>
                        <a:rPr lang="en-US" sz="1400" b="0" i="0" u="none" strike="noStrike" dirty="0">
                          <a:solidFill>
                            <a:srgbClr val="000000"/>
                          </a:solidFill>
                          <a:effectLst/>
                          <a:latin typeface="Arial" panose="020B0604020202020204" pitchFamily="34" charset="0"/>
                          <a:cs typeface="Arial" panose="020B0604020202020204" pitchFamily="34" charset="0"/>
                        </a:rPr>
                        <a:t>LSTM + </a:t>
                      </a:r>
                      <a:r>
                        <a:rPr lang="en-US" sz="1400" b="0" i="0" u="none" strike="noStrike" dirty="0" err="1">
                          <a:solidFill>
                            <a:srgbClr val="000000"/>
                          </a:solidFill>
                          <a:effectLst/>
                          <a:latin typeface="Arial" panose="020B0604020202020204" pitchFamily="34" charset="0"/>
                          <a:cs typeface="Arial" panose="020B0604020202020204" pitchFamily="34" charset="0"/>
                        </a:rPr>
                        <a:t>ReLU</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(5*</a:t>
                      </a:r>
                      <a:r>
                        <a:rPr lang="en-US" sz="1400" b="0" i="0" u="none" strike="noStrike" dirty="0" err="1">
                          <a:solidFill>
                            <a:srgbClr val="000000"/>
                          </a:solidFill>
                          <a:effectLst/>
                          <a:latin typeface="Arial" panose="020B0604020202020204" pitchFamily="34" charset="0"/>
                          <a:cs typeface="Arial" panose="020B0604020202020204" pitchFamily="34" charset="0"/>
                        </a:rPr>
                        <a:t>MaxLen</a:t>
                      </a:r>
                      <a:r>
                        <a:rPr lang="en-US" sz="1400" b="0" i="0" u="none" strike="noStrike" dirty="0">
                          <a:solidFill>
                            <a:srgbClr val="000000"/>
                          </a:solidFill>
                          <a:effectLst/>
                          <a:latin typeface="Arial" panose="020B0604020202020204" pitchFamily="34" charset="0"/>
                          <a:cs typeface="Arial" panose="020B0604020202020204" pitchFamily="34" charset="0"/>
                        </a:rPr>
                        <a:t>)</a:t>
                      </a:r>
                    </a:p>
                  </a:txBody>
                  <a:tcPr marL="5715" marR="5715" marT="571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35749122"/>
                  </a:ext>
                </a:extLst>
              </a:tr>
              <a:tr h="238221">
                <a:tc>
                  <a:txBody>
                    <a:bodyPr/>
                    <a:lstStyle/>
                    <a:p>
                      <a:pPr algn="l" fontAlgn="b"/>
                      <a:r>
                        <a:rPr lang="en-US" sz="1400" b="0" i="0" u="none" strike="noStrike" dirty="0">
                          <a:solidFill>
                            <a:srgbClr val="000000"/>
                          </a:solidFill>
                          <a:effectLst/>
                          <a:latin typeface="Arial" panose="020B0604020202020204" pitchFamily="34" charset="0"/>
                          <a:cs typeface="Arial" panose="020B0604020202020204" pitchFamily="34" charset="0"/>
                        </a:rPr>
                        <a:t>Repeat Vector </a:t>
                      </a:r>
                    </a:p>
                  </a:txBody>
                  <a:tcPr marL="5715" marR="5715" marT="571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(1, 5*</a:t>
                      </a:r>
                      <a:r>
                        <a:rPr lang="en-US" sz="1400" b="0" i="0" u="none" strike="noStrike" dirty="0" err="1">
                          <a:solidFill>
                            <a:srgbClr val="000000"/>
                          </a:solidFill>
                          <a:effectLst/>
                          <a:latin typeface="Arial" panose="020B0604020202020204" pitchFamily="34" charset="0"/>
                          <a:cs typeface="Arial" panose="020B0604020202020204" pitchFamily="34" charset="0"/>
                        </a:rPr>
                        <a:t>MaxLen</a:t>
                      </a:r>
                      <a:r>
                        <a:rPr lang="en-US" sz="1400" b="0" i="0" u="none" strike="noStrike" dirty="0">
                          <a:solidFill>
                            <a:srgbClr val="000000"/>
                          </a:solidFill>
                          <a:effectLst/>
                          <a:latin typeface="Arial" panose="020B0604020202020204" pitchFamily="34" charset="0"/>
                          <a:cs typeface="Arial" panose="020B0604020202020204" pitchFamily="34" charset="0"/>
                        </a:rPr>
                        <a:t>)</a:t>
                      </a:r>
                    </a:p>
                  </a:txBody>
                  <a:tcPr marL="5715" marR="5715" marT="571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45024140"/>
                  </a:ext>
                </a:extLst>
              </a:tr>
              <a:tr h="238221">
                <a:tc>
                  <a:txBody>
                    <a:bodyPr/>
                    <a:lstStyle/>
                    <a:p>
                      <a:pPr algn="l" fontAlgn="b"/>
                      <a:r>
                        <a:rPr lang="en-US" sz="1400" b="0" i="0" u="none" strike="noStrike" dirty="0">
                          <a:solidFill>
                            <a:srgbClr val="000000"/>
                          </a:solidFill>
                          <a:effectLst/>
                          <a:latin typeface="Arial" panose="020B0604020202020204" pitchFamily="34" charset="0"/>
                          <a:cs typeface="Arial" panose="020B0604020202020204" pitchFamily="34" charset="0"/>
                        </a:rPr>
                        <a:t>LSTM +</a:t>
                      </a:r>
                      <a:r>
                        <a:rPr lang="en-US" sz="1400" b="0" i="0" u="none" strike="noStrike" dirty="0" err="1">
                          <a:solidFill>
                            <a:srgbClr val="000000"/>
                          </a:solidFill>
                          <a:effectLst/>
                          <a:latin typeface="Arial" panose="020B0604020202020204" pitchFamily="34" charset="0"/>
                          <a:cs typeface="Arial" panose="020B0604020202020204" pitchFamily="34" charset="0"/>
                        </a:rPr>
                        <a:t>ReLU</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(5*</a:t>
                      </a:r>
                      <a:r>
                        <a:rPr lang="en-US" sz="1400" b="0" i="0" u="none" strike="noStrike" dirty="0" err="1">
                          <a:solidFill>
                            <a:srgbClr val="000000"/>
                          </a:solidFill>
                          <a:effectLst/>
                          <a:latin typeface="Arial" panose="020B0604020202020204" pitchFamily="34" charset="0"/>
                          <a:cs typeface="Arial" panose="020B0604020202020204" pitchFamily="34" charset="0"/>
                        </a:rPr>
                        <a:t>MaxLen</a:t>
                      </a:r>
                      <a:r>
                        <a:rPr lang="en-US" sz="1400" b="0" i="0" u="none" strike="noStrike" dirty="0">
                          <a:solidFill>
                            <a:srgbClr val="000000"/>
                          </a:solidFill>
                          <a:effectLst/>
                          <a:latin typeface="Arial" panose="020B0604020202020204" pitchFamily="34" charset="0"/>
                          <a:cs typeface="Arial" panose="020B0604020202020204" pitchFamily="34" charset="0"/>
                        </a:rPr>
                        <a:t>)</a:t>
                      </a:r>
                    </a:p>
                  </a:txBody>
                  <a:tcPr marL="5715" marR="5715" marT="571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44343989"/>
                  </a:ext>
                </a:extLst>
              </a:tr>
              <a:tr h="442712">
                <a:tc>
                  <a:txBody>
                    <a:bodyPr/>
                    <a:lstStyle/>
                    <a:p>
                      <a:pPr algn="l" fontAlgn="b"/>
                      <a:r>
                        <a:rPr lang="en-US" sz="1400" b="0" i="0" u="none" strike="noStrike" dirty="0">
                          <a:solidFill>
                            <a:srgbClr val="000000"/>
                          </a:solidFill>
                          <a:effectLst/>
                          <a:latin typeface="Arial" panose="020B0604020202020204" pitchFamily="34" charset="0"/>
                          <a:cs typeface="Arial" panose="020B0604020202020204" pitchFamily="34" charset="0"/>
                        </a:rPr>
                        <a:t>Time Dis. Dense + Linear</a:t>
                      </a:r>
                    </a:p>
                  </a:txBody>
                  <a:tcPr marL="5715" marR="5715" marT="571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dirty="0">
                          <a:solidFill>
                            <a:srgbClr val="000000"/>
                          </a:solidFill>
                          <a:effectLst/>
                          <a:latin typeface="Arial" panose="020B0604020202020204" pitchFamily="34" charset="0"/>
                          <a:cs typeface="Arial" panose="020B0604020202020204" pitchFamily="34" charset="0"/>
                        </a:rPr>
                        <a:t>(Pred. Miss Distance)</a:t>
                      </a:r>
                    </a:p>
                  </a:txBody>
                  <a:tcPr marL="5715" marR="5715" marT="571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44580886"/>
                  </a:ext>
                </a:extLst>
              </a:tr>
            </a:tbl>
          </a:graphicData>
        </a:graphic>
      </p:graphicFrame>
      <p:pic>
        <p:nvPicPr>
          <p:cNvPr id="7" name="Picture 6" descr="Chart, bar chart, histogram&#10;&#10;Description automatically generated">
            <a:extLst>
              <a:ext uri="{FF2B5EF4-FFF2-40B4-BE49-F238E27FC236}">
                <a16:creationId xmlns:a16="http://schemas.microsoft.com/office/drawing/2014/main" id="{9A64E3A2-72E2-4489-891D-F0DCFE1E4972}"/>
              </a:ext>
            </a:extLst>
          </p:cNvPr>
          <p:cNvPicPr>
            <a:picLocks noChangeAspect="1"/>
          </p:cNvPicPr>
          <p:nvPr/>
        </p:nvPicPr>
        <p:blipFill>
          <a:blip r:embed="rId2"/>
          <a:stretch>
            <a:fillRect/>
          </a:stretch>
        </p:blipFill>
        <p:spPr>
          <a:xfrm>
            <a:off x="6379954" y="1305672"/>
            <a:ext cx="3813495" cy="2759937"/>
          </a:xfrm>
          <a:prstGeom prst="rect">
            <a:avLst/>
          </a:prstGeom>
        </p:spPr>
      </p:pic>
      <p:sp>
        <p:nvSpPr>
          <p:cNvPr id="4" name="Slide Number Placeholder 5">
            <a:extLst>
              <a:ext uri="{FF2B5EF4-FFF2-40B4-BE49-F238E27FC236}">
                <a16:creationId xmlns:a16="http://schemas.microsoft.com/office/drawing/2014/main" id="{1F007E5E-BEF2-C0CD-3943-242AB825D691}"/>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29</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45002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F7D6681-A76C-48BB-B0F6-F4D974503659}"/>
              </a:ext>
            </a:extLst>
          </p:cNvPr>
          <p:cNvPicPr>
            <a:picLocks noGrp="1" noChangeAspect="1"/>
          </p:cNvPicPr>
          <p:nvPr>
            <p:ph idx="1"/>
          </p:nvPr>
        </p:nvPicPr>
        <p:blipFill>
          <a:blip r:embed="rId2"/>
          <a:stretch>
            <a:fillRect/>
          </a:stretch>
        </p:blipFill>
        <p:spPr>
          <a:xfrm>
            <a:off x="5874715" y="1301442"/>
            <a:ext cx="4699751" cy="3387667"/>
          </a:xfrm>
          <a:prstGeom prst="rect">
            <a:avLst/>
          </a:prstGeom>
        </p:spPr>
      </p:pic>
      <p:sp>
        <p:nvSpPr>
          <p:cNvPr id="3" name="Title 2">
            <a:extLst>
              <a:ext uri="{FF2B5EF4-FFF2-40B4-BE49-F238E27FC236}">
                <a16:creationId xmlns:a16="http://schemas.microsoft.com/office/drawing/2014/main" id="{5D1B5892-8769-432D-8269-2A2617B1F138}"/>
              </a:ext>
            </a:extLst>
          </p:cNvPr>
          <p:cNvSpPr>
            <a:spLocks noGrp="1"/>
          </p:cNvSpPr>
          <p:nvPr>
            <p:ph type="title"/>
          </p:nvPr>
        </p:nvSpPr>
        <p:spPr/>
        <p:txBody>
          <a:bodyPr>
            <a:normAutofit fontScale="90000"/>
          </a:bodyPr>
          <a:lstStyle/>
          <a:p>
            <a:r>
              <a:rPr lang="en-US" dirty="0"/>
              <a:t>SL: LSTM (Long Short-Term Memory) Model Results</a:t>
            </a:r>
          </a:p>
        </p:txBody>
      </p:sp>
      <p:sp>
        <p:nvSpPr>
          <p:cNvPr id="8" name="TextBox 7">
            <a:extLst>
              <a:ext uri="{FF2B5EF4-FFF2-40B4-BE49-F238E27FC236}">
                <a16:creationId xmlns:a16="http://schemas.microsoft.com/office/drawing/2014/main" id="{54DAB3D0-D06F-4CF5-BF35-939B8D308A5E}"/>
              </a:ext>
            </a:extLst>
          </p:cNvPr>
          <p:cNvSpPr txBox="1"/>
          <p:nvPr/>
        </p:nvSpPr>
        <p:spPr>
          <a:xfrm>
            <a:off x="4999413" y="1374047"/>
            <a:ext cx="1257952" cy="246221"/>
          </a:xfrm>
          <a:prstGeom prst="rect">
            <a:avLst/>
          </a:prstGeom>
          <a:solidFill>
            <a:schemeClr val="bg1"/>
          </a:solidFill>
        </p:spPr>
        <p:txBody>
          <a:bodyPr wrap="square" rtlCol="0">
            <a:spAutoFit/>
          </a:bodyPr>
          <a:lstStyle/>
          <a:p>
            <a:endParaRPr lang="en-US" sz="10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8D039EC3-D45C-4C3C-95E4-CF62EFB1DB8C}"/>
              </a:ext>
            </a:extLst>
          </p:cNvPr>
          <p:cNvSpPr txBox="1">
            <a:spLocks/>
          </p:cNvSpPr>
          <p:nvPr/>
        </p:nvSpPr>
        <p:spPr>
          <a:xfrm>
            <a:off x="3139070" y="4915564"/>
            <a:ext cx="8605960" cy="1475583"/>
          </a:xfrm>
          <a:prstGeom prst="rect">
            <a:avLst/>
          </a:prstGeom>
        </p:spPr>
        <p:txBody>
          <a:bodyPr vert="horz" lIns="91440" tIns="45720" rIns="91440" bIns="45720" rtlCol="0">
            <a:normAutofit fontScale="85000" lnSpcReduction="10000"/>
          </a:bodyPr>
          <a:lstStyle>
            <a:lvl1pPr marL="171450" indent="-171450" algn="l" defTabSz="457200" rtl="0" eaLnBrk="1" latinLnBrk="0" hangingPunct="1">
              <a:spcBef>
                <a:spcPct val="20000"/>
              </a:spcBef>
              <a:buClr>
                <a:srgbClr val="CA0000"/>
              </a:buClr>
              <a:buFont typeface="Arial"/>
              <a:buChar char="•"/>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3pPr>
            <a:lvl4pPr marL="1025525" indent="-284163" algn="l" defTabSz="457200" rtl="0" eaLnBrk="1" latinLnBrk="0" hangingPunct="1">
              <a:spcBef>
                <a:spcPct val="20000"/>
              </a:spcBef>
              <a:buClr>
                <a:srgbClr val="CA0000"/>
              </a:buClr>
              <a:buFont typeface="Arial"/>
              <a:buChar char="–"/>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4pPr>
            <a:lvl5pPr marL="1254125" indent="-228600" algn="l" defTabSz="457200" rtl="0" eaLnBrk="1" latinLnBrk="0" hangingPunct="1">
              <a:spcBef>
                <a:spcPct val="20000"/>
              </a:spcBef>
              <a:buClr>
                <a:srgbClr val="CA0000"/>
              </a:buClr>
              <a:buFont typeface="Arial"/>
              <a:buChar char="»"/>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latin typeface="Calibri" panose="020F0502020204030204" pitchFamily="34" charset="0"/>
                <a:cs typeface="Calibri" panose="020F0502020204030204" pitchFamily="34" charset="0"/>
              </a:rPr>
              <a:t>Most events contain &lt; 4 CDMs</a:t>
            </a:r>
          </a:p>
          <a:p>
            <a:r>
              <a:rPr lang="en-US" sz="1800" dirty="0">
                <a:latin typeface="Calibri" panose="020F0502020204030204" pitchFamily="34" charset="0"/>
                <a:cs typeface="Calibri" panose="020F0502020204030204" pitchFamily="34" charset="0"/>
              </a:rPr>
              <a:t>Large Stand. Dev. yields large error</a:t>
            </a:r>
          </a:p>
          <a:p>
            <a:r>
              <a:rPr lang="en-US" sz="1800" dirty="0">
                <a:latin typeface="Calibri" panose="020F0502020204030204" pitchFamily="34" charset="0"/>
                <a:cs typeface="Calibri" panose="020F0502020204030204" pitchFamily="34" charset="0"/>
              </a:rPr>
              <a:t>Average prediction at one day until TCA</a:t>
            </a:r>
          </a:p>
          <a:p>
            <a:r>
              <a:rPr lang="en-US" sz="1800" b="1" u="sng" dirty="0">
                <a:latin typeface="Calibri" panose="020F0502020204030204" pitchFamily="34" charset="0"/>
                <a:cs typeface="Calibri" panose="020F0502020204030204" pitchFamily="34" charset="0"/>
              </a:rPr>
              <a:t>Larger error as miss distance increases</a:t>
            </a:r>
          </a:p>
          <a:p>
            <a:r>
              <a:rPr lang="en-US" sz="1800" b="1" u="sng" dirty="0">
                <a:latin typeface="Calibri" panose="020F0502020204030204" pitchFamily="34" charset="0"/>
                <a:cs typeface="Calibri" panose="020F0502020204030204" pitchFamily="34" charset="0"/>
              </a:rPr>
              <a:t>Predicts miss distance with an average error of &lt; 0.2 km, but affected by intrinsic error in prediction </a:t>
            </a:r>
          </a:p>
        </p:txBody>
      </p:sp>
      <p:pic>
        <p:nvPicPr>
          <p:cNvPr id="10" name="Content Placeholder 3">
            <a:extLst>
              <a:ext uri="{FF2B5EF4-FFF2-40B4-BE49-F238E27FC236}">
                <a16:creationId xmlns:a16="http://schemas.microsoft.com/office/drawing/2014/main" id="{FBCC0167-3809-426F-8AA2-BEBF826FEE5C}"/>
              </a:ext>
            </a:extLst>
          </p:cNvPr>
          <p:cNvPicPr>
            <a:picLocks noChangeAspect="1"/>
          </p:cNvPicPr>
          <p:nvPr/>
        </p:nvPicPr>
        <p:blipFill>
          <a:blip r:embed="rId3"/>
          <a:stretch>
            <a:fillRect/>
          </a:stretch>
        </p:blipFill>
        <p:spPr>
          <a:xfrm>
            <a:off x="1981200" y="1301441"/>
            <a:ext cx="3844670" cy="3485302"/>
          </a:xfrm>
          <a:prstGeom prst="rect">
            <a:avLst/>
          </a:prstGeom>
        </p:spPr>
      </p:pic>
      <p:pic>
        <p:nvPicPr>
          <p:cNvPr id="11" name="Picture 10">
            <a:extLst>
              <a:ext uri="{FF2B5EF4-FFF2-40B4-BE49-F238E27FC236}">
                <a16:creationId xmlns:a16="http://schemas.microsoft.com/office/drawing/2014/main" id="{6AABEC16-A076-4C0E-8BDC-AA6B7BDD39C6}"/>
              </a:ext>
            </a:extLst>
          </p:cNvPr>
          <p:cNvPicPr>
            <a:picLocks noChangeAspect="1"/>
          </p:cNvPicPr>
          <p:nvPr/>
        </p:nvPicPr>
        <p:blipFill>
          <a:blip r:embed="rId4"/>
          <a:stretch>
            <a:fillRect/>
          </a:stretch>
        </p:blipFill>
        <p:spPr>
          <a:xfrm>
            <a:off x="1981200" y="4719663"/>
            <a:ext cx="4572000" cy="258649"/>
          </a:xfrm>
          <a:prstGeom prst="rect">
            <a:avLst/>
          </a:prstGeom>
        </p:spPr>
      </p:pic>
      <p:sp>
        <p:nvSpPr>
          <p:cNvPr id="2" name="TextBox 1"/>
          <p:cNvSpPr txBox="1"/>
          <p:nvPr/>
        </p:nvSpPr>
        <p:spPr>
          <a:xfrm>
            <a:off x="0" y="4928115"/>
            <a:ext cx="3043070" cy="1077218"/>
          </a:xfrm>
          <a:prstGeom prst="rect">
            <a:avLst/>
          </a:prstGeom>
          <a:solidFill>
            <a:srgbClr val="FFFF00"/>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1600" b="1" dirty="0">
                <a:solidFill>
                  <a:schemeClr val="tx1"/>
                </a:solidFill>
                <a:highlight>
                  <a:srgbClr val="FFFF00"/>
                </a:highlight>
                <a:latin typeface="Calibri" panose="020F0502020204030204" pitchFamily="34" charset="0"/>
                <a:cs typeface="Calibri" panose="020F0502020204030204" pitchFamily="34" charset="0"/>
              </a:rPr>
              <a:t>We chose an LSTM model because of its potential to predict values using data in a time-series approach</a:t>
            </a:r>
          </a:p>
        </p:txBody>
      </p:sp>
      <p:sp>
        <p:nvSpPr>
          <p:cNvPr id="5" name="Slide Number Placeholder 5">
            <a:extLst>
              <a:ext uri="{FF2B5EF4-FFF2-40B4-BE49-F238E27FC236}">
                <a16:creationId xmlns:a16="http://schemas.microsoft.com/office/drawing/2014/main" id="{21D492AD-0A5D-0E77-679F-C8C69C723881}"/>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30</a:t>
            </a:fld>
            <a:endParaRPr lang="en-US" sz="1200" dirty="0">
              <a:solidFill>
                <a:prstClr val="black">
                  <a:tint val="75000"/>
                </a:prstClr>
              </a:solidFill>
              <a:latin typeface="Calibri" panose="020F0502020204030204"/>
            </a:endParaRPr>
          </a:p>
        </p:txBody>
      </p:sp>
      <p:sp>
        <p:nvSpPr>
          <p:cNvPr id="7" name="TextBox 6">
            <a:extLst>
              <a:ext uri="{FF2B5EF4-FFF2-40B4-BE49-F238E27FC236}">
                <a16:creationId xmlns:a16="http://schemas.microsoft.com/office/drawing/2014/main" id="{75CAEEAE-33CF-BE69-0E65-6815D561F340}"/>
              </a:ext>
            </a:extLst>
          </p:cNvPr>
          <p:cNvSpPr txBox="1"/>
          <p:nvPr/>
        </p:nvSpPr>
        <p:spPr>
          <a:xfrm>
            <a:off x="9052931" y="4978312"/>
            <a:ext cx="3043070" cy="584775"/>
          </a:xfrm>
          <a:prstGeom prst="rect">
            <a:avLst/>
          </a:prstGeom>
          <a:solidFill>
            <a:srgbClr val="FFFF00"/>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1600" b="1" dirty="0">
                <a:solidFill>
                  <a:schemeClr val="tx1"/>
                </a:solidFill>
                <a:highlight>
                  <a:srgbClr val="FFFF00"/>
                </a:highlight>
                <a:latin typeface="Calibri" panose="020F0502020204030204" pitchFamily="34" charset="0"/>
                <a:cs typeface="Calibri" panose="020F0502020204030204" pitchFamily="34" charset="0"/>
              </a:rPr>
              <a:t>Increased decision uncertainty with increased miss-distance.</a:t>
            </a:r>
          </a:p>
        </p:txBody>
      </p:sp>
    </p:spTree>
    <p:extLst>
      <p:ext uri="{BB962C8B-B14F-4D97-AF65-F5344CB8AC3E}">
        <p14:creationId xmlns:p14="http://schemas.microsoft.com/office/powerpoint/2010/main" val="1211245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73BC3-627D-4BCA-8B40-BC94B3F20D5D}"/>
              </a:ext>
            </a:extLst>
          </p:cNvPr>
          <p:cNvSpPr>
            <a:spLocks noGrp="1"/>
          </p:cNvSpPr>
          <p:nvPr>
            <p:ph type="title"/>
          </p:nvPr>
        </p:nvSpPr>
        <p:spPr>
          <a:xfrm>
            <a:off x="187124" y="219618"/>
            <a:ext cx="8229600" cy="1143000"/>
          </a:xfrm>
        </p:spPr>
        <p:txBody>
          <a:bodyPr anchor="ctr">
            <a:normAutofit/>
          </a:bodyPr>
          <a:lstStyle/>
          <a:p>
            <a:r>
              <a:rPr lang="en-US" dirty="0">
                <a:solidFill>
                  <a:schemeClr val="bg1">
                    <a:lumMod val="95000"/>
                  </a:schemeClr>
                </a:solidFill>
              </a:rPr>
              <a:t>USL: Shallow</a:t>
            </a:r>
            <a:r>
              <a:rPr lang="en-US" dirty="0"/>
              <a:t> </a:t>
            </a:r>
            <a:r>
              <a:rPr lang="en-US" dirty="0">
                <a:solidFill>
                  <a:schemeClr val="bg1">
                    <a:lumMod val="95000"/>
                  </a:schemeClr>
                </a:solidFill>
              </a:rPr>
              <a:t>Binary</a:t>
            </a:r>
            <a:r>
              <a:rPr lang="en-US" dirty="0"/>
              <a:t> </a:t>
            </a:r>
            <a:r>
              <a:rPr lang="en-US" dirty="0">
                <a:solidFill>
                  <a:schemeClr val="bg1">
                    <a:lumMod val="95000"/>
                  </a:schemeClr>
                </a:solidFill>
              </a:rPr>
              <a:t>Classifier</a:t>
            </a:r>
            <a:r>
              <a:rPr lang="en-US" dirty="0"/>
              <a:t>  </a:t>
            </a:r>
          </a:p>
        </p:txBody>
      </p:sp>
      <p:pic>
        <p:nvPicPr>
          <p:cNvPr id="14" name="Content Placeholder 13" descr="Diagram&#10;&#10;Description automatically generated">
            <a:extLst>
              <a:ext uri="{FF2B5EF4-FFF2-40B4-BE49-F238E27FC236}">
                <a16:creationId xmlns:a16="http://schemas.microsoft.com/office/drawing/2014/main" id="{CAB49435-11A2-4011-96F7-B0A8E49DB216}"/>
              </a:ext>
            </a:extLst>
          </p:cNvPr>
          <p:cNvPicPr>
            <a:picLocks noGrp="1" noChangeAspect="1"/>
          </p:cNvPicPr>
          <p:nvPr>
            <p:ph sz="half" idx="1"/>
          </p:nvPr>
        </p:nvPicPr>
        <p:blipFill>
          <a:blip r:embed="rId3"/>
          <a:stretch>
            <a:fillRect/>
          </a:stretch>
        </p:blipFill>
        <p:spPr>
          <a:xfrm>
            <a:off x="7433101" y="1979479"/>
            <a:ext cx="4127381" cy="3307141"/>
          </a:xfrm>
        </p:spPr>
      </p:pic>
      <p:sp>
        <p:nvSpPr>
          <p:cNvPr id="16" name="Content Placeholder 15">
            <a:extLst>
              <a:ext uri="{FF2B5EF4-FFF2-40B4-BE49-F238E27FC236}">
                <a16:creationId xmlns:a16="http://schemas.microsoft.com/office/drawing/2014/main" id="{AEC1FC19-ECBF-446D-8BFD-8484386D3C27}"/>
              </a:ext>
            </a:extLst>
          </p:cNvPr>
          <p:cNvSpPr>
            <a:spLocks noGrp="1"/>
          </p:cNvSpPr>
          <p:nvPr>
            <p:ph sz="half" idx="2"/>
          </p:nvPr>
        </p:nvSpPr>
        <p:spPr>
          <a:xfrm>
            <a:off x="631518" y="1979479"/>
            <a:ext cx="6097005" cy="3515903"/>
          </a:xfrm>
        </p:spPr>
        <p:txBody>
          <a:bodyPr>
            <a:normAutofit/>
          </a:bodyPr>
          <a:lstStyle/>
          <a:p>
            <a:r>
              <a:rPr lang="en-US" dirty="0"/>
              <a:t>Weights analysis for clustered parameter-set importance</a:t>
            </a:r>
          </a:p>
          <a:p>
            <a:r>
              <a:rPr lang="en-US" dirty="0"/>
              <a:t>Standardized parameters to have a zero mean with standard deviation of 1</a:t>
            </a:r>
          </a:p>
          <a:p>
            <a:r>
              <a:rPr lang="en-US" dirty="0"/>
              <a:t>Full events are combined into a single event to monitor deviations across the set</a:t>
            </a:r>
          </a:p>
        </p:txBody>
      </p:sp>
      <p:sp>
        <p:nvSpPr>
          <p:cNvPr id="3" name="Slide Number Placeholder 5">
            <a:extLst>
              <a:ext uri="{FF2B5EF4-FFF2-40B4-BE49-F238E27FC236}">
                <a16:creationId xmlns:a16="http://schemas.microsoft.com/office/drawing/2014/main" id="{566D4323-72D2-CAB9-9BE7-0BBA6EBDDEF3}"/>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31</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938072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6DF4F5-117C-40A6-AF3B-6825DAE290F0}"/>
              </a:ext>
            </a:extLst>
          </p:cNvPr>
          <p:cNvSpPr>
            <a:spLocks noGrp="1"/>
          </p:cNvSpPr>
          <p:nvPr>
            <p:ph type="title"/>
          </p:nvPr>
        </p:nvSpPr>
        <p:spPr>
          <a:xfrm>
            <a:off x="609599" y="102226"/>
            <a:ext cx="11266025" cy="1143000"/>
          </a:xfrm>
        </p:spPr>
        <p:txBody>
          <a:bodyPr>
            <a:normAutofit fontScale="90000"/>
          </a:bodyPr>
          <a:lstStyle/>
          <a:p>
            <a:r>
              <a:rPr lang="en-US" dirty="0">
                <a:solidFill>
                  <a:schemeClr val="bg1">
                    <a:lumMod val="95000"/>
                  </a:schemeClr>
                </a:solidFill>
              </a:rPr>
              <a:t>USL: Competitive</a:t>
            </a:r>
            <a:r>
              <a:rPr lang="en-US" dirty="0"/>
              <a:t> </a:t>
            </a:r>
            <a:r>
              <a:rPr lang="en-US" dirty="0">
                <a:solidFill>
                  <a:schemeClr val="bg1">
                    <a:lumMod val="95000"/>
                  </a:schemeClr>
                </a:solidFill>
              </a:rPr>
              <a:t>Networks for Binary Classification</a:t>
            </a:r>
            <a:r>
              <a:rPr lang="en-US" dirty="0"/>
              <a:t> </a:t>
            </a:r>
          </a:p>
        </p:txBody>
      </p:sp>
      <p:sp>
        <p:nvSpPr>
          <p:cNvPr id="38" name="Content Placeholder 37">
            <a:extLst>
              <a:ext uri="{FF2B5EF4-FFF2-40B4-BE49-F238E27FC236}">
                <a16:creationId xmlns:a16="http://schemas.microsoft.com/office/drawing/2014/main" id="{B93C6CEB-DA8E-472C-9619-E57BEF9C7082}"/>
              </a:ext>
            </a:extLst>
          </p:cNvPr>
          <p:cNvSpPr>
            <a:spLocks noGrp="1"/>
          </p:cNvSpPr>
          <p:nvPr>
            <p:ph idx="1"/>
          </p:nvPr>
        </p:nvSpPr>
        <p:spPr>
          <a:xfrm>
            <a:off x="1981200" y="4852474"/>
            <a:ext cx="8229600" cy="1273690"/>
          </a:xfrm>
        </p:spPr>
        <p:txBody>
          <a:bodyPr>
            <a:normAutofit fontScale="92500"/>
          </a:bodyPr>
          <a:lstStyle/>
          <a:p>
            <a:r>
              <a:rPr lang="en-US" dirty="0"/>
              <a:t>Learns the feature space through migrating weights towards clustered regions </a:t>
            </a:r>
          </a:p>
          <a:p>
            <a:r>
              <a:rPr lang="en-US" dirty="0"/>
              <a:t>Identifies regions where similar inputs exists </a:t>
            </a:r>
          </a:p>
          <a:p>
            <a:r>
              <a:rPr lang="en-US" dirty="0"/>
              <a:t>Standardized inputs to have same range of activation space</a:t>
            </a:r>
          </a:p>
        </p:txBody>
      </p:sp>
      <p:pic>
        <p:nvPicPr>
          <p:cNvPr id="39" name="Picture 38" descr="Chart&#10;&#10;Description automatically generated">
            <a:extLst>
              <a:ext uri="{FF2B5EF4-FFF2-40B4-BE49-F238E27FC236}">
                <a16:creationId xmlns:a16="http://schemas.microsoft.com/office/drawing/2014/main" id="{A113E28E-D16E-4C75-9058-E97B5C88BCE3}"/>
              </a:ext>
            </a:extLst>
          </p:cNvPr>
          <p:cNvPicPr>
            <a:picLocks noChangeAspect="1"/>
          </p:cNvPicPr>
          <p:nvPr/>
        </p:nvPicPr>
        <p:blipFill rotWithShape="1">
          <a:blip r:embed="rId2">
            <a:extLst>
              <a:ext uri="{28A0092B-C50C-407E-A947-70E740481C1C}">
                <a14:useLocalDpi xmlns:a14="http://schemas.microsoft.com/office/drawing/2010/main" val="0"/>
              </a:ext>
            </a:extLst>
          </a:blip>
          <a:srcRect l="15680" t="6860" r="21677" b="2855"/>
          <a:stretch/>
        </p:blipFill>
        <p:spPr>
          <a:xfrm>
            <a:off x="2491981" y="1705341"/>
            <a:ext cx="3013708" cy="2895626"/>
          </a:xfrm>
          <a:prstGeom prst="rect">
            <a:avLst/>
          </a:prstGeom>
        </p:spPr>
      </p:pic>
      <p:grpSp>
        <p:nvGrpSpPr>
          <p:cNvPr id="47" name="Group 46">
            <a:extLst>
              <a:ext uri="{FF2B5EF4-FFF2-40B4-BE49-F238E27FC236}">
                <a16:creationId xmlns:a16="http://schemas.microsoft.com/office/drawing/2014/main" id="{FBF2D048-EA17-46F7-AF52-5A3F91E6CDBC}"/>
              </a:ext>
            </a:extLst>
          </p:cNvPr>
          <p:cNvGrpSpPr/>
          <p:nvPr/>
        </p:nvGrpSpPr>
        <p:grpSpPr>
          <a:xfrm>
            <a:off x="6402730" y="1771700"/>
            <a:ext cx="3013708" cy="2778437"/>
            <a:chOff x="4303113" y="1038614"/>
            <a:chExt cx="4717732" cy="4349434"/>
          </a:xfrm>
        </p:grpSpPr>
        <p:pic>
          <p:nvPicPr>
            <p:cNvPr id="41" name="Picture 4">
              <a:extLst>
                <a:ext uri="{FF2B5EF4-FFF2-40B4-BE49-F238E27FC236}">
                  <a16:creationId xmlns:a16="http://schemas.microsoft.com/office/drawing/2014/main" id="{D3599BF5-C503-40C8-BE3E-18691E376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3113" y="1038614"/>
              <a:ext cx="4717732" cy="434943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a:extLst>
                <a:ext uri="{FF2B5EF4-FFF2-40B4-BE49-F238E27FC236}">
                  <a16:creationId xmlns:a16="http://schemas.microsoft.com/office/drawing/2014/main" id="{224E6DB8-B04C-4093-809F-A7B9CFC271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973" t="15069" r="17219" b="31680"/>
            <a:stretch/>
          </p:blipFill>
          <p:spPr bwMode="auto">
            <a:xfrm>
              <a:off x="6330451" y="1694025"/>
              <a:ext cx="1878079" cy="2316115"/>
            </a:xfrm>
            <a:prstGeom prst="rect">
              <a:avLst/>
            </a:prstGeom>
            <a:noFill/>
            <a:extLst>
              <a:ext uri="{909E8E84-426E-40DD-AFC4-6F175D3DCCD1}">
                <a14:hiddenFill xmlns:a14="http://schemas.microsoft.com/office/drawing/2010/main">
                  <a:solidFill>
                    <a:srgbClr val="FFFFFF"/>
                  </a:solidFill>
                </a14:hiddenFill>
              </a:ext>
            </a:extLst>
          </p:spPr>
        </p:pic>
        <p:cxnSp>
          <p:nvCxnSpPr>
            <p:cNvPr id="44" name="Straight Arrow Connector 43">
              <a:extLst>
                <a:ext uri="{FF2B5EF4-FFF2-40B4-BE49-F238E27FC236}">
                  <a16:creationId xmlns:a16="http://schemas.microsoft.com/office/drawing/2014/main" id="{F92CB8FA-ABA8-4A01-B703-9D9B2A2A5F11}"/>
                </a:ext>
              </a:extLst>
            </p:cNvPr>
            <p:cNvCxnSpPr>
              <a:cxnSpLocks/>
            </p:cNvCxnSpPr>
            <p:nvPr/>
          </p:nvCxnSpPr>
          <p:spPr>
            <a:xfrm flipH="1" flipV="1">
              <a:off x="7269491" y="1414814"/>
              <a:ext cx="687168" cy="38872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0F167B8B-D51B-4C39-9118-1FD4923A25FC}"/>
                </a:ext>
              </a:extLst>
            </p:cNvPr>
            <p:cNvCxnSpPr>
              <a:cxnSpLocks/>
            </p:cNvCxnSpPr>
            <p:nvPr/>
          </p:nvCxnSpPr>
          <p:spPr>
            <a:xfrm>
              <a:off x="8109972" y="3109191"/>
              <a:ext cx="459938" cy="6320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F0F3182F-1A7B-42E7-A28D-7F8A3BE85E6D}"/>
                </a:ext>
              </a:extLst>
            </p:cNvPr>
            <p:cNvCxnSpPr>
              <a:cxnSpLocks/>
            </p:cNvCxnSpPr>
            <p:nvPr/>
          </p:nvCxnSpPr>
          <p:spPr>
            <a:xfrm flipH="1">
              <a:off x="6034777" y="3919928"/>
              <a:ext cx="362349" cy="27719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sp>
        <p:nvSpPr>
          <p:cNvPr id="2" name="Slide Number Placeholder 5">
            <a:extLst>
              <a:ext uri="{FF2B5EF4-FFF2-40B4-BE49-F238E27FC236}">
                <a16:creationId xmlns:a16="http://schemas.microsoft.com/office/drawing/2014/main" id="{7AD50131-8432-8617-ED10-F17A7F496A5D}"/>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32</a:t>
            </a:fld>
            <a:endParaRPr lang="en-US" sz="1200" dirty="0">
              <a:solidFill>
                <a:prstClr val="black">
                  <a:tint val="75000"/>
                </a:prstClr>
              </a:solidFill>
              <a:latin typeface="Calibri" panose="020F0502020204030204"/>
            </a:endParaRPr>
          </a:p>
        </p:txBody>
      </p:sp>
      <p:sp>
        <p:nvSpPr>
          <p:cNvPr id="4" name="TextBox 3">
            <a:extLst>
              <a:ext uri="{FF2B5EF4-FFF2-40B4-BE49-F238E27FC236}">
                <a16:creationId xmlns:a16="http://schemas.microsoft.com/office/drawing/2014/main" id="{3177BB73-5135-467F-0E50-C6A44687325F}"/>
              </a:ext>
            </a:extLst>
          </p:cNvPr>
          <p:cNvSpPr txBox="1"/>
          <p:nvPr/>
        </p:nvSpPr>
        <p:spPr>
          <a:xfrm>
            <a:off x="8981473" y="5295167"/>
            <a:ext cx="3043070" cy="830997"/>
          </a:xfrm>
          <a:prstGeom prst="rect">
            <a:avLst/>
          </a:prstGeom>
          <a:solidFill>
            <a:srgbClr val="FFFF00"/>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1600" b="1" dirty="0">
                <a:solidFill>
                  <a:schemeClr val="tx1"/>
                </a:solidFill>
                <a:highlight>
                  <a:srgbClr val="FFFF00"/>
                </a:highlight>
                <a:latin typeface="Calibri" panose="020F0502020204030204" pitchFamily="34" charset="0"/>
                <a:cs typeface="Calibri" panose="020F0502020204030204" pitchFamily="34" charset="0"/>
              </a:rPr>
              <a:t>Time-varying convergence to a solution (clustered region); with some uncertainty.</a:t>
            </a:r>
          </a:p>
        </p:txBody>
      </p:sp>
    </p:spTree>
    <p:extLst>
      <p:ext uri="{BB962C8B-B14F-4D97-AF65-F5344CB8AC3E}">
        <p14:creationId xmlns:p14="http://schemas.microsoft.com/office/powerpoint/2010/main" val="2735908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E709BF-A129-D4C1-D827-CB86D7FC09C6}"/>
              </a:ext>
            </a:extLst>
          </p:cNvPr>
          <p:cNvSpPr>
            <a:spLocks noGrp="1"/>
          </p:cNvSpPr>
          <p:nvPr>
            <p:ph type="ctrTitle"/>
          </p:nvPr>
        </p:nvSpPr>
        <p:spPr/>
        <p:txBody>
          <a:bodyPr/>
          <a:lstStyle/>
          <a:p>
            <a:r>
              <a:rPr lang="en-US" dirty="0">
                <a:solidFill>
                  <a:srgbClr val="FADF4E"/>
                </a:solidFill>
              </a:rPr>
              <a:t>Summary and Conclusions</a:t>
            </a:r>
          </a:p>
        </p:txBody>
      </p:sp>
    </p:spTree>
    <p:extLst>
      <p:ext uri="{BB962C8B-B14F-4D97-AF65-F5344CB8AC3E}">
        <p14:creationId xmlns:p14="http://schemas.microsoft.com/office/powerpoint/2010/main" val="3590729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9796"/>
          </a:xfrm>
        </p:spPr>
        <p:txBody>
          <a:bodyPr>
            <a:normAutofit/>
          </a:bodyPr>
          <a:lstStyle/>
          <a:p>
            <a:pPr algn="ctr"/>
            <a:r>
              <a:rPr lang="en-US" b="1" dirty="0">
                <a:latin typeface="+mn-lt"/>
              </a:rPr>
              <a:t>Summary</a:t>
            </a:r>
          </a:p>
        </p:txBody>
      </p:sp>
      <p:sp>
        <p:nvSpPr>
          <p:cNvPr id="3" name="Content Placeholder 2"/>
          <p:cNvSpPr>
            <a:spLocks noGrp="1"/>
          </p:cNvSpPr>
          <p:nvPr>
            <p:ph idx="1"/>
          </p:nvPr>
        </p:nvSpPr>
        <p:spPr>
          <a:xfrm>
            <a:off x="0" y="1292244"/>
            <a:ext cx="12192000" cy="4738165"/>
          </a:xfrm>
        </p:spPr>
        <p:txBody>
          <a:bodyPr>
            <a:normAutofit/>
          </a:bodyPr>
          <a:lstStyle/>
          <a:p>
            <a:r>
              <a:rPr lang="en-US" b="1" u="sng" dirty="0">
                <a:solidFill>
                  <a:srgbClr val="0000FF"/>
                </a:solidFill>
              </a:rPr>
              <a:t>Fuzzy Inference Systems: Risk Assessment </a:t>
            </a:r>
          </a:p>
          <a:p>
            <a:pPr lvl="1"/>
            <a:r>
              <a:rPr lang="en-US" dirty="0"/>
              <a:t>Generated a decision space that may not be able to successfully capture the bi-modal classifications made by unsupervised or supervised techniques for this application.</a:t>
            </a:r>
          </a:p>
          <a:p>
            <a:pPr lvl="1"/>
            <a:r>
              <a:rPr lang="en-US" dirty="0"/>
              <a:t>It provided an </a:t>
            </a:r>
            <a:r>
              <a:rPr lang="en-US" b="1" dirty="0"/>
              <a:t>aggregated output </a:t>
            </a:r>
            <a:r>
              <a:rPr lang="en-US" dirty="0"/>
              <a:t>based on the weights of the Fuzzy-membership functions.</a:t>
            </a:r>
          </a:p>
          <a:p>
            <a:r>
              <a:rPr lang="en-US" b="1" u="sng" dirty="0">
                <a:solidFill>
                  <a:srgbClr val="0000FF"/>
                </a:solidFill>
              </a:rPr>
              <a:t>Deep Neural Networks: Risk Assessment </a:t>
            </a:r>
          </a:p>
          <a:p>
            <a:pPr lvl="1"/>
            <a:r>
              <a:rPr lang="en-US" dirty="0"/>
              <a:t>Presented more promising results compared to the Fuzzy Inference System for a collision avoidance decision-making tool.</a:t>
            </a:r>
          </a:p>
          <a:p>
            <a:pPr lvl="1"/>
            <a:r>
              <a:rPr lang="en-US" dirty="0"/>
              <a:t>An augmented or exclusive satellite collision avoidance decision-making construct suggests a favorable architecture with </a:t>
            </a:r>
            <a:r>
              <a:rPr lang="en-US" b="1" dirty="0"/>
              <a:t>modeled binary or tertiary decisional outputs</a:t>
            </a:r>
            <a:r>
              <a:rPr lang="en-US" dirty="0"/>
              <a:t>.</a:t>
            </a:r>
          </a:p>
          <a:p>
            <a:r>
              <a:rPr lang="en-US" b="1" u="sng" dirty="0">
                <a:solidFill>
                  <a:srgbClr val="0000FF"/>
                </a:solidFill>
              </a:rPr>
              <a:t>Shallow Binary Classifier: Decision Support</a:t>
            </a:r>
          </a:p>
          <a:p>
            <a:pPr lvl="1"/>
            <a:r>
              <a:rPr lang="en-US" dirty="0"/>
              <a:t>Parameters, such as EDR, RCS, </a:t>
            </a:r>
            <a:r>
              <a:rPr lang="en-US" dirty="0" err="1"/>
              <a:t>Rcoef</a:t>
            </a:r>
            <a:r>
              <a:rPr lang="en-US" dirty="0"/>
              <a:t>, and MHD are consistently grouped together with Pc and Miss Distance. </a:t>
            </a:r>
          </a:p>
          <a:p>
            <a:pPr lvl="1"/>
            <a:r>
              <a:rPr lang="en-US" b="1" dirty="0"/>
              <a:t>Time-varying convergence to a solution (clustered region); with some uncertainty</a:t>
            </a:r>
            <a:r>
              <a:rPr lang="en-US" dirty="0"/>
              <a:t>.</a:t>
            </a:r>
          </a:p>
          <a:p>
            <a:r>
              <a:rPr lang="en-US" b="1" u="sng" dirty="0">
                <a:solidFill>
                  <a:srgbClr val="0000FF"/>
                </a:solidFill>
              </a:rPr>
              <a:t>Long- Short Term Models (LSTM): Decision Support</a:t>
            </a:r>
          </a:p>
          <a:p>
            <a:pPr lvl="1"/>
            <a:r>
              <a:rPr lang="en-US" dirty="0"/>
              <a:t>LSTM Models can </a:t>
            </a:r>
            <a:r>
              <a:rPr lang="en-US" b="1" dirty="0"/>
              <a:t>predict miss distance with an average error of &lt; 0.2 km but</a:t>
            </a:r>
            <a:r>
              <a:rPr lang="en-US" dirty="0"/>
              <a:t> affected by intrinsic error in prediction. Is this good enough for operational decision making?</a:t>
            </a:r>
          </a:p>
          <a:p>
            <a:endParaRPr lang="en-US" dirty="0"/>
          </a:p>
          <a:p>
            <a:endParaRPr lang="en-US" dirty="0"/>
          </a:p>
        </p:txBody>
      </p:sp>
      <p:sp>
        <p:nvSpPr>
          <p:cNvPr id="6" name="Rounded Rectangle 5">
            <a:extLst>
              <a:ext uri="{FF2B5EF4-FFF2-40B4-BE49-F238E27FC236}">
                <a16:creationId xmlns:a16="http://schemas.microsoft.com/office/drawing/2014/main" id="{BAC194EB-32BB-FEC4-D329-9EABB3117EE0}"/>
              </a:ext>
            </a:extLst>
          </p:cNvPr>
          <p:cNvSpPr/>
          <p:nvPr/>
        </p:nvSpPr>
        <p:spPr>
          <a:xfrm>
            <a:off x="5963556" y="5793128"/>
            <a:ext cx="2766349" cy="474561"/>
          </a:xfrm>
          <a:prstGeom prst="roundRect">
            <a:avLst/>
          </a:prstGeom>
          <a:solidFill>
            <a:srgbClr val="FFFF00"/>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0000FF"/>
                </a:solidFill>
                <a:highlight>
                  <a:srgbClr val="FFFF00"/>
                </a:highlight>
              </a:rPr>
              <a:t>NOW WHAT?</a:t>
            </a:r>
          </a:p>
        </p:txBody>
      </p:sp>
      <p:sp>
        <p:nvSpPr>
          <p:cNvPr id="4" name="Slide Number Placeholder 5">
            <a:extLst>
              <a:ext uri="{FF2B5EF4-FFF2-40B4-BE49-F238E27FC236}">
                <a16:creationId xmlns:a16="http://schemas.microsoft.com/office/drawing/2014/main" id="{4C14CF52-08C9-E819-EF41-82563A64417F}"/>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34</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12193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2226"/>
            <a:ext cx="10972800" cy="1143000"/>
          </a:xfrm>
        </p:spPr>
        <p:txBody>
          <a:bodyPr anchor="ctr">
            <a:normAutofit/>
          </a:bodyPr>
          <a:lstStyle/>
          <a:p>
            <a:r>
              <a:rPr lang="en-US" b="1"/>
              <a:t>Logical Questions for Big Data in CA</a:t>
            </a:r>
          </a:p>
        </p:txBody>
      </p:sp>
      <p:graphicFrame>
        <p:nvGraphicFramePr>
          <p:cNvPr id="5" name="Content Placeholder 2">
            <a:extLst>
              <a:ext uri="{FF2B5EF4-FFF2-40B4-BE49-F238E27FC236}">
                <a16:creationId xmlns:a16="http://schemas.microsoft.com/office/drawing/2014/main" id="{7A059EBB-1FCE-E7C8-840B-539FAF967151}"/>
              </a:ext>
            </a:extLst>
          </p:cNvPr>
          <p:cNvGraphicFramePr>
            <a:graphicFrameLocks noGrp="1"/>
          </p:cNvGraphicFramePr>
          <p:nvPr>
            <p:ph idx="1"/>
            <p:extLst>
              <p:ext uri="{D42A27DB-BD31-4B8C-83A1-F6EECF244321}">
                <p14:modId xmlns:p14="http://schemas.microsoft.com/office/powerpoint/2010/main" val="1899575542"/>
              </p:ext>
            </p:extLst>
          </p:nvPr>
        </p:nvGraphicFramePr>
        <p:xfrm>
          <a:off x="609600" y="1475411"/>
          <a:ext cx="10972800" cy="36637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7EF5687B-35B4-065C-7199-5F0B56C5B9AF}"/>
              </a:ext>
            </a:extLst>
          </p:cNvPr>
          <p:cNvSpPr txBox="1"/>
          <p:nvPr/>
        </p:nvSpPr>
        <p:spPr>
          <a:xfrm>
            <a:off x="2681468" y="5497975"/>
            <a:ext cx="6829064" cy="646331"/>
          </a:xfrm>
          <a:prstGeom prst="rect">
            <a:avLst/>
          </a:prstGeom>
          <a:solidFill>
            <a:srgbClr val="FFFF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0000FF"/>
                </a:solidFill>
              </a:rPr>
              <a:t>All the above impact the operational use of AI for CARA…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0000FF"/>
                </a:solidFill>
              </a:rPr>
              <a:t>THEREFORE, we must ask the right questions, to get a useful result.</a:t>
            </a:r>
          </a:p>
        </p:txBody>
      </p:sp>
      <p:sp>
        <p:nvSpPr>
          <p:cNvPr id="3" name="Slide Number Placeholder 5">
            <a:extLst>
              <a:ext uri="{FF2B5EF4-FFF2-40B4-BE49-F238E27FC236}">
                <a16:creationId xmlns:a16="http://schemas.microsoft.com/office/drawing/2014/main" id="{03E496EB-3B59-0546-1A5C-46C4D692BFD9}"/>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35</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022717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9CF6EB-57B4-BF34-9D47-472890DFBAE2}"/>
              </a:ext>
            </a:extLst>
          </p:cNvPr>
          <p:cNvSpPr>
            <a:spLocks noGrp="1"/>
          </p:cNvSpPr>
          <p:nvPr>
            <p:ph idx="1"/>
          </p:nvPr>
        </p:nvSpPr>
        <p:spPr>
          <a:xfrm>
            <a:off x="73752" y="1347820"/>
            <a:ext cx="6571596" cy="5064785"/>
          </a:xfrm>
        </p:spPr>
        <p:txBody>
          <a:bodyPr>
            <a:normAutofit/>
          </a:bodyPr>
          <a:lstStyle/>
          <a:p>
            <a:r>
              <a:rPr lang="en-US" dirty="0"/>
              <a:t>Orbit environment is rapidly growing, especially with the growth of Large constellations</a:t>
            </a:r>
          </a:p>
          <a:p>
            <a:r>
              <a:rPr lang="en-US" dirty="0"/>
              <a:t>Ongoing research is being implemented to determine an optimal and representative physics-derived adaptive set of parameters for each conjunction case using real data.</a:t>
            </a:r>
          </a:p>
          <a:p>
            <a:pPr lvl="1"/>
            <a:r>
              <a:rPr lang="en-US" dirty="0"/>
              <a:t>Potential algorithm improvements for the screening process (i.e., an adaptive screening volume, etc.)</a:t>
            </a:r>
          </a:p>
          <a:p>
            <a:pPr lvl="1"/>
            <a:r>
              <a:rPr lang="en-US" dirty="0"/>
              <a:t>Investigate incorporating adaptive Recurrent Neural Network (RNNs) model to ingest time-series based information sequentially incorporated to provide predictions at TCA.</a:t>
            </a:r>
          </a:p>
          <a:p>
            <a:pPr lvl="1"/>
            <a:r>
              <a:rPr lang="en-US" dirty="0"/>
              <a:t>An LSTM uncertainty model may incorporate ways to quantify and improve on predictions that include bounded uncertainties</a:t>
            </a:r>
          </a:p>
          <a:p>
            <a:r>
              <a:rPr lang="en-US" dirty="0"/>
              <a:t>A lot of important factors to consider in predicting the future use of AI and ML for collision avoidance in the space environment.</a:t>
            </a:r>
          </a:p>
        </p:txBody>
      </p:sp>
      <p:sp>
        <p:nvSpPr>
          <p:cNvPr id="3" name="Title 2">
            <a:extLst>
              <a:ext uri="{FF2B5EF4-FFF2-40B4-BE49-F238E27FC236}">
                <a16:creationId xmlns:a16="http://schemas.microsoft.com/office/drawing/2014/main" id="{9684B6D0-2BF3-D87C-BCE8-BB73B3A6D152}"/>
              </a:ext>
            </a:extLst>
          </p:cNvPr>
          <p:cNvSpPr>
            <a:spLocks noGrp="1"/>
          </p:cNvSpPr>
          <p:nvPr>
            <p:ph type="title"/>
          </p:nvPr>
        </p:nvSpPr>
        <p:spPr/>
        <p:txBody>
          <a:bodyPr/>
          <a:lstStyle/>
          <a:p>
            <a:r>
              <a:rPr lang="en-US" dirty="0"/>
              <a:t>Conclusion: Where can AI/ML fit for CA?</a:t>
            </a:r>
          </a:p>
        </p:txBody>
      </p:sp>
      <p:sp>
        <p:nvSpPr>
          <p:cNvPr id="5" name="TextBox 4">
            <a:extLst>
              <a:ext uri="{FF2B5EF4-FFF2-40B4-BE49-F238E27FC236}">
                <a16:creationId xmlns:a16="http://schemas.microsoft.com/office/drawing/2014/main" id="{20FE35BB-4C15-782E-DF51-C7E9C135091D}"/>
              </a:ext>
            </a:extLst>
          </p:cNvPr>
          <p:cNvSpPr txBox="1"/>
          <p:nvPr/>
        </p:nvSpPr>
        <p:spPr>
          <a:xfrm>
            <a:off x="7251405" y="4455066"/>
            <a:ext cx="4330995" cy="307777"/>
          </a:xfrm>
          <a:prstGeom prst="rect">
            <a:avLst/>
          </a:prstGeom>
          <a:noFill/>
        </p:spPr>
        <p:txBody>
          <a:bodyPr wrap="square" rtlCol="0">
            <a:spAutoFit/>
          </a:bodyPr>
          <a:lstStyle/>
          <a:p>
            <a:pPr algn="ctr"/>
            <a:r>
              <a:rPr lang="en-US" sz="1400" dirty="0">
                <a:solidFill>
                  <a:srgbClr val="0000FF"/>
                </a:solidFill>
              </a:rPr>
              <a:t>CREDIT: ESA (2017): 18,000 Catalogued Space Objects</a:t>
            </a:r>
          </a:p>
        </p:txBody>
      </p:sp>
      <p:pic>
        <p:nvPicPr>
          <p:cNvPr id="1026" name="Picture 2" descr="Earth is surrounded by a cloud of space debris.">
            <a:extLst>
              <a:ext uri="{FF2B5EF4-FFF2-40B4-BE49-F238E27FC236}">
                <a16:creationId xmlns:a16="http://schemas.microsoft.com/office/drawing/2014/main" id="{8C7BA17D-DAB2-3F74-F344-EC35E09820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5348" y="1245226"/>
            <a:ext cx="5546651" cy="311999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34C51E6-F6D5-E413-856D-F193C2787062}"/>
              </a:ext>
            </a:extLst>
          </p:cNvPr>
          <p:cNvSpPr txBox="1">
            <a:spLocks/>
          </p:cNvSpPr>
          <p:nvPr/>
        </p:nvSpPr>
        <p:spPr>
          <a:xfrm>
            <a:off x="9686281" y="6412606"/>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2D37674-C2EF-49DD-B547-2006DC0D39DB}" type="slidenum">
              <a:rPr lang="en-US" smtClean="0"/>
              <a:pPr/>
              <a:t>36</a:t>
            </a:fld>
            <a:endParaRPr lang="en-US"/>
          </a:p>
        </p:txBody>
      </p:sp>
    </p:spTree>
    <p:extLst>
      <p:ext uri="{BB962C8B-B14F-4D97-AF65-F5344CB8AC3E}">
        <p14:creationId xmlns:p14="http://schemas.microsoft.com/office/powerpoint/2010/main" val="1556122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4D07DCA-9645-CA92-A049-25F17F3696FC}"/>
              </a:ext>
            </a:extLst>
          </p:cNvPr>
          <p:cNvSpPr>
            <a:spLocks noGrp="1"/>
          </p:cNvSpPr>
          <p:nvPr>
            <p:ph idx="1"/>
          </p:nvPr>
        </p:nvSpPr>
        <p:spPr>
          <a:xfrm>
            <a:off x="358815" y="1475412"/>
            <a:ext cx="11223585" cy="4650752"/>
          </a:xfrm>
        </p:spPr>
        <p:txBody>
          <a:bodyPr/>
          <a:lstStyle/>
          <a:p>
            <a:r>
              <a:rPr lang="en-US" dirty="0"/>
              <a:t>This work was performed over several years with various funding sources and multiple collaborators:</a:t>
            </a:r>
          </a:p>
          <a:p>
            <a:pPr lvl="1"/>
            <a:r>
              <a:rPr lang="en-US" dirty="0"/>
              <a:t>Dr. </a:t>
            </a:r>
            <a:r>
              <a:rPr lang="en-US" dirty="0" err="1"/>
              <a:t>Carolin</a:t>
            </a:r>
            <a:r>
              <a:rPr lang="en-US" dirty="0"/>
              <a:t> </a:t>
            </a:r>
            <a:r>
              <a:rPr lang="en-US" dirty="0" err="1"/>
              <a:t>Frueh</a:t>
            </a:r>
            <a:r>
              <a:rPr lang="en-US" dirty="0"/>
              <a:t>; Purdue University, Aeronautical and Astronautical Engineering, 2018</a:t>
            </a:r>
          </a:p>
          <a:p>
            <a:pPr lvl="1"/>
            <a:r>
              <a:rPr lang="en-US" dirty="0"/>
              <a:t>Dr. </a:t>
            </a:r>
            <a:r>
              <a:rPr lang="en-US" dirty="0" err="1"/>
              <a:t>Nargess</a:t>
            </a:r>
            <a:r>
              <a:rPr lang="en-US" dirty="0"/>
              <a:t> </a:t>
            </a:r>
            <a:r>
              <a:rPr lang="en-US" dirty="0" err="1"/>
              <a:t>Memarsadeghi</a:t>
            </a:r>
            <a:r>
              <a:rPr lang="en-US" dirty="0"/>
              <a:t>, NASA Goddard Space Flight Center, Software Division, 2018,</a:t>
            </a:r>
          </a:p>
          <a:p>
            <a:pPr lvl="1"/>
            <a:r>
              <a:rPr lang="en-US" dirty="0"/>
              <a:t>Dr. </a:t>
            </a:r>
            <a:r>
              <a:rPr lang="en-US" dirty="0" err="1"/>
              <a:t>Evana</a:t>
            </a:r>
            <a:r>
              <a:rPr lang="en-US" dirty="0"/>
              <a:t> </a:t>
            </a:r>
            <a:r>
              <a:rPr lang="en-US" dirty="0" err="1"/>
              <a:t>Gizzi</a:t>
            </a:r>
            <a:r>
              <a:rPr lang="en-US" dirty="0"/>
              <a:t>, NASA Goddard Space Flight Center, Software Division, 2019</a:t>
            </a:r>
          </a:p>
          <a:p>
            <a:pPr lvl="1"/>
            <a:r>
              <a:rPr lang="en-US" dirty="0"/>
              <a:t>Mitch Zielinski, Purdue University, Graduate Student, 2019</a:t>
            </a:r>
          </a:p>
          <a:p>
            <a:pPr lvl="1"/>
            <a:r>
              <a:rPr lang="en-US" dirty="0"/>
              <a:t>Briana Robertson, Louisiana State University, Undergraduate Student, 2020</a:t>
            </a:r>
          </a:p>
          <a:p>
            <a:pPr lvl="1"/>
            <a:endParaRPr lang="en-US" dirty="0"/>
          </a:p>
          <a:p>
            <a:r>
              <a:rPr lang="en-US" dirty="0"/>
              <a:t>Reference Papers: </a:t>
            </a:r>
            <a:r>
              <a:rPr lang="en-US" dirty="0">
                <a:hlinkClick r:id="rId2"/>
              </a:rPr>
              <a:t>https://www.nasa.gov/cara/cara-publications/#pub-i</a:t>
            </a:r>
            <a:r>
              <a:rPr lang="en-US" dirty="0"/>
              <a:t>   </a:t>
            </a:r>
          </a:p>
          <a:p>
            <a:pPr lvl="1"/>
            <a:r>
              <a:rPr lang="en-US" b="1" i="1" dirty="0"/>
              <a:t>Predicting Satellite Close Approaches Using Statistical Parameters in the Context of Artificial Intelligence </a:t>
            </a:r>
            <a:r>
              <a:rPr lang="en-US" dirty="0"/>
              <a:t>– Mashiku et al (2019) </a:t>
            </a:r>
          </a:p>
          <a:p>
            <a:pPr lvl="1"/>
            <a:r>
              <a:rPr lang="en-US" b="1" i="1" dirty="0"/>
              <a:t>Early Information Parameter-Set Analysis for Satellite Close Approaches using Machine Learning </a:t>
            </a:r>
            <a:r>
              <a:rPr lang="en-US" dirty="0"/>
              <a:t>– Robertson and Mashiku (2021)</a:t>
            </a:r>
          </a:p>
        </p:txBody>
      </p:sp>
      <p:sp>
        <p:nvSpPr>
          <p:cNvPr id="4" name="Title 3">
            <a:extLst>
              <a:ext uri="{FF2B5EF4-FFF2-40B4-BE49-F238E27FC236}">
                <a16:creationId xmlns:a16="http://schemas.microsoft.com/office/drawing/2014/main" id="{A5C76A08-A6CC-7212-5E18-8D794927D1D4}"/>
              </a:ext>
            </a:extLst>
          </p:cNvPr>
          <p:cNvSpPr>
            <a:spLocks noGrp="1"/>
          </p:cNvSpPr>
          <p:nvPr>
            <p:ph type="title"/>
          </p:nvPr>
        </p:nvSpPr>
        <p:spPr/>
        <p:txBody>
          <a:bodyPr/>
          <a:lstStyle/>
          <a:p>
            <a:r>
              <a:rPr lang="en-US" dirty="0"/>
              <a:t>Acknowledgements</a:t>
            </a:r>
          </a:p>
        </p:txBody>
      </p:sp>
      <p:sp>
        <p:nvSpPr>
          <p:cNvPr id="2" name="Slide Number Placeholder 5">
            <a:extLst>
              <a:ext uri="{FF2B5EF4-FFF2-40B4-BE49-F238E27FC236}">
                <a16:creationId xmlns:a16="http://schemas.microsoft.com/office/drawing/2014/main" id="{BF9A5A03-5B53-B358-DB88-5BD4C45AA0CE}"/>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37</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706824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ASA.gif" descr="/Users/kgammage/Documents/CustomerWork/Meatballs/NASA.gif">
            <a:extLst>
              <a:ext uri="{FF2B5EF4-FFF2-40B4-BE49-F238E27FC236}">
                <a16:creationId xmlns:a16="http://schemas.microsoft.com/office/drawing/2014/main" id="{9E60C1DA-D642-0648-A514-883083268256}"/>
              </a:ext>
            </a:extLst>
          </p:cNvPr>
          <p:cNvPicPr>
            <a:picLocks noChangeAspect="1"/>
          </p:cNvPicPr>
          <p:nvPr/>
        </p:nvPicPr>
        <p:blipFill>
          <a:blip r:embed="rId2" r:link="rId3"/>
          <a:stretch>
            <a:fillRect/>
          </a:stretch>
        </p:blipFill>
        <p:spPr>
          <a:xfrm>
            <a:off x="4837987" y="2347109"/>
            <a:ext cx="2516027" cy="2163783"/>
          </a:xfrm>
          <a:prstGeom prst="rect">
            <a:avLst/>
          </a:prstGeom>
        </p:spPr>
      </p:pic>
      <p:sp>
        <p:nvSpPr>
          <p:cNvPr id="2" name="Slide Number Placeholder 1">
            <a:extLst>
              <a:ext uri="{FF2B5EF4-FFF2-40B4-BE49-F238E27FC236}">
                <a16:creationId xmlns:a16="http://schemas.microsoft.com/office/drawing/2014/main" id="{81D3B40F-FB14-5A4B-A0BD-0B851C9B96BC}"/>
              </a:ext>
            </a:extLst>
          </p:cNvPr>
          <p:cNvSpPr>
            <a:spLocks noGrp="1"/>
          </p:cNvSpPr>
          <p:nvPr>
            <p:ph type="sldNum" sz="quarter" idx="4"/>
          </p:nvPr>
        </p:nvSpPr>
        <p:spPr/>
        <p:txBody>
          <a:bodyPr/>
          <a:lstStyle/>
          <a:p>
            <a:fld id="{E3BE99E5-8F11-4D46-8B27-FC02D164DEA2}" type="slidenum">
              <a:rPr lang="en-US" smtClean="0"/>
              <a:pPr/>
              <a:t>38</a:t>
            </a:fld>
            <a:endParaRPr lang="en-US" dirty="0"/>
          </a:p>
        </p:txBody>
      </p:sp>
    </p:spTree>
    <p:extLst>
      <p:ext uri="{BB962C8B-B14F-4D97-AF65-F5344CB8AC3E}">
        <p14:creationId xmlns:p14="http://schemas.microsoft.com/office/powerpoint/2010/main" val="2249546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522B6C-8D16-7121-3CEA-D1D750433D0C}"/>
              </a:ext>
            </a:extLst>
          </p:cNvPr>
          <p:cNvSpPr>
            <a:spLocks noGrp="1"/>
          </p:cNvSpPr>
          <p:nvPr>
            <p:ph type="title"/>
          </p:nvPr>
        </p:nvSpPr>
        <p:spPr/>
        <p:txBody>
          <a:bodyPr/>
          <a:lstStyle/>
          <a:p>
            <a:r>
              <a:rPr lang="en-US" dirty="0"/>
              <a:t>ACRONYMS REFERENCE</a:t>
            </a:r>
          </a:p>
        </p:txBody>
      </p:sp>
      <p:graphicFrame>
        <p:nvGraphicFramePr>
          <p:cNvPr id="11" name="Content Placeholder 10">
            <a:extLst>
              <a:ext uri="{FF2B5EF4-FFF2-40B4-BE49-F238E27FC236}">
                <a16:creationId xmlns:a16="http://schemas.microsoft.com/office/drawing/2014/main" id="{79951208-ACB0-6E40-54A0-FEFCCA78BBFF}"/>
              </a:ext>
            </a:extLst>
          </p:cNvPr>
          <p:cNvGraphicFramePr>
            <a:graphicFrameLocks noGrp="1"/>
          </p:cNvGraphicFramePr>
          <p:nvPr>
            <p:ph idx="1"/>
          </p:nvPr>
        </p:nvGraphicFramePr>
        <p:xfrm>
          <a:off x="132202" y="1344058"/>
          <a:ext cx="11854150" cy="4913524"/>
        </p:xfrm>
        <a:graphic>
          <a:graphicData uri="http://schemas.openxmlformats.org/drawingml/2006/table">
            <a:tbl>
              <a:tblPr/>
              <a:tblGrid>
                <a:gridCol w="1245103">
                  <a:extLst>
                    <a:ext uri="{9D8B030D-6E8A-4147-A177-3AD203B41FA5}">
                      <a16:colId xmlns:a16="http://schemas.microsoft.com/office/drawing/2014/main" val="539784243"/>
                    </a:ext>
                  </a:extLst>
                </a:gridCol>
                <a:gridCol w="5968792">
                  <a:extLst>
                    <a:ext uri="{9D8B030D-6E8A-4147-A177-3AD203B41FA5}">
                      <a16:colId xmlns:a16="http://schemas.microsoft.com/office/drawing/2014/main" val="2767926065"/>
                    </a:ext>
                  </a:extLst>
                </a:gridCol>
                <a:gridCol w="1184131">
                  <a:extLst>
                    <a:ext uri="{9D8B030D-6E8A-4147-A177-3AD203B41FA5}">
                      <a16:colId xmlns:a16="http://schemas.microsoft.com/office/drawing/2014/main" val="2937066707"/>
                    </a:ext>
                  </a:extLst>
                </a:gridCol>
                <a:gridCol w="3456124">
                  <a:extLst>
                    <a:ext uri="{9D8B030D-6E8A-4147-A177-3AD203B41FA5}">
                      <a16:colId xmlns:a16="http://schemas.microsoft.com/office/drawing/2014/main" val="2678998872"/>
                    </a:ext>
                  </a:extLst>
                </a:gridCol>
              </a:tblGrid>
              <a:tr h="223342">
                <a:tc>
                  <a:txBody>
                    <a:bodyPr/>
                    <a:lstStyle/>
                    <a:p>
                      <a:pPr algn="l" fontAlgn="b"/>
                      <a:r>
                        <a:rPr lang="en-US" sz="1200" b="0" i="0" u="none" strike="noStrike" dirty="0">
                          <a:solidFill>
                            <a:srgbClr val="000000"/>
                          </a:solidFill>
                          <a:effectLst/>
                          <a:latin typeface="Calibri" panose="020F0502020204030204" pitchFamily="34" charset="0"/>
                        </a:rPr>
                        <a:t>ASAT</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Anti-Satellite Test</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NOAA</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National Oceanic and Atmospheric Administration</a:t>
                      </a:r>
                    </a:p>
                  </a:txBody>
                  <a:tcPr marL="8916" marR="8916" marT="8916" marB="0" anchor="b">
                    <a:lnL>
                      <a:noFill/>
                    </a:lnL>
                    <a:lnR>
                      <a:noFill/>
                    </a:lnR>
                    <a:lnT>
                      <a:noFill/>
                    </a:lnT>
                    <a:lnB>
                      <a:noFill/>
                    </a:lnB>
                  </a:tcPr>
                </a:tc>
                <a:extLst>
                  <a:ext uri="{0D108BD9-81ED-4DB2-BD59-A6C34878D82A}">
                    <a16:rowId xmlns:a16="http://schemas.microsoft.com/office/drawing/2014/main" val="163522420"/>
                  </a:ext>
                </a:extLst>
              </a:tr>
              <a:tr h="223342">
                <a:tc>
                  <a:txBody>
                    <a:bodyPr/>
                    <a:lstStyle/>
                    <a:p>
                      <a:pPr algn="l" fontAlgn="b"/>
                      <a:r>
                        <a:rPr lang="en-US" sz="1200" b="0" i="0" u="none" strike="noStrike" dirty="0">
                          <a:solidFill>
                            <a:srgbClr val="000000"/>
                          </a:solidFill>
                          <a:effectLst/>
                          <a:latin typeface="Calibri" panose="020F0502020204030204" pitchFamily="34" charset="0"/>
                        </a:rPr>
                        <a:t>CA</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Conjunction Assessment </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NPR</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NASA Procedural Requirements</a:t>
                      </a:r>
                    </a:p>
                  </a:txBody>
                  <a:tcPr marL="8916" marR="8916" marT="8916" marB="0" anchor="b">
                    <a:lnL>
                      <a:noFill/>
                    </a:lnL>
                    <a:lnR>
                      <a:noFill/>
                    </a:lnR>
                    <a:lnT>
                      <a:noFill/>
                    </a:lnT>
                    <a:lnB>
                      <a:noFill/>
                    </a:lnB>
                  </a:tcPr>
                </a:tc>
                <a:extLst>
                  <a:ext uri="{0D108BD9-81ED-4DB2-BD59-A6C34878D82A}">
                    <a16:rowId xmlns:a16="http://schemas.microsoft.com/office/drawing/2014/main" val="506682101"/>
                  </a:ext>
                </a:extLst>
              </a:tr>
              <a:tr h="223342">
                <a:tc>
                  <a:txBody>
                    <a:bodyPr/>
                    <a:lstStyle/>
                    <a:p>
                      <a:pPr algn="l" fontAlgn="b"/>
                      <a:r>
                        <a:rPr lang="en-US" sz="1200" b="0" i="0" u="none" strike="noStrike" dirty="0">
                          <a:solidFill>
                            <a:srgbClr val="000000"/>
                          </a:solidFill>
                          <a:effectLst/>
                          <a:latin typeface="Calibri" panose="020F0502020204030204" pitchFamily="34" charset="0"/>
                        </a:rPr>
                        <a:t>CAOIA</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Conjunction Assessment Operations Interface Agreement</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NSDC</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National Space Defense Center</a:t>
                      </a:r>
                    </a:p>
                  </a:txBody>
                  <a:tcPr marL="8916" marR="8916" marT="8916" marB="0" anchor="b">
                    <a:lnL>
                      <a:noFill/>
                    </a:lnL>
                    <a:lnR>
                      <a:noFill/>
                    </a:lnR>
                    <a:lnT>
                      <a:noFill/>
                    </a:lnT>
                    <a:lnB>
                      <a:noFill/>
                    </a:lnB>
                  </a:tcPr>
                </a:tc>
                <a:extLst>
                  <a:ext uri="{0D108BD9-81ED-4DB2-BD59-A6C34878D82A}">
                    <a16:rowId xmlns:a16="http://schemas.microsoft.com/office/drawing/2014/main" val="2655578025"/>
                  </a:ext>
                </a:extLst>
              </a:tr>
              <a:tr h="223342">
                <a:tc>
                  <a:txBody>
                    <a:bodyPr/>
                    <a:lstStyle/>
                    <a:p>
                      <a:pPr algn="l" fontAlgn="b"/>
                      <a:r>
                        <a:rPr lang="en-US" sz="1200" b="0" i="0" u="none" strike="noStrike" dirty="0">
                          <a:solidFill>
                            <a:srgbClr val="000000"/>
                          </a:solidFill>
                          <a:effectLst/>
                          <a:latin typeface="Calibri" panose="020F0502020204030204" pitchFamily="34" charset="0"/>
                        </a:rPr>
                        <a:t>CAPO</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Conjunction Assessment Program Office</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OADR</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Open Architecture Data Repository</a:t>
                      </a:r>
                    </a:p>
                  </a:txBody>
                  <a:tcPr marL="8916" marR="8916" marT="8916" marB="0" anchor="b">
                    <a:lnL>
                      <a:noFill/>
                    </a:lnL>
                    <a:lnR>
                      <a:noFill/>
                    </a:lnR>
                    <a:lnT>
                      <a:noFill/>
                    </a:lnT>
                    <a:lnB>
                      <a:noFill/>
                    </a:lnB>
                  </a:tcPr>
                </a:tc>
                <a:extLst>
                  <a:ext uri="{0D108BD9-81ED-4DB2-BD59-A6C34878D82A}">
                    <a16:rowId xmlns:a16="http://schemas.microsoft.com/office/drawing/2014/main" val="3241913449"/>
                  </a:ext>
                </a:extLst>
              </a:tr>
              <a:tr h="223342">
                <a:tc>
                  <a:txBody>
                    <a:bodyPr/>
                    <a:lstStyle/>
                    <a:p>
                      <a:pPr algn="l" fontAlgn="b"/>
                      <a:r>
                        <a:rPr lang="en-US" sz="1200" b="0" i="0" u="none" strike="noStrike" dirty="0">
                          <a:solidFill>
                            <a:srgbClr val="000000"/>
                          </a:solidFill>
                          <a:effectLst/>
                          <a:latin typeface="Calibri" panose="020F0502020204030204" pitchFamily="34" charset="0"/>
                        </a:rPr>
                        <a:t>CARA</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Conjunction Assessment Risk Analysis</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OCAP</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Orbital Collision Avoidance Plan</a:t>
                      </a:r>
                    </a:p>
                  </a:txBody>
                  <a:tcPr marL="8916" marR="8916" marT="8916" marB="0" anchor="b">
                    <a:lnL>
                      <a:noFill/>
                    </a:lnL>
                    <a:lnR>
                      <a:noFill/>
                    </a:lnR>
                    <a:lnT>
                      <a:noFill/>
                    </a:lnT>
                    <a:lnB>
                      <a:noFill/>
                    </a:lnB>
                  </a:tcPr>
                </a:tc>
                <a:extLst>
                  <a:ext uri="{0D108BD9-81ED-4DB2-BD59-A6C34878D82A}">
                    <a16:rowId xmlns:a16="http://schemas.microsoft.com/office/drawing/2014/main" val="2008386136"/>
                  </a:ext>
                </a:extLst>
              </a:tr>
              <a:tr h="223342">
                <a:tc>
                  <a:txBody>
                    <a:bodyPr/>
                    <a:lstStyle/>
                    <a:p>
                      <a:pPr algn="l" fontAlgn="b"/>
                      <a:r>
                        <a:rPr lang="en-US" sz="1200" b="0" i="0" u="none" strike="noStrike" dirty="0">
                          <a:solidFill>
                            <a:srgbClr val="000000"/>
                          </a:solidFill>
                          <a:effectLst/>
                          <a:latin typeface="Calibri" panose="020F0502020204030204" pitchFamily="34" charset="0"/>
                        </a:rPr>
                        <a:t>CCSDS</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Consultative Committee for Space Data Systems</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OD</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Orbit Determination</a:t>
                      </a:r>
                    </a:p>
                  </a:txBody>
                  <a:tcPr marL="8916" marR="8916" marT="8916" marB="0" anchor="b">
                    <a:lnL>
                      <a:noFill/>
                    </a:lnL>
                    <a:lnR>
                      <a:noFill/>
                    </a:lnR>
                    <a:lnT>
                      <a:noFill/>
                    </a:lnT>
                    <a:lnB>
                      <a:noFill/>
                    </a:lnB>
                  </a:tcPr>
                </a:tc>
                <a:extLst>
                  <a:ext uri="{0D108BD9-81ED-4DB2-BD59-A6C34878D82A}">
                    <a16:rowId xmlns:a16="http://schemas.microsoft.com/office/drawing/2014/main" val="2326097183"/>
                  </a:ext>
                </a:extLst>
              </a:tr>
              <a:tr h="223342">
                <a:tc>
                  <a:txBody>
                    <a:bodyPr/>
                    <a:lstStyle/>
                    <a:p>
                      <a:pPr algn="l" fontAlgn="b"/>
                      <a:r>
                        <a:rPr lang="en-US" sz="1200" b="0" i="0" u="none" strike="noStrike" dirty="0">
                          <a:solidFill>
                            <a:srgbClr val="000000"/>
                          </a:solidFill>
                          <a:effectLst/>
                          <a:latin typeface="Calibri" panose="020F0502020204030204" pitchFamily="34" charset="0"/>
                        </a:rPr>
                        <a:t>CIC</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Commercial I Cell</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OEM</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Orbit Ephemeris Message</a:t>
                      </a:r>
                    </a:p>
                  </a:txBody>
                  <a:tcPr marL="8916" marR="8916" marT="8916" marB="0" anchor="b">
                    <a:lnL>
                      <a:noFill/>
                    </a:lnL>
                    <a:lnR>
                      <a:noFill/>
                    </a:lnR>
                    <a:lnT>
                      <a:noFill/>
                    </a:lnT>
                    <a:lnB>
                      <a:noFill/>
                    </a:lnB>
                  </a:tcPr>
                </a:tc>
                <a:extLst>
                  <a:ext uri="{0D108BD9-81ED-4DB2-BD59-A6C34878D82A}">
                    <a16:rowId xmlns:a16="http://schemas.microsoft.com/office/drawing/2014/main" val="1150208845"/>
                  </a:ext>
                </a:extLst>
              </a:tr>
              <a:tr h="223342">
                <a:tc>
                  <a:txBody>
                    <a:bodyPr/>
                    <a:lstStyle/>
                    <a:p>
                      <a:pPr algn="l" fontAlgn="b"/>
                      <a:r>
                        <a:rPr lang="en-US" sz="1200" b="0" i="0" u="none" strike="noStrike" dirty="0">
                          <a:solidFill>
                            <a:srgbClr val="000000"/>
                          </a:solidFill>
                          <a:effectLst/>
                          <a:latin typeface="Calibri" panose="020F0502020204030204" pitchFamily="34" charset="0"/>
                        </a:rPr>
                        <a:t>COSA</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CARA Orbital Safety Analysts</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O/O</a:t>
                      </a:r>
                    </a:p>
                  </a:txBody>
                  <a:tcPr marL="8916" marR="8916" marT="8916"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Owner/Operator</a:t>
                      </a:r>
                    </a:p>
                  </a:txBody>
                  <a:tcPr marL="8916" marR="8916" marT="8916" marB="0" anchor="b">
                    <a:lnL>
                      <a:noFill/>
                    </a:lnL>
                    <a:lnR>
                      <a:noFill/>
                    </a:lnR>
                    <a:lnT>
                      <a:noFill/>
                    </a:lnT>
                    <a:lnB>
                      <a:noFill/>
                    </a:lnB>
                  </a:tcPr>
                </a:tc>
                <a:extLst>
                  <a:ext uri="{0D108BD9-81ED-4DB2-BD59-A6C34878D82A}">
                    <a16:rowId xmlns:a16="http://schemas.microsoft.com/office/drawing/2014/main" val="3902719269"/>
                  </a:ext>
                </a:extLst>
              </a:tr>
              <a:tr h="223342">
                <a:tc>
                  <a:txBody>
                    <a:bodyPr/>
                    <a:lstStyle/>
                    <a:p>
                      <a:pPr algn="l" fontAlgn="b"/>
                      <a:r>
                        <a:rPr lang="en-US" sz="1200" b="0" i="0" u="none" strike="noStrike" dirty="0">
                          <a:solidFill>
                            <a:srgbClr val="000000"/>
                          </a:solidFill>
                          <a:effectLst/>
                          <a:latin typeface="Calibri" panose="020F0502020204030204" pitchFamily="34" charset="0"/>
                        </a:rPr>
                        <a:t>COSMOS</a:t>
                      </a:r>
                    </a:p>
                  </a:txBody>
                  <a:tcPr marL="8916" marR="8916" marT="8916" marB="0" anchor="b">
                    <a:lnL>
                      <a:noFill/>
                    </a:lnL>
                    <a:lnR>
                      <a:noFill/>
                    </a:lnR>
                    <a:lnT>
                      <a:noFill/>
                    </a:lnT>
                    <a:lnB>
                      <a:noFill/>
                    </a:lnB>
                  </a:tcPr>
                </a:tc>
                <a:tc>
                  <a:txBody>
                    <a:bodyPr/>
                    <a:lstStyle/>
                    <a:p>
                      <a:pPr algn="l" fontAlgn="b"/>
                      <a:r>
                        <a:rPr lang="en-US" sz="1200" b="0" i="0" u="none" strike="noStrike" dirty="0" err="1">
                          <a:solidFill>
                            <a:srgbClr val="000000"/>
                          </a:solidFill>
                          <a:effectLst/>
                          <a:latin typeface="Calibri" panose="020F0502020204030204" pitchFamily="34" charset="0"/>
                        </a:rPr>
                        <a:t>Kosmos</a:t>
                      </a:r>
                      <a:r>
                        <a:rPr lang="en-US" sz="1200" b="0" i="0" u="none" strike="noStrike" dirty="0">
                          <a:solidFill>
                            <a:srgbClr val="000000"/>
                          </a:solidFill>
                          <a:effectLst/>
                          <a:latin typeface="Calibri" panose="020F0502020204030204" pitchFamily="34" charset="0"/>
                        </a:rPr>
                        <a:t> (Russian satellites operated by the former Soviet Union and subsequently Russia)</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OSA</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Orbital Safety Analysts</a:t>
                      </a:r>
                    </a:p>
                  </a:txBody>
                  <a:tcPr marL="8916" marR="8916" marT="8916" marB="0" anchor="b">
                    <a:lnL>
                      <a:noFill/>
                    </a:lnL>
                    <a:lnR>
                      <a:noFill/>
                    </a:lnR>
                    <a:lnT>
                      <a:noFill/>
                    </a:lnT>
                    <a:lnB>
                      <a:noFill/>
                    </a:lnB>
                  </a:tcPr>
                </a:tc>
                <a:extLst>
                  <a:ext uri="{0D108BD9-81ED-4DB2-BD59-A6C34878D82A}">
                    <a16:rowId xmlns:a16="http://schemas.microsoft.com/office/drawing/2014/main" val="2480532969"/>
                  </a:ext>
                </a:extLst>
              </a:tr>
              <a:tr h="223342">
                <a:tc>
                  <a:txBody>
                    <a:bodyPr/>
                    <a:lstStyle/>
                    <a:p>
                      <a:pPr algn="l" fontAlgn="b"/>
                      <a:r>
                        <a:rPr lang="en-US" sz="1200" b="0" i="0" u="none" strike="noStrike">
                          <a:solidFill>
                            <a:srgbClr val="000000"/>
                          </a:solidFill>
                          <a:effectLst/>
                          <a:latin typeface="Calibri" panose="020F0502020204030204" pitchFamily="34" charset="0"/>
                        </a:rPr>
                        <a:t>DOC</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Department of Commerce</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PC</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Probability of Collision</a:t>
                      </a:r>
                    </a:p>
                  </a:txBody>
                  <a:tcPr marL="8916" marR="8916" marT="8916" marB="0" anchor="b">
                    <a:lnL>
                      <a:noFill/>
                    </a:lnL>
                    <a:lnR>
                      <a:noFill/>
                    </a:lnR>
                    <a:lnT>
                      <a:noFill/>
                    </a:lnT>
                    <a:lnB>
                      <a:noFill/>
                    </a:lnB>
                  </a:tcPr>
                </a:tc>
                <a:extLst>
                  <a:ext uri="{0D108BD9-81ED-4DB2-BD59-A6C34878D82A}">
                    <a16:rowId xmlns:a16="http://schemas.microsoft.com/office/drawing/2014/main" val="2522191785"/>
                  </a:ext>
                </a:extLst>
              </a:tr>
              <a:tr h="223342">
                <a:tc>
                  <a:txBody>
                    <a:bodyPr/>
                    <a:lstStyle/>
                    <a:p>
                      <a:pPr algn="l" fontAlgn="b"/>
                      <a:r>
                        <a:rPr lang="en-US" sz="1200" b="0" i="0" u="none" strike="noStrike">
                          <a:solidFill>
                            <a:srgbClr val="000000"/>
                          </a:solidFill>
                          <a:effectLst/>
                          <a:latin typeface="Calibri" panose="020F0502020204030204" pitchFamily="34" charset="0"/>
                        </a:rPr>
                        <a:t>DOD</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Department of Defense</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PPBE</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Planning, Programming, Budgeting, and Execution</a:t>
                      </a:r>
                    </a:p>
                  </a:txBody>
                  <a:tcPr marL="8916" marR="8916" marT="8916" marB="0" anchor="b">
                    <a:lnL>
                      <a:noFill/>
                    </a:lnL>
                    <a:lnR>
                      <a:noFill/>
                    </a:lnR>
                    <a:lnT>
                      <a:noFill/>
                    </a:lnT>
                    <a:lnB>
                      <a:noFill/>
                    </a:lnB>
                  </a:tcPr>
                </a:tc>
                <a:extLst>
                  <a:ext uri="{0D108BD9-81ED-4DB2-BD59-A6C34878D82A}">
                    <a16:rowId xmlns:a16="http://schemas.microsoft.com/office/drawing/2014/main" val="2095367672"/>
                  </a:ext>
                </a:extLst>
              </a:tr>
              <a:tr h="223342">
                <a:tc>
                  <a:txBody>
                    <a:bodyPr/>
                    <a:lstStyle/>
                    <a:p>
                      <a:pPr algn="l" fontAlgn="b"/>
                      <a:r>
                        <a:rPr lang="en-US" sz="1200" b="0" i="0" u="none" strike="noStrike">
                          <a:solidFill>
                            <a:srgbClr val="000000"/>
                          </a:solidFill>
                          <a:effectLst/>
                          <a:latin typeface="Calibri" panose="020F0502020204030204" pitchFamily="34" charset="0"/>
                        </a:rPr>
                        <a:t>EGA</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Earth Gravity Assist</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SAA</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Space Act Agreement</a:t>
                      </a:r>
                    </a:p>
                  </a:txBody>
                  <a:tcPr marL="8916" marR="8916" marT="8916" marB="0" anchor="b">
                    <a:lnL>
                      <a:noFill/>
                    </a:lnL>
                    <a:lnR>
                      <a:noFill/>
                    </a:lnR>
                    <a:lnT>
                      <a:noFill/>
                    </a:lnT>
                    <a:lnB>
                      <a:noFill/>
                    </a:lnB>
                  </a:tcPr>
                </a:tc>
                <a:extLst>
                  <a:ext uri="{0D108BD9-81ED-4DB2-BD59-A6C34878D82A}">
                    <a16:rowId xmlns:a16="http://schemas.microsoft.com/office/drawing/2014/main" val="1374800068"/>
                  </a:ext>
                </a:extLst>
              </a:tr>
              <a:tr h="223342">
                <a:tc>
                  <a:txBody>
                    <a:bodyPr/>
                    <a:lstStyle/>
                    <a:p>
                      <a:pPr algn="l" fontAlgn="b"/>
                      <a:r>
                        <a:rPr lang="en-US" sz="1200" b="0" i="0" u="none" strike="noStrike">
                          <a:solidFill>
                            <a:srgbClr val="000000"/>
                          </a:solidFill>
                          <a:effectLst/>
                          <a:latin typeface="Calibri" panose="020F0502020204030204" pitchFamily="34" charset="0"/>
                        </a:rPr>
                        <a:t>ESMO</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Earth Science Missions Office</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SAC-T</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Sprint Advanced Concept Training</a:t>
                      </a:r>
                    </a:p>
                  </a:txBody>
                  <a:tcPr marL="8916" marR="8916" marT="8916" marB="0" anchor="b">
                    <a:lnL>
                      <a:noFill/>
                    </a:lnL>
                    <a:lnR>
                      <a:noFill/>
                    </a:lnR>
                    <a:lnT>
                      <a:noFill/>
                    </a:lnT>
                    <a:lnB>
                      <a:noFill/>
                    </a:lnB>
                  </a:tcPr>
                </a:tc>
                <a:extLst>
                  <a:ext uri="{0D108BD9-81ED-4DB2-BD59-A6C34878D82A}">
                    <a16:rowId xmlns:a16="http://schemas.microsoft.com/office/drawing/2014/main" val="1609793330"/>
                  </a:ext>
                </a:extLst>
              </a:tr>
              <a:tr h="223342">
                <a:tc>
                  <a:txBody>
                    <a:bodyPr/>
                    <a:lstStyle/>
                    <a:p>
                      <a:pPr algn="l" fontAlgn="b"/>
                      <a:r>
                        <a:rPr lang="en-US" sz="1200" b="0" i="0" u="none" strike="noStrike">
                          <a:solidFill>
                            <a:srgbClr val="000000"/>
                          </a:solidFill>
                          <a:effectLst/>
                          <a:latin typeface="Calibri" panose="020F0502020204030204" pitchFamily="34" charset="0"/>
                        </a:rPr>
                        <a:t>FAA</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Federal Aviation Authority</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SC</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Spacecraft</a:t>
                      </a:r>
                    </a:p>
                  </a:txBody>
                  <a:tcPr marL="8916" marR="8916" marT="8916" marB="0" anchor="b">
                    <a:lnL>
                      <a:noFill/>
                    </a:lnL>
                    <a:lnR>
                      <a:noFill/>
                    </a:lnR>
                    <a:lnT>
                      <a:noFill/>
                    </a:lnT>
                    <a:lnB>
                      <a:noFill/>
                    </a:lnB>
                  </a:tcPr>
                </a:tc>
                <a:extLst>
                  <a:ext uri="{0D108BD9-81ED-4DB2-BD59-A6C34878D82A}">
                    <a16:rowId xmlns:a16="http://schemas.microsoft.com/office/drawing/2014/main" val="2851890806"/>
                  </a:ext>
                </a:extLst>
              </a:tr>
              <a:tr h="223342">
                <a:tc>
                  <a:txBody>
                    <a:bodyPr/>
                    <a:lstStyle/>
                    <a:p>
                      <a:pPr algn="l" fontAlgn="b"/>
                      <a:r>
                        <a:rPr lang="en-US" sz="1200" b="0" i="0" u="none" strike="noStrike">
                          <a:solidFill>
                            <a:srgbClr val="000000"/>
                          </a:solidFill>
                          <a:effectLst/>
                          <a:latin typeface="Calibri" panose="020F0502020204030204" pitchFamily="34" charset="0"/>
                        </a:rPr>
                        <a:t>FCC</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Federal Communications Commission</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SDS</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Space Defense Squadron</a:t>
                      </a:r>
                    </a:p>
                  </a:txBody>
                  <a:tcPr marL="8916" marR="8916" marT="8916" marB="0" anchor="b">
                    <a:lnL>
                      <a:noFill/>
                    </a:lnL>
                    <a:lnR>
                      <a:noFill/>
                    </a:lnR>
                    <a:lnT>
                      <a:noFill/>
                    </a:lnT>
                    <a:lnB>
                      <a:noFill/>
                    </a:lnB>
                  </a:tcPr>
                </a:tc>
                <a:extLst>
                  <a:ext uri="{0D108BD9-81ED-4DB2-BD59-A6C34878D82A}">
                    <a16:rowId xmlns:a16="http://schemas.microsoft.com/office/drawing/2014/main" val="2744718639"/>
                  </a:ext>
                </a:extLst>
              </a:tr>
              <a:tr h="223342">
                <a:tc>
                  <a:txBody>
                    <a:bodyPr/>
                    <a:lstStyle/>
                    <a:p>
                      <a:pPr algn="l" fontAlgn="b"/>
                      <a:r>
                        <a:rPr lang="en-US" sz="1200" b="0" i="0" u="none" strike="noStrike">
                          <a:solidFill>
                            <a:srgbClr val="000000"/>
                          </a:solidFill>
                          <a:effectLst/>
                          <a:latin typeface="Calibri" panose="020F0502020204030204" pitchFamily="34" charset="0"/>
                        </a:rPr>
                        <a:t>HBR</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Hard Body Radius</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SMD</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Science Mission Directorate</a:t>
                      </a:r>
                    </a:p>
                  </a:txBody>
                  <a:tcPr marL="8916" marR="8916" marT="8916" marB="0" anchor="b">
                    <a:lnL>
                      <a:noFill/>
                    </a:lnL>
                    <a:lnR>
                      <a:noFill/>
                    </a:lnR>
                    <a:lnT>
                      <a:noFill/>
                    </a:lnT>
                    <a:lnB>
                      <a:noFill/>
                    </a:lnB>
                  </a:tcPr>
                </a:tc>
                <a:extLst>
                  <a:ext uri="{0D108BD9-81ED-4DB2-BD59-A6C34878D82A}">
                    <a16:rowId xmlns:a16="http://schemas.microsoft.com/office/drawing/2014/main" val="1805075649"/>
                  </a:ext>
                </a:extLst>
              </a:tr>
              <a:tr h="223342">
                <a:tc>
                  <a:txBody>
                    <a:bodyPr/>
                    <a:lstStyle/>
                    <a:p>
                      <a:pPr algn="l" fontAlgn="b"/>
                      <a:r>
                        <a:rPr lang="en-US" sz="1200" b="0" i="0" u="none" strike="noStrike">
                          <a:solidFill>
                            <a:srgbClr val="000000"/>
                          </a:solidFill>
                          <a:effectLst/>
                          <a:latin typeface="Calibri" panose="020F0502020204030204" pitchFamily="34" charset="0"/>
                        </a:rPr>
                        <a:t>HIE</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High Interest Event</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SME</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Subject Matter Expert</a:t>
                      </a:r>
                    </a:p>
                  </a:txBody>
                  <a:tcPr marL="8916" marR="8916" marT="8916" marB="0" anchor="b">
                    <a:lnL>
                      <a:noFill/>
                    </a:lnL>
                    <a:lnR>
                      <a:noFill/>
                    </a:lnR>
                    <a:lnT>
                      <a:noFill/>
                    </a:lnT>
                    <a:lnB>
                      <a:noFill/>
                    </a:lnB>
                  </a:tcPr>
                </a:tc>
                <a:extLst>
                  <a:ext uri="{0D108BD9-81ED-4DB2-BD59-A6C34878D82A}">
                    <a16:rowId xmlns:a16="http://schemas.microsoft.com/office/drawing/2014/main" val="4071471654"/>
                  </a:ext>
                </a:extLst>
              </a:tr>
              <a:tr h="223342">
                <a:tc>
                  <a:txBody>
                    <a:bodyPr/>
                    <a:lstStyle/>
                    <a:p>
                      <a:pPr algn="l" fontAlgn="b"/>
                      <a:r>
                        <a:rPr lang="en-US" sz="1200" b="0" i="0" u="none" strike="noStrike">
                          <a:solidFill>
                            <a:srgbClr val="000000"/>
                          </a:solidFill>
                          <a:effectLst/>
                          <a:latin typeface="Calibri" panose="020F0502020204030204" pitchFamily="34" charset="0"/>
                        </a:rPr>
                        <a:t>HSF</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Human Space Flight</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SSA</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Space Situational Awareness</a:t>
                      </a:r>
                    </a:p>
                  </a:txBody>
                  <a:tcPr marL="8916" marR="8916" marT="8916" marB="0" anchor="b">
                    <a:lnL>
                      <a:noFill/>
                    </a:lnL>
                    <a:lnR>
                      <a:noFill/>
                    </a:lnR>
                    <a:lnT>
                      <a:noFill/>
                    </a:lnT>
                    <a:lnB>
                      <a:noFill/>
                    </a:lnB>
                  </a:tcPr>
                </a:tc>
                <a:extLst>
                  <a:ext uri="{0D108BD9-81ED-4DB2-BD59-A6C34878D82A}">
                    <a16:rowId xmlns:a16="http://schemas.microsoft.com/office/drawing/2014/main" val="653036871"/>
                  </a:ext>
                </a:extLst>
              </a:tr>
              <a:tr h="223342">
                <a:tc>
                  <a:txBody>
                    <a:bodyPr/>
                    <a:lstStyle/>
                    <a:p>
                      <a:pPr algn="l" fontAlgn="b"/>
                      <a:r>
                        <a:rPr lang="en-US" sz="1200" b="0" i="0" u="none" strike="noStrike">
                          <a:solidFill>
                            <a:srgbClr val="000000"/>
                          </a:solidFill>
                          <a:effectLst/>
                          <a:latin typeface="Calibri" panose="020F0502020204030204" pitchFamily="34" charset="0"/>
                        </a:rPr>
                        <a:t>MADCAP</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Multimission Automated Deepspace Conjunction Assessment Process</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SSN</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Space Surveillance Network</a:t>
                      </a:r>
                    </a:p>
                  </a:txBody>
                  <a:tcPr marL="8916" marR="8916" marT="8916" marB="0" anchor="b">
                    <a:lnL>
                      <a:noFill/>
                    </a:lnL>
                    <a:lnR>
                      <a:noFill/>
                    </a:lnR>
                    <a:lnT>
                      <a:noFill/>
                    </a:lnT>
                    <a:lnB>
                      <a:noFill/>
                    </a:lnB>
                  </a:tcPr>
                </a:tc>
                <a:extLst>
                  <a:ext uri="{0D108BD9-81ED-4DB2-BD59-A6C34878D82A}">
                    <a16:rowId xmlns:a16="http://schemas.microsoft.com/office/drawing/2014/main" val="890686558"/>
                  </a:ext>
                </a:extLst>
              </a:tr>
              <a:tr h="223342">
                <a:tc>
                  <a:txBody>
                    <a:bodyPr/>
                    <a:lstStyle/>
                    <a:p>
                      <a:pPr algn="l" fontAlgn="b"/>
                      <a:r>
                        <a:rPr lang="en-US" sz="1200" b="0" i="0" u="none" strike="noStrike">
                          <a:solidFill>
                            <a:srgbClr val="000000"/>
                          </a:solidFill>
                          <a:effectLst/>
                          <a:latin typeface="Calibri" panose="020F0502020204030204" pitchFamily="34" charset="0"/>
                        </a:rPr>
                        <a:t>MRPP EMI</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Mission Resilience and Protection Program Electro Magnetic Interference</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SW</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Software</a:t>
                      </a:r>
                    </a:p>
                  </a:txBody>
                  <a:tcPr marL="8916" marR="8916" marT="8916" marB="0" anchor="b">
                    <a:lnL>
                      <a:noFill/>
                    </a:lnL>
                    <a:lnR>
                      <a:noFill/>
                    </a:lnR>
                    <a:lnT>
                      <a:noFill/>
                    </a:lnT>
                    <a:lnB>
                      <a:noFill/>
                    </a:lnB>
                  </a:tcPr>
                </a:tc>
                <a:extLst>
                  <a:ext uri="{0D108BD9-81ED-4DB2-BD59-A6C34878D82A}">
                    <a16:rowId xmlns:a16="http://schemas.microsoft.com/office/drawing/2014/main" val="965689937"/>
                  </a:ext>
                </a:extLst>
              </a:tr>
              <a:tr h="223342">
                <a:tc>
                  <a:txBody>
                    <a:bodyPr/>
                    <a:lstStyle/>
                    <a:p>
                      <a:pPr algn="l" fontAlgn="b"/>
                      <a:r>
                        <a:rPr lang="en-US" sz="1200" b="0" i="0" u="none" strike="noStrike">
                          <a:solidFill>
                            <a:srgbClr val="000000"/>
                          </a:solidFill>
                          <a:effectLst/>
                          <a:latin typeface="Calibri" panose="020F0502020204030204" pitchFamily="34" charset="0"/>
                        </a:rPr>
                        <a:t>MSA</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Maneuver Screening Analysis</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TCA</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Time of Closest Approach</a:t>
                      </a:r>
                    </a:p>
                  </a:txBody>
                  <a:tcPr marL="8916" marR="8916" marT="8916" marB="0" anchor="b">
                    <a:lnL>
                      <a:noFill/>
                    </a:lnL>
                    <a:lnR>
                      <a:noFill/>
                    </a:lnR>
                    <a:lnT>
                      <a:noFill/>
                    </a:lnT>
                    <a:lnB>
                      <a:noFill/>
                    </a:lnB>
                  </a:tcPr>
                </a:tc>
                <a:extLst>
                  <a:ext uri="{0D108BD9-81ED-4DB2-BD59-A6C34878D82A}">
                    <a16:rowId xmlns:a16="http://schemas.microsoft.com/office/drawing/2014/main" val="3914901968"/>
                  </a:ext>
                </a:extLst>
              </a:tr>
              <a:tr h="223342">
                <a:tc>
                  <a:txBody>
                    <a:bodyPr/>
                    <a:lstStyle/>
                    <a:p>
                      <a:pPr algn="l" fontAlgn="b"/>
                      <a:r>
                        <a:rPr lang="en-US" sz="1200" b="0" i="0" u="none" strike="noStrike">
                          <a:solidFill>
                            <a:srgbClr val="000000"/>
                          </a:solidFill>
                          <a:effectLst/>
                          <a:latin typeface="Calibri" panose="020F0502020204030204" pitchFamily="34" charset="0"/>
                        </a:rPr>
                        <a:t>NID</a:t>
                      </a:r>
                    </a:p>
                  </a:txBody>
                  <a:tcPr marL="8916" marR="8916" marT="8916"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NASA Interim Directive</a:t>
                      </a:r>
                    </a:p>
                  </a:txBody>
                  <a:tcPr marL="8916" marR="8916" marT="8916"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916" marR="8916" marT="8916"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916" marR="8916" marT="8916" marB="0" anchor="b">
                    <a:lnL>
                      <a:noFill/>
                    </a:lnL>
                    <a:lnR>
                      <a:noFill/>
                    </a:lnR>
                    <a:lnT>
                      <a:noFill/>
                    </a:lnT>
                    <a:lnB>
                      <a:noFill/>
                    </a:lnB>
                  </a:tcPr>
                </a:tc>
                <a:extLst>
                  <a:ext uri="{0D108BD9-81ED-4DB2-BD59-A6C34878D82A}">
                    <a16:rowId xmlns:a16="http://schemas.microsoft.com/office/drawing/2014/main" val="4087509986"/>
                  </a:ext>
                </a:extLst>
              </a:tr>
            </a:tbl>
          </a:graphicData>
        </a:graphic>
      </p:graphicFrame>
    </p:spTree>
    <p:extLst>
      <p:ext uri="{BB962C8B-B14F-4D97-AF65-F5344CB8AC3E}">
        <p14:creationId xmlns:p14="http://schemas.microsoft.com/office/powerpoint/2010/main" val="3642415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7272"/>
            <a:ext cx="10515600" cy="799796"/>
          </a:xfrm>
        </p:spPr>
        <p:txBody>
          <a:bodyPr>
            <a:normAutofit/>
          </a:bodyPr>
          <a:lstStyle/>
          <a:p>
            <a:pPr algn="ctr"/>
            <a:r>
              <a:rPr lang="en-US" sz="2800" b="1" dirty="0">
                <a:latin typeface="+mn-lt"/>
              </a:rPr>
              <a:t>Deep Neural Networks</a:t>
            </a:r>
          </a:p>
        </p:txBody>
      </p:sp>
      <p:sp>
        <p:nvSpPr>
          <p:cNvPr id="3" name="Content Placeholder 2"/>
          <p:cNvSpPr>
            <a:spLocks noGrp="1"/>
          </p:cNvSpPr>
          <p:nvPr>
            <p:ph idx="1"/>
          </p:nvPr>
        </p:nvSpPr>
        <p:spPr>
          <a:xfrm>
            <a:off x="110836" y="720436"/>
            <a:ext cx="11970327" cy="5828146"/>
          </a:xfrm>
        </p:spPr>
        <p:txBody>
          <a:bodyPr>
            <a:normAutofit lnSpcReduction="10000"/>
          </a:bodyPr>
          <a:lstStyle/>
          <a:p>
            <a:r>
              <a:rPr lang="en-US" sz="2400" dirty="0"/>
              <a:t>For comparison we designed and implemented a Deep Neural Network (DNN) model for decision making augmentation with Pc.</a:t>
            </a:r>
          </a:p>
          <a:p>
            <a:r>
              <a:rPr lang="en-US" sz="2400" dirty="0"/>
              <a:t>In this context of using DNN for decision making, we considered a few informational parameters: Pc, KLD, MHD, BD, MD and the OA. We grouped the informational parameter into arbitrary assignments of 4 groups:</a:t>
            </a:r>
          </a:p>
          <a:p>
            <a:pPr marL="0" indent="0">
              <a:buNone/>
            </a:pPr>
            <a:r>
              <a:rPr lang="en-US" sz="2000" dirty="0"/>
              <a:t>	</a:t>
            </a:r>
            <a:r>
              <a:rPr lang="en-US" sz="2000" b="1" dirty="0">
                <a:solidFill>
                  <a:srgbClr val="7030A0"/>
                </a:solidFill>
              </a:rPr>
              <a:t>-Group 1 = {KLD, MD, BD, Pc, MHD}</a:t>
            </a:r>
          </a:p>
          <a:p>
            <a:pPr marL="0" indent="0">
              <a:buNone/>
            </a:pPr>
            <a:r>
              <a:rPr lang="en-US" sz="2000" b="1" dirty="0">
                <a:solidFill>
                  <a:srgbClr val="7030A0"/>
                </a:solidFill>
              </a:rPr>
              <a:t>	-Group 2 = {KL, MD, MHD, Pc}</a:t>
            </a:r>
          </a:p>
          <a:p>
            <a:pPr marL="0" indent="0">
              <a:buNone/>
            </a:pPr>
            <a:r>
              <a:rPr lang="en-US" sz="2000" b="1" dirty="0">
                <a:solidFill>
                  <a:srgbClr val="7030A0"/>
                </a:solidFill>
              </a:rPr>
              <a:t>	-Group 3 = {Pc, MHD, OA}</a:t>
            </a:r>
          </a:p>
          <a:p>
            <a:pPr marL="0" indent="0">
              <a:buNone/>
            </a:pPr>
            <a:r>
              <a:rPr lang="en-US" sz="2000" b="1" dirty="0">
                <a:solidFill>
                  <a:srgbClr val="7030A0"/>
                </a:solidFill>
              </a:rPr>
              <a:t>	-Group 4 = {Pc}</a:t>
            </a:r>
          </a:p>
          <a:p>
            <a:r>
              <a:rPr lang="en-US" sz="2400" dirty="0"/>
              <a:t>DNN model design considerations:</a:t>
            </a:r>
          </a:p>
          <a:p>
            <a:pPr lvl="1"/>
            <a:r>
              <a:rPr lang="en-US" sz="2000" dirty="0"/>
              <a:t>Three sets of numbers for hidden layers: {10, 20 and 40}</a:t>
            </a:r>
          </a:p>
          <a:p>
            <a:pPr lvl="1"/>
            <a:r>
              <a:rPr lang="en-US" sz="2000" dirty="0"/>
              <a:t>Backpropagation training functions: Scaled-conjugate gradient (SCG) and Levenberg-Marquardt (LM)</a:t>
            </a:r>
          </a:p>
          <a:p>
            <a:pPr lvl="1"/>
            <a:r>
              <a:rPr lang="en-US" sz="2000" dirty="0"/>
              <a:t>Training, Validation and Testing ratios: 0.7, 0.15 and 0.15 respectively</a:t>
            </a:r>
          </a:p>
          <a:p>
            <a:pPr lvl="1"/>
            <a:endParaRPr lang="en-US" sz="2000" dirty="0"/>
          </a:p>
          <a:p>
            <a:r>
              <a:rPr lang="en-US" sz="2400" dirty="0"/>
              <a:t>Used a sample data set of 1000 samples of simulated data containing both safe and unsafe encounter classifications.</a:t>
            </a:r>
          </a:p>
          <a:p>
            <a:pPr lvl="1"/>
            <a:endParaRPr lang="en-US" sz="2000" dirty="0"/>
          </a:p>
        </p:txBody>
      </p:sp>
      <p:sp>
        <p:nvSpPr>
          <p:cNvPr id="4" name="TextBox 3"/>
          <p:cNvSpPr txBox="1"/>
          <p:nvPr/>
        </p:nvSpPr>
        <p:spPr>
          <a:xfrm>
            <a:off x="2780146" y="6256194"/>
            <a:ext cx="711199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Note the binary outputs assignments for the DNN are not the same assignments as for the FIS, but bear similar theoretical meaning and representation</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p:cNvSpPr txBox="1"/>
          <p:nvPr/>
        </p:nvSpPr>
        <p:spPr>
          <a:xfrm>
            <a:off x="6779492" y="2697018"/>
            <a:ext cx="530167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7030A0"/>
                </a:solidFill>
                <a:effectLst/>
                <a:uLnTx/>
                <a:uFillTx/>
                <a:latin typeface="Calibri" panose="020F0502020204030204"/>
                <a:ea typeface="+mn-ea"/>
                <a:cs typeface="+mn-cs"/>
              </a:rPr>
              <a:t>Group 3 and Group 4 will be presented</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Slide Number Placeholder 5">
            <a:extLst>
              <a:ext uri="{FF2B5EF4-FFF2-40B4-BE49-F238E27FC236}">
                <a16:creationId xmlns:a16="http://schemas.microsoft.com/office/drawing/2014/main" id="{82671BB2-4710-4693-776B-8BCBBC07CE36}"/>
              </a:ext>
            </a:extLst>
          </p:cNvPr>
          <p:cNvSpPr>
            <a:spLocks noGrp="1"/>
          </p:cNvSpPr>
          <p:nvPr>
            <p:ph type="sldNum" sz="quarter" idx="12"/>
          </p:nvPr>
        </p:nvSpPr>
        <p:spPr/>
        <p:txBody>
          <a:bodyPr/>
          <a:lstStyle/>
          <a:p>
            <a:fld id="{D1802EF5-1B65-4033-90D1-623E74A55A6B}" type="slidenum">
              <a:rPr lang="en-US" smtClean="0"/>
              <a:t>40</a:t>
            </a:fld>
            <a:endParaRPr lang="en-US" dirty="0"/>
          </a:p>
        </p:txBody>
      </p:sp>
    </p:spTree>
    <p:extLst>
      <p:ext uri="{BB962C8B-B14F-4D97-AF65-F5344CB8AC3E}">
        <p14:creationId xmlns:p14="http://schemas.microsoft.com/office/powerpoint/2010/main" val="407039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9366"/>
            <a:ext cx="10515600" cy="799796"/>
          </a:xfrm>
        </p:spPr>
        <p:txBody>
          <a:bodyPr>
            <a:normAutofit/>
          </a:bodyPr>
          <a:lstStyle/>
          <a:p>
            <a:pPr algn="ctr"/>
            <a:r>
              <a:rPr lang="en-US" sz="2800" b="1" dirty="0">
                <a:latin typeface="+mn-lt"/>
              </a:rPr>
              <a:t>Deep Neural Networks: Group 3</a:t>
            </a:r>
          </a:p>
        </p:txBody>
      </p:sp>
      <p:sp>
        <p:nvSpPr>
          <p:cNvPr id="3" name="Content Placeholder 2"/>
          <p:cNvSpPr>
            <a:spLocks noGrp="1"/>
          </p:cNvSpPr>
          <p:nvPr>
            <p:ph idx="1"/>
          </p:nvPr>
        </p:nvSpPr>
        <p:spPr>
          <a:xfrm>
            <a:off x="110836" y="591127"/>
            <a:ext cx="11970327" cy="5957455"/>
          </a:xfrm>
        </p:spPr>
        <p:txBody>
          <a:bodyPr>
            <a:normAutofit/>
          </a:bodyPr>
          <a:lstStyle/>
          <a:p>
            <a:r>
              <a:rPr lang="en-US" sz="2000" dirty="0"/>
              <a:t>This was the best performing Group of all 4 considered here.</a:t>
            </a:r>
          </a:p>
          <a:p>
            <a:r>
              <a:rPr lang="en-US" sz="2000" dirty="0"/>
              <a:t>The best performing DNN model used the LM algorithm with 10 hidden layers</a:t>
            </a: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659555" y="1737927"/>
            <a:ext cx="4488180" cy="1127760"/>
          </a:xfrm>
          <a:prstGeom prst="rect">
            <a:avLst/>
          </a:prstGeom>
          <a:noFill/>
          <a:ln>
            <a:noFill/>
          </a:ln>
        </p:spPr>
      </p:pic>
      <p:sp>
        <p:nvSpPr>
          <p:cNvPr id="6" name="TextBox 5"/>
          <p:cNvSpPr txBox="1"/>
          <p:nvPr/>
        </p:nvSpPr>
        <p:spPr>
          <a:xfrm>
            <a:off x="1152237" y="1398916"/>
            <a:ext cx="412172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030A0"/>
                </a:solidFill>
                <a:effectLst/>
                <a:uLnTx/>
                <a:uFillTx/>
                <a:latin typeface="Calibri" panose="020F0502020204030204"/>
                <a:ea typeface="+mn-ea"/>
                <a:cs typeface="+mn-cs"/>
              </a:rPr>
              <a:t>Performance Metrics for Group 3.</a:t>
            </a:r>
          </a:p>
        </p:txBody>
      </p:sp>
      <p:pic>
        <p:nvPicPr>
          <p:cNvPr id="8" name="Picture 7"/>
          <p:cNvPicPr>
            <a:picLocks noChangeAspect="1"/>
          </p:cNvPicPr>
          <p:nvPr/>
        </p:nvPicPr>
        <p:blipFill rotWithShape="1">
          <a:blip r:embed="rId4"/>
          <a:srcRect r="2511" b="19367"/>
          <a:stretch/>
        </p:blipFill>
        <p:spPr>
          <a:xfrm>
            <a:off x="5696453" y="1431925"/>
            <a:ext cx="6495546" cy="4649789"/>
          </a:xfrm>
          <a:prstGeom prst="rect">
            <a:avLst/>
          </a:prstGeom>
        </p:spPr>
      </p:pic>
      <p:pic>
        <p:nvPicPr>
          <p:cNvPr id="9" name="Picture 8"/>
          <p:cNvPicPr>
            <a:picLocks noChangeAspect="1"/>
          </p:cNvPicPr>
          <p:nvPr/>
        </p:nvPicPr>
        <p:blipFill rotWithShape="1">
          <a:blip r:embed="rId5"/>
          <a:srcRect b="17707"/>
          <a:stretch/>
        </p:blipFill>
        <p:spPr>
          <a:xfrm>
            <a:off x="-125461" y="2978386"/>
            <a:ext cx="5864249" cy="3761390"/>
          </a:xfrm>
          <a:prstGeom prst="rect">
            <a:avLst/>
          </a:prstGeom>
        </p:spPr>
      </p:pic>
      <p:grpSp>
        <p:nvGrpSpPr>
          <p:cNvPr id="15" name="Group 14"/>
          <p:cNvGrpSpPr/>
          <p:nvPr/>
        </p:nvGrpSpPr>
        <p:grpSpPr>
          <a:xfrm>
            <a:off x="4950692" y="3241964"/>
            <a:ext cx="2937163" cy="3583696"/>
            <a:chOff x="4950692" y="3241964"/>
            <a:chExt cx="2937163" cy="3583696"/>
          </a:xfrm>
        </p:grpSpPr>
        <p:sp>
          <p:nvSpPr>
            <p:cNvPr id="10" name="Oval 9"/>
            <p:cNvSpPr/>
            <p:nvPr/>
          </p:nvSpPr>
          <p:spPr>
            <a:xfrm>
              <a:off x="5696452" y="3500582"/>
              <a:ext cx="2191403" cy="215207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2" name="Straight Connector 11"/>
            <p:cNvCxnSpPr/>
            <p:nvPr/>
          </p:nvCxnSpPr>
          <p:spPr>
            <a:xfrm flipH="1">
              <a:off x="5273965" y="5569239"/>
              <a:ext cx="1928185" cy="1256421"/>
            </a:xfrm>
            <a:prstGeom prst="line">
              <a:avLst/>
            </a:prstGeom>
            <a:ln w="254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0" idx="0"/>
            </p:cNvCxnSpPr>
            <p:nvPr/>
          </p:nvCxnSpPr>
          <p:spPr>
            <a:xfrm flipH="1" flipV="1">
              <a:off x="4950692" y="3241964"/>
              <a:ext cx="1841462" cy="258618"/>
            </a:xfrm>
            <a:prstGeom prst="line">
              <a:avLst/>
            </a:prstGeom>
            <a:ln w="2540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7202150" y="6045420"/>
            <a:ext cx="416153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030A0"/>
                </a:solidFill>
                <a:effectLst/>
                <a:uLnTx/>
                <a:uFillTx/>
                <a:latin typeface="Calibri" panose="020F0502020204030204"/>
                <a:ea typeface="+mn-ea"/>
                <a:cs typeface="+mn-cs"/>
              </a:rPr>
              <a:t>Error histograms for SCG (top) and LM (below). The vertical red line is the zero error mark.</a:t>
            </a:r>
          </a:p>
        </p:txBody>
      </p:sp>
      <p:sp>
        <p:nvSpPr>
          <p:cNvPr id="28" name="TextBox 27"/>
          <p:cNvSpPr txBox="1"/>
          <p:nvPr/>
        </p:nvSpPr>
        <p:spPr>
          <a:xfrm>
            <a:off x="2583333" y="6155001"/>
            <a:ext cx="273681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030A0"/>
                </a:solidFill>
                <a:effectLst/>
                <a:uLnTx/>
                <a:uFillTx/>
                <a:latin typeface="Calibri" panose="020F0502020204030204"/>
                <a:ea typeface="+mn-ea"/>
                <a:cs typeface="+mn-cs"/>
              </a:rPr>
              <a:t>DNN Performance analysis after training and testing. </a:t>
            </a:r>
          </a:p>
        </p:txBody>
      </p:sp>
      <p:sp>
        <p:nvSpPr>
          <p:cNvPr id="31" name="Oval 30"/>
          <p:cNvSpPr/>
          <p:nvPr/>
        </p:nvSpPr>
        <p:spPr>
          <a:xfrm>
            <a:off x="3342950" y="2623127"/>
            <a:ext cx="637923" cy="25721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CA0BCD58-63AF-7E58-1E2A-10013F973CD2}"/>
              </a:ext>
            </a:extLst>
          </p:cNvPr>
          <p:cNvSpPr>
            <a:spLocks noGrp="1"/>
          </p:cNvSpPr>
          <p:nvPr>
            <p:ph type="sldNum" sz="quarter" idx="12"/>
          </p:nvPr>
        </p:nvSpPr>
        <p:spPr/>
        <p:txBody>
          <a:bodyPr/>
          <a:lstStyle/>
          <a:p>
            <a:fld id="{D1802EF5-1B65-4033-90D1-623E74A55A6B}" type="slidenum">
              <a:rPr lang="en-US" smtClean="0"/>
              <a:t>41</a:t>
            </a:fld>
            <a:endParaRPr lang="en-US" dirty="0"/>
          </a:p>
        </p:txBody>
      </p:sp>
    </p:spTree>
    <p:extLst>
      <p:ext uri="{BB962C8B-B14F-4D97-AF65-F5344CB8AC3E}">
        <p14:creationId xmlns:p14="http://schemas.microsoft.com/office/powerpoint/2010/main" val="378265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p:nvPr/>
        </p:nvPicPr>
        <p:blipFill>
          <a:blip r:embed="rId3">
            <a:extLst>
              <a:ext uri="{28A0092B-C50C-407E-A947-70E740481C1C}">
                <a14:useLocalDpi xmlns:a14="http://schemas.microsoft.com/office/drawing/2010/main" val="0"/>
              </a:ext>
            </a:extLst>
          </a:blip>
          <a:srcRect/>
          <a:stretch>
            <a:fillRect/>
          </a:stretch>
        </p:blipFill>
        <p:spPr bwMode="auto">
          <a:xfrm>
            <a:off x="411459" y="1939342"/>
            <a:ext cx="4488180" cy="1127760"/>
          </a:xfrm>
          <a:prstGeom prst="rect">
            <a:avLst/>
          </a:prstGeom>
          <a:noFill/>
          <a:ln>
            <a:noFill/>
          </a:ln>
        </p:spPr>
      </p:pic>
      <p:pic>
        <p:nvPicPr>
          <p:cNvPr id="4" name="Picture 3"/>
          <p:cNvPicPr>
            <a:picLocks noChangeAspect="1"/>
          </p:cNvPicPr>
          <p:nvPr/>
        </p:nvPicPr>
        <p:blipFill rotWithShape="1">
          <a:blip r:embed="rId4"/>
          <a:srcRect r="1915" b="20102"/>
          <a:stretch/>
        </p:blipFill>
        <p:spPr>
          <a:xfrm>
            <a:off x="5786701" y="1404578"/>
            <a:ext cx="6455757" cy="4577658"/>
          </a:xfrm>
          <a:prstGeom prst="rect">
            <a:avLst/>
          </a:prstGeom>
        </p:spPr>
      </p:pic>
      <p:sp>
        <p:nvSpPr>
          <p:cNvPr id="2" name="Title 1"/>
          <p:cNvSpPr>
            <a:spLocks noGrp="1"/>
          </p:cNvSpPr>
          <p:nvPr>
            <p:ph type="title"/>
          </p:nvPr>
        </p:nvSpPr>
        <p:spPr>
          <a:xfrm>
            <a:off x="838200" y="-59366"/>
            <a:ext cx="10515600" cy="799796"/>
          </a:xfrm>
        </p:spPr>
        <p:txBody>
          <a:bodyPr>
            <a:normAutofit/>
          </a:bodyPr>
          <a:lstStyle/>
          <a:p>
            <a:pPr algn="ctr"/>
            <a:r>
              <a:rPr lang="en-US" sz="2800" b="1" dirty="0">
                <a:latin typeface="+mn-lt"/>
              </a:rPr>
              <a:t>Deep Neural Networks: Group 4</a:t>
            </a:r>
          </a:p>
        </p:txBody>
      </p:sp>
      <p:sp>
        <p:nvSpPr>
          <p:cNvPr id="3" name="Content Placeholder 2"/>
          <p:cNvSpPr>
            <a:spLocks noGrp="1"/>
          </p:cNvSpPr>
          <p:nvPr>
            <p:ph idx="1"/>
          </p:nvPr>
        </p:nvSpPr>
        <p:spPr>
          <a:xfrm>
            <a:off x="110836" y="591127"/>
            <a:ext cx="11970327" cy="5957455"/>
          </a:xfrm>
        </p:spPr>
        <p:txBody>
          <a:bodyPr>
            <a:normAutofit/>
          </a:bodyPr>
          <a:lstStyle/>
          <a:p>
            <a:r>
              <a:rPr lang="en-US" sz="2000" dirty="0"/>
              <a:t>This was the least performing Group of all 4 considered here.</a:t>
            </a:r>
          </a:p>
          <a:p>
            <a:r>
              <a:rPr lang="en-US" sz="2000" dirty="0"/>
              <a:t>The best performing DNN model used the LM algorithm with 10 hidden layers</a:t>
            </a:r>
          </a:p>
        </p:txBody>
      </p:sp>
      <p:sp>
        <p:nvSpPr>
          <p:cNvPr id="6" name="TextBox 5"/>
          <p:cNvSpPr txBox="1"/>
          <p:nvPr/>
        </p:nvSpPr>
        <p:spPr>
          <a:xfrm>
            <a:off x="1152236" y="1562916"/>
            <a:ext cx="412172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030A0"/>
                </a:solidFill>
                <a:effectLst/>
                <a:uLnTx/>
                <a:uFillTx/>
                <a:latin typeface="Calibri" panose="020F0502020204030204"/>
                <a:ea typeface="+mn-ea"/>
                <a:cs typeface="+mn-cs"/>
              </a:rPr>
              <a:t>Performance Metrics for Group 4.</a:t>
            </a:r>
          </a:p>
        </p:txBody>
      </p:sp>
      <p:grpSp>
        <p:nvGrpSpPr>
          <p:cNvPr id="15" name="Group 14"/>
          <p:cNvGrpSpPr/>
          <p:nvPr/>
        </p:nvGrpSpPr>
        <p:grpSpPr>
          <a:xfrm>
            <a:off x="5441191" y="3566751"/>
            <a:ext cx="6694142" cy="3198617"/>
            <a:chOff x="1056758" y="3586478"/>
            <a:chExt cx="6694142" cy="3198617"/>
          </a:xfrm>
        </p:grpSpPr>
        <p:cxnSp>
          <p:nvCxnSpPr>
            <p:cNvPr id="12" name="Straight Connector 11"/>
            <p:cNvCxnSpPr/>
            <p:nvPr/>
          </p:nvCxnSpPr>
          <p:spPr>
            <a:xfrm flipH="1">
              <a:off x="1056758" y="5475063"/>
              <a:ext cx="5922491" cy="1310032"/>
            </a:xfrm>
            <a:prstGeom prst="line">
              <a:avLst/>
            </a:prstGeom>
            <a:ln w="254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5738622" y="3668091"/>
              <a:ext cx="2012278" cy="184939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9" name="Straight Connector 18"/>
            <p:cNvCxnSpPr>
              <a:stCxn id="10" idx="0"/>
            </p:cNvCxnSpPr>
            <p:nvPr/>
          </p:nvCxnSpPr>
          <p:spPr>
            <a:xfrm flipH="1" flipV="1">
              <a:off x="1286694" y="3586478"/>
              <a:ext cx="5458067" cy="81613"/>
            </a:xfrm>
            <a:prstGeom prst="line">
              <a:avLst/>
            </a:prstGeom>
            <a:ln w="2540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7202150" y="6045420"/>
            <a:ext cx="4161532" cy="58477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030A0"/>
                </a:solidFill>
                <a:effectLst/>
                <a:uLnTx/>
                <a:uFillTx/>
                <a:latin typeface="Calibri" panose="020F0502020204030204"/>
                <a:ea typeface="+mn-ea"/>
                <a:cs typeface="+mn-cs"/>
              </a:rPr>
              <a:t>Error histograms for SCG (top) and LM (below). The vertical red line is the zero error mark.</a:t>
            </a:r>
          </a:p>
        </p:txBody>
      </p:sp>
      <p:sp>
        <p:nvSpPr>
          <p:cNvPr id="28" name="TextBox 27"/>
          <p:cNvSpPr txBox="1"/>
          <p:nvPr/>
        </p:nvSpPr>
        <p:spPr>
          <a:xfrm>
            <a:off x="184727" y="6180593"/>
            <a:ext cx="518257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030A0"/>
                </a:solidFill>
                <a:effectLst/>
                <a:uLnTx/>
                <a:uFillTx/>
                <a:latin typeface="Calibri" panose="020F0502020204030204"/>
                <a:ea typeface="+mn-ea"/>
                <a:cs typeface="+mn-cs"/>
              </a:rPr>
              <a:t>Training state output and function fit (target vs output) with an error subplot</a:t>
            </a:r>
          </a:p>
        </p:txBody>
      </p:sp>
      <p:sp>
        <p:nvSpPr>
          <p:cNvPr id="31" name="Oval 30"/>
          <p:cNvSpPr/>
          <p:nvPr/>
        </p:nvSpPr>
        <p:spPr>
          <a:xfrm flipV="1">
            <a:off x="4290850" y="2879732"/>
            <a:ext cx="608789" cy="18707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Picture 10"/>
          <p:cNvPicPr>
            <a:picLocks noChangeAspect="1"/>
          </p:cNvPicPr>
          <p:nvPr/>
        </p:nvPicPr>
        <p:blipFill rotWithShape="1">
          <a:blip r:embed="rId5"/>
          <a:srcRect b="26576"/>
          <a:stretch/>
        </p:blipFill>
        <p:spPr>
          <a:xfrm>
            <a:off x="-261349" y="3381681"/>
            <a:ext cx="6255749" cy="2735728"/>
          </a:xfrm>
          <a:prstGeom prst="rect">
            <a:avLst/>
          </a:prstGeom>
        </p:spPr>
      </p:pic>
      <p:sp>
        <p:nvSpPr>
          <p:cNvPr id="5" name="Slide Number Placeholder 4">
            <a:extLst>
              <a:ext uri="{FF2B5EF4-FFF2-40B4-BE49-F238E27FC236}">
                <a16:creationId xmlns:a16="http://schemas.microsoft.com/office/drawing/2014/main" id="{E683606F-A2DF-8CF0-41F2-E66AFA9F5A0B}"/>
              </a:ext>
            </a:extLst>
          </p:cNvPr>
          <p:cNvSpPr>
            <a:spLocks noGrp="1"/>
          </p:cNvSpPr>
          <p:nvPr>
            <p:ph type="sldNum" sz="quarter" idx="12"/>
          </p:nvPr>
        </p:nvSpPr>
        <p:spPr/>
        <p:txBody>
          <a:bodyPr/>
          <a:lstStyle/>
          <a:p>
            <a:fld id="{D1802EF5-1B65-4033-90D1-623E74A55A6B}" type="slidenum">
              <a:rPr lang="en-US" smtClean="0"/>
              <a:t>42</a:t>
            </a:fld>
            <a:endParaRPr lang="en-US" dirty="0"/>
          </a:p>
        </p:txBody>
      </p:sp>
    </p:spTree>
    <p:extLst>
      <p:ext uri="{BB962C8B-B14F-4D97-AF65-F5344CB8AC3E}">
        <p14:creationId xmlns:p14="http://schemas.microsoft.com/office/powerpoint/2010/main" val="365763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7">
            <a:extLst>
              <a:ext uri="{FF2B5EF4-FFF2-40B4-BE49-F238E27FC236}">
                <a16:creationId xmlns:a16="http://schemas.microsoft.com/office/drawing/2014/main" id="{25EEACB5-BDC8-5162-1386-E4F89AAF281E}"/>
              </a:ext>
            </a:extLst>
          </p:cNvPr>
          <p:cNvPicPr>
            <a:picLocks noGrp="1" noChangeAspect="1"/>
          </p:cNvPicPr>
          <p:nvPr>
            <p:ph idx="1"/>
          </p:nvPr>
        </p:nvPicPr>
        <p:blipFill>
          <a:blip r:embed="rId3"/>
          <a:stretch>
            <a:fillRect/>
          </a:stretch>
        </p:blipFill>
        <p:spPr>
          <a:xfrm>
            <a:off x="0" y="1482415"/>
            <a:ext cx="4375230" cy="4293352"/>
          </a:xfrm>
          <a:prstGeom prst="rect">
            <a:avLst/>
          </a:prstGeom>
        </p:spPr>
      </p:pic>
      <p:sp>
        <p:nvSpPr>
          <p:cNvPr id="3" name="Title 2">
            <a:extLst>
              <a:ext uri="{FF2B5EF4-FFF2-40B4-BE49-F238E27FC236}">
                <a16:creationId xmlns:a16="http://schemas.microsoft.com/office/drawing/2014/main" id="{239901D2-530A-415C-833D-5C335874369B}"/>
              </a:ext>
            </a:extLst>
          </p:cNvPr>
          <p:cNvSpPr>
            <a:spLocks noGrp="1"/>
          </p:cNvSpPr>
          <p:nvPr>
            <p:ph type="title"/>
          </p:nvPr>
        </p:nvSpPr>
        <p:spPr>
          <a:xfrm>
            <a:off x="1981200" y="168802"/>
            <a:ext cx="8229600" cy="1143000"/>
          </a:xfrm>
        </p:spPr>
        <p:txBody>
          <a:bodyPr vert="horz" lIns="91440" tIns="45720" rIns="91440" bIns="45720" rtlCol="0" anchor="ctr">
            <a:normAutofit/>
          </a:bodyPr>
          <a:lstStyle/>
          <a:p>
            <a:r>
              <a:rPr lang="en-US" b="1" kern="1200" dirty="0">
                <a:effectLst>
                  <a:outerShdw blurRad="50800" dist="38100" dir="2700000" algn="tl" rotWithShape="0">
                    <a:schemeClr val="tx1"/>
                  </a:outerShdw>
                </a:effectLst>
                <a:latin typeface="Century Gothic" panose="020B0502020202020204" pitchFamily="34" charset="0"/>
                <a:ea typeface="+mj-ea"/>
                <a:cs typeface="Arial"/>
              </a:rPr>
              <a:t>Binary Classification Results </a:t>
            </a:r>
          </a:p>
        </p:txBody>
      </p:sp>
      <p:sp>
        <p:nvSpPr>
          <p:cNvPr id="49" name="Content Placeholder 2">
            <a:extLst>
              <a:ext uri="{FF2B5EF4-FFF2-40B4-BE49-F238E27FC236}">
                <a16:creationId xmlns:a16="http://schemas.microsoft.com/office/drawing/2014/main" id="{A3BD0E1F-9872-4107-9EB2-52FD5B78DA74}"/>
              </a:ext>
            </a:extLst>
          </p:cNvPr>
          <p:cNvSpPr txBox="1">
            <a:spLocks/>
          </p:cNvSpPr>
          <p:nvPr/>
        </p:nvSpPr>
        <p:spPr>
          <a:xfrm>
            <a:off x="8926275" y="5217456"/>
            <a:ext cx="7429016" cy="1143001"/>
          </a:xfrm>
          <a:prstGeom prst="rect">
            <a:avLst/>
          </a:prstGeom>
        </p:spPr>
        <p:txBody>
          <a:bodyPr vert="horz" lIns="91440" tIns="45720" rIns="91440" bIns="45720" numCol="2" rtlCol="0">
            <a:normAutofit/>
          </a:bodyPr>
          <a:lstStyle>
            <a:lvl1pPr marL="171450" indent="-171450" algn="l" defTabSz="457200" rtl="0" eaLnBrk="1" latinLnBrk="0" hangingPunct="1">
              <a:spcBef>
                <a:spcPct val="20000"/>
              </a:spcBef>
              <a:buClr>
                <a:srgbClr val="CA0000"/>
              </a:buClr>
              <a:buFont typeface="Arial"/>
              <a:buChar char="•"/>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3pPr>
            <a:lvl4pPr marL="1025525" indent="-284163" algn="l" defTabSz="457200" rtl="0" eaLnBrk="1" latinLnBrk="0" hangingPunct="1">
              <a:spcBef>
                <a:spcPct val="20000"/>
              </a:spcBef>
              <a:buClr>
                <a:srgbClr val="CA0000"/>
              </a:buClr>
              <a:buFont typeface="Arial"/>
              <a:buChar char="–"/>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4pPr>
            <a:lvl5pPr marL="1254125" indent="-228600" algn="l" defTabSz="457200" rtl="0" eaLnBrk="1" latinLnBrk="0" hangingPunct="1">
              <a:spcBef>
                <a:spcPct val="20000"/>
              </a:spcBef>
              <a:buClr>
                <a:srgbClr val="CA0000"/>
              </a:buClr>
              <a:buFont typeface="Arial"/>
              <a:buChar char="»"/>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r>
              <a:rPr lang="en-US" sz="2200" dirty="0">
                <a:latin typeface="Calibri" panose="020F0502020204030204" pitchFamily="34" charset="0"/>
                <a:cs typeface="Calibri" panose="020F0502020204030204" pitchFamily="34" charset="0"/>
              </a:rPr>
              <a:t>82% accuracy for high Pc</a:t>
            </a:r>
          </a:p>
          <a:p>
            <a:pPr>
              <a:lnSpc>
                <a:spcPct val="90000"/>
              </a:lnSpc>
            </a:pPr>
            <a:r>
              <a:rPr lang="en-US" sz="2200" dirty="0">
                <a:latin typeface="Calibri" panose="020F0502020204030204" pitchFamily="34" charset="0"/>
                <a:cs typeface="Calibri" panose="020F0502020204030204" pitchFamily="34" charset="0"/>
              </a:rPr>
              <a:t>92% accuracy for low Pc</a:t>
            </a:r>
          </a:p>
        </p:txBody>
      </p:sp>
      <p:pic>
        <p:nvPicPr>
          <p:cNvPr id="3078" name="Picture 6">
            <a:extLst>
              <a:ext uri="{FF2B5EF4-FFF2-40B4-BE49-F238E27FC236}">
                <a16:creationId xmlns:a16="http://schemas.microsoft.com/office/drawing/2014/main" id="{5640BC0C-A874-4605-87D0-9E62656B29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9538" y="1308780"/>
            <a:ext cx="4258530" cy="3685032"/>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4C41676B-EBA0-44A7-985A-EEE1EE9F8D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42463" y="1311802"/>
            <a:ext cx="3849537" cy="367898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2">
            <a:extLst>
              <a:ext uri="{FF2B5EF4-FFF2-40B4-BE49-F238E27FC236}">
                <a16:creationId xmlns:a16="http://schemas.microsoft.com/office/drawing/2014/main" id="{A0D9993A-9B78-F4C9-6E71-B11AD4EDDAB0}"/>
              </a:ext>
            </a:extLst>
          </p:cNvPr>
          <p:cNvSpPr txBox="1">
            <a:spLocks/>
          </p:cNvSpPr>
          <p:nvPr/>
        </p:nvSpPr>
        <p:spPr>
          <a:xfrm>
            <a:off x="4788062" y="5217455"/>
            <a:ext cx="6640011" cy="1143001"/>
          </a:xfrm>
          <a:prstGeom prst="rect">
            <a:avLst/>
          </a:prstGeom>
        </p:spPr>
        <p:txBody>
          <a:bodyPr vert="horz" lIns="91440" tIns="45720" rIns="91440" bIns="45720" numCol="2" rtlCol="0">
            <a:normAutofit/>
          </a:bodyPr>
          <a:lstStyle>
            <a:lvl1pPr marL="171450" indent="-171450" algn="l" defTabSz="457200" rtl="0" eaLnBrk="1" latinLnBrk="0" hangingPunct="1">
              <a:spcBef>
                <a:spcPct val="20000"/>
              </a:spcBef>
              <a:buClr>
                <a:srgbClr val="CA0000"/>
              </a:buClr>
              <a:buFont typeface="Arial"/>
              <a:buChar char="•"/>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3pPr>
            <a:lvl4pPr marL="1025525" indent="-284163" algn="l" defTabSz="457200" rtl="0" eaLnBrk="1" latinLnBrk="0" hangingPunct="1">
              <a:spcBef>
                <a:spcPct val="20000"/>
              </a:spcBef>
              <a:buClr>
                <a:srgbClr val="CA0000"/>
              </a:buClr>
              <a:buFont typeface="Arial"/>
              <a:buChar char="–"/>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4pPr>
            <a:lvl5pPr marL="1254125" indent="-228600" algn="l" defTabSz="457200" rtl="0" eaLnBrk="1" latinLnBrk="0" hangingPunct="1">
              <a:spcBef>
                <a:spcPct val="20000"/>
              </a:spcBef>
              <a:buClr>
                <a:srgbClr val="CA0000"/>
              </a:buClr>
              <a:buFont typeface="Arial"/>
              <a:buChar char="»"/>
              <a:defRPr sz="2000"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r>
              <a:rPr lang="en-US" sz="2200" dirty="0">
                <a:latin typeface="Calibri" panose="020F0502020204030204" pitchFamily="34" charset="0"/>
                <a:cs typeface="Calibri" panose="020F0502020204030204" pitchFamily="34" charset="0"/>
              </a:rPr>
              <a:t>High EDR and low Tracks Used correlate to larger PC Values </a:t>
            </a:r>
          </a:p>
        </p:txBody>
      </p:sp>
      <p:sp>
        <p:nvSpPr>
          <p:cNvPr id="6" name="Slide Number Placeholder 5">
            <a:extLst>
              <a:ext uri="{FF2B5EF4-FFF2-40B4-BE49-F238E27FC236}">
                <a16:creationId xmlns:a16="http://schemas.microsoft.com/office/drawing/2014/main" id="{E485E9D6-7C00-751C-3167-F69247729F0B}"/>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C13AE75-544F-4073-A520-589257A716CE}" type="slidenum">
              <a:rPr lang="en-US" sz="1200" smtClean="0">
                <a:solidFill>
                  <a:prstClr val="black">
                    <a:tint val="75000"/>
                  </a:prstClr>
                </a:solidFill>
                <a:latin typeface="Calibri" panose="020F0502020204030204"/>
              </a:rPr>
              <a:pPr algn="r">
                <a:defRPr/>
              </a:pPr>
              <a:t>43</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9586580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2432D7-7AD8-B446-AC95-D9C82773AF9C}"/>
              </a:ext>
            </a:extLst>
          </p:cNvPr>
          <p:cNvSpPr>
            <a:spLocks noGrp="1"/>
          </p:cNvSpPr>
          <p:nvPr>
            <p:ph idx="1"/>
          </p:nvPr>
        </p:nvSpPr>
        <p:spPr>
          <a:xfrm>
            <a:off x="92157" y="1482291"/>
            <a:ext cx="9042965" cy="4969160"/>
          </a:xfrm>
        </p:spPr>
        <p:txBody>
          <a:bodyPr vert="horz" lIns="91440" tIns="45720" rIns="91440" bIns="45720" rtlCol="0" anchor="t">
            <a:normAutofit/>
          </a:bodyPr>
          <a:lstStyle/>
          <a:p>
            <a:r>
              <a:rPr lang="en-US" dirty="0">
                <a:latin typeface="+mn-lt"/>
              </a:rPr>
              <a:t>NASA Spacecraft Conjunction Assessment and Collision Avoidance Best Practices Handbook </a:t>
            </a:r>
            <a:r>
              <a:rPr lang="en-US" dirty="0">
                <a:solidFill>
                  <a:srgbClr val="0000FF"/>
                </a:solidFill>
                <a:latin typeface="+mn-lt"/>
                <a:hlinkClick r:id="rId3">
                  <a:extLst>
                    <a:ext uri="{A12FA001-AC4F-418D-AE19-62706E023703}">
                      <ahyp:hlinkClr xmlns:ahyp="http://schemas.microsoft.com/office/drawing/2018/hyperlinkcolor" val="tx"/>
                    </a:ext>
                  </a:extLst>
                </a:hlinkClick>
              </a:rPr>
              <a:t>https://nodis3.gsfc.nasa.gov/OCE_docs/OCE_51.pdf</a:t>
            </a:r>
            <a:endParaRPr lang="en-US" b="1" dirty="0">
              <a:solidFill>
                <a:srgbClr val="0000FF"/>
              </a:solidFill>
              <a:latin typeface="+mn-lt"/>
            </a:endParaRPr>
          </a:p>
          <a:p>
            <a:r>
              <a:rPr lang="en-US" b="1" dirty="0">
                <a:latin typeface="+mn-lt"/>
              </a:rPr>
              <a:t>Helps space system operators understand existing capabilities and processes</a:t>
            </a:r>
          </a:p>
          <a:p>
            <a:pPr marL="349250" lvl="1" indent="-219075"/>
            <a:r>
              <a:rPr lang="en-US" dirty="0">
                <a:latin typeface="+mn-lt"/>
              </a:rPr>
              <a:t>Includes related US Space Command (USSPACECOM) and the US Space Force 18</a:t>
            </a:r>
            <a:r>
              <a:rPr lang="en-US" baseline="30000" dirty="0">
                <a:latin typeface="+mn-lt"/>
              </a:rPr>
              <a:t>th</a:t>
            </a:r>
            <a:r>
              <a:rPr lang="en-US" dirty="0">
                <a:latin typeface="+mn-lt"/>
              </a:rPr>
              <a:t> Space Defense Squadron (SDS) best practices</a:t>
            </a:r>
          </a:p>
          <a:p>
            <a:r>
              <a:rPr lang="en-US" dirty="0">
                <a:latin typeface="+mn-lt"/>
              </a:rPr>
              <a:t>Provides technical background on NASA CA processes, including why requirements were levied and how to implement them</a:t>
            </a:r>
          </a:p>
          <a:p>
            <a:r>
              <a:rPr lang="en-US" b="1" dirty="0">
                <a:latin typeface="+mn-lt"/>
              </a:rPr>
              <a:t>Offers best practices for use by any spacecraft </a:t>
            </a:r>
            <a:r>
              <a:rPr lang="en-US" dirty="0">
                <a:latin typeface="+mn-lt"/>
              </a:rPr>
              <a:t>Owner/O</a:t>
            </a:r>
            <a:r>
              <a:rPr lang="en-US" b="1" dirty="0">
                <a:latin typeface="+mn-lt"/>
              </a:rPr>
              <a:t>perator to help protect the space environment</a:t>
            </a:r>
            <a:endParaRPr lang="en-US" dirty="0">
              <a:latin typeface="+mn-lt"/>
            </a:endParaRPr>
          </a:p>
          <a:p>
            <a:r>
              <a:rPr lang="en-US" dirty="0">
                <a:latin typeface="+mn-lt"/>
              </a:rPr>
              <a:t>Companion software repository contains many of the tools used by NASA: </a:t>
            </a:r>
            <a:r>
              <a:rPr lang="en-US" i="1" dirty="0">
                <a:solidFill>
                  <a:srgbClr val="0000FF"/>
                </a:solidFill>
                <a:latin typeface="+mn-lt"/>
                <a:hlinkClick r:id="rId4">
                  <a:extLst>
                    <a:ext uri="{A12FA001-AC4F-418D-AE19-62706E023703}">
                      <ahyp:hlinkClr xmlns:ahyp="http://schemas.microsoft.com/office/drawing/2018/hyperlinkcolor" val="tx"/>
                    </a:ext>
                  </a:extLst>
                </a:hlinkClick>
              </a:rPr>
              <a:t>https://github.com/nasa/CARA_Analysis_Tools</a:t>
            </a:r>
            <a:endParaRPr lang="en-US" dirty="0">
              <a:solidFill>
                <a:srgbClr val="0000FF"/>
              </a:solidFill>
              <a:latin typeface="+mn-lt"/>
            </a:endParaRPr>
          </a:p>
          <a:p>
            <a:pPr marL="0" indent="0">
              <a:buNone/>
            </a:pPr>
            <a:endParaRPr lang="en-US" dirty="0"/>
          </a:p>
        </p:txBody>
      </p:sp>
      <p:sp>
        <p:nvSpPr>
          <p:cNvPr id="4" name="Title 3">
            <a:extLst>
              <a:ext uri="{FF2B5EF4-FFF2-40B4-BE49-F238E27FC236}">
                <a16:creationId xmlns:a16="http://schemas.microsoft.com/office/drawing/2014/main" id="{C8334308-911D-2F48-B867-641D8FD1B4A0}"/>
              </a:ext>
            </a:extLst>
          </p:cNvPr>
          <p:cNvSpPr>
            <a:spLocks noGrp="1"/>
          </p:cNvSpPr>
          <p:nvPr>
            <p:ph type="title"/>
          </p:nvPr>
        </p:nvSpPr>
        <p:spPr>
          <a:xfrm>
            <a:off x="1981200" y="194062"/>
            <a:ext cx="8229600" cy="1143000"/>
          </a:xfrm>
        </p:spPr>
        <p:txBody>
          <a:bodyPr/>
          <a:lstStyle/>
          <a:p>
            <a:r>
              <a:rPr lang="en-US">
                <a:solidFill>
                  <a:schemeClr val="bg1"/>
                </a:solidFill>
              </a:rPr>
              <a:t>Best Practices: NASA Handbook</a:t>
            </a:r>
            <a:endParaRPr lang="en-US" dirty="0">
              <a:solidFill>
                <a:schemeClr val="bg1"/>
              </a:solidFill>
            </a:endParaRPr>
          </a:p>
        </p:txBody>
      </p:sp>
      <p:pic>
        <p:nvPicPr>
          <p:cNvPr id="2" name="Picture 1">
            <a:extLst>
              <a:ext uri="{FF2B5EF4-FFF2-40B4-BE49-F238E27FC236}">
                <a16:creationId xmlns:a16="http://schemas.microsoft.com/office/drawing/2014/main" id="{2BB468A3-8CD8-244A-A24C-1FDFFE4DCB74}"/>
              </a:ext>
            </a:extLst>
          </p:cNvPr>
          <p:cNvPicPr>
            <a:picLocks noChangeAspect="1"/>
          </p:cNvPicPr>
          <p:nvPr/>
        </p:nvPicPr>
        <p:blipFill rotWithShape="1">
          <a:blip r:embed="rId5"/>
          <a:srcRect b="10998"/>
          <a:stretch/>
        </p:blipFill>
        <p:spPr>
          <a:xfrm>
            <a:off x="9405628" y="1903073"/>
            <a:ext cx="2694215" cy="3051854"/>
          </a:xfrm>
          <a:prstGeom prst="rect">
            <a:avLst/>
          </a:prstGeom>
        </p:spPr>
      </p:pic>
      <p:sp>
        <p:nvSpPr>
          <p:cNvPr id="3" name="Slide Number Placeholder 3">
            <a:extLst>
              <a:ext uri="{FF2B5EF4-FFF2-40B4-BE49-F238E27FC236}">
                <a16:creationId xmlns:a16="http://schemas.microsoft.com/office/drawing/2014/main" id="{9196B9A1-4AC0-9CB7-C36D-1F969A0EA42A}"/>
              </a:ext>
            </a:extLst>
          </p:cNvPr>
          <p:cNvSpPr txBox="1">
            <a:spLocks/>
          </p:cNvSpPr>
          <p:nvPr/>
        </p:nvSpPr>
        <p:spPr>
          <a:xfrm>
            <a:off x="9686281" y="6412606"/>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2D37674-C2EF-49DD-B547-2006DC0D39DB}" type="slidenum">
              <a:rPr lang="en-US" smtClean="0"/>
              <a:pPr/>
              <a:t>44</a:t>
            </a:fld>
            <a:endParaRPr lang="en-US"/>
          </a:p>
        </p:txBody>
      </p:sp>
    </p:spTree>
    <p:extLst>
      <p:ext uri="{BB962C8B-B14F-4D97-AF65-F5344CB8AC3E}">
        <p14:creationId xmlns:p14="http://schemas.microsoft.com/office/powerpoint/2010/main" val="6741479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334308-911D-2F48-B867-641D8FD1B4A0}"/>
              </a:ext>
            </a:extLst>
          </p:cNvPr>
          <p:cNvSpPr>
            <a:spLocks noGrp="1"/>
          </p:cNvSpPr>
          <p:nvPr>
            <p:ph type="title"/>
          </p:nvPr>
        </p:nvSpPr>
        <p:spPr/>
        <p:txBody>
          <a:bodyPr/>
          <a:lstStyle/>
          <a:p>
            <a:r>
              <a:rPr lang="en-US" dirty="0">
                <a:solidFill>
                  <a:schemeClr val="bg1"/>
                </a:solidFill>
              </a:rPr>
              <a:t>Best Practices: NASA Handbook</a:t>
            </a:r>
          </a:p>
        </p:txBody>
      </p:sp>
      <p:sp>
        <p:nvSpPr>
          <p:cNvPr id="6" name="Content Placeholder 2">
            <a:extLst>
              <a:ext uri="{FF2B5EF4-FFF2-40B4-BE49-F238E27FC236}">
                <a16:creationId xmlns:a16="http://schemas.microsoft.com/office/drawing/2014/main" id="{F7A096C0-482E-A643-8734-1DDFD45068F8}"/>
              </a:ext>
            </a:extLst>
          </p:cNvPr>
          <p:cNvSpPr txBox="1">
            <a:spLocks/>
          </p:cNvSpPr>
          <p:nvPr/>
        </p:nvSpPr>
        <p:spPr>
          <a:xfrm>
            <a:off x="1611273" y="1380512"/>
            <a:ext cx="4102762" cy="5011375"/>
          </a:xfrm>
          <a:prstGeom prst="rect">
            <a:avLst/>
          </a:prstGeom>
        </p:spPr>
        <p:txBody>
          <a:bodyPr vert="horz" lIns="91440" tIns="45720" rIns="91440" bIns="45720" rtlCol="0">
            <a:normAutofit/>
          </a:bodyPr>
          <a:lstStyle>
            <a:lvl1pPr marL="171450" indent="-171450" algn="l" defTabSz="457200" rtl="0" eaLnBrk="1" latinLnBrk="0" hangingPunct="1">
              <a:spcBef>
                <a:spcPct val="20000"/>
              </a:spcBef>
              <a:buClr>
                <a:srgbClr val="CA0000"/>
              </a:buClr>
              <a:buFont typeface="Arial"/>
              <a:buChar char="•"/>
              <a:defRPr sz="2000" b="1" kern="1200">
                <a:solidFill>
                  <a:schemeClr val="bg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1800" b="1" kern="1200">
                <a:solidFill>
                  <a:schemeClr val="bg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1600" b="1" kern="1200">
                <a:solidFill>
                  <a:schemeClr val="bg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3pPr>
            <a:lvl4pPr marL="1025525" indent="-284163" algn="l" defTabSz="457200" rtl="0" eaLnBrk="1" latinLnBrk="0" hangingPunct="1">
              <a:spcBef>
                <a:spcPct val="20000"/>
              </a:spcBef>
              <a:buClr>
                <a:srgbClr val="CA0000"/>
              </a:buClr>
              <a:buFont typeface="Arial"/>
              <a:buChar char="–"/>
              <a:defRPr sz="1600" b="1" kern="1200">
                <a:solidFill>
                  <a:schemeClr val="bg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4pPr>
            <a:lvl5pPr marL="1254125" indent="-228600" algn="l" defTabSz="457200" rtl="0" eaLnBrk="1" latinLnBrk="0" hangingPunct="1">
              <a:spcBef>
                <a:spcPct val="20000"/>
              </a:spcBef>
              <a:buClr>
                <a:srgbClr val="CA0000"/>
              </a:buClr>
              <a:buFont typeface="Arial"/>
              <a:buChar char="»"/>
              <a:defRPr sz="1600" b="1" kern="1200">
                <a:solidFill>
                  <a:schemeClr val="bg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dirty="0">
                <a:solidFill>
                  <a:schemeClr val="tx1"/>
                </a:solidFill>
                <a:latin typeface="+mn-lt"/>
              </a:rPr>
              <a:t>Preface</a:t>
            </a:r>
          </a:p>
          <a:p>
            <a:pPr marL="0" indent="0">
              <a:buNone/>
            </a:pPr>
            <a:r>
              <a:rPr lang="en-US" sz="1600" dirty="0">
                <a:solidFill>
                  <a:schemeClr val="tx1"/>
                </a:solidFill>
                <a:latin typeface="+mn-lt"/>
              </a:rPr>
              <a:t>Acknowledgements</a:t>
            </a:r>
          </a:p>
          <a:p>
            <a:pPr marL="342900" indent="-342900">
              <a:buClr>
                <a:srgbClr val="0000FF"/>
              </a:buClr>
              <a:buFont typeface="+mj-lt"/>
              <a:buAutoNum type="arabicPeriod"/>
            </a:pPr>
            <a:r>
              <a:rPr lang="en-US" sz="1600" dirty="0">
                <a:solidFill>
                  <a:schemeClr val="tx1"/>
                </a:solidFill>
                <a:latin typeface="+mn-lt"/>
              </a:rPr>
              <a:t>Introduction</a:t>
            </a:r>
          </a:p>
          <a:p>
            <a:pPr marL="347663" indent="-347663">
              <a:buClr>
                <a:srgbClr val="0000FF"/>
              </a:buClr>
              <a:buFont typeface="+mj-lt"/>
              <a:buAutoNum type="arabicPeriod"/>
            </a:pPr>
            <a:r>
              <a:rPr lang="en-US" sz="1600" dirty="0">
                <a:solidFill>
                  <a:schemeClr val="tx1"/>
                </a:solidFill>
                <a:latin typeface="+mn-lt"/>
              </a:rPr>
              <a:t>Roles and Responsibilities</a:t>
            </a:r>
          </a:p>
          <a:p>
            <a:pPr marL="347663" indent="-347663">
              <a:buClr>
                <a:srgbClr val="0000FF"/>
              </a:buClr>
              <a:buFont typeface="+mj-lt"/>
              <a:buAutoNum type="arabicPeriod"/>
            </a:pPr>
            <a:r>
              <a:rPr lang="en-US" sz="1600" dirty="0">
                <a:solidFill>
                  <a:schemeClr val="tx1"/>
                </a:solidFill>
                <a:latin typeface="+mn-lt"/>
              </a:rPr>
              <a:t>History</a:t>
            </a:r>
          </a:p>
          <a:p>
            <a:pPr marL="347663" indent="-347663">
              <a:buClr>
                <a:srgbClr val="0000FF"/>
              </a:buClr>
              <a:buFont typeface="+mj-lt"/>
              <a:buAutoNum type="arabicPeriod"/>
            </a:pPr>
            <a:r>
              <a:rPr lang="en-US" sz="1600" dirty="0">
                <a:solidFill>
                  <a:schemeClr val="tx1"/>
                </a:solidFill>
                <a:latin typeface="+mn-lt"/>
              </a:rPr>
              <a:t>Space Vehicle and Constellation Design</a:t>
            </a:r>
          </a:p>
          <a:p>
            <a:pPr marL="347663" indent="-347663">
              <a:buClr>
                <a:srgbClr val="0000FF"/>
              </a:buClr>
              <a:buFont typeface="+mj-lt"/>
              <a:buAutoNum type="arabicPeriod"/>
            </a:pPr>
            <a:r>
              <a:rPr lang="en-US" sz="1600" dirty="0">
                <a:solidFill>
                  <a:schemeClr val="tx1"/>
                </a:solidFill>
                <a:latin typeface="+mn-lt"/>
              </a:rPr>
              <a:t>Pre-Launch Preparation and Early Launch Activities</a:t>
            </a:r>
          </a:p>
          <a:p>
            <a:pPr marL="347663" indent="-347663">
              <a:buClr>
                <a:srgbClr val="0000FF"/>
              </a:buClr>
              <a:buFont typeface="+mj-lt"/>
              <a:buAutoNum type="arabicPeriod"/>
            </a:pPr>
            <a:r>
              <a:rPr lang="en-US" sz="1600" dirty="0">
                <a:solidFill>
                  <a:schemeClr val="tx1"/>
                </a:solidFill>
                <a:latin typeface="+mn-lt"/>
              </a:rPr>
              <a:t>On-Orbit Collision Avoidance</a:t>
            </a:r>
          </a:p>
          <a:p>
            <a:pPr marL="347663" indent="-347663">
              <a:buClr>
                <a:srgbClr val="0000FF"/>
              </a:buClr>
              <a:buFont typeface="+mj-lt"/>
              <a:buAutoNum type="arabicPeriod"/>
            </a:pPr>
            <a:r>
              <a:rPr lang="en-US" sz="1600" dirty="0">
                <a:solidFill>
                  <a:schemeClr val="tx1"/>
                </a:solidFill>
                <a:latin typeface="+mn-lt"/>
              </a:rPr>
              <a:t>Contact Information</a:t>
            </a:r>
          </a:p>
        </p:txBody>
      </p:sp>
      <p:sp>
        <p:nvSpPr>
          <p:cNvPr id="7" name="Content Placeholder 6">
            <a:extLst>
              <a:ext uri="{FF2B5EF4-FFF2-40B4-BE49-F238E27FC236}">
                <a16:creationId xmlns:a16="http://schemas.microsoft.com/office/drawing/2014/main" id="{80FC6CCB-22A1-174A-81E9-B2DDDD7BC65C}"/>
              </a:ext>
            </a:extLst>
          </p:cNvPr>
          <p:cNvSpPr txBox="1">
            <a:spLocks/>
          </p:cNvSpPr>
          <p:nvPr/>
        </p:nvSpPr>
        <p:spPr>
          <a:xfrm>
            <a:off x="5748014" y="1311803"/>
            <a:ext cx="5054201" cy="5308687"/>
          </a:xfrm>
          <a:prstGeom prst="rect">
            <a:avLst/>
          </a:prstGeom>
        </p:spPr>
        <p:txBody>
          <a:bodyPr>
            <a:noAutofit/>
          </a:bodyPr>
          <a:lstStyle>
            <a:lvl1pPr marL="171450" indent="-171450" algn="l" defTabSz="457200" rtl="0" eaLnBrk="1" latinLnBrk="0" hangingPunct="1">
              <a:spcBef>
                <a:spcPct val="20000"/>
              </a:spcBef>
              <a:buClr>
                <a:srgbClr val="CA0000"/>
              </a:buClr>
              <a:buFont typeface="Arial"/>
              <a:buChar char="•"/>
              <a:defRPr sz="2000" b="1"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1800" b="1"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1600" b="1"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3pPr>
            <a:lvl4pPr marL="1025525" indent="-284163"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4pPr>
            <a:lvl5pPr marL="1254125" indent="-228600"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Century Gothic" panose="020B0502020202020204" pitchFamily="34" charset="0"/>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20750" indent="-920750">
              <a:buNone/>
            </a:pPr>
            <a:r>
              <a:rPr lang="en-US" sz="1200" dirty="0">
                <a:latin typeface="+mn-lt"/>
              </a:rPr>
              <a:t>Appendix A:		Acronyms</a:t>
            </a:r>
          </a:p>
          <a:p>
            <a:pPr marL="920750" indent="-920750">
              <a:buNone/>
            </a:pPr>
            <a:r>
              <a:rPr lang="en-US" sz="1200" dirty="0">
                <a:latin typeface="+mn-lt"/>
              </a:rPr>
              <a:t>Appendix B:		Glossary</a:t>
            </a:r>
          </a:p>
          <a:p>
            <a:pPr marL="920750" indent="-920750">
              <a:buNone/>
            </a:pPr>
            <a:r>
              <a:rPr lang="en-US" sz="1200" dirty="0">
                <a:latin typeface="+mn-lt"/>
              </a:rPr>
              <a:t>Appendix C:		Best Practices List</a:t>
            </a:r>
          </a:p>
          <a:p>
            <a:pPr marL="920750" indent="-920750">
              <a:buNone/>
            </a:pPr>
            <a:r>
              <a:rPr lang="en-US" sz="1200" dirty="0">
                <a:latin typeface="+mn-lt"/>
              </a:rPr>
              <a:t>Appendix D:	 	Best Practices for NASA Missions</a:t>
            </a:r>
          </a:p>
          <a:p>
            <a:pPr marL="920750" indent="-920750">
              <a:buNone/>
            </a:pPr>
            <a:r>
              <a:rPr lang="en-US" sz="1200" dirty="0">
                <a:latin typeface="+mn-lt"/>
              </a:rPr>
              <a:t>Appendix E:		Use of Analytic Theory Orbital Data in 	Conjunction Assessment</a:t>
            </a:r>
          </a:p>
          <a:p>
            <a:pPr marL="920750" indent="-920750">
              <a:buNone/>
            </a:pPr>
            <a:r>
              <a:rPr lang="en-US" sz="1200" dirty="0">
                <a:latin typeface="+mn-lt"/>
              </a:rPr>
              <a:t>Appendix F:		Expected CA Event Rates</a:t>
            </a:r>
          </a:p>
          <a:p>
            <a:pPr marL="920750" indent="-920750">
              <a:buNone/>
            </a:pPr>
            <a:r>
              <a:rPr lang="en-US" sz="1200" dirty="0">
                <a:latin typeface="+mn-lt"/>
              </a:rPr>
              <a:t>Appendix G:		Orbital Debris Density</a:t>
            </a:r>
          </a:p>
          <a:p>
            <a:pPr marL="920750" indent="-920750">
              <a:buNone/>
            </a:pPr>
            <a:r>
              <a:rPr lang="en-US" sz="1200" dirty="0">
                <a:latin typeface="+mn-lt"/>
              </a:rPr>
              <a:t>Appendix H:		Satellite Colocation Analysis</a:t>
            </a:r>
          </a:p>
          <a:p>
            <a:pPr marL="920750" indent="-920750">
              <a:buNone/>
            </a:pPr>
            <a:r>
              <a:rPr lang="en-US" sz="1200" dirty="0">
                <a:latin typeface="+mn-lt"/>
              </a:rPr>
              <a:t>Appendix I:		Satellite Covariance Realism Assessment Procedures</a:t>
            </a:r>
          </a:p>
          <a:p>
            <a:pPr marL="920750" indent="-920750">
              <a:buNone/>
            </a:pPr>
            <a:r>
              <a:rPr lang="en-US" sz="1200" dirty="0">
                <a:latin typeface="+mn-lt"/>
              </a:rPr>
              <a:t>Appendix J:		CARA Risk Assessment Tools Validation</a:t>
            </a:r>
          </a:p>
          <a:p>
            <a:pPr marL="920750" indent="-920750">
              <a:buNone/>
            </a:pPr>
            <a:r>
              <a:rPr lang="en-US" sz="1200" dirty="0">
                <a:latin typeface="+mn-lt"/>
              </a:rPr>
              <a:t>Appendix K:		R-15 Message</a:t>
            </a:r>
          </a:p>
          <a:p>
            <a:pPr marL="920750" indent="-920750">
              <a:buNone/>
            </a:pPr>
            <a:r>
              <a:rPr lang="en-US" sz="1200" dirty="0">
                <a:latin typeface="+mn-lt"/>
              </a:rPr>
              <a:t>Appendix L:		Commercial Data in NASA Conjunction Assessment</a:t>
            </a:r>
          </a:p>
          <a:p>
            <a:pPr marL="920750" indent="-920750">
              <a:buNone/>
            </a:pPr>
            <a:r>
              <a:rPr lang="en-US" sz="1200" dirty="0">
                <a:latin typeface="+mn-lt"/>
              </a:rPr>
              <a:t>Appendix M:		Use of the Probability of Collision (Pc) as the Risk 	Assessment Metric for Conjunction 	Assessment</a:t>
            </a:r>
          </a:p>
          <a:p>
            <a:pPr marL="920750" indent="-920750">
              <a:buNone/>
            </a:pPr>
            <a:r>
              <a:rPr lang="en-US" sz="1200" dirty="0">
                <a:latin typeface="+mn-lt"/>
              </a:rPr>
              <a:t>Appendix N:		Pc Calculation Approaches</a:t>
            </a:r>
          </a:p>
          <a:p>
            <a:pPr marL="920750" indent="-920750">
              <a:buNone/>
            </a:pPr>
            <a:r>
              <a:rPr lang="en-US" sz="1200" dirty="0">
                <a:latin typeface="+mn-lt"/>
              </a:rPr>
              <a:t>Appendix O:		Collision Consequence</a:t>
            </a:r>
          </a:p>
          <a:p>
            <a:pPr marL="920750" indent="-920750">
              <a:buNone/>
            </a:pPr>
            <a:r>
              <a:rPr lang="en-US" sz="1200" dirty="0">
                <a:latin typeface="+mn-lt"/>
              </a:rPr>
              <a:t>Appendix P:		Event Actionability</a:t>
            </a:r>
          </a:p>
          <a:p>
            <a:pPr marL="920750" indent="-920750">
              <a:buNone/>
            </a:pPr>
            <a:r>
              <a:rPr lang="en-US" sz="1200" dirty="0">
                <a:latin typeface="+mn-lt"/>
              </a:rPr>
              <a:t>Appendix Q:		List of Works Cited</a:t>
            </a:r>
          </a:p>
        </p:txBody>
      </p:sp>
      <p:sp>
        <p:nvSpPr>
          <p:cNvPr id="11" name="Rectangle 10">
            <a:extLst>
              <a:ext uri="{FF2B5EF4-FFF2-40B4-BE49-F238E27FC236}">
                <a16:creationId xmlns:a16="http://schemas.microsoft.com/office/drawing/2014/main" id="{1F26353E-B61F-EC4F-92E6-972B51CCECA6}"/>
              </a:ext>
            </a:extLst>
          </p:cNvPr>
          <p:cNvSpPr/>
          <p:nvPr/>
        </p:nvSpPr>
        <p:spPr>
          <a:xfrm>
            <a:off x="1781694" y="4692262"/>
            <a:ext cx="2919932" cy="923330"/>
          </a:xfrm>
          <a:prstGeom prst="rect">
            <a:avLst/>
          </a:prstGeom>
          <a:solidFill>
            <a:srgbClr val="FFFF00"/>
          </a:solidFill>
          <a:ln w="19050">
            <a:solidFill>
              <a:srgbClr val="FF0000"/>
            </a:solidFill>
          </a:ln>
        </p:spPr>
        <p:txBody>
          <a:bodyPr wrap="square">
            <a:spAutoFit/>
          </a:bodyPr>
          <a:lstStyle/>
          <a:p>
            <a:pPr algn="ctr"/>
            <a:r>
              <a:rPr lang="en-US" b="1" dirty="0"/>
              <a:t>Content developed from a US-based inter-agency working group</a:t>
            </a:r>
          </a:p>
        </p:txBody>
      </p:sp>
      <p:sp>
        <p:nvSpPr>
          <p:cNvPr id="12" name="TextBox 11">
            <a:extLst>
              <a:ext uri="{FF2B5EF4-FFF2-40B4-BE49-F238E27FC236}">
                <a16:creationId xmlns:a16="http://schemas.microsoft.com/office/drawing/2014/main" id="{853A3135-AB3E-2348-AB4F-E715605162D9}"/>
              </a:ext>
            </a:extLst>
          </p:cNvPr>
          <p:cNvSpPr txBox="1"/>
          <p:nvPr/>
        </p:nvSpPr>
        <p:spPr>
          <a:xfrm>
            <a:off x="5040275" y="5641411"/>
            <a:ext cx="5347611" cy="523220"/>
          </a:xfrm>
          <a:prstGeom prst="rect">
            <a:avLst/>
          </a:prstGeom>
          <a:noFill/>
        </p:spPr>
        <p:txBody>
          <a:bodyPr wrap="square" rtlCol="0">
            <a:spAutoFit/>
          </a:bodyPr>
          <a:lstStyle/>
          <a:p>
            <a:pPr algn="ctr"/>
            <a:r>
              <a:rPr lang="en-US" sz="1400" b="1" dirty="0">
                <a:solidFill>
                  <a:srgbClr val="0000FF"/>
                </a:solidFill>
              </a:rPr>
              <a:t>AVAILABLE HERE: </a:t>
            </a:r>
            <a:r>
              <a:rPr lang="en-US" sz="1400" u="sng" dirty="0">
                <a:solidFill>
                  <a:srgbClr val="0000FF"/>
                </a:solidFill>
              </a:rPr>
              <a:t>https://</a:t>
            </a:r>
            <a:r>
              <a:rPr lang="en-US" sz="1400" u="sng" dirty="0" err="1">
                <a:solidFill>
                  <a:srgbClr val="0000FF"/>
                </a:solidFill>
              </a:rPr>
              <a:t>www.nasa.gov</a:t>
            </a:r>
            <a:r>
              <a:rPr lang="en-US" sz="1400" u="sng" dirty="0">
                <a:solidFill>
                  <a:srgbClr val="0000FF"/>
                </a:solidFill>
              </a:rPr>
              <a:t>/press-release/nasa-releases-best-practices-handbook-to-help-improve-space-safety</a:t>
            </a:r>
          </a:p>
        </p:txBody>
      </p:sp>
      <p:sp>
        <p:nvSpPr>
          <p:cNvPr id="2" name="Slide Number Placeholder 3">
            <a:extLst>
              <a:ext uri="{FF2B5EF4-FFF2-40B4-BE49-F238E27FC236}">
                <a16:creationId xmlns:a16="http://schemas.microsoft.com/office/drawing/2014/main" id="{97339614-33FD-3D42-30E3-1A188EF701F7}"/>
              </a:ext>
            </a:extLst>
          </p:cNvPr>
          <p:cNvSpPr txBox="1">
            <a:spLocks/>
          </p:cNvSpPr>
          <p:nvPr/>
        </p:nvSpPr>
        <p:spPr>
          <a:xfrm>
            <a:off x="9686281" y="6412606"/>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2D37674-C2EF-49DD-B547-2006DC0D39DB}" type="slidenum">
              <a:rPr lang="en-US" smtClean="0"/>
              <a:pPr/>
              <a:t>45</a:t>
            </a:fld>
            <a:endParaRPr lang="en-US"/>
          </a:p>
        </p:txBody>
      </p:sp>
    </p:spTree>
    <p:extLst>
      <p:ext uri="{BB962C8B-B14F-4D97-AF65-F5344CB8AC3E}">
        <p14:creationId xmlns:p14="http://schemas.microsoft.com/office/powerpoint/2010/main" val="395514572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54646</TotalTime>
  <Words>4997</Words>
  <Application>Microsoft Macintosh PowerPoint</Application>
  <PresentationFormat>Widescreen</PresentationFormat>
  <Paragraphs>725</Paragraphs>
  <Slides>45</Slides>
  <Notes>27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45</vt:i4>
      </vt:variant>
    </vt:vector>
  </HeadingPairs>
  <TitlesOfParts>
    <vt:vector size="55" baseType="lpstr">
      <vt:lpstr>ＭＳ Ｐゴシック</vt:lpstr>
      <vt:lpstr>Arial</vt:lpstr>
      <vt:lpstr>Calibri</vt:lpstr>
      <vt:lpstr>Calibri Light</vt:lpstr>
      <vt:lpstr>Cambria Math</vt:lpstr>
      <vt:lpstr>Century Gothic</vt:lpstr>
      <vt:lpstr>Impact</vt:lpstr>
      <vt:lpstr>Times New Roman</vt:lpstr>
      <vt:lpstr>1_Office Theme</vt:lpstr>
      <vt:lpstr>Office Theme</vt:lpstr>
      <vt:lpstr>A Compendium for Artificial Intelligence and Machine Learning for Satellite Collision Avoidance at NASA Conjunction Assessment Risk Analysis (CARA)</vt:lpstr>
      <vt:lpstr>AGENDA</vt:lpstr>
      <vt:lpstr>Background and Motivation</vt:lpstr>
      <vt:lpstr>Background and Motivation</vt:lpstr>
      <vt:lpstr>BLUF</vt:lpstr>
      <vt:lpstr>Key Points to Consider</vt:lpstr>
      <vt:lpstr>CARA Overview</vt:lpstr>
      <vt:lpstr>Satellite Conjunction Assessment Operations for Collision Avoidance at NASA</vt:lpstr>
      <vt:lpstr>Satellite Conjunction Assessment: NASA Process Details</vt:lpstr>
      <vt:lpstr>CARA Real Time Process (3x a Day, TCA-7days) </vt:lpstr>
      <vt:lpstr>Maneuver Planning</vt:lpstr>
      <vt:lpstr>Conjunction Statistics (January 2016-May 2024)</vt:lpstr>
      <vt:lpstr>Operational Challenges with Large Constellations</vt:lpstr>
      <vt:lpstr> </vt:lpstr>
      <vt:lpstr>Conjunction Data</vt:lpstr>
      <vt:lpstr>Conjunction Data Messages (CDM) </vt:lpstr>
      <vt:lpstr>Example of CDM Data</vt:lpstr>
      <vt:lpstr>Conjunction Data for AI/ML Data Curation</vt:lpstr>
      <vt:lpstr>AI and ML for Risk Assessment</vt:lpstr>
      <vt:lpstr>Approach</vt:lpstr>
      <vt:lpstr>Parameter set considerations</vt:lpstr>
      <vt:lpstr>Data Wrangling: Unsupervised Machine Learning</vt:lpstr>
      <vt:lpstr>Machine Learning for Space Situational Awareness  Using Fuzzy Inference System (FIS)</vt:lpstr>
      <vt:lpstr>Fuzzy Inference Systems</vt:lpstr>
      <vt:lpstr>Machine Learning for Space Situational Awareness Using Deep Neural Networks</vt:lpstr>
      <vt:lpstr>AI and ML for Decision Support</vt:lpstr>
      <vt:lpstr>Background on AI/ML for Decision Support </vt:lpstr>
      <vt:lpstr>Approach</vt:lpstr>
      <vt:lpstr>SL: Long-Short Term Memory Neural Networks</vt:lpstr>
      <vt:lpstr>SL: LSTM (Long Short-Term Memory) Model Results</vt:lpstr>
      <vt:lpstr>USL: Shallow Binary Classifier  </vt:lpstr>
      <vt:lpstr>USL: Competitive Networks for Binary Classification </vt:lpstr>
      <vt:lpstr>Summary and Conclusions</vt:lpstr>
      <vt:lpstr>Summary</vt:lpstr>
      <vt:lpstr>Logical Questions for Big Data in CA</vt:lpstr>
      <vt:lpstr>Conclusion: Where can AI/ML fit for CA?</vt:lpstr>
      <vt:lpstr>Acknowledgements</vt:lpstr>
      <vt:lpstr>PowerPoint Presentation</vt:lpstr>
      <vt:lpstr>ACRONYMS REFERENCE</vt:lpstr>
      <vt:lpstr>Deep Neural Networks</vt:lpstr>
      <vt:lpstr>Deep Neural Networks: Group 3</vt:lpstr>
      <vt:lpstr>Deep Neural Networks: Group 4</vt:lpstr>
      <vt:lpstr>Binary Classification Results </vt:lpstr>
      <vt:lpstr>Best Practices: NASA Handbook</vt:lpstr>
      <vt:lpstr>Best Practices: NASA Handbook</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In-guide Budget Detail</dc:title>
  <dc:subject/>
  <dc:creator>Mashiku, Alinda K. (GSFC-5950)</dc:creator>
  <cp:keywords/>
  <dc:description/>
  <cp:lastModifiedBy>Mashiku, Alinda K. (GSFC-5950)</cp:lastModifiedBy>
  <cp:revision>1336</cp:revision>
  <dcterms:created xsi:type="dcterms:W3CDTF">2022-10-20T00:12:17Z</dcterms:created>
  <dcterms:modified xsi:type="dcterms:W3CDTF">2024-06-26T18:25:40Z</dcterms:modified>
  <cp:category/>
</cp:coreProperties>
</file>