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3" r:id="rId3"/>
    <p:sldId id="260" r:id="rId4"/>
    <p:sldId id="262" r:id="rId5"/>
    <p:sldId id="257" r:id="rId6"/>
    <p:sldId id="258" r:id="rId7"/>
    <p:sldId id="259" r:id="rId8"/>
    <p:sldId id="273" r:id="rId9"/>
    <p:sldId id="264" r:id="rId10"/>
    <p:sldId id="270" r:id="rId11"/>
    <p:sldId id="265" r:id="rId12"/>
    <p:sldId id="341" r:id="rId13"/>
    <p:sldId id="266" r:id="rId14"/>
    <p:sldId id="269" r:id="rId15"/>
    <p:sldId id="345" r:id="rId16"/>
    <p:sldId id="271" r:id="rId17"/>
    <p:sldId id="267" r:id="rId18"/>
    <p:sldId id="268" r:id="rId19"/>
    <p:sldId id="344" r:id="rId20"/>
    <p:sldId id="347" r:id="rId21"/>
    <p:sldId id="346" r:id="rId22"/>
    <p:sldId id="27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BA8"/>
    <a:srgbClr val="000CB0"/>
    <a:srgbClr val="13183E"/>
    <a:srgbClr val="000000"/>
    <a:srgbClr val="04080B"/>
    <a:srgbClr val="0D0A11"/>
    <a:srgbClr val="05051F"/>
    <a:srgbClr val="141D4C"/>
    <a:srgbClr val="111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100" d="100"/>
          <a:sy n="100" d="100"/>
        </p:scale>
        <p:origin x="1302" y="13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0F89B-B874-4832-9469-1493DFCDE977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D43BE-6927-4F8A-BD25-FE453FAEC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05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C7DFB-F10C-4941-8C28-0FE5DADB473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888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C7DFB-F10C-4941-8C28-0FE5DADB473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519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C7DFB-F10C-4941-8C28-0FE5DADB473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007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C2EF9-B337-FE1F-9EF1-2AE534991F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7DE839-DB3E-CC07-ED0C-ACAAC53361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89A73-B6BC-347B-F31E-853179BE5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76460-4A25-49C3-A983-B3B9446D37A6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E91E6-9376-A7B4-DA00-098EA5CCA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4B2CF-F8E3-DA60-B3C4-8EEFBA249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8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21229-04CB-955F-31D4-787653C8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A26C8-BD86-91EF-E2BA-DFFC4FE43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424E3-1BF8-D912-9AFE-C5D79366D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8056D-0CE2-4C9B-8868-188BDAA332DB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FC083-65C2-AC24-64B3-EF0BE7653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C9F93-A1D6-4405-5F65-5A07BA593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097BD-0784-92D4-66B8-05036810E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FE59-C04A-E53E-3C3F-91FBB9704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AB038-F7F9-6A8B-FEFE-7251B1B2A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47CB-A426-4D0E-8603-200A7EB7CB93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58186-F066-9624-3917-BA4863777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7F590-5E9B-D7A3-9CC2-486C80281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59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DAF04-0D82-28CC-9017-A1D0DF5CB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25AB1-86FB-789F-742F-26B87DA2B1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99022-A15A-144D-C2B6-77EC886F4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48B767-7DD8-3F98-E8DE-C82227D1A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91E06-2F69-43BD-A2C4-C29B46AC5B23}" type="datetime1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67516C-3929-142A-7285-B2FA0501C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ED4F1-04E4-F631-54A4-49FA2642E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75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22A2-6701-BD5A-4687-B49A24E3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D2AEF-B0FD-6FBE-42A7-6FFC7591E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5228-6F17-DD2B-9418-EA0C90ACD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43C73E-2C36-F24F-1140-A6A9296C3A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5AE2CF-A1DA-17BF-B55C-460FDB6F7C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F596B4-6452-343F-7D51-55970E7E5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1CCA-BE47-44BB-92D6-30B3A3446F3F}" type="datetime1">
              <a:rPr lang="en-US" smtClean="0"/>
              <a:t>6/4/2024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E96749-3117-59FC-0680-ECC36D37E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D40E51-AFCB-FE30-B19E-E39623338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6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3FE0C-D705-48E0-AF8D-F7373D337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DAD9F1-578E-A487-6A66-C94DEA11C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E010E-2A34-4F7C-867A-81E3495C9B45}" type="datetime1">
              <a:rPr lang="en-US" smtClean="0"/>
              <a:t>6/4/2024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AE90EC-E27C-C1FB-40E8-97DC66995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2B90D-4864-4E65-9F36-22C200AC5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6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E47102-1D55-69D6-9E4C-7211076CE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B96A-D33F-4550-A794-4197DE6485ED}" type="datetime1">
              <a:rPr lang="en-US" smtClean="0"/>
              <a:t>6/4/2024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F3E52B-2FB1-D5C2-91FA-363FA65E3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EFE9CB-8967-161B-C74F-6C0583777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9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3EA78-C3D2-EB38-AF38-405DBA9AA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973AB-4B86-3EE2-3CE9-AE9D68C23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C0663-C4FF-3DC0-85A1-BF2025E33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1F72A-3DD8-DBB9-88A6-7F4D3B62E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EF56-AFE5-45CE-A341-28B8658BF75F}" type="datetime1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50A15-6BE7-A0E1-197C-C592ED7CB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7F4A3-501D-A046-1BD1-73B8854AF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51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1A001-88F4-24CA-7118-5F38D3462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05243C-1B89-8DFD-3B35-92405D15BE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BCF8F-9EBC-B499-0997-CFB78297D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558CF-EB05-5F21-882B-21669693A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B86CE-B2F3-4BFC-9829-B5EA20542E4D}" type="datetime1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E4CC9-4065-FCDA-4815-F18B04F9A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1BCBD-89EB-144E-4D1B-856315D32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44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16105-F929-A9CB-F62B-E116F1AB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4BD00-726F-785F-C113-13D2D7620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7952C-A9F0-924C-594D-64441544E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C2B34-D80D-40AB-B9C1-67CF86F375E2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75FAD-C7C9-D862-D590-CBC504DDD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2BF70-DFCF-020A-1895-215CE5D6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95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4ECF3A-A2DD-D2F9-8534-C8ED0A98A5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A8CA7E-89FB-F064-66D9-A04C26E1EC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BD5AA0-FAAB-35F9-AADF-3A10BA456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23B5-F535-4FB4-B7FA-53F80F662686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8C7B5-B153-C178-3977-2E5C34685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F2109-AA53-3501-342E-679189371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31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D9DBE72-C4A2-C241-88FD-F87AC126D4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3084" y="468575"/>
            <a:ext cx="937861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83CAD81-ECEE-AD42-923E-9F216AD874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1257300"/>
            <a:ext cx="11430000" cy="5194664"/>
          </a:xfrm>
          <a:prstGeom prst="rect">
            <a:avLst/>
          </a:prstGeom>
        </p:spPr>
        <p:txBody>
          <a:bodyPr/>
          <a:lstStyle>
            <a:lvl1pPr marL="171446" marR="0" indent="-171446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171446" marR="0" lvl="0" indent="-171446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457189" marR="0" lvl="1" indent="-171446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4A2608-84D0-8748-9EEA-24A702D787F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726915" y="6451964"/>
            <a:ext cx="1084087" cy="219074"/>
          </a:xfrm>
          <a:prstGeom prst="rect">
            <a:avLst/>
          </a:prstGeom>
        </p:spPr>
        <p:txBody>
          <a:bodyPr/>
          <a:lstStyle/>
          <a:p>
            <a:fld id="{1DD30A3A-C24B-994C-902B-29D76E6E86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602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B8FD8-F1DD-05ED-4C74-A9DDE1F1B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42708-B23A-50FE-A273-735BDDE8E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4EF97-897F-671D-4FD4-C1DD38595C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2C1CE-3520-4560-85CD-80BC6A57BAA0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996C4-B6B8-7D9E-A78F-9E7CA0F40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39CD3-E281-7DC5-CBBC-59521BE15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52C85-81F3-4D7F-8516-D7E3C9B19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20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hyperlink" Target="https://svs.gsfc.nasa.gov/20057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vs.gsfc.nasa.gov/405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017B5-3636-8746-91CA-25603B3D46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81251-0FD9-63F1-4A42-BEBFAC11A0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website&#10;&#10;Description automatically generated">
            <a:extLst>
              <a:ext uri="{FF2B5EF4-FFF2-40B4-BE49-F238E27FC236}">
                <a16:creationId xmlns:a16="http://schemas.microsoft.com/office/drawing/2014/main" id="{DDC5570D-972E-9CC5-0A06-715346AE1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0" y="0"/>
            <a:ext cx="12164519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DC3B1A-E9BF-5D62-2136-FAC62EA9511A}"/>
              </a:ext>
            </a:extLst>
          </p:cNvPr>
          <p:cNvSpPr/>
          <p:nvPr/>
        </p:nvSpPr>
        <p:spPr>
          <a:xfrm>
            <a:off x="217714" y="943276"/>
            <a:ext cx="7516586" cy="1241659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>
                <a:latin typeface="Arial Black" panose="020B0A04020102020204" pitchFamily="34" charset="0"/>
              </a:rPr>
              <a:t>Artemis radiation environment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1111E17-D34D-7F84-6CED-BEDD7F4F1A62}"/>
              </a:ext>
            </a:extLst>
          </p:cNvPr>
          <p:cNvSpPr/>
          <p:nvPr/>
        </p:nvSpPr>
        <p:spPr>
          <a:xfrm>
            <a:off x="433938" y="2635132"/>
            <a:ext cx="4700037" cy="1374893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Anthony DeStefano, PhD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Space Environments Engineer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NASA Marshall Space Flight Center</a:t>
            </a:r>
          </a:p>
        </p:txBody>
      </p:sp>
    </p:spTree>
    <p:extLst>
      <p:ext uri="{BB962C8B-B14F-4D97-AF65-F5344CB8AC3E}">
        <p14:creationId xmlns:p14="http://schemas.microsoft.com/office/powerpoint/2010/main" val="782240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A1A72-7B10-6779-270F-0FEEA2742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71B0D-E0CB-2B71-7AB1-2B8BB1515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1C340C-FD02-03E0-7531-3864E5F09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54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9E4EEF80-007D-AD1F-9273-87A682AF77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14" b="28636"/>
          <a:stretch/>
        </p:blipFill>
        <p:spPr bwMode="auto">
          <a:xfrm>
            <a:off x="20" y="10"/>
            <a:ext cx="8450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A8BA12-7C63-F7AF-3CD0-BF06EC6A5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6546"/>
            <a:ext cx="5562599" cy="162763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Artemis and the</a:t>
            </a:r>
            <a:b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Launch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76208-9133-6612-3F89-46F2FC706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1027" y="2137657"/>
            <a:ext cx="4619621" cy="39571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Artemis 1</a:t>
            </a:r>
            <a:endParaRPr lang="en-US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 meters tall</a:t>
            </a:r>
          </a:p>
          <a:p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2.6 million kilograms when fully fueled</a:t>
            </a:r>
          </a:p>
          <a:p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4400 tons of thrust</a:t>
            </a:r>
          </a:p>
          <a:p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Payload to TLI/Moon &gt; 27 tons</a:t>
            </a:r>
          </a:p>
          <a:p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Payload volume 14.6 m</a:t>
            </a:r>
            <a:r>
              <a:rPr lang="en-US" sz="2400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FC1C6F5-EC0C-5DCB-25A4-EE5AEEA9CB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3" r="22709" b="-1"/>
          <a:stretch/>
        </p:blipFill>
        <p:spPr bwMode="auto"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EBEB21-A331-0C3C-55B1-1EC5B401FA5A}"/>
              </a:ext>
            </a:extLst>
          </p:cNvPr>
          <p:cNvSpPr txBox="1"/>
          <p:nvPr/>
        </p:nvSpPr>
        <p:spPr>
          <a:xfrm>
            <a:off x="729037" y="6094835"/>
            <a:ext cx="2383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FS-2023-05-119-MSFC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D26FE-EAE1-7E02-988B-471914DEE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35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A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59297-FBC1-F9C8-61EE-FE29A921B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18363C1-995C-480D-7D26-51BA28174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5E5629-5808-AC7F-2E58-43FAA0410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589384"/>
            <a:ext cx="8358155" cy="626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7C26D-52AA-7C33-FB45-144B1F146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30386"/>
            <a:ext cx="4305300" cy="1325563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Artemis 1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lifted off from Launch Complex 39B at Kennedy Space Center at 1:47 a.m. EST on</a:t>
            </a:r>
            <a:br>
              <a:rPr lang="en-US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Nov. 16, 2022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08BBE-47EB-AB4E-8ED2-CCDF82A4ACE6}"/>
              </a:ext>
            </a:extLst>
          </p:cNvPr>
          <p:cNvSpPr txBox="1"/>
          <p:nvPr/>
        </p:nvSpPr>
        <p:spPr>
          <a:xfrm>
            <a:off x="5524500" y="86289"/>
            <a:ext cx="64643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Orion reached 432,210 kilometers away from our home planet, surpassing the record for distance traveled by a spacecraft designed to carry humans, previously set during Apollo 13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21494-8298-3EA9-A7CD-40AC1CB63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62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5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19D3B-9FDD-5669-C532-B2B7DDB17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6127-D4EE-2F55-0C2F-31DAABD7D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458CAA4-1AA8-98BB-E513-69F036D89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E31F5-C86C-B206-8643-4343188E0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587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D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F9597-3264-F4FE-F32B-5AE7FA98E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C6F58-5058-4EB4-56D0-C96A9FE33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14C5E-555D-4E5B-7079-043B67369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6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2227B1-52DA-A44B-F144-9D9203050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C2BB402-7DAD-99CA-8C36-E1ED37DBE5CC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DA52C85-81F3-4D7F-8516-D7E3C9B1914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982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5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CFC64-1E60-6807-27BA-F40AADFCE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1E128-85A2-D243-786C-B5E3EBEDD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53550-3171-E7D3-537E-60349347F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378C75D-B9DC-D67A-0871-90F271410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7A045C0-F381-BACD-C518-58C009D13424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DA52C85-81F3-4D7F-8516-D7E3C9B1914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228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8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AA33B-7296-99BF-C7F4-72B79700D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 descr="Diagram&#10;&#10;Description automatically generated">
            <a:extLst>
              <a:ext uri="{FF2B5EF4-FFF2-40B4-BE49-F238E27FC236}">
                <a16:creationId xmlns:a16="http://schemas.microsoft.com/office/drawing/2014/main" id="{D976480B-41E4-11C3-6448-86A50A0E4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1175" cy="659130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AF5D2A-F19F-52D5-9A4F-C6BB02200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312" y="-9525"/>
            <a:ext cx="2600325" cy="8096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7E9D1-3D5F-47A4-5297-047FE5DD5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57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B67E1-32A2-D1A3-5D2B-33F0A359C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42332-02B0-F2B9-78E4-5D9C1C4DC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E733FF-F9EF-6E95-8D0F-AACDD4051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89A9F-24C0-5C9A-E5C6-EC5D09E35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9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E58722-35D4-2F37-7D19-DB1BB615359E}"/>
              </a:ext>
            </a:extLst>
          </p:cNvPr>
          <p:cNvSpPr/>
          <p:nvPr/>
        </p:nvSpPr>
        <p:spPr>
          <a:xfrm>
            <a:off x="1590675" y="895350"/>
            <a:ext cx="8410575" cy="132556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382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indoor, blue&#10;&#10;Description automatically generated">
            <a:extLst>
              <a:ext uri="{FF2B5EF4-FFF2-40B4-BE49-F238E27FC236}">
                <a16:creationId xmlns:a16="http://schemas.microsoft.com/office/drawing/2014/main" id="{B62DE920-7A62-FC5A-4D9F-A9FD1A7F86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9" b="-1"/>
          <a:stretch/>
        </p:blipFill>
        <p:spPr>
          <a:xfrm>
            <a:off x="-1" y="1376689"/>
            <a:ext cx="7574486" cy="5481312"/>
          </a:xfrm>
          <a:prstGeom prst="rect">
            <a:avLst/>
          </a:prstGeom>
        </p:spPr>
      </p:pic>
      <p:pic>
        <p:nvPicPr>
          <p:cNvPr id="6" name="Content Placeholder 5" descr="A group of mannequins in a store&#10;&#10;Description automatically generated with low confidence">
            <a:extLst>
              <a:ext uri="{FF2B5EF4-FFF2-40B4-BE49-F238E27FC236}">
                <a16:creationId xmlns:a16="http://schemas.microsoft.com/office/drawing/2014/main" id="{FA9B4A28-A174-621C-ABA5-5854363EC6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4" b="15198"/>
          <a:stretch/>
        </p:blipFill>
        <p:spPr>
          <a:xfrm>
            <a:off x="7574491" y="1376689"/>
            <a:ext cx="4617509" cy="548131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DB035F4-535B-5F8E-E737-42F576F74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12192000" cy="13766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289ADB-29DD-55D8-E822-713AB7E09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68" y="136525"/>
            <a:ext cx="10634661" cy="917595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Zohar &amp; Helga, phantoms equipped with radiation detectors on Artemis 1 to collect radiation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9C449-E12B-E10E-4F44-20577282F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DA52C85-81F3-4D7F-8516-D7E3C9B19146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361E5-0322-07D9-4ECB-D157E7074BFB}"/>
              </a:ext>
            </a:extLst>
          </p:cNvPr>
          <p:cNvSpPr txBox="1"/>
          <p:nvPr/>
        </p:nvSpPr>
        <p:spPr>
          <a:xfrm>
            <a:off x="0" y="6503987"/>
            <a:ext cx="44457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Credit: NASA (https://www.nasa.gov/reference/artemis-i/)</a:t>
            </a:r>
          </a:p>
        </p:txBody>
      </p:sp>
    </p:spTree>
    <p:extLst>
      <p:ext uri="{BB962C8B-B14F-4D97-AF65-F5344CB8AC3E}">
        <p14:creationId xmlns:p14="http://schemas.microsoft.com/office/powerpoint/2010/main" val="2626458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B7763-749F-1CF2-ACE5-DB0EF747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11</a:t>
            </a:fld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C1956AE-CC94-49B1-FC20-AEBDE1A3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194" y="885386"/>
            <a:ext cx="8817611" cy="591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276AB8-D43B-391F-5404-CA7C2A3A4C09}"/>
              </a:ext>
            </a:extLst>
          </p:cNvPr>
          <p:cNvSpPr txBox="1"/>
          <p:nvPr/>
        </p:nvSpPr>
        <p:spPr>
          <a:xfrm>
            <a:off x="1687194" y="6352143"/>
            <a:ext cx="11203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12ECDE-DC23-EDFB-085B-C9BEE6C0F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287" y="169505"/>
            <a:ext cx="8353424" cy="873125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Inner &amp; outer radiation belts around Earth are trapped, high energy charged-particles</a:t>
            </a:r>
          </a:p>
        </p:txBody>
      </p:sp>
    </p:spTree>
    <p:extLst>
      <p:ext uri="{BB962C8B-B14F-4D97-AF65-F5344CB8AC3E}">
        <p14:creationId xmlns:p14="http://schemas.microsoft.com/office/powerpoint/2010/main" val="2542583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E45D52-3BF4-4D2B-8831-C46D521BDB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8271" y="356655"/>
            <a:ext cx="9378616" cy="48168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Radiation Environments: Radiation Belts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71B4B-D048-4B5D-815D-C1BE1278A7E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fld id="{1DD30A3A-C24B-994C-902B-29D76E6E8629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B9FA46-7F16-4CA3-A8B8-F6C0A75A9B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96" r="7888"/>
          <a:stretch/>
        </p:blipFill>
        <p:spPr>
          <a:xfrm>
            <a:off x="8543692" y="1812852"/>
            <a:ext cx="1908001" cy="12875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C79A43-9CAD-4F2E-B218-33329DDFE88B}"/>
              </a:ext>
            </a:extLst>
          </p:cNvPr>
          <p:cNvSpPr txBox="1"/>
          <p:nvPr/>
        </p:nvSpPr>
        <p:spPr>
          <a:xfrm>
            <a:off x="877529" y="1077235"/>
            <a:ext cx="523279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Protons and electrons trapped in the Earth’s magnetic field.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Long term fluctuations with solar cycle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Increased electrons at solar maximum, increased protons at solar minimum.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Episodic electron enhancements caused by geomagnetic storms.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Animation: </a:t>
            </a:r>
            <a:r>
              <a:rPr lang="en-US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https://svs.gsfc.nasa.gov/20057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Spacecraft Concerns: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Protons -&gt; Single Event Effects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Protons and Electrons -&gt; Ionizing Dose and Displacement Damage Dose</a:t>
            </a:r>
          </a:p>
          <a:p>
            <a:pPr marL="1200150" lvl="2" indent="-285750">
              <a:buFont typeface="Calibri" panose="020F050202020403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Calibri" panose="020F050202020403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B2F8B3-361A-433C-A9A2-365543398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2011" y="4423948"/>
            <a:ext cx="4050016" cy="20280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60FDDE2-C8B6-4A6C-8647-029D5912F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446" y="1335052"/>
            <a:ext cx="4216400" cy="23717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FF34FF-2830-4DD5-99FD-E4CD64ED9D30}"/>
              </a:ext>
            </a:extLst>
          </p:cNvPr>
          <p:cNvSpPr txBox="1"/>
          <p:nvPr/>
        </p:nvSpPr>
        <p:spPr>
          <a:xfrm>
            <a:off x="6248400" y="3848100"/>
            <a:ext cx="4419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Image Credit: NASA (https://www.nasa.gov/feature/goddard/2019/ten-highlights-from-nasa-s-van-allen-probes-mission)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377D70-9C38-4655-8841-FA1171E6AA42}"/>
              </a:ext>
            </a:extLst>
          </p:cNvPr>
          <p:cNvSpPr txBox="1"/>
          <p:nvPr/>
        </p:nvSpPr>
        <p:spPr>
          <a:xfrm>
            <a:off x="6318928" y="6509798"/>
            <a:ext cx="44495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Image Credit: NASA (https://www.nasa.gov/mission_pages/sunearth/news/storms-on-sun.html)</a:t>
            </a:r>
          </a:p>
        </p:txBody>
      </p:sp>
    </p:spTree>
    <p:extLst>
      <p:ext uri="{BB962C8B-B14F-4D97-AF65-F5344CB8AC3E}">
        <p14:creationId xmlns:p14="http://schemas.microsoft.com/office/powerpoint/2010/main" val="1918087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8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E82C-2F30-7F9F-E2D6-3E3DB78D1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ADC88-EA93-6BFA-C9CA-2DD733C39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297DF-D6FC-1BC3-98A5-6A19DF08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E888B8-6497-D399-ECBF-55C85F057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24" y="0"/>
            <a:ext cx="11654952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78710CD-907F-1A74-6AAE-5945D4395E1E}"/>
              </a:ext>
            </a:extLst>
          </p:cNvPr>
          <p:cNvSpPr txBox="1">
            <a:spLocks/>
          </p:cNvSpPr>
          <p:nvPr/>
        </p:nvSpPr>
        <p:spPr>
          <a:xfrm>
            <a:off x="3224212" y="146845"/>
            <a:ext cx="5743575" cy="1042987"/>
          </a:xfrm>
          <a:prstGeom prst="rect">
            <a:avLst/>
          </a:prstGeom>
          <a:solidFill>
            <a:srgbClr val="04080B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Solar Particle Events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are eruptions from the Sun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DA854C-3AF5-56B6-23B4-47B190D25E65}"/>
              </a:ext>
            </a:extLst>
          </p:cNvPr>
          <p:cNvSpPr txBox="1"/>
          <p:nvPr/>
        </p:nvSpPr>
        <p:spPr>
          <a:xfrm>
            <a:off x="268524" y="6413698"/>
            <a:ext cx="1392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 HQ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C230FED-0493-5B93-B981-864DFDC6AA18}"/>
              </a:ext>
            </a:extLst>
          </p:cNvPr>
          <p:cNvSpPr txBox="1">
            <a:spLocks/>
          </p:cNvSpPr>
          <p:nvPr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DA52C85-81F3-4D7F-8516-D7E3C9B1914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03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2E7A4-7153-F9FC-F4DF-CE32ED657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406" y="28892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X17 Flare and 2125 km/s Coronal Mass Ejecta from the Halloween Storm of 2003</a:t>
            </a:r>
          </a:p>
        </p:txBody>
      </p:sp>
      <p:pic>
        <p:nvPicPr>
          <p:cNvPr id="5" name="flareblend">
            <a:hlinkClick r:id="" action="ppaction://media"/>
            <a:extLst>
              <a:ext uri="{FF2B5EF4-FFF2-40B4-BE49-F238E27FC236}">
                <a16:creationId xmlns:a16="http://schemas.microsoft.com/office/drawing/2014/main" id="{BAD153B9-78FC-A2C5-2C2B-4EBE48D5547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19538" y="1825625"/>
            <a:ext cx="4351337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A72CCE-E500-60A1-5B21-E6175B5F8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2D495F-4445-4998-DEE5-3D807BE9F65D}"/>
              </a:ext>
            </a:extLst>
          </p:cNvPr>
          <p:cNvSpPr txBox="1"/>
          <p:nvPr/>
        </p:nvSpPr>
        <p:spPr>
          <a:xfrm>
            <a:off x="268524" y="6413698"/>
            <a:ext cx="1718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 STEREO</a:t>
            </a:r>
          </a:p>
        </p:txBody>
      </p:sp>
    </p:spTree>
    <p:extLst>
      <p:ext uri="{BB962C8B-B14F-4D97-AF65-F5344CB8AC3E}">
        <p14:creationId xmlns:p14="http://schemas.microsoft.com/office/powerpoint/2010/main" val="109052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E45D52-3BF4-4D2B-8831-C46D521BDB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33813" y="400051"/>
            <a:ext cx="7272087" cy="550205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Radiation Environments: Solar Particle Events (SPEs)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71B4B-D048-4B5D-815D-C1BE1278A7E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fld id="{1DD30A3A-C24B-994C-902B-29D76E6E862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C79A43-9CAD-4F2E-B218-33329DDFE88B}"/>
              </a:ext>
            </a:extLst>
          </p:cNvPr>
          <p:cNvSpPr txBox="1"/>
          <p:nvPr/>
        </p:nvSpPr>
        <p:spPr>
          <a:xfrm>
            <a:off x="958645" y="967304"/>
            <a:ext cx="51865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Accelerated ions (mostly protons) originating from the Sun.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Accelerated by magnetic eruptions on the Sun also associated with solar events such as coronal mass ejections and solar flares.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Particles cause Single Event Effects and Ionizing and Displacement Damage Dose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Episodic with large range of intensity and not every event is directed toward Earth.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Animation: </a:t>
            </a:r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https://svs.gsfc.nasa.gov/4056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Frequency varies with solar cycle, but intense events can happen any time.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Earth’s magnetic field provides some protection for low Earth orbit satellites.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4FF86C-BEEE-47FA-874B-B8B7A9BB9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475" y="927234"/>
            <a:ext cx="3803412" cy="29667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EBD5BC-51D1-4C52-8461-EA1096FEFD6D}"/>
              </a:ext>
            </a:extLst>
          </p:cNvPr>
          <p:cNvSpPr txBox="1"/>
          <p:nvPr/>
        </p:nvSpPr>
        <p:spPr>
          <a:xfrm>
            <a:off x="6396920" y="3929644"/>
            <a:ext cx="4078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Image Credit: NASA (https://soho.nascom.nasa.gov/gallery/images/c2eitnov800.html)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1BCE41-83FD-4E4A-9DBA-1E1A9A964F59}"/>
              </a:ext>
            </a:extLst>
          </p:cNvPr>
          <p:cNvSpPr txBox="1"/>
          <p:nvPr/>
        </p:nvSpPr>
        <p:spPr>
          <a:xfrm>
            <a:off x="6396920" y="6479978"/>
            <a:ext cx="35101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https://www.nasa.gov/solar-cycle-progression-and-forecast/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9368DE7-61F3-75ED-DB00-372E6E5A7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75" y="4425884"/>
            <a:ext cx="3528828" cy="205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906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F20028-AE1E-7650-0769-7C0AF5F10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722" y="2606"/>
            <a:ext cx="9020555" cy="685539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CB9C3-DCC1-0DB0-3B1D-266C59B37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4B8CD9-1F39-A709-1A2A-891C6DDB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49" y="5395912"/>
            <a:ext cx="9410700" cy="1325563"/>
          </a:xfrm>
          <a:solidFill>
            <a:schemeClr val="tx1">
              <a:alpha val="52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Solar activity cycles about every 11 years</a:t>
            </a:r>
          </a:p>
        </p:txBody>
      </p:sp>
    </p:spTree>
    <p:extLst>
      <p:ext uri="{BB962C8B-B14F-4D97-AF65-F5344CB8AC3E}">
        <p14:creationId xmlns:p14="http://schemas.microsoft.com/office/powerpoint/2010/main" val="494738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 galaxy in space&#10;&#10;Description automatically generated with low confidence">
            <a:extLst>
              <a:ext uri="{FF2B5EF4-FFF2-40B4-BE49-F238E27FC236}">
                <a16:creationId xmlns:a16="http://schemas.microsoft.com/office/drawing/2014/main" id="{ADEB9AE2-5F2E-4DF6-0EE6-6ECC328AC2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" r="-2" b="-2"/>
          <a:stretch/>
        </p:blipFill>
        <p:spPr bwMode="auto">
          <a:xfrm>
            <a:off x="-6588" y="10"/>
            <a:ext cx="1219858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56BEC-B018-9FBD-D342-4D0545EE9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DA52C85-81F3-4D7F-8516-D7E3C9B19146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EC429AC-D6E7-44F4-F67E-D73DD4FD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9" y="133350"/>
            <a:ext cx="7464306" cy="16383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Galactic Cosmic Rays (GCRs) come from outside our Solar System at extreme energies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CEC31-966C-572D-D3C1-F958794599DA}"/>
              </a:ext>
            </a:extLst>
          </p:cNvPr>
          <p:cNvSpPr txBox="1"/>
          <p:nvPr/>
        </p:nvSpPr>
        <p:spPr>
          <a:xfrm>
            <a:off x="210819" y="6397823"/>
            <a:ext cx="11203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2416580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0644_Cosmic_Ray_MPEG4">
            <a:hlinkClick r:id="" action="ppaction://media"/>
            <a:extLst>
              <a:ext uri="{FF2B5EF4-FFF2-40B4-BE49-F238E27FC236}">
                <a16:creationId xmlns:a16="http://schemas.microsoft.com/office/drawing/2014/main" id="{55205815-9005-358F-13DE-30FEEA8C52D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47031" y="1351374"/>
            <a:ext cx="8897937" cy="500497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D4736-E7C6-F7FA-445E-957C013B4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18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449150C-CF69-9E12-4EEB-5C06C55F4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22" y="31750"/>
            <a:ext cx="9805353" cy="14097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GCRs reach Earth easier during solar minimum, and are shielded better during solar maximum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E7D1B0-6A59-AB93-3F06-EA687A4933BF}"/>
              </a:ext>
            </a:extLst>
          </p:cNvPr>
          <p:cNvSpPr txBox="1"/>
          <p:nvPr/>
        </p:nvSpPr>
        <p:spPr>
          <a:xfrm>
            <a:off x="210819" y="6397823"/>
            <a:ext cx="11203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106310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E45D52-3BF4-4D2B-8831-C46D521BDB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33813" y="468575"/>
            <a:ext cx="7241361" cy="481680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Radiation Environments: Galactic Cosmic Rays (GCRs)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71B4B-D048-4B5D-815D-C1BE1278A7E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fld id="{1DD30A3A-C24B-994C-902B-29D76E6E8629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C79A43-9CAD-4F2E-B218-33329DDFE88B}"/>
              </a:ext>
            </a:extLst>
          </p:cNvPr>
          <p:cNvSpPr txBox="1"/>
          <p:nvPr/>
        </p:nvSpPr>
        <p:spPr>
          <a:xfrm>
            <a:off x="848033" y="1020645"/>
            <a:ext cx="421269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Ions originating from outside the solar system, Hydrogen -&gt; Uranium.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Single Event Effects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Ionizing Dose  - small compared to SPE dose.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Intensity varies slowly with solar cycle.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Minimized during Solar Max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Maximum during Solar Min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Earth’s magnetic field provides some protection for low Earth orbit satellites, but not at the polar regions.</a:t>
            </a:r>
          </a:p>
          <a:p>
            <a:pPr marL="285750" indent="-285750">
              <a:buFont typeface="Calibri" panose="020F050202020403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CAA25E-8DFD-4407-BD0A-5F2507EDBB07}"/>
              </a:ext>
            </a:extLst>
          </p:cNvPr>
          <p:cNvSpPr txBox="1"/>
          <p:nvPr/>
        </p:nvSpPr>
        <p:spPr>
          <a:xfrm>
            <a:off x="5540052" y="6405165"/>
            <a:ext cx="52866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Image Credit: NASA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F7D536B9-60C4-DF2C-5389-8CB04573D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956" y="950255"/>
            <a:ext cx="7036044" cy="527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906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C58C3E-6681-7244-101F-45E4F4A776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Requirements and Verification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52738-CB1B-7DDA-52E7-628030908E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1076325"/>
            <a:ext cx="6534150" cy="5505450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/>
                </a:solidFill>
              </a:rPr>
              <a:t>The Design Specification for Natural Environments is not a requirements document. </a:t>
            </a:r>
          </a:p>
          <a:p>
            <a:r>
              <a:rPr lang="en-US" dirty="0">
                <a:solidFill>
                  <a:schemeClr val="bg1"/>
                </a:solidFill>
              </a:rPr>
              <a:t>Programs must have a requirement pointing to the specification:</a:t>
            </a:r>
          </a:p>
          <a:p>
            <a:pPr marL="742939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Example: The spacecraft shall meet all safety, performance, utilization, and mission objectives during and after exposure to the natural space environments as defined in SLS-SPEC-159, Cross-Program Design Specification for Natural Environments (DSNE). </a:t>
            </a:r>
          </a:p>
          <a:p>
            <a:pPr marL="742939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Allows each program flexibility in applying environments to meet program specific objectives while still maintaining a consistent set of environments across all programs.</a:t>
            </a:r>
          </a:p>
          <a:p>
            <a:r>
              <a:rPr lang="en-US" dirty="0">
                <a:solidFill>
                  <a:schemeClr val="bg1"/>
                </a:solidFill>
              </a:rPr>
              <a:t>Environments flow to each design partner/developer, reviews must be performed to ensure component level definitions are consistent with DSNE.</a:t>
            </a:r>
          </a:p>
          <a:p>
            <a:r>
              <a:rPr lang="en-US" dirty="0">
                <a:solidFill>
                  <a:schemeClr val="bg1"/>
                </a:solidFill>
              </a:rPr>
              <a:t>Verification is performed by reviewing subsystem verifications</a:t>
            </a:r>
          </a:p>
          <a:p>
            <a:pPr marL="742939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Example: Audit of the natural environment requirements shall consist of a review of subsystem/component verification and must include each of the natural environments sub-disciplines to ensure that they were correctly defined and applied for the respective hardware and software verification tests and analyses.</a:t>
            </a:r>
          </a:p>
          <a:p>
            <a:pPr lvl="1" algn="l"/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328E19-FB57-A122-ED85-8E4E469C9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926" y="233438"/>
            <a:ext cx="3650074" cy="474569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8F8FCC-E7E7-B865-E031-06BB002FB0CB}"/>
              </a:ext>
            </a:extLst>
          </p:cNvPr>
          <p:cNvSpPr txBox="1"/>
          <p:nvPr/>
        </p:nvSpPr>
        <p:spPr>
          <a:xfrm>
            <a:off x="7290507" y="5530880"/>
            <a:ext cx="45204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https://ntrs.nasa.gov/citations/20210024522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3D04B79-1499-F0C5-CE0F-D4525CE9EF1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726915" y="6451964"/>
            <a:ext cx="1084087" cy="219074"/>
          </a:xfrm>
        </p:spPr>
        <p:txBody>
          <a:bodyPr/>
          <a:lstStyle/>
          <a:p>
            <a:fld id="{1DD30A3A-C24B-994C-902B-29D76E6E8629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0" name="Picture 9" descr="Qr code&#10;&#10;Description automatically generated">
            <a:extLst>
              <a:ext uri="{FF2B5EF4-FFF2-40B4-BE49-F238E27FC236}">
                <a16:creationId xmlns:a16="http://schemas.microsoft.com/office/drawing/2014/main" id="{24174E77-1DE7-43F6-45A9-CE1B99735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550" y="3571875"/>
            <a:ext cx="180022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77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B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9C1FB3-7C73-949C-0D5F-E31AD10D39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DF086-AC47-8878-FA76-4FCDD168C1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97D965-3946-46EF-994C-AD1AC0E8A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5" y="-28575"/>
            <a:ext cx="12192000" cy="915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09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8F6F3-065C-E7B7-1201-FE2E0A8C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AECE7-2847-075E-B5CC-6AFA160C1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CCF77-6078-E17A-9323-AA1E4AEAF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52C85-81F3-4D7F-8516-D7E3C9B19146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D618D5-DDD3-F320-14EB-AE9B92FA1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DDBF41-7505-9913-5F77-520943904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4858"/>
            <a:ext cx="2200275" cy="52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4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6022</TotalTime>
  <Words>765</Words>
  <Application>Microsoft Office PowerPoint</Application>
  <PresentationFormat>Widescreen</PresentationFormat>
  <Paragraphs>92</Paragraphs>
  <Slides>22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Artemis and the Space Launch System</vt:lpstr>
      <vt:lpstr>Artemis 1 lifted off from Launch Complex 39B at Kennedy Space Center at 1:47 a.m. EST on Nov. 16,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Zohar &amp; Helga, phantoms equipped with radiation detectors on Artemis 1 to collect radiation data</vt:lpstr>
      <vt:lpstr>Inner &amp; outer radiation belts around Earth are trapped, high energy charged-particles</vt:lpstr>
      <vt:lpstr>PowerPoint Presentation</vt:lpstr>
      <vt:lpstr>PowerPoint Presentation</vt:lpstr>
      <vt:lpstr>X17 Flare and 2125 km/s Coronal Mass Ejecta from the Halloween Storm of 2003</vt:lpstr>
      <vt:lpstr>PowerPoint Presentation</vt:lpstr>
      <vt:lpstr>Solar activity cycles about every 11 years</vt:lpstr>
      <vt:lpstr>Galactic Cosmic Rays (GCRs) come from outside our Solar System at extreme energies</vt:lpstr>
      <vt:lpstr>GCRs reach Earth easier during solar minimum, and are shielded better during solar maximum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DeStefano, Anthony M. (MSFC-EV44)</dc:creator>
  <cp:lastModifiedBy>DeStefano, Anthony M. (MSFC-EV44)</cp:lastModifiedBy>
  <cp:revision>38</cp:revision>
  <dcterms:created xsi:type="dcterms:W3CDTF">2024-05-30T15:31:45Z</dcterms:created>
  <dcterms:modified xsi:type="dcterms:W3CDTF">2024-06-07T15:59:33Z</dcterms:modified>
</cp:coreProperties>
</file>