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4"/>
  </p:notesMasterIdLst>
  <p:sldIdLst>
    <p:sldId id="275" r:id="rId2"/>
    <p:sldId id="276" r:id="rId3"/>
    <p:sldId id="277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78" r:id="rId13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564EF52-9699-402C-B965-F80BD8EC2113}">
          <p14:sldIdLst>
            <p14:sldId id="275"/>
            <p14:sldId id="276"/>
            <p14:sldId id="277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01" autoAdjust="0"/>
    <p:restoredTop sz="94651" autoAdjust="0"/>
  </p:normalViewPr>
  <p:slideViewPr>
    <p:cSldViewPr snapToGrid="0" snapToObjects="1">
      <p:cViewPr varScale="1">
        <p:scale>
          <a:sx n="141" d="100"/>
          <a:sy n="141" d="100"/>
        </p:scale>
        <p:origin x="224" y="6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50D57939-2BBC-844E-BA0D-8F809B8ABC49}" type="datetimeFigureOut">
              <a:rPr lang="en-US" smtClean="0"/>
              <a:t>7/2/24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7F173C68-DC85-6741-A344-B2111887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3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52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"/>
            <a:ext cx="12192000" cy="24750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4" y="87448"/>
            <a:ext cx="9144000" cy="2387600"/>
          </a:xfrm>
          <a:ln>
            <a:noFill/>
          </a:ln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8751" y="2567123"/>
            <a:ext cx="6860533" cy="33909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088-E9D1-4EB0-AB97-42022DE94E37}" type="datetime1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084" y="6573521"/>
            <a:ext cx="2743200" cy="277739"/>
          </a:xfrm>
        </p:spPr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2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284" y="6573521"/>
            <a:ext cx="64008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EM40 Nonmetallic Materials and Advanced Manufacturing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E4FF1129-564E-11FB-BF29-48ACBF46AC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3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599-3F40-421C-A7F6-893CF5B684E5}" type="datetime1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A9907E47-2CC9-3C85-01AB-DD6EE5921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4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7DA2-2124-466A-BF17-DE1CA2B5ED31}" type="datetime1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1C19E14D-B7BE-71B0-078B-3D0985117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CF7AA-082C-4540-B521-8CC9A580EBB4}" type="datetime1">
              <a:rPr lang="en-US" smtClean="0"/>
              <a:t>7/2/24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logo of a company&#10;&#10;Description automatically generated">
            <a:extLst>
              <a:ext uri="{FF2B5EF4-FFF2-40B4-BE49-F238E27FC236}">
                <a16:creationId xmlns:a16="http://schemas.microsoft.com/office/drawing/2014/main" id="{7B3A7CCD-5A11-5703-489F-EDAE80581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7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88" y="95732"/>
            <a:ext cx="10794211" cy="8931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1D73-A409-4A92-A20F-6273CC955A95}" type="datetime1">
              <a:rPr lang="en-US" smtClean="0"/>
              <a:t>7/2/24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EM41 Nonmetallic Materials and Space Environmental Effects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FE0F4388-E38B-C407-560F-73843193BE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8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820F-6DA3-475A-833A-A1A48D8A05AE}" type="datetime1">
              <a:rPr lang="en-US" smtClean="0"/>
              <a:t>7/2/24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909A90F1-25AC-0358-542E-65CFC8D752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9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9DF4-E622-4A5D-8282-DF628003D400}" type="datetime1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550F7617-0C52-3CC3-1650-AE5AE2A18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6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A0F8-87F9-4D83-9B33-63CC65EA38E4}" type="datetime1">
              <a:rPr lang="en-US" smtClean="0"/>
              <a:t>7/2/24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6A67E315-FDE2-90FA-3232-C774298819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5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B225-358C-433E-99B6-9F2AE64915E3}" type="datetime1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DB612D08-839F-675C-1FC1-37425D4061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8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747E4-F00C-414F-96A3-507DA2A3DC96}" type="datetime1">
              <a:rPr lang="en-US" smtClean="0"/>
              <a:t>7/2/24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3DABDC83-8279-DD78-923A-0BC0A15CB7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2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B42C3-D5E2-40BC-B0BD-59A333C9ED01}" type="datetime1">
              <a:rPr lang="en-US" smtClean="0"/>
              <a:t>7/2/24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41690" y="4795"/>
            <a:ext cx="9635678" cy="11563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F186BE57-869B-9534-8F29-8F1A34FEE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9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7D84-ABE6-4244-A51C-5279C17FA4D7}" type="datetime1">
              <a:rPr lang="en-US" smtClean="0"/>
              <a:t>7/2/24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3431357"/>
            <a:ext cx="12192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095684" y="1087121"/>
            <a:ext cx="0" cy="54864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65FE61EA-5C2A-7135-4864-CA4E3FBC0A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2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80261"/>
            <a:ext cx="12192000" cy="27773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Bahnschrift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484" y="95732"/>
            <a:ext cx="10058717" cy="89312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2362"/>
            <a:ext cx="11887516" cy="5551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084" y="6573521"/>
            <a:ext cx="27432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C70BB92-2496-4F44-9329-3857D12F2E22}" type="datetime1">
              <a:rPr lang="en-US" smtClean="0"/>
              <a:pPr/>
              <a:t>7/2/24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284" y="6573521"/>
            <a:ext cx="64008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6400" y="6580261"/>
            <a:ext cx="2743200" cy="27773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47BD03F7-F00C-407D-B3BD-F8B37AAC9FA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94" name="Picture 3293">
            <a:extLst>
              <a:ext uri="{FF2B5EF4-FFF2-40B4-BE49-F238E27FC236}">
                <a16:creationId xmlns:a16="http://schemas.microsoft.com/office/drawing/2014/main" id="{F6096D04-FA18-1747-90DA-E279478D010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65206" y="221083"/>
            <a:ext cx="685800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240159" y="198216"/>
            <a:ext cx="684659" cy="685800"/>
          </a:xfrm>
          <a:prstGeom prst="rect">
            <a:avLst/>
          </a:prstGeom>
        </p:spPr>
      </p:pic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8C7F2B3D-A319-549F-C816-8CF4B2F05798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6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77" r:id="rId12"/>
    <p:sldLayoutId id="214748369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Tw Cen MT" panose="020B06020201040206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4" y="87448"/>
            <a:ext cx="11972860" cy="2387600"/>
          </a:xfrm>
        </p:spPr>
        <p:txBody>
          <a:bodyPr anchor="ctr">
            <a:normAutofit/>
          </a:bodyPr>
          <a:lstStyle/>
          <a:p>
            <a:r>
              <a:rPr lang="en-US" dirty="0"/>
              <a:t>Speckle Pattern Application to Woven </a:t>
            </a:r>
            <a:r>
              <a:rPr lang="en-US" dirty="0" err="1"/>
              <a:t>Softgoods</a:t>
            </a:r>
            <a:r>
              <a:rPr lang="en-US" dirty="0"/>
              <a:t> </a:t>
            </a:r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8751" y="3201013"/>
            <a:ext cx="6860533" cy="2757010"/>
          </a:xfrm>
        </p:spPr>
        <p:txBody>
          <a:bodyPr>
            <a:normAutofit/>
          </a:bodyPr>
          <a:lstStyle/>
          <a:p>
            <a:r>
              <a:rPr lang="en-US" b="1" dirty="0"/>
              <a:t>Rylee Cardon </a:t>
            </a:r>
          </a:p>
          <a:p>
            <a:r>
              <a:rPr lang="en-US" b="1" dirty="0"/>
              <a:t>National Aeronautics and Space Administration</a:t>
            </a:r>
          </a:p>
          <a:p>
            <a:r>
              <a:rPr lang="en-US" b="1" dirty="0"/>
              <a:t>Marshall Spaceflight Center </a:t>
            </a:r>
          </a:p>
          <a:p>
            <a:r>
              <a:rPr lang="en-US" b="1" dirty="0"/>
              <a:t>EM41 Nonmetallic Materials 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8E1E6314-60B5-1EFA-9EB3-23F7EC473D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95BD838-F8E8-E809-CC18-79D520C6B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362053" y="2717904"/>
            <a:ext cx="4667147" cy="372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67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B5C3-502A-4CDB-9CAE-1684F086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32C4-4253-4B76-99BA-D1338C707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83566"/>
            <a:ext cx="11887516" cy="5089953"/>
          </a:xfrm>
        </p:spPr>
        <p:txBody>
          <a:bodyPr/>
          <a:lstStyle/>
          <a:p>
            <a:r>
              <a:rPr lang="en-US" dirty="0"/>
              <a:t>Background </a:t>
            </a:r>
          </a:p>
          <a:p>
            <a:r>
              <a:rPr lang="en-US" dirty="0"/>
              <a:t>Current methods </a:t>
            </a:r>
          </a:p>
          <a:p>
            <a:r>
              <a:rPr lang="en-US" dirty="0"/>
              <a:t>Problems with current methods </a:t>
            </a:r>
          </a:p>
          <a:p>
            <a:r>
              <a:rPr lang="en-US" dirty="0"/>
              <a:t>Clear coat and additive method </a:t>
            </a:r>
          </a:p>
          <a:p>
            <a:r>
              <a:rPr lang="en-US" dirty="0"/>
              <a:t>Paint gun method </a:t>
            </a:r>
          </a:p>
          <a:p>
            <a:r>
              <a:rPr lang="en-US" dirty="0"/>
              <a:t>Results </a:t>
            </a:r>
          </a:p>
          <a:p>
            <a:r>
              <a:rPr lang="en-US" dirty="0"/>
              <a:t>Conclusion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710C-115A-4F74-87C5-72985F5B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75D2A1-0799-40F0-9EE5-F7BFE54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23A17-004F-4784-835A-5F680CE0B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9150F8E-454A-418F-0E89-05ACE81DE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32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3A59-3BB1-1D75-02D2-34198049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FE90B-F022-CD19-59F2-4DDCE2DF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44B42-0FFD-033E-C655-8385102B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02194-D875-BF1C-948B-A2356F558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0E4077DF-F36E-7BC4-9E8F-3AC6612F03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437A2AA4-3438-36FE-1769-74C9D5A58D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915657A-92E9-23A9-385B-56376AD3C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Photogrammetry is a test method used for detecting strain in an object put under tension</a:t>
            </a:r>
          </a:p>
          <a:p>
            <a:r>
              <a:rPr lang="en-US" dirty="0"/>
              <a:t>In order to detect the strain a random black and white pattern is applied to the item </a:t>
            </a:r>
          </a:p>
          <a:p>
            <a:r>
              <a:rPr lang="en-US" dirty="0"/>
              <a:t>The pattern must meet certain requirements </a:t>
            </a:r>
          </a:p>
          <a:p>
            <a:pPr lvl="1"/>
            <a:r>
              <a:rPr lang="en-US" dirty="0"/>
              <a:t>Roughly 50% white 50% black </a:t>
            </a:r>
          </a:p>
          <a:p>
            <a:pPr lvl="1"/>
            <a:r>
              <a:rPr lang="en-US" dirty="0"/>
              <a:t>Random and isotropic pattern</a:t>
            </a:r>
          </a:p>
          <a:p>
            <a:pPr lvl="1"/>
            <a:r>
              <a:rPr lang="en-US" dirty="0"/>
              <a:t>Similarly sized spots</a:t>
            </a:r>
          </a:p>
          <a:p>
            <a:pPr lvl="1"/>
            <a:r>
              <a:rPr lang="en-US" dirty="0"/>
              <a:t>Pattern must be distinct </a:t>
            </a:r>
          </a:p>
          <a:p>
            <a:pPr lvl="1"/>
            <a:r>
              <a:rPr lang="en-US" dirty="0"/>
              <a:t>Preferably matte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15D8325-1681-879B-4E91-6DB485F54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24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1B7C-0693-E866-D19F-1744EE83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Methods for Speckling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5EEAA-AE1B-5429-5843-E82C742F2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Spray paint </a:t>
            </a:r>
          </a:p>
          <a:p>
            <a:r>
              <a:rPr lang="en-US" dirty="0"/>
              <a:t>Hand painting </a:t>
            </a:r>
          </a:p>
          <a:p>
            <a:r>
              <a:rPr lang="en-US" dirty="0"/>
              <a:t>Stencils </a:t>
            </a:r>
          </a:p>
          <a:p>
            <a:r>
              <a:rPr lang="en-US" dirty="0"/>
              <a:t>Roller stencil</a:t>
            </a:r>
          </a:p>
          <a:p>
            <a:r>
              <a:rPr lang="en-US" dirty="0"/>
              <a:t>Temporary Tattoo sheets</a:t>
            </a:r>
          </a:p>
          <a:p>
            <a:r>
              <a:rPr lang="en-US" dirty="0"/>
              <a:t>Stamp pad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1B070-AD50-D01E-CFC3-B12FF70C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B808E-410B-9C87-1BCD-B6B04271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88526-641E-9736-583B-DED0A78BF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7" descr="A close-up of a grey brick wall&#10;&#10;Description automatically generated">
            <a:extLst>
              <a:ext uri="{FF2B5EF4-FFF2-40B4-BE49-F238E27FC236}">
                <a16:creationId xmlns:a16="http://schemas.microsoft.com/office/drawing/2014/main" id="{A21DDCD4-60B9-4356-9EF0-B57161D57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001" y="1365815"/>
            <a:ext cx="4382599" cy="3469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F85EF3-D45A-7614-FF6D-EAFD2FB511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21" y="2494722"/>
            <a:ext cx="4103338" cy="346955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1C8F1D3-B43E-ED1E-7546-FA2A22447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7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034E-F11A-2E7B-B8DF-5DD59434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Develop a New Method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FBFBB-D9C8-7116-E8D9-200FE14ED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Time constraints </a:t>
            </a:r>
          </a:p>
          <a:p>
            <a:pPr lvl="1"/>
            <a:r>
              <a:rPr lang="en-US" dirty="0"/>
              <a:t>Large articles take lots of time to apply current methods. </a:t>
            </a:r>
          </a:p>
          <a:p>
            <a:r>
              <a:rPr lang="en-US" dirty="0"/>
              <a:t>Area coverage </a:t>
            </a:r>
          </a:p>
          <a:p>
            <a:pPr lvl="1"/>
            <a:r>
              <a:rPr lang="en-US" dirty="0"/>
              <a:t>Current methods take a long time when trying to cover large areas even when they are quick to apply to smaller surfaces. </a:t>
            </a:r>
          </a:p>
          <a:p>
            <a:r>
              <a:rPr lang="en-US" dirty="0"/>
              <a:t>Scalability </a:t>
            </a:r>
          </a:p>
          <a:p>
            <a:r>
              <a:rPr lang="en-US" dirty="0"/>
              <a:t>Increase in testing cadence </a:t>
            </a:r>
          </a:p>
          <a:p>
            <a:pPr lvl="1"/>
            <a:r>
              <a:rPr lang="en-US" dirty="0"/>
              <a:t>There will be more testing done as more companies begin to build their own inflatable habitats. </a:t>
            </a:r>
          </a:p>
          <a:p>
            <a:pPr lvl="1"/>
            <a:r>
              <a:rPr lang="en-US" dirty="0"/>
              <a:t>There has been an increase in capability at MFSC by building a reconfigurable test pad exclusively for burst tests. </a:t>
            </a:r>
          </a:p>
          <a:p>
            <a:r>
              <a:rPr lang="en-US" dirty="0"/>
              <a:t>Even coating of articles </a:t>
            </a:r>
          </a:p>
          <a:p>
            <a:pPr lvl="1"/>
            <a:r>
              <a:rPr lang="en-US" dirty="0"/>
              <a:t>The surface inconsistencies that come with a woven application makes even and consistent application difficult for current methods.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DFA99-BE9C-3DE1-DD63-B6E41E54C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96BFD-ED62-6E92-2DB7-3B4804A6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868D5-9453-212C-B047-CDBE650D44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D7EF93C-4CF8-1D73-33B1-C3E652295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32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F6B9D-665C-02DD-DC1C-5C9AC7BF3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Coat and Additive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FD180-39B3-D425-9B5A-17304C789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Hexagonal plastic additive added to a matte clear coat </a:t>
            </a:r>
          </a:p>
          <a:p>
            <a:r>
              <a:rPr lang="en-US" dirty="0"/>
              <a:t>Several application methods were tested </a:t>
            </a:r>
          </a:p>
          <a:p>
            <a:pPr lvl="1"/>
            <a:r>
              <a:rPr lang="en-US" dirty="0"/>
              <a:t>Paint brush </a:t>
            </a:r>
          </a:p>
          <a:p>
            <a:pPr lvl="1"/>
            <a:r>
              <a:rPr lang="en-US" dirty="0"/>
              <a:t>Roller </a:t>
            </a:r>
          </a:p>
          <a:p>
            <a:pPr lvl="1"/>
            <a:r>
              <a:rPr lang="en-US" dirty="0"/>
              <a:t>Sponge </a:t>
            </a:r>
          </a:p>
          <a:p>
            <a:r>
              <a:rPr lang="en-US" dirty="0"/>
              <a:t>Different ratios of clear coat to additive were also tested </a:t>
            </a:r>
          </a:p>
          <a:p>
            <a:pPr lvl="1"/>
            <a:r>
              <a:rPr lang="en-US" dirty="0"/>
              <a:t>1 to 1 </a:t>
            </a:r>
          </a:p>
          <a:p>
            <a:pPr lvl="1"/>
            <a:r>
              <a:rPr lang="en-US" dirty="0"/>
              <a:t>2 to 1</a:t>
            </a:r>
          </a:p>
          <a:p>
            <a:pPr lvl="1"/>
            <a:r>
              <a:rPr lang="en-US" dirty="0"/>
              <a:t>4 to 3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7BC61-59A2-4808-2080-3AD32DAD2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C27D1-0E6F-1E01-EF3A-635E1EC3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C3A9A-1B0A-6A63-E5C9-77A98FB7B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10" name="Picture 9" descr="A close-up of a black and white surface&#10;&#10;Description automatically generated">
            <a:extLst>
              <a:ext uri="{FF2B5EF4-FFF2-40B4-BE49-F238E27FC236}">
                <a16:creationId xmlns:a16="http://schemas.microsoft.com/office/drawing/2014/main" id="{EA19462C-418A-348E-B4C3-2E40D7F0E1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06" t="40672" r="22183" b="15080"/>
          <a:stretch/>
        </p:blipFill>
        <p:spPr>
          <a:xfrm rot="5400000">
            <a:off x="8699597" y="1893927"/>
            <a:ext cx="3776375" cy="2583401"/>
          </a:xfrm>
          <a:prstGeom prst="rect">
            <a:avLst/>
          </a:prstGeom>
        </p:spPr>
      </p:pic>
      <p:pic>
        <p:nvPicPr>
          <p:cNvPr id="11" name="Picture 10" descr="A close-up of a black and white surface&#10;&#10;Description automatically generated">
            <a:extLst>
              <a:ext uri="{FF2B5EF4-FFF2-40B4-BE49-F238E27FC236}">
                <a16:creationId xmlns:a16="http://schemas.microsoft.com/office/drawing/2014/main" id="{CFD4E551-3A4C-A64B-B451-9C8643524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06" t="40672" r="22183" b="15080"/>
          <a:stretch/>
        </p:blipFill>
        <p:spPr>
          <a:xfrm rot="5400000">
            <a:off x="8699597" y="1867294"/>
            <a:ext cx="3776375" cy="258340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6528218-ED47-CC7D-3125-96A4CABFB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71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3F8B-BDD1-FD92-4A1F-BE5C4015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coat and additive results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D96D062-2CC5-6869-F09E-F29823E97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05" t="45720" r="20524" b="8219"/>
          <a:stretch/>
        </p:blipFill>
        <p:spPr>
          <a:xfrm>
            <a:off x="8615761" y="3750948"/>
            <a:ext cx="3050697" cy="25570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7735D-9110-A2BC-80DB-1FD5A2D82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E3DB2F-AA20-E0C1-B00E-EAD0AACB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1171D-BEA7-CB13-D64F-BD6C955D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D868AC-F15E-D041-7303-A1DE5F74D4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1" t="28348" r="19869" b="37239"/>
          <a:stretch/>
        </p:blipFill>
        <p:spPr bwMode="auto">
          <a:xfrm>
            <a:off x="8615760" y="1011223"/>
            <a:ext cx="3050697" cy="2505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FA9096-C166-1A98-A4CC-1EF2209A11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1" t="24382" r="27123" b="13864"/>
          <a:stretch/>
        </p:blipFill>
        <p:spPr>
          <a:xfrm rot="5400000">
            <a:off x="5312200" y="2307665"/>
            <a:ext cx="2963408" cy="36437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D4354D-3375-F2CA-4507-FA10344DC67F}"/>
              </a:ext>
            </a:extLst>
          </p:cNvPr>
          <p:cNvSpPr txBox="1"/>
          <p:nvPr/>
        </p:nvSpPr>
        <p:spPr>
          <a:xfrm>
            <a:off x="786677" y="1035756"/>
            <a:ext cx="417548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Ratios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2 to 1 was too runny and as seen in the picture to the left there were puddles left on the test sample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1 to 1 had so much additive it was too thick to paint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4 to 3 was an ideal ratio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Application methods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Paintbrush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Moved the additive off the sides of the paper as seen in the bottom right image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Paint roller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Didn't pick up much additive and mostly absorbed clear coat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Sponge 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Spread the additive well when dabbed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Best method found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B29F0-3232-22B3-4A22-8FC2CFEA4210}"/>
              </a:ext>
            </a:extLst>
          </p:cNvPr>
          <p:cNvSpPr txBox="1"/>
          <p:nvPr/>
        </p:nvSpPr>
        <p:spPr>
          <a:xfrm>
            <a:off x="4972047" y="5610264"/>
            <a:ext cx="3653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 to 1 ratio sample on white painted Kevlar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F13AD1-5538-6A89-49FC-12C80C057F95}"/>
              </a:ext>
            </a:extLst>
          </p:cNvPr>
          <p:cNvSpPr txBox="1"/>
          <p:nvPr/>
        </p:nvSpPr>
        <p:spPr>
          <a:xfrm>
            <a:off x="8625642" y="6308031"/>
            <a:ext cx="3040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 to 1 ratio applied with a paint brush to paper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C2E99-EF90-5310-4387-33A0F4262A7C}"/>
              </a:ext>
            </a:extLst>
          </p:cNvPr>
          <p:cNvSpPr txBox="1"/>
          <p:nvPr/>
        </p:nvSpPr>
        <p:spPr>
          <a:xfrm>
            <a:off x="8625642" y="3485458"/>
            <a:ext cx="3040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4 to 3 ratio applied on white painted Kevlar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54F4115-75E3-B655-FA75-20380F83A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0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891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460AB-DABD-1EB2-3A18-260E1E87F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Gun Application Method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F267FA-4B47-84BD-D1D3-13F1CF0BC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91" t="28433" r="1565" b="15151"/>
          <a:stretch/>
        </p:blipFill>
        <p:spPr>
          <a:xfrm flipH="1">
            <a:off x="5973031" y="2184878"/>
            <a:ext cx="2678401" cy="214006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8CDA2-4B34-D2CE-4A9E-12D39543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49A43D-76AA-85BF-E83E-27118F1B5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B31D8-5AB3-75E3-6D48-FAF96823D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FC8C2B-4AC6-E13A-6A1F-07C6687BE1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3" t="22666" r="8519" b="23733"/>
          <a:stretch/>
        </p:blipFill>
        <p:spPr>
          <a:xfrm>
            <a:off x="8651432" y="3376895"/>
            <a:ext cx="2645713" cy="2248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9FEE94-BB95-7E20-1BD8-D25FB2891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82" t="9334" r="4429" b="34799"/>
          <a:stretch/>
        </p:blipFill>
        <p:spPr>
          <a:xfrm>
            <a:off x="8651432" y="1043114"/>
            <a:ext cx="2645713" cy="2140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C1931D-5920-102B-4F0C-44F4CB36854D}"/>
              </a:ext>
            </a:extLst>
          </p:cNvPr>
          <p:cNvSpPr txBox="1"/>
          <p:nvPr/>
        </p:nvSpPr>
        <p:spPr>
          <a:xfrm>
            <a:off x="612648" y="1335024"/>
            <a:ext cx="53603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Paint is atomized in different sized particles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The spread of the dots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Stand off distance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Dot size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Gun input pressure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Pot regulator pressure 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 The ideal settings for woven articles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Main Psi in 20 Psi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Pot pressure 8.5 Psi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settings were tested until a continuous pattern was achieved using trial and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Initially tested on paper then tested on the test articles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Graco splatter gun was used for this method 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D767C0-6F87-7A27-4C96-47464EB3DE42}"/>
              </a:ext>
            </a:extLst>
          </p:cNvPr>
          <p:cNvSpPr txBox="1"/>
          <p:nvPr/>
        </p:nvSpPr>
        <p:spPr>
          <a:xfrm>
            <a:off x="5973032" y="4324944"/>
            <a:ext cx="267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Medium atomization with a farther gun distance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7D920-27EB-2C31-F960-E01FD7F418E4}"/>
              </a:ext>
            </a:extLst>
          </p:cNvPr>
          <p:cNvSpPr txBox="1"/>
          <p:nvPr/>
        </p:nvSpPr>
        <p:spPr>
          <a:xfrm>
            <a:off x="8641133" y="3156927"/>
            <a:ext cx="26784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High atomization with a close gun distance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A6367-E698-F371-4BAF-208F6CCDF286}"/>
              </a:ext>
            </a:extLst>
          </p:cNvPr>
          <p:cNvSpPr txBox="1"/>
          <p:nvPr/>
        </p:nvSpPr>
        <p:spPr>
          <a:xfrm>
            <a:off x="8651432" y="5632211"/>
            <a:ext cx="26457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High atomization with multiple spray passes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AA26B4-0CB2-C945-3B2A-56DA93A07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16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D599B-520E-F064-D2AC-CD119550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484" y="95732"/>
            <a:ext cx="10058717" cy="893127"/>
          </a:xfrm>
        </p:spPr>
        <p:txBody>
          <a:bodyPr anchor="ctr">
            <a:normAutofit/>
          </a:bodyPr>
          <a:lstStyle/>
          <a:p>
            <a:r>
              <a:rPr lang="en-US" dirty="0"/>
              <a:t>Woven Test Articles </a:t>
            </a:r>
          </a:p>
        </p:txBody>
      </p:sp>
      <p:pic>
        <p:nvPicPr>
          <p:cNvPr id="8" name="Content Placeholder 7" descr="A group of black and white squares&#10;&#10;Description automatically generated">
            <a:extLst>
              <a:ext uri="{FF2B5EF4-FFF2-40B4-BE49-F238E27FC236}">
                <a16:creationId xmlns:a16="http://schemas.microsoft.com/office/drawing/2014/main" id="{2A38976B-1223-7EF1-EC35-C2A2759BDE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8457" t="4912" r="-3" b="-4"/>
          <a:stretch/>
        </p:blipFill>
        <p:spPr>
          <a:xfrm>
            <a:off x="7546695" y="2579630"/>
            <a:ext cx="4241973" cy="3709962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E9B-A16D-D2F8-3CDF-11F97FF8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084" y="6573521"/>
            <a:ext cx="2743200" cy="284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350BDBD-5831-4751-AF38-C088E76B035C}" type="datetime1">
              <a:rPr lang="en-US" smtClean="0"/>
              <a:pPr>
                <a:spcAft>
                  <a:spcPts val="600"/>
                </a:spcAft>
              </a:pPr>
              <a:t>7/2/24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C02C4-907E-DC2B-3EF2-BAEAAB0D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284" y="6573521"/>
            <a:ext cx="6400800" cy="284480"/>
          </a:xfrm>
        </p:spPr>
        <p:txBody>
          <a:bodyPr anchor="ctr">
            <a:normAutofit/>
          </a:bodyPr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6BCD60-223B-443C-E509-CC052928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580261"/>
            <a:ext cx="2743200" cy="2777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BD03F7-F00C-407D-B3BD-F8B37AAC9FA9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10" name="Picture 9" descr="A white sheet of paper with black specks on it&#10;&#10;Description automatically generated">
            <a:extLst>
              <a:ext uri="{FF2B5EF4-FFF2-40B4-BE49-F238E27FC236}">
                <a16:creationId xmlns:a16="http://schemas.microsoft.com/office/drawing/2014/main" id="{2293C318-4D84-21DF-E4A6-38B56AC322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9" t="15252" r="20697" b="10032"/>
          <a:stretch/>
        </p:blipFill>
        <p:spPr>
          <a:xfrm rot="5400000">
            <a:off x="3804611" y="956740"/>
            <a:ext cx="3709963" cy="3774203"/>
          </a:xfrm>
          <a:prstGeom prst="rect">
            <a:avLst/>
          </a:prstGeom>
        </p:spPr>
      </p:pic>
      <p:pic>
        <p:nvPicPr>
          <p:cNvPr id="12" name="Picture 11" descr="A white and black speckled paper on a brown surface&#10;&#10;Description automatically generated">
            <a:extLst>
              <a:ext uri="{FF2B5EF4-FFF2-40B4-BE49-F238E27FC236}">
                <a16:creationId xmlns:a16="http://schemas.microsoft.com/office/drawing/2014/main" id="{9DCC39C4-3A35-938E-5E4E-88016CA3B9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58" t="12181" r="15286" b="4274"/>
          <a:stretch/>
        </p:blipFill>
        <p:spPr>
          <a:xfrm rot="5400000">
            <a:off x="301875" y="2798666"/>
            <a:ext cx="3532153" cy="34496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EB4B9-EC9C-0CDE-6E01-F539FE4EB94C}"/>
              </a:ext>
            </a:extLst>
          </p:cNvPr>
          <p:cNvSpPr txBox="1"/>
          <p:nvPr/>
        </p:nvSpPr>
        <p:spPr>
          <a:xfrm>
            <a:off x="353257" y="1549983"/>
            <a:ext cx="342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problems with unusual architectures / surfaces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918ED7-4057-3BAA-8890-33EDCA9DB59E}"/>
              </a:ext>
            </a:extLst>
          </p:cNvPr>
          <p:cNvSpPr txBox="1"/>
          <p:nvPr/>
        </p:nvSpPr>
        <p:spPr>
          <a:xfrm>
            <a:off x="3792802" y="4820564"/>
            <a:ext cx="37742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adherence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as the articles were removed from the metal plates they are gently flexed to determine how they will react to an expanding habitat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1D793-E0BE-2B45-59BA-CC8D56466E70}"/>
              </a:ext>
            </a:extLst>
          </p:cNvPr>
          <p:cNvSpPr txBox="1"/>
          <p:nvPr/>
        </p:nvSpPr>
        <p:spPr>
          <a:xfrm>
            <a:off x="7567005" y="1461079"/>
            <a:ext cx="422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test article is 2’x2’ woven polypropylene painted white 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1EEF0E1-E9E0-0274-0AD7-4CEFE768E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396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01E8-A3BB-BFF5-BDE2-12BE7BC3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 on VIC system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1F1D1F6-60DD-DDE7-3FD2-E88AEE9D5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/>
          <a:p>
            <a:r>
              <a:rPr lang="en-US" dirty="0"/>
              <a:t>Spray Gun Pattern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6647A7-9C7B-380B-7148-A87E0E51E6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85" b="15785"/>
          <a:stretch/>
        </p:blipFill>
        <p:spPr>
          <a:xfrm>
            <a:off x="839788" y="2505075"/>
            <a:ext cx="5157787" cy="3684588"/>
          </a:xfrm>
          <a:prstGeom prst="rect">
            <a:avLst/>
          </a:prstGeom>
          <a:noFill/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A7D7A15-8035-0F9E-01DA-0944AC978C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/>
              <a:t>Additive Pattern 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C8915849-37D8-44B5-113F-312FB705F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95" t="30600" r="13495" b="29475"/>
          <a:stretch/>
        </p:blipFill>
        <p:spPr>
          <a:xfrm>
            <a:off x="6194428" y="2543849"/>
            <a:ext cx="5049976" cy="36470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A1D33-426E-4C2A-0E0C-E07E4ACD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084" y="6573521"/>
            <a:ext cx="2743200" cy="284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350BDBD-5831-4751-AF38-C088E76B035C}" type="datetime1">
              <a:rPr lang="en-US" smtClean="0"/>
              <a:pPr>
                <a:spcAft>
                  <a:spcPts val="600"/>
                </a:spcAft>
              </a:pPr>
              <a:t>7/2/24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C76C7-0708-E80C-74D0-DF741EA1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284" y="6573521"/>
            <a:ext cx="6400800" cy="284480"/>
          </a:xfrm>
        </p:spPr>
        <p:txBody>
          <a:bodyPr anchor="ctr">
            <a:normAutofit/>
          </a:bodyPr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48363-F22F-49CB-8FB1-0A8B57A8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580261"/>
            <a:ext cx="2743200" cy="2777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BD03F7-F00C-407D-B3BD-F8B37AAC9FA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CC9D2-0E5D-F01A-1789-482142C5DC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010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1E04-7D31-410B-8899-62AA9A460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5291F-CE6D-4CA3-2D2B-1F71955EE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additive method</a:t>
            </a:r>
          </a:p>
          <a:p>
            <a:pPr lvl="1"/>
            <a:r>
              <a:rPr lang="en-US" dirty="0"/>
              <a:t>Pros  </a:t>
            </a:r>
          </a:p>
          <a:p>
            <a:pPr lvl="2"/>
            <a:r>
              <a:rPr lang="en-US" dirty="0"/>
              <a:t>More accurate </a:t>
            </a:r>
          </a:p>
          <a:p>
            <a:pPr lvl="2"/>
            <a:r>
              <a:rPr lang="en-US" dirty="0"/>
              <a:t>Costs less </a:t>
            </a:r>
          </a:p>
          <a:p>
            <a:pPr lvl="2"/>
            <a:r>
              <a:rPr lang="en-US" dirty="0"/>
              <a:t>Useful in small spaces </a:t>
            </a:r>
          </a:p>
          <a:p>
            <a:pPr lvl="2"/>
            <a:r>
              <a:rPr lang="en-US" dirty="0"/>
              <a:t>Can be adjusted to different layouts. 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Takes longer than spray gun method </a:t>
            </a:r>
          </a:p>
          <a:p>
            <a:pPr lvl="2"/>
            <a:endParaRPr lang="en-US" dirty="0"/>
          </a:p>
          <a:p>
            <a:r>
              <a:rPr lang="en-US" dirty="0"/>
              <a:t>Spray gun method </a:t>
            </a:r>
          </a:p>
          <a:p>
            <a:pPr lvl="1"/>
            <a:r>
              <a:rPr lang="en-US" dirty="0"/>
              <a:t>Pros </a:t>
            </a:r>
          </a:p>
          <a:p>
            <a:pPr lvl="2"/>
            <a:r>
              <a:rPr lang="en-US" dirty="0"/>
              <a:t>Can cover large uninterrupted areas </a:t>
            </a:r>
          </a:p>
          <a:p>
            <a:pPr lvl="2"/>
            <a:r>
              <a:rPr lang="en-US" dirty="0"/>
              <a:t>Fastest method 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More expensive</a:t>
            </a:r>
          </a:p>
          <a:p>
            <a:pPr lvl="2"/>
            <a:r>
              <a:rPr lang="en-US" dirty="0"/>
              <a:t>Space dependent </a:t>
            </a:r>
          </a:p>
          <a:p>
            <a:pPr lvl="2"/>
            <a:r>
              <a:rPr lang="en-US" dirty="0"/>
              <a:t>Not as accurate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28820-4FB0-F8D5-18C1-A2BE80A2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55622-D330-C7A6-5EBF-C885D412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FEF1E4-E507-A35A-8ED0-5D2ADE982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D3F4E95-C4E4-E5EC-E18F-190E63486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82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0EB8-D81E-F2A8-1038-FA175CD7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2E483-D038-68F1-89A0-5AB0A8347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>
                <a:effectLst/>
                <a:ea typeface="Times New Roman" panose="02020603050405020304" pitchFamily="18" charset="0"/>
              </a:rPr>
              <a:t>Adkins, I., “Vic-3D 9 manual and testing guide,” </a:t>
            </a:r>
            <a:r>
              <a:rPr lang="en-US" sz="1200" i="1" dirty="0">
                <a:effectLst/>
                <a:ea typeface="Times New Roman" panose="02020603050405020304" pitchFamily="18" charset="0"/>
              </a:rPr>
              <a:t>Correlated Solutions, Inc.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 Available: https://</a:t>
            </a:r>
            <a:r>
              <a:rPr lang="en-US" sz="1200" dirty="0" err="1">
                <a:effectLst/>
                <a:ea typeface="Times New Roman" panose="02020603050405020304" pitchFamily="18" charset="0"/>
              </a:rPr>
              <a:t>correlated.kayako.com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/article/60-vic-3d-9-manual-and-testing-guide. </a:t>
            </a:r>
          </a:p>
          <a:p>
            <a:r>
              <a:rPr lang="en-US" sz="1200" dirty="0">
                <a:effectLst/>
              </a:rPr>
              <a:t>Selig, M.M. </a:t>
            </a:r>
            <a:r>
              <a:rPr lang="en-US" sz="1200" i="1" dirty="0">
                <a:effectLst/>
              </a:rPr>
              <a:t>et al.</a:t>
            </a:r>
            <a:r>
              <a:rPr lang="en-US" sz="1200" dirty="0">
                <a:effectLst/>
              </a:rPr>
              <a:t> (2015) ‘Creep burst testing of a woven inflatable module’, </a:t>
            </a:r>
            <a:r>
              <a:rPr lang="en-US" sz="1200" i="1" dirty="0">
                <a:effectLst/>
              </a:rPr>
              <a:t>2nd AIAA Spacecraft Structures Conference</a:t>
            </a:r>
            <a:r>
              <a:rPr lang="en-US" sz="1200" dirty="0">
                <a:effectLst/>
              </a:rPr>
              <a:t> [Preprint]. doi:10.2514/6.2015-1625.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E738D-047B-EBFF-BBE3-BD896F148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5197D7-935B-07EB-BBD7-B76AE3EC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26EB0-1DCD-E104-B8E6-DA3254D09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6A217F7-4609-3E20-88E8-E1CC1FF2B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0635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logo" id="{ABA35242-B89B-CF46-9D97-EA0B9966492A}" vid="{67D29F28-B6FA-7C41-9C1C-C670D631F4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91843</TotalTime>
  <Words>745</Words>
  <Application>Microsoft Macintosh PowerPoint</Application>
  <PresentationFormat>Widescreen</PresentationFormat>
  <Paragraphs>145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Bahnschrift</vt:lpstr>
      <vt:lpstr>Calibri</vt:lpstr>
      <vt:lpstr>Gill Sans MT</vt:lpstr>
      <vt:lpstr>Segoe UI</vt:lpstr>
      <vt:lpstr>Times New Roman</vt:lpstr>
      <vt:lpstr>Tw Cen MT</vt:lpstr>
      <vt:lpstr>Wingdings</vt:lpstr>
      <vt:lpstr>1_Office Theme</vt:lpstr>
      <vt:lpstr>Speckle Pattern Application to Woven Softgoods </vt:lpstr>
      <vt:lpstr>Table of Content </vt:lpstr>
      <vt:lpstr>Background </vt:lpstr>
      <vt:lpstr>Current Methods for Speckling</vt:lpstr>
      <vt:lpstr>Why Develop a New Method </vt:lpstr>
      <vt:lpstr>Clear Coat and Additive Method</vt:lpstr>
      <vt:lpstr>Clear coat and additive results </vt:lpstr>
      <vt:lpstr>Paint Gun Application Method </vt:lpstr>
      <vt:lpstr>Woven Test Articles </vt:lpstr>
      <vt:lpstr>Results on VIC system </vt:lpstr>
      <vt:lpstr>Conclusion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Speckle Pattern Application to Woven Softgoods </dc:title>
  <dc:creator>Cardon, Rylee A. (MSFC-EM41)</dc:creator>
  <cp:lastModifiedBy>Cardon, Rylee A. (MSFC-EM41)</cp:lastModifiedBy>
  <cp:revision>43</cp:revision>
  <cp:lastPrinted>2019-06-27T15:48:04Z</cp:lastPrinted>
  <dcterms:created xsi:type="dcterms:W3CDTF">2024-01-05T15:57:52Z</dcterms:created>
  <dcterms:modified xsi:type="dcterms:W3CDTF">2024-07-02T19:24:24Z</dcterms:modified>
</cp:coreProperties>
</file>