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embeddedFontLst>
    <p:embeddedFont>
      <p:font typeface="Helvetica Neue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HelveticaNeue-regular.fntdata"/><Relationship Id="rId21" Type="http://schemas.openxmlformats.org/officeDocument/2006/relationships/slide" Target="slides/slide17.xml"/><Relationship Id="rId24" Type="http://schemas.openxmlformats.org/officeDocument/2006/relationships/font" Target="fonts/HelveticaNeue-italic.fntdata"/><Relationship Id="rId23" Type="http://schemas.openxmlformats.org/officeDocument/2006/relationships/font" Target="fonts/HelveticaNeue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font" Target="fonts/HelveticaNeue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iki.earthdata.nasa.gov/download/attachments/197003646/ACCESS_ESDSWG_Bekaert.pptx?api=v2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‘Easily’ - we continue to work on that.</a:t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71c5a7435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have likely heard about the perils of the data fortress. Where an organization, business or </a:t>
            </a:r>
            <a:r>
              <a:rPr lang="en-US"/>
              <a:t>institution</a:t>
            </a:r>
            <a:r>
              <a:rPr lang="en-US"/>
              <a:t> sets up storage and compute and downloads a lot of data from a provider (like us). Those lucky enough to have access enjoy the ability to perform analysis and visualization adjacent to the data using powerful compute resources.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But if you are not part of that </a:t>
            </a:r>
            <a:r>
              <a:rPr lang="en-US">
                <a:solidFill>
                  <a:schemeClr val="dk1"/>
                </a:solidFill>
              </a:rPr>
              <a:t>organization, business or institution? You are stuck with your laptop and a hard drive.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The cloud allows us to create equitable access to the power of a HPC environment.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This paradigm _shifts_ compute cost. Instead of buying physical compute and storage (laptop, hard drives) you are renting compute and storage.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6" name="Google Shape;116;g271c5a7435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71c5a74353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ESDIS - Earth Science Data Information System</a:t>
            </a:r>
            <a:endParaRPr/>
          </a:p>
        </p:txBody>
      </p:sp>
      <p:sp>
        <p:nvSpPr>
          <p:cNvPr id="136" name="Google Shape;136;g271c5a74353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71c5a7435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Current archive size (06/11/2024): </a:t>
            </a: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125 PB</a:t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https://www.earthdata.nasa.gov/eosdis/system-performance-and-metrics/esdis-metrics/eosdis-monthly-metrics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271c5a74353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71c5a7435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ECS - Elastic Container Service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API - application programming interface</a:t>
            </a:r>
            <a:endParaRPr/>
          </a:p>
        </p:txBody>
      </p:sp>
      <p:sp>
        <p:nvSpPr>
          <p:cNvPr id="165" name="Google Shape;165;g271c5a74353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71c5a7435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CI/CD - Continuous Integration &amp; development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 - Disaster Recovery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GES DISC  - Goddard Earth Sciences Data and Information Services Center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LP - Land processes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CMR - Common Metadata Repository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EDL - Earthdata Login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HyP3 - </a:t>
            </a:r>
            <a:r>
              <a:rPr lang="en-US" sz="1050">
                <a:solidFill>
                  <a:schemeClr val="dk1"/>
                </a:solidFill>
              </a:rPr>
              <a:t>Alaska Satellite Facility's Hybrid Pluggable Processing Pipeline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AppEEARS - Application for Extracting and Exploring Analysis Ready Samples</a:t>
            </a:r>
            <a:endParaRPr/>
          </a:p>
        </p:txBody>
      </p:sp>
      <p:sp>
        <p:nvSpPr>
          <p:cNvPr id="179" name="Google Shape;179;g271c5a74353_0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71c5a74353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271c5a74353_0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71c5a74353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InSAR - Interferometric Synthetic Aperture Radar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Vertex - Alaskan SAR facility data search application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https://wiki.earthdata.nasa.gov/download/attachments/197003646/ACCESS_ESDSWG_Bekaert.pptx?api=v2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271c5a74353_0_1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71c5a74353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https://agupubs.onlinelibrary.wiley.com/doi/10.1029/2022GL099464</a:t>
            </a:r>
            <a:endParaRPr/>
          </a:p>
        </p:txBody>
      </p:sp>
      <p:sp>
        <p:nvSpPr>
          <p:cNvPr id="222" name="Google Shape;222;g271c5a74353_0_1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71c5a74353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EKS - Elastic kubernetes service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DBA - Database administrator</a:t>
            </a:r>
            <a:endParaRPr/>
          </a:p>
        </p:txBody>
      </p:sp>
      <p:sp>
        <p:nvSpPr>
          <p:cNvPr id="237" name="Google Shape;237;g271c5a74353_0_1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71c5a74353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RDS - Relational Database Service</a:t>
            </a:r>
            <a:endParaRPr/>
          </a:p>
        </p:txBody>
      </p:sp>
      <p:sp>
        <p:nvSpPr>
          <p:cNvPr id="255" name="Google Shape;255;g271c5a74353_0_1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71c5a74353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ISP - Internet Service Provider</a:t>
            </a:r>
            <a:endParaRPr/>
          </a:p>
        </p:txBody>
      </p:sp>
      <p:sp>
        <p:nvSpPr>
          <p:cNvPr id="269" name="Google Shape;269;g271c5a74353_0_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71c5a74353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271c5a74353_0_2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71c5a74353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271c5a74353_0_1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5.jpg"/><Relationship Id="rId5" Type="http://schemas.openxmlformats.org/officeDocument/2006/relationships/image" Target="../media/image15.jpg"/><Relationship Id="rId6" Type="http://schemas.openxmlformats.org/officeDocument/2006/relationships/image" Target="../media/image22.png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5.jp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Relationship Id="rId4" Type="http://schemas.openxmlformats.org/officeDocument/2006/relationships/image" Target="../media/image2.png"/><Relationship Id="rId11" Type="http://schemas.openxmlformats.org/officeDocument/2006/relationships/hyperlink" Target="https://wiki.earthdata.nasa.gov/download/attachments/197003646/ACCESS_ESDSWG_Bekaert.pptx?api=v2" TargetMode="External"/><Relationship Id="rId10" Type="http://schemas.openxmlformats.org/officeDocument/2006/relationships/image" Target="../media/image11.png"/><Relationship Id="rId12" Type="http://schemas.openxmlformats.org/officeDocument/2006/relationships/image" Target="../media/image10.png"/><Relationship Id="rId9" Type="http://schemas.openxmlformats.org/officeDocument/2006/relationships/hyperlink" Target="https://wiki.earthdata.nasa.gov/download/attachments/197003646/ACCESS_ESDSWG_Bekaert.pptx?api=v2" TargetMode="External"/><Relationship Id="rId5" Type="http://schemas.openxmlformats.org/officeDocument/2006/relationships/hyperlink" Target="https://wiki.earthdata.nasa.gov/download/attachments/197003646/ACCESS_ESDSWG_Bekaert.pptx?api=v2" TargetMode="External"/><Relationship Id="rId6" Type="http://schemas.openxmlformats.org/officeDocument/2006/relationships/hyperlink" Target="https://wiki.earthdata.nasa.gov/download/attachments/197003646/ACCESS_ESDSWG_Bekaert.pptx?api=v2" TargetMode="External"/><Relationship Id="rId7" Type="http://schemas.openxmlformats.org/officeDocument/2006/relationships/hyperlink" Target="https://wiki.earthdata.nasa.gov/download/attachments/197003646/ACCESS_ESDSWG_Bekaert.pptx?api=v2" TargetMode="External"/><Relationship Id="rId8" Type="http://schemas.openxmlformats.org/officeDocument/2006/relationships/hyperlink" Target="https://wiki.earthdata.nasa.gov/download/attachments/197003646/ACCESS_ESDSWG_Bekaert.pptx?api=v2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2.png"/><Relationship Id="rId5" Type="http://schemas.openxmlformats.org/officeDocument/2006/relationships/hyperlink" Target="https://agupubs.onlinelibrary.wiley.com/doi/10.1029/2022GL099464" TargetMode="External"/><Relationship Id="rId6" Type="http://schemas.openxmlformats.org/officeDocument/2006/relationships/hyperlink" Target="https://agupubs.onlinelibrary.wiley.com/doi/10.1029/2022GL099464" TargetMode="External"/><Relationship Id="rId7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20.jpg"/><Relationship Id="rId5" Type="http://schemas.openxmlformats.org/officeDocument/2006/relationships/image" Target="../media/image2.png"/><Relationship Id="rId6" Type="http://schemas.openxmlformats.org/officeDocument/2006/relationships/image" Target="../media/image17.png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view of the earth from space&#10;&#10;Description automatically generated with medium confidence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19426" t="0"/>
          <a:stretch/>
        </p:blipFill>
        <p:spPr>
          <a:xfrm>
            <a:off x="3882571" y="10"/>
            <a:ext cx="8309429" cy="6857990"/>
          </a:xfrm>
          <a:custGeom>
            <a:rect b="b" l="l" r="r" t="t"/>
            <a:pathLst>
              <a:path extrusionOk="0"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85" name="Google Shape;85;p13"/>
          <p:cNvGrpSpPr/>
          <p:nvPr/>
        </p:nvGrpSpPr>
        <p:grpSpPr>
          <a:xfrm>
            <a:off x="-2" y="-1"/>
            <a:ext cx="4581526" cy="6858002"/>
            <a:chOff x="-2" y="-1"/>
            <a:chExt cx="4581526" cy="6858002"/>
          </a:xfrm>
        </p:grpSpPr>
        <p:sp>
          <p:nvSpPr>
            <p:cNvPr id="86" name="Google Shape;86;p13"/>
            <p:cNvSpPr/>
            <p:nvPr/>
          </p:nvSpPr>
          <p:spPr>
            <a:xfrm>
              <a:off x="-2" y="-1"/>
              <a:ext cx="4572002" cy="6858002"/>
            </a:xfrm>
            <a:custGeom>
              <a:rect b="b" l="l" r="r" t="t"/>
              <a:pathLst>
                <a:path extrusionOk="0" h="6858002" w="4572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381000" rotWithShape="0" algn="ctr" dist="50800">
                <a:srgbClr val="000000">
                  <a:alpha val="9803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7" name="Google Shape;87;p13"/>
            <p:cNvGrpSpPr/>
            <p:nvPr/>
          </p:nvGrpSpPr>
          <p:grpSpPr>
            <a:xfrm>
              <a:off x="3697283" y="0"/>
              <a:ext cx="884241" cy="6858002"/>
              <a:chOff x="3697283" y="0"/>
              <a:chExt cx="884241" cy="6858002"/>
            </a:xfrm>
          </p:grpSpPr>
          <p:grpSp>
            <p:nvGrpSpPr>
              <p:cNvPr id="88" name="Google Shape;88;p13"/>
              <p:cNvGrpSpPr/>
              <p:nvPr/>
            </p:nvGrpSpPr>
            <p:grpSpPr>
              <a:xfrm>
                <a:off x="3697283" y="0"/>
                <a:ext cx="884241" cy="6858001"/>
                <a:chOff x="3697283" y="0"/>
                <a:chExt cx="884241" cy="6858001"/>
              </a:xfrm>
            </p:grpSpPr>
            <p:sp>
              <p:nvSpPr>
                <p:cNvPr id="89" name="Google Shape;89;p13"/>
                <p:cNvSpPr/>
                <p:nvPr/>
              </p:nvSpPr>
              <p:spPr>
                <a:xfrm flipH="1" rot="-5400000">
                  <a:off x="705641" y="2991642"/>
                  <a:ext cx="6858001" cy="874716"/>
                </a:xfrm>
                <a:custGeom>
                  <a:rect b="b" l="l" r="r" t="t"/>
                  <a:pathLst>
                    <a:path extrusionOk="0" h="874716" w="6858001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" name="Google Shape;90;p13"/>
                <p:cNvSpPr/>
                <p:nvPr/>
              </p:nvSpPr>
              <p:spPr>
                <a:xfrm flipH="1" rot="-5400000">
                  <a:off x="715166" y="2991642"/>
                  <a:ext cx="6858001" cy="874716"/>
                </a:xfrm>
                <a:custGeom>
                  <a:rect b="b" l="l" r="r" t="t"/>
                  <a:pathLst>
                    <a:path extrusionOk="0" h="874716" w="6858001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1" name="Google Shape;91;p13"/>
              <p:cNvGrpSpPr/>
              <p:nvPr/>
            </p:nvGrpSpPr>
            <p:grpSpPr>
              <a:xfrm>
                <a:off x="3697283" y="1"/>
                <a:ext cx="884241" cy="6858001"/>
                <a:chOff x="3697283" y="0"/>
                <a:chExt cx="884241" cy="6858001"/>
              </a:xfrm>
            </p:grpSpPr>
            <p:sp>
              <p:nvSpPr>
                <p:cNvPr id="92" name="Google Shape;92;p13"/>
                <p:cNvSpPr/>
                <p:nvPr/>
              </p:nvSpPr>
              <p:spPr>
                <a:xfrm flipH="1" rot="-5400000">
                  <a:off x="705641" y="2991642"/>
                  <a:ext cx="6858001" cy="874716"/>
                </a:xfrm>
                <a:custGeom>
                  <a:rect b="b" l="l" r="r" t="t"/>
                  <a:pathLst>
                    <a:path extrusionOk="0" h="874716" w="6858001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blipFill rotWithShape="1">
                  <a:blip r:embed="rId4">
                    <a:alphaModFix amt="57000"/>
                  </a:blip>
                  <a:tile algn="tl" flip="none" tx="0" sx="100000" ty="0" sy="100000"/>
                </a:blip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" name="Google Shape;93;p13"/>
                <p:cNvSpPr/>
                <p:nvPr/>
              </p:nvSpPr>
              <p:spPr>
                <a:xfrm flipH="1" rot="-5400000">
                  <a:off x="715166" y="2991642"/>
                  <a:ext cx="6858001" cy="874716"/>
                </a:xfrm>
                <a:custGeom>
                  <a:rect b="b" l="l" r="r" t="t"/>
                  <a:pathLst>
                    <a:path extrusionOk="0" h="874716" w="6858001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blipFill rotWithShape="1">
                  <a:blip r:embed="rId4">
                    <a:alphaModFix amt="57000"/>
                  </a:blip>
                  <a:tile algn="tl" flip="none" tx="0" sx="100000" ty="0" sy="100000"/>
                </a:blip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94" name="Google Shape;94;p13"/>
          <p:cNvSpPr/>
          <p:nvPr/>
        </p:nvSpPr>
        <p:spPr>
          <a:xfrm rot="10800000">
            <a:off x="3073003" y="-2"/>
            <a:ext cx="637674" cy="6857999"/>
          </a:xfrm>
          <a:prstGeom prst="rect">
            <a:avLst/>
          </a:prstGeom>
          <a:gradFill>
            <a:gsLst>
              <a:gs pos="0">
                <a:schemeClr val="dk1"/>
              </a:gs>
              <a:gs pos="37000">
                <a:schemeClr val="dk1"/>
              </a:gs>
              <a:gs pos="56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aphical user interface, application, Word&#10;&#10;Description automatically generated" id="95" name="Google Shape;95;p13"/>
          <p:cNvPicPr preferRelativeResize="0"/>
          <p:nvPr/>
        </p:nvPicPr>
        <p:blipFill rotWithShape="1">
          <a:blip r:embed="rId5">
            <a:alphaModFix/>
          </a:blip>
          <a:srcRect b="62632" l="29545" r="68717" t="0"/>
          <a:stretch/>
        </p:blipFill>
        <p:spPr>
          <a:xfrm>
            <a:off x="2887579" y="1"/>
            <a:ext cx="624281" cy="19402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phical user interface, application, Word&#10;&#10;Description automatically generated" id="96" name="Google Shape;96;p13"/>
          <p:cNvPicPr preferRelativeResize="0"/>
          <p:nvPr/>
        </p:nvPicPr>
        <p:blipFill rotWithShape="1">
          <a:blip r:embed="rId5">
            <a:alphaModFix/>
          </a:blip>
          <a:srcRect b="62632" l="0" r="68717" t="0"/>
          <a:stretch/>
        </p:blipFill>
        <p:spPr>
          <a:xfrm>
            <a:off x="0" y="0"/>
            <a:ext cx="2946075" cy="19402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phical user interface, application, Word&#10;&#10;Description automatically generated" id="97" name="Google Shape;97;p13"/>
          <p:cNvPicPr preferRelativeResize="0"/>
          <p:nvPr/>
        </p:nvPicPr>
        <p:blipFill rotWithShape="1">
          <a:blip r:embed="rId6">
            <a:alphaModFix/>
          </a:blip>
          <a:srcRect b="11226" l="27403" r="68716" t="23333"/>
          <a:stretch/>
        </p:blipFill>
        <p:spPr>
          <a:xfrm>
            <a:off x="1" y="1216550"/>
            <a:ext cx="3511859" cy="5641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icon&#10;&#10;Description automatically generated" id="98" name="Google Shape;9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9617" y="6136105"/>
            <a:ext cx="741788" cy="613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phical user interface, application, Word&#10;&#10;Description automatically generated" id="99" name="Google Shape;99;p13"/>
          <p:cNvPicPr preferRelativeResize="0"/>
          <p:nvPr/>
        </p:nvPicPr>
        <p:blipFill rotWithShape="1">
          <a:blip r:embed="rId6">
            <a:alphaModFix/>
          </a:blip>
          <a:srcRect b="11226" l="31092" r="68716" t="23333"/>
          <a:stretch/>
        </p:blipFill>
        <p:spPr>
          <a:xfrm>
            <a:off x="2887580" y="1275347"/>
            <a:ext cx="531974" cy="558265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/>
          <p:nvPr/>
        </p:nvSpPr>
        <p:spPr>
          <a:xfrm rot="10800000">
            <a:off x="3153567" y="-6"/>
            <a:ext cx="521503" cy="6857999"/>
          </a:xfrm>
          <a:prstGeom prst="rect">
            <a:avLst/>
          </a:prstGeom>
          <a:gradFill>
            <a:gsLst>
              <a:gs pos="0">
                <a:schemeClr val="dk1"/>
              </a:gs>
              <a:gs pos="37000">
                <a:schemeClr val="dk1"/>
              </a:gs>
              <a:gs pos="56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232508" y="4662095"/>
            <a:ext cx="1411200" cy="72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140686" y="5081000"/>
            <a:ext cx="3012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Summer ESIP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July 23rd 2024</a:t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189626" y="1637264"/>
            <a:ext cx="32499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Why NASA earthdata went to the cloud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Doug Newman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NASA ESDIS Project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Goddard Space Flight Center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al user interface, application, Word&#10;&#10;Description automatically generated" id="109" name="Google Shape;109;p14"/>
          <p:cNvPicPr preferRelativeResize="0"/>
          <p:nvPr/>
        </p:nvPicPr>
        <p:blipFill rotWithShape="1">
          <a:blip r:embed="rId3">
            <a:alphaModFix/>
          </a:blip>
          <a:srcRect b="11226" l="27403" r="68716" t="23333"/>
          <a:stretch/>
        </p:blipFill>
        <p:spPr>
          <a:xfrm>
            <a:off x="0" y="0"/>
            <a:ext cx="47324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10" name="Google Shape;11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If you take one thing away from this talk…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838200" y="1825624"/>
            <a:ext cx="10515599" cy="3935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NASA earth science data will be </a:t>
            </a: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easily accessible to all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an environment that </a:t>
            </a: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allows the leverage of compute capabilities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required for earth science visualization and analysis today and for the foreseeable future.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 environment is the Amazon Web Services (AWS) cloud today. In the future, we 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aspire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be ‘multi-cloud’.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al user interface, application, Word&#10;&#10;Description automatically generated" id="118" name="Google Shape;118;p15"/>
          <p:cNvPicPr preferRelativeResize="0"/>
          <p:nvPr/>
        </p:nvPicPr>
        <p:blipFill rotWithShape="1">
          <a:blip r:embed="rId3">
            <a:alphaModFix/>
          </a:blip>
          <a:srcRect b="11223" l="27402" r="68716" t="23336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19" name="Google Shape;11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Welcome</a:t>
            </a:r>
            <a:r>
              <a:rPr lang="en-US"/>
              <a:t> to our data fortress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900300" y="1758350"/>
            <a:ext cx="105156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have likely heard about the perils of the data fortress. Where an organization, business or institution sets up storage and compute and downloads a lot of data from a provider (like us). Those lucky enough to have access enjoy the ability to perform analysis and visualization adjacent to the data using powerful compute resources.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Earthdata Cloud is our data fortress and ALL are welcome. But, in general, you pay for your compute.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al user interface, application, Word&#10;&#10;Description automatically generated" id="127" name="Google Shape;127;p16"/>
          <p:cNvPicPr preferRelativeResize="0"/>
          <p:nvPr/>
        </p:nvPicPr>
        <p:blipFill rotWithShape="1">
          <a:blip r:embed="rId3">
            <a:alphaModFix/>
          </a:blip>
          <a:srcRect b="11226" l="27403" r="68716" t="23333"/>
          <a:stretch/>
        </p:blipFill>
        <p:spPr>
          <a:xfrm>
            <a:off x="0" y="0"/>
            <a:ext cx="47324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28" name="Google Shape;12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2"/>
                </a:solidFill>
              </a:rPr>
              <a:t>The reasons</a:t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838200" y="1944688"/>
            <a:ext cx="10515600" cy="3714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Easy access to data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Rapid deployment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Scalability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Flexibility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Reduced redundancy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Cost effectiveness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This is a somewhat ordered list!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1" name="Google Shape;131;p16"/>
          <p:cNvCxnSpPr/>
          <p:nvPr/>
        </p:nvCxnSpPr>
        <p:spPr>
          <a:xfrm>
            <a:off x="838200" y="1690688"/>
            <a:ext cx="5611368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2" name="Google Shape;132;p16"/>
          <p:cNvSpPr txBox="1"/>
          <p:nvPr/>
        </p:nvSpPr>
        <p:spPr>
          <a:xfrm>
            <a:off x="7924800" y="5842000"/>
            <a:ext cx="395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https://www.earthdata.nasa.gov/eosdis/cloud-evolution</a:t>
            </a:r>
            <a:endParaRPr/>
          </a:p>
        </p:txBody>
      </p:sp>
      <p:sp>
        <p:nvSpPr>
          <p:cNvPr id="133" name="Google Shape;133;p1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9" name="Google Shape;139;p17"/>
          <p:cNvGrpSpPr/>
          <p:nvPr/>
        </p:nvGrpSpPr>
        <p:grpSpPr>
          <a:xfrm rot="5400000">
            <a:off x="7956315" y="1890177"/>
            <a:ext cx="5859921" cy="2079178"/>
            <a:chOff x="6081592" y="1998368"/>
            <a:chExt cx="5613489" cy="782175"/>
          </a:xfrm>
        </p:grpSpPr>
        <p:sp>
          <p:nvSpPr>
            <p:cNvPr id="140" name="Google Shape;140;p17"/>
            <p:cNvSpPr/>
            <p:nvPr/>
          </p:nvSpPr>
          <p:spPr>
            <a:xfrm rot="5400000">
              <a:off x="11227981" y="2313068"/>
              <a:ext cx="7818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7"/>
            <p:cNvSpPr/>
            <p:nvPr/>
          </p:nvSpPr>
          <p:spPr>
            <a:xfrm rot="10800000">
              <a:off x="6081592" y="1998743"/>
              <a:ext cx="5373000" cy="781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17"/>
          <p:cNvSpPr/>
          <p:nvPr/>
        </p:nvSpPr>
        <p:spPr>
          <a:xfrm>
            <a:off x="596528" y="470082"/>
            <a:ext cx="11111700" cy="591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view of the earth from space&#10;&#10;Description automatically generated with medium confidence" id="143" name="Google Shape;143;p17"/>
          <p:cNvPicPr preferRelativeResize="0"/>
          <p:nvPr/>
        </p:nvPicPr>
        <p:blipFill rotWithShape="1">
          <a:blip r:embed="rId3">
            <a:alphaModFix/>
          </a:blip>
          <a:srcRect b="12561" l="0" r="0" t="10467"/>
          <a:stretch/>
        </p:blipFill>
        <p:spPr>
          <a:xfrm>
            <a:off x="838200" y="704765"/>
            <a:ext cx="10628376" cy="5440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44" name="Google Shape;14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528" y="36703"/>
            <a:ext cx="1798140" cy="54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/>
          <p:nvPr/>
        </p:nvSpPr>
        <p:spPr>
          <a:xfrm>
            <a:off x="4523875" y="1091922"/>
            <a:ext cx="6677400" cy="4489800"/>
          </a:xfrm>
          <a:prstGeom prst="rect">
            <a:avLst/>
          </a:prstGeom>
          <a:solidFill>
            <a:srgbClr val="3F6985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4891364" y="2628638"/>
            <a:ext cx="61416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What’s in it for ESDIS?</a:t>
            </a:r>
            <a:endParaRPr/>
          </a:p>
        </p:txBody>
      </p:sp>
      <p:sp>
        <p:nvSpPr>
          <p:cNvPr id="147" name="Google Shape;147;p1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3729" y="2633825"/>
            <a:ext cx="9322952" cy="36235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18"/>
          <p:cNvGrpSpPr/>
          <p:nvPr/>
        </p:nvGrpSpPr>
        <p:grpSpPr>
          <a:xfrm>
            <a:off x="0" y="-1"/>
            <a:ext cx="2370224" cy="6858001"/>
            <a:chOff x="0" y="-1"/>
            <a:chExt cx="2370224" cy="6858001"/>
          </a:xfrm>
        </p:grpSpPr>
        <p:grpSp>
          <p:nvGrpSpPr>
            <p:cNvPr id="154" name="Google Shape;154;p18"/>
            <p:cNvGrpSpPr/>
            <p:nvPr/>
          </p:nvGrpSpPr>
          <p:grpSpPr>
            <a:xfrm>
              <a:off x="0" y="-1"/>
              <a:ext cx="2370224" cy="6858001"/>
              <a:chOff x="0" y="0"/>
              <a:chExt cx="2370224" cy="6858001"/>
            </a:xfrm>
          </p:grpSpPr>
          <p:pic>
            <p:nvPicPr>
              <p:cNvPr descr="Graphical user interface, application, Word&#10;&#10;Description automatically generated" id="155" name="Google Shape;155;p18"/>
              <p:cNvPicPr preferRelativeResize="0"/>
              <p:nvPr/>
            </p:nvPicPr>
            <p:blipFill rotWithShape="1">
              <a:blip r:embed="rId4">
                <a:alphaModFix/>
              </a:blip>
              <a:srcRect b="62633" l="0" r="68716" t="5543"/>
              <a:stretch/>
            </p:blipFill>
            <p:spPr>
              <a:xfrm>
                <a:off x="0" y="0"/>
                <a:ext cx="2370224" cy="13119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Graphical user interface, application, Word&#10;&#10;Description automatically generated" id="156" name="Google Shape;156;p18"/>
              <p:cNvPicPr preferRelativeResize="0"/>
              <p:nvPr/>
            </p:nvPicPr>
            <p:blipFill rotWithShape="1">
              <a:blip r:embed="rId4">
                <a:alphaModFix/>
              </a:blip>
              <a:srcRect b="11223" l="27402" r="68716" t="23336"/>
              <a:stretch/>
            </p:blipFill>
            <p:spPr>
              <a:xfrm>
                <a:off x="1" y="796304"/>
                <a:ext cx="2370217" cy="6061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Logo, icon&#10;&#10;Description automatically generated" id="157" name="Google Shape;157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89617" y="6136105"/>
              <a:ext cx="741788" cy="613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8" name="Google Shape;158;p18"/>
          <p:cNvSpPr/>
          <p:nvPr/>
        </p:nvSpPr>
        <p:spPr>
          <a:xfrm>
            <a:off x="2370221" y="2219"/>
            <a:ext cx="9821700" cy="794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4512326" y="122015"/>
            <a:ext cx="73830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Scalability - the data explosion</a:t>
            </a:r>
            <a:endParaRPr/>
          </a:p>
        </p:txBody>
      </p:sp>
      <p:sp>
        <p:nvSpPr>
          <p:cNvPr id="160" name="Google Shape;160;p18"/>
          <p:cNvSpPr txBox="1"/>
          <p:nvPr/>
        </p:nvSpPr>
        <p:spPr>
          <a:xfrm>
            <a:off x="2506650" y="1339775"/>
            <a:ext cx="949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latin typeface="Avenir"/>
                <a:ea typeface="Avenir"/>
                <a:cs typeface="Avenir"/>
                <a:sym typeface="Avenir"/>
              </a:rPr>
              <a:t>‘</a:t>
            </a:r>
            <a:r>
              <a:rPr i="1" lang="en-US" sz="2400">
                <a:latin typeface="Avenir"/>
                <a:ea typeface="Avenir"/>
                <a:cs typeface="Avenir"/>
                <a:sym typeface="Avenir"/>
              </a:rPr>
              <a:t>The size and use of the archive can expand easily and rapidly as needed.’</a:t>
            </a:r>
            <a:endParaRPr i="1"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5851451" y="3724450"/>
            <a:ext cx="1921800" cy="716700"/>
          </a:xfrm>
          <a:prstGeom prst="wedgeEllipseCallout">
            <a:avLst>
              <a:gd fmla="val 21397" name="adj1"/>
              <a:gd fmla="val 161762" name="adj2"/>
            </a:avLst>
          </a:prstGeom>
          <a:solidFill>
            <a:srgbClr val="ECF0F1"/>
          </a:solidFill>
          <a:ln cap="flat" cmpd="sng" w="9525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C27BA0"/>
                </a:solidFill>
              </a:rPr>
              <a:t>DON’T PANIC!</a:t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162" name="Google Shape;162;p1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19"/>
          <p:cNvGrpSpPr/>
          <p:nvPr/>
        </p:nvGrpSpPr>
        <p:grpSpPr>
          <a:xfrm>
            <a:off x="0" y="-1"/>
            <a:ext cx="2370224" cy="6858001"/>
            <a:chOff x="0" y="-1"/>
            <a:chExt cx="2370224" cy="6858001"/>
          </a:xfrm>
        </p:grpSpPr>
        <p:grpSp>
          <p:nvGrpSpPr>
            <p:cNvPr id="168" name="Google Shape;168;p19"/>
            <p:cNvGrpSpPr/>
            <p:nvPr/>
          </p:nvGrpSpPr>
          <p:grpSpPr>
            <a:xfrm>
              <a:off x="0" y="-1"/>
              <a:ext cx="2370224" cy="6858001"/>
              <a:chOff x="0" y="0"/>
              <a:chExt cx="2370224" cy="6858001"/>
            </a:xfrm>
          </p:grpSpPr>
          <p:pic>
            <p:nvPicPr>
              <p:cNvPr descr="Graphical user interface, application, Word&#10;&#10;Description automatically generated" id="169" name="Google Shape;169;p19"/>
              <p:cNvPicPr preferRelativeResize="0"/>
              <p:nvPr/>
            </p:nvPicPr>
            <p:blipFill rotWithShape="1">
              <a:blip r:embed="rId3">
                <a:alphaModFix/>
              </a:blip>
              <a:srcRect b="62633" l="0" r="68716" t="5543"/>
              <a:stretch/>
            </p:blipFill>
            <p:spPr>
              <a:xfrm>
                <a:off x="0" y="0"/>
                <a:ext cx="2370224" cy="13119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Graphical user interface, application, Word&#10;&#10;Description automatically generated" id="170" name="Google Shape;170;p19"/>
              <p:cNvPicPr preferRelativeResize="0"/>
              <p:nvPr/>
            </p:nvPicPr>
            <p:blipFill rotWithShape="1">
              <a:blip r:embed="rId3">
                <a:alphaModFix/>
              </a:blip>
              <a:srcRect b="11223" l="27402" r="68716" t="23336"/>
              <a:stretch/>
            </p:blipFill>
            <p:spPr>
              <a:xfrm>
                <a:off x="1" y="796304"/>
                <a:ext cx="2370217" cy="6061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Logo, icon&#10;&#10;Description automatically generated" id="171" name="Google Shape;171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17" y="6136105"/>
              <a:ext cx="741788" cy="613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2" name="Google Shape;172;p19"/>
          <p:cNvSpPr/>
          <p:nvPr/>
        </p:nvSpPr>
        <p:spPr>
          <a:xfrm>
            <a:off x="2370221" y="2219"/>
            <a:ext cx="9821700" cy="794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9"/>
          <p:cNvSpPr txBox="1"/>
          <p:nvPr/>
        </p:nvSpPr>
        <p:spPr>
          <a:xfrm>
            <a:off x="4512326" y="122015"/>
            <a:ext cx="73830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Flexibility</a:t>
            </a:r>
            <a:endParaRPr/>
          </a:p>
        </p:txBody>
      </p:sp>
      <p:sp>
        <p:nvSpPr>
          <p:cNvPr id="174" name="Google Shape;174;p19"/>
          <p:cNvSpPr txBox="1"/>
          <p:nvPr/>
        </p:nvSpPr>
        <p:spPr>
          <a:xfrm>
            <a:off x="2515475" y="1258925"/>
            <a:ext cx="94671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latin typeface="Avenir"/>
                <a:ea typeface="Avenir"/>
                <a:cs typeface="Avenir"/>
                <a:sym typeface="Avenir"/>
              </a:rPr>
              <a:t>‘Mission needs can dictate options … to enable the best use of mission data.’</a:t>
            </a:r>
            <a:endParaRPr i="1" sz="24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venir"/>
                <a:ea typeface="Avenir"/>
                <a:cs typeface="Avenir"/>
                <a:sym typeface="Avenir"/>
              </a:rPr>
              <a:t>Common Metadata Repository </a:t>
            </a:r>
            <a:r>
              <a:rPr lang="en-US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Clojure, AWS ECS, Oracle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venir"/>
                <a:ea typeface="Avenir"/>
                <a:cs typeface="Avenir"/>
                <a:sym typeface="Avenir"/>
              </a:rPr>
              <a:t>Harmony </a:t>
            </a:r>
            <a:r>
              <a:rPr lang="en-US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Typescript, Express JS, Kubernetes, Docker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venir"/>
                <a:ea typeface="Avenir"/>
                <a:cs typeface="Avenir"/>
                <a:sym typeface="Avenir"/>
              </a:rPr>
              <a:t>Giovanni in the cloud </a:t>
            </a:r>
            <a:r>
              <a:rPr lang="en-US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Python, Node, Lambda, API Gateway, DynamoDB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3242475" y="1258925"/>
            <a:ext cx="8229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6" name="Google Shape;176;p1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20"/>
          <p:cNvGrpSpPr/>
          <p:nvPr/>
        </p:nvGrpSpPr>
        <p:grpSpPr>
          <a:xfrm>
            <a:off x="0" y="-1"/>
            <a:ext cx="2370224" cy="6858001"/>
            <a:chOff x="0" y="-1"/>
            <a:chExt cx="2370224" cy="6858001"/>
          </a:xfrm>
        </p:grpSpPr>
        <p:grpSp>
          <p:nvGrpSpPr>
            <p:cNvPr id="182" name="Google Shape;182;p20"/>
            <p:cNvGrpSpPr/>
            <p:nvPr/>
          </p:nvGrpSpPr>
          <p:grpSpPr>
            <a:xfrm>
              <a:off x="0" y="-1"/>
              <a:ext cx="2370224" cy="6858001"/>
              <a:chOff x="0" y="0"/>
              <a:chExt cx="2370224" cy="6858001"/>
            </a:xfrm>
          </p:grpSpPr>
          <p:pic>
            <p:nvPicPr>
              <p:cNvPr descr="Graphical user interface, application, Word&#10;&#10;Description automatically generated" id="183" name="Google Shape;183;p20"/>
              <p:cNvPicPr preferRelativeResize="0"/>
              <p:nvPr/>
            </p:nvPicPr>
            <p:blipFill rotWithShape="1">
              <a:blip r:embed="rId3">
                <a:alphaModFix/>
              </a:blip>
              <a:srcRect b="62633" l="0" r="68716" t="5543"/>
              <a:stretch/>
            </p:blipFill>
            <p:spPr>
              <a:xfrm>
                <a:off x="0" y="0"/>
                <a:ext cx="2370224" cy="13119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Graphical user interface, application, Word&#10;&#10;Description automatically generated" id="184" name="Google Shape;184;p20"/>
              <p:cNvPicPr preferRelativeResize="0"/>
              <p:nvPr/>
            </p:nvPicPr>
            <p:blipFill rotWithShape="1">
              <a:blip r:embed="rId3">
                <a:alphaModFix/>
              </a:blip>
              <a:srcRect b="11223" l="27402" r="68716" t="23336"/>
              <a:stretch/>
            </p:blipFill>
            <p:spPr>
              <a:xfrm>
                <a:off x="1" y="796304"/>
                <a:ext cx="2370217" cy="6061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Logo, icon&#10;&#10;Description automatically generated" id="185" name="Google Shape;18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17" y="6136105"/>
              <a:ext cx="741788" cy="613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6" name="Google Shape;186;p20"/>
          <p:cNvSpPr/>
          <p:nvPr/>
        </p:nvSpPr>
        <p:spPr>
          <a:xfrm>
            <a:off x="2370221" y="2219"/>
            <a:ext cx="9821700" cy="794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4512326" y="122015"/>
            <a:ext cx="73830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Reduced redundancy</a:t>
            </a:r>
            <a:endParaRPr/>
          </a:p>
        </p:txBody>
      </p:sp>
      <p:sp>
        <p:nvSpPr>
          <p:cNvPr id="188" name="Google Shape;188;p20"/>
          <p:cNvSpPr txBox="1"/>
          <p:nvPr/>
        </p:nvSpPr>
        <p:spPr>
          <a:xfrm>
            <a:off x="2513725" y="1222275"/>
            <a:ext cx="958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latin typeface="Avenir"/>
                <a:ea typeface="Avenir"/>
                <a:cs typeface="Avenir"/>
                <a:sym typeface="Avenir"/>
              </a:rPr>
              <a:t>‘The use of a common infrastructure with cloud native services will reduce redundant tools and services…’</a:t>
            </a:r>
            <a:endParaRPr i="1" sz="24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89" name="Google Shape;18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7993" y="2290825"/>
            <a:ext cx="8258565" cy="440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1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6" name="Google Shape;196;p21"/>
          <p:cNvGrpSpPr/>
          <p:nvPr/>
        </p:nvGrpSpPr>
        <p:grpSpPr>
          <a:xfrm rot="5400000">
            <a:off x="7956315" y="1890177"/>
            <a:ext cx="5859921" cy="2079178"/>
            <a:chOff x="6081592" y="1998368"/>
            <a:chExt cx="5613489" cy="782175"/>
          </a:xfrm>
        </p:grpSpPr>
        <p:sp>
          <p:nvSpPr>
            <p:cNvPr id="197" name="Google Shape;197;p21"/>
            <p:cNvSpPr/>
            <p:nvPr/>
          </p:nvSpPr>
          <p:spPr>
            <a:xfrm rot="5400000">
              <a:off x="11227981" y="2313068"/>
              <a:ext cx="7818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1"/>
            <p:cNvSpPr/>
            <p:nvPr/>
          </p:nvSpPr>
          <p:spPr>
            <a:xfrm rot="10800000">
              <a:off x="6081592" y="1998743"/>
              <a:ext cx="5373000" cy="781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21"/>
          <p:cNvSpPr/>
          <p:nvPr/>
        </p:nvSpPr>
        <p:spPr>
          <a:xfrm>
            <a:off x="596528" y="470082"/>
            <a:ext cx="11111700" cy="591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view of the earth from space&#10;&#10;Description automatically generated with medium confidence" id="200" name="Google Shape;200;p21"/>
          <p:cNvPicPr preferRelativeResize="0"/>
          <p:nvPr/>
        </p:nvPicPr>
        <p:blipFill rotWithShape="1">
          <a:blip r:embed="rId3">
            <a:alphaModFix/>
          </a:blip>
          <a:srcRect b="12561" l="0" r="0" t="10467"/>
          <a:stretch/>
        </p:blipFill>
        <p:spPr>
          <a:xfrm>
            <a:off x="838200" y="704765"/>
            <a:ext cx="10628376" cy="5440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01" name="Google Shape;20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528" y="36703"/>
            <a:ext cx="1798140" cy="54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/>
          <p:nvPr/>
        </p:nvSpPr>
        <p:spPr>
          <a:xfrm>
            <a:off x="4523875" y="1091922"/>
            <a:ext cx="6677400" cy="4489800"/>
          </a:xfrm>
          <a:prstGeom prst="rect">
            <a:avLst/>
          </a:prstGeom>
          <a:solidFill>
            <a:srgbClr val="3F6985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1"/>
          <p:cNvSpPr txBox="1"/>
          <p:nvPr/>
        </p:nvSpPr>
        <p:spPr>
          <a:xfrm>
            <a:off x="4891364" y="2628638"/>
            <a:ext cx="61416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What’s in it for the user?</a:t>
            </a:r>
            <a:endParaRPr/>
          </a:p>
        </p:txBody>
      </p:sp>
      <p:sp>
        <p:nvSpPr>
          <p:cNvPr id="204" name="Google Shape;204;p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22"/>
          <p:cNvGrpSpPr/>
          <p:nvPr/>
        </p:nvGrpSpPr>
        <p:grpSpPr>
          <a:xfrm>
            <a:off x="0" y="-1"/>
            <a:ext cx="2370224" cy="6858001"/>
            <a:chOff x="0" y="-1"/>
            <a:chExt cx="2370224" cy="6858001"/>
          </a:xfrm>
        </p:grpSpPr>
        <p:grpSp>
          <p:nvGrpSpPr>
            <p:cNvPr id="210" name="Google Shape;210;p22"/>
            <p:cNvGrpSpPr/>
            <p:nvPr/>
          </p:nvGrpSpPr>
          <p:grpSpPr>
            <a:xfrm>
              <a:off x="0" y="-1"/>
              <a:ext cx="2370224" cy="6858001"/>
              <a:chOff x="0" y="0"/>
              <a:chExt cx="2370224" cy="6858001"/>
            </a:xfrm>
          </p:grpSpPr>
          <p:pic>
            <p:nvPicPr>
              <p:cNvPr descr="Graphical user interface, application, Word&#10;&#10;Description automatically generated" id="211" name="Google Shape;211;p22"/>
              <p:cNvPicPr preferRelativeResize="0"/>
              <p:nvPr/>
            </p:nvPicPr>
            <p:blipFill rotWithShape="1">
              <a:blip r:embed="rId3">
                <a:alphaModFix/>
              </a:blip>
              <a:srcRect b="62633" l="0" r="68716" t="5543"/>
              <a:stretch/>
            </p:blipFill>
            <p:spPr>
              <a:xfrm>
                <a:off x="0" y="0"/>
                <a:ext cx="2370224" cy="13119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Graphical user interface, application, Word&#10;&#10;Description automatically generated" id="212" name="Google Shape;212;p22"/>
              <p:cNvPicPr preferRelativeResize="0"/>
              <p:nvPr/>
            </p:nvPicPr>
            <p:blipFill rotWithShape="1">
              <a:blip r:embed="rId3">
                <a:alphaModFix/>
              </a:blip>
              <a:srcRect b="11223" l="27402" r="68716" t="23336"/>
              <a:stretch/>
            </p:blipFill>
            <p:spPr>
              <a:xfrm>
                <a:off x="1" y="796304"/>
                <a:ext cx="2370217" cy="6061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Logo, icon&#10;&#10;Description automatically generated" id="213" name="Google Shape;213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17" y="6136105"/>
              <a:ext cx="741788" cy="613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4" name="Google Shape;214;p22"/>
          <p:cNvSpPr/>
          <p:nvPr/>
        </p:nvSpPr>
        <p:spPr>
          <a:xfrm>
            <a:off x="2370221" y="2219"/>
            <a:ext cx="9821700" cy="794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2"/>
          <p:cNvSpPr txBox="1"/>
          <p:nvPr/>
        </p:nvSpPr>
        <p:spPr>
          <a:xfrm>
            <a:off x="4512326" y="122015"/>
            <a:ext cx="73830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Easy access to data</a:t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3166275" y="1334225"/>
            <a:ext cx="82296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Avenir"/>
                <a:ea typeface="Avenir"/>
                <a:cs typeface="Avenir"/>
                <a:sym typeface="Avenir"/>
              </a:rPr>
              <a:t>‘Before’ using Vertex in 2021</a:t>
            </a:r>
            <a:endParaRPr b="1"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2980B9"/>
                </a:solidFill>
                <a:latin typeface="Avenir"/>
                <a:ea typeface="Avenir"/>
                <a:cs typeface="Avenir"/>
                <a:sym typeface="Aveni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‘Enabling cloud-based InSAR </a:t>
            </a:r>
            <a:r>
              <a:rPr lang="en-US" sz="1800">
                <a:uFill>
                  <a:noFill/>
                </a:uFill>
                <a:latin typeface="Avenir"/>
                <a:ea typeface="Avenir"/>
                <a:cs typeface="Avenir"/>
                <a:sym typeface="Avenir"/>
                <a:hlinkClick r:id="rId6"/>
              </a:rPr>
              <a:t> </a:t>
            </a:r>
            <a:r>
              <a:rPr lang="en-US" sz="1800" u="sng">
                <a:solidFill>
                  <a:srgbClr val="2980B9"/>
                </a:solidFill>
                <a:latin typeface="Avenir"/>
                <a:ea typeface="Avenir"/>
                <a:cs typeface="Avenir"/>
                <a:sym typeface="Avenir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science for an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2980B9"/>
                </a:solidFill>
                <a:latin typeface="Avenir"/>
                <a:ea typeface="Avenir"/>
                <a:cs typeface="Avenir"/>
                <a:sym typeface="Avenir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exploding NASA InSAR data archive’</a:t>
            </a: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 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Avenir"/>
                <a:ea typeface="Avenir"/>
                <a:cs typeface="Avenir"/>
                <a:sym typeface="Avenir"/>
              </a:rPr>
              <a:t>4TB</a:t>
            </a: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 of data, </a:t>
            </a:r>
            <a:r>
              <a:rPr b="1" lang="en-US" sz="1800">
                <a:latin typeface="Avenir"/>
                <a:ea typeface="Avenir"/>
                <a:cs typeface="Avenir"/>
                <a:sym typeface="Avenir"/>
              </a:rPr>
              <a:t>107</a:t>
            </a: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 days of processing.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17" name="Google Shape;217;p22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47500" y="1334235"/>
            <a:ext cx="4048375" cy="480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2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66283" y="3693550"/>
            <a:ext cx="3810743" cy="2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23"/>
          <p:cNvGrpSpPr/>
          <p:nvPr/>
        </p:nvGrpSpPr>
        <p:grpSpPr>
          <a:xfrm>
            <a:off x="0" y="-1"/>
            <a:ext cx="2370224" cy="6858001"/>
            <a:chOff x="0" y="-1"/>
            <a:chExt cx="2370224" cy="6858001"/>
          </a:xfrm>
        </p:grpSpPr>
        <p:grpSp>
          <p:nvGrpSpPr>
            <p:cNvPr id="225" name="Google Shape;225;p23"/>
            <p:cNvGrpSpPr/>
            <p:nvPr/>
          </p:nvGrpSpPr>
          <p:grpSpPr>
            <a:xfrm>
              <a:off x="0" y="-1"/>
              <a:ext cx="2370224" cy="6858001"/>
              <a:chOff x="0" y="0"/>
              <a:chExt cx="2370224" cy="6858001"/>
            </a:xfrm>
          </p:grpSpPr>
          <p:pic>
            <p:nvPicPr>
              <p:cNvPr descr="Graphical user interface, application, Word&#10;&#10;Description automatically generated" id="226" name="Google Shape;226;p23"/>
              <p:cNvPicPr preferRelativeResize="0"/>
              <p:nvPr/>
            </p:nvPicPr>
            <p:blipFill rotWithShape="1">
              <a:blip r:embed="rId3">
                <a:alphaModFix/>
              </a:blip>
              <a:srcRect b="62633" l="0" r="68716" t="5543"/>
              <a:stretch/>
            </p:blipFill>
            <p:spPr>
              <a:xfrm>
                <a:off x="0" y="0"/>
                <a:ext cx="2370224" cy="13119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Graphical user interface, application, Word&#10;&#10;Description automatically generated" id="227" name="Google Shape;227;p23"/>
              <p:cNvPicPr preferRelativeResize="0"/>
              <p:nvPr/>
            </p:nvPicPr>
            <p:blipFill rotWithShape="1">
              <a:blip r:embed="rId3">
                <a:alphaModFix/>
              </a:blip>
              <a:srcRect b="11223" l="27402" r="68716" t="23336"/>
              <a:stretch/>
            </p:blipFill>
            <p:spPr>
              <a:xfrm>
                <a:off x="1" y="796304"/>
                <a:ext cx="2370217" cy="6061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Logo, icon&#10;&#10;Description automatically generated" id="228" name="Google Shape;228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17" y="6136105"/>
              <a:ext cx="741788" cy="613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9" name="Google Shape;229;p23"/>
          <p:cNvSpPr/>
          <p:nvPr/>
        </p:nvSpPr>
        <p:spPr>
          <a:xfrm>
            <a:off x="2370221" y="2219"/>
            <a:ext cx="9821700" cy="794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3"/>
          <p:cNvSpPr txBox="1"/>
          <p:nvPr/>
        </p:nvSpPr>
        <p:spPr>
          <a:xfrm>
            <a:off x="4512326" y="122015"/>
            <a:ext cx="73830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Easy access to data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3166275" y="2467763"/>
            <a:ext cx="8229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Avenir"/>
                <a:ea typeface="Avenir"/>
                <a:cs typeface="Avenir"/>
                <a:sym typeface="Avenir"/>
              </a:rPr>
              <a:t>‘After’ using HyP3 in 2022</a:t>
            </a:r>
            <a:endParaRPr b="1"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rgbClr val="2980B9"/>
                </a:solidFill>
                <a:latin typeface="Avenir"/>
                <a:ea typeface="Avenir"/>
                <a:cs typeface="Avenir"/>
                <a:sym typeface="Aveni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’Mt. Edgecumbe seismic storm</a:t>
            </a:r>
            <a:r>
              <a:rPr b="1" lang="en-US" sz="1800">
                <a:latin typeface="Avenir"/>
                <a:ea typeface="Avenir"/>
                <a:cs typeface="Avenir"/>
                <a:sym typeface="Avenir"/>
              </a:rPr>
              <a:t>’</a:t>
            </a:r>
            <a:endParaRPr b="1" sz="18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latin typeface="Avenir"/>
                <a:ea typeface="Avenir"/>
                <a:cs typeface="Avenir"/>
                <a:sym typeface="Avenir"/>
              </a:rPr>
              <a:t>observed April 2022, paper published October 2022.</a:t>
            </a:r>
            <a:r>
              <a:rPr b="1" i="1" lang="en-US" sz="2400">
                <a:latin typeface="Avenir"/>
                <a:ea typeface="Avenir"/>
                <a:cs typeface="Avenir"/>
                <a:sym typeface="Avenir"/>
              </a:rPr>
              <a:t> 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32" name="Google Shape;232;p2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3913" y="4138525"/>
            <a:ext cx="6194324" cy="23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3"/>
          <p:cNvSpPr txBox="1"/>
          <p:nvPr/>
        </p:nvSpPr>
        <p:spPr>
          <a:xfrm>
            <a:off x="3166275" y="1073900"/>
            <a:ext cx="8229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323232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‘D</a:t>
            </a:r>
            <a:r>
              <a:rPr i="1" lang="en-US" sz="2400">
                <a:solidFill>
                  <a:srgbClr val="323232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ata users will be able to access data directly in the cloud, making the need to download volumes of data unnecessary.’</a:t>
            </a:r>
            <a:endParaRPr i="1"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4" name="Google Shape;234;p2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24"/>
          <p:cNvGrpSpPr/>
          <p:nvPr/>
        </p:nvGrpSpPr>
        <p:grpSpPr>
          <a:xfrm>
            <a:off x="0" y="-1"/>
            <a:ext cx="2370224" cy="6858001"/>
            <a:chOff x="0" y="-1"/>
            <a:chExt cx="2370224" cy="6858001"/>
          </a:xfrm>
        </p:grpSpPr>
        <p:grpSp>
          <p:nvGrpSpPr>
            <p:cNvPr id="240" name="Google Shape;240;p24"/>
            <p:cNvGrpSpPr/>
            <p:nvPr/>
          </p:nvGrpSpPr>
          <p:grpSpPr>
            <a:xfrm>
              <a:off x="0" y="-1"/>
              <a:ext cx="2370224" cy="6858001"/>
              <a:chOff x="0" y="0"/>
              <a:chExt cx="2370224" cy="6858001"/>
            </a:xfrm>
          </p:grpSpPr>
          <p:pic>
            <p:nvPicPr>
              <p:cNvPr descr="Graphical user interface, application, Word&#10;&#10;Description automatically generated" id="241" name="Google Shape;241;p24"/>
              <p:cNvPicPr preferRelativeResize="0"/>
              <p:nvPr/>
            </p:nvPicPr>
            <p:blipFill rotWithShape="1">
              <a:blip r:embed="rId3">
                <a:alphaModFix/>
              </a:blip>
              <a:srcRect b="62633" l="0" r="68716" t="5543"/>
              <a:stretch/>
            </p:blipFill>
            <p:spPr>
              <a:xfrm>
                <a:off x="0" y="0"/>
                <a:ext cx="2370224" cy="13119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Graphical user interface, application, Word&#10;&#10;Description automatically generated" id="242" name="Google Shape;242;p24"/>
              <p:cNvPicPr preferRelativeResize="0"/>
              <p:nvPr/>
            </p:nvPicPr>
            <p:blipFill rotWithShape="1">
              <a:blip r:embed="rId3">
                <a:alphaModFix/>
              </a:blip>
              <a:srcRect b="11223" l="27402" r="68716" t="23336"/>
              <a:stretch/>
            </p:blipFill>
            <p:spPr>
              <a:xfrm>
                <a:off x="1" y="796304"/>
                <a:ext cx="2370217" cy="6061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Logo, icon&#10;&#10;Description automatically generated"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17" y="6136105"/>
              <a:ext cx="741788" cy="613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4" name="Google Shape;244;p24"/>
          <p:cNvSpPr/>
          <p:nvPr/>
        </p:nvSpPr>
        <p:spPr>
          <a:xfrm>
            <a:off x="2370221" y="2219"/>
            <a:ext cx="9821700" cy="794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4"/>
          <p:cNvSpPr txBox="1"/>
          <p:nvPr/>
        </p:nvSpPr>
        <p:spPr>
          <a:xfrm>
            <a:off x="2736150" y="122025"/>
            <a:ext cx="91593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Rapid deployment: Managed Services</a:t>
            </a:r>
            <a:endParaRPr/>
          </a:p>
        </p:txBody>
      </p:sp>
      <p:sp>
        <p:nvSpPr>
          <p:cNvPr id="246" name="Google Shape;246;p24"/>
          <p:cNvSpPr txBox="1"/>
          <p:nvPr/>
        </p:nvSpPr>
        <p:spPr>
          <a:xfrm>
            <a:off x="3048600" y="1222325"/>
            <a:ext cx="8534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323232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‘Users can bring their algorithms and processing software to the cloud and work directly with the data in the cloud’</a:t>
            </a:r>
            <a:endParaRPr i="1" sz="30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7" name="Google Shape;247;p24"/>
          <p:cNvSpPr txBox="1"/>
          <p:nvPr/>
        </p:nvSpPr>
        <p:spPr>
          <a:xfrm>
            <a:off x="3151074" y="2877875"/>
            <a:ext cx="700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Scale and orchestrate analysis with ECS, EKS and Fargate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" name="Google Shape;248;p24"/>
          <p:cNvSpPr txBox="1"/>
          <p:nvPr/>
        </p:nvSpPr>
        <p:spPr>
          <a:xfrm>
            <a:off x="3151079" y="3575300"/>
            <a:ext cx="834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Stand up analysis pipelines with CloudFormation and Code*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p24"/>
          <p:cNvSpPr txBox="1"/>
          <p:nvPr/>
        </p:nvSpPr>
        <p:spPr>
          <a:xfrm>
            <a:off x="3151076" y="4272725"/>
            <a:ext cx="567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Maintain databases without DBAs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24"/>
          <p:cNvSpPr txBox="1"/>
          <p:nvPr/>
        </p:nvSpPr>
        <p:spPr>
          <a:xfrm>
            <a:off x="3151074" y="4985225"/>
            <a:ext cx="7874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Develop and deploy machine learning processes with Sagemaker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p24"/>
          <p:cNvSpPr txBox="1"/>
          <p:nvPr/>
        </p:nvSpPr>
        <p:spPr>
          <a:xfrm>
            <a:off x="3151001" y="5699100"/>
            <a:ext cx="567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Reproduce your science with Jupyter Notebooks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25"/>
          <p:cNvGrpSpPr/>
          <p:nvPr/>
        </p:nvGrpSpPr>
        <p:grpSpPr>
          <a:xfrm>
            <a:off x="0" y="-1"/>
            <a:ext cx="2370224" cy="6858001"/>
            <a:chOff x="0" y="-1"/>
            <a:chExt cx="2370224" cy="6858001"/>
          </a:xfrm>
        </p:grpSpPr>
        <p:grpSp>
          <p:nvGrpSpPr>
            <p:cNvPr id="258" name="Google Shape;258;p25"/>
            <p:cNvGrpSpPr/>
            <p:nvPr/>
          </p:nvGrpSpPr>
          <p:grpSpPr>
            <a:xfrm>
              <a:off x="0" y="-1"/>
              <a:ext cx="2370224" cy="6858001"/>
              <a:chOff x="0" y="0"/>
              <a:chExt cx="2370224" cy="6858001"/>
            </a:xfrm>
          </p:grpSpPr>
          <p:pic>
            <p:nvPicPr>
              <p:cNvPr descr="Graphical user interface, application, Word&#10;&#10;Description automatically generated" id="259" name="Google Shape;259;p25"/>
              <p:cNvPicPr preferRelativeResize="0"/>
              <p:nvPr/>
            </p:nvPicPr>
            <p:blipFill rotWithShape="1">
              <a:blip r:embed="rId3">
                <a:alphaModFix/>
              </a:blip>
              <a:srcRect b="62633" l="0" r="68716" t="5543"/>
              <a:stretch/>
            </p:blipFill>
            <p:spPr>
              <a:xfrm>
                <a:off x="0" y="0"/>
                <a:ext cx="2370224" cy="13119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Graphical user interface, application, Word&#10;&#10;Description automatically generated" id="260" name="Google Shape;260;p25"/>
              <p:cNvPicPr preferRelativeResize="0"/>
              <p:nvPr/>
            </p:nvPicPr>
            <p:blipFill rotWithShape="1">
              <a:blip r:embed="rId3">
                <a:alphaModFix/>
              </a:blip>
              <a:srcRect b="11223" l="27402" r="68716" t="23336"/>
              <a:stretch/>
            </p:blipFill>
            <p:spPr>
              <a:xfrm>
                <a:off x="1" y="796304"/>
                <a:ext cx="2370217" cy="6061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Logo, icon&#10;&#10;Description automatically generated" id="261" name="Google Shape;261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17" y="6136105"/>
              <a:ext cx="741788" cy="613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2" name="Google Shape;262;p25"/>
          <p:cNvSpPr/>
          <p:nvPr/>
        </p:nvSpPr>
        <p:spPr>
          <a:xfrm>
            <a:off x="2370221" y="2219"/>
            <a:ext cx="9821700" cy="794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5"/>
          <p:cNvSpPr txBox="1"/>
          <p:nvPr/>
        </p:nvSpPr>
        <p:spPr>
          <a:xfrm>
            <a:off x="2736150" y="122025"/>
            <a:ext cx="91593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 effectiveness</a:t>
            </a:r>
            <a:endParaRPr/>
          </a:p>
        </p:txBody>
      </p:sp>
      <p:sp>
        <p:nvSpPr>
          <p:cNvPr id="264" name="Google Shape;264;p25"/>
          <p:cNvSpPr txBox="1"/>
          <p:nvPr/>
        </p:nvSpPr>
        <p:spPr>
          <a:xfrm>
            <a:off x="3201000" y="1201125"/>
            <a:ext cx="82296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latin typeface="Avenir"/>
                <a:ea typeface="Avenir"/>
                <a:cs typeface="Avenir"/>
                <a:sym typeface="Avenir"/>
              </a:rPr>
              <a:t>‘</a:t>
            </a:r>
            <a:r>
              <a:rPr i="1" lang="en-US" sz="3000">
                <a:latin typeface="Avenir"/>
                <a:ea typeface="Avenir"/>
                <a:cs typeface="Avenir"/>
                <a:sym typeface="Avenir"/>
              </a:rPr>
              <a:t>EOSDIS and NASA pay only for the storage and services used.’</a:t>
            </a:r>
            <a:endParaRPr i="1"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Avenir"/>
                <a:ea typeface="Avenir"/>
                <a:cs typeface="Avenir"/>
                <a:sym typeface="Avenir"/>
              </a:rPr>
              <a:t>Our users can also benefit from this.</a:t>
            </a:r>
            <a:endParaRPr b="1"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venir"/>
              <a:ea typeface="Avenir"/>
              <a:cs typeface="Avenir"/>
              <a:sym typeface="Avenir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Avenir"/>
              <a:buChar char="●"/>
            </a:pPr>
            <a:r>
              <a:rPr lang="en-US" sz="3000">
                <a:latin typeface="Avenir"/>
                <a:ea typeface="Avenir"/>
                <a:cs typeface="Avenir"/>
                <a:sym typeface="Avenir"/>
              </a:rPr>
              <a:t>Rent large amounts of compute for short periods of time</a:t>
            </a:r>
            <a:endParaRPr sz="3000">
              <a:latin typeface="Avenir"/>
              <a:ea typeface="Avenir"/>
              <a:cs typeface="Avenir"/>
              <a:sym typeface="Avenir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Avenir"/>
              <a:buChar char="●"/>
            </a:pPr>
            <a:r>
              <a:rPr lang="en-US" sz="3000">
                <a:latin typeface="Avenir"/>
                <a:ea typeface="Avenir"/>
                <a:cs typeface="Avenir"/>
                <a:sym typeface="Avenir"/>
              </a:rPr>
              <a:t>Economy of scale: Oracle RDS is generally cheaper than bringing your own oracle license to your compute*</a:t>
            </a:r>
            <a:endParaRPr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5" name="Google Shape;265;p25"/>
          <p:cNvSpPr txBox="1"/>
          <p:nvPr/>
        </p:nvSpPr>
        <p:spPr>
          <a:xfrm>
            <a:off x="5895000" y="6003525"/>
            <a:ext cx="553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*https://houseofbrick.com/blog/oracle-database-workloads/</a:t>
            </a:r>
            <a:endParaRPr sz="1200"/>
          </a:p>
        </p:txBody>
      </p:sp>
      <p:sp>
        <p:nvSpPr>
          <p:cNvPr id="266" name="Google Shape;266;p2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26"/>
          <p:cNvGrpSpPr/>
          <p:nvPr/>
        </p:nvGrpSpPr>
        <p:grpSpPr>
          <a:xfrm>
            <a:off x="0" y="-1"/>
            <a:ext cx="2370224" cy="6858001"/>
            <a:chOff x="0" y="-1"/>
            <a:chExt cx="2370224" cy="6858001"/>
          </a:xfrm>
        </p:grpSpPr>
        <p:grpSp>
          <p:nvGrpSpPr>
            <p:cNvPr id="272" name="Google Shape;272;p26"/>
            <p:cNvGrpSpPr/>
            <p:nvPr/>
          </p:nvGrpSpPr>
          <p:grpSpPr>
            <a:xfrm>
              <a:off x="0" y="-1"/>
              <a:ext cx="2370224" cy="6858001"/>
              <a:chOff x="0" y="0"/>
              <a:chExt cx="2370224" cy="6858001"/>
            </a:xfrm>
          </p:grpSpPr>
          <p:pic>
            <p:nvPicPr>
              <p:cNvPr descr="Graphical user interface, application, Word&#10;&#10;Description automatically generated" id="273" name="Google Shape;273;p26"/>
              <p:cNvPicPr preferRelativeResize="0"/>
              <p:nvPr/>
            </p:nvPicPr>
            <p:blipFill rotWithShape="1">
              <a:blip r:embed="rId3">
                <a:alphaModFix/>
              </a:blip>
              <a:srcRect b="62633" l="0" r="68716" t="5543"/>
              <a:stretch/>
            </p:blipFill>
            <p:spPr>
              <a:xfrm>
                <a:off x="0" y="0"/>
                <a:ext cx="2370224" cy="13119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Graphical user interface, application, Word&#10;&#10;Description automatically generated" id="274" name="Google Shape;274;p26"/>
              <p:cNvPicPr preferRelativeResize="0"/>
              <p:nvPr/>
            </p:nvPicPr>
            <p:blipFill rotWithShape="1">
              <a:blip r:embed="rId3">
                <a:alphaModFix/>
              </a:blip>
              <a:srcRect b="11223" l="27402" r="68716" t="23336"/>
              <a:stretch/>
            </p:blipFill>
            <p:spPr>
              <a:xfrm>
                <a:off x="1" y="796304"/>
                <a:ext cx="2370217" cy="6061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Logo, icon&#10;&#10;Description automatically generated" id="275" name="Google Shape;275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17" y="6136105"/>
              <a:ext cx="741788" cy="613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6" name="Google Shape;276;p26"/>
          <p:cNvSpPr/>
          <p:nvPr/>
        </p:nvSpPr>
        <p:spPr>
          <a:xfrm>
            <a:off x="2370221" y="2219"/>
            <a:ext cx="9821700" cy="794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6"/>
          <p:cNvSpPr txBox="1"/>
          <p:nvPr/>
        </p:nvSpPr>
        <p:spPr>
          <a:xfrm>
            <a:off x="2736150" y="122025"/>
            <a:ext cx="91593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Bonus: Community reach</a:t>
            </a:r>
            <a:endParaRPr/>
          </a:p>
        </p:txBody>
      </p:sp>
      <p:sp>
        <p:nvSpPr>
          <p:cNvPr id="278" name="Google Shape;278;p26"/>
          <p:cNvSpPr txBox="1"/>
          <p:nvPr/>
        </p:nvSpPr>
        <p:spPr>
          <a:xfrm>
            <a:off x="3201000" y="1924875"/>
            <a:ext cx="82296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venir"/>
                <a:ea typeface="Avenir"/>
                <a:cs typeface="Avenir"/>
                <a:sym typeface="Avenir"/>
              </a:rPr>
              <a:t>Underserved communities can benefit from the cloud</a:t>
            </a:r>
            <a:endParaRPr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venir"/>
              <a:ea typeface="Avenir"/>
              <a:cs typeface="Avenir"/>
              <a:sym typeface="Avenir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Avenir"/>
              <a:buChar char="●"/>
            </a:pPr>
            <a:r>
              <a:rPr lang="en-US" sz="3000">
                <a:latin typeface="Avenir"/>
                <a:ea typeface="Avenir"/>
                <a:cs typeface="Avenir"/>
                <a:sym typeface="Avenir"/>
              </a:rPr>
              <a:t>Reduced ISP risk</a:t>
            </a:r>
            <a:endParaRPr sz="3000">
              <a:latin typeface="Avenir"/>
              <a:ea typeface="Avenir"/>
              <a:cs typeface="Avenir"/>
              <a:sym typeface="Avenir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Avenir"/>
              <a:buChar char="●"/>
            </a:pPr>
            <a:r>
              <a:rPr lang="en-US" sz="3000">
                <a:latin typeface="Avenir"/>
                <a:ea typeface="Avenir"/>
                <a:cs typeface="Avenir"/>
                <a:sym typeface="Avenir"/>
              </a:rPr>
              <a:t>Cloud vendor outreach*</a:t>
            </a:r>
            <a:endParaRPr sz="30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9" name="Google Shape;279;p26"/>
          <p:cNvSpPr txBox="1"/>
          <p:nvPr/>
        </p:nvSpPr>
        <p:spPr>
          <a:xfrm>
            <a:off x="4875300" y="5911775"/>
            <a:ext cx="655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*https://aws.amazon.com/about-aws/global-infrastructure/aws-incommunities/</a:t>
            </a:r>
            <a:endParaRPr sz="1200"/>
          </a:p>
        </p:txBody>
      </p:sp>
      <p:sp>
        <p:nvSpPr>
          <p:cNvPr id="280" name="Google Shape;280;p2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7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6" name="Google Shape;286;p27"/>
          <p:cNvGrpSpPr/>
          <p:nvPr/>
        </p:nvGrpSpPr>
        <p:grpSpPr>
          <a:xfrm rot="5400000">
            <a:off x="7956315" y="1890177"/>
            <a:ext cx="5859921" cy="2079178"/>
            <a:chOff x="6081592" y="1998368"/>
            <a:chExt cx="5613489" cy="782175"/>
          </a:xfrm>
        </p:grpSpPr>
        <p:sp>
          <p:nvSpPr>
            <p:cNvPr id="287" name="Google Shape;287;p27"/>
            <p:cNvSpPr/>
            <p:nvPr/>
          </p:nvSpPr>
          <p:spPr>
            <a:xfrm rot="5400000">
              <a:off x="11227981" y="2313068"/>
              <a:ext cx="7818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27"/>
            <p:cNvSpPr/>
            <p:nvPr/>
          </p:nvSpPr>
          <p:spPr>
            <a:xfrm rot="10800000">
              <a:off x="6081592" y="1998743"/>
              <a:ext cx="5373000" cy="781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27"/>
          <p:cNvSpPr/>
          <p:nvPr/>
        </p:nvSpPr>
        <p:spPr>
          <a:xfrm>
            <a:off x="596528" y="470082"/>
            <a:ext cx="11111700" cy="591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view of the earth from space&#10;&#10;Description automatically generated with medium confidence" id="290" name="Google Shape;290;p27"/>
          <p:cNvPicPr preferRelativeResize="0"/>
          <p:nvPr/>
        </p:nvPicPr>
        <p:blipFill rotWithShape="1">
          <a:blip r:embed="rId3">
            <a:alphaModFix/>
          </a:blip>
          <a:srcRect b="12561" l="0" r="0" t="10467"/>
          <a:stretch/>
        </p:blipFill>
        <p:spPr>
          <a:xfrm>
            <a:off x="838200" y="704765"/>
            <a:ext cx="10628376" cy="5440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91" name="Google Shape;29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528" y="36703"/>
            <a:ext cx="1798140" cy="54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7"/>
          <p:cNvSpPr/>
          <p:nvPr/>
        </p:nvSpPr>
        <p:spPr>
          <a:xfrm>
            <a:off x="4523875" y="1091922"/>
            <a:ext cx="6677400" cy="4489800"/>
          </a:xfrm>
          <a:prstGeom prst="rect">
            <a:avLst/>
          </a:prstGeom>
          <a:solidFill>
            <a:srgbClr val="3F6985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7"/>
          <p:cNvSpPr txBox="1"/>
          <p:nvPr/>
        </p:nvSpPr>
        <p:spPr>
          <a:xfrm>
            <a:off x="4891364" y="2628638"/>
            <a:ext cx="614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paradigm shift</a:t>
            </a:r>
            <a:endParaRPr/>
          </a:p>
        </p:txBody>
      </p:sp>
      <p:sp>
        <p:nvSpPr>
          <p:cNvPr id="294" name="Google Shape;294;p2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Google Shape;299;p28"/>
          <p:cNvGrpSpPr/>
          <p:nvPr/>
        </p:nvGrpSpPr>
        <p:grpSpPr>
          <a:xfrm>
            <a:off x="0" y="-1"/>
            <a:ext cx="2370224" cy="6858001"/>
            <a:chOff x="0" y="-1"/>
            <a:chExt cx="2370224" cy="6858001"/>
          </a:xfrm>
        </p:grpSpPr>
        <p:grpSp>
          <p:nvGrpSpPr>
            <p:cNvPr id="300" name="Google Shape;300;p28"/>
            <p:cNvGrpSpPr/>
            <p:nvPr/>
          </p:nvGrpSpPr>
          <p:grpSpPr>
            <a:xfrm>
              <a:off x="0" y="-1"/>
              <a:ext cx="2370224" cy="6858001"/>
              <a:chOff x="0" y="0"/>
              <a:chExt cx="2370224" cy="6858001"/>
            </a:xfrm>
          </p:grpSpPr>
          <p:pic>
            <p:nvPicPr>
              <p:cNvPr descr="Graphical user interface, application, Word&#10;&#10;Description automatically generated" id="301" name="Google Shape;301;p28"/>
              <p:cNvPicPr preferRelativeResize="0"/>
              <p:nvPr/>
            </p:nvPicPr>
            <p:blipFill rotWithShape="1">
              <a:blip r:embed="rId3">
                <a:alphaModFix/>
              </a:blip>
              <a:srcRect b="62633" l="0" r="68716" t="5543"/>
              <a:stretch/>
            </p:blipFill>
            <p:spPr>
              <a:xfrm>
                <a:off x="0" y="0"/>
                <a:ext cx="2370224" cy="13119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Graphical user interface, application, Word&#10;&#10;Description automatically generated" id="302" name="Google Shape;302;p28"/>
              <p:cNvPicPr preferRelativeResize="0"/>
              <p:nvPr/>
            </p:nvPicPr>
            <p:blipFill rotWithShape="1">
              <a:blip r:embed="rId3">
                <a:alphaModFix/>
              </a:blip>
              <a:srcRect b="11223" l="27402" r="68716" t="23336"/>
              <a:stretch/>
            </p:blipFill>
            <p:spPr>
              <a:xfrm>
                <a:off x="1" y="796304"/>
                <a:ext cx="2370217" cy="60616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Logo, icon&#10;&#10;Description automatically generated" id="303" name="Google Shape;303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17" y="6136105"/>
              <a:ext cx="741788" cy="613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" name="Google Shape;304;p28"/>
          <p:cNvSpPr/>
          <p:nvPr/>
        </p:nvSpPr>
        <p:spPr>
          <a:xfrm>
            <a:off x="2370221" y="2219"/>
            <a:ext cx="9821700" cy="794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8"/>
          <p:cNvSpPr txBox="1"/>
          <p:nvPr/>
        </p:nvSpPr>
        <p:spPr>
          <a:xfrm>
            <a:off x="2736150" y="122025"/>
            <a:ext cx="91593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Rent instead of own</a:t>
            </a:r>
            <a:endParaRPr/>
          </a:p>
        </p:txBody>
      </p:sp>
      <p:sp>
        <p:nvSpPr>
          <p:cNvPr id="306" name="Google Shape;306;p28"/>
          <p:cNvSpPr txBox="1"/>
          <p:nvPr/>
        </p:nvSpPr>
        <p:spPr>
          <a:xfrm>
            <a:off x="3201000" y="1245250"/>
            <a:ext cx="82296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venir"/>
                <a:ea typeface="Avenir"/>
                <a:cs typeface="Avenir"/>
                <a:sym typeface="Avenir"/>
              </a:rPr>
              <a:t>Ephemeral resources that get the job done and then go back in someone else’s box. </a:t>
            </a:r>
            <a:endParaRPr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Avenir"/>
                <a:ea typeface="Avenir"/>
                <a:cs typeface="Avenir"/>
                <a:sym typeface="Avenir"/>
              </a:rPr>
              <a:t>Like music!</a:t>
            </a:r>
            <a:endParaRPr b="1" sz="3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07" name="Google Shape;307;p2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9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view of the earth from space&#10;&#10;Description automatically generated with medium confidence" id="313" name="Google Shape;313;p29"/>
          <p:cNvPicPr preferRelativeResize="0"/>
          <p:nvPr/>
        </p:nvPicPr>
        <p:blipFill rotWithShape="1">
          <a:blip r:embed="rId3">
            <a:alphaModFix/>
          </a:blip>
          <a:srcRect b="7714" l="0" r="0" t="7715"/>
          <a:stretch/>
        </p:blipFill>
        <p:spPr>
          <a:xfrm>
            <a:off x="20" y="1282"/>
            <a:ext cx="9504927" cy="6110761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9"/>
          <p:cNvSpPr/>
          <p:nvPr/>
        </p:nvSpPr>
        <p:spPr>
          <a:xfrm>
            <a:off x="3212432" y="1"/>
            <a:ext cx="8978044" cy="6112042"/>
          </a:xfrm>
          <a:prstGeom prst="rect">
            <a:avLst/>
          </a:prstGeom>
          <a:solidFill>
            <a:srgbClr val="3F69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9"/>
          <p:cNvSpPr/>
          <p:nvPr/>
        </p:nvSpPr>
        <p:spPr>
          <a:xfrm>
            <a:off x="-1523" y="6098596"/>
            <a:ext cx="12188952" cy="5874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6" name="Google Shape;316;p29"/>
          <p:cNvGrpSpPr/>
          <p:nvPr/>
        </p:nvGrpSpPr>
        <p:grpSpPr>
          <a:xfrm>
            <a:off x="-1523" y="6157337"/>
            <a:ext cx="12191999" cy="700664"/>
            <a:chOff x="0" y="0"/>
            <a:chExt cx="12191999" cy="700664"/>
          </a:xfrm>
        </p:grpSpPr>
        <p:pic>
          <p:nvPicPr>
            <p:cNvPr descr="Graphical user interface, application&#10;&#10;Description automatically generated" id="317" name="Google Shape;317;p29"/>
            <p:cNvPicPr preferRelativeResize="0"/>
            <p:nvPr/>
          </p:nvPicPr>
          <p:blipFill rotWithShape="1">
            <a:blip r:embed="rId4">
              <a:alphaModFix/>
            </a:blip>
            <a:srcRect b="81905" l="0" r="20178" t="0"/>
            <a:stretch/>
          </p:blipFill>
          <p:spPr>
            <a:xfrm>
              <a:off x="0" y="0"/>
              <a:ext cx="5455578" cy="7006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" name="Google Shape;318;p29"/>
            <p:cNvSpPr/>
            <p:nvPr/>
          </p:nvSpPr>
          <p:spPr>
            <a:xfrm>
              <a:off x="5006938" y="0"/>
              <a:ext cx="7185061" cy="700664"/>
            </a:xfrm>
            <a:prstGeom prst="rect">
              <a:avLst/>
            </a:prstGeom>
            <a:gradFill>
              <a:gsLst>
                <a:gs pos="0">
                  <a:srgbClr val="243E50"/>
                </a:gs>
                <a:gs pos="7000">
                  <a:srgbClr val="243E50"/>
                </a:gs>
                <a:gs pos="82000">
                  <a:srgbClr val="305066"/>
                </a:gs>
                <a:gs pos="100000">
                  <a:srgbClr val="305066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, icon&#10;&#10;Description automatically generated" id="319" name="Google Shape;319;p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388161" y="60356"/>
              <a:ext cx="701096" cy="5799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0" name="Google Shape;320;p29"/>
          <p:cNvSpPr/>
          <p:nvPr/>
        </p:nvSpPr>
        <p:spPr>
          <a:xfrm rot="5400000">
            <a:off x="193146" y="3019285"/>
            <a:ext cx="6110760" cy="7218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9"/>
          <p:cNvSpPr txBox="1"/>
          <p:nvPr/>
        </p:nvSpPr>
        <p:spPr>
          <a:xfrm>
            <a:off x="4638006" y="1221332"/>
            <a:ext cx="6324600" cy="14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</a:rPr>
              <a:t>May the force be with you</a:t>
            </a:r>
            <a:br>
              <a:rPr lang="en-US" sz="3600">
                <a:solidFill>
                  <a:srgbClr val="FFFFFF"/>
                </a:solidFill>
              </a:rPr>
            </a:br>
            <a:endParaRPr sz="3600">
              <a:solidFill>
                <a:srgbClr val="FFFFFF"/>
              </a:solidFill>
            </a:endParaRPr>
          </a:p>
        </p:txBody>
      </p:sp>
      <p:grpSp>
        <p:nvGrpSpPr>
          <p:cNvPr id="322" name="Google Shape;322;p29"/>
          <p:cNvGrpSpPr/>
          <p:nvPr/>
        </p:nvGrpSpPr>
        <p:grpSpPr>
          <a:xfrm>
            <a:off x="4755420" y="2729816"/>
            <a:ext cx="1318677" cy="1318677"/>
            <a:chOff x="9885563" y="293657"/>
            <a:chExt cx="1164600" cy="1164600"/>
          </a:xfrm>
        </p:grpSpPr>
        <p:sp>
          <p:nvSpPr>
            <p:cNvPr id="323" name="Google Shape;323;p29"/>
            <p:cNvSpPr/>
            <p:nvPr/>
          </p:nvSpPr>
          <p:spPr>
            <a:xfrm>
              <a:off x="9885563" y="293657"/>
              <a:ext cx="1164600" cy="1164600"/>
            </a:xfrm>
            <a:prstGeom prst="ellipse">
              <a:avLst/>
            </a:prstGeom>
            <a:solidFill>
              <a:srgbClr val="0B3C91"/>
            </a:solidFill>
            <a:ln cap="flat" cmpd="sng" w="381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Mailbox with solid fill" id="324" name="Google Shape;324;p2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993921" y="393400"/>
              <a:ext cx="915207" cy="9152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5" name="Google Shape;325;p29"/>
          <p:cNvSpPr txBox="1"/>
          <p:nvPr/>
        </p:nvSpPr>
        <p:spPr>
          <a:xfrm>
            <a:off x="4026400" y="4161325"/>
            <a:ext cx="27555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</a:rPr>
              <a:t>Email:</a:t>
            </a:r>
            <a:endParaRPr sz="1500">
              <a:solidFill>
                <a:srgbClr val="FFFFFF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</a:rPr>
              <a:t>douglas.j.newman@nasa.gov</a:t>
            </a:r>
            <a:endParaRPr b="0" i="0" sz="1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6" name="Google Shape;326;p29"/>
          <p:cNvGrpSpPr/>
          <p:nvPr/>
        </p:nvGrpSpPr>
        <p:grpSpPr>
          <a:xfrm>
            <a:off x="9602860" y="2728250"/>
            <a:ext cx="1318763" cy="1318763"/>
            <a:chOff x="10096248" y="4900810"/>
            <a:chExt cx="862500" cy="862500"/>
          </a:xfrm>
        </p:grpSpPr>
        <p:sp>
          <p:nvSpPr>
            <p:cNvPr id="327" name="Google Shape;327;p29"/>
            <p:cNvSpPr/>
            <p:nvPr/>
          </p:nvSpPr>
          <p:spPr>
            <a:xfrm>
              <a:off x="10096248" y="4900810"/>
              <a:ext cx="862500" cy="862500"/>
            </a:xfrm>
            <a:prstGeom prst="ellipse">
              <a:avLst/>
            </a:prstGeom>
            <a:solidFill>
              <a:srgbClr val="0B3C91"/>
            </a:solidFill>
            <a:ln cap="flat" cmpd="sng" w="381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llow with solid fill" id="328" name="Google Shape;328;p2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235230" y="5021836"/>
              <a:ext cx="625023" cy="6250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9" name="Google Shape;329;p29"/>
          <p:cNvSpPr txBox="1"/>
          <p:nvPr/>
        </p:nvSpPr>
        <p:spPr>
          <a:xfrm>
            <a:off x="6858000" y="4129975"/>
            <a:ext cx="19131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Website: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</a:rPr>
              <a:t>earthdata.nasa.gov</a:t>
            </a:r>
            <a:endParaRPr b="0" i="0" sz="1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9475541" y="4185384"/>
            <a:ext cx="15735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Social Media: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</a:rPr>
              <a:t>@earthdata</a:t>
            </a:r>
            <a:endParaRPr b="0" i="0" sz="1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1" name="Google Shape;331;p29"/>
          <p:cNvGrpSpPr/>
          <p:nvPr/>
        </p:nvGrpSpPr>
        <p:grpSpPr>
          <a:xfrm>
            <a:off x="7179623" y="2728588"/>
            <a:ext cx="1318948" cy="1318948"/>
            <a:chOff x="5355648" y="4195667"/>
            <a:chExt cx="974400" cy="974400"/>
          </a:xfrm>
        </p:grpSpPr>
        <p:sp>
          <p:nvSpPr>
            <p:cNvPr id="332" name="Google Shape;332;p29"/>
            <p:cNvSpPr/>
            <p:nvPr/>
          </p:nvSpPr>
          <p:spPr>
            <a:xfrm>
              <a:off x="5355648" y="4195667"/>
              <a:ext cx="974400" cy="974400"/>
            </a:xfrm>
            <a:prstGeom prst="ellipse">
              <a:avLst/>
            </a:prstGeom>
            <a:solidFill>
              <a:srgbClr val="0B3C91"/>
            </a:solidFill>
            <a:ln cap="flat" cmpd="sng" w="381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Internet with solid fill" id="333" name="Google Shape;333;p2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455448" y="4289736"/>
              <a:ext cx="772005" cy="7720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4" name="Google Shape;334;p29"/>
          <p:cNvSpPr txBox="1"/>
          <p:nvPr/>
        </p:nvSpPr>
        <p:spPr>
          <a:xfrm>
            <a:off x="4429271" y="1997351"/>
            <a:ext cx="67422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</a:rPr>
              <a:t>Always</a:t>
            </a:r>
            <a:r>
              <a:rPr b="0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</p:txBody>
      </p:sp>
      <p:sp>
        <p:nvSpPr>
          <p:cNvPr id="335" name="Google Shape;335;p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