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4"/>
  </p:sldMasterIdLst>
  <p:notesMasterIdLst>
    <p:notesMasterId r:id="rId16"/>
  </p:notesMasterIdLst>
  <p:handoutMasterIdLst>
    <p:handoutMasterId r:id="rId17"/>
  </p:handoutMasterIdLst>
  <p:sldIdLst>
    <p:sldId id="1583" r:id="rId5"/>
    <p:sldId id="1585" r:id="rId6"/>
    <p:sldId id="1609" r:id="rId7"/>
    <p:sldId id="8153" r:id="rId8"/>
    <p:sldId id="1586" r:id="rId9"/>
    <p:sldId id="1608" r:id="rId10"/>
    <p:sldId id="8155" r:id="rId11"/>
    <p:sldId id="8154" r:id="rId12"/>
    <p:sldId id="1619" r:id="rId13"/>
    <p:sldId id="271" r:id="rId14"/>
    <p:sldId id="259" r:id="rId15"/>
  </p:sldIdLst>
  <p:sldSz cx="12192000" cy="6858000"/>
  <p:notesSz cx="66675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50A12A-6EF1-A144-8B07-3A919A164557}" name="Liu, Alice (GSFC-5920)" initials="LA(5" userId="S::kliu@ndc.nasa.gov::e73f93c8-4083-4af3-956e-7c1f357a3ea9" providerId="AD"/>
  <p188:author id="{BEED146E-BDF7-0B8B-89C5-F93F033FAE5F}" name="Govern, James C. (GSFC-592.0)[AERODYNE INDUSTRIES]" initials="GJC(5I" userId="S::jgovern@ndc.nasa.gov::adf79823-c8b7-4104-a6de-420c565509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7C80"/>
    <a:srgbClr val="FF0000"/>
    <a:srgbClr val="FFFF99"/>
    <a:srgbClr val="002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47" autoAdjust="0"/>
    <p:restoredTop sz="87366" autoAdjust="0"/>
  </p:normalViewPr>
  <p:slideViewPr>
    <p:cSldViewPr snapToGrid="0">
      <p:cViewPr varScale="1">
        <p:scale>
          <a:sx n="124" d="100"/>
          <a:sy n="124" d="100"/>
        </p:scale>
        <p:origin x="10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143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r">
              <a:defRPr sz="1100"/>
            </a:lvl1pPr>
          </a:lstStyle>
          <a:p>
            <a:fld id="{6438631A-BD82-4368-B7B8-F79D93750BF3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143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r">
              <a:defRPr sz="1100"/>
            </a:lvl1pPr>
          </a:lstStyle>
          <a:p>
            <a:fld id="{965B57DC-BDEA-463D-8C8D-27171086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6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143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E2BC8E-D35B-40B4-8821-8A221CE1A457}" type="datetimeFigureOut">
              <a:rPr lang="en-US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7" tIns="43243" rIns="86487" bIns="432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7354" y="4126827"/>
            <a:ext cx="5332792" cy="39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6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143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B6275C-0645-43A9-ACDA-247FEB91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7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7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6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10363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12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B6B698-1049-4246-97C4-E6F10E3A3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t="5442" r="1" b="19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9392F-4D47-9343-8511-03CD557B1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76"/>
            <a:ext cx="822960" cy="822960"/>
          </a:xfrm>
          <a:prstGeom prst="rect">
            <a:avLst/>
          </a:prstGeom>
        </p:spPr>
      </p:pic>
      <p:pic>
        <p:nvPicPr>
          <p:cNvPr id="14" name="Picture 18" descr="meatball best">
            <a:extLst>
              <a:ext uri="{FF2B5EF4-FFF2-40B4-BE49-F238E27FC236}">
                <a16:creationId xmlns:a16="http://schemas.microsoft.com/office/drawing/2014/main" id="{E11FE0B9-8287-6243-9DD1-0D1ECFA35C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3380" y="27432"/>
            <a:ext cx="832420" cy="731520"/>
          </a:xfrm>
          <a:prstGeom prst="rect">
            <a:avLst/>
          </a:prstGeom>
          <a:noFill/>
        </p:spPr>
      </p:pic>
      <p:sp>
        <p:nvSpPr>
          <p:cNvPr id="7" name="Rectangle 78">
            <a:extLst>
              <a:ext uri="{FF2B5EF4-FFF2-40B4-BE49-F238E27FC236}">
                <a16:creationId xmlns:a16="http://schemas.microsoft.com/office/drawing/2014/main" id="{8926D19A-D6B4-CD46-8A36-F5DFBD3AB1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996226"/>
            <a:ext cx="5257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NASA GODDARD SPACE FLIGHT CENTER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JET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PROPULSION LABORATORY 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L3HARRIS TECHNOLOGIES •  BALL</a:t>
            </a:r>
            <a:r>
              <a:rPr lang="en-US" sz="1000" b="1" baseline="0" dirty="0">
                <a:solidFill>
                  <a:schemeClr val="bg1"/>
                </a:solidFill>
                <a:latin typeface="Arial Narrow" pitchFamily="34" charset="0"/>
              </a:rPr>
              <a:t> AEROSPACE</a:t>
            </a:r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TELEDYNE • NASA KENNEDY SPACE CENTER 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SPACE TELESCOPE SCIENCE INSTITUTE • IPAC • EUROPEAN SPACE AGENCY •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 • JAPAN AEROSPACE EXPLORATION AGENCY • LABORATOIRE D’ASTROPHYSIQUE DE MARSEILLE •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itchFamily="34" charset="0"/>
              </a:rPr>
              <a:t>• CENTRE NATIONAL d'ÉTUDES SPATIALES • MAX PLANCK INSTITUTE FOR ASTRONOMY •</a:t>
            </a:r>
          </a:p>
        </p:txBody>
      </p:sp>
    </p:spTree>
    <p:extLst>
      <p:ext uri="{BB962C8B-B14F-4D97-AF65-F5344CB8AC3E}">
        <p14:creationId xmlns:p14="http://schemas.microsoft.com/office/powerpoint/2010/main" val="9647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292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75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2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93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1"/>
            <a:ext cx="11074400" cy="5333999"/>
          </a:xfrm>
        </p:spPr>
        <p:txBody>
          <a:bodyPr vert="eaVert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17C322-FFB9-E443-9E32-B8076F32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4800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6096000"/>
          </a:xfrm>
        </p:spPr>
        <p:txBody>
          <a:bodyPr vert="eaVert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51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486400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87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486400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3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5B40CB-8EF2-D441-B93D-5ABF168D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46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5B40CB-8EF2-D441-B93D-5ABF168D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90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599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8DAEBF-202F-1149-ADEE-CFC667F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344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599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8DAEBF-202F-1149-ADEE-CFC667F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81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62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15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38731" y="77788"/>
            <a:ext cx="9335669" cy="6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066801"/>
            <a:ext cx="110744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9B15B-A022-F347-A345-C899D6879B03}"/>
              </a:ext>
            </a:extLst>
          </p:cNvPr>
          <p:cNvSpPr txBox="1"/>
          <p:nvPr userDrawn="1"/>
        </p:nvSpPr>
        <p:spPr>
          <a:xfrm>
            <a:off x="10972800" y="6637765"/>
            <a:ext cx="866842" cy="232230"/>
          </a:xfrm>
          <a:prstGeom prst="rect">
            <a:avLst/>
          </a:prstGeom>
          <a:noFill/>
        </p:spPr>
        <p:txBody>
          <a:bodyPr wrap="square" lIns="62344" tIns="31172" rIns="62344" bIns="31172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708D2F1E-C954-4D00-9791-3C7347B79C78}" type="slidenum">
              <a:rPr lang="en-US" sz="1100" smtClean="0">
                <a:solidFill>
                  <a:schemeClr val="bg1">
                    <a:lumMod val="75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CC98BD-4F94-3B45-A7CD-D4689093EF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9144"/>
            <a:ext cx="822960" cy="822960"/>
          </a:xfrm>
          <a:prstGeom prst="rect">
            <a:avLst/>
          </a:prstGeom>
        </p:spPr>
      </p:pic>
      <p:pic>
        <p:nvPicPr>
          <p:cNvPr id="18" name="Picture 18" descr="meatball best">
            <a:extLst>
              <a:ext uri="{FF2B5EF4-FFF2-40B4-BE49-F238E27FC236}">
                <a16:creationId xmlns:a16="http://schemas.microsoft.com/office/drawing/2014/main" id="{152BD58F-714E-2A49-818B-6C7A599C7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3380" y="27432"/>
            <a:ext cx="832420" cy="731520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E18294-11D5-4D45-9D43-48B31E35453A}"/>
              </a:ext>
            </a:extLst>
          </p:cNvPr>
          <p:cNvCxnSpPr>
            <a:cxnSpLocks/>
          </p:cNvCxnSpPr>
          <p:nvPr userDrawn="1"/>
        </p:nvCxnSpPr>
        <p:spPr>
          <a:xfrm>
            <a:off x="0" y="795528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8D97D6-CF1A-B242-B308-7C9E717D9B14}"/>
              </a:ext>
            </a:extLst>
          </p:cNvPr>
          <p:cNvCxnSpPr>
            <a:cxnSpLocks/>
          </p:cNvCxnSpPr>
          <p:nvPr userDrawn="1"/>
        </p:nvCxnSpPr>
        <p:spPr>
          <a:xfrm>
            <a:off x="0" y="6629400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9" r:id="rId3"/>
    <p:sldLayoutId id="2147483701" r:id="rId4"/>
    <p:sldLayoutId id="2147483710" r:id="rId5"/>
    <p:sldLayoutId id="2147483702" r:id="rId6"/>
    <p:sldLayoutId id="2147483711" r:id="rId7"/>
    <p:sldLayoutId id="2147483703" r:id="rId8"/>
    <p:sldLayoutId id="2147483707" r:id="rId9"/>
    <p:sldLayoutId id="2147483708" r:id="rId10"/>
    <p:sldLayoutId id="2147483704" r:id="rId11"/>
    <p:sldLayoutId id="2147483705" r:id="rId12"/>
    <p:sldLayoutId id="214748370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0D0CA4-BDD5-3648-8A7D-86BB2B239386}"/>
              </a:ext>
            </a:extLst>
          </p:cNvPr>
          <p:cNvSpPr txBox="1">
            <a:spLocks/>
          </p:cNvSpPr>
          <p:nvPr/>
        </p:nvSpPr>
        <p:spPr bwMode="auto">
          <a:xfrm>
            <a:off x="7583056" y="3896117"/>
            <a:ext cx="4483606" cy="273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Govern (NASA/Aerodyne)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Kuo-Chia (Alice) Liu (NASA)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Cory Smiley (NASA/Aerodyne)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KJ Dziak (NASA/Aerodyne)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Joe Howard (NASA)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C14A3-5F0F-B24A-BA2F-E3C7E1E7E038}"/>
              </a:ext>
            </a:extLst>
          </p:cNvPr>
          <p:cNvSpPr txBox="1">
            <a:spLocks/>
          </p:cNvSpPr>
          <p:nvPr/>
        </p:nvSpPr>
        <p:spPr bwMode="auto">
          <a:xfrm>
            <a:off x="4100694" y="398464"/>
            <a:ext cx="6284277" cy="144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solidFill>
                  <a:srgbClr val="FFFF00"/>
                </a:solidFill>
              </a:rPr>
              <a:t>Integrated Modeling for Payload Test of the Roman Space Telescope</a:t>
            </a:r>
          </a:p>
        </p:txBody>
      </p:sp>
    </p:spTree>
    <p:extLst>
      <p:ext uri="{BB962C8B-B14F-4D97-AF65-F5344CB8AC3E}">
        <p14:creationId xmlns:p14="http://schemas.microsoft.com/office/powerpoint/2010/main" val="185294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DC27D3-90E8-673B-E7D6-A253493881A4}"/>
              </a:ext>
            </a:extLst>
          </p:cNvPr>
          <p:cNvSpPr/>
          <p:nvPr/>
        </p:nvSpPr>
        <p:spPr>
          <a:xfrm>
            <a:off x="6202680" y="2394852"/>
            <a:ext cx="5608320" cy="39362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3B6D1D-5B09-03A6-D2E5-C466A04A3A10}"/>
              </a:ext>
            </a:extLst>
          </p:cNvPr>
          <p:cNvSpPr/>
          <p:nvPr/>
        </p:nvSpPr>
        <p:spPr>
          <a:xfrm>
            <a:off x="296091" y="2394852"/>
            <a:ext cx="5608320" cy="39362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43010-0F57-AB6D-CA3F-0CE5228B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SCIPA TVAC Model Validation Plans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C4C3BBE-D50B-1999-ADB9-9F60B58C9075}"/>
              </a:ext>
            </a:extLst>
          </p:cNvPr>
          <p:cNvSpPr txBox="1">
            <a:spLocks/>
          </p:cNvSpPr>
          <p:nvPr/>
        </p:nvSpPr>
        <p:spPr>
          <a:xfrm>
            <a:off x="381000" y="990601"/>
            <a:ext cx="11514909" cy="154359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Our general approach is to correlate models at lower levels and then use higher-level tests for model validation and interface model correlation.</a:t>
            </a:r>
          </a:p>
          <a:p>
            <a:endParaRPr lang="en-US" b="1" dirty="0"/>
          </a:p>
          <a:p>
            <a:r>
              <a:rPr lang="en-US" b="1" dirty="0"/>
              <a:t>The SCIPA TVAC test data will be used to validate thermal and thermo-elastic structural models: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BE0D9-E64C-11B8-0A58-5FEDF932E03A}"/>
              </a:ext>
            </a:extLst>
          </p:cNvPr>
          <p:cNvSpPr txBox="1"/>
          <p:nvPr/>
        </p:nvSpPr>
        <p:spPr>
          <a:xfrm>
            <a:off x="862148" y="2514986"/>
            <a:ext cx="447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Thermal Model Correlation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1EB80-88C7-4210-EE87-845ADB51D7A6}"/>
              </a:ext>
            </a:extLst>
          </p:cNvPr>
          <p:cNvSpPr txBox="1"/>
          <p:nvPr/>
        </p:nvSpPr>
        <p:spPr>
          <a:xfrm>
            <a:off x="6252754" y="2514986"/>
            <a:ext cx="550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Thermo-elastic Model Validation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F8882-453E-1B53-E594-F1050BF9F6DC}"/>
              </a:ext>
            </a:extLst>
          </p:cNvPr>
          <p:cNvSpPr txBox="1"/>
          <p:nvPr/>
        </p:nvSpPr>
        <p:spPr>
          <a:xfrm>
            <a:off x="6274615" y="2872796"/>
            <a:ext cx="55788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No direct distortions are measured during the SCIPA TVAC test; instead, we rely on </a:t>
            </a:r>
            <a:r>
              <a:rPr lang="en-US" sz="1400" i="1" u="sng" dirty="0"/>
              <a:t>optical test measurements</a:t>
            </a:r>
            <a:r>
              <a:rPr lang="en-US" sz="1400" dirty="0"/>
              <a:t> for model validation: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Wide Field channel WFE and alignment at temperature plateaus for steady state validation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Wide Field channel WFE and Coronagraph channel pupil position during temperature transitions for validation of transient behavior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Wide Field channel WFE following changes to environment and/or selected heater inputs to force flight-like temperature gradients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Validation criteria, based on optical test measurements: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E2A47-4D4D-3821-771D-047651496088}"/>
              </a:ext>
            </a:extLst>
          </p:cNvPr>
          <p:cNvSpPr txBox="1"/>
          <p:nvPr/>
        </p:nvSpPr>
        <p:spPr>
          <a:xfrm>
            <a:off x="6363510" y="5709373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Model</a:t>
            </a:r>
          </a:p>
          <a:p>
            <a:pPr algn="ctr"/>
            <a:r>
              <a:rPr lang="en-US" sz="1200" b="1" dirty="0"/>
              <a:t>Prediction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D0BD4-4F01-C506-0C04-B16F113FD08D}"/>
              </a:ext>
            </a:extLst>
          </p:cNvPr>
          <p:cNvSpPr txBox="1"/>
          <p:nvPr/>
        </p:nvSpPr>
        <p:spPr>
          <a:xfrm>
            <a:off x="7343621" y="5709373"/>
            <a:ext cx="176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Model Uncertainty Factor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0726D-9C2C-2708-F950-E25DF060D371}"/>
              </a:ext>
            </a:extLst>
          </p:cNvPr>
          <p:cNvSpPr txBox="1"/>
          <p:nvPr/>
        </p:nvSpPr>
        <p:spPr>
          <a:xfrm>
            <a:off x="9042129" y="5694431"/>
            <a:ext cx="176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Test</a:t>
            </a:r>
          </a:p>
          <a:p>
            <a:pPr algn="ctr"/>
            <a:r>
              <a:rPr lang="en-US" sz="1200" b="1" dirty="0"/>
              <a:t>Measurements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591BE1-9BA1-2A9C-A477-0D42C3E14879}"/>
              </a:ext>
            </a:extLst>
          </p:cNvPr>
          <p:cNvSpPr txBox="1"/>
          <p:nvPr/>
        </p:nvSpPr>
        <p:spPr>
          <a:xfrm>
            <a:off x="10349904" y="5694431"/>
            <a:ext cx="176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Test</a:t>
            </a:r>
          </a:p>
          <a:p>
            <a:pPr algn="ctr"/>
            <a:r>
              <a:rPr lang="en-US" sz="1200" b="1" dirty="0"/>
              <a:t>Uncertainty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1C2E16-317D-42AA-34A2-B1312C145EC2}"/>
              </a:ext>
            </a:extLst>
          </p:cNvPr>
          <p:cNvSpPr txBox="1"/>
          <p:nvPr/>
        </p:nvSpPr>
        <p:spPr>
          <a:xfrm>
            <a:off x="7049170" y="5791775"/>
            <a:ext cx="643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67F5DB-4844-93AF-1EBE-B5FC8B679FF5}"/>
              </a:ext>
            </a:extLst>
          </p:cNvPr>
          <p:cNvSpPr txBox="1"/>
          <p:nvPr/>
        </p:nvSpPr>
        <p:spPr>
          <a:xfrm>
            <a:off x="8807207" y="5803820"/>
            <a:ext cx="643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3D82D2-E141-EBF3-378A-F625C3F7B4AA}"/>
              </a:ext>
            </a:extLst>
          </p:cNvPr>
          <p:cNvSpPr txBox="1"/>
          <p:nvPr/>
        </p:nvSpPr>
        <p:spPr>
          <a:xfrm>
            <a:off x="10347174" y="5801705"/>
            <a:ext cx="643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30335B-809D-A119-A36F-CCC0F956FF76}"/>
              </a:ext>
            </a:extLst>
          </p:cNvPr>
          <p:cNvSpPr txBox="1"/>
          <p:nvPr/>
        </p:nvSpPr>
        <p:spPr>
          <a:xfrm>
            <a:off x="346799" y="2872796"/>
            <a:ext cx="557883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All flight Payload Element thermal models correlated based on thermal balance (WFI, CGI, Telescope, Instrument Carrier)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Thermal balance tests at steady state cold, nominal, hot operational and cold survival temperature plateaus provide correlation data to sensed temperatures and key heat loads.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Transient correlation data is based on: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Modelled mass correlation to as-measured or calculated masses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Correlation of model heat control circuits and tuning model parameters to test data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Demonstration that thermal model prediction is conservative, i.e. model predicts a larger rate of change than as measured during test</a:t>
            </a:r>
          </a:p>
        </p:txBody>
      </p:sp>
    </p:spTree>
    <p:extLst>
      <p:ext uri="{BB962C8B-B14F-4D97-AF65-F5344CB8AC3E}">
        <p14:creationId xmlns:p14="http://schemas.microsoft.com/office/powerpoint/2010/main" val="182743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6A20-CACD-FF33-B8C1-2FF55036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9309285-C686-3789-C988-43B132E3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486400"/>
          </a:xfrm>
        </p:spPr>
        <p:txBody>
          <a:bodyPr>
            <a:normAutofit/>
          </a:bodyPr>
          <a:lstStyle/>
          <a:p>
            <a:r>
              <a:rPr lang="en-US" dirty="0"/>
              <a:t>All flight elements have made great progress in I&amp;T, with many model validation tests and model correlation activities complete.</a:t>
            </a:r>
          </a:p>
          <a:p>
            <a:pPr lvl="1"/>
            <a:r>
              <a:rPr lang="en-US" dirty="0"/>
              <a:t>CGI and WFI have completed all planned model validation tests.</a:t>
            </a:r>
          </a:p>
          <a:p>
            <a:pPr lvl="1"/>
            <a:r>
              <a:rPr lang="en-US" dirty="0"/>
              <a:t>The telescope has completed all planned model validations tests, except the system level thermal vacuum test for optical performance verification.</a:t>
            </a:r>
          </a:p>
          <a:p>
            <a:pPr lvl="1"/>
            <a:r>
              <a:rPr lang="en-US" dirty="0"/>
              <a:t>The spacecraft has completed most planned model validation tests, but several thermal and dynamics related tests are pending.</a:t>
            </a:r>
          </a:p>
          <a:p>
            <a:endParaRPr lang="en-US" dirty="0"/>
          </a:p>
          <a:p>
            <a:r>
              <a:rPr lang="en-US" dirty="0"/>
              <a:t>The SCIPA TVAC test is scheduled for mid-2025, with a Pathfinder test in late 2024 to demonstrate key Ground Support Equipment (GSE) before its integration with the flight hardware.</a:t>
            </a:r>
          </a:p>
          <a:p>
            <a:endParaRPr lang="en-US" dirty="0"/>
          </a:p>
          <a:p>
            <a:r>
              <a:rPr lang="en-US" dirty="0"/>
              <a:t>IM has played an integral part in the test development, and is continuing to work in lockstep with the I&amp;T and optical teams to mature GSE designs and test plans.</a:t>
            </a:r>
          </a:p>
          <a:p>
            <a:pPr lvl="1"/>
            <a:r>
              <a:rPr lang="en-US" dirty="0"/>
              <a:t>IM analyses to-date demonstrate test budget closure.</a:t>
            </a:r>
          </a:p>
          <a:p>
            <a:pPr lvl="1"/>
            <a:r>
              <a:rPr lang="en-US" dirty="0"/>
              <a:t>Final test predictions anticipated </a:t>
            </a:r>
            <a:r>
              <a:rPr lang="en-US"/>
              <a:t>early 2025.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2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8F2A31-A16B-73C9-8F20-D0A7E4E65FFA}"/>
              </a:ext>
            </a:extLst>
          </p:cNvPr>
          <p:cNvSpPr/>
          <p:nvPr/>
        </p:nvSpPr>
        <p:spPr>
          <a:xfrm>
            <a:off x="9183267" y="3657636"/>
            <a:ext cx="1828341" cy="1149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Instrument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Carrier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1F1380-793A-4C18-AD57-04E0AD6E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990599"/>
            <a:ext cx="8533787" cy="2388937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ea typeface="Times New Roman" panose="02020603050405020304" pitchFamily="18" charset="0"/>
              </a:rPr>
              <a:t>The </a:t>
            </a:r>
            <a:r>
              <a:rPr lang="en-US" dirty="0">
                <a:ea typeface="Times New Roman" panose="02020603050405020304" pitchFamily="18" charset="0"/>
              </a:rPr>
              <a:t>spacecraft and payload assembly (SCIPA)</a:t>
            </a:r>
            <a:r>
              <a:rPr lang="en-US" b="1" dirty="0">
                <a:ea typeface="Times New Roman" panose="02020603050405020304" pitchFamily="18" charset="0"/>
              </a:rPr>
              <a:t> thermal-vacuum (TVAC) test is a key end-to-end verification test for both optical and thermal systems.</a:t>
            </a:r>
          </a:p>
          <a:p>
            <a:pPr>
              <a:spcAft>
                <a:spcPts val="600"/>
              </a:spcAft>
            </a:pPr>
            <a:r>
              <a:rPr lang="en-US" dirty="0"/>
              <a:t>This test will be performed in a flight-like environment in the Space Environment Simulator (SES) at NASA Goddard Space Flight Center.</a:t>
            </a:r>
          </a:p>
          <a:p>
            <a:r>
              <a:rPr lang="en-US" dirty="0"/>
              <a:t>The scope of this test will be to capture data for the verification, trending, and system behavior of the SCIPA.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b="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b="0" dirty="0">
              <a:effectLst/>
              <a:ea typeface="Times New Roman" panose="02020603050405020304" pitchFamily="18" charset="0"/>
            </a:endParaRPr>
          </a:p>
          <a:p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F76684-AC47-485D-9BFB-948A358D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Roman System Level Thermal Vacuum Test Overview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C1822D-A69A-C9F4-CF85-213D6961C647}"/>
              </a:ext>
            </a:extLst>
          </p:cNvPr>
          <p:cNvSpPr/>
          <p:nvPr/>
        </p:nvSpPr>
        <p:spPr>
          <a:xfrm>
            <a:off x="9044573" y="4741870"/>
            <a:ext cx="2098505" cy="1018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Spacecraft Bus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12B16-CFB9-1B3D-8B6D-5EBE8E24AE85}"/>
              </a:ext>
            </a:extLst>
          </p:cNvPr>
          <p:cNvSpPr/>
          <p:nvPr/>
        </p:nvSpPr>
        <p:spPr>
          <a:xfrm>
            <a:off x="9260619" y="1108352"/>
            <a:ext cx="1666414" cy="2590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Optical Telescope Assembly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9A6948-7505-6FC8-AD89-EF0F6583008E}"/>
              </a:ext>
            </a:extLst>
          </p:cNvPr>
          <p:cNvSpPr/>
          <p:nvPr/>
        </p:nvSpPr>
        <p:spPr>
          <a:xfrm>
            <a:off x="8418958" y="3782326"/>
            <a:ext cx="1051560" cy="900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Wide Field Instrument (WFI)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0A1219-CABB-1B83-413A-48E640B2519A}"/>
              </a:ext>
            </a:extLst>
          </p:cNvPr>
          <p:cNvSpPr/>
          <p:nvPr/>
        </p:nvSpPr>
        <p:spPr>
          <a:xfrm>
            <a:off x="10743289" y="3782326"/>
            <a:ext cx="1051560" cy="900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Coronagraph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Instrument (CGI)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E1118-2BE6-8DD0-4D33-652A0164A9F7}"/>
              </a:ext>
            </a:extLst>
          </p:cNvPr>
          <p:cNvSpPr txBox="1"/>
          <p:nvPr/>
        </p:nvSpPr>
        <p:spPr>
          <a:xfrm>
            <a:off x="8219401" y="5850281"/>
            <a:ext cx="374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Flight Spacecraft + Integrated Payload Assembly</a:t>
            </a:r>
          </a:p>
          <a:p>
            <a:pPr algn="ctr"/>
            <a:r>
              <a:rPr lang="en-US" sz="1200" b="1" dirty="0"/>
              <a:t>(SCIPA)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AE39F57E-BC9E-0987-F781-2CC63625C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86984"/>
              </p:ext>
            </p:extLst>
          </p:nvPr>
        </p:nvGraphicFramePr>
        <p:xfrm>
          <a:off x="1084431" y="3544999"/>
          <a:ext cx="6351729" cy="293241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26496">
                  <a:extLst>
                    <a:ext uri="{9D8B030D-6E8A-4147-A177-3AD203B41FA5}">
                      <a16:colId xmlns:a16="http://schemas.microsoft.com/office/drawing/2014/main" val="599265928"/>
                    </a:ext>
                  </a:extLst>
                </a:gridCol>
                <a:gridCol w="5725233">
                  <a:extLst>
                    <a:ext uri="{9D8B030D-6E8A-4147-A177-3AD203B41FA5}">
                      <a16:colId xmlns:a16="http://schemas.microsoft.com/office/drawing/2014/main" val="2403731403"/>
                    </a:ext>
                  </a:extLst>
                </a:gridCol>
              </a:tblGrid>
              <a:tr h="293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Verify workmanship by thermal cycling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994231"/>
                  </a:ext>
                </a:extLst>
              </a:tr>
              <a:tr h="293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Demonstrate performance over temperature extremes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8248576"/>
                  </a:ext>
                </a:extLst>
              </a:tr>
              <a:tr h="293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Power up after exposure to cold survival temperature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9423748"/>
                  </a:ext>
                </a:extLst>
              </a:tr>
              <a:tr h="293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Verify thermal design and validate thermal model through thermal balance testing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7640341"/>
                  </a:ext>
                </a:extLst>
              </a:tr>
              <a:tr h="293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Verify non-optical requirements (select MRDs and deferred level 3s)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18353"/>
                  </a:ext>
                </a:extLst>
              </a:tr>
              <a:tr h="293241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/>
                        <a:t>O6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u="sng" dirty="0"/>
                        <a:t>Verify alignment requirements and unvignetted IPA optical path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080966"/>
                  </a:ext>
                </a:extLst>
              </a:tr>
              <a:tr h="293241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/>
                        <a:t>O7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u="sng" dirty="0"/>
                        <a:t>Complete cross checks of end-to-end Wavefront Error (WFE) performance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271022"/>
                  </a:ext>
                </a:extLst>
              </a:tr>
              <a:tr h="293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Characterize SCIPA system behavior in flight-like thermal environment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784760"/>
                  </a:ext>
                </a:extLst>
              </a:tr>
              <a:tr h="2932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Demonstrate functionality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3521592"/>
                  </a:ext>
                </a:extLst>
              </a:tr>
              <a:tr h="293241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/>
                        <a:t>O10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u="sng" dirty="0"/>
                        <a:t>Characterize WFI WFE and CGI alignment sensitivity due to SC temperature variations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21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35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4AE0090E-B617-B05E-15EB-4725A422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375" y="3118222"/>
            <a:ext cx="2323409" cy="30960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4DE392-3182-2223-81A2-B0626981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SCIPA TVAC Test Configuration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EFF2A-ABB1-19D2-536C-C8E00B4A7B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4817" y="834232"/>
            <a:ext cx="4376174" cy="5380029"/>
          </a:xfrm>
          <a:prstGeom prst="rect">
            <a:avLst/>
          </a:prstGeom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E8502FB-4F8A-D60B-15EB-88F64974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483" y="2862435"/>
            <a:ext cx="1687571" cy="101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2DB4AD-F0BA-F257-F035-B130941B611E}"/>
              </a:ext>
            </a:extLst>
          </p:cNvPr>
          <p:cNvSpPr txBox="1"/>
          <p:nvPr/>
        </p:nvSpPr>
        <p:spPr>
          <a:xfrm>
            <a:off x="8648722" y="1140816"/>
            <a:ext cx="3833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Optical Large Aperture Flat System (OLAFS)</a:t>
            </a:r>
          </a:p>
          <a:p>
            <a:r>
              <a:rPr lang="en-US" sz="1000" dirty="0"/>
              <a:t>(mirror with tip/tilt/focus actuators for WFE crosscheck test)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5A2C062B-AA9D-5A2D-819B-F8033B356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20016" r="4533" b="20131"/>
          <a:stretch/>
        </p:blipFill>
        <p:spPr bwMode="auto">
          <a:xfrm>
            <a:off x="8553728" y="1608526"/>
            <a:ext cx="3490940" cy="10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50C626-9FEB-63CD-2101-DA9B3DF3F90F}"/>
              </a:ext>
            </a:extLst>
          </p:cNvPr>
          <p:cNvSpPr txBox="1"/>
          <p:nvPr/>
        </p:nvSpPr>
        <p:spPr>
          <a:xfrm>
            <a:off x="254962" y="3217968"/>
            <a:ext cx="168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Top Deck Assembly</a:t>
            </a:r>
          </a:p>
          <a:p>
            <a:pPr algn="r"/>
            <a:r>
              <a:rPr lang="en-US" sz="1000" dirty="0"/>
              <a:t>(LED System for alignment verification test)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05B308-F6F7-D4B5-6722-8BFBBA62F4B0}"/>
              </a:ext>
            </a:extLst>
          </p:cNvPr>
          <p:cNvSpPr txBox="1"/>
          <p:nvPr/>
        </p:nvSpPr>
        <p:spPr>
          <a:xfrm>
            <a:off x="-71967" y="4190676"/>
            <a:ext cx="2019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Outer Barrel Assembly (OBA) Simulator</a:t>
            </a:r>
          </a:p>
          <a:p>
            <a:pPr algn="r"/>
            <a:r>
              <a:rPr lang="en-US" sz="1000" dirty="0"/>
              <a:t>(flight OBA controls the telescope thermal environment)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F15B79-58A2-72EF-8B74-52DDA40C9A57}"/>
              </a:ext>
            </a:extLst>
          </p:cNvPr>
          <p:cNvCxnSpPr>
            <a:cxnSpLocks/>
            <a:stCxn id="58" idx="1"/>
          </p:cNvCxnSpPr>
          <p:nvPr/>
        </p:nvCxnSpPr>
        <p:spPr>
          <a:xfrm>
            <a:off x="4032842" y="3234870"/>
            <a:ext cx="2361608" cy="0"/>
          </a:xfrm>
          <a:prstGeom prst="straightConnector1">
            <a:avLst/>
          </a:prstGeom>
          <a:ln w="22225">
            <a:solidFill>
              <a:schemeClr val="tx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7" descr="A picture containing sky&#10;&#10;Description automatically generated">
            <a:extLst>
              <a:ext uri="{FF2B5EF4-FFF2-40B4-BE49-F238E27FC236}">
                <a16:creationId xmlns:a16="http://schemas.microsoft.com/office/drawing/2014/main" id="{1149F425-D0F7-514C-C437-D4468B732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20" y="3818133"/>
            <a:ext cx="1974719" cy="2483259"/>
          </a:xfrm>
          <a:prstGeom prst="rect">
            <a:avLst/>
          </a:prstGeom>
        </p:spPr>
      </p:pic>
      <p:sp>
        <p:nvSpPr>
          <p:cNvPr id="58" name="Right Brace 57">
            <a:extLst>
              <a:ext uri="{FF2B5EF4-FFF2-40B4-BE49-F238E27FC236}">
                <a16:creationId xmlns:a16="http://schemas.microsoft.com/office/drawing/2014/main" id="{CC10632C-7A9B-24CA-0D07-B4664A74C68B}"/>
              </a:ext>
            </a:extLst>
          </p:cNvPr>
          <p:cNvSpPr/>
          <p:nvPr/>
        </p:nvSpPr>
        <p:spPr>
          <a:xfrm>
            <a:off x="3393666" y="2751108"/>
            <a:ext cx="639176" cy="3550284"/>
          </a:xfrm>
          <a:prstGeom prst="rightBrace">
            <a:avLst>
              <a:gd name="adj1" fmla="val 8333"/>
              <a:gd name="adj2" fmla="val 1362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9AEC23A3-E99C-4F3A-11AF-D1D951954D53}"/>
              </a:ext>
            </a:extLst>
          </p:cNvPr>
          <p:cNvSpPr/>
          <p:nvPr/>
        </p:nvSpPr>
        <p:spPr>
          <a:xfrm flipH="1">
            <a:off x="8153031" y="990322"/>
            <a:ext cx="563661" cy="1780587"/>
          </a:xfrm>
          <a:prstGeom prst="rightBrace">
            <a:avLst>
              <a:gd name="adj1" fmla="val 8333"/>
              <a:gd name="adj2" fmla="val 5023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11B6E3D-54AA-1E86-D81B-9D6E50E0BF08}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6483350" y="1884782"/>
            <a:ext cx="1669681" cy="0"/>
          </a:xfrm>
          <a:prstGeom prst="straightConnector1">
            <a:avLst/>
          </a:prstGeom>
          <a:ln w="22225">
            <a:solidFill>
              <a:schemeClr val="tx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2FC8C19-10AB-6466-F357-450E253052FE}"/>
              </a:ext>
            </a:extLst>
          </p:cNvPr>
          <p:cNvSpPr txBox="1"/>
          <p:nvPr/>
        </p:nvSpPr>
        <p:spPr>
          <a:xfrm>
            <a:off x="758445" y="1571703"/>
            <a:ext cx="2873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Space Environment Simulator (SES)</a:t>
            </a:r>
          </a:p>
          <a:p>
            <a:pPr algn="r"/>
            <a:r>
              <a:rPr lang="en-US" sz="1000" dirty="0"/>
              <a:t>(thermal vacuum chamber)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93C174E-CFCF-93EB-8681-6D0C09A0AF1D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3632397" y="1787147"/>
            <a:ext cx="1192658" cy="15388"/>
          </a:xfrm>
          <a:prstGeom prst="straightConnector1">
            <a:avLst/>
          </a:prstGeom>
          <a:ln w="22225">
            <a:solidFill>
              <a:schemeClr val="tx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Graphic 75" descr="Man with solid fill">
            <a:extLst>
              <a:ext uri="{FF2B5EF4-FFF2-40B4-BE49-F238E27FC236}">
                <a16:creationId xmlns:a16="http://schemas.microsoft.com/office/drawing/2014/main" id="{06C199BD-64DE-C7EE-7FF7-B5CDC14EB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06861" y="4481531"/>
            <a:ext cx="320040" cy="320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26212-4B1A-C00C-2C2E-0D782BF0DFAC}"/>
              </a:ext>
            </a:extLst>
          </p:cNvPr>
          <p:cNvSpPr txBox="1"/>
          <p:nvPr/>
        </p:nvSpPr>
        <p:spPr>
          <a:xfrm>
            <a:off x="8071722" y="3818133"/>
            <a:ext cx="1687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Flight SCIPA</a:t>
            </a:r>
            <a:endParaRPr lang="en-US" sz="1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A03B59-3301-AC5E-E84C-E8BD856BE9BC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6607175" y="3956633"/>
            <a:ext cx="1464547" cy="12062"/>
          </a:xfrm>
          <a:prstGeom prst="straightConnector1">
            <a:avLst/>
          </a:prstGeom>
          <a:ln w="22225">
            <a:solidFill>
              <a:schemeClr val="tx1"/>
            </a:solidFill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2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20CE71-A17F-5A39-A4F1-3E577F04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Modeling (IM)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BED9F5-D1AE-14CE-40E4-8AE4BC209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486400"/>
          </a:xfrm>
        </p:spPr>
        <p:txBody>
          <a:bodyPr>
            <a:normAutofit/>
          </a:bodyPr>
          <a:lstStyle/>
          <a:p>
            <a:r>
              <a:rPr lang="en-US" dirty="0"/>
              <a:t>IM is responsible for verifying by analysis performance requirements that cannot be practically verified by test or can only be partially verified by test.</a:t>
            </a:r>
          </a:p>
          <a:p>
            <a:pPr lvl="1"/>
            <a:r>
              <a:rPr lang="en-US" dirty="0"/>
              <a:t>On-orbit, end of life optical quasi-static wavefront error (WFE), alignment, and stability are key performance requirements verified by IM.</a:t>
            </a:r>
          </a:p>
          <a:p>
            <a:endParaRPr lang="en-US" dirty="0"/>
          </a:p>
          <a:p>
            <a:r>
              <a:rPr lang="en-US" dirty="0"/>
              <a:t>IM supports the Integration and Test team (I&amp;T) with system level analysis of the SCIPA TVAC configuration with key metrics including:</a:t>
            </a:r>
          </a:p>
          <a:p>
            <a:pPr lvl="1"/>
            <a:r>
              <a:rPr lang="en-US" dirty="0"/>
              <a:t>Test design and test Ground Support Equipment (GSE) development</a:t>
            </a:r>
          </a:p>
          <a:p>
            <a:pPr lvl="1"/>
            <a:r>
              <a:rPr lang="en-US" dirty="0"/>
              <a:t>Pre-test predictions and analysis backouts</a:t>
            </a:r>
          </a:p>
          <a:p>
            <a:endParaRPr lang="en-US" dirty="0"/>
          </a:p>
          <a:p>
            <a:r>
              <a:rPr lang="en-US" dirty="0"/>
              <a:t>IM analyses for SCIPA TVAC includes:</a:t>
            </a:r>
          </a:p>
          <a:p>
            <a:pPr lvl="1"/>
            <a:r>
              <a:rPr lang="en-US" dirty="0"/>
              <a:t>Structural-Thermal-Optical (STOP)</a:t>
            </a:r>
          </a:p>
          <a:p>
            <a:pPr lvl="1"/>
            <a:r>
              <a:rPr lang="en-US" dirty="0"/>
              <a:t>Composite dryout</a:t>
            </a:r>
          </a:p>
          <a:p>
            <a:pPr lvl="1"/>
            <a:r>
              <a:rPr lang="en-US" dirty="0"/>
              <a:t>Gravity sag</a:t>
            </a:r>
          </a:p>
          <a:p>
            <a:pPr lvl="1"/>
            <a:r>
              <a:rPr lang="en-US" dirty="0"/>
              <a:t>Jitter (chamber vibrations)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5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715FA13-A8C7-738C-90CE-EB8676559D1E}"/>
              </a:ext>
            </a:extLst>
          </p:cNvPr>
          <p:cNvSpPr txBox="1">
            <a:spLocks/>
          </p:cNvSpPr>
          <p:nvPr/>
        </p:nvSpPr>
        <p:spPr bwMode="auto">
          <a:xfrm>
            <a:off x="454530" y="1541339"/>
            <a:ext cx="4263164" cy="148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IM implements a vertical model integration process to generate thermal and structural models for the SCIPA TVAC configuration.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53150C-5413-4016-BD35-85661695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 Model Integration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D279FF2-D940-3449-7F7E-B49D3815BF8E}"/>
              </a:ext>
            </a:extLst>
          </p:cNvPr>
          <p:cNvGrpSpPr/>
          <p:nvPr/>
        </p:nvGrpSpPr>
        <p:grpSpPr>
          <a:xfrm>
            <a:off x="4865896" y="961688"/>
            <a:ext cx="7087979" cy="2725440"/>
            <a:chOff x="2554594" y="2097754"/>
            <a:chExt cx="7087979" cy="27254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9AA912-889D-35E8-88D6-C6E207D4F58F}"/>
                </a:ext>
              </a:extLst>
            </p:cNvPr>
            <p:cNvSpPr txBox="1"/>
            <p:nvPr/>
          </p:nvSpPr>
          <p:spPr>
            <a:xfrm>
              <a:off x="2556182" y="2817374"/>
              <a:ext cx="1517650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Instrument</a:t>
              </a:r>
            </a:p>
            <a:p>
              <a:pPr algn="ctr"/>
              <a:r>
                <a:rPr lang="en-US" sz="1200" b="1" dirty="0"/>
                <a:t>Carrier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08CB23-75C0-110C-11A9-9A8D69CF8275}"/>
                </a:ext>
              </a:extLst>
            </p:cNvPr>
            <p:cNvSpPr txBox="1"/>
            <p:nvPr/>
          </p:nvSpPr>
          <p:spPr>
            <a:xfrm>
              <a:off x="2554594" y="2097754"/>
              <a:ext cx="1519238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Optical Telescope Assembly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B3A34A-6F80-23A1-4D67-BD2AE56F6AA0}"/>
                </a:ext>
              </a:extLst>
            </p:cNvPr>
            <p:cNvSpPr txBox="1"/>
            <p:nvPr/>
          </p:nvSpPr>
          <p:spPr>
            <a:xfrm>
              <a:off x="2556182" y="3529635"/>
              <a:ext cx="1517650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Wide Field Instrument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A631E9-D08F-93EF-A695-07D15EDE94AF}"/>
                </a:ext>
              </a:extLst>
            </p:cNvPr>
            <p:cNvSpPr txBox="1"/>
            <p:nvPr/>
          </p:nvSpPr>
          <p:spPr>
            <a:xfrm>
              <a:off x="2556182" y="4247187"/>
              <a:ext cx="1517650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Coronagraph Instrument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A1B7BF-2405-0350-E966-839E3A5600DA}"/>
                </a:ext>
              </a:extLst>
            </p:cNvPr>
            <p:cNvSpPr txBox="1"/>
            <p:nvPr/>
          </p:nvSpPr>
          <p:spPr>
            <a:xfrm>
              <a:off x="4874391" y="2817374"/>
              <a:ext cx="1055688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Spacecraft</a:t>
              </a:r>
            </a:p>
            <a:p>
              <a:pPr algn="ctr"/>
              <a:r>
                <a:rPr lang="en-US" sz="1200" b="1" dirty="0"/>
                <a:t>Bus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0D94CE-AD20-C306-34E9-6BBD76271F93}"/>
                </a:ext>
              </a:extLst>
            </p:cNvPr>
            <p:cNvSpPr txBox="1"/>
            <p:nvPr/>
          </p:nvSpPr>
          <p:spPr>
            <a:xfrm>
              <a:off x="6730638" y="2102516"/>
              <a:ext cx="1055688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Flight</a:t>
              </a:r>
            </a:p>
            <a:p>
              <a:pPr algn="ctr"/>
              <a:r>
                <a:rPr lang="en-US" sz="1200" b="1" dirty="0"/>
                <a:t>SCIPA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5AAA36-5B6D-0443-5F3E-5729F4EE03DB}"/>
                </a:ext>
              </a:extLst>
            </p:cNvPr>
            <p:cNvSpPr txBox="1"/>
            <p:nvPr/>
          </p:nvSpPr>
          <p:spPr>
            <a:xfrm>
              <a:off x="4874391" y="2102959"/>
              <a:ext cx="1055688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Flight</a:t>
              </a:r>
            </a:p>
            <a:p>
              <a:pPr algn="ctr"/>
              <a:r>
                <a:rPr lang="en-US" sz="1200" b="1" dirty="0"/>
                <a:t>Payload</a:t>
              </a: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E71D2022-3809-8451-33DD-7220C1E74353}"/>
                </a:ext>
              </a:extLst>
            </p:cNvPr>
            <p:cNvCxnSpPr>
              <a:cxnSpLocks/>
              <a:stCxn id="18" idx="3"/>
              <a:endCxn id="27" idx="1"/>
            </p:cNvCxnSpPr>
            <p:nvPr/>
          </p:nvCxnSpPr>
          <p:spPr>
            <a:xfrm flipV="1">
              <a:off x="4073832" y="2333792"/>
              <a:ext cx="800559" cy="714415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41DD2CCC-99EC-9F5A-CB13-9D6BB48531E8}"/>
                </a:ext>
              </a:extLst>
            </p:cNvPr>
            <p:cNvCxnSpPr>
              <a:cxnSpLocks/>
              <a:stCxn id="20" idx="3"/>
              <a:endCxn id="27" idx="1"/>
            </p:cNvCxnSpPr>
            <p:nvPr/>
          </p:nvCxnSpPr>
          <p:spPr>
            <a:xfrm flipV="1">
              <a:off x="4073832" y="2333792"/>
              <a:ext cx="800559" cy="142667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E8056E6F-C794-B5A2-D838-2E1834C546A7}"/>
                </a:ext>
              </a:extLst>
            </p:cNvPr>
            <p:cNvCxnSpPr>
              <a:cxnSpLocks/>
              <a:stCxn id="21" idx="3"/>
              <a:endCxn id="27" idx="1"/>
            </p:cNvCxnSpPr>
            <p:nvPr/>
          </p:nvCxnSpPr>
          <p:spPr>
            <a:xfrm flipV="1">
              <a:off x="4073832" y="2333792"/>
              <a:ext cx="800559" cy="214422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39AD2638-BFFB-AA92-81A7-72F5A96F4192}"/>
                </a:ext>
              </a:extLst>
            </p:cNvPr>
            <p:cNvCxnSpPr>
              <a:cxnSpLocks/>
              <a:stCxn id="23" idx="3"/>
              <a:endCxn id="24" idx="1"/>
            </p:cNvCxnSpPr>
            <p:nvPr/>
          </p:nvCxnSpPr>
          <p:spPr>
            <a:xfrm flipV="1">
              <a:off x="5930079" y="2333349"/>
              <a:ext cx="800559" cy="71485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A6E0EF-1638-290B-C38D-A19A999989D4}"/>
                </a:ext>
              </a:extLst>
            </p:cNvPr>
            <p:cNvSpPr txBox="1"/>
            <p:nvPr/>
          </p:nvSpPr>
          <p:spPr>
            <a:xfrm>
              <a:off x="6725304" y="2821256"/>
              <a:ext cx="1055688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SCIPA TVAC GSE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1BB62EA-4155-15E8-DB82-AE210327F679}"/>
                </a:ext>
              </a:extLst>
            </p:cNvPr>
            <p:cNvCxnSpPr>
              <a:stCxn id="19" idx="3"/>
              <a:endCxn id="27" idx="1"/>
            </p:cNvCxnSpPr>
            <p:nvPr/>
          </p:nvCxnSpPr>
          <p:spPr>
            <a:xfrm>
              <a:off x="4073832" y="2328587"/>
              <a:ext cx="800559" cy="52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61EE1C1-C0D6-D714-03FC-976F005B389F}"/>
                </a:ext>
              </a:extLst>
            </p:cNvPr>
            <p:cNvCxnSpPr>
              <a:cxnSpLocks/>
              <a:stCxn id="27" idx="3"/>
              <a:endCxn id="24" idx="1"/>
            </p:cNvCxnSpPr>
            <p:nvPr/>
          </p:nvCxnSpPr>
          <p:spPr>
            <a:xfrm flipV="1">
              <a:off x="5930079" y="2333349"/>
              <a:ext cx="800559" cy="4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FA1F050-2741-446A-EA92-5A0C3F151A57}"/>
                </a:ext>
              </a:extLst>
            </p:cNvPr>
            <p:cNvSpPr txBox="1"/>
            <p:nvPr/>
          </p:nvSpPr>
          <p:spPr>
            <a:xfrm>
              <a:off x="8586885" y="2097754"/>
              <a:ext cx="1055688" cy="461665"/>
            </a:xfrm>
            <a:prstGeom prst="rect">
              <a:avLst/>
            </a:prstGeom>
            <a:gradFill flip="none" rotWithShape="1">
              <a:gsLst>
                <a:gs pos="32000">
                  <a:schemeClr val="accent3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SCIPA TVAC Test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1ED70C2-3FC8-8D09-37F7-E5592FEBA28F}"/>
                </a:ext>
              </a:extLst>
            </p:cNvPr>
            <p:cNvCxnSpPr>
              <a:cxnSpLocks/>
              <a:stCxn id="24" idx="3"/>
              <a:endCxn id="75" idx="1"/>
            </p:cNvCxnSpPr>
            <p:nvPr/>
          </p:nvCxnSpPr>
          <p:spPr>
            <a:xfrm flipV="1">
              <a:off x="7786326" y="2328587"/>
              <a:ext cx="800559" cy="47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6AFD52EA-D987-E01F-ED7E-1B2540DC2F46}"/>
                </a:ext>
              </a:extLst>
            </p:cNvPr>
            <p:cNvCxnSpPr>
              <a:cxnSpLocks/>
              <a:stCxn id="50" idx="3"/>
              <a:endCxn id="75" idx="1"/>
            </p:cNvCxnSpPr>
            <p:nvPr/>
          </p:nvCxnSpPr>
          <p:spPr>
            <a:xfrm flipV="1">
              <a:off x="7780992" y="2328587"/>
              <a:ext cx="805893" cy="72350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CDE56F6-3860-F652-CE87-323374AB1422}"/>
                </a:ext>
              </a:extLst>
            </p:cNvPr>
            <p:cNvSpPr txBox="1"/>
            <p:nvPr/>
          </p:nvSpPr>
          <p:spPr>
            <a:xfrm>
              <a:off x="3016556" y="2517361"/>
              <a:ext cx="587894" cy="160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lang="en-US" sz="800" dirty="0"/>
                <a:t>L3Harris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0AD8A5-C7C5-83B3-5BC6-86E039AEA811}"/>
                </a:ext>
              </a:extLst>
            </p:cNvPr>
            <p:cNvSpPr txBox="1"/>
            <p:nvPr/>
          </p:nvSpPr>
          <p:spPr>
            <a:xfrm>
              <a:off x="2987986" y="3234326"/>
              <a:ext cx="644788" cy="160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lang="en-US" sz="800" dirty="0"/>
                <a:t>GSFC, IC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D0031E4-E9E0-FA43-9E23-90950E17537E}"/>
                </a:ext>
              </a:extLst>
            </p:cNvPr>
            <p:cNvSpPr txBox="1"/>
            <p:nvPr/>
          </p:nvSpPr>
          <p:spPr>
            <a:xfrm>
              <a:off x="2913500" y="3948396"/>
              <a:ext cx="816769" cy="160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lang="en-US" sz="800" dirty="0"/>
                <a:t>BAE Systems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AE9C065-3D97-CF7B-616F-58143D5FB266}"/>
                </a:ext>
              </a:extLst>
            </p:cNvPr>
            <p:cNvSpPr txBox="1"/>
            <p:nvPr/>
          </p:nvSpPr>
          <p:spPr>
            <a:xfrm>
              <a:off x="3079903" y="4663150"/>
              <a:ext cx="483962" cy="160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lang="en-US" sz="800" dirty="0"/>
                <a:t>JPL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B08D47-881C-5ACF-5EA1-194C5871515B}"/>
                </a:ext>
              </a:extLst>
            </p:cNvPr>
            <p:cNvSpPr txBox="1"/>
            <p:nvPr/>
          </p:nvSpPr>
          <p:spPr>
            <a:xfrm>
              <a:off x="5058373" y="3240023"/>
              <a:ext cx="687724" cy="160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lang="en-US" sz="800" dirty="0"/>
                <a:t>GSFC, SC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AF2E552-909F-6686-8982-4421299583BA}"/>
                </a:ext>
              </a:extLst>
            </p:cNvPr>
            <p:cNvSpPr txBox="1"/>
            <p:nvPr/>
          </p:nvSpPr>
          <p:spPr>
            <a:xfrm>
              <a:off x="5053039" y="2536902"/>
              <a:ext cx="687724" cy="160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lang="en-US" sz="800" dirty="0"/>
                <a:t>GSFC, IM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C4C414E-9BE0-7095-3900-E4D381914A46}"/>
                </a:ext>
              </a:extLst>
            </p:cNvPr>
            <p:cNvSpPr txBox="1"/>
            <p:nvPr/>
          </p:nvSpPr>
          <p:spPr>
            <a:xfrm>
              <a:off x="6909286" y="3234326"/>
              <a:ext cx="687724" cy="160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lang="en-US" sz="800" dirty="0"/>
                <a:t>GSFC, I&amp;T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8EAA414-560F-1B01-62D4-7EECBF46E52B}"/>
                </a:ext>
              </a:extLst>
            </p:cNvPr>
            <p:cNvSpPr txBox="1"/>
            <p:nvPr/>
          </p:nvSpPr>
          <p:spPr>
            <a:xfrm>
              <a:off x="6921498" y="2527428"/>
              <a:ext cx="687724" cy="160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lang="en-US" sz="800" dirty="0"/>
                <a:t>GSFC, IM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1D21105-6052-7F1F-9E9C-0996D987CE9E}"/>
                </a:ext>
              </a:extLst>
            </p:cNvPr>
            <p:cNvSpPr txBox="1"/>
            <p:nvPr/>
          </p:nvSpPr>
          <p:spPr>
            <a:xfrm>
              <a:off x="8770867" y="2517361"/>
              <a:ext cx="687724" cy="1600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18288" bIns="18288" rtlCol="0">
              <a:spAutoFit/>
            </a:bodyPr>
            <a:lstStyle/>
            <a:p>
              <a:pPr algn="ctr"/>
              <a:r>
                <a:rPr lang="en-US" sz="800" dirty="0"/>
                <a:t>GSFC, IM</a:t>
              </a: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2C186441-41A8-33B5-3D94-84CEA91BB54D}"/>
              </a:ext>
            </a:extLst>
          </p:cNvPr>
          <p:cNvSpPr txBox="1"/>
          <p:nvPr/>
        </p:nvSpPr>
        <p:spPr>
          <a:xfrm>
            <a:off x="9036606" y="2422795"/>
            <a:ext cx="105568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OLAFS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7F7826-F4B3-CA00-FC34-68B96B5A6578}"/>
              </a:ext>
            </a:extLst>
          </p:cNvPr>
          <p:cNvSpPr txBox="1"/>
          <p:nvPr/>
        </p:nvSpPr>
        <p:spPr>
          <a:xfrm>
            <a:off x="9282715" y="2666752"/>
            <a:ext cx="587894" cy="160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tIns="18288" bIns="18288" rtlCol="0">
            <a:spAutoFit/>
          </a:bodyPr>
          <a:lstStyle/>
          <a:p>
            <a:pPr algn="ctr"/>
            <a:r>
              <a:rPr lang="en-US" sz="800" dirty="0"/>
              <a:t>L3Harris</a:t>
            </a:r>
          </a:p>
        </p:txBody>
      </p: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03F450D2-DCE4-3C46-A4BE-4E54F622483D}"/>
              </a:ext>
            </a:extLst>
          </p:cNvPr>
          <p:cNvCxnSpPr>
            <a:cxnSpLocks/>
            <a:stCxn id="125" idx="3"/>
            <a:endCxn id="75" idx="1"/>
          </p:cNvCxnSpPr>
          <p:nvPr/>
        </p:nvCxnSpPr>
        <p:spPr>
          <a:xfrm flipV="1">
            <a:off x="10092294" y="1192521"/>
            <a:ext cx="805893" cy="13687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5F29FE64-AB96-E443-904E-396D01636241}"/>
              </a:ext>
            </a:extLst>
          </p:cNvPr>
          <p:cNvSpPr txBox="1"/>
          <p:nvPr/>
        </p:nvSpPr>
        <p:spPr>
          <a:xfrm>
            <a:off x="9048818" y="2971411"/>
            <a:ext cx="105568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2C5E0BF-D729-8725-1311-F714E4F8CE94}"/>
              </a:ext>
            </a:extLst>
          </p:cNvPr>
          <p:cNvSpPr txBox="1"/>
          <p:nvPr/>
        </p:nvSpPr>
        <p:spPr>
          <a:xfrm>
            <a:off x="9232800" y="3195957"/>
            <a:ext cx="687724" cy="160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tIns="18288" bIns="18288" rtlCol="0">
            <a:spAutoFit/>
          </a:bodyPr>
          <a:lstStyle/>
          <a:p>
            <a:pPr algn="ctr"/>
            <a:r>
              <a:rPr lang="en-US" sz="800" dirty="0"/>
              <a:t>GSFC, I&amp;T</a:t>
            </a:r>
          </a:p>
        </p:txBody>
      </p:sp>
      <p:cxnSp>
        <p:nvCxnSpPr>
          <p:cNvPr id="136" name="Connector: Elbow 135">
            <a:extLst>
              <a:ext uri="{FF2B5EF4-FFF2-40B4-BE49-F238E27FC236}">
                <a16:creationId xmlns:a16="http://schemas.microsoft.com/office/drawing/2014/main" id="{43A7BF11-4A14-91C7-62D5-2B9BB7E07B79}"/>
              </a:ext>
            </a:extLst>
          </p:cNvPr>
          <p:cNvCxnSpPr>
            <a:cxnSpLocks/>
            <a:stCxn id="134" idx="3"/>
            <a:endCxn id="75" idx="1"/>
          </p:cNvCxnSpPr>
          <p:nvPr/>
        </p:nvCxnSpPr>
        <p:spPr>
          <a:xfrm flipV="1">
            <a:off x="10104506" y="1192521"/>
            <a:ext cx="793681" cy="191739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61190120-9F7A-71F3-CDB8-42263F899D48}"/>
              </a:ext>
            </a:extLst>
          </p:cNvPr>
          <p:cNvSpPr txBox="1"/>
          <p:nvPr/>
        </p:nvSpPr>
        <p:spPr>
          <a:xfrm>
            <a:off x="5761563" y="5049239"/>
            <a:ext cx="21654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SCIPA TVAC Structural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Finite Element Model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E72D0E7-FF71-C5B3-69DF-52046DA1D182}"/>
              </a:ext>
            </a:extLst>
          </p:cNvPr>
          <p:cNvSpPr txBox="1"/>
          <p:nvPr/>
        </p:nvSpPr>
        <p:spPr>
          <a:xfrm>
            <a:off x="8899740" y="5156961"/>
            <a:ext cx="1595500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STOP Configuration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220BE04-D8C1-E8EE-D7A9-14759B06E792}"/>
              </a:ext>
            </a:extLst>
          </p:cNvPr>
          <p:cNvSpPr txBox="1"/>
          <p:nvPr/>
        </p:nvSpPr>
        <p:spPr>
          <a:xfrm>
            <a:off x="8905959" y="4447996"/>
            <a:ext cx="1589281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Jitter Configuration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F4C9266-596B-8A71-7C84-54933A6A131F}"/>
              </a:ext>
            </a:extLst>
          </p:cNvPr>
          <p:cNvSpPr txBox="1"/>
          <p:nvPr/>
        </p:nvSpPr>
        <p:spPr>
          <a:xfrm>
            <a:off x="8899740" y="5855612"/>
            <a:ext cx="254762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Composite Dryout Configuration</a:t>
            </a:r>
          </a:p>
        </p:txBody>
      </p:sp>
      <p:sp>
        <p:nvSpPr>
          <p:cNvPr id="145" name="Content Placeholder 1">
            <a:extLst>
              <a:ext uri="{FF2B5EF4-FFF2-40B4-BE49-F238E27FC236}">
                <a16:creationId xmlns:a16="http://schemas.microsoft.com/office/drawing/2014/main" id="{930973A3-1BFC-0892-9794-C9FE60F15107}"/>
              </a:ext>
            </a:extLst>
          </p:cNvPr>
          <p:cNvSpPr txBox="1">
            <a:spLocks/>
          </p:cNvSpPr>
          <p:nvPr/>
        </p:nvSpPr>
        <p:spPr bwMode="auto">
          <a:xfrm>
            <a:off x="449923" y="4486958"/>
            <a:ext cx="4941282" cy="164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final integrated structural model goes through series of modifications to generate configurations that support variety of analyses and cases.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2962336-E7C7-B593-75DF-FDD41DED5167}"/>
              </a:ext>
            </a:extLst>
          </p:cNvPr>
          <p:cNvCxnSpPr/>
          <p:nvPr/>
        </p:nvCxnSpPr>
        <p:spPr>
          <a:xfrm>
            <a:off x="149433" y="4038600"/>
            <a:ext cx="11801475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DE0EC561-AD5A-2D13-F8C8-B86AE966C55A}"/>
              </a:ext>
            </a:extLst>
          </p:cNvPr>
          <p:cNvCxnSpPr>
            <a:stCxn id="140" idx="3"/>
            <a:endCxn id="142" idx="1"/>
          </p:cNvCxnSpPr>
          <p:nvPr/>
        </p:nvCxnSpPr>
        <p:spPr>
          <a:xfrm flipV="1">
            <a:off x="7927062" y="4601885"/>
            <a:ext cx="978897" cy="7089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2191CCBF-D21A-7FB5-4F72-0B5A073999CA}"/>
              </a:ext>
            </a:extLst>
          </p:cNvPr>
          <p:cNvCxnSpPr>
            <a:cxnSpLocks/>
            <a:stCxn id="140" idx="3"/>
            <a:endCxn id="143" idx="1"/>
          </p:cNvCxnSpPr>
          <p:nvPr/>
        </p:nvCxnSpPr>
        <p:spPr>
          <a:xfrm>
            <a:off x="7927062" y="5310849"/>
            <a:ext cx="972678" cy="6986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4A3629BF-AAC6-B5D4-5B5B-1FDE54DDC0AB}"/>
              </a:ext>
            </a:extLst>
          </p:cNvPr>
          <p:cNvSpPr txBox="1"/>
          <p:nvPr/>
        </p:nvSpPr>
        <p:spPr>
          <a:xfrm>
            <a:off x="8997165" y="3354912"/>
            <a:ext cx="1158993" cy="160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tIns="18288" bIns="18288" rtlCol="0">
            <a:spAutoFit/>
          </a:bodyPr>
          <a:lstStyle/>
          <a:p>
            <a:pPr algn="ctr"/>
            <a:r>
              <a:rPr lang="en-US" sz="800" dirty="0"/>
              <a:t>Thermal Model Only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90691A-8DD1-E1E4-1ADA-DF85E9A6B35A}"/>
              </a:ext>
            </a:extLst>
          </p:cNvPr>
          <p:cNvCxnSpPr>
            <a:stCxn id="140" idx="3"/>
            <a:endCxn id="141" idx="1"/>
          </p:cNvCxnSpPr>
          <p:nvPr/>
        </p:nvCxnSpPr>
        <p:spPr>
          <a:xfrm>
            <a:off x="7927062" y="5310849"/>
            <a:ext cx="97267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C38E85-5C1B-D7CE-7D98-6C7802C8783A}"/>
              </a:ext>
            </a:extLst>
          </p:cNvPr>
          <p:cNvSpPr txBox="1"/>
          <p:nvPr/>
        </p:nvSpPr>
        <p:spPr>
          <a:xfrm>
            <a:off x="10897199" y="2892751"/>
            <a:ext cx="1055687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Flight Model/s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32727-9B24-2C6D-1B43-6A14A5125E4D}"/>
              </a:ext>
            </a:extLst>
          </p:cNvPr>
          <p:cNvSpPr txBox="1"/>
          <p:nvPr/>
        </p:nvSpPr>
        <p:spPr>
          <a:xfrm>
            <a:off x="10895222" y="3198552"/>
            <a:ext cx="1055686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GSE Model/s</a:t>
            </a:r>
          </a:p>
        </p:txBody>
      </p:sp>
    </p:spTree>
    <p:extLst>
      <p:ext uri="{BB962C8B-B14F-4D97-AF65-F5344CB8AC3E}">
        <p14:creationId xmlns:p14="http://schemas.microsoft.com/office/powerpoint/2010/main" val="148355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A41162-DEAA-7F84-A13A-29EA3858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 STOP Analysis: Test to Flight difference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16D90-9AC3-78BF-EE23-475A4F3EC16E}"/>
              </a:ext>
            </a:extLst>
          </p:cNvPr>
          <p:cNvSpPr txBox="1"/>
          <p:nvPr/>
        </p:nvSpPr>
        <p:spPr>
          <a:xfrm>
            <a:off x="1451432" y="949327"/>
            <a:ext cx="100290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Thermal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7FB962-7CEF-D502-BD2A-26335BB6CCDB}"/>
              </a:ext>
            </a:extLst>
          </p:cNvPr>
          <p:cNvSpPr txBox="1"/>
          <p:nvPr/>
        </p:nvSpPr>
        <p:spPr>
          <a:xfrm>
            <a:off x="1451429" y="1997572"/>
            <a:ext cx="100290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Structural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09976-67E1-3E09-C517-4BDB9D1EAF05}"/>
              </a:ext>
            </a:extLst>
          </p:cNvPr>
          <p:cNvSpPr txBox="1"/>
          <p:nvPr/>
        </p:nvSpPr>
        <p:spPr>
          <a:xfrm>
            <a:off x="4068786" y="4911348"/>
            <a:ext cx="92929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Optical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C5942-BC88-19BB-B2DD-210596417CDC}"/>
              </a:ext>
            </a:extLst>
          </p:cNvPr>
          <p:cNvSpPr txBox="1"/>
          <p:nvPr/>
        </p:nvSpPr>
        <p:spPr>
          <a:xfrm>
            <a:off x="2196869" y="4911348"/>
            <a:ext cx="149629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Linear Optical Model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683485-A199-3032-F100-972646530FFB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>
            <a:off x="3693160" y="5172958"/>
            <a:ext cx="3756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9923374-7BE5-93E7-1118-6A64D56D01E5}"/>
              </a:ext>
            </a:extLst>
          </p:cNvPr>
          <p:cNvCxnSpPr>
            <a:cxnSpLocks/>
            <a:stCxn id="9" idx="1"/>
            <a:endCxn id="7" idx="1"/>
          </p:cNvCxnSpPr>
          <p:nvPr/>
        </p:nvCxnSpPr>
        <p:spPr>
          <a:xfrm rot="10800000">
            <a:off x="1451429" y="2259182"/>
            <a:ext cx="745440" cy="2913776"/>
          </a:xfrm>
          <a:prstGeom prst="bentConnector3">
            <a:avLst>
              <a:gd name="adj1" fmla="val 13066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945A3A9-4A0A-B529-5E3F-452A996625D2}"/>
              </a:ext>
            </a:extLst>
          </p:cNvPr>
          <p:cNvSpPr txBox="1"/>
          <p:nvPr/>
        </p:nvSpPr>
        <p:spPr>
          <a:xfrm>
            <a:off x="3134759" y="949326"/>
            <a:ext cx="100290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Thermal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143CB-C9E3-635B-DE7E-127DFE9BFE22}"/>
              </a:ext>
            </a:extLst>
          </p:cNvPr>
          <p:cNvSpPr txBox="1"/>
          <p:nvPr/>
        </p:nvSpPr>
        <p:spPr>
          <a:xfrm>
            <a:off x="3689716" y="1997572"/>
            <a:ext cx="195540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Thermo-elastic Analysis relative to 293K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549D9C-4487-95D1-A727-5088DE12B8A5}"/>
              </a:ext>
            </a:extLst>
          </p:cNvPr>
          <p:cNvSpPr txBox="1"/>
          <p:nvPr/>
        </p:nvSpPr>
        <p:spPr>
          <a:xfrm>
            <a:off x="4818086" y="949326"/>
            <a:ext cx="138199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Temperature Profiles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F4A3EE-AF1B-7045-2D11-8408DE1F28E3}"/>
              </a:ext>
            </a:extLst>
          </p:cNvPr>
          <p:cNvSpPr txBox="1"/>
          <p:nvPr/>
        </p:nvSpPr>
        <p:spPr>
          <a:xfrm>
            <a:off x="6880503" y="949326"/>
            <a:ext cx="180935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Map Temps to NASTRAN Grid Points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340E26-42DD-4E49-99F3-98DF26B2BC1D}"/>
              </a:ext>
            </a:extLst>
          </p:cNvPr>
          <p:cNvSpPr txBox="1"/>
          <p:nvPr/>
        </p:nvSpPr>
        <p:spPr>
          <a:xfrm>
            <a:off x="6880503" y="1997572"/>
            <a:ext cx="180935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NASTRAN Thermal Load Cases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01DD2A9-6C11-46F8-5393-91A52FAEDABD}"/>
              </a:ext>
            </a:extLst>
          </p:cNvPr>
          <p:cNvCxnSpPr>
            <a:cxnSpLocks/>
            <a:stCxn id="23" idx="3"/>
            <a:endCxn id="24" idx="3"/>
          </p:cNvCxnSpPr>
          <p:nvPr/>
        </p:nvCxnSpPr>
        <p:spPr>
          <a:xfrm>
            <a:off x="8689854" y="1210936"/>
            <a:ext cx="12700" cy="1048246"/>
          </a:xfrm>
          <a:prstGeom prst="bentConnector3">
            <a:avLst>
              <a:gd name="adj1" fmla="val 27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0461D2-6E1F-8D02-61F7-98D49C15D4D6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2454333" y="1210936"/>
            <a:ext cx="680426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69B12D-11AB-B15C-9D3D-FF276B95F0C0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>
            <a:off x="4137660" y="1210936"/>
            <a:ext cx="6804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B5CAAD-7E0F-5467-A27A-C7576E7BC17E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6200077" y="1210936"/>
            <a:ext cx="6804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15E801D-525F-4CE9-0D2E-4E52B9F1DAB5}"/>
              </a:ext>
            </a:extLst>
          </p:cNvPr>
          <p:cNvGrpSpPr/>
          <p:nvPr/>
        </p:nvGrpSpPr>
        <p:grpSpPr>
          <a:xfrm>
            <a:off x="2250855" y="3001481"/>
            <a:ext cx="4837724" cy="525114"/>
            <a:chOff x="4049209" y="4060706"/>
            <a:chExt cx="4837724" cy="52511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A9FB375-7761-ACB5-C515-615DED49753A}"/>
                </a:ext>
              </a:extLst>
            </p:cNvPr>
            <p:cNvSpPr txBox="1"/>
            <p:nvPr/>
          </p:nvSpPr>
          <p:spPr>
            <a:xfrm>
              <a:off x="4049209" y="4062600"/>
              <a:ext cx="2242885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Motions of Optical Element Surface Grid Points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19C82C-1DDD-B547-4918-A25005B3EF14}"/>
                </a:ext>
              </a:extLst>
            </p:cNvPr>
            <p:cNvSpPr txBox="1"/>
            <p:nvPr/>
          </p:nvSpPr>
          <p:spPr>
            <a:xfrm>
              <a:off x="6931532" y="4060706"/>
              <a:ext cx="1955401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Optical Element Rigid Body Motions</a:t>
              </a:r>
            </a:p>
          </p:txBody>
        </p:sp>
      </p:grp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21A1E05-A60E-ED89-A169-31A28B0EDF42}"/>
              </a:ext>
            </a:extLst>
          </p:cNvPr>
          <p:cNvCxnSpPr>
            <a:cxnSpLocks/>
            <a:stCxn id="9" idx="1"/>
            <a:endCxn id="41" idx="1"/>
          </p:cNvCxnSpPr>
          <p:nvPr/>
        </p:nvCxnSpPr>
        <p:spPr>
          <a:xfrm rot="10800000">
            <a:off x="1900211" y="4146776"/>
            <a:ext cx="296658" cy="1026182"/>
          </a:xfrm>
          <a:prstGeom prst="bentConnector3">
            <a:avLst>
              <a:gd name="adj1" fmla="val 21558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38109AD-6986-A893-52FF-03792ECE8A33}"/>
              </a:ext>
            </a:extLst>
          </p:cNvPr>
          <p:cNvGrpSpPr/>
          <p:nvPr/>
        </p:nvGrpSpPr>
        <p:grpSpPr>
          <a:xfrm>
            <a:off x="1900211" y="3885166"/>
            <a:ext cx="5538653" cy="523220"/>
            <a:chOff x="4953010" y="4910463"/>
            <a:chExt cx="5538653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995332-F432-3585-41BB-C6B4FAF79DF5}"/>
                </a:ext>
              </a:extLst>
            </p:cNvPr>
            <p:cNvSpPr txBox="1"/>
            <p:nvPr/>
          </p:nvSpPr>
          <p:spPr>
            <a:xfrm>
              <a:off x="4953010" y="4910463"/>
              <a:ext cx="3350093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Calculate SurfaceSZernikes 4-11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Convolute alignment/Zernikes with LOM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C23D52B-04E6-F561-09F1-99465C714015}"/>
                </a:ext>
              </a:extLst>
            </p:cNvPr>
            <p:cNvSpPr txBox="1"/>
            <p:nvPr/>
          </p:nvSpPr>
          <p:spPr>
            <a:xfrm>
              <a:off x="8995372" y="4910463"/>
              <a:ext cx="1496291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n-lt"/>
                </a:rPr>
                <a:t>Perturbed System Ray Trace</a:t>
              </a:r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3C8EEDD6-71A9-F130-65E5-4E9F2ACDE786}"/>
              </a:ext>
            </a:extLst>
          </p:cNvPr>
          <p:cNvCxnSpPr>
            <a:cxnSpLocks/>
            <a:stCxn id="8" idx="3"/>
            <a:endCxn id="49" idx="2"/>
          </p:cNvCxnSpPr>
          <p:nvPr/>
        </p:nvCxnSpPr>
        <p:spPr>
          <a:xfrm flipV="1">
            <a:off x="4998085" y="4408386"/>
            <a:ext cx="1692634" cy="764572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43F801A5-8C39-A9CB-DA9C-DB58E504D737}"/>
              </a:ext>
            </a:extLst>
          </p:cNvPr>
          <p:cNvCxnSpPr>
            <a:cxnSpLocks/>
            <a:stCxn id="17" idx="2"/>
            <a:endCxn id="37" idx="0"/>
          </p:cNvCxnSpPr>
          <p:nvPr/>
        </p:nvCxnSpPr>
        <p:spPr>
          <a:xfrm rot="5400000">
            <a:off x="3778567" y="2114524"/>
            <a:ext cx="482583" cy="129511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E8F2CB8A-589E-57F8-26D4-52E7FD0E4DC8}"/>
              </a:ext>
            </a:extLst>
          </p:cNvPr>
          <p:cNvCxnSpPr>
            <a:cxnSpLocks/>
            <a:stCxn id="17" idx="2"/>
            <a:endCxn id="38" idx="0"/>
          </p:cNvCxnSpPr>
          <p:nvPr/>
        </p:nvCxnSpPr>
        <p:spPr>
          <a:xfrm rot="16200000" flipH="1">
            <a:off x="5148804" y="2039405"/>
            <a:ext cx="480689" cy="144346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02517E6A-589E-E0B5-C563-FB6E937CECF0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 rot="16200000" flipH="1">
            <a:off x="3294493" y="3604400"/>
            <a:ext cx="358571" cy="2029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836E010-EF7E-F0E3-C6E8-049954E097F3}"/>
              </a:ext>
            </a:extLst>
          </p:cNvPr>
          <p:cNvCxnSpPr>
            <a:cxnSpLocks/>
            <a:stCxn id="38" idx="2"/>
            <a:endCxn id="49" idx="0"/>
          </p:cNvCxnSpPr>
          <p:nvPr/>
        </p:nvCxnSpPr>
        <p:spPr>
          <a:xfrm rot="16200000" flipH="1">
            <a:off x="6220567" y="3415013"/>
            <a:ext cx="360465" cy="57984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ED623AA5-693B-9857-8864-48CFFAE6B488}"/>
              </a:ext>
            </a:extLst>
          </p:cNvPr>
          <p:cNvCxnSpPr>
            <a:cxnSpLocks/>
            <a:stCxn id="38" idx="2"/>
            <a:endCxn id="41" idx="0"/>
          </p:cNvCxnSpPr>
          <p:nvPr/>
        </p:nvCxnSpPr>
        <p:spPr>
          <a:xfrm rot="5400000">
            <a:off x="4662837" y="2437123"/>
            <a:ext cx="360465" cy="253562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6A7DF037-899D-14B6-D26D-2A4D47A3F7E7}"/>
              </a:ext>
            </a:extLst>
          </p:cNvPr>
          <p:cNvCxnSpPr>
            <a:cxnSpLocks/>
            <a:stCxn id="37" idx="2"/>
            <a:endCxn id="49" idx="0"/>
          </p:cNvCxnSpPr>
          <p:nvPr/>
        </p:nvCxnSpPr>
        <p:spPr>
          <a:xfrm rot="16200000" flipH="1">
            <a:off x="4852223" y="2046669"/>
            <a:ext cx="358571" cy="331842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1298F53-0C69-844F-66DA-E896D6C75F21}"/>
              </a:ext>
            </a:extLst>
          </p:cNvPr>
          <p:cNvSpPr txBox="1"/>
          <p:nvPr/>
        </p:nvSpPr>
        <p:spPr>
          <a:xfrm>
            <a:off x="8051878" y="3992887"/>
            <a:ext cx="1809351" cy="307777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dirty="0">
                <a:solidFill>
                  <a:schemeClr val="bg1"/>
                </a:solidFill>
                <a:latin typeface="+mn-lt"/>
              </a:rPr>
              <a:t>Δ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WFE, </a:t>
            </a:r>
            <a:r>
              <a:rPr lang="el-GR" sz="1400" dirty="0">
                <a:solidFill>
                  <a:schemeClr val="bg1"/>
                </a:solidFill>
                <a:latin typeface="+mn-lt"/>
              </a:rPr>
              <a:t>Δ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LOS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5162866-82E2-853C-FAE8-BD2E0D7169DC}"/>
              </a:ext>
            </a:extLst>
          </p:cNvPr>
          <p:cNvCxnSpPr>
            <a:cxnSpLocks/>
            <a:stCxn id="49" idx="3"/>
            <a:endCxn id="80" idx="1"/>
          </p:cNvCxnSpPr>
          <p:nvPr/>
        </p:nvCxnSpPr>
        <p:spPr>
          <a:xfrm>
            <a:off x="7438864" y="4146776"/>
            <a:ext cx="61301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517B96B0-F2F9-96D7-05A5-3D8CC35B551B}"/>
              </a:ext>
            </a:extLst>
          </p:cNvPr>
          <p:cNvCxnSpPr>
            <a:cxnSpLocks/>
            <a:stCxn id="41" idx="3"/>
            <a:endCxn id="80" idx="2"/>
          </p:cNvCxnSpPr>
          <p:nvPr/>
        </p:nvCxnSpPr>
        <p:spPr>
          <a:xfrm>
            <a:off x="5250304" y="4146776"/>
            <a:ext cx="3706250" cy="153888"/>
          </a:xfrm>
          <a:prstGeom prst="bentConnector4">
            <a:avLst>
              <a:gd name="adj1" fmla="val 11478"/>
              <a:gd name="adj2" fmla="val 38224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3872D1D-4CF1-8D29-4A7E-28EB10D7A1DD}"/>
              </a:ext>
            </a:extLst>
          </p:cNvPr>
          <p:cNvCxnSpPr>
            <a:cxnSpLocks/>
            <a:stCxn id="24" idx="1"/>
            <a:endCxn id="17" idx="3"/>
          </p:cNvCxnSpPr>
          <p:nvPr/>
        </p:nvCxnSpPr>
        <p:spPr>
          <a:xfrm flipH="1">
            <a:off x="5645117" y="2259182"/>
            <a:ext cx="123538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3743548-B65A-0991-22A0-8C1582B91D20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>
            <a:off x="2454330" y="2259182"/>
            <a:ext cx="123538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065A111-1F03-4399-D0DB-178E1ED1AA71}"/>
              </a:ext>
            </a:extLst>
          </p:cNvPr>
          <p:cNvGrpSpPr/>
          <p:nvPr/>
        </p:nvGrpSpPr>
        <p:grpSpPr>
          <a:xfrm>
            <a:off x="9900018" y="1210936"/>
            <a:ext cx="1592944" cy="2317749"/>
            <a:chOff x="9583056" y="7014834"/>
            <a:chExt cx="1592944" cy="2317749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4B52F22-8931-8CE4-0BAC-88C680CF039B}"/>
                </a:ext>
              </a:extLst>
            </p:cNvPr>
            <p:cNvSpPr/>
            <p:nvPr/>
          </p:nvSpPr>
          <p:spPr>
            <a:xfrm>
              <a:off x="9583056" y="7014834"/>
              <a:ext cx="1592944" cy="23177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A63DA88B-F202-4501-EE67-4F26DFD5A777}"/>
                </a:ext>
              </a:extLst>
            </p:cNvPr>
            <p:cNvGrpSpPr/>
            <p:nvPr/>
          </p:nvGrpSpPr>
          <p:grpSpPr>
            <a:xfrm>
              <a:off x="9705654" y="7149864"/>
              <a:ext cx="1341167" cy="2042926"/>
              <a:chOff x="9784033" y="1745610"/>
              <a:chExt cx="1341167" cy="2042926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5364C72-9267-A483-5383-606A5CF7E65A}"/>
                  </a:ext>
                </a:extLst>
              </p:cNvPr>
              <p:cNvSpPr txBox="1"/>
              <p:nvPr/>
            </p:nvSpPr>
            <p:spPr>
              <a:xfrm>
                <a:off x="9784033" y="3480759"/>
                <a:ext cx="1341167" cy="307777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Final Result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6254E5D-2788-40B6-0D99-F33EA425955D}"/>
                  </a:ext>
                </a:extLst>
              </p:cNvPr>
              <p:cNvSpPr txBox="1"/>
              <p:nvPr/>
            </p:nvSpPr>
            <p:spPr>
              <a:xfrm>
                <a:off x="9784033" y="2902376"/>
                <a:ext cx="1334817" cy="5232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Intermediary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Result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51B28C4-C9F3-5F66-557B-01C5875F00A4}"/>
                  </a:ext>
                </a:extLst>
              </p:cNvPr>
              <p:cNvSpPr txBox="1"/>
              <p:nvPr/>
            </p:nvSpPr>
            <p:spPr>
              <a:xfrm>
                <a:off x="9786688" y="2323993"/>
                <a:ext cx="1338512" cy="52322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Analysis / Process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B36C34F-095B-0481-6983-F4044FA7AAD5}"/>
                  </a:ext>
                </a:extLst>
              </p:cNvPr>
              <p:cNvSpPr txBox="1"/>
              <p:nvPr/>
            </p:nvSpPr>
            <p:spPr>
              <a:xfrm>
                <a:off x="9786688" y="1745610"/>
                <a:ext cx="1332162" cy="5232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Discipline Model</a:t>
                </a:r>
              </a:p>
            </p:txBody>
          </p: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3748705-3FC8-D787-7CC7-3643C29BF902}"/>
              </a:ext>
            </a:extLst>
          </p:cNvPr>
          <p:cNvSpPr txBox="1"/>
          <p:nvPr/>
        </p:nvSpPr>
        <p:spPr>
          <a:xfrm>
            <a:off x="1230607" y="5641476"/>
            <a:ext cx="10054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Distortions can be fed along two parallel paths to compute optical response:</a:t>
            </a:r>
          </a:p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sz="1600" dirty="0"/>
              <a:t>First path uses a CODE V optical model with SigFit software to compute ray traces</a:t>
            </a:r>
          </a:p>
          <a:p>
            <a:pPr marL="400050" indent="-228600">
              <a:buFont typeface="Arial" panose="020B0604020202020204" pitchFamily="34" charset="0"/>
              <a:buChar char="•"/>
            </a:pPr>
            <a:r>
              <a:rPr lang="en-US" sz="1600" dirty="0"/>
              <a:t>Second path uses a Linear Optical Model (LOM) with sensitivities derived from the Code V optical model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B19F6BA-2C0B-DE01-81A9-0CEC5DFD8A61}"/>
              </a:ext>
            </a:extLst>
          </p:cNvPr>
          <p:cNvSpPr txBox="1"/>
          <p:nvPr/>
        </p:nvSpPr>
        <p:spPr>
          <a:xfrm>
            <a:off x="1341974" y="1467357"/>
            <a:ext cx="1221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Thermal Desktop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60BA07-EF34-E8CC-6751-821CA228C117}"/>
              </a:ext>
            </a:extLst>
          </p:cNvPr>
          <p:cNvSpPr txBox="1"/>
          <p:nvPr/>
        </p:nvSpPr>
        <p:spPr>
          <a:xfrm>
            <a:off x="3025304" y="1467357"/>
            <a:ext cx="12218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Thermal Desktop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0EA0637-148F-1CF2-75C1-9D3A314167DB}"/>
              </a:ext>
            </a:extLst>
          </p:cNvPr>
          <p:cNvSpPr txBox="1"/>
          <p:nvPr/>
        </p:nvSpPr>
        <p:spPr>
          <a:xfrm>
            <a:off x="6787148" y="1474363"/>
            <a:ext cx="1996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Thermal Desktop + NASTRAN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FE7BD26-89E1-A01E-B674-00DE9C8A37AA}"/>
              </a:ext>
            </a:extLst>
          </p:cNvPr>
          <p:cNvSpPr txBox="1"/>
          <p:nvPr/>
        </p:nvSpPr>
        <p:spPr>
          <a:xfrm>
            <a:off x="1546356" y="2519647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NASTRAN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4913F3A-F67C-A220-24CD-71AEAF260591}"/>
              </a:ext>
            </a:extLst>
          </p:cNvPr>
          <p:cNvSpPr txBox="1"/>
          <p:nvPr/>
        </p:nvSpPr>
        <p:spPr>
          <a:xfrm>
            <a:off x="2923476" y="4399672"/>
            <a:ext cx="13035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MATLAB w/ DOCS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919F6E4-7D81-EC1C-09A1-FBFF73482A31}"/>
              </a:ext>
            </a:extLst>
          </p:cNvPr>
          <p:cNvSpPr txBox="1"/>
          <p:nvPr/>
        </p:nvSpPr>
        <p:spPr>
          <a:xfrm>
            <a:off x="6880503" y="4358835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SigFit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E6D56A5-9286-5D55-7F3B-A69B2F345247}"/>
              </a:ext>
            </a:extLst>
          </p:cNvPr>
          <p:cNvSpPr txBox="1"/>
          <p:nvPr/>
        </p:nvSpPr>
        <p:spPr>
          <a:xfrm>
            <a:off x="4260894" y="1772144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NASTRAN</a:t>
            </a:r>
          </a:p>
        </p:txBody>
      </p:sp>
    </p:spTree>
    <p:extLst>
      <p:ext uri="{BB962C8B-B14F-4D97-AF65-F5344CB8AC3E}">
        <p14:creationId xmlns:p14="http://schemas.microsoft.com/office/powerpoint/2010/main" val="170246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EB2913-D67B-BA8C-46C6-F12D7EA2C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77" y="2893820"/>
            <a:ext cx="6798274" cy="1828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A41162-DEAA-7F84-A13A-29EA3858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 STOP Analysis, Test to Flight difference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927FA8-33DB-280A-FF62-9D4004DC2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990600"/>
            <a:ext cx="11239501" cy="189955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ea typeface="Times New Roman" panose="02020603050405020304" pitchFamily="18" charset="0"/>
              </a:rPr>
              <a:t>While flight-like, the SCIPA TVAC test environment does not perfectly mimic the Roman on-orbit environment.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Alignment budgets for Wide Field and Coronagraph channels include allocations for Ground-to-Orbit effects, including a sub-allocation for </a:t>
            </a:r>
            <a:r>
              <a:rPr lang="en-US" i="1" u="sng" dirty="0">
                <a:effectLst/>
                <a:ea typeface="Times New Roman" panose="02020603050405020304" pitchFamily="18" charset="0"/>
              </a:rPr>
              <a:t>Payload Test to Flight delta</a:t>
            </a:r>
            <a:r>
              <a:rPr lang="en-US" dirty="0">
                <a:effectLst/>
                <a:ea typeface="Times New Roman" panose="02020603050405020304" pitchFamily="18" charset="0"/>
              </a:rPr>
              <a:t> to account for different thermal and thermo-elastic conditions.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Wide Field channel WFE test-to-flight delta is also assessed to ensure compensation mechanisms have sufficient range subject to the test environment.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b="0" dirty="0">
              <a:effectLst/>
              <a:ea typeface="Times New Roman" panose="02020603050405020304" pitchFamily="18" charset="0"/>
            </a:endParaRPr>
          </a:p>
          <a:p>
            <a:endParaRPr lang="en-US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91F876-1D66-109D-3B6F-10D962270C8B}"/>
              </a:ext>
            </a:extLst>
          </p:cNvPr>
          <p:cNvSpPr txBox="1"/>
          <p:nvPr/>
        </p:nvSpPr>
        <p:spPr>
          <a:xfrm>
            <a:off x="9229321" y="3944248"/>
            <a:ext cx="2148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CGI boresight anticipated to fall within allocation based on pending updates to thermal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0B151-F941-B45A-5037-74AA0BDF5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260" y="4783440"/>
            <a:ext cx="8797307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AB8D832-4047-F4FF-3440-756D1AADF45B}"/>
              </a:ext>
            </a:extLst>
          </p:cNvPr>
          <p:cNvGrpSpPr/>
          <p:nvPr/>
        </p:nvGrpSpPr>
        <p:grpSpPr>
          <a:xfrm>
            <a:off x="10471345" y="5407340"/>
            <a:ext cx="1307710" cy="580999"/>
            <a:chOff x="209550" y="3476625"/>
            <a:chExt cx="1307710" cy="5809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451F81-E76E-DFEA-2461-B8F381F811A3}"/>
                </a:ext>
              </a:extLst>
            </p:cNvPr>
            <p:cNvSpPr/>
            <p:nvPr/>
          </p:nvSpPr>
          <p:spPr>
            <a:xfrm>
              <a:off x="209550" y="3476625"/>
              <a:ext cx="1307710" cy="580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BA730F-0168-15E3-203F-3C2A16817BF4}"/>
                </a:ext>
              </a:extLst>
            </p:cNvPr>
            <p:cNvSpPr/>
            <p:nvPr/>
          </p:nvSpPr>
          <p:spPr>
            <a:xfrm>
              <a:off x="313508" y="3579223"/>
              <a:ext cx="386579" cy="15934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E785B9-4677-E26A-5D00-90627E0E7EDC}"/>
                </a:ext>
              </a:extLst>
            </p:cNvPr>
            <p:cNvCxnSpPr/>
            <p:nvPr/>
          </p:nvCxnSpPr>
          <p:spPr>
            <a:xfrm>
              <a:off x="318271" y="3934514"/>
              <a:ext cx="37623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E5183C-86BB-DF6F-4B41-7AF35C4B5E89}"/>
                </a:ext>
              </a:extLst>
            </p:cNvPr>
            <p:cNvSpPr txBox="1"/>
            <p:nvPr/>
          </p:nvSpPr>
          <p:spPr>
            <a:xfrm>
              <a:off x="694510" y="3811403"/>
              <a:ext cx="8034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Allocation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B80E84-7E74-AC26-15E9-A3975F7F4BA3}"/>
                </a:ext>
              </a:extLst>
            </p:cNvPr>
            <p:cNvSpPr txBox="1"/>
            <p:nvPr/>
          </p:nvSpPr>
          <p:spPr>
            <a:xfrm>
              <a:off x="694510" y="3535782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CBE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35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A41162-DEAA-7F84-A13A-29EA3858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 Jitter Analysis, Chamber Dynamic Disturbances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F337-F319-A433-5343-7F65DBFA717D}"/>
              </a:ext>
            </a:extLst>
          </p:cNvPr>
          <p:cNvSpPr txBox="1"/>
          <p:nvPr/>
        </p:nvSpPr>
        <p:spPr>
          <a:xfrm>
            <a:off x="534372" y="986609"/>
            <a:ext cx="157388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Modal Structural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38246-25F5-CF60-37F8-2A5A5DE31EF8}"/>
              </a:ext>
            </a:extLst>
          </p:cNvPr>
          <p:cNvSpPr txBox="1"/>
          <p:nvPr/>
        </p:nvSpPr>
        <p:spPr>
          <a:xfrm>
            <a:off x="2740360" y="1819592"/>
            <a:ext cx="92929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Optical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48A1D-E4DE-70DC-5FF6-8AFDB29B8A87}"/>
              </a:ext>
            </a:extLst>
          </p:cNvPr>
          <p:cNvSpPr txBox="1"/>
          <p:nvPr/>
        </p:nvSpPr>
        <p:spPr>
          <a:xfrm>
            <a:off x="4235784" y="1819592"/>
            <a:ext cx="149629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Linear Optical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26562-BA9A-03AD-BE5D-706F7AE0AE79}"/>
              </a:ext>
            </a:extLst>
          </p:cNvPr>
          <p:cNvSpPr txBox="1"/>
          <p:nvPr/>
        </p:nvSpPr>
        <p:spPr>
          <a:xfrm>
            <a:off x="2522413" y="986608"/>
            <a:ext cx="129921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Normal Modes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FA0CB7-1F3A-C094-EC3B-025AD71BE4FE}"/>
              </a:ext>
            </a:extLst>
          </p:cNvPr>
          <p:cNvSpPr txBox="1"/>
          <p:nvPr/>
        </p:nvSpPr>
        <p:spPr>
          <a:xfrm>
            <a:off x="4235784" y="986608"/>
            <a:ext cx="149629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Eigenvectors and Eigenvalues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6940BD-E9AA-EE20-B8F0-318027FF8098}"/>
              </a:ext>
            </a:extLst>
          </p:cNvPr>
          <p:cNvCxnSpPr>
            <a:cxnSpLocks/>
            <a:stCxn id="2" idx="3"/>
            <a:endCxn id="14" idx="1"/>
          </p:cNvCxnSpPr>
          <p:nvPr/>
        </p:nvCxnSpPr>
        <p:spPr>
          <a:xfrm flipV="1">
            <a:off x="2108252" y="1248218"/>
            <a:ext cx="41416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40696F8-76FE-5DE8-F8A8-304E21A3870C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>
            <a:off x="3821623" y="1248218"/>
            <a:ext cx="41416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60B6222-54F1-3383-8065-75D898189C60}"/>
              </a:ext>
            </a:extLst>
          </p:cNvPr>
          <p:cNvSpPr txBox="1"/>
          <p:nvPr/>
        </p:nvSpPr>
        <p:spPr>
          <a:xfrm>
            <a:off x="4235784" y="3428127"/>
            <a:ext cx="1955401" cy="307777"/>
          </a:xfrm>
          <a:prstGeom prst="rect">
            <a:avLst/>
          </a:prstGeom>
          <a:solidFill>
            <a:srgbClr val="00B050"/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l-GR" sz="1400" dirty="0">
                <a:solidFill>
                  <a:schemeClr val="bg1"/>
                </a:solidFill>
                <a:latin typeface="+mn-lt"/>
              </a:rPr>
              <a:t>Δ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WFE, </a:t>
            </a:r>
            <a:r>
              <a:rPr lang="el-GR" sz="1400" dirty="0">
                <a:solidFill>
                  <a:schemeClr val="bg1"/>
                </a:solidFill>
                <a:latin typeface="+mn-lt"/>
              </a:rPr>
              <a:t>Δ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LOS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691987F-80B5-32B4-CD33-C4C5C983B0F9}"/>
              </a:ext>
            </a:extLst>
          </p:cNvPr>
          <p:cNvGrpSpPr/>
          <p:nvPr/>
        </p:nvGrpSpPr>
        <p:grpSpPr>
          <a:xfrm>
            <a:off x="4580391" y="4078082"/>
            <a:ext cx="1592944" cy="2317749"/>
            <a:chOff x="9583056" y="7014834"/>
            <a:chExt cx="1592944" cy="231774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0DC9B73-430C-3F73-541B-37439F71E7ED}"/>
                </a:ext>
              </a:extLst>
            </p:cNvPr>
            <p:cNvSpPr/>
            <p:nvPr/>
          </p:nvSpPr>
          <p:spPr>
            <a:xfrm>
              <a:off x="9583056" y="7014834"/>
              <a:ext cx="1592944" cy="23177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678289D-7C3E-574B-80C6-78453CB44339}"/>
                </a:ext>
              </a:extLst>
            </p:cNvPr>
            <p:cNvGrpSpPr/>
            <p:nvPr/>
          </p:nvGrpSpPr>
          <p:grpSpPr>
            <a:xfrm>
              <a:off x="9705654" y="7149864"/>
              <a:ext cx="1341167" cy="2042926"/>
              <a:chOff x="9784033" y="1745610"/>
              <a:chExt cx="1341167" cy="2042926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4EFBCD9-7C8E-9B95-FC33-48D1520182C7}"/>
                  </a:ext>
                </a:extLst>
              </p:cNvPr>
              <p:cNvSpPr txBox="1"/>
              <p:nvPr/>
            </p:nvSpPr>
            <p:spPr>
              <a:xfrm>
                <a:off x="9796734" y="3480759"/>
                <a:ext cx="1328466" cy="307777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Final Result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FE33EEA-2B0C-BC81-4100-F051B1A29478}"/>
                  </a:ext>
                </a:extLst>
              </p:cNvPr>
              <p:cNvSpPr txBox="1"/>
              <p:nvPr/>
            </p:nvSpPr>
            <p:spPr>
              <a:xfrm>
                <a:off x="9784033" y="2902376"/>
                <a:ext cx="1334817" cy="5232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27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Intermediary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Result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796A6CA-D303-E95B-D7D0-8600C0362D31}"/>
                  </a:ext>
                </a:extLst>
              </p:cNvPr>
              <p:cNvSpPr txBox="1"/>
              <p:nvPr/>
            </p:nvSpPr>
            <p:spPr>
              <a:xfrm>
                <a:off x="9786688" y="2323993"/>
                <a:ext cx="1338512" cy="52322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Analysis / Process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A1BC4F3-6B8E-6818-D69F-9F9462A109B9}"/>
                  </a:ext>
                </a:extLst>
              </p:cNvPr>
              <p:cNvSpPr txBox="1"/>
              <p:nvPr/>
            </p:nvSpPr>
            <p:spPr>
              <a:xfrm>
                <a:off x="9786688" y="1745610"/>
                <a:ext cx="1332162" cy="5232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27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Discipline Model</a:t>
                </a:r>
              </a:p>
            </p:txBody>
          </p:sp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0C11B79-8F12-651D-2BF7-8B37C7D439E4}"/>
              </a:ext>
            </a:extLst>
          </p:cNvPr>
          <p:cNvSpPr txBox="1"/>
          <p:nvPr/>
        </p:nvSpPr>
        <p:spPr>
          <a:xfrm rot="16200000">
            <a:off x="-13403" y="1125107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Structural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44133EC-65CF-90E3-8D5B-06E9FA4EB733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3669659" y="2081202"/>
            <a:ext cx="5661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AD86F7E-72B0-380D-E2BE-7E80AF59A487}"/>
              </a:ext>
            </a:extLst>
          </p:cNvPr>
          <p:cNvSpPr txBox="1"/>
          <p:nvPr/>
        </p:nvSpPr>
        <p:spPr>
          <a:xfrm>
            <a:off x="534371" y="2678017"/>
            <a:ext cx="157388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Mechanical Disturbances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F0DF274-782E-C093-0625-85EBFA3F1008}"/>
              </a:ext>
            </a:extLst>
          </p:cNvPr>
          <p:cNvSpPr txBox="1"/>
          <p:nvPr/>
        </p:nvSpPr>
        <p:spPr>
          <a:xfrm>
            <a:off x="2370449" y="2673441"/>
            <a:ext cx="1495423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Integrated Dynamics Model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01D13E-9AB7-E9F2-D9F0-E94FD44A63D9}"/>
              </a:ext>
            </a:extLst>
          </p:cNvPr>
          <p:cNvSpPr txBox="1"/>
          <p:nvPr/>
        </p:nvSpPr>
        <p:spPr>
          <a:xfrm>
            <a:off x="4235784" y="2671909"/>
            <a:ext cx="1955401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lt"/>
              </a:rPr>
              <a:t>Time and/or Frequency Domain Analysis</a:t>
            </a: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180BA8A8-813D-F8F6-37FD-997285732A2C}"/>
              </a:ext>
            </a:extLst>
          </p:cNvPr>
          <p:cNvCxnSpPr>
            <a:cxnSpLocks/>
            <a:stCxn id="10" idx="3"/>
            <a:endCxn id="99" idx="0"/>
          </p:cNvCxnSpPr>
          <p:nvPr/>
        </p:nvCxnSpPr>
        <p:spPr>
          <a:xfrm flipH="1">
            <a:off x="3118161" y="2081202"/>
            <a:ext cx="2613914" cy="592239"/>
          </a:xfrm>
          <a:prstGeom prst="bentConnector4">
            <a:avLst>
              <a:gd name="adj1" fmla="val -8746"/>
              <a:gd name="adj2" fmla="val 7208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2CF6566B-8BF9-DCCC-822B-2771A48B31EC}"/>
              </a:ext>
            </a:extLst>
          </p:cNvPr>
          <p:cNvCxnSpPr>
            <a:cxnSpLocks/>
            <a:stCxn id="19" idx="3"/>
            <a:endCxn id="99" idx="0"/>
          </p:cNvCxnSpPr>
          <p:nvPr/>
        </p:nvCxnSpPr>
        <p:spPr>
          <a:xfrm flipH="1">
            <a:off x="3118161" y="1248218"/>
            <a:ext cx="2613914" cy="1425223"/>
          </a:xfrm>
          <a:prstGeom prst="bentConnector4">
            <a:avLst>
              <a:gd name="adj1" fmla="val -8746"/>
              <a:gd name="adj2" fmla="val 8836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24521AF2-9C92-9472-3C37-2F0F09B3E575}"/>
              </a:ext>
            </a:extLst>
          </p:cNvPr>
          <p:cNvCxnSpPr>
            <a:cxnSpLocks/>
            <a:stCxn id="97" idx="3"/>
            <a:endCxn id="99" idx="1"/>
          </p:cNvCxnSpPr>
          <p:nvPr/>
        </p:nvCxnSpPr>
        <p:spPr>
          <a:xfrm flipV="1">
            <a:off x="2108252" y="2935051"/>
            <a:ext cx="262197" cy="45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25611D1-E9A2-FDDC-8C42-C87625841DE3}"/>
              </a:ext>
            </a:extLst>
          </p:cNvPr>
          <p:cNvCxnSpPr>
            <a:cxnSpLocks/>
            <a:stCxn id="99" idx="3"/>
            <a:endCxn id="100" idx="1"/>
          </p:cNvCxnSpPr>
          <p:nvPr/>
        </p:nvCxnSpPr>
        <p:spPr>
          <a:xfrm flipV="1">
            <a:off x="3865872" y="2933519"/>
            <a:ext cx="369912" cy="15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DF9EC4FC-9623-6395-F126-A2F24C5ED4B3}"/>
              </a:ext>
            </a:extLst>
          </p:cNvPr>
          <p:cNvCxnSpPr>
            <a:cxnSpLocks/>
            <a:stCxn id="100" idx="2"/>
            <a:endCxn id="54" idx="0"/>
          </p:cNvCxnSpPr>
          <p:nvPr/>
        </p:nvCxnSpPr>
        <p:spPr>
          <a:xfrm>
            <a:off x="5213485" y="3195129"/>
            <a:ext cx="0" cy="2329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A7D771A4-BADC-825B-3EFF-777C4CD56948}"/>
              </a:ext>
            </a:extLst>
          </p:cNvPr>
          <p:cNvSpPr txBox="1"/>
          <p:nvPr/>
        </p:nvSpPr>
        <p:spPr>
          <a:xfrm rot="16200000">
            <a:off x="2279051" y="1958091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70C0"/>
                </a:solidFill>
              </a:rPr>
              <a:t>Optical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D72430E-B557-C3E2-264C-D7D4FF44B275}"/>
              </a:ext>
            </a:extLst>
          </p:cNvPr>
          <p:cNvSpPr txBox="1"/>
          <p:nvPr/>
        </p:nvSpPr>
        <p:spPr>
          <a:xfrm rot="16200000">
            <a:off x="-97561" y="2739571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70C0"/>
                </a:solidFill>
              </a:rPr>
              <a:t>Integrated</a:t>
            </a:r>
          </a:p>
          <a:p>
            <a:pPr algn="ctr"/>
            <a:r>
              <a:rPr lang="en-US" sz="1000" b="1" dirty="0">
                <a:solidFill>
                  <a:srgbClr val="0070C0"/>
                </a:solidFill>
              </a:rPr>
              <a:t>Modeling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E1BAA86-7E07-5D5D-A118-CCDDED722AB2}"/>
              </a:ext>
            </a:extLst>
          </p:cNvPr>
          <p:cNvSpPr txBox="1"/>
          <p:nvPr/>
        </p:nvSpPr>
        <p:spPr>
          <a:xfrm>
            <a:off x="137977" y="4078082"/>
            <a:ext cx="4319800" cy="23225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marL="169863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Analysis includes 101 instantiations based on sweeping disturbance frequency ± 20% to account for modeling uncertainty</a:t>
            </a:r>
          </a:p>
          <a:p>
            <a:pPr marL="169863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Disturbance input profiles generated from chamber operation tests with accelerometers implemented to capture data at key locations</a:t>
            </a:r>
          </a:p>
          <a:p>
            <a:pPr marL="169863" indent="-1698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Process proven to be sufficiently conservative based on recent Wide Field Instrument TVAC tests at GSFC and BAE Systems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BD4B29-5B06-9DE2-425F-9C2706859952}"/>
              </a:ext>
            </a:extLst>
          </p:cNvPr>
          <p:cNvCxnSpPr>
            <a:cxnSpLocks/>
          </p:cNvCxnSpPr>
          <p:nvPr/>
        </p:nvCxnSpPr>
        <p:spPr>
          <a:xfrm flipV="1">
            <a:off x="6397803" y="986608"/>
            <a:ext cx="0" cy="542827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E32C4E01-E6F0-F513-C380-3E1945D65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235" y="2496664"/>
            <a:ext cx="3056990" cy="399421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941529-7C49-E21C-5A98-FA99D3418306}"/>
              </a:ext>
            </a:extLst>
          </p:cNvPr>
          <p:cNvSpPr txBox="1"/>
          <p:nvPr/>
        </p:nvSpPr>
        <p:spPr>
          <a:xfrm>
            <a:off x="10008860" y="5998436"/>
            <a:ext cx="20612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Payload Table System</a:t>
            </a:r>
          </a:p>
          <a:p>
            <a:pPr algn="ctr"/>
            <a:r>
              <a:rPr lang="en-US" sz="1200" dirty="0"/>
              <a:t>(disturbance path)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A87869-D1BC-0C2D-E0E7-3EEA3FF146E5}"/>
              </a:ext>
            </a:extLst>
          </p:cNvPr>
          <p:cNvSpPr txBox="1"/>
          <p:nvPr/>
        </p:nvSpPr>
        <p:spPr>
          <a:xfrm>
            <a:off x="10122336" y="2479717"/>
            <a:ext cx="17572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Upper Hard Points</a:t>
            </a:r>
          </a:p>
          <a:p>
            <a:pPr algn="ctr"/>
            <a:r>
              <a:rPr lang="en-US" sz="1200" dirty="0"/>
              <a:t>(disturbance path)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A3351C-16A9-541F-8E93-AF9EBBDF5A1A}"/>
              </a:ext>
            </a:extLst>
          </p:cNvPr>
          <p:cNvCxnSpPr>
            <a:cxnSpLocks/>
          </p:cNvCxnSpPr>
          <p:nvPr/>
        </p:nvCxnSpPr>
        <p:spPr>
          <a:xfrm flipH="1" flipV="1">
            <a:off x="8536781" y="5688806"/>
            <a:ext cx="988219" cy="5558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795C8368-D8C6-DD86-92E4-772620AEE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555" y="4889351"/>
            <a:ext cx="1457770" cy="114803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F4D1692-3241-1FD6-C6B8-438F8576D761}"/>
              </a:ext>
            </a:extLst>
          </p:cNvPr>
          <p:cNvSpPr txBox="1"/>
          <p:nvPr/>
        </p:nvSpPr>
        <p:spPr>
          <a:xfrm>
            <a:off x="6590672" y="918372"/>
            <a:ext cx="5460730" cy="14003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Disturbance sources include:</a:t>
            </a:r>
          </a:p>
          <a:p>
            <a:pPr marL="400050" lvl="1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Fluid flow through shrouds (dominated by floor shroud)</a:t>
            </a:r>
          </a:p>
          <a:p>
            <a:pPr marL="400050" lvl="1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Variety of pumps used to maintain vacuum and move fluid through shrouds</a:t>
            </a:r>
          </a:p>
          <a:p>
            <a:pPr marL="400050" lvl="1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Background facility noise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97C890-57CA-0F89-9ED1-E565980D4ED6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9525000" y="6244657"/>
            <a:ext cx="483860" cy="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090827-8600-530C-C960-A99A47081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138" y="2981004"/>
            <a:ext cx="2033609" cy="1299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936F46-3FD2-04B5-EC58-3B4BF58F38E9}"/>
              </a:ext>
            </a:extLst>
          </p:cNvPr>
          <p:cNvSpPr/>
          <p:nvPr/>
        </p:nvSpPr>
        <p:spPr>
          <a:xfrm>
            <a:off x="9205913" y="3226593"/>
            <a:ext cx="182561" cy="1242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AB9958-39AC-3676-E47F-91FA6CD3CAA7}"/>
              </a:ext>
            </a:extLst>
          </p:cNvPr>
          <p:cNvCxnSpPr>
            <a:cxnSpLocks/>
          </p:cNvCxnSpPr>
          <p:nvPr/>
        </p:nvCxnSpPr>
        <p:spPr>
          <a:xfrm flipV="1">
            <a:off x="9386888" y="2976563"/>
            <a:ext cx="592931" cy="2500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FA1A50-FBA8-14A6-45CC-93EE4AC6B616}"/>
              </a:ext>
            </a:extLst>
          </p:cNvPr>
          <p:cNvCxnSpPr>
            <a:cxnSpLocks/>
          </p:cNvCxnSpPr>
          <p:nvPr/>
        </p:nvCxnSpPr>
        <p:spPr>
          <a:xfrm>
            <a:off x="9386888" y="3345656"/>
            <a:ext cx="592931" cy="938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028C1C5-8492-E358-D362-2B98C7ECFA4F}"/>
              </a:ext>
            </a:extLst>
          </p:cNvPr>
          <p:cNvSpPr txBox="1"/>
          <p:nvPr/>
        </p:nvSpPr>
        <p:spPr>
          <a:xfrm>
            <a:off x="9683353" y="4348176"/>
            <a:ext cx="1152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chamber hard point mount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32F84F-9590-9C19-07E2-F4E984E65910}"/>
              </a:ext>
            </a:extLst>
          </p:cNvPr>
          <p:cNvCxnSpPr>
            <a:cxnSpLocks/>
          </p:cNvCxnSpPr>
          <p:nvPr/>
        </p:nvCxnSpPr>
        <p:spPr>
          <a:xfrm flipH="1">
            <a:off x="10801350" y="3756025"/>
            <a:ext cx="111125" cy="737394"/>
          </a:xfrm>
          <a:prstGeom prst="line">
            <a:avLst/>
          </a:prstGeom>
          <a:ln>
            <a:solidFill>
              <a:schemeClr val="tx1"/>
            </a:solidFill>
            <a:headEnd type="oval" w="sm" len="sm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B463477-006B-0FBF-4602-4941D1FA38DC}"/>
              </a:ext>
            </a:extLst>
          </p:cNvPr>
          <p:cNvCxnSpPr>
            <a:cxnSpLocks/>
          </p:cNvCxnSpPr>
          <p:nvPr/>
        </p:nvCxnSpPr>
        <p:spPr>
          <a:xfrm>
            <a:off x="10682157" y="4489241"/>
            <a:ext cx="119193" cy="209"/>
          </a:xfrm>
          <a:prstGeom prst="line">
            <a:avLst/>
          </a:prstGeom>
          <a:ln>
            <a:solidFill>
              <a:schemeClr val="tx1"/>
            </a:solidFill>
            <a:head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C473D49-BC55-F104-2A5E-BFBB06FF5565}"/>
              </a:ext>
            </a:extLst>
          </p:cNvPr>
          <p:cNvSpPr/>
          <p:nvPr/>
        </p:nvSpPr>
        <p:spPr>
          <a:xfrm>
            <a:off x="7381647" y="3230625"/>
            <a:ext cx="1667233" cy="472949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OLAFS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with mechanical Interface to the chamber upper hard points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2DB131-1CE6-74BC-25B9-A76534436885}"/>
              </a:ext>
            </a:extLst>
          </p:cNvPr>
          <p:cNvSpPr/>
          <p:nvPr/>
        </p:nvSpPr>
        <p:spPr>
          <a:xfrm>
            <a:off x="7664856" y="4697011"/>
            <a:ext cx="1100813" cy="953527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Flight SCIPA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with mechanical Interface to the Payload Table System</a:t>
            </a:r>
          </a:p>
        </p:txBody>
      </p:sp>
    </p:spTree>
    <p:extLst>
      <p:ext uri="{BB962C8B-B14F-4D97-AF65-F5344CB8AC3E}">
        <p14:creationId xmlns:p14="http://schemas.microsoft.com/office/powerpoint/2010/main" val="304947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B31166-086C-ECFB-B9B6-4AB89B48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 Jitter Analysis, Chamber Dynamic Disturbances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518D3-1862-2DD3-53F2-61B59539F400}"/>
              </a:ext>
            </a:extLst>
          </p:cNvPr>
          <p:cNvSpPr txBox="1">
            <a:spLocks/>
          </p:cNvSpPr>
          <p:nvPr/>
        </p:nvSpPr>
        <p:spPr>
          <a:xfrm>
            <a:off x="380999" y="990600"/>
            <a:ext cx="4859215" cy="525029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Predictions from initial jitter analyses show violation of Wavefront Error and Line of Sight allocations</a:t>
            </a:r>
          </a:p>
          <a:p>
            <a:pPr lvl="1"/>
            <a:r>
              <a:rPr lang="en-US" dirty="0"/>
              <a:t>For both “image-to-image” and “within image” metrics</a:t>
            </a:r>
          </a:p>
          <a:p>
            <a:endParaRPr lang="en-US" b="1" dirty="0"/>
          </a:p>
          <a:p>
            <a:r>
              <a:rPr lang="en-US" b="1" dirty="0"/>
              <a:t>Vibration isolation systems, implemented for both OLAFS and the Flight SCIPA, attenuate jitter and bring predictions within allocations</a:t>
            </a:r>
          </a:p>
          <a:p>
            <a:endParaRPr lang="en-US" b="1" dirty="0"/>
          </a:p>
          <a:p>
            <a:r>
              <a:rPr lang="en-US" b="1" dirty="0"/>
              <a:t>Further modeling work showed isolation system for the Flight SCIPA has minimal contribution to isolation given payload table system compliance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52F25-250D-0300-2343-C7BEBEBA5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79" y="957923"/>
            <a:ext cx="3313814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20FC44-8DD4-741F-1902-1403417C8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758" y="957923"/>
            <a:ext cx="3313813" cy="502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A1D2CD-3AE1-50FA-0892-73424D6EB641}"/>
              </a:ext>
            </a:extLst>
          </p:cNvPr>
          <p:cNvSpPr txBox="1"/>
          <p:nvPr/>
        </p:nvSpPr>
        <p:spPr>
          <a:xfrm rot="16200000">
            <a:off x="4976653" y="2025650"/>
            <a:ext cx="1349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Wavefront Error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E909B-6484-3727-615C-7FAC07B46D59}"/>
              </a:ext>
            </a:extLst>
          </p:cNvPr>
          <p:cNvSpPr txBox="1"/>
          <p:nvPr/>
        </p:nvSpPr>
        <p:spPr>
          <a:xfrm rot="16200000">
            <a:off x="4881627" y="4433175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Line of Sight Error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AD640-36E2-543E-039D-8E16A74BE3F8}"/>
              </a:ext>
            </a:extLst>
          </p:cNvPr>
          <p:cNvSpPr txBox="1"/>
          <p:nvPr/>
        </p:nvSpPr>
        <p:spPr>
          <a:xfrm>
            <a:off x="6565520" y="95500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OLAFS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E95C3-E3FE-71DA-C51F-C77134A77C18}"/>
              </a:ext>
            </a:extLst>
          </p:cNvPr>
          <p:cNvSpPr txBox="1"/>
          <p:nvPr/>
        </p:nvSpPr>
        <p:spPr>
          <a:xfrm>
            <a:off x="9731981" y="926891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Flight SCIPA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C167D-A7BF-4D62-CCDF-F52E636706F9}"/>
              </a:ext>
            </a:extLst>
          </p:cNvPr>
          <p:cNvSpPr txBox="1"/>
          <p:nvPr/>
        </p:nvSpPr>
        <p:spPr>
          <a:xfrm rot="16200000">
            <a:off x="8415179" y="2025651"/>
            <a:ext cx="1349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Wavefront Error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11AE3-1363-6F17-BA6A-78E2BBCBB738}"/>
              </a:ext>
            </a:extLst>
          </p:cNvPr>
          <p:cNvSpPr txBox="1"/>
          <p:nvPr/>
        </p:nvSpPr>
        <p:spPr>
          <a:xfrm rot="16200000">
            <a:off x="8320153" y="4433176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Line of Sight Error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C50466-75D3-50FD-2A13-BFD42B972741}"/>
              </a:ext>
            </a:extLst>
          </p:cNvPr>
          <p:cNvGrpSpPr/>
          <p:nvPr/>
        </p:nvGrpSpPr>
        <p:grpSpPr>
          <a:xfrm>
            <a:off x="7803447" y="5767035"/>
            <a:ext cx="2108622" cy="630676"/>
            <a:chOff x="7362826" y="5753761"/>
            <a:chExt cx="2108622" cy="6306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0D29E3-048C-C6D7-168E-3BF2628AD4EE}"/>
                </a:ext>
              </a:extLst>
            </p:cNvPr>
            <p:cNvSpPr/>
            <p:nvPr/>
          </p:nvSpPr>
          <p:spPr>
            <a:xfrm>
              <a:off x="7362826" y="5753761"/>
              <a:ext cx="2108622" cy="6306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EBA03F-1D71-5E00-42AE-6F94B35F7FB6}"/>
                </a:ext>
              </a:extLst>
            </p:cNvPr>
            <p:cNvCxnSpPr/>
            <p:nvPr/>
          </p:nvCxnSpPr>
          <p:spPr>
            <a:xfrm>
              <a:off x="7480799" y="6227621"/>
              <a:ext cx="408258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EB8ECA-6E4F-3E4E-9FD8-0A8C2A4C0058}"/>
                </a:ext>
              </a:extLst>
            </p:cNvPr>
            <p:cNvSpPr txBox="1"/>
            <p:nvPr/>
          </p:nvSpPr>
          <p:spPr>
            <a:xfrm>
              <a:off x="7889057" y="6076660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Isolation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34687F-62F5-3F3E-9770-4CD755FAEF48}"/>
                </a:ext>
              </a:extLst>
            </p:cNvPr>
            <p:cNvSpPr txBox="1"/>
            <p:nvPr/>
          </p:nvSpPr>
          <p:spPr>
            <a:xfrm>
              <a:off x="7889057" y="5803475"/>
              <a:ext cx="1207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No isolation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3A2120C-C261-1A1A-6ADF-5DEF3EB2548A}"/>
                </a:ext>
              </a:extLst>
            </p:cNvPr>
            <p:cNvCxnSpPr/>
            <p:nvPr/>
          </p:nvCxnSpPr>
          <p:spPr>
            <a:xfrm>
              <a:off x="7480799" y="5956158"/>
              <a:ext cx="408258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896632-FB45-E9DC-30A8-0524A70E93F7}"/>
              </a:ext>
            </a:extLst>
          </p:cNvPr>
          <p:cNvSpPr txBox="1"/>
          <p:nvPr/>
        </p:nvSpPr>
        <p:spPr>
          <a:xfrm>
            <a:off x="6469855" y="3050683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Frequency (Hz)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DC897E-2232-A86F-F882-D026100D28C1}"/>
              </a:ext>
            </a:extLst>
          </p:cNvPr>
          <p:cNvSpPr txBox="1"/>
          <p:nvPr/>
        </p:nvSpPr>
        <p:spPr>
          <a:xfrm>
            <a:off x="10001798" y="3050682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Frequency (Hz)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245241-6A0C-2855-0D17-A6805DEBA555}"/>
              </a:ext>
            </a:extLst>
          </p:cNvPr>
          <p:cNvSpPr txBox="1"/>
          <p:nvPr/>
        </p:nvSpPr>
        <p:spPr>
          <a:xfrm>
            <a:off x="6469856" y="5423361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Frequency (Hz)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A0920E-0AC5-26EC-8961-D0091CFC8FF4}"/>
              </a:ext>
            </a:extLst>
          </p:cNvPr>
          <p:cNvSpPr txBox="1"/>
          <p:nvPr/>
        </p:nvSpPr>
        <p:spPr>
          <a:xfrm>
            <a:off x="10001799" y="5423361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Frequency (Hz)</a:t>
            </a:r>
          </a:p>
        </p:txBody>
      </p:sp>
    </p:spTree>
    <p:extLst>
      <p:ext uri="{BB962C8B-B14F-4D97-AF65-F5344CB8AC3E}">
        <p14:creationId xmlns:p14="http://schemas.microsoft.com/office/powerpoint/2010/main" val="30532081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eee777-8602-42d0-a9c8-03c6289e8509">
      <Terms xmlns="http://schemas.microsoft.com/office/infopath/2007/PartnerControls"/>
    </lcf76f155ced4ddcb4097134ff3c332f>
    <TaxCatchAll xmlns="d900e117-17a0-4b24-9e47-511ef1d02c43" xsi:nil="true"/>
    <SharedWithUsers xmlns="d1b7d55b-5279-4414-bf60-dbde09f11675">
      <UserInfo>
        <DisplayName>Atanassova, Martina (GSFC-551.0)[Stinger Ghaffarian Technologies Inc. (SGT Inc.)]</DisplayName>
        <AccountId>27</AccountId>
        <AccountType/>
      </UserInfo>
      <UserInfo>
        <DisplayName>Phung, Tuong T. (GSFC-5920)[GSFC INTERNS]</DisplayName>
        <AccountId>34</AccountId>
        <AccountType/>
      </UserInfo>
      <UserInfo>
        <DisplayName>Nissim, Samuel N. (GSFC-5510)</DisplayName>
        <AccountId>35</AccountId>
        <AccountType/>
      </UserInfo>
      <UserInfo>
        <DisplayName>Armwood, Felecia E. (GSFC-551.0)[MELWOOD HORTICULTUR TRAIN CTR]</DisplayName>
        <AccountId>59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5C8BFFB715694EA624865142195CE5" ma:contentTypeVersion="12" ma:contentTypeDescription="Create a new document." ma:contentTypeScope="" ma:versionID="d9af6e83020bc4282ef72f021e34b971">
  <xsd:schema xmlns:xsd="http://www.w3.org/2001/XMLSchema" xmlns:xs="http://www.w3.org/2001/XMLSchema" xmlns:p="http://schemas.microsoft.com/office/2006/metadata/properties" xmlns:ns2="01eee777-8602-42d0-a9c8-03c6289e8509" xmlns:ns3="d900e117-17a0-4b24-9e47-511ef1d02c43" xmlns:ns4="d1b7d55b-5279-4414-bf60-dbde09f11675" targetNamespace="http://schemas.microsoft.com/office/2006/metadata/properties" ma:root="true" ma:fieldsID="0d7556a3c12fd9e025e2578ecd989cf7" ns2:_="" ns3:_="" ns4:_="">
    <xsd:import namespace="01eee777-8602-42d0-a9c8-03c6289e8509"/>
    <xsd:import namespace="d900e117-17a0-4b24-9e47-511ef1d02c43"/>
    <xsd:import namespace="d1b7d55b-5279-4414-bf60-dbde09f11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ee777-8602-42d0-a9c8-03c6289e8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c7fa9e5-14f7-40e8-9045-293189630b01}" ma:internalName="TaxCatchAll" ma:showField="CatchAllData" ma:web="d1b7d55b-5279-4414-bf60-dbde09f11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7d55b-5279-4414-bf60-dbde09f11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A5802A-EFE1-481D-8620-BCEFA2D4721C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86fdd8c3-8d8e-419f-be1e-bde6364c3ec7"/>
    <ds:schemaRef ds:uri="http://schemas.openxmlformats.org/package/2006/metadata/core-properties"/>
    <ds:schemaRef ds:uri="873c1170-fea4-4777-a664-9a2ab40854c1"/>
    <ds:schemaRef ds:uri="http://schemas.microsoft.com/office/2006/metadata/properties"/>
    <ds:schemaRef ds:uri="01eee777-8602-42d0-a9c8-03c6289e8509"/>
    <ds:schemaRef ds:uri="d900e117-17a0-4b24-9e47-511ef1d02c43"/>
    <ds:schemaRef ds:uri="d1b7d55b-5279-4414-bf60-dbde09f11675"/>
  </ds:schemaRefs>
</ds:datastoreItem>
</file>

<file path=customXml/itemProps2.xml><?xml version="1.0" encoding="utf-8"?>
<ds:datastoreItem xmlns:ds="http://schemas.openxmlformats.org/officeDocument/2006/customXml" ds:itemID="{3AB8D27C-B89E-4067-8999-32191F33EE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6013AD-9E2E-45F2-85BD-55A8CC37B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eee777-8602-42d0-a9c8-03c6289e8509"/>
    <ds:schemaRef ds:uri="d900e117-17a0-4b24-9e47-511ef1d02c43"/>
    <ds:schemaRef ds:uri="d1b7d55b-5279-4414-bf60-dbde09f11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7020</TotalTime>
  <Words>1469</Words>
  <Application>Microsoft Office PowerPoint</Application>
  <PresentationFormat>Widescreen</PresentationFormat>
  <Paragraphs>245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Roman System Level Thermal Vacuum Test Overview</vt:lpstr>
      <vt:lpstr>SCIPA TVAC Test Configuration</vt:lpstr>
      <vt:lpstr>Integrated Modeling (IM)</vt:lpstr>
      <vt:lpstr>IM Model Integration</vt:lpstr>
      <vt:lpstr>IM STOP Analysis: Test to Flight difference</vt:lpstr>
      <vt:lpstr>IM STOP Analysis, Test to Flight difference (continued)</vt:lpstr>
      <vt:lpstr>IM Jitter Analysis, Chamber Dynamic Disturbances</vt:lpstr>
      <vt:lpstr>IM Jitter Analysis, Chamber Dynamic Disturbances (continued)</vt:lpstr>
      <vt:lpstr>SCIPA TVAC Model Validation Plans</vt:lpstr>
      <vt:lpstr>Summary</vt:lpstr>
    </vt:vector>
  </TitlesOfParts>
  <Company>NASA/ODIN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LBARBOUR</dc:creator>
  <cp:lastModifiedBy>Howard, Joseph M. (GSFC-5510)</cp:lastModifiedBy>
  <cp:revision>53</cp:revision>
  <cp:lastPrinted>2019-02-05T13:03:01Z</cp:lastPrinted>
  <dcterms:created xsi:type="dcterms:W3CDTF">2010-11-30T13:22:03Z</dcterms:created>
  <dcterms:modified xsi:type="dcterms:W3CDTF">2024-06-11T22:06:52Z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0x010100E55C8BFFB715694EA624865142195CE5</vt:lpwstr>
  </property>
  <property fmtid="{D5CDD505-2E9C-101B-9397-08002B2CF9AE}" pid="3" name="MediaServiceImageTags">
    <vt:lpwstr/>
  </property>
</Properties>
</file>