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Palatino Linotype" panose="02040502050505030304" pitchFamily="18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5c1f177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5c1f177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e5e7072b36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e5e7072b36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e5e7072b36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e5e7072b36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e5e7072b36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e5e7072b36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e5e7072b36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e5e7072b36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e5e7072b36_0_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e5e7072b36_0_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e5e7072b36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e5e7072b36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e5e7072b36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e5e7072b36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e5e7072b36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e5e7072b36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e5e7072b36_0_9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e5e7072b36_0_9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e5e7072b36_0_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e5e7072b36_0_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e5e7072b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e5e7072b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e5e7072b36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e5e7072b36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e5e7072b36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e5e7072b36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e5e7072b36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e5e7072b36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e5e7072b36_0_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e5e7072b36_0_7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e5e7072b36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e5e7072b36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e5e7072b36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e5e7072b36_0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e5e7072b3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e5e7072b3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e5e7072b3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e5e7072b3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e5e7072b36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e5e7072b36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e5e7072b36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e5e7072b36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e5e7072b3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e5e7072b3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e5e7072b36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e5e7072b36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e5e7072b36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e5e7072b36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73" y="0"/>
            <a:ext cx="91082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425" y="290425"/>
            <a:ext cx="91083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i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Constraining nanoflare frequency through observations and models</a:t>
            </a:r>
            <a:endParaRPr sz="2300" b="1" i="1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2025200" y="967876"/>
            <a:ext cx="4931100" cy="20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600" dirty="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600" dirty="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1" u="none" strike="noStrike" cap="none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Biswajit Mondal</a:t>
            </a:r>
            <a:endParaRPr sz="1800" b="1" i="1" u="none" strike="noStrike" cap="none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1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dirty="0" err="1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biswajit.mondal@nasa.gov</a:t>
            </a:r>
            <a:endParaRPr sz="1800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NASA Postdoctoral Program</a:t>
            </a:r>
            <a:endParaRPr sz="1800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NASA Marshall Space Flight Center </a:t>
            </a:r>
            <a:endParaRPr sz="1800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Huntsville, AL, USA</a:t>
            </a:r>
            <a:endParaRPr sz="1800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800" dirty="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 u="sng" dirty="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 u="sng" dirty="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dirty="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600" i="1" dirty="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 i="1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60250" y="4414550"/>
            <a:ext cx="8447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20212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1E1C1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144425" y="4395516"/>
            <a:ext cx="8822400" cy="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June-20-2024</a:t>
            </a:r>
            <a:endParaRPr sz="1900" dirty="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4D5156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4278" y="896388"/>
            <a:ext cx="1426202" cy="117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/>
          <p:nvPr/>
        </p:nvSpPr>
        <p:spPr>
          <a:xfrm>
            <a:off x="0" y="525"/>
            <a:ext cx="91440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Combined observations with model</a:t>
            </a:r>
            <a:endParaRPr sz="20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850" y="454224"/>
            <a:ext cx="8193551" cy="453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23"/>
          <p:cNvGrpSpPr/>
          <p:nvPr/>
        </p:nvGrpSpPr>
        <p:grpSpPr>
          <a:xfrm>
            <a:off x="1506819" y="2927901"/>
            <a:ext cx="3598813" cy="1839936"/>
            <a:chOff x="2723801" y="575627"/>
            <a:chExt cx="5845075" cy="3342300"/>
          </a:xfrm>
        </p:grpSpPr>
        <p:pic>
          <p:nvPicPr>
            <p:cNvPr id="160" name="Google Shape;160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53876" y="723877"/>
              <a:ext cx="5715000" cy="2771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23"/>
            <p:cNvSpPr/>
            <p:nvPr/>
          </p:nvSpPr>
          <p:spPr>
            <a:xfrm>
              <a:off x="2723801" y="575627"/>
              <a:ext cx="3032100" cy="3342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23"/>
          <p:cNvSpPr txBox="1"/>
          <p:nvPr/>
        </p:nvSpPr>
        <p:spPr>
          <a:xfrm>
            <a:off x="-76200" y="-762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Create nanoflare profile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3" name="Google Shape;163;p23"/>
          <p:cNvSpPr txBox="1"/>
          <p:nvPr/>
        </p:nvSpPr>
        <p:spPr>
          <a:xfrm>
            <a:off x="194550" y="522425"/>
            <a:ext cx="50253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Consider triangular heating profiles having a duration, 𝜏 = 100 s.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peak heating rate during an event is randomly chosen between minimum (H</a:t>
            </a:r>
            <a:r>
              <a:rPr lang="en" baseline="-25000"/>
              <a:t>0</a:t>
            </a:r>
            <a:r>
              <a:rPr lang="en" baseline="30000"/>
              <a:t>min</a:t>
            </a:r>
            <a:r>
              <a:rPr lang="en"/>
              <a:t> ) and maximum (</a:t>
            </a:r>
            <a:r>
              <a:rPr lang="en">
                <a:solidFill>
                  <a:schemeClr val="dk1"/>
                </a:solidFill>
              </a:rPr>
              <a:t>H</a:t>
            </a:r>
            <a:r>
              <a:rPr lang="en" baseline="-25000">
                <a:solidFill>
                  <a:schemeClr val="dk1"/>
                </a:solidFill>
              </a:rPr>
              <a:t>0</a:t>
            </a:r>
            <a:r>
              <a:rPr lang="en" baseline="30000">
                <a:solidFill>
                  <a:schemeClr val="dk1"/>
                </a:solidFill>
              </a:rPr>
              <a:t>max</a:t>
            </a:r>
            <a:r>
              <a:rPr lang="en"/>
              <a:t>) values that are loop dependent.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550" y="2242125"/>
            <a:ext cx="3400375" cy="62355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550" y="3014348"/>
            <a:ext cx="1729539" cy="6235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7550" y="3795200"/>
            <a:ext cx="2966875" cy="60017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7" name="Google Shape;167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0800" y="937584"/>
            <a:ext cx="3257726" cy="217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67000" y="2997400"/>
            <a:ext cx="3181524" cy="20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 txBox="1"/>
          <p:nvPr/>
        </p:nvSpPr>
        <p:spPr>
          <a:xfrm>
            <a:off x="7167275" y="956900"/>
            <a:ext cx="14634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tan(θ) = 0.2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</a:t>
            </a:r>
            <a:r>
              <a:rPr lang="en" sz="1200" baseline="-25000"/>
              <a:t>h</a:t>
            </a:r>
            <a:r>
              <a:rPr lang="en" sz="1200"/>
              <a:t> = 1.5 km/s</a:t>
            </a:r>
            <a:endParaRPr sz="1200"/>
          </a:p>
        </p:txBody>
      </p:sp>
      <p:sp>
        <p:nvSpPr>
          <p:cNvPr id="170" name="Google Shape;170;p23"/>
          <p:cNvSpPr txBox="1"/>
          <p:nvPr/>
        </p:nvSpPr>
        <p:spPr>
          <a:xfrm>
            <a:off x="5643275" y="3014300"/>
            <a:ext cx="14634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tan(θ)</a:t>
            </a:r>
            <a:r>
              <a:rPr lang="en" sz="1200"/>
              <a:t>= 0.2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</a:t>
            </a:r>
            <a:r>
              <a:rPr lang="en" sz="1200" baseline="-25000"/>
              <a:t>h</a:t>
            </a:r>
            <a:r>
              <a:rPr lang="en" sz="1200"/>
              <a:t> = 0.5 km/s</a:t>
            </a:r>
            <a:endParaRPr sz="1200"/>
          </a:p>
        </p:txBody>
      </p:sp>
      <p:sp>
        <p:nvSpPr>
          <p:cNvPr id="171" name="Google Shape;171;p23"/>
          <p:cNvSpPr txBox="1"/>
          <p:nvPr/>
        </p:nvSpPr>
        <p:spPr>
          <a:xfrm>
            <a:off x="306950" y="4651425"/>
            <a:ext cx="46689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783F04"/>
                </a:solidFill>
              </a:rPr>
              <a:t>Mondal, Klimchuk et al (2023 ApJ 945:37 2023)</a:t>
            </a:r>
            <a:endParaRPr sz="1500">
              <a:solidFill>
                <a:srgbClr val="783F04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4"/>
          <p:cNvPicPr preferRelativeResize="0"/>
          <p:nvPr/>
        </p:nvPicPr>
        <p:blipFill rotWithShape="1">
          <a:blip r:embed="rId3">
            <a:alphaModFix/>
          </a:blip>
          <a:srcRect t="86299"/>
          <a:stretch/>
        </p:blipFill>
        <p:spPr>
          <a:xfrm>
            <a:off x="828650" y="3905625"/>
            <a:ext cx="7157850" cy="994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 rotWithShape="1">
          <a:blip r:embed="rId3">
            <a:alphaModFix/>
          </a:blip>
          <a:srcRect b="49091"/>
          <a:stretch/>
        </p:blipFill>
        <p:spPr>
          <a:xfrm>
            <a:off x="785850" y="304800"/>
            <a:ext cx="7200649" cy="371782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 txBox="1"/>
          <p:nvPr/>
        </p:nvSpPr>
        <p:spPr>
          <a:xfrm>
            <a:off x="0" y="-76200"/>
            <a:ext cx="8556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Comparison between simulations and observations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9" name="Google Shape;179;p24"/>
          <p:cNvSpPr/>
          <p:nvPr/>
        </p:nvSpPr>
        <p:spPr>
          <a:xfrm>
            <a:off x="1627900" y="4022625"/>
            <a:ext cx="2817000" cy="8775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4"/>
          <p:cNvSpPr txBox="1"/>
          <p:nvPr/>
        </p:nvSpPr>
        <p:spPr>
          <a:xfrm>
            <a:off x="2594500" y="4566438"/>
            <a:ext cx="1219500" cy="1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MaGIXS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81" name="Google Shape;181;p24"/>
          <p:cNvSpPr/>
          <p:nvPr/>
        </p:nvSpPr>
        <p:spPr>
          <a:xfrm>
            <a:off x="4502100" y="532900"/>
            <a:ext cx="1978800" cy="41199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4"/>
          <p:cNvSpPr txBox="1"/>
          <p:nvPr/>
        </p:nvSpPr>
        <p:spPr>
          <a:xfrm>
            <a:off x="5185300" y="4294150"/>
            <a:ext cx="1219500" cy="1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AIA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83" name="Google Shape;183;p24"/>
          <p:cNvSpPr/>
          <p:nvPr/>
        </p:nvSpPr>
        <p:spPr>
          <a:xfrm>
            <a:off x="6538100" y="532900"/>
            <a:ext cx="1263300" cy="4173300"/>
          </a:xfrm>
          <a:prstGeom prst="rect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5200C"/>
              </a:solidFill>
            </a:endParaRPr>
          </a:p>
        </p:txBody>
      </p:sp>
      <p:sp>
        <p:nvSpPr>
          <p:cNvPr id="184" name="Google Shape;184;p24"/>
          <p:cNvSpPr txBox="1"/>
          <p:nvPr/>
        </p:nvSpPr>
        <p:spPr>
          <a:xfrm>
            <a:off x="6804411" y="4319100"/>
            <a:ext cx="1077900" cy="1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XRT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0" y="330600"/>
            <a:ext cx="4023351" cy="462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/>
          <p:nvPr/>
        </p:nvSpPr>
        <p:spPr>
          <a:xfrm>
            <a:off x="0" y="-762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Results &amp; Discussions</a:t>
            </a:r>
            <a:endParaRPr sz="2400" b="1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91" name="Google Shape;191;p25"/>
          <p:cNvPicPr preferRelativeResize="0"/>
          <p:nvPr/>
        </p:nvPicPr>
        <p:blipFill rotWithShape="1">
          <a:blip r:embed="rId4">
            <a:alphaModFix/>
          </a:blip>
          <a:srcRect l="33475"/>
          <a:stretch/>
        </p:blipFill>
        <p:spPr>
          <a:xfrm>
            <a:off x="4114800" y="418450"/>
            <a:ext cx="3840424" cy="42564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92" name="Google Shape;192;p25"/>
          <p:cNvCxnSpPr/>
          <p:nvPr/>
        </p:nvCxnSpPr>
        <p:spPr>
          <a:xfrm flipH="1">
            <a:off x="4783650" y="3783575"/>
            <a:ext cx="207900" cy="3783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93" name="Google Shape;193;p25"/>
          <p:cNvCxnSpPr/>
          <p:nvPr/>
        </p:nvCxnSpPr>
        <p:spPr>
          <a:xfrm flipH="1">
            <a:off x="4707450" y="3478775"/>
            <a:ext cx="207900" cy="3783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94" name="Google Shape;194;p25"/>
          <p:cNvCxnSpPr/>
          <p:nvPr/>
        </p:nvCxnSpPr>
        <p:spPr>
          <a:xfrm flipH="1">
            <a:off x="4783650" y="1192775"/>
            <a:ext cx="207900" cy="378300"/>
          </a:xfrm>
          <a:prstGeom prst="straightConnector1">
            <a:avLst/>
          </a:prstGeom>
          <a:noFill/>
          <a:ln w="38100" cap="flat" cmpd="sng">
            <a:solidFill>
              <a:srgbClr val="EA9999"/>
            </a:solidFill>
            <a:prstDash val="solid"/>
            <a:round/>
            <a:headEnd type="stealth" w="med" len="med"/>
            <a:tailEnd type="none" w="med" len="med"/>
          </a:ln>
        </p:spPr>
      </p:cxnSp>
      <p:cxnSp>
        <p:nvCxnSpPr>
          <p:cNvPr id="195" name="Google Shape;195;p25"/>
          <p:cNvCxnSpPr/>
          <p:nvPr/>
        </p:nvCxnSpPr>
        <p:spPr>
          <a:xfrm flipH="1">
            <a:off x="4707450" y="2564375"/>
            <a:ext cx="207900" cy="37830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196" name="Google Shape;196;p25"/>
          <p:cNvSpPr/>
          <p:nvPr/>
        </p:nvSpPr>
        <p:spPr>
          <a:xfrm>
            <a:off x="6734825" y="712350"/>
            <a:ext cx="207900" cy="3600900"/>
          </a:xfrm>
          <a:prstGeom prst="rect">
            <a:avLst/>
          </a:prstGeom>
          <a:noFill/>
          <a:ln w="19050" cap="flat" cmpd="sng">
            <a:solidFill>
              <a:srgbClr val="5B0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5"/>
          <p:cNvSpPr txBox="1"/>
          <p:nvPr/>
        </p:nvSpPr>
        <p:spPr>
          <a:xfrm>
            <a:off x="3538950" y="4700100"/>
            <a:ext cx="2570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Avg. delay = 1500-3000 s.</a:t>
            </a:r>
            <a:endParaRPr b="1"/>
          </a:p>
        </p:txBody>
      </p:sp>
      <p:sp>
        <p:nvSpPr>
          <p:cNvPr id="198" name="Google Shape;198;p25"/>
          <p:cNvSpPr txBox="1"/>
          <p:nvPr/>
        </p:nvSpPr>
        <p:spPr>
          <a:xfrm rot="296">
            <a:off x="6655636" y="4542442"/>
            <a:ext cx="3479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Avg. flux = </a:t>
            </a:r>
            <a:endParaRPr sz="1600" b="1">
              <a:solidFill>
                <a:srgbClr val="66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~3 ✕ 10</a:t>
            </a:r>
            <a:r>
              <a:rPr lang="en" sz="1600" b="1" baseline="30000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5 </a:t>
            </a:r>
            <a:r>
              <a:rPr lang="en" sz="1600" b="1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erg cm</a:t>
            </a:r>
            <a:r>
              <a:rPr lang="en" sz="1600" b="1" baseline="30000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-2</a:t>
            </a:r>
            <a:r>
              <a:rPr lang="en" sz="1600" b="1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s</a:t>
            </a:r>
            <a:r>
              <a:rPr lang="en" sz="1600" b="1" baseline="30000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-1</a:t>
            </a:r>
            <a:r>
              <a:rPr lang="en" sz="1600" b="1">
                <a:solidFill>
                  <a:srgbClr val="66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</a:t>
            </a:r>
            <a:endParaRPr b="1">
              <a:solidFill>
                <a:srgbClr val="6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1500" y="452501"/>
            <a:ext cx="4085301" cy="3492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950" y="401689"/>
            <a:ext cx="3319777" cy="175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825" y="1930625"/>
            <a:ext cx="3319758" cy="175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6"/>
          <p:cNvSpPr txBox="1"/>
          <p:nvPr/>
        </p:nvSpPr>
        <p:spPr>
          <a:xfrm>
            <a:off x="76200" y="-762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Observed and Predicted images of XBP-1 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07" name="Google Shape;20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525" y="3477533"/>
            <a:ext cx="3239200" cy="158976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 txBox="1"/>
          <p:nvPr/>
        </p:nvSpPr>
        <p:spPr>
          <a:xfrm rot="-5400000">
            <a:off x="-1186600" y="2546800"/>
            <a:ext cx="27045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0000FF"/>
                </a:solidFill>
              </a:rPr>
              <a:t>Observed by AIA &amp; XRT</a:t>
            </a:r>
            <a:endParaRPr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09" name="Google Shape;209;p26"/>
          <p:cNvSpPr txBox="1"/>
          <p:nvPr/>
        </p:nvSpPr>
        <p:spPr>
          <a:xfrm rot="-5400000">
            <a:off x="3269750" y="2008900"/>
            <a:ext cx="23262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Derived from MaGIXS</a:t>
            </a:r>
            <a:endParaRPr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10" name="Google Shape;210;p26"/>
          <p:cNvSpPr/>
          <p:nvPr/>
        </p:nvSpPr>
        <p:spPr>
          <a:xfrm>
            <a:off x="352100" y="483600"/>
            <a:ext cx="1680900" cy="46599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6"/>
          <p:cNvSpPr/>
          <p:nvPr/>
        </p:nvSpPr>
        <p:spPr>
          <a:xfrm>
            <a:off x="4601500" y="407400"/>
            <a:ext cx="1953300" cy="36717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6"/>
          <p:cNvSpPr/>
          <p:nvPr/>
        </p:nvSpPr>
        <p:spPr>
          <a:xfrm>
            <a:off x="2104700" y="483600"/>
            <a:ext cx="1680900" cy="46599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sp>
        <p:nvSpPr>
          <p:cNvPr id="213" name="Google Shape;213;p26"/>
          <p:cNvSpPr txBox="1"/>
          <p:nvPr/>
        </p:nvSpPr>
        <p:spPr>
          <a:xfrm rot="5400000">
            <a:off x="3234200" y="2774200"/>
            <a:ext cx="14829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FF0000"/>
                </a:solidFill>
              </a:rPr>
              <a:t>Simulated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14" name="Google Shape;214;p26"/>
          <p:cNvSpPr/>
          <p:nvPr/>
        </p:nvSpPr>
        <p:spPr>
          <a:xfrm>
            <a:off x="6658900" y="407400"/>
            <a:ext cx="2028000" cy="36717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6"/>
          <p:cNvSpPr txBox="1"/>
          <p:nvPr/>
        </p:nvSpPr>
        <p:spPr>
          <a:xfrm rot="5400000">
            <a:off x="8326550" y="2082100"/>
            <a:ext cx="10518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Simulated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16" name="Google Shape;216;p26"/>
          <p:cNvSpPr txBox="1"/>
          <p:nvPr/>
        </p:nvSpPr>
        <p:spPr>
          <a:xfrm rot="-5400000">
            <a:off x="1271600" y="1444725"/>
            <a:ext cx="9555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DN/s</a:t>
            </a:r>
            <a:endParaRPr sz="1200"/>
          </a:p>
        </p:txBody>
      </p:sp>
      <p:sp>
        <p:nvSpPr>
          <p:cNvPr id="217" name="Google Shape;217;p26"/>
          <p:cNvSpPr txBox="1"/>
          <p:nvPr/>
        </p:nvSpPr>
        <p:spPr>
          <a:xfrm rot="-5400000">
            <a:off x="2948000" y="1444725"/>
            <a:ext cx="9555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DN/s</a:t>
            </a:r>
            <a:endParaRPr sz="1200"/>
          </a:p>
        </p:txBody>
      </p:sp>
      <p:sp>
        <p:nvSpPr>
          <p:cNvPr id="218" name="Google Shape;218;p26"/>
          <p:cNvSpPr txBox="1"/>
          <p:nvPr/>
        </p:nvSpPr>
        <p:spPr>
          <a:xfrm rot="-5400000">
            <a:off x="7304475" y="3244400"/>
            <a:ext cx="323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Mondal</a:t>
            </a:r>
            <a:r>
              <a:rPr lang="en" sz="1200" b="0" i="0" u="none" strike="noStrike" cap="none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et al</a:t>
            </a:r>
            <a:r>
              <a:rPr lang="en" sz="1200" b="0" i="0" u="none" strike="noStrike" cap="none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, (</a:t>
            </a:r>
            <a:r>
              <a:rPr lang="en" sz="12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ApJ 967, 23, 2024</a:t>
            </a:r>
            <a:r>
              <a:rPr lang="en" sz="1200" b="0" i="0" u="none" strike="noStrike" cap="none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) </a:t>
            </a:r>
            <a:endParaRPr sz="12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6"/>
          <p:cNvSpPr txBox="1"/>
          <p:nvPr/>
        </p:nvSpPr>
        <p:spPr>
          <a:xfrm>
            <a:off x="3749725" y="4019350"/>
            <a:ext cx="5065800" cy="12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alatino Linotype"/>
              <a:buChar char="➢"/>
            </a:pPr>
            <a:r>
              <a:rPr lang="en" sz="15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HF nanoflare -&gt; average delay = 1500 - 3000 s </a:t>
            </a:r>
            <a:r>
              <a:rPr lang="en" sz="1500">
                <a:latin typeface="Palatino Linotype"/>
                <a:ea typeface="Palatino Linotype"/>
                <a:cs typeface="Palatino Linotype"/>
                <a:sym typeface="Palatino Linotype"/>
              </a:rPr>
              <a:t>-&gt;</a:t>
            </a:r>
            <a:r>
              <a:rPr lang="en" sz="15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smaller than the cooling time</a:t>
            </a:r>
            <a:r>
              <a:rPr lang="en" sz="1500">
                <a:latin typeface="Palatino Linotype"/>
                <a:ea typeface="Palatino Linotype"/>
                <a:cs typeface="Palatino Linotype"/>
                <a:sym typeface="Palatino Linotype"/>
              </a:rPr>
              <a:t>.</a:t>
            </a:r>
            <a:endParaRPr sz="1500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alatino Linotype"/>
              <a:buChar char="➢"/>
            </a:pPr>
            <a:r>
              <a:rPr lang="en" sz="15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Average Poynting flux = ~5e5 erg/cm2/s</a:t>
            </a:r>
            <a:endParaRPr sz="1500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alatino Linotype"/>
              <a:buChar char="➢"/>
            </a:pPr>
            <a:r>
              <a:rPr lang="en" sz="150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MaGIXS and XRT are more sensitive.</a:t>
            </a:r>
            <a:endParaRPr sz="1500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/>
          <p:nvPr/>
        </p:nvSpPr>
        <p:spPr>
          <a:xfrm>
            <a:off x="753550" y="1359825"/>
            <a:ext cx="7640100" cy="23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Can we use a similar approach to understand the heating during the evolution of the ARs?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225" name="Google Shape;225;p27"/>
          <p:cNvSpPr txBox="1"/>
          <p:nvPr/>
        </p:nvSpPr>
        <p:spPr>
          <a:xfrm>
            <a:off x="3234625" y="40525"/>
            <a:ext cx="3687600" cy="7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i="1">
              <a:solidFill>
                <a:srgbClr val="5B0F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2" name="Google Shape;23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9880"/>
            <a:ext cx="9143999" cy="478373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8"/>
          <p:cNvSpPr txBox="1"/>
          <p:nvPr/>
        </p:nvSpPr>
        <p:spPr>
          <a:xfrm>
            <a:off x="4037775" y="-54025"/>
            <a:ext cx="35130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AR 12758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29"/>
          <p:cNvGrpSpPr/>
          <p:nvPr/>
        </p:nvGrpSpPr>
        <p:grpSpPr>
          <a:xfrm>
            <a:off x="4205334" y="356011"/>
            <a:ext cx="4635882" cy="4471188"/>
            <a:chOff x="323959" y="356007"/>
            <a:chExt cx="4859925" cy="4707010"/>
          </a:xfrm>
        </p:grpSpPr>
        <p:pic>
          <p:nvPicPr>
            <p:cNvPr id="239" name="Google Shape;239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30348" y="356007"/>
              <a:ext cx="3344601" cy="2184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18500" y="356007"/>
              <a:ext cx="296357" cy="2184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0155" y="356007"/>
              <a:ext cx="1086642" cy="2184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23959" y="2630962"/>
              <a:ext cx="1149935" cy="2392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2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88338" y="2590955"/>
              <a:ext cx="3592209" cy="24720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2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726523" y="2630962"/>
              <a:ext cx="457360" cy="2392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29"/>
            <p:cNvPicPr preferRelativeResize="0"/>
            <p:nvPr/>
          </p:nvPicPr>
          <p:blipFill rotWithShape="1">
            <a:blip r:embed="rId9">
              <a:alphaModFix/>
            </a:blip>
            <a:srcRect l="30685" b="26204"/>
            <a:stretch/>
          </p:blipFill>
          <p:spPr>
            <a:xfrm>
              <a:off x="1347097" y="2651131"/>
              <a:ext cx="126805" cy="17651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6" name="Google Shape;246;p29"/>
          <p:cNvSpPr txBox="1"/>
          <p:nvPr/>
        </p:nvSpPr>
        <p:spPr>
          <a:xfrm rot="-5400000">
            <a:off x="7714175" y="2536750"/>
            <a:ext cx="234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FIP bias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7" name="Google Shape;247;p29"/>
          <p:cNvSpPr txBox="1"/>
          <p:nvPr/>
        </p:nvSpPr>
        <p:spPr>
          <a:xfrm>
            <a:off x="227950" y="223500"/>
            <a:ext cx="375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85200C"/>
                </a:solidFill>
              </a:rPr>
              <a:t>Formation of AR12758</a:t>
            </a:r>
            <a:endParaRPr sz="1800">
              <a:solidFill>
                <a:srgbClr val="85200C"/>
              </a:solidFill>
            </a:endParaRPr>
          </a:p>
        </p:txBody>
      </p:sp>
      <p:pic>
        <p:nvPicPr>
          <p:cNvPr id="248" name="Google Shape;248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747599"/>
            <a:ext cx="4357724" cy="173866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9"/>
          <p:cNvSpPr/>
          <p:nvPr/>
        </p:nvSpPr>
        <p:spPr>
          <a:xfrm>
            <a:off x="5012550" y="359350"/>
            <a:ext cx="3754500" cy="36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85200C"/>
                </a:solidFill>
              </a:rPr>
              <a:t>Evolution of plasma parameters!</a:t>
            </a:r>
            <a:endParaRPr sz="1800">
              <a:solidFill>
                <a:srgbClr val="85200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9"/>
          <p:cNvSpPr txBox="1"/>
          <p:nvPr/>
        </p:nvSpPr>
        <p:spPr>
          <a:xfrm>
            <a:off x="77775" y="2684850"/>
            <a:ext cx="4280100" cy="19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Evolution of this AR was studied from soft X-ray disk-integrated spectroscopy by Chandrayaan-2/XSM.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1" name="Google Shape;251;p29"/>
          <p:cNvSpPr/>
          <p:nvPr/>
        </p:nvSpPr>
        <p:spPr>
          <a:xfrm>
            <a:off x="171625" y="3773600"/>
            <a:ext cx="4280100" cy="101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Step-1: Simulate the evolution of this AR and compared with disk-integrated quantities.</a:t>
            </a:r>
            <a:endParaRPr/>
          </a:p>
        </p:txBody>
      </p:sp>
      <p:sp>
        <p:nvSpPr>
          <p:cNvPr id="252" name="Google Shape;252;p29"/>
          <p:cNvSpPr txBox="1"/>
          <p:nvPr/>
        </p:nvSpPr>
        <p:spPr>
          <a:xfrm>
            <a:off x="6601200" y="4674200"/>
            <a:ext cx="2623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Mondal et al (ApJ 955:146, 2023b)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0"/>
          <p:cNvSpPr/>
          <p:nvPr/>
        </p:nvSpPr>
        <p:spPr>
          <a:xfrm>
            <a:off x="1507350" y="152400"/>
            <a:ext cx="6354000" cy="36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85200C"/>
                </a:solidFill>
              </a:rPr>
              <a:t>Observed and predicted X-ray flux and spectra</a:t>
            </a:r>
            <a:endParaRPr sz="2000">
              <a:solidFill>
                <a:srgbClr val="85200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8" name="Google Shape;25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1027" y="1033670"/>
            <a:ext cx="4366960" cy="3450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0"/>
          <p:cNvPicPr preferRelativeResize="0"/>
          <p:nvPr/>
        </p:nvPicPr>
        <p:blipFill rotWithShape="1">
          <a:blip r:embed="rId4">
            <a:alphaModFix/>
          </a:blip>
          <a:srcRect r="50000"/>
          <a:stretch/>
        </p:blipFill>
        <p:spPr>
          <a:xfrm>
            <a:off x="-7950" y="946205"/>
            <a:ext cx="4746928" cy="3545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1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Variation of integrated temperature derived from X-ray spectra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65" name="Google Shape;265;p31"/>
          <p:cNvPicPr preferRelativeResize="0"/>
          <p:nvPr/>
        </p:nvPicPr>
        <p:blipFill rotWithShape="1">
          <a:blip r:embed="rId3">
            <a:alphaModFix/>
          </a:blip>
          <a:srcRect l="50000"/>
          <a:stretch/>
        </p:blipFill>
        <p:spPr>
          <a:xfrm>
            <a:off x="1692200" y="637100"/>
            <a:ext cx="5873075" cy="4364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50" y="0"/>
            <a:ext cx="91083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104500" y="61825"/>
            <a:ext cx="8931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chemeClr val="lt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Group and collaborators</a:t>
            </a:r>
            <a:endParaRPr sz="2600" b="1" i="1">
              <a:solidFill>
                <a:schemeClr val="lt2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511400" y="1022600"/>
            <a:ext cx="4011300" cy="3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u="sng">
                <a:solidFill>
                  <a:schemeClr val="lt1"/>
                </a:solidFill>
              </a:rPr>
              <a:t>MSFC heliophysics team:</a:t>
            </a:r>
            <a:r>
              <a:rPr lang="en" sz="1800">
                <a:solidFill>
                  <a:schemeClr val="lt1"/>
                </a:solidFill>
              </a:rPr>
              <a:t> 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Dr. Amy R. Wineberger,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Dr. P.S. Athiray,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Dr. Sabrina L. Savage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 and MaGIXS team.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4522775" y="1027825"/>
            <a:ext cx="4360200" cy="3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u="sng">
                <a:solidFill>
                  <a:schemeClr val="lt1"/>
                </a:solidFill>
              </a:rPr>
              <a:t>Collaborators</a:t>
            </a:r>
            <a:r>
              <a:rPr lang="en" sz="1800">
                <a:solidFill>
                  <a:schemeClr val="lt1"/>
                </a:solidFill>
              </a:rPr>
              <a:t>: </a:t>
            </a:r>
            <a:endParaRPr sz="1800">
              <a:solidFill>
                <a:schemeClr val="lt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Dr. J.A. Klimchuk (NASA GSFC)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Dr. Helen E. Mason (Univ. Cambridge)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Dr. Giulio Del Zanna (Univ. Cambridge)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Dr. Aveek Sarker (PRL)</a:t>
            </a: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Dr. Santosh Vadawale (PRL) and others!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2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Spatial variation of X-ray emissions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71" name="Google Shape;27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51" y="554111"/>
            <a:ext cx="9066350" cy="4137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3"/>
          <p:cNvPicPr preferRelativeResize="0"/>
          <p:nvPr/>
        </p:nvPicPr>
        <p:blipFill rotWithShape="1">
          <a:blip r:embed="rId3">
            <a:alphaModFix/>
          </a:blip>
          <a:srcRect l="809" r="1638"/>
          <a:stretch/>
        </p:blipFill>
        <p:spPr>
          <a:xfrm>
            <a:off x="0" y="1011300"/>
            <a:ext cx="9144003" cy="15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3"/>
          <p:cNvSpPr txBox="1"/>
          <p:nvPr/>
        </p:nvSpPr>
        <p:spPr>
          <a:xfrm>
            <a:off x="0" y="-762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Spatial variation of temperatures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78" name="Google Shape;278;p33"/>
          <p:cNvSpPr txBox="1"/>
          <p:nvPr/>
        </p:nvSpPr>
        <p:spPr>
          <a:xfrm>
            <a:off x="730275" y="2987600"/>
            <a:ext cx="82293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EM weighted T varies (1 to 3 MK) with spatial location of the AR.</a:t>
            </a:r>
            <a:endParaRPr sz="18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Indicating different heating frequency.</a:t>
            </a:r>
            <a:endParaRPr sz="18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4"/>
          <p:cNvSpPr txBox="1"/>
          <p:nvPr/>
        </p:nvSpPr>
        <p:spPr>
          <a:xfrm>
            <a:off x="-152400" y="-762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Contributions of different heating events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84" name="Google Shape;284;p34"/>
          <p:cNvSpPr txBox="1"/>
          <p:nvPr/>
        </p:nvSpPr>
        <p:spPr>
          <a:xfrm>
            <a:off x="6310050" y="4721100"/>
            <a:ext cx="350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Mondal</a:t>
            </a:r>
            <a:r>
              <a:rPr lang="en" sz="1200" b="0" i="0" u="none" strike="noStrike" cap="non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et al</a:t>
            </a:r>
            <a:r>
              <a:rPr lang="en" sz="1200" b="0" i="0" u="none" strike="noStrike" cap="non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, 2024 (</a:t>
            </a: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under preparation</a:t>
            </a:r>
            <a:r>
              <a:rPr lang="en" sz="1200" b="0" i="0" u="none" strike="noStrike" cap="non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) </a:t>
            </a:r>
            <a:endParaRPr sz="1200" b="0" i="0" u="none" strike="noStrike" cap="non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387550"/>
            <a:ext cx="9067802" cy="440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5"/>
          <p:cNvSpPr txBox="1"/>
          <p:nvPr/>
        </p:nvSpPr>
        <p:spPr>
          <a:xfrm>
            <a:off x="-7620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Evolution of heating frequency and their contributions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91" name="Google Shape;291;p35"/>
          <p:cNvSpPr txBox="1"/>
          <p:nvPr/>
        </p:nvSpPr>
        <p:spPr>
          <a:xfrm>
            <a:off x="6310050" y="4721100"/>
            <a:ext cx="350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Mondal</a:t>
            </a:r>
            <a:r>
              <a:rPr lang="en" sz="1200" b="0" i="0" u="none" strike="noStrike" cap="non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et al</a:t>
            </a:r>
            <a:r>
              <a:rPr lang="en" sz="1200" b="0" i="0" u="none" strike="noStrike" cap="non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, 2024 (</a:t>
            </a:r>
            <a:r>
              <a:rPr lang="en" sz="1200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under preparation</a:t>
            </a:r>
            <a:r>
              <a:rPr lang="en" sz="1200" b="0" i="0" u="none" strike="noStrike" cap="none">
                <a:solidFill>
                  <a:srgbClr val="B45F06"/>
                </a:solidFill>
                <a:latin typeface="Roboto"/>
                <a:ea typeface="Roboto"/>
                <a:cs typeface="Roboto"/>
                <a:sym typeface="Roboto"/>
              </a:rPr>
              <a:t>) </a:t>
            </a:r>
            <a:endParaRPr sz="1200" b="0" i="0" u="none" strike="noStrike" cap="none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93471"/>
            <a:ext cx="9144003" cy="3612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6"/>
          <p:cNvSpPr txBox="1"/>
          <p:nvPr/>
        </p:nvSpPr>
        <p:spPr>
          <a:xfrm>
            <a:off x="2868900" y="4336600"/>
            <a:ext cx="319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rgbClr val="980000"/>
              </a:solidFill>
            </a:endParaRPr>
          </a:p>
        </p:txBody>
      </p:sp>
      <p:sp>
        <p:nvSpPr>
          <p:cNvPr id="298" name="Google Shape;298;p36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Summary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99" name="Google Shape;299;p36"/>
          <p:cNvSpPr txBox="1"/>
          <p:nvPr/>
        </p:nvSpPr>
        <p:spPr>
          <a:xfrm>
            <a:off x="152400" y="613875"/>
            <a:ext cx="8501100" cy="4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Investigated the nanoflare heating of an XBP observed by MaGIXS, AIA and XRT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Nanoflare heating can reproduce the observed intensity of the XBP with an average nanoflare delay time in the order of 1500-3000 s, which is likely to be  high-frequency.  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i="1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The average poynting flux is found to be in the range of ~3 ✕ 10</a:t>
            </a:r>
            <a:r>
              <a:rPr lang="en" sz="1600" baseline="30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5 </a:t>
            </a: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erg cm</a:t>
            </a:r>
            <a:r>
              <a:rPr lang="en" sz="1600" baseline="30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-2</a:t>
            </a: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s</a:t>
            </a:r>
            <a:r>
              <a:rPr lang="en" sz="1600" baseline="300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-1</a:t>
            </a: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, which agrees with the earlier report.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X-ray observations, e.g., MaGIXS and XRT are more sensitive to diagnose the heating frequency, whereas only AIA channels are less sensitive.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Studied the evolution of heating frequency throughout the evolution of an AR.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tino Linotype"/>
              <a:buChar char="➢"/>
            </a:pPr>
            <a:r>
              <a:rPr lang="en" sz="16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Emerging phase shoes more LF energy depositions, while in the decay phase, energy depositions by IF nanoflares are dominating.</a:t>
            </a: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7"/>
          <p:cNvSpPr txBox="1"/>
          <p:nvPr/>
        </p:nvSpPr>
        <p:spPr>
          <a:xfrm>
            <a:off x="2868900" y="4336600"/>
            <a:ext cx="319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rgbClr val="980000"/>
              </a:solidFill>
            </a:endParaRPr>
          </a:p>
        </p:txBody>
      </p:sp>
      <p:sp>
        <p:nvSpPr>
          <p:cNvPr id="305" name="Google Shape;305;p37"/>
          <p:cNvSpPr txBox="1"/>
          <p:nvPr/>
        </p:nvSpPr>
        <p:spPr>
          <a:xfrm>
            <a:off x="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98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MaGIXS-2 (Next month)</a:t>
            </a:r>
            <a:endParaRPr sz="2400" i="1">
              <a:solidFill>
                <a:srgbClr val="98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306" name="Google Shape;30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9175" y="459050"/>
            <a:ext cx="6971321" cy="39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7"/>
          <p:cNvSpPr txBox="1"/>
          <p:nvPr/>
        </p:nvSpPr>
        <p:spPr>
          <a:xfrm>
            <a:off x="115000" y="472517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Credit: MaGIXS team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308" name="Google Shape;308;p37"/>
          <p:cNvSpPr txBox="1"/>
          <p:nvPr/>
        </p:nvSpPr>
        <p:spPr>
          <a:xfrm>
            <a:off x="3021300" y="4489000"/>
            <a:ext cx="319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rgbClr val="980000"/>
                </a:solidFill>
              </a:rPr>
              <a:t>Thank You for your attention! </a:t>
            </a:r>
            <a:endParaRPr sz="1800" i="1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0" y="-141775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5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Sun in different wavelengths</a:t>
            </a:r>
            <a:endParaRPr sz="2500" b="1" i="1">
              <a:solidFill>
                <a:srgbClr val="5C2D91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901" y="331625"/>
            <a:ext cx="2307775" cy="225479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5988975" y="2236075"/>
            <a:ext cx="1356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Habbal et. al. ApJL(2021)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1702591" y="275220"/>
            <a:ext cx="211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lt1"/>
                </a:solidFill>
              </a:rPr>
              <a:t>Visible </a:t>
            </a:r>
            <a:endParaRPr sz="1200" b="1" i="1">
              <a:solidFill>
                <a:schemeClr val="lt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82C2D2-37DA-6067-AFBD-E0BFD6470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9" t="35667" r="41182" b="36791"/>
          <a:stretch/>
        </p:blipFill>
        <p:spPr bwMode="auto">
          <a:xfrm>
            <a:off x="4115622" y="357764"/>
            <a:ext cx="3283278" cy="222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Google Shape;77;p15"/>
          <p:cNvSpPr txBox="1"/>
          <p:nvPr/>
        </p:nvSpPr>
        <p:spPr>
          <a:xfrm>
            <a:off x="4095521" y="307595"/>
            <a:ext cx="3586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lt1"/>
                </a:solidFill>
              </a:rPr>
              <a:t>Visible wavelength, during solar eclipse</a:t>
            </a:r>
            <a:endParaRPr sz="1200" b="1" i="1">
              <a:solidFill>
                <a:schemeClr val="lt1"/>
              </a:solidFill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9875" y="2650712"/>
            <a:ext cx="2345329" cy="234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6673424" y="2586425"/>
            <a:ext cx="75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lt1"/>
                </a:solidFill>
              </a:rPr>
              <a:t>X-rays</a:t>
            </a:r>
            <a:endParaRPr sz="1200" b="1" i="1">
              <a:solidFill>
                <a:schemeClr val="lt1"/>
              </a:solidFill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5199966" y="5562266"/>
            <a:ext cx="1682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Druckmüller et al., (2009)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97650" y="2650700"/>
            <a:ext cx="2451684" cy="23407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1775624" y="2743200"/>
            <a:ext cx="312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1">
                <a:solidFill>
                  <a:schemeClr val="lt1"/>
                </a:solidFill>
              </a:rPr>
              <a:t>EUV</a:t>
            </a:r>
            <a:endParaRPr sz="1200" b="1" i="1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825" y="229375"/>
            <a:ext cx="4753775" cy="31691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655425" y="0"/>
            <a:ext cx="8488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Nanoflare concepts from larger flares</a:t>
            </a:r>
            <a:endParaRPr sz="2400" b="1" i="1">
              <a:solidFill>
                <a:srgbClr val="5C2D9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426825" y="3398550"/>
            <a:ext cx="83295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alatino Linotype"/>
              <a:buChar char="➢"/>
            </a:pP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The large solar flares, can not account for the overall coronal energy requirement (Sakurai 2017). 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alatino Linotype"/>
              <a:buChar char="➢"/>
            </a:pP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smaller flares occur more frequently.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alatino Linotype"/>
              <a:buChar char="➢"/>
            </a:pP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Parker (1988) hypothesized the small-scale flares, termed as nanoflares having total energy around ∼10</a:t>
            </a:r>
            <a:r>
              <a:rPr lang="en" baseline="30000">
                <a:latin typeface="Palatino Linotype"/>
                <a:ea typeface="Palatino Linotype"/>
                <a:cs typeface="Palatino Linotype"/>
                <a:sym typeface="Palatino Linotype"/>
              </a:rPr>
              <a:t>24</a:t>
            </a:r>
            <a:r>
              <a:rPr lang="en">
                <a:latin typeface="Palatino Linotype"/>
                <a:ea typeface="Palatino Linotype"/>
                <a:cs typeface="Palatino Linotype"/>
                <a:sym typeface="Palatino Linotype"/>
              </a:rPr>
              <a:t> erg, occurring all over the Sun.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5000" y="554100"/>
            <a:ext cx="3891325" cy="290223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/>
          <p:nvPr/>
        </p:nvSpPr>
        <p:spPr>
          <a:xfrm>
            <a:off x="6867575" y="639975"/>
            <a:ext cx="1739700" cy="5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6"/>
          <p:cNvSpPr/>
          <p:nvPr/>
        </p:nvSpPr>
        <p:spPr>
          <a:xfrm>
            <a:off x="7755775" y="706500"/>
            <a:ext cx="851400" cy="145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/>
        </p:nvSpPr>
        <p:spPr>
          <a:xfrm>
            <a:off x="0" y="-3390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5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Observable properties</a:t>
            </a:r>
            <a:endParaRPr sz="2500" b="1" i="1">
              <a:solidFill>
                <a:srgbClr val="5C2D91"/>
              </a:solidFill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87400" y="534000"/>
            <a:ext cx="8856600" cy="20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Direct detection of individual nanoflares are difficult.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Used indirect methods, e.g., Differential Emission Measure (DEM) or existence of hot plasma etc. </a:t>
            </a:r>
            <a:endParaRPr/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675" y="1417575"/>
            <a:ext cx="8507651" cy="327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/>
        </p:nvSpPr>
        <p:spPr>
          <a:xfrm>
            <a:off x="0" y="-3390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5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Challenges in determining DEM! </a:t>
            </a:r>
            <a:endParaRPr sz="2500" b="1" i="1">
              <a:solidFill>
                <a:srgbClr val="5C2D91"/>
              </a:solidFill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600" y="459300"/>
            <a:ext cx="5647265" cy="408697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5218375" y="4546275"/>
            <a:ext cx="37731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</a:rPr>
              <a:t>Winebarger et al. (</a:t>
            </a:r>
            <a:r>
              <a:rPr lang="en" sz="1500" dirty="0" err="1">
                <a:solidFill>
                  <a:schemeClr val="dk2"/>
                </a:solidFill>
              </a:rPr>
              <a:t>ApJL</a:t>
            </a:r>
            <a:r>
              <a:rPr lang="en" sz="1500" dirty="0">
                <a:solidFill>
                  <a:schemeClr val="dk2"/>
                </a:solidFill>
              </a:rPr>
              <a:t> 746:L17, 2012)</a:t>
            </a:r>
            <a:endParaRPr sz="1500" dirty="0">
              <a:solidFill>
                <a:schemeClr val="dk2"/>
              </a:solidFill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2833650" y="3026475"/>
            <a:ext cx="13515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EIS + XRT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 rotWithShape="1">
          <a:blip r:embed="rId3">
            <a:alphaModFix/>
          </a:blip>
          <a:srcRect r="50421"/>
          <a:stretch/>
        </p:blipFill>
        <p:spPr>
          <a:xfrm>
            <a:off x="395300" y="3038650"/>
            <a:ext cx="2305551" cy="19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/>
        </p:nvSpPr>
        <p:spPr>
          <a:xfrm>
            <a:off x="21100" y="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Marshall Grazing Incident X-ray Spectrometer (MaGIXS) </a:t>
            </a:r>
            <a:endParaRPr sz="1800" b="1" i="1">
              <a:solidFill>
                <a:srgbClr val="5C2D91"/>
              </a:solidFill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20825"/>
            <a:ext cx="8640000" cy="215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>
            <a:off x="6807000" y="2687825"/>
            <a:ext cx="1985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Champey et al. 2022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3223400" y="323175"/>
            <a:ext cx="594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3425" y="3159325"/>
            <a:ext cx="2819773" cy="186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/>
          <p:nvPr/>
        </p:nvSpPr>
        <p:spPr>
          <a:xfrm>
            <a:off x="5927175" y="819575"/>
            <a:ext cx="2819700" cy="1861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0" name="Google Shape;120;p19"/>
          <p:cNvCxnSpPr/>
          <p:nvPr/>
        </p:nvCxnSpPr>
        <p:spPr>
          <a:xfrm>
            <a:off x="6455361" y="2710050"/>
            <a:ext cx="208200" cy="420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21" name="Google Shape;121;p19"/>
          <p:cNvSpPr/>
          <p:nvPr/>
        </p:nvSpPr>
        <p:spPr>
          <a:xfrm>
            <a:off x="212175" y="819575"/>
            <a:ext cx="2155800" cy="1861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2" name="Google Shape;122;p19"/>
          <p:cNvCxnSpPr/>
          <p:nvPr/>
        </p:nvCxnSpPr>
        <p:spPr>
          <a:xfrm>
            <a:off x="1045161" y="2710050"/>
            <a:ext cx="208200" cy="420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6350" y="269250"/>
            <a:ext cx="5949351" cy="2613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/>
          <p:nvPr/>
        </p:nvSpPr>
        <p:spPr>
          <a:xfrm>
            <a:off x="21100" y="0"/>
            <a:ext cx="91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8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Overlapping spectral images observed by MaGIXS </a:t>
            </a:r>
            <a:endParaRPr sz="1800" b="1" i="1">
              <a:solidFill>
                <a:srgbClr val="5C2D91"/>
              </a:solidFill>
            </a:endParaRPr>
          </a:p>
        </p:txBody>
      </p:sp>
      <p:sp>
        <p:nvSpPr>
          <p:cNvPr id="129" name="Google Shape;129;p20"/>
          <p:cNvSpPr txBox="1"/>
          <p:nvPr/>
        </p:nvSpPr>
        <p:spPr>
          <a:xfrm>
            <a:off x="6309925" y="4788250"/>
            <a:ext cx="2829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Savage et al (ApJ 945:105,  2023)</a:t>
            </a:r>
            <a:endParaRPr sz="1300"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450" y="534475"/>
            <a:ext cx="2829800" cy="308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7234" y="2959450"/>
            <a:ext cx="456634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/>
          <p:nvPr/>
        </p:nvSpPr>
        <p:spPr>
          <a:xfrm>
            <a:off x="3604600" y="4239325"/>
            <a:ext cx="10551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XBP-1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33" name="Google Shape;133;p20"/>
          <p:cNvSpPr txBox="1"/>
          <p:nvPr/>
        </p:nvSpPr>
        <p:spPr>
          <a:xfrm>
            <a:off x="6500200" y="4239325"/>
            <a:ext cx="10551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XBP-1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34" name="Google Shape;134;p20"/>
          <p:cNvPicPr preferRelativeResize="0"/>
          <p:nvPr/>
        </p:nvPicPr>
        <p:blipFill rotWithShape="1">
          <a:blip r:embed="rId6">
            <a:alphaModFix/>
          </a:blip>
          <a:srcRect l="48825" t="3251" b="43540"/>
          <a:stretch/>
        </p:blipFill>
        <p:spPr>
          <a:xfrm>
            <a:off x="136750" y="3660075"/>
            <a:ext cx="3239250" cy="136779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/>
          <p:nvPr/>
        </p:nvSpPr>
        <p:spPr>
          <a:xfrm>
            <a:off x="328000" y="3629725"/>
            <a:ext cx="10551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AIA 193 + HMI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36" name="Google Shape;136;p20"/>
          <p:cNvSpPr txBox="1"/>
          <p:nvPr/>
        </p:nvSpPr>
        <p:spPr>
          <a:xfrm>
            <a:off x="2233000" y="3629725"/>
            <a:ext cx="1055100" cy="2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XRT</a:t>
            </a:r>
            <a:endParaRPr sz="1000">
              <a:solidFill>
                <a:schemeClr val="lt1"/>
              </a:solidFill>
            </a:endParaRPr>
          </a:p>
        </p:txBody>
      </p:sp>
      <p:cxnSp>
        <p:nvCxnSpPr>
          <p:cNvPr id="137" name="Google Shape;137;p20"/>
          <p:cNvCxnSpPr/>
          <p:nvPr/>
        </p:nvCxnSpPr>
        <p:spPr>
          <a:xfrm flipH="1">
            <a:off x="208725" y="1648625"/>
            <a:ext cx="1686900" cy="20685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20"/>
          <p:cNvCxnSpPr/>
          <p:nvPr/>
        </p:nvCxnSpPr>
        <p:spPr>
          <a:xfrm rot="10800000">
            <a:off x="1997425" y="1631250"/>
            <a:ext cx="1089900" cy="208590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" name="Google Shape;139;p20"/>
          <p:cNvSpPr/>
          <p:nvPr/>
        </p:nvSpPr>
        <p:spPr>
          <a:xfrm>
            <a:off x="1895625" y="1469575"/>
            <a:ext cx="129600" cy="161700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/>
        </p:nvSpPr>
        <p:spPr>
          <a:xfrm>
            <a:off x="0" y="-33900"/>
            <a:ext cx="9144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500" b="1" i="1">
                <a:solidFill>
                  <a:srgbClr val="5C2D9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Better constraint of DEM at higher temperature  </a:t>
            </a:r>
            <a:endParaRPr sz="2500" b="1" i="1">
              <a:solidFill>
                <a:srgbClr val="5C2D91"/>
              </a:solidFill>
            </a:endParaRPr>
          </a:p>
        </p:txBody>
      </p:sp>
      <p:sp>
        <p:nvSpPr>
          <p:cNvPr id="145" name="Google Shape;145;p21"/>
          <p:cNvSpPr txBox="1"/>
          <p:nvPr/>
        </p:nvSpPr>
        <p:spPr>
          <a:xfrm>
            <a:off x="5131300" y="3978975"/>
            <a:ext cx="3904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Athiray &amp; Winebarger (ApJ 961:181 2024)</a:t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146" name="Google Shape;14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7850" y="535500"/>
            <a:ext cx="5548624" cy="355785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1"/>
          <p:cNvSpPr txBox="1"/>
          <p:nvPr/>
        </p:nvSpPr>
        <p:spPr>
          <a:xfrm>
            <a:off x="3306100" y="3044275"/>
            <a:ext cx="19044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AIA + MaGIXS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48" name="Google Shape;148;p21"/>
          <p:cNvSpPr txBox="1"/>
          <p:nvPr/>
        </p:nvSpPr>
        <p:spPr>
          <a:xfrm>
            <a:off x="2649525" y="4545475"/>
            <a:ext cx="37731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85200C"/>
                </a:solidFill>
              </a:rPr>
              <a:t>What is the heating frequency?</a:t>
            </a:r>
            <a:endParaRPr sz="2000">
              <a:solidFill>
                <a:srgbClr val="85200C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780</Words>
  <Application>Microsoft Macintosh PowerPoint</Application>
  <PresentationFormat>On-screen Show (16:9)</PresentationFormat>
  <Paragraphs>133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Palatino Linotype</vt:lpstr>
      <vt:lpstr>Arial</vt:lpstr>
      <vt:lpstr>Roboto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Mondal, Biswajit (MSFC-ST13)[NPP POST-DOC CONTRACT]</cp:lastModifiedBy>
  <cp:revision>3</cp:revision>
  <dcterms:modified xsi:type="dcterms:W3CDTF">2024-06-17T14:55:17Z</dcterms:modified>
</cp:coreProperties>
</file>