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5c1f177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5c1f177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e5e7072b36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e5e7072b36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5e7072b36_0_9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5e7072b36_0_9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e5e7072b3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e5e7072b3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e5e7072b36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e5e7072b36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e5e7072b36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e5e7072b36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5e7072b36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e5e7072b36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5e7072b36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e5e7072b36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5e7072b36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e5e7072b36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5e7072b3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5e7072b3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e5e7072b3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e5e7072b36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5e7072b3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5e7072b3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e5e7072b36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e5e7072b36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3b11134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3b11134e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e5e7072b36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e5e7072b36_0_8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5e7072b36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5e7072b36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5e7072b36_0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e5e7072b36_0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525" y="2775"/>
            <a:ext cx="9144000" cy="51435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2BC81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5639" b="2801"/>
          <a:stretch/>
        </p:blipFill>
        <p:spPr>
          <a:xfrm>
            <a:off x="1852900" y="78975"/>
            <a:ext cx="5446967" cy="499677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25" y="-14375"/>
            <a:ext cx="9108300" cy="538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 i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Temporal and spatial evolution of nanoflare heating in solar AR</a:t>
            </a:r>
            <a:endParaRPr sz="2300" b="1" i="1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60250" y="4414550"/>
            <a:ext cx="8447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2021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E1C1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425" y="4196732"/>
            <a:ext cx="91083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11</a:t>
            </a:r>
            <a:r>
              <a:rPr lang="en" sz="1900" baseline="300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</a:t>
            </a:r>
            <a:r>
              <a:rPr lang="en" sz="1900" dirty="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Coronal Loops Workshop, Spain, June-26-2024</a:t>
            </a:r>
            <a:endParaRPr sz="19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4D5156"/>
              </a:solidFill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315" y="703126"/>
            <a:ext cx="1426202" cy="117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1929457" y="993282"/>
            <a:ext cx="52989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Biswajit Mondal (NPP, NASA MSFC)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J.A. Klimchuk (NASA GSFC)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Jiayi Liu (University of Hawaii)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Amy R. </a:t>
            </a:r>
            <a:r>
              <a:rPr lang="en" sz="1800" dirty="0" err="1">
                <a:solidFill>
                  <a:schemeClr val="lt1"/>
                </a:solidFill>
              </a:rPr>
              <a:t>Wineberger</a:t>
            </a:r>
            <a:r>
              <a:rPr lang="en" sz="1800" dirty="0">
                <a:solidFill>
                  <a:schemeClr val="lt1"/>
                </a:solidFill>
              </a:rPr>
              <a:t> (NASA MSFC)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P.S. </a:t>
            </a:r>
            <a:r>
              <a:rPr lang="en" sz="1800" dirty="0" err="1">
                <a:solidFill>
                  <a:schemeClr val="lt1"/>
                </a:solidFill>
              </a:rPr>
              <a:t>Athiray</a:t>
            </a:r>
            <a:r>
              <a:rPr lang="en" sz="1800" dirty="0">
                <a:solidFill>
                  <a:schemeClr val="lt1"/>
                </a:solidFill>
              </a:rPr>
              <a:t> (UAH, NASA MSFC)</a:t>
            </a: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</a:rPr>
              <a:t>Email: </a:t>
            </a:r>
            <a:r>
              <a:rPr lang="en" sz="1800" dirty="0" err="1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biswajit.mondal@nasa.gov</a:t>
            </a:r>
            <a:endParaRPr sz="1800" dirty="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1507350" y="152400"/>
            <a:ext cx="63540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85200C"/>
                </a:solidFill>
              </a:rPr>
              <a:t>Observed and predicted X-ray flux and spectra</a:t>
            </a:r>
            <a:endParaRPr sz="200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950" y="915025"/>
            <a:ext cx="4494351" cy="35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r="50000"/>
          <a:stretch/>
        </p:blipFill>
        <p:spPr>
          <a:xfrm>
            <a:off x="0" y="837375"/>
            <a:ext cx="4917499" cy="365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0" y="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Variation of integrated temperature derived from X-ray spectra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l="50000"/>
          <a:stretch/>
        </p:blipFill>
        <p:spPr>
          <a:xfrm>
            <a:off x="1692200" y="637100"/>
            <a:ext cx="5873075" cy="436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/>
        </p:nvSpPr>
        <p:spPr>
          <a:xfrm>
            <a:off x="0" y="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Spatial variation of X-ray emissions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50" y="554111"/>
            <a:ext cx="9144003" cy="4174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 rotWithShape="1">
          <a:blip r:embed="rId3">
            <a:alphaModFix/>
          </a:blip>
          <a:srcRect l="809" r="1638"/>
          <a:stretch/>
        </p:blipFill>
        <p:spPr>
          <a:xfrm>
            <a:off x="0" y="1011300"/>
            <a:ext cx="9144003" cy="1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0" y="-762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Spatial variation of temperatures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730275" y="2987600"/>
            <a:ext cx="8229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EM weighted T varies (1 to 3 MK) with spatial location of the AR.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Indicating different heating frequency.</a:t>
            </a:r>
            <a:endParaRPr sz="18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/>
        </p:nvSpPr>
        <p:spPr>
          <a:xfrm>
            <a:off x="-152400" y="-762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Contributions of different heating events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95" name="Google Shape;195;p26"/>
          <p:cNvSpPr txBox="1"/>
          <p:nvPr/>
        </p:nvSpPr>
        <p:spPr>
          <a:xfrm>
            <a:off x="6310050" y="4721100"/>
            <a:ext cx="350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Mondal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et 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, 2024 (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under preparation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sz="1200" b="0" i="0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87550"/>
            <a:ext cx="9067802" cy="440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/>
        </p:nvSpPr>
        <p:spPr>
          <a:xfrm>
            <a:off x="-76200" y="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Evolution of heating frequency and their contributions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6310050" y="4721100"/>
            <a:ext cx="3507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Mondal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et 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, 2024 (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under preparation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sz="1200" b="0" i="0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3471"/>
            <a:ext cx="9144003" cy="361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/>
          <p:nvPr/>
        </p:nvSpPr>
        <p:spPr>
          <a:xfrm>
            <a:off x="2868900" y="4336600"/>
            <a:ext cx="31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980000"/>
              </a:solidFill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0" y="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Summary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52400" y="1303652"/>
            <a:ext cx="8501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➢"/>
            </a:pPr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Investigated the nanoflare heating during the evolution of an AR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➢"/>
            </a:pPr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Observed X-ray flux could appropriately model from the observed </a:t>
            </a:r>
            <a:r>
              <a:rPr lang="en" sz="1600" dirty="0" err="1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photospheric</a:t>
            </a:r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magnetogram.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➢"/>
            </a:pPr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HF nanoflares are always higher in number, but their energy deposition is less.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latino Linotype"/>
              <a:buChar char="➢"/>
            </a:pPr>
            <a:r>
              <a:rPr lang="en" sz="16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Emerging phase of the AR shoes more LF energy depositions, while in the decay phase, energy depositions by IF nanoflares are dominating.</a:t>
            </a: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/>
        </p:nvSpPr>
        <p:spPr>
          <a:xfrm>
            <a:off x="2868900" y="4336600"/>
            <a:ext cx="31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980000"/>
              </a:solidFill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0" y="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MaGIXS-2 (Next month)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 rotWithShape="1">
          <a:blip r:embed="rId3">
            <a:alphaModFix/>
          </a:blip>
          <a:srcRect l="6299" t="51456" r="47888" b="31521"/>
          <a:stretch/>
        </p:blipFill>
        <p:spPr>
          <a:xfrm>
            <a:off x="82800" y="1244975"/>
            <a:ext cx="9026301" cy="19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3021300" y="4489000"/>
            <a:ext cx="31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980000"/>
                </a:solidFill>
              </a:rPr>
              <a:t>Thank You for your attention! </a:t>
            </a:r>
            <a:endParaRPr sz="1800" i="1">
              <a:solidFill>
                <a:srgbClr val="980000"/>
              </a:solidFill>
            </a:endParaRPr>
          </a:p>
        </p:txBody>
      </p:sp>
      <p:sp>
        <p:nvSpPr>
          <p:cNvPr id="2" name="Google Shape;211;p28">
            <a:extLst>
              <a:ext uri="{FF2B5EF4-FFF2-40B4-BE49-F238E27FC236}">
                <a16:creationId xmlns:a16="http://schemas.microsoft.com/office/drawing/2014/main" id="{53AA0068-65A3-961D-13E4-33AC95B713DF}"/>
              </a:ext>
            </a:extLst>
          </p:cNvPr>
          <p:cNvSpPr txBox="1"/>
          <p:nvPr/>
        </p:nvSpPr>
        <p:spPr>
          <a:xfrm>
            <a:off x="1090942" y="3874900"/>
            <a:ext cx="721022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chemeClr val="dk2"/>
                </a:solidFill>
                <a:latin typeface="American Typewriter" panose="02090604020004020304" pitchFamily="18" charset="77"/>
              </a:rPr>
              <a:t>BM, acknowledge the NSF travel  support (AGS 2417806) to present this work</a:t>
            </a:r>
            <a:endParaRPr i="1" dirty="0">
              <a:solidFill>
                <a:schemeClr val="dk2"/>
              </a:solidFill>
              <a:latin typeface="American Typewriter" panose="02090604020004020304" pitchFamily="18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825" y="229375"/>
            <a:ext cx="4753775" cy="316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55425" y="0"/>
            <a:ext cx="848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5C2D9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Nanoflare concepts from larger flares</a:t>
            </a:r>
            <a:endParaRPr sz="2400" b="1" i="1">
              <a:solidFill>
                <a:srgbClr val="5C2D9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26825" y="3398550"/>
            <a:ext cx="8329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Char char="➢"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The large solar flares, can not account for the overall coronal energy requirement (Sakurai 2017). 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Char char="➢"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smaller flares occur more frequently.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latino Linotype"/>
              <a:buChar char="➢"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Parker (1988) hypothesized the small-scale flares, termed as nanoflares having total energy around ∼10</a:t>
            </a:r>
            <a:r>
              <a:rPr lang="en" baseline="30000">
                <a:latin typeface="Palatino Linotype"/>
                <a:ea typeface="Palatino Linotype"/>
                <a:cs typeface="Palatino Linotype"/>
                <a:sym typeface="Palatino Linotype"/>
              </a:rPr>
              <a:t>24</a:t>
            </a: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 erg, occurring all over the Sun.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5000" y="554100"/>
            <a:ext cx="3891325" cy="29022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6867575" y="639975"/>
            <a:ext cx="1739700" cy="55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755775" y="706500"/>
            <a:ext cx="851400" cy="145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/>
        </p:nvSpPr>
        <p:spPr>
          <a:xfrm>
            <a:off x="0" y="-33900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500" b="1" i="1">
                <a:solidFill>
                  <a:srgbClr val="5C2D9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Observable properties</a:t>
            </a:r>
            <a:endParaRPr sz="2500" b="1" i="1">
              <a:solidFill>
                <a:srgbClr val="5C2D9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87400" y="534000"/>
            <a:ext cx="8856600" cy="2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Direct detection of individual nanoflares are difficult.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Used indirect methods, e.g., Differential Emission Measure (DEM) or existence of hot plasma etc. 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75" y="1417575"/>
            <a:ext cx="8507651" cy="32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0" y="-142593"/>
            <a:ext cx="9144000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025" tIns="76025" rIns="76025" bIns="760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Combined observations with model</a:t>
            </a:r>
            <a:endParaRPr sz="2000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50" y="454224"/>
            <a:ext cx="8193551" cy="453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-76200" y="-76200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solidFill>
                  <a:srgbClr val="98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Create nanoflare profile</a:t>
            </a:r>
            <a:endParaRPr sz="2400" i="1">
              <a:solidFill>
                <a:srgbClr val="98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194550" y="522425"/>
            <a:ext cx="50253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Consider triangular heating profiles having a duration, 𝜏 = 100 s.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peak heating rate during an event is randomly chosen between minimum (H</a:t>
            </a:r>
            <a:r>
              <a:rPr lang="en" baseline="-25000"/>
              <a:t>0</a:t>
            </a:r>
            <a:r>
              <a:rPr lang="en" baseline="30000"/>
              <a:t>min</a:t>
            </a:r>
            <a:r>
              <a:rPr lang="en"/>
              <a:t> ) and maximum (</a:t>
            </a:r>
            <a:r>
              <a:rPr lang="en">
                <a:solidFill>
                  <a:schemeClr val="dk1"/>
                </a:solidFill>
              </a:rPr>
              <a:t>H</a:t>
            </a:r>
            <a:r>
              <a:rPr lang="en" baseline="-25000">
                <a:solidFill>
                  <a:schemeClr val="dk1"/>
                </a:solidFill>
              </a:rPr>
              <a:t>0</a:t>
            </a:r>
            <a:r>
              <a:rPr lang="en" baseline="30000">
                <a:solidFill>
                  <a:schemeClr val="dk1"/>
                </a:solidFill>
              </a:rPr>
              <a:t>max</a:t>
            </a:r>
            <a:r>
              <a:rPr lang="en"/>
              <a:t>) values that are loop dependent.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750" y="2165925"/>
            <a:ext cx="3400375" cy="62355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50" y="2938148"/>
            <a:ext cx="1729539" cy="6235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750" y="3719000"/>
            <a:ext cx="2966875" cy="60017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0800" y="937584"/>
            <a:ext cx="3257726" cy="217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67000" y="2997400"/>
            <a:ext cx="3181524" cy="20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7167275" y="956900"/>
            <a:ext cx="14634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tan(θ) = 0.2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h</a:t>
            </a:r>
            <a:r>
              <a:rPr lang="en" sz="1200"/>
              <a:t> = 1.5 km/s</a:t>
            </a:r>
            <a:endParaRPr sz="1200"/>
          </a:p>
        </p:txBody>
      </p:sp>
      <p:sp>
        <p:nvSpPr>
          <p:cNvPr id="97" name="Google Shape;97;p17"/>
          <p:cNvSpPr txBox="1"/>
          <p:nvPr/>
        </p:nvSpPr>
        <p:spPr>
          <a:xfrm>
            <a:off x="5643275" y="3014300"/>
            <a:ext cx="14634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tan(θ)</a:t>
            </a:r>
            <a:r>
              <a:rPr lang="en" sz="1200"/>
              <a:t>= 0.2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V</a:t>
            </a:r>
            <a:r>
              <a:rPr lang="en" sz="1200" baseline="-25000"/>
              <a:t>h</a:t>
            </a:r>
            <a:r>
              <a:rPr lang="en" sz="1200"/>
              <a:t> = 0.5 km/s</a:t>
            </a:r>
            <a:endParaRPr sz="1200"/>
          </a:p>
        </p:txBody>
      </p:sp>
      <p:sp>
        <p:nvSpPr>
          <p:cNvPr id="98" name="Google Shape;98;p17"/>
          <p:cNvSpPr txBox="1"/>
          <p:nvPr/>
        </p:nvSpPr>
        <p:spPr>
          <a:xfrm>
            <a:off x="306950" y="4651425"/>
            <a:ext cx="46689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783F04"/>
                </a:solidFill>
              </a:rPr>
              <a:t>Mondal, Klimchuk et al (2023 ApJ 945:37 2023)</a:t>
            </a:r>
            <a:endParaRPr sz="1500"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-97650" y="-36445"/>
            <a:ext cx="9220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Earlier study-I: Nanoflare heating of quiet-sun XBPs </a:t>
            </a:r>
            <a:endParaRPr sz="2000" b="1" i="1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50" y="775375"/>
            <a:ext cx="4460450" cy="33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1148476" y="2598602"/>
            <a:ext cx="1732500" cy="36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Observed DEM</a:t>
            </a:r>
            <a:endParaRPr sz="1200"/>
          </a:p>
        </p:txBody>
      </p:sp>
      <p:cxnSp>
        <p:nvCxnSpPr>
          <p:cNvPr id="106" name="Google Shape;106;p18"/>
          <p:cNvCxnSpPr>
            <a:endCxn id="105" idx="0"/>
          </p:cNvCxnSpPr>
          <p:nvPr/>
        </p:nvCxnSpPr>
        <p:spPr>
          <a:xfrm flipH="1">
            <a:off x="2014726" y="2049902"/>
            <a:ext cx="150600" cy="548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07" name="Google Shape;107;p18"/>
          <p:cNvSpPr txBox="1"/>
          <p:nvPr/>
        </p:nvSpPr>
        <p:spPr>
          <a:xfrm>
            <a:off x="2032538" y="873241"/>
            <a:ext cx="1858500" cy="369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Simulated DEMs</a:t>
            </a:r>
            <a:endParaRPr sz="1200"/>
          </a:p>
        </p:txBody>
      </p:sp>
      <p:cxnSp>
        <p:nvCxnSpPr>
          <p:cNvPr id="108" name="Google Shape;108;p18"/>
          <p:cNvCxnSpPr>
            <a:endCxn id="107" idx="2"/>
          </p:cNvCxnSpPr>
          <p:nvPr/>
        </p:nvCxnSpPr>
        <p:spPr>
          <a:xfrm rot="10800000" flipH="1">
            <a:off x="2502788" y="1242541"/>
            <a:ext cx="459000" cy="26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stealth" w="med" len="med"/>
            <a:tailEnd type="none" w="med" len="med"/>
          </a:ln>
        </p:spPr>
      </p:cxnSp>
      <p:sp>
        <p:nvSpPr>
          <p:cNvPr id="109" name="Google Shape;109;p18"/>
          <p:cNvSpPr txBox="1"/>
          <p:nvPr/>
        </p:nvSpPr>
        <p:spPr>
          <a:xfrm>
            <a:off x="6738025" y="4797300"/>
            <a:ext cx="2406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Mondal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et al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, (ApJ, 945:37, 202</a:t>
            </a: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lang="en" sz="1200" b="0" i="0" u="none" strike="noStrike" cap="non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sz="1200" b="0" i="0" u="none" strike="noStrike" cap="none">
              <a:solidFill>
                <a:srgbClr val="B45F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573275" y="797025"/>
            <a:ext cx="4460449" cy="3205300"/>
            <a:chOff x="1198555" y="380773"/>
            <a:chExt cx="5809390" cy="4085266"/>
          </a:xfrm>
        </p:grpSpPr>
        <p:pic>
          <p:nvPicPr>
            <p:cNvPr id="111" name="Google Shape;111;p18"/>
            <p:cNvPicPr preferRelativeResize="0"/>
            <p:nvPr/>
          </p:nvPicPr>
          <p:blipFill rotWithShape="1">
            <a:blip r:embed="rId4">
              <a:alphaModFix/>
            </a:blip>
            <a:srcRect l="49497"/>
            <a:stretch/>
          </p:blipFill>
          <p:spPr>
            <a:xfrm>
              <a:off x="1198555" y="380773"/>
              <a:ext cx="5809390" cy="40852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8"/>
            <p:cNvSpPr txBox="1"/>
            <p:nvPr/>
          </p:nvSpPr>
          <p:spPr>
            <a:xfrm>
              <a:off x="3328800" y="2263950"/>
              <a:ext cx="1243200" cy="7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/>
                <a:t>∝ </a:t>
              </a:r>
              <a:r>
                <a:rPr lang="en" sz="2400" i="1"/>
                <a:t>E </a:t>
              </a:r>
              <a:r>
                <a:rPr lang="en" sz="2800" baseline="30000"/>
                <a:t>-𝛼</a:t>
              </a:r>
              <a:endParaRPr sz="2800" baseline="30000"/>
            </a:p>
          </p:txBody>
        </p:sp>
        <p:sp>
          <p:nvSpPr>
            <p:cNvPr id="113" name="Google Shape;113;p18"/>
            <p:cNvSpPr/>
            <p:nvPr/>
          </p:nvSpPr>
          <p:spPr>
            <a:xfrm rot="2180010">
              <a:off x="3986562" y="1622468"/>
              <a:ext cx="1890683" cy="554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 rot="681">
              <a:off x="2170041" y="1484505"/>
              <a:ext cx="1513800" cy="554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8"/>
            <p:cNvSpPr/>
            <p:nvPr/>
          </p:nvSpPr>
          <p:spPr>
            <a:xfrm rot="3318">
              <a:off x="4933411" y="605580"/>
              <a:ext cx="1243201" cy="188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500" y="452501"/>
            <a:ext cx="4085301" cy="3492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50" y="401689"/>
            <a:ext cx="3319777" cy="175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825" y="1930625"/>
            <a:ext cx="3319758" cy="175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76200" y="-76200"/>
            <a:ext cx="9144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i="1" dirty="0">
                <a:solidFill>
                  <a:srgbClr val="5B0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Earlier study-II:</a:t>
            </a:r>
            <a:r>
              <a:rPr lang="en" sz="1900" i="1" dirty="0">
                <a:solidFill>
                  <a:srgbClr val="5B0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Nanoflare heating of an XBP observed by </a:t>
            </a:r>
            <a:r>
              <a:rPr lang="en" sz="1900" i="1" dirty="0" err="1">
                <a:solidFill>
                  <a:srgbClr val="5B0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MaGIXS</a:t>
            </a:r>
            <a:r>
              <a:rPr lang="en" sz="1900" i="1" dirty="0">
                <a:solidFill>
                  <a:srgbClr val="5B0F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endParaRPr sz="1900" i="1" dirty="0">
              <a:solidFill>
                <a:srgbClr val="5B0F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525" y="3477533"/>
            <a:ext cx="3239200" cy="1589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 rot="-5400000">
            <a:off x="-1186600" y="2546800"/>
            <a:ext cx="27045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0000FF"/>
                </a:solidFill>
              </a:rPr>
              <a:t>Observed by AIA &amp; XRT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6" name="Google Shape;126;p19"/>
          <p:cNvSpPr txBox="1"/>
          <p:nvPr/>
        </p:nvSpPr>
        <p:spPr>
          <a:xfrm rot="-5400000">
            <a:off x="3269750" y="2008900"/>
            <a:ext cx="23262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</a:rPr>
              <a:t>Derived from MaGIXS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7" name="Google Shape;127;p19"/>
          <p:cNvSpPr/>
          <p:nvPr/>
        </p:nvSpPr>
        <p:spPr>
          <a:xfrm>
            <a:off x="352100" y="483600"/>
            <a:ext cx="1680900" cy="46599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4601500" y="407400"/>
            <a:ext cx="1953300" cy="3671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104700" y="483600"/>
            <a:ext cx="1680900" cy="46599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30" name="Google Shape;130;p19"/>
          <p:cNvSpPr txBox="1"/>
          <p:nvPr/>
        </p:nvSpPr>
        <p:spPr>
          <a:xfrm rot="5400000">
            <a:off x="3234200" y="2774200"/>
            <a:ext cx="14829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FF0000"/>
                </a:solidFill>
              </a:rPr>
              <a:t>Simulated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1" name="Google Shape;131;p19"/>
          <p:cNvSpPr/>
          <p:nvPr/>
        </p:nvSpPr>
        <p:spPr>
          <a:xfrm>
            <a:off x="6658900" y="407400"/>
            <a:ext cx="2028000" cy="3671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/>
          <p:nvPr/>
        </p:nvSpPr>
        <p:spPr>
          <a:xfrm rot="5400000">
            <a:off x="8326550" y="2082100"/>
            <a:ext cx="10518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</a:rPr>
              <a:t>Simulated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33" name="Google Shape;133;p19"/>
          <p:cNvSpPr txBox="1"/>
          <p:nvPr/>
        </p:nvSpPr>
        <p:spPr>
          <a:xfrm rot="-5400000">
            <a:off x="1271600" y="1444725"/>
            <a:ext cx="955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DN/s</a:t>
            </a:r>
            <a:endParaRPr sz="1200"/>
          </a:p>
        </p:txBody>
      </p:sp>
      <p:sp>
        <p:nvSpPr>
          <p:cNvPr id="134" name="Google Shape;134;p19"/>
          <p:cNvSpPr txBox="1"/>
          <p:nvPr/>
        </p:nvSpPr>
        <p:spPr>
          <a:xfrm rot="-5400000">
            <a:off x="2948000" y="1444725"/>
            <a:ext cx="955500" cy="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DN/s</a:t>
            </a:r>
            <a:endParaRPr sz="1200"/>
          </a:p>
        </p:txBody>
      </p:sp>
      <p:sp>
        <p:nvSpPr>
          <p:cNvPr id="135" name="Google Shape;135;p19"/>
          <p:cNvSpPr txBox="1"/>
          <p:nvPr/>
        </p:nvSpPr>
        <p:spPr>
          <a:xfrm rot="-5400000">
            <a:off x="7304475" y="3244400"/>
            <a:ext cx="323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Mondal</a:t>
            </a:r>
            <a:r>
              <a:rPr lang="en" sz="1200" b="0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et al</a:t>
            </a:r>
            <a:r>
              <a:rPr lang="en" sz="1200" b="0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, (</a:t>
            </a:r>
            <a:r>
              <a:rPr lang="en" sz="12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ApJ 967, 23, 2024</a:t>
            </a:r>
            <a:r>
              <a:rPr lang="en" sz="1200" b="0" i="0" u="none" strike="noStrike" cap="non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sz="1200" b="0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3749725" y="4019350"/>
            <a:ext cx="5065800" cy="12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Char char="➢"/>
            </a:pPr>
            <a:r>
              <a:rPr lang="en" sz="15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HF nanoflare -&gt; average delay = 1500 - 3000 s </a:t>
            </a:r>
            <a:r>
              <a:rPr lang="en" sz="1500">
                <a:latin typeface="Palatino Linotype"/>
                <a:ea typeface="Palatino Linotype"/>
                <a:cs typeface="Palatino Linotype"/>
                <a:sym typeface="Palatino Linotype"/>
              </a:rPr>
              <a:t>-&gt;</a:t>
            </a:r>
            <a:r>
              <a:rPr lang="en" sz="15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smaller than the cooling time</a:t>
            </a:r>
            <a:r>
              <a:rPr lang="en" sz="1500">
                <a:latin typeface="Palatino Linotype"/>
                <a:ea typeface="Palatino Linotype"/>
                <a:cs typeface="Palatino Linotype"/>
                <a:sym typeface="Palatino Linotype"/>
              </a:rPr>
              <a:t>.</a:t>
            </a:r>
            <a:endParaRPr sz="15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Char char="➢"/>
            </a:pPr>
            <a:r>
              <a:rPr lang="en" sz="15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Average Poynting flux = ~5e5 erg/cm2/s</a:t>
            </a:r>
            <a:endParaRPr sz="15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alatino Linotype"/>
              <a:buChar char="➢"/>
            </a:pPr>
            <a:r>
              <a:rPr lang="en" sz="15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MaGIXS and XRT are more sensitive.</a:t>
            </a:r>
            <a:endParaRPr sz="15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9880"/>
            <a:ext cx="9143999" cy="478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4037775" y="-54025"/>
            <a:ext cx="35130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AR 12758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1"/>
          <p:cNvGrpSpPr/>
          <p:nvPr/>
        </p:nvGrpSpPr>
        <p:grpSpPr>
          <a:xfrm>
            <a:off x="4205334" y="356011"/>
            <a:ext cx="4635882" cy="4471188"/>
            <a:chOff x="323959" y="356007"/>
            <a:chExt cx="4859925" cy="4707010"/>
          </a:xfrm>
        </p:grpSpPr>
        <p:pic>
          <p:nvPicPr>
            <p:cNvPr id="150" name="Google Shape;150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30348" y="356007"/>
              <a:ext cx="3344601" cy="218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18500" y="356007"/>
              <a:ext cx="296357" cy="218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0155" y="356007"/>
              <a:ext cx="1086642" cy="2184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3959" y="2630962"/>
              <a:ext cx="1149935" cy="239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88338" y="2590955"/>
              <a:ext cx="3592209" cy="247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26523" y="2630962"/>
              <a:ext cx="457360" cy="2392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1"/>
            <p:cNvPicPr preferRelativeResize="0"/>
            <p:nvPr/>
          </p:nvPicPr>
          <p:blipFill rotWithShape="1">
            <a:blip r:embed="rId9">
              <a:alphaModFix/>
            </a:blip>
            <a:srcRect l="30685" b="26204"/>
            <a:stretch/>
          </p:blipFill>
          <p:spPr>
            <a:xfrm>
              <a:off x="1347097" y="2651131"/>
              <a:ext cx="126805" cy="1765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21"/>
          <p:cNvSpPr txBox="1"/>
          <p:nvPr/>
        </p:nvSpPr>
        <p:spPr>
          <a:xfrm rot="-5400000">
            <a:off x="7714175" y="2536750"/>
            <a:ext cx="2346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FIP bias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227950" y="223500"/>
            <a:ext cx="37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5200C"/>
                </a:solidFill>
              </a:rPr>
              <a:t>Formation of AR12758</a:t>
            </a:r>
            <a:endParaRPr sz="1800">
              <a:solidFill>
                <a:srgbClr val="85200C"/>
              </a:solidFill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747599"/>
            <a:ext cx="4357724" cy="173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/>
          <p:nvPr/>
        </p:nvSpPr>
        <p:spPr>
          <a:xfrm>
            <a:off x="5012550" y="359350"/>
            <a:ext cx="3754500" cy="36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85200C"/>
                </a:solidFill>
              </a:rPr>
              <a:t>Evolution of plasma parameters!</a:t>
            </a:r>
            <a:endParaRPr sz="1800">
              <a:solidFill>
                <a:srgbClr val="8520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77775" y="2684850"/>
            <a:ext cx="4280100" cy="19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Evolution of this AR was studied from soft X-ray disk-integrated spectroscopy by Chandrayaan-2/XSM.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171625" y="3773600"/>
            <a:ext cx="4280100" cy="1013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Step-1: Simulate the evolution of this AR and compared with disk-integrated quantities.</a:t>
            </a:r>
            <a:endParaRPr/>
          </a:p>
        </p:txBody>
      </p:sp>
      <p:sp>
        <p:nvSpPr>
          <p:cNvPr id="163" name="Google Shape;163;p21"/>
          <p:cNvSpPr txBox="1"/>
          <p:nvPr/>
        </p:nvSpPr>
        <p:spPr>
          <a:xfrm>
            <a:off x="6601200" y="4674200"/>
            <a:ext cx="262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Mondal et al (ApJ 955:146, 2023b)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553</Words>
  <Application>Microsoft Macintosh PowerPoint</Application>
  <PresentationFormat>On-screen Show (16:9)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American Typewriter</vt:lpstr>
      <vt:lpstr>Palatino Linotype</vt:lpstr>
      <vt:lpstr>Roboto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Mondal, Biswajit (MSFC-ST13)[NPP POST-DOC CONTRACT]</cp:lastModifiedBy>
  <cp:revision>4</cp:revision>
  <dcterms:modified xsi:type="dcterms:W3CDTF">2024-06-17T14:59:58Z</dcterms:modified>
</cp:coreProperties>
</file>