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Lst>
  <p:notesMasterIdLst>
    <p:notesMasterId r:id="rId17"/>
  </p:notesMasterIdLst>
  <p:sldIdLst>
    <p:sldId id="292" r:id="rId5"/>
    <p:sldId id="4874" r:id="rId6"/>
    <p:sldId id="4898" r:id="rId7"/>
    <p:sldId id="2147376572" r:id="rId8"/>
    <p:sldId id="2147376730" r:id="rId9"/>
    <p:sldId id="2098149397" r:id="rId10"/>
    <p:sldId id="2098149403" r:id="rId11"/>
    <p:sldId id="2147376568" r:id="rId12"/>
    <p:sldId id="2147376569" r:id="rId13"/>
    <p:sldId id="2147376571" r:id="rId14"/>
    <p:sldId id="2146848410" r:id="rId15"/>
    <p:sldId id="324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470" autoAdjust="0"/>
    <p:restoredTop sz="94660"/>
  </p:normalViewPr>
  <p:slideViewPr>
    <p:cSldViewPr snapToGrid="0">
      <p:cViewPr varScale="1">
        <p:scale>
          <a:sx n="158" d="100"/>
          <a:sy n="158" d="100"/>
        </p:scale>
        <p:origin x="156"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D539A4-BE55-4D96-9F74-B002D6E5AF0C}" type="datetimeFigureOut">
              <a:rPr lang="en-US" smtClean="0"/>
              <a:t>6/17/2024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2FE0DC-F3FE-4E4B-94D7-82D2D0C331E3}" type="slidenum">
              <a:rPr lang="en-US" smtClean="0"/>
              <a:t>‹#›</a:t>
            </a:fld>
            <a:endParaRPr lang="en-US"/>
          </a:p>
        </p:txBody>
      </p:sp>
    </p:spTree>
    <p:extLst>
      <p:ext uri="{BB962C8B-B14F-4D97-AF65-F5344CB8AC3E}">
        <p14:creationId xmlns:p14="http://schemas.microsoft.com/office/powerpoint/2010/main" val="1018422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EBC336-E195-EC4D-842A-A6ECA01F58C8}" type="slidenum">
              <a:rPr lang="en-US" smtClean="0"/>
              <a:t>1</a:t>
            </a:fld>
            <a:endParaRPr lang="en-US"/>
          </a:p>
        </p:txBody>
      </p:sp>
    </p:spTree>
    <p:extLst>
      <p:ext uri="{BB962C8B-B14F-4D97-AF65-F5344CB8AC3E}">
        <p14:creationId xmlns:p14="http://schemas.microsoft.com/office/powerpoint/2010/main" val="1360616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8978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35028F-6C2B-1F46-9570-F1AC6099187A}" type="slidenum">
              <a:rPr lang="en-US" smtClean="0"/>
              <a:t>3</a:t>
            </a:fld>
            <a:endParaRPr lang="en-US"/>
          </a:p>
        </p:txBody>
      </p:sp>
    </p:spTree>
    <p:extLst>
      <p:ext uri="{BB962C8B-B14F-4D97-AF65-F5344CB8AC3E}">
        <p14:creationId xmlns:p14="http://schemas.microsoft.com/office/powerpoint/2010/main" val="4195148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4881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a:solidFill>
                  <a:srgbClr val="000000"/>
                </a:solidFill>
                <a:latin typeface="Aptos" panose="020B0004020202020204" pitchFamily="34" charset="0"/>
              </a:rPr>
              <a:t>NASA’s Sustainable Flight National Partnership (SFNP) will mature new green technology by late 2020s to maintain U.S. leadership as builders of next-generation commercial transports – the heart of the aviation system.  Sustainable aviation system growth, increased airline travel, excellent engineering and manufacturing jobs, and economic growth will all result from achieving SFNP objectives and benefits. </a:t>
            </a:r>
            <a:r>
              <a:rPr lang="en-US" sz="1900">
                <a:solidFill>
                  <a:srgbClr val="444444"/>
                </a:solidFill>
                <a:latin typeface="Aptos" panose="020B0004020202020204" pitchFamily="34" charset="0"/>
              </a:rPr>
              <a:t>​</a:t>
            </a:r>
            <a:endParaRPr lang="en-US" sz="2000" b="0" i="0" u="none" strike="noStrike">
              <a:solidFill>
                <a:srgbClr val="444444"/>
              </a:solidFill>
              <a:effectLst/>
              <a:latin typeface="Calibri" panose="020F0502020204030204" pitchFamily="34" charset="0"/>
            </a:endParaRPr>
          </a:p>
          <a:p>
            <a:endParaRPr lang="en-US" sz="1900" b="1"/>
          </a:p>
        </p:txBody>
      </p:sp>
      <p:sp>
        <p:nvSpPr>
          <p:cNvPr id="4" name="Slide Number Placeholder 3"/>
          <p:cNvSpPr>
            <a:spLocks noGrp="1"/>
          </p:cNvSpPr>
          <p:nvPr>
            <p:ph type="sldNum" sz="quarter" idx="5"/>
          </p:nvPr>
        </p:nvSpPr>
        <p:spPr/>
        <p:txBody>
          <a:bodyPr/>
          <a:lstStyle/>
          <a:p>
            <a:pPr defTabSz="931735">
              <a:defRPr/>
            </a:pPr>
            <a:fld id="{317DE42C-5B16-4D4D-8885-CAE5FB4F428D}" type="slidenum">
              <a:rPr lang="en-US">
                <a:solidFill>
                  <a:prstClr val="black"/>
                </a:solidFill>
                <a:latin typeface="Calibri"/>
              </a:rPr>
              <a:pPr defTabSz="931735">
                <a:defRPr/>
              </a:pPr>
              <a:t>5</a:t>
            </a:fld>
            <a:endParaRPr lang="en-US">
              <a:solidFill>
                <a:prstClr val="black"/>
              </a:solidFill>
              <a:latin typeface="Calibri"/>
            </a:endParaRPr>
          </a:p>
        </p:txBody>
      </p:sp>
    </p:spTree>
    <p:extLst>
      <p:ext uri="{BB962C8B-B14F-4D97-AF65-F5344CB8AC3E}">
        <p14:creationId xmlns:p14="http://schemas.microsoft.com/office/powerpoint/2010/main" val="1364358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cs typeface="Calibri"/>
            </a:endParaRPr>
          </a:p>
        </p:txBody>
      </p:sp>
      <p:sp>
        <p:nvSpPr>
          <p:cNvPr id="4" name="Slide Number Placeholder 3"/>
          <p:cNvSpPr>
            <a:spLocks noGrp="1"/>
          </p:cNvSpPr>
          <p:nvPr>
            <p:ph type="sldNum" sz="quarter" idx="5"/>
          </p:nvPr>
        </p:nvSpPr>
        <p:spPr/>
        <p:txBody>
          <a:bodyPr/>
          <a:lstStyle/>
          <a:p>
            <a:pPr defTabSz="1665580">
              <a:defRPr/>
            </a:pPr>
            <a:fld id="{82EBC336-E195-EC4D-842A-A6ECA01F58C8}" type="slidenum">
              <a:rPr lang="en-US">
                <a:solidFill>
                  <a:prstClr val="black"/>
                </a:solidFill>
                <a:latin typeface="Calibri"/>
              </a:rPr>
              <a:pPr defTabSz="1665580">
                <a:defRPr/>
              </a:pPr>
              <a:t>6</a:t>
            </a:fld>
            <a:endParaRPr lang="en-US">
              <a:solidFill>
                <a:prstClr val="black"/>
              </a:solidFill>
              <a:latin typeface="Calibri"/>
            </a:endParaRPr>
          </a:p>
        </p:txBody>
      </p:sp>
    </p:spTree>
    <p:extLst>
      <p:ext uri="{BB962C8B-B14F-4D97-AF65-F5344CB8AC3E}">
        <p14:creationId xmlns:p14="http://schemas.microsoft.com/office/powerpoint/2010/main" val="1959681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sz="2200" dirty="0">
              <a:solidFill>
                <a:srgbClr val="444444"/>
              </a:solidFill>
              <a:latin typeface="Arial" panose="020B0604020202020204" pitchFamily="34" charset="0"/>
            </a:endParaRPr>
          </a:p>
        </p:txBody>
      </p:sp>
      <p:sp>
        <p:nvSpPr>
          <p:cNvPr id="4" name="Slide Number Placeholder 3"/>
          <p:cNvSpPr>
            <a:spLocks noGrp="1"/>
          </p:cNvSpPr>
          <p:nvPr>
            <p:ph type="sldNum" sz="quarter" idx="5"/>
          </p:nvPr>
        </p:nvSpPr>
        <p:spPr/>
        <p:txBody>
          <a:bodyPr/>
          <a:lstStyle/>
          <a:p>
            <a:pPr defTabSz="1665580">
              <a:defRPr/>
            </a:pPr>
            <a:fld id="{A634E410-7213-3140-9F6B-41BEA2C91651}" type="slidenum">
              <a:rPr lang="en-US">
                <a:solidFill>
                  <a:prstClr val="black"/>
                </a:solidFill>
                <a:latin typeface="Calibri"/>
              </a:rPr>
              <a:pPr defTabSz="1665580">
                <a:defRPr/>
              </a:pPr>
              <a:t>7</a:t>
            </a:fld>
            <a:endParaRPr lang="en-US">
              <a:solidFill>
                <a:prstClr val="black"/>
              </a:solidFill>
              <a:latin typeface="Calibri"/>
            </a:endParaRPr>
          </a:p>
        </p:txBody>
      </p:sp>
    </p:spTree>
    <p:extLst>
      <p:ext uri="{BB962C8B-B14F-4D97-AF65-F5344CB8AC3E}">
        <p14:creationId xmlns:p14="http://schemas.microsoft.com/office/powerpoint/2010/main" val="2417449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16237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16237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6311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16237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16237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2376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16237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16237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6496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4831FD-5957-481A-9FB3-C462A9317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2826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594289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009E-3A74-6844-8FA1-4337D2C42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93792-103B-4143-B74B-70D4D9BA88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A9E9C1C-29C9-9249-AC8B-79D82182899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7AF6E193-495B-F844-87C4-FF212B838164}"/>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082000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3091-E475-394A-9AEC-10DF821313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29B53-A988-564A-BB2B-0F0BE78E6C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97952FA1-FBFC-9E43-9F88-0AE3778934F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FF11BB8F-A213-0946-B931-DF1149956C91}"/>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852945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9531-47F6-804B-9491-1444C431EB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51F25-6F84-C943-BAA4-AFC5302FF14A}"/>
              </a:ext>
            </a:extLst>
          </p:cNvPr>
          <p:cNvSpPr>
            <a:spLocks noGrp="1"/>
          </p:cNvSpPr>
          <p:nvPr>
            <p:ph sz="half" idx="1"/>
          </p:nvPr>
        </p:nvSpPr>
        <p:spPr>
          <a:xfrm>
            <a:off x="838200" y="1328668"/>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13F90C-DEEE-BD4D-B14D-5A05EE7179D5}"/>
              </a:ext>
            </a:extLst>
          </p:cNvPr>
          <p:cNvSpPr>
            <a:spLocks noGrp="1"/>
          </p:cNvSpPr>
          <p:nvPr>
            <p:ph sz="half" idx="2"/>
          </p:nvPr>
        </p:nvSpPr>
        <p:spPr>
          <a:xfrm>
            <a:off x="6172200" y="1328668"/>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1599D1F-8392-834E-86E4-5E1135503307}"/>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9" name="Slide Number Placeholder 5">
            <a:extLst>
              <a:ext uri="{FF2B5EF4-FFF2-40B4-BE49-F238E27FC236}">
                <a16:creationId xmlns:a16="http://schemas.microsoft.com/office/drawing/2014/main" id="{61075E6D-2E71-5543-8954-D885DC68972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986073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6257C-3777-7341-9337-968A6DC49BED}"/>
              </a:ext>
            </a:extLst>
          </p:cNvPr>
          <p:cNvSpPr>
            <a:spLocks noGrp="1"/>
          </p:cNvSpPr>
          <p:nvPr>
            <p:ph type="title"/>
          </p:nvPr>
        </p:nvSpPr>
        <p:spPr>
          <a:xfrm>
            <a:off x="218755" y="283057"/>
            <a:ext cx="9864655" cy="479701"/>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D10B4B-DADD-0045-95C8-911D17014395}"/>
              </a:ext>
            </a:extLst>
          </p:cNvPr>
          <p:cNvSpPr>
            <a:spLocks noGrp="1"/>
          </p:cNvSpPr>
          <p:nvPr>
            <p:ph type="body" idx="1"/>
          </p:nvPr>
        </p:nvSpPr>
        <p:spPr>
          <a:xfrm>
            <a:off x="839788" y="125378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02BE94-CCB2-B245-8D2C-11FB3C85EBB2}"/>
              </a:ext>
            </a:extLst>
          </p:cNvPr>
          <p:cNvSpPr>
            <a:spLocks noGrp="1"/>
          </p:cNvSpPr>
          <p:nvPr>
            <p:ph sz="half" idx="2"/>
          </p:nvPr>
        </p:nvSpPr>
        <p:spPr>
          <a:xfrm>
            <a:off x="839788" y="2077693"/>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A47940-F509-DE47-B976-03D95017896E}"/>
              </a:ext>
            </a:extLst>
          </p:cNvPr>
          <p:cNvSpPr>
            <a:spLocks noGrp="1"/>
          </p:cNvSpPr>
          <p:nvPr>
            <p:ph type="body" sz="quarter" idx="3"/>
          </p:nvPr>
        </p:nvSpPr>
        <p:spPr>
          <a:xfrm>
            <a:off x="6172200" y="125378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69A6BA-C898-D44D-9759-21C800026FB2}"/>
              </a:ext>
            </a:extLst>
          </p:cNvPr>
          <p:cNvSpPr>
            <a:spLocks noGrp="1"/>
          </p:cNvSpPr>
          <p:nvPr>
            <p:ph sz="quarter" idx="4"/>
          </p:nvPr>
        </p:nvSpPr>
        <p:spPr>
          <a:xfrm>
            <a:off x="6172200" y="2077693"/>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59EAA8EF-0634-FE4E-A221-EC4A03E6C794}"/>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11" name="Slide Number Placeholder 5">
            <a:extLst>
              <a:ext uri="{FF2B5EF4-FFF2-40B4-BE49-F238E27FC236}">
                <a16:creationId xmlns:a16="http://schemas.microsoft.com/office/drawing/2014/main" id="{EA8A90C9-CCDF-3744-B9D1-F6AA62FE11A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588164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556589" cy="365125"/>
          </a:xfrm>
          <a:prstGeom prst="rect">
            <a:avLst/>
          </a:prstGeom>
        </p:spPr>
        <p:txBody>
          <a:bodyPr/>
          <a:lstStyle>
            <a:lvl1pPr>
              <a:defRPr sz="800"/>
            </a:lvl1pPr>
          </a:lstStyle>
          <a:p>
            <a:fld id="{B8AA1CF0-2751-9942-BBAA-4C77DDDF2B1B}" type="slidenum">
              <a:rPr lang="en-US" smtClean="0"/>
              <a:pPr/>
              <a:t>‹#›</a:t>
            </a:fld>
            <a:endParaRPr lang="en-US"/>
          </a:p>
        </p:txBody>
      </p:sp>
      <p:sp>
        <p:nvSpPr>
          <p:cNvPr id="5" name="Content Placeholder 2">
            <a:extLst>
              <a:ext uri="{FF2B5EF4-FFF2-40B4-BE49-F238E27FC236}">
                <a16:creationId xmlns:a16="http://schemas.microsoft.com/office/drawing/2014/main" id="{BF149A52-FCAF-4E85-85BB-FED9D5865202}"/>
              </a:ext>
            </a:extLst>
          </p:cNvPr>
          <p:cNvSpPr>
            <a:spLocks noGrp="1"/>
          </p:cNvSpPr>
          <p:nvPr>
            <p:ph sz="half" idx="1" hasCustomPrompt="1"/>
          </p:nvPr>
        </p:nvSpPr>
        <p:spPr>
          <a:xfrm>
            <a:off x="257909" y="1148862"/>
            <a:ext cx="5717047" cy="1156966"/>
          </a:xfrm>
        </p:spPr>
        <p:txBody>
          <a:bodyPr>
            <a:normAutofit/>
          </a:bodyPr>
          <a:lstStyle>
            <a:lvl1pPr>
              <a:defRPr sz="1400"/>
            </a:lvl1pPr>
          </a:lstStyle>
          <a:p>
            <a:pPr lvl="0"/>
            <a:r>
              <a:rPr lang="en-US"/>
              <a:t>Summary Description, Objective and Challenges</a:t>
            </a:r>
          </a:p>
        </p:txBody>
      </p:sp>
      <p:sp>
        <p:nvSpPr>
          <p:cNvPr id="8" name="Content Placeholder 3">
            <a:extLst>
              <a:ext uri="{FF2B5EF4-FFF2-40B4-BE49-F238E27FC236}">
                <a16:creationId xmlns:a16="http://schemas.microsoft.com/office/drawing/2014/main" id="{4F5D849E-8CA4-464F-8CDE-2F5843EBD5E6}"/>
              </a:ext>
            </a:extLst>
          </p:cNvPr>
          <p:cNvSpPr>
            <a:spLocks noGrp="1"/>
          </p:cNvSpPr>
          <p:nvPr>
            <p:ph sz="half" idx="2" hasCustomPrompt="1"/>
          </p:nvPr>
        </p:nvSpPr>
        <p:spPr>
          <a:xfrm>
            <a:off x="6285415" y="1263316"/>
            <a:ext cx="5801078" cy="3044456"/>
          </a:xfrm>
        </p:spPr>
        <p:txBody>
          <a:bodyPr/>
          <a:lstStyle>
            <a:lvl1pPr marL="0" indent="0">
              <a:buNone/>
              <a:defRPr/>
            </a:lvl1pPr>
          </a:lstStyle>
          <a:p>
            <a:pPr lvl="0"/>
            <a:r>
              <a:rPr lang="en-US"/>
              <a:t>Insert task graphics</a:t>
            </a:r>
          </a:p>
          <a:p>
            <a:pPr lvl="0"/>
            <a:endParaRPr lang="en-US"/>
          </a:p>
        </p:txBody>
      </p:sp>
      <p:sp>
        <p:nvSpPr>
          <p:cNvPr id="9" name="Content Placeholder 2">
            <a:extLst>
              <a:ext uri="{FF2B5EF4-FFF2-40B4-BE49-F238E27FC236}">
                <a16:creationId xmlns:a16="http://schemas.microsoft.com/office/drawing/2014/main" id="{4B8BA704-53F6-4B99-B955-51F371B4DA73}"/>
              </a:ext>
            </a:extLst>
          </p:cNvPr>
          <p:cNvSpPr>
            <a:spLocks noGrp="1"/>
          </p:cNvSpPr>
          <p:nvPr>
            <p:ph sz="half" idx="13" hasCustomPrompt="1"/>
          </p:nvPr>
        </p:nvSpPr>
        <p:spPr>
          <a:xfrm>
            <a:off x="6185828" y="4778513"/>
            <a:ext cx="5795425" cy="1627881"/>
          </a:xfrm>
        </p:spPr>
        <p:txBody>
          <a:bodyPr>
            <a:normAutofit/>
          </a:bodyPr>
          <a:lstStyle>
            <a:lvl1pPr>
              <a:defRPr sz="1400"/>
            </a:lvl1pPr>
            <a:lvl2pPr marL="3175" indent="0">
              <a:buFontTx/>
              <a:buNone/>
              <a:defRPr sz="1400"/>
            </a:lvl2pPr>
          </a:lstStyle>
          <a:p>
            <a:pPr lvl="0"/>
            <a:r>
              <a:rPr lang="en-US"/>
              <a:t>List milestones or accomplishments (Include Quarter and FY to complete)</a:t>
            </a:r>
          </a:p>
          <a:p>
            <a:pPr lvl="1"/>
            <a:endParaRPr lang="en-US"/>
          </a:p>
          <a:p>
            <a:pPr lvl="1"/>
            <a:endParaRPr lang="en-US"/>
          </a:p>
        </p:txBody>
      </p:sp>
      <p:sp>
        <p:nvSpPr>
          <p:cNvPr id="10" name="Content Placeholder 2">
            <a:extLst>
              <a:ext uri="{FF2B5EF4-FFF2-40B4-BE49-F238E27FC236}">
                <a16:creationId xmlns:a16="http://schemas.microsoft.com/office/drawing/2014/main" id="{3C2DC10F-3E3F-4820-A5F0-EE3985026203}"/>
              </a:ext>
            </a:extLst>
          </p:cNvPr>
          <p:cNvSpPr>
            <a:spLocks noGrp="1"/>
          </p:cNvSpPr>
          <p:nvPr>
            <p:ph sz="half" idx="14" hasCustomPrompt="1"/>
          </p:nvPr>
        </p:nvSpPr>
        <p:spPr>
          <a:xfrm>
            <a:off x="257909" y="2860432"/>
            <a:ext cx="5724183" cy="622810"/>
          </a:xfrm>
        </p:spPr>
        <p:txBody>
          <a:bodyPr>
            <a:normAutofit/>
          </a:bodyPr>
          <a:lstStyle>
            <a:lvl1pPr>
              <a:defRPr sz="1400"/>
            </a:lvl1pPr>
          </a:lstStyle>
          <a:p>
            <a:pPr lvl="0"/>
            <a:r>
              <a:rPr lang="en-US"/>
              <a:t>Summary of Impact / Payoff</a:t>
            </a:r>
          </a:p>
        </p:txBody>
      </p:sp>
      <p:sp>
        <p:nvSpPr>
          <p:cNvPr id="11" name="TextBox 10">
            <a:extLst>
              <a:ext uri="{FF2B5EF4-FFF2-40B4-BE49-F238E27FC236}">
                <a16:creationId xmlns:a16="http://schemas.microsoft.com/office/drawing/2014/main" id="{95AD331B-1421-4153-B0F7-210B563EBC03}"/>
              </a:ext>
            </a:extLst>
          </p:cNvPr>
          <p:cNvSpPr txBox="1"/>
          <p:nvPr userDrawn="1"/>
        </p:nvSpPr>
        <p:spPr>
          <a:xfrm>
            <a:off x="211017" y="771515"/>
            <a:ext cx="4619308" cy="369332"/>
          </a:xfrm>
          <a:prstGeom prst="rect">
            <a:avLst/>
          </a:prstGeom>
          <a:noFill/>
        </p:spPr>
        <p:txBody>
          <a:bodyPr wrap="square" rtlCol="0" anchor="b">
            <a:spAutoFit/>
          </a:bodyPr>
          <a:lstStyle/>
          <a:p>
            <a:pPr marL="0" indent="0">
              <a:spcBef>
                <a:spcPct val="20000"/>
              </a:spcBef>
              <a:buFont typeface="Arial"/>
              <a:buNone/>
            </a:pPr>
            <a:r>
              <a:rPr lang="en-US" b="1">
                <a:solidFill>
                  <a:prstClr val="black"/>
                </a:solidFill>
              </a:rPr>
              <a:t>Problem</a:t>
            </a:r>
          </a:p>
        </p:txBody>
      </p:sp>
      <p:cxnSp>
        <p:nvCxnSpPr>
          <p:cNvPr id="12" name="Straight Connector 11">
            <a:extLst>
              <a:ext uri="{FF2B5EF4-FFF2-40B4-BE49-F238E27FC236}">
                <a16:creationId xmlns:a16="http://schemas.microsoft.com/office/drawing/2014/main" id="{07F37091-3323-41AF-A29E-519E969B8389}"/>
              </a:ext>
            </a:extLst>
          </p:cNvPr>
          <p:cNvCxnSpPr/>
          <p:nvPr userDrawn="1"/>
        </p:nvCxnSpPr>
        <p:spPr>
          <a:xfrm flipH="1">
            <a:off x="6081134" y="858254"/>
            <a:ext cx="5653" cy="55778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7A983D-87F7-4E3A-A552-60FBFADA67DB}"/>
              </a:ext>
            </a:extLst>
          </p:cNvPr>
          <p:cNvCxnSpPr/>
          <p:nvPr userDrawn="1"/>
        </p:nvCxnSpPr>
        <p:spPr>
          <a:xfrm>
            <a:off x="356749" y="2392300"/>
            <a:ext cx="57302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339A6D7-EDFF-43BB-9BD5-7D2E53935D74}"/>
              </a:ext>
            </a:extLst>
          </p:cNvPr>
          <p:cNvCxnSpPr/>
          <p:nvPr userDrawn="1"/>
        </p:nvCxnSpPr>
        <p:spPr>
          <a:xfrm>
            <a:off x="6096000" y="4445218"/>
            <a:ext cx="57302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7FF1183-9DC6-4C3D-A0F6-97C97BED9837}"/>
              </a:ext>
            </a:extLst>
          </p:cNvPr>
          <p:cNvSpPr txBox="1"/>
          <p:nvPr userDrawn="1"/>
        </p:nvSpPr>
        <p:spPr>
          <a:xfrm>
            <a:off x="257909" y="2430372"/>
            <a:ext cx="6096000" cy="369332"/>
          </a:xfrm>
          <a:prstGeom prst="rect">
            <a:avLst/>
          </a:prstGeom>
          <a:noFill/>
        </p:spPr>
        <p:txBody>
          <a:bodyPr wrap="square">
            <a:spAutoFit/>
          </a:bodyPr>
          <a:lstStyle/>
          <a:p>
            <a:pPr marL="0" indent="0">
              <a:spcBef>
                <a:spcPct val="20000"/>
              </a:spcBef>
              <a:buFont typeface="Arial"/>
              <a:buNone/>
            </a:pPr>
            <a:r>
              <a:rPr lang="en-US" b="1">
                <a:solidFill>
                  <a:prstClr val="black"/>
                </a:solidFill>
              </a:rPr>
              <a:t>Objective</a:t>
            </a:r>
          </a:p>
        </p:txBody>
      </p:sp>
      <p:sp>
        <p:nvSpPr>
          <p:cNvPr id="16" name="TextBox 15">
            <a:extLst>
              <a:ext uri="{FF2B5EF4-FFF2-40B4-BE49-F238E27FC236}">
                <a16:creationId xmlns:a16="http://schemas.microsoft.com/office/drawing/2014/main" id="{42E46B70-B517-479E-A949-4BE4D16EAE62}"/>
              </a:ext>
            </a:extLst>
          </p:cNvPr>
          <p:cNvSpPr txBox="1"/>
          <p:nvPr userDrawn="1"/>
        </p:nvSpPr>
        <p:spPr>
          <a:xfrm>
            <a:off x="259754" y="3578847"/>
            <a:ext cx="6096000" cy="369332"/>
          </a:xfrm>
          <a:prstGeom prst="rect">
            <a:avLst/>
          </a:prstGeom>
          <a:noFill/>
        </p:spPr>
        <p:txBody>
          <a:bodyPr wrap="square">
            <a:spAutoFit/>
          </a:bodyPr>
          <a:lstStyle/>
          <a:p>
            <a:pPr marL="0" indent="0">
              <a:spcBef>
                <a:spcPct val="20000"/>
              </a:spcBef>
              <a:buFont typeface="Arial"/>
              <a:buNone/>
            </a:pPr>
            <a:r>
              <a:rPr lang="en-US" b="1">
                <a:solidFill>
                  <a:prstClr val="black"/>
                </a:solidFill>
              </a:rPr>
              <a:t>Approach</a:t>
            </a:r>
          </a:p>
        </p:txBody>
      </p:sp>
      <p:sp>
        <p:nvSpPr>
          <p:cNvPr id="17" name="Content Placeholder 2">
            <a:extLst>
              <a:ext uri="{FF2B5EF4-FFF2-40B4-BE49-F238E27FC236}">
                <a16:creationId xmlns:a16="http://schemas.microsoft.com/office/drawing/2014/main" id="{45995BC5-815C-48C8-9F65-DEEAD628FFE9}"/>
              </a:ext>
            </a:extLst>
          </p:cNvPr>
          <p:cNvSpPr>
            <a:spLocks noGrp="1"/>
          </p:cNvSpPr>
          <p:nvPr>
            <p:ph sz="half" idx="15" hasCustomPrompt="1"/>
          </p:nvPr>
        </p:nvSpPr>
        <p:spPr>
          <a:xfrm>
            <a:off x="257909" y="3948178"/>
            <a:ext cx="5724183" cy="2083079"/>
          </a:xfrm>
        </p:spPr>
        <p:txBody>
          <a:bodyPr>
            <a:normAutofit/>
          </a:bodyPr>
          <a:lstStyle>
            <a:lvl1pPr>
              <a:defRPr sz="1400"/>
            </a:lvl1pPr>
          </a:lstStyle>
          <a:p>
            <a:pPr lvl="0"/>
            <a:r>
              <a:rPr lang="en-US"/>
              <a:t>Summary of Impact / Payoff</a:t>
            </a:r>
          </a:p>
        </p:txBody>
      </p:sp>
      <p:sp>
        <p:nvSpPr>
          <p:cNvPr id="18" name="TextBox 17">
            <a:extLst>
              <a:ext uri="{FF2B5EF4-FFF2-40B4-BE49-F238E27FC236}">
                <a16:creationId xmlns:a16="http://schemas.microsoft.com/office/drawing/2014/main" id="{49544B3C-DBB0-4399-B1F7-291C46BBD805}"/>
              </a:ext>
            </a:extLst>
          </p:cNvPr>
          <p:cNvSpPr txBox="1"/>
          <p:nvPr userDrawn="1"/>
        </p:nvSpPr>
        <p:spPr>
          <a:xfrm>
            <a:off x="6137954" y="4409181"/>
            <a:ext cx="6096000" cy="369332"/>
          </a:xfrm>
          <a:prstGeom prst="rect">
            <a:avLst/>
          </a:prstGeom>
          <a:noFill/>
        </p:spPr>
        <p:txBody>
          <a:bodyPr wrap="square">
            <a:spAutoFit/>
          </a:bodyPr>
          <a:lstStyle/>
          <a:p>
            <a:pPr marL="0" indent="0">
              <a:spcBef>
                <a:spcPct val="20000"/>
              </a:spcBef>
              <a:buFont typeface="Arial"/>
              <a:buNone/>
            </a:pPr>
            <a:r>
              <a:rPr lang="en-US" b="1">
                <a:solidFill>
                  <a:prstClr val="black"/>
                </a:solidFill>
              </a:rPr>
              <a:t>Impacts</a:t>
            </a:r>
          </a:p>
        </p:txBody>
      </p:sp>
    </p:spTree>
    <p:extLst>
      <p:ext uri="{BB962C8B-B14F-4D97-AF65-F5344CB8AC3E}">
        <p14:creationId xmlns:p14="http://schemas.microsoft.com/office/powerpoint/2010/main" val="2437082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556589"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539058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541841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9C71A-952F-434B-9FC0-5CF0F80734F7}"/>
              </a:ext>
            </a:extLst>
          </p:cNvPr>
          <p:cNvSpPr>
            <a:spLocks noGrp="1"/>
          </p:cNvSpPr>
          <p:nvPr>
            <p:ph type="title"/>
          </p:nvPr>
        </p:nvSpPr>
        <p:spPr>
          <a:xfrm>
            <a:off x="352770"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9D3649-0EC5-C14C-BF79-FCA893185264}"/>
              </a:ext>
            </a:extLst>
          </p:cNvPr>
          <p:cNvSpPr>
            <a:spLocks noGrp="1"/>
          </p:cNvSpPr>
          <p:nvPr>
            <p:ph idx="1"/>
          </p:nvPr>
        </p:nvSpPr>
        <p:spPr>
          <a:xfrm>
            <a:off x="4621696" y="1461052"/>
            <a:ext cx="6733692" cy="4399998"/>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35EE34-93FE-AF4C-A7E0-1E2B964221C2}"/>
              </a:ext>
            </a:extLst>
          </p:cNvPr>
          <p:cNvSpPr>
            <a:spLocks noGrp="1"/>
          </p:cNvSpPr>
          <p:nvPr>
            <p:ph type="body" sz="half" idx="2"/>
          </p:nvPr>
        </p:nvSpPr>
        <p:spPr>
          <a:xfrm>
            <a:off x="35277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167917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6E34-11C8-6C43-AB18-BE91464AE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A52C49-80F2-174D-BC84-DBC20EF9A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9C256-43D8-4E45-A829-5B5A248DBC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1FC496AB-3232-2545-B390-F2CDEF4AF822}"/>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9" name="Slide Number Placeholder 5">
            <a:extLst>
              <a:ext uri="{FF2B5EF4-FFF2-40B4-BE49-F238E27FC236}">
                <a16:creationId xmlns:a16="http://schemas.microsoft.com/office/drawing/2014/main" id="{80FB07F7-890F-ED4A-A852-2AE31B44C775}"/>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60029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E30D40-1687-914D-853E-2382B44A197F}"/>
              </a:ext>
            </a:extLst>
          </p:cNvPr>
          <p:cNvSpPr/>
          <p:nvPr userDrawn="1"/>
        </p:nvSpPr>
        <p:spPr>
          <a:xfrm>
            <a:off x="11019296" y="123986"/>
            <a:ext cx="1038386" cy="945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1478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High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E6306-A7BE-4475-9D13-9FD6E13768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595D00-B1D5-4B7C-8801-044DDA05C698}"/>
              </a:ext>
            </a:extLst>
          </p:cNvPr>
          <p:cNvSpPr>
            <a:spLocks noGrp="1"/>
          </p:cNvSpPr>
          <p:nvPr>
            <p:ph type="dt" sz="half" idx="10"/>
          </p:nvPr>
        </p:nvSpPr>
        <p:spPr/>
        <p:txBody>
          <a:bodyPr/>
          <a:lstStyle/>
          <a:p>
            <a:r>
              <a:rPr lang="en-US"/>
              <a:t>www.nasa.gov   |</a:t>
            </a:r>
          </a:p>
        </p:txBody>
      </p:sp>
      <p:sp>
        <p:nvSpPr>
          <p:cNvPr id="4" name="Slide Number Placeholder 3">
            <a:extLst>
              <a:ext uri="{FF2B5EF4-FFF2-40B4-BE49-F238E27FC236}">
                <a16:creationId xmlns:a16="http://schemas.microsoft.com/office/drawing/2014/main" id="{13D5E3A3-C3D2-4E97-A563-58DBB1EA35EB}"/>
              </a:ext>
            </a:extLst>
          </p:cNvPr>
          <p:cNvSpPr>
            <a:spLocks noGrp="1"/>
          </p:cNvSpPr>
          <p:nvPr>
            <p:ph type="sldNum" sz="quarter" idx="11"/>
          </p:nvPr>
        </p:nvSpPr>
        <p:spPr/>
        <p:txBody>
          <a:bodyPr/>
          <a:lstStyle/>
          <a:p>
            <a:fld id="{B8AA1CF0-2751-9942-BBAA-4C77DDDF2B1B}" type="slidenum">
              <a:rPr lang="en-US" smtClean="0"/>
              <a:pPr/>
              <a:t>‹#›</a:t>
            </a:fld>
            <a:endParaRPr lang="en-US"/>
          </a:p>
        </p:txBody>
      </p:sp>
      <p:sp>
        <p:nvSpPr>
          <p:cNvPr id="5" name="Content Placeholder 2">
            <a:extLst>
              <a:ext uri="{FF2B5EF4-FFF2-40B4-BE49-F238E27FC236}">
                <a16:creationId xmlns:a16="http://schemas.microsoft.com/office/drawing/2014/main" id="{0264FE10-875F-4F28-8F43-B20312616E96}"/>
              </a:ext>
            </a:extLst>
          </p:cNvPr>
          <p:cNvSpPr>
            <a:spLocks noGrp="1"/>
          </p:cNvSpPr>
          <p:nvPr>
            <p:ph sz="half" idx="1" hasCustomPrompt="1"/>
          </p:nvPr>
        </p:nvSpPr>
        <p:spPr>
          <a:xfrm>
            <a:off x="257909" y="1148861"/>
            <a:ext cx="7678615" cy="1371600"/>
          </a:xfrm>
        </p:spPr>
        <p:txBody>
          <a:bodyPr>
            <a:normAutofit/>
          </a:bodyPr>
          <a:lstStyle>
            <a:lvl1pPr>
              <a:defRPr sz="1400"/>
            </a:lvl1pPr>
          </a:lstStyle>
          <a:p>
            <a:pPr lvl="0"/>
            <a:r>
              <a:rPr lang="en-US"/>
              <a:t>Summary of Objectives</a:t>
            </a:r>
          </a:p>
        </p:txBody>
      </p:sp>
      <p:sp>
        <p:nvSpPr>
          <p:cNvPr id="6" name="Content Placeholder 3">
            <a:extLst>
              <a:ext uri="{FF2B5EF4-FFF2-40B4-BE49-F238E27FC236}">
                <a16:creationId xmlns:a16="http://schemas.microsoft.com/office/drawing/2014/main" id="{30AA5871-F638-452D-85C0-7D850C963A80}"/>
              </a:ext>
            </a:extLst>
          </p:cNvPr>
          <p:cNvSpPr>
            <a:spLocks noGrp="1"/>
          </p:cNvSpPr>
          <p:nvPr>
            <p:ph sz="half" idx="2" hasCustomPrompt="1"/>
          </p:nvPr>
        </p:nvSpPr>
        <p:spPr>
          <a:xfrm>
            <a:off x="8065477" y="1003786"/>
            <a:ext cx="4021015" cy="5173177"/>
          </a:xfrm>
        </p:spPr>
        <p:txBody>
          <a:bodyPr/>
          <a:lstStyle>
            <a:lvl1pPr marL="0" indent="0">
              <a:buNone/>
              <a:defRPr/>
            </a:lvl1pPr>
          </a:lstStyle>
          <a:p>
            <a:pPr lvl="0"/>
            <a:r>
              <a:rPr lang="en-US"/>
              <a:t>Insert highlight graphics</a:t>
            </a:r>
          </a:p>
          <a:p>
            <a:pPr lvl="0"/>
            <a:endParaRPr lang="en-US"/>
          </a:p>
        </p:txBody>
      </p:sp>
      <p:sp>
        <p:nvSpPr>
          <p:cNvPr id="7" name="Content Placeholder 2">
            <a:extLst>
              <a:ext uri="{FF2B5EF4-FFF2-40B4-BE49-F238E27FC236}">
                <a16:creationId xmlns:a16="http://schemas.microsoft.com/office/drawing/2014/main" id="{1BD8C6C1-3F1D-4BFB-B96A-208679EC100D}"/>
              </a:ext>
            </a:extLst>
          </p:cNvPr>
          <p:cNvSpPr>
            <a:spLocks noGrp="1"/>
          </p:cNvSpPr>
          <p:nvPr>
            <p:ph sz="half" idx="13" hasCustomPrompt="1"/>
          </p:nvPr>
        </p:nvSpPr>
        <p:spPr>
          <a:xfrm>
            <a:off x="257909" y="4538047"/>
            <a:ext cx="7678615" cy="1371600"/>
          </a:xfrm>
        </p:spPr>
        <p:txBody>
          <a:bodyPr>
            <a:normAutofit/>
          </a:bodyPr>
          <a:lstStyle>
            <a:lvl1pPr>
              <a:defRPr sz="1400"/>
            </a:lvl1pPr>
          </a:lstStyle>
          <a:p>
            <a:pPr lvl="0"/>
            <a:r>
              <a:rPr lang="en-US"/>
              <a:t>Summary of Significance</a:t>
            </a:r>
          </a:p>
        </p:txBody>
      </p:sp>
      <p:sp>
        <p:nvSpPr>
          <p:cNvPr id="8" name="Content Placeholder 2">
            <a:extLst>
              <a:ext uri="{FF2B5EF4-FFF2-40B4-BE49-F238E27FC236}">
                <a16:creationId xmlns:a16="http://schemas.microsoft.com/office/drawing/2014/main" id="{2B9CDA43-79C4-4465-AEA5-570DE02840B1}"/>
              </a:ext>
            </a:extLst>
          </p:cNvPr>
          <p:cNvSpPr>
            <a:spLocks noGrp="1"/>
          </p:cNvSpPr>
          <p:nvPr>
            <p:ph sz="half" idx="14" hasCustomPrompt="1"/>
          </p:nvPr>
        </p:nvSpPr>
        <p:spPr>
          <a:xfrm>
            <a:off x="257909" y="2606220"/>
            <a:ext cx="7678615" cy="1371600"/>
          </a:xfrm>
        </p:spPr>
        <p:txBody>
          <a:bodyPr>
            <a:normAutofit/>
          </a:bodyPr>
          <a:lstStyle>
            <a:lvl1pPr>
              <a:defRPr sz="1400"/>
            </a:lvl1pPr>
          </a:lstStyle>
          <a:p>
            <a:pPr lvl="0"/>
            <a:r>
              <a:rPr lang="en-US"/>
              <a:t>Summary of Results</a:t>
            </a:r>
          </a:p>
        </p:txBody>
      </p:sp>
      <p:sp>
        <p:nvSpPr>
          <p:cNvPr id="9" name="Content Placeholder 2">
            <a:extLst>
              <a:ext uri="{FF2B5EF4-FFF2-40B4-BE49-F238E27FC236}">
                <a16:creationId xmlns:a16="http://schemas.microsoft.com/office/drawing/2014/main" id="{ECF7EB3C-6014-4665-A0FE-9EE1EC0BCBC7}"/>
              </a:ext>
            </a:extLst>
          </p:cNvPr>
          <p:cNvSpPr>
            <a:spLocks noGrp="1"/>
          </p:cNvSpPr>
          <p:nvPr>
            <p:ph sz="half" idx="15" hasCustomPrompt="1"/>
          </p:nvPr>
        </p:nvSpPr>
        <p:spPr>
          <a:xfrm>
            <a:off x="234463" y="6066128"/>
            <a:ext cx="11699629" cy="365126"/>
          </a:xfrm>
          <a:solidFill>
            <a:schemeClr val="accent1">
              <a:lumMod val="75000"/>
            </a:schemeClr>
          </a:solidFill>
          <a:ln>
            <a:noFill/>
          </a:ln>
        </p:spPr>
        <p:txBody>
          <a:bodyPr>
            <a:normAutofit/>
          </a:bodyPr>
          <a:lstStyle>
            <a:lvl1pPr marL="0" indent="0" algn="ctr">
              <a:buNone/>
              <a:defRPr sz="1800" b="1" i="1">
                <a:solidFill>
                  <a:schemeClr val="bg1"/>
                </a:solidFill>
              </a:defRPr>
            </a:lvl1pPr>
          </a:lstStyle>
          <a:p>
            <a:pPr lvl="0"/>
            <a:r>
              <a:rPr lang="en-US"/>
              <a:t>Bang Box</a:t>
            </a:r>
          </a:p>
        </p:txBody>
      </p:sp>
      <p:sp>
        <p:nvSpPr>
          <p:cNvPr id="13" name="Content Placeholder 2">
            <a:extLst>
              <a:ext uri="{FF2B5EF4-FFF2-40B4-BE49-F238E27FC236}">
                <a16:creationId xmlns:a16="http://schemas.microsoft.com/office/drawing/2014/main" id="{7D7D7BEA-F058-4B5F-A474-2EA3D024D642}"/>
              </a:ext>
            </a:extLst>
          </p:cNvPr>
          <p:cNvSpPr>
            <a:spLocks noGrp="1"/>
          </p:cNvSpPr>
          <p:nvPr>
            <p:ph sz="half" idx="17" hasCustomPrompt="1"/>
          </p:nvPr>
        </p:nvSpPr>
        <p:spPr>
          <a:xfrm>
            <a:off x="8065477" y="5667072"/>
            <a:ext cx="4021015" cy="365126"/>
          </a:xfrm>
        </p:spPr>
        <p:txBody>
          <a:bodyPr>
            <a:normAutofit/>
          </a:bodyPr>
          <a:lstStyle>
            <a:lvl1pPr marL="0" indent="0" algn="ctr">
              <a:buNone/>
              <a:defRPr sz="1800"/>
            </a:lvl1pPr>
          </a:lstStyle>
          <a:p>
            <a:pPr lvl="0"/>
            <a:r>
              <a:rPr lang="en-US"/>
              <a:t>Enter completion date here</a:t>
            </a:r>
          </a:p>
        </p:txBody>
      </p:sp>
    </p:spTree>
    <p:extLst>
      <p:ext uri="{BB962C8B-B14F-4D97-AF65-F5344CB8AC3E}">
        <p14:creationId xmlns:p14="http://schemas.microsoft.com/office/powerpoint/2010/main" val="925724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ide by S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353025" y="914400"/>
            <a:ext cx="5676300" cy="54575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2799B-1375-4E70-B99F-9A3CCA83F610}" type="slidenum">
              <a:rPr lang="en-US" smtClean="0"/>
              <a:pPr/>
              <a:t>‹#›</a:t>
            </a:fld>
            <a:endParaRPr lang="en-US"/>
          </a:p>
        </p:txBody>
      </p:sp>
      <p:sp>
        <p:nvSpPr>
          <p:cNvPr id="7" name="Content Placeholder 2">
            <a:extLst>
              <a:ext uri="{FF2B5EF4-FFF2-40B4-BE49-F238E27FC236}">
                <a16:creationId xmlns:a16="http://schemas.microsoft.com/office/drawing/2014/main" id="{A3485E66-873A-48CB-9555-A3D553D8E3E0}"/>
              </a:ext>
            </a:extLst>
          </p:cNvPr>
          <p:cNvSpPr>
            <a:spLocks noGrp="1"/>
          </p:cNvSpPr>
          <p:nvPr>
            <p:ph idx="13"/>
          </p:nvPr>
        </p:nvSpPr>
        <p:spPr>
          <a:xfrm>
            <a:off x="6162677" y="914399"/>
            <a:ext cx="5809649" cy="54575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C5E0CD94-8348-4691-852F-CC1D2DDCBD07}"/>
              </a:ext>
            </a:extLst>
          </p:cNvPr>
          <p:cNvSpPr>
            <a:spLocks noGrp="1"/>
          </p:cNvSpPr>
          <p:nvPr>
            <p:ph type="title"/>
          </p:nvPr>
        </p:nvSpPr>
        <p:spPr>
          <a:xfrm>
            <a:off x="1354667" y="145841"/>
            <a:ext cx="8703732" cy="636046"/>
          </a:xfrm>
          <a:prstGeom prst="rect">
            <a:avLst/>
          </a:prstGeom>
        </p:spPr>
        <p:txBody>
          <a:bodyPr vert="horz" lIns="91440" tIns="45720" rIns="91440" bIns="0" rtlCol="0" anchor="b" anchorCtr="0">
            <a:normAutofit/>
          </a:bodyPr>
          <a:lstStyle/>
          <a:p>
            <a:r>
              <a:rPr lang="en-US"/>
              <a:t>Click to edit Master title style</a:t>
            </a:r>
          </a:p>
        </p:txBody>
      </p:sp>
    </p:spTree>
    <p:extLst>
      <p:ext uri="{BB962C8B-B14F-4D97-AF65-F5344CB8AC3E}">
        <p14:creationId xmlns:p14="http://schemas.microsoft.com/office/powerpoint/2010/main" val="4187569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Highligh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4393" y="78281"/>
            <a:ext cx="9079732" cy="636046"/>
          </a:xfrm>
        </p:spPr>
        <p:txBody>
          <a:bodyPr/>
          <a:lstStyle>
            <a:lvl1pPr>
              <a:defRPr/>
            </a:lvl1pPr>
          </a:lstStyle>
          <a:p>
            <a:r>
              <a:rPr lang="en-US"/>
              <a:t>Highlight: Enter milestone number and title</a:t>
            </a:r>
          </a:p>
        </p:txBody>
      </p:sp>
      <p:sp>
        <p:nvSpPr>
          <p:cNvPr id="3" name="Content Placeholder 2"/>
          <p:cNvSpPr>
            <a:spLocks noGrp="1"/>
          </p:cNvSpPr>
          <p:nvPr>
            <p:ph sz="half" idx="1" hasCustomPrompt="1"/>
          </p:nvPr>
        </p:nvSpPr>
        <p:spPr>
          <a:xfrm>
            <a:off x="257909" y="1148861"/>
            <a:ext cx="7678615" cy="1371600"/>
          </a:xfrm>
        </p:spPr>
        <p:txBody>
          <a:bodyPr>
            <a:normAutofit/>
          </a:bodyPr>
          <a:lstStyle>
            <a:lvl1pPr>
              <a:defRPr sz="1400"/>
            </a:lvl1pPr>
          </a:lstStyle>
          <a:p>
            <a:pPr lvl="0"/>
            <a:r>
              <a:rPr lang="en-US"/>
              <a:t>Summary of Objectives</a:t>
            </a:r>
          </a:p>
        </p:txBody>
      </p:sp>
      <p:sp>
        <p:nvSpPr>
          <p:cNvPr id="4" name="Content Placeholder 3"/>
          <p:cNvSpPr>
            <a:spLocks noGrp="1"/>
          </p:cNvSpPr>
          <p:nvPr>
            <p:ph sz="half" idx="2" hasCustomPrompt="1"/>
          </p:nvPr>
        </p:nvSpPr>
        <p:spPr>
          <a:xfrm>
            <a:off x="8065477" y="1003786"/>
            <a:ext cx="4021015" cy="5173177"/>
          </a:xfrm>
        </p:spPr>
        <p:txBody>
          <a:bodyPr/>
          <a:lstStyle>
            <a:lvl1pPr marL="0" indent="0">
              <a:buNone/>
              <a:defRPr/>
            </a:lvl1pPr>
          </a:lstStyle>
          <a:p>
            <a:pPr lvl="0"/>
            <a:r>
              <a:rPr lang="en-US"/>
              <a:t>Insert highlight graphics</a:t>
            </a:r>
          </a:p>
          <a:p>
            <a:pPr lvl="0"/>
            <a:endParaRPr lang="en-US"/>
          </a:p>
        </p:txBody>
      </p:sp>
      <p:sp>
        <p:nvSpPr>
          <p:cNvPr id="9" name="Content Placeholder 2">
            <a:extLst>
              <a:ext uri="{FF2B5EF4-FFF2-40B4-BE49-F238E27FC236}">
                <a16:creationId xmlns:a16="http://schemas.microsoft.com/office/drawing/2014/main" id="{E113205E-B336-4C38-89C2-A9B27BCEC369}"/>
              </a:ext>
            </a:extLst>
          </p:cNvPr>
          <p:cNvSpPr>
            <a:spLocks noGrp="1"/>
          </p:cNvSpPr>
          <p:nvPr>
            <p:ph sz="half" idx="13" hasCustomPrompt="1"/>
          </p:nvPr>
        </p:nvSpPr>
        <p:spPr>
          <a:xfrm>
            <a:off x="257909" y="4660598"/>
            <a:ext cx="7678615" cy="1371600"/>
          </a:xfrm>
        </p:spPr>
        <p:txBody>
          <a:bodyPr>
            <a:normAutofit/>
          </a:bodyPr>
          <a:lstStyle>
            <a:lvl1pPr>
              <a:defRPr sz="1400"/>
            </a:lvl1pPr>
          </a:lstStyle>
          <a:p>
            <a:pPr lvl="0"/>
            <a:r>
              <a:rPr lang="en-US"/>
              <a:t>Summary of Significance</a:t>
            </a:r>
          </a:p>
        </p:txBody>
      </p:sp>
      <p:sp>
        <p:nvSpPr>
          <p:cNvPr id="10" name="Content Placeholder 2">
            <a:extLst>
              <a:ext uri="{FF2B5EF4-FFF2-40B4-BE49-F238E27FC236}">
                <a16:creationId xmlns:a16="http://schemas.microsoft.com/office/drawing/2014/main" id="{3E9854FB-F6A7-42A5-9BAF-065D57E12307}"/>
              </a:ext>
            </a:extLst>
          </p:cNvPr>
          <p:cNvSpPr>
            <a:spLocks noGrp="1"/>
          </p:cNvSpPr>
          <p:nvPr>
            <p:ph sz="half" idx="14" hasCustomPrompt="1"/>
          </p:nvPr>
        </p:nvSpPr>
        <p:spPr>
          <a:xfrm>
            <a:off x="257909" y="2898451"/>
            <a:ext cx="7678615" cy="1371600"/>
          </a:xfrm>
        </p:spPr>
        <p:txBody>
          <a:bodyPr>
            <a:normAutofit/>
          </a:bodyPr>
          <a:lstStyle>
            <a:lvl1pPr>
              <a:defRPr sz="1400"/>
            </a:lvl1pPr>
          </a:lstStyle>
          <a:p>
            <a:pPr lvl="0"/>
            <a:r>
              <a:rPr lang="en-US"/>
              <a:t>Summary of Results</a:t>
            </a:r>
          </a:p>
        </p:txBody>
      </p:sp>
      <p:sp>
        <p:nvSpPr>
          <p:cNvPr id="11" name="Content Placeholder 2">
            <a:extLst>
              <a:ext uri="{FF2B5EF4-FFF2-40B4-BE49-F238E27FC236}">
                <a16:creationId xmlns:a16="http://schemas.microsoft.com/office/drawing/2014/main" id="{03369929-10C3-41E2-8613-4EF051EA4490}"/>
              </a:ext>
            </a:extLst>
          </p:cNvPr>
          <p:cNvSpPr>
            <a:spLocks noGrp="1"/>
          </p:cNvSpPr>
          <p:nvPr>
            <p:ph sz="half" idx="15" hasCustomPrompt="1"/>
          </p:nvPr>
        </p:nvSpPr>
        <p:spPr>
          <a:xfrm>
            <a:off x="234463" y="6066128"/>
            <a:ext cx="11699629" cy="365126"/>
          </a:xfrm>
          <a:solidFill>
            <a:srgbClr val="0070C0"/>
          </a:solidFill>
          <a:ln>
            <a:noFill/>
          </a:ln>
        </p:spPr>
        <p:txBody>
          <a:bodyPr>
            <a:normAutofit/>
          </a:bodyPr>
          <a:lstStyle>
            <a:lvl1pPr marL="0" indent="0" algn="ctr">
              <a:buNone/>
              <a:defRPr sz="1800"/>
            </a:lvl1pPr>
          </a:lstStyle>
          <a:p>
            <a:pPr lvl="0"/>
            <a:r>
              <a:rPr lang="en-US"/>
              <a:t>Bang Box</a:t>
            </a:r>
          </a:p>
        </p:txBody>
      </p:sp>
      <p:sp>
        <p:nvSpPr>
          <p:cNvPr id="5" name="TextBox 4">
            <a:extLst>
              <a:ext uri="{FF2B5EF4-FFF2-40B4-BE49-F238E27FC236}">
                <a16:creationId xmlns:a16="http://schemas.microsoft.com/office/drawing/2014/main" id="{AFD819B3-A8E4-4F3D-986E-A88B5098B4AC}"/>
              </a:ext>
            </a:extLst>
          </p:cNvPr>
          <p:cNvSpPr txBox="1"/>
          <p:nvPr userDrawn="1"/>
        </p:nvSpPr>
        <p:spPr>
          <a:xfrm>
            <a:off x="211017" y="771515"/>
            <a:ext cx="2836983" cy="369332"/>
          </a:xfrm>
          <a:prstGeom prst="rect">
            <a:avLst/>
          </a:prstGeom>
          <a:noFill/>
        </p:spPr>
        <p:txBody>
          <a:bodyPr wrap="square" rtlCol="0" anchor="b">
            <a:spAutoFit/>
          </a:bodyPr>
          <a:lstStyle/>
          <a:p>
            <a:pPr marL="0" indent="0">
              <a:spcBef>
                <a:spcPct val="20000"/>
              </a:spcBef>
              <a:buFont typeface="Arial"/>
              <a:buNone/>
            </a:pPr>
            <a:r>
              <a:rPr lang="en-US" b="1">
                <a:solidFill>
                  <a:prstClr val="black"/>
                </a:solidFill>
              </a:rPr>
              <a:t>Objective</a:t>
            </a:r>
          </a:p>
        </p:txBody>
      </p:sp>
      <p:sp>
        <p:nvSpPr>
          <p:cNvPr id="12" name="TextBox 11">
            <a:extLst>
              <a:ext uri="{FF2B5EF4-FFF2-40B4-BE49-F238E27FC236}">
                <a16:creationId xmlns:a16="http://schemas.microsoft.com/office/drawing/2014/main" id="{3DB1DA68-AC68-4173-AFEE-2FBDB031CD3E}"/>
              </a:ext>
            </a:extLst>
          </p:cNvPr>
          <p:cNvSpPr txBox="1"/>
          <p:nvPr userDrawn="1"/>
        </p:nvSpPr>
        <p:spPr>
          <a:xfrm>
            <a:off x="211017" y="2529668"/>
            <a:ext cx="2836983" cy="369332"/>
          </a:xfrm>
          <a:prstGeom prst="rect">
            <a:avLst/>
          </a:prstGeom>
          <a:noFill/>
        </p:spPr>
        <p:txBody>
          <a:bodyPr wrap="square" rtlCol="0" anchor="b">
            <a:spAutoFit/>
          </a:bodyPr>
          <a:lstStyle/>
          <a:p>
            <a:pPr marL="0" indent="0">
              <a:spcBef>
                <a:spcPct val="20000"/>
              </a:spcBef>
              <a:buFont typeface="Arial"/>
              <a:buNone/>
            </a:pPr>
            <a:r>
              <a:rPr lang="en-US" b="1">
                <a:solidFill>
                  <a:prstClr val="black"/>
                </a:solidFill>
              </a:rPr>
              <a:t>Results</a:t>
            </a:r>
          </a:p>
        </p:txBody>
      </p:sp>
      <p:sp>
        <p:nvSpPr>
          <p:cNvPr id="13" name="TextBox 12">
            <a:extLst>
              <a:ext uri="{FF2B5EF4-FFF2-40B4-BE49-F238E27FC236}">
                <a16:creationId xmlns:a16="http://schemas.microsoft.com/office/drawing/2014/main" id="{4E40E32A-F40D-4639-9B7A-E37B4446EC6C}"/>
              </a:ext>
            </a:extLst>
          </p:cNvPr>
          <p:cNvSpPr txBox="1"/>
          <p:nvPr userDrawn="1"/>
        </p:nvSpPr>
        <p:spPr>
          <a:xfrm>
            <a:off x="211017" y="4287099"/>
            <a:ext cx="2836983" cy="369332"/>
          </a:xfrm>
          <a:prstGeom prst="rect">
            <a:avLst/>
          </a:prstGeom>
          <a:noFill/>
        </p:spPr>
        <p:txBody>
          <a:bodyPr wrap="square" rtlCol="0" anchor="b">
            <a:spAutoFit/>
          </a:bodyPr>
          <a:lstStyle/>
          <a:p>
            <a:pPr marL="0" indent="0">
              <a:spcBef>
                <a:spcPct val="20000"/>
              </a:spcBef>
              <a:buFont typeface="Arial"/>
              <a:buNone/>
            </a:pPr>
            <a:r>
              <a:rPr lang="en-US" b="1">
                <a:solidFill>
                  <a:prstClr val="black"/>
                </a:solidFill>
              </a:rPr>
              <a:t>Significance</a:t>
            </a:r>
          </a:p>
        </p:txBody>
      </p:sp>
      <p:sp>
        <p:nvSpPr>
          <p:cNvPr id="14" name="Date Placeholder 3">
            <a:extLst>
              <a:ext uri="{FF2B5EF4-FFF2-40B4-BE49-F238E27FC236}">
                <a16:creationId xmlns:a16="http://schemas.microsoft.com/office/drawing/2014/main" id="{DC7AEE58-20B1-4386-926E-F8E940738016}"/>
              </a:ext>
            </a:extLst>
          </p:cNvPr>
          <p:cNvSpPr>
            <a:spLocks noGrp="1"/>
          </p:cNvSpPr>
          <p:nvPr>
            <p:ph type="dt" sz="half" idx="16"/>
          </p:nvPr>
        </p:nvSpPr>
        <p:spPr>
          <a:xfrm>
            <a:off x="152400" y="6492874"/>
            <a:ext cx="911993" cy="365125"/>
          </a:xfrm>
          <a:prstGeom prst="rect">
            <a:avLst/>
          </a:prstGeom>
        </p:spPr>
        <p:txBody>
          <a:bodyPr/>
          <a:lstStyle>
            <a:lvl1pPr>
              <a:defRPr sz="800"/>
            </a:lvl1pPr>
          </a:lstStyle>
          <a:p>
            <a:r>
              <a:rPr lang="en-US"/>
              <a:t>www.nasa.gov   |</a:t>
            </a:r>
          </a:p>
        </p:txBody>
      </p:sp>
      <p:sp>
        <p:nvSpPr>
          <p:cNvPr id="15" name="Slide Number Placeholder 5">
            <a:extLst>
              <a:ext uri="{FF2B5EF4-FFF2-40B4-BE49-F238E27FC236}">
                <a16:creationId xmlns:a16="http://schemas.microsoft.com/office/drawing/2014/main" id="{08A25557-12A4-4123-8E72-3D429D3BBD48}"/>
              </a:ext>
            </a:extLst>
          </p:cNvPr>
          <p:cNvSpPr>
            <a:spLocks noGrp="1"/>
          </p:cNvSpPr>
          <p:nvPr>
            <p:ph type="sldNum" sz="quarter" idx="4"/>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16" name="Content Placeholder 2">
            <a:extLst>
              <a:ext uri="{FF2B5EF4-FFF2-40B4-BE49-F238E27FC236}">
                <a16:creationId xmlns:a16="http://schemas.microsoft.com/office/drawing/2014/main" id="{53938634-1175-4BB7-ACE8-01268183B9C4}"/>
              </a:ext>
            </a:extLst>
          </p:cNvPr>
          <p:cNvSpPr>
            <a:spLocks noGrp="1"/>
          </p:cNvSpPr>
          <p:nvPr>
            <p:ph sz="half" idx="17" hasCustomPrompt="1"/>
          </p:nvPr>
        </p:nvSpPr>
        <p:spPr>
          <a:xfrm>
            <a:off x="8065477" y="5667072"/>
            <a:ext cx="4021015" cy="365126"/>
          </a:xfrm>
        </p:spPr>
        <p:txBody>
          <a:bodyPr>
            <a:normAutofit/>
          </a:bodyPr>
          <a:lstStyle>
            <a:lvl1pPr marL="0" indent="0" algn="ctr">
              <a:buNone/>
              <a:defRPr sz="1800"/>
            </a:lvl1pPr>
          </a:lstStyle>
          <a:p>
            <a:pPr lvl="0"/>
            <a:r>
              <a:rPr lang="en-US"/>
              <a:t>Enter completion date here</a:t>
            </a:r>
          </a:p>
        </p:txBody>
      </p:sp>
    </p:spTree>
    <p:extLst>
      <p:ext uri="{BB962C8B-B14F-4D97-AF65-F5344CB8AC3E}">
        <p14:creationId xmlns:p14="http://schemas.microsoft.com/office/powerpoint/2010/main" val="1776841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isk Templat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9D5FAB7-F2B1-453F-8B79-10C2FBDD60F9}"/>
              </a:ext>
            </a:extLst>
          </p:cNvPr>
          <p:cNvSpPr/>
          <p:nvPr userDrawn="1"/>
        </p:nvSpPr>
        <p:spPr>
          <a:xfrm>
            <a:off x="0" y="1"/>
            <a:ext cx="12192000" cy="955964"/>
          </a:xfrm>
          <a:prstGeom prst="rect">
            <a:avLst/>
          </a:prstGeom>
          <a:gradFill flip="none" rotWithShape="1">
            <a:gsLst>
              <a:gs pos="0">
                <a:srgbClr val="0070C0"/>
              </a:gs>
              <a:gs pos="64000">
                <a:srgbClr val="0070C0">
                  <a:alpha val="83000"/>
                </a:srgbClr>
              </a:gs>
              <a:gs pos="90000">
                <a:schemeClr val="accent1">
                  <a:lumMod val="30000"/>
                  <a:lumOff val="70000"/>
                  <a:alpha val="1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800">
              <a:solidFill>
                <a:prstClr val="white"/>
              </a:solidFill>
            </a:endParaRPr>
          </a:p>
        </p:txBody>
      </p:sp>
      <p:sp>
        <p:nvSpPr>
          <p:cNvPr id="2" name="Title 1">
            <a:extLst>
              <a:ext uri="{FF2B5EF4-FFF2-40B4-BE49-F238E27FC236}">
                <a16:creationId xmlns:a16="http://schemas.microsoft.com/office/drawing/2014/main" id="{6B6C009E-3A74-6844-8FA1-4337D2C42470}"/>
              </a:ext>
            </a:extLst>
          </p:cNvPr>
          <p:cNvSpPr>
            <a:spLocks noGrp="1"/>
          </p:cNvSpPr>
          <p:nvPr>
            <p:ph type="title" hasCustomPrompt="1"/>
          </p:nvPr>
        </p:nvSpPr>
        <p:spPr>
          <a:xfrm>
            <a:off x="1960419" y="352801"/>
            <a:ext cx="8886951" cy="522898"/>
          </a:xfrm>
        </p:spPr>
        <p:txBody>
          <a:bodyPr/>
          <a:lstStyle>
            <a:lvl1pPr algn="ctr">
              <a:defRPr b="1">
                <a:solidFill>
                  <a:schemeClr val="tx1"/>
                </a:solidFill>
                <a:latin typeface="+mj-lt"/>
                <a:cs typeface="Calibri" panose="020F0502020204030204" pitchFamily="34" charset="0"/>
              </a:defRPr>
            </a:lvl1pPr>
          </a:lstStyle>
          <a:p>
            <a:r>
              <a:rPr lang="en-US"/>
              <a:t>Enter Risk ID# and Title</a:t>
            </a:r>
          </a:p>
        </p:txBody>
      </p:sp>
      <p:sp>
        <p:nvSpPr>
          <p:cNvPr id="7" name="Date Placeholder 3">
            <a:extLst>
              <a:ext uri="{FF2B5EF4-FFF2-40B4-BE49-F238E27FC236}">
                <a16:creationId xmlns:a16="http://schemas.microsoft.com/office/drawing/2014/main" id="{BA9E9C1C-29C9-9249-AC8B-79D82182899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7AF6E193-495B-F844-87C4-FF212B838164}"/>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pic>
        <p:nvPicPr>
          <p:cNvPr id="6" name="Picture 5">
            <a:extLst>
              <a:ext uri="{FF2B5EF4-FFF2-40B4-BE49-F238E27FC236}">
                <a16:creationId xmlns:a16="http://schemas.microsoft.com/office/drawing/2014/main" id="{DF982416-2F99-4EFC-AAE6-C9088EE895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23" y="169572"/>
            <a:ext cx="1866974" cy="650001"/>
          </a:xfrm>
          <a:prstGeom prst="rect">
            <a:avLst/>
          </a:prstGeom>
        </p:spPr>
      </p:pic>
    </p:spTree>
    <p:extLst>
      <p:ext uri="{BB962C8B-B14F-4D97-AF65-F5344CB8AC3E}">
        <p14:creationId xmlns:p14="http://schemas.microsoft.com/office/powerpoint/2010/main" val="3742779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tandar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44B9C6-08D4-40CE-ACFA-ED2DC0323D60}"/>
              </a:ext>
            </a:extLst>
          </p:cNvPr>
          <p:cNvSpPr>
            <a:spLocks noGrp="1"/>
          </p:cNvSpPr>
          <p:nvPr>
            <p:ph idx="1"/>
          </p:nvPr>
        </p:nvSpPr>
        <p:spPr>
          <a:xfrm>
            <a:off x="318746" y="1825625"/>
            <a:ext cx="11615868"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a:extLst>
              <a:ext uri="{FF2B5EF4-FFF2-40B4-BE49-F238E27FC236}">
                <a16:creationId xmlns:a16="http://schemas.microsoft.com/office/drawing/2014/main" id="{9D8C4D18-4635-4507-A48C-AB6B0A3F7275}"/>
              </a:ext>
            </a:extLst>
          </p:cNvPr>
          <p:cNvSpPr>
            <a:spLocks noGrp="1"/>
          </p:cNvSpPr>
          <p:nvPr>
            <p:ph type="title"/>
          </p:nvPr>
        </p:nvSpPr>
        <p:spPr>
          <a:xfrm>
            <a:off x="1803402" y="384139"/>
            <a:ext cx="10131212" cy="677002"/>
          </a:xfrm>
          <a:prstGeom prst="rect">
            <a:avLst/>
          </a:prstGeom>
        </p:spPr>
        <p:txBody>
          <a:bodyPr vert="horz" lIns="91440" tIns="45720" rIns="91440" bIns="45720" rtlCol="0" anchor="ctr">
            <a:normAutofit/>
          </a:bodyPr>
          <a:lstStyle>
            <a:lvl1pPr>
              <a:defRPr>
                <a:latin typeface="Franklin Gothic Medium Cond" panose="020B0606030402020204" pitchFamily="34" charset="0"/>
              </a:defRPr>
            </a:lvl1pPr>
          </a:lstStyle>
          <a:p>
            <a:r>
              <a:rPr lang="en-US"/>
              <a:t>Click to edit Master title style</a:t>
            </a:r>
          </a:p>
        </p:txBody>
      </p:sp>
      <p:sp>
        <p:nvSpPr>
          <p:cNvPr id="14" name="Date Placeholder 3">
            <a:extLst>
              <a:ext uri="{FF2B5EF4-FFF2-40B4-BE49-F238E27FC236}">
                <a16:creationId xmlns:a16="http://schemas.microsoft.com/office/drawing/2014/main" id="{D60AA789-09BB-4423-A82F-0E1240E92A1D}"/>
              </a:ext>
            </a:extLst>
          </p:cNvPr>
          <p:cNvSpPr>
            <a:spLocks noGrp="1"/>
          </p:cNvSpPr>
          <p:nvPr>
            <p:ph type="dt" sz="half" idx="2"/>
          </p:nvPr>
        </p:nvSpPr>
        <p:spPr>
          <a:xfrm>
            <a:off x="325121" y="6487248"/>
            <a:ext cx="1478281" cy="365125"/>
          </a:xfrm>
          <a:prstGeom prst="rect">
            <a:avLst/>
          </a:prstGeom>
        </p:spPr>
        <p:txBody>
          <a:bodyPr vert="horz" lIns="91440" tIns="45720" rIns="91440" bIns="45720" rtlCol="0" anchor="ctr"/>
          <a:lstStyle>
            <a:lvl1pPr algn="l">
              <a:defRPr sz="1000">
                <a:solidFill>
                  <a:srgbClr val="111C4E"/>
                </a:solidFill>
                <a:latin typeface="Arial" panose="020B0604020202020204" pitchFamily="34" charset="0"/>
                <a:cs typeface="Arial" panose="020B0604020202020204" pitchFamily="34" charset="0"/>
              </a:defRPr>
            </a:lvl1pPr>
          </a:lstStyle>
          <a:p>
            <a:fld id="{9EA69302-EB98-4A76-B36F-0288D0793628}" type="datetime1">
              <a:rPr lang="en-US" smtClean="0"/>
              <a:t>6/17/2024</a:t>
            </a:fld>
            <a:endParaRPr lang="en-US"/>
          </a:p>
        </p:txBody>
      </p:sp>
      <p:sp>
        <p:nvSpPr>
          <p:cNvPr id="16" name="Slide Number Placeholder 5">
            <a:extLst>
              <a:ext uri="{FF2B5EF4-FFF2-40B4-BE49-F238E27FC236}">
                <a16:creationId xmlns:a16="http://schemas.microsoft.com/office/drawing/2014/main" id="{EC3B95E7-7BAE-412B-A418-ADEC0DCF31C3}"/>
              </a:ext>
            </a:extLst>
          </p:cNvPr>
          <p:cNvSpPr>
            <a:spLocks noGrp="1"/>
          </p:cNvSpPr>
          <p:nvPr>
            <p:ph type="sldNum" sz="quarter" idx="4"/>
          </p:nvPr>
        </p:nvSpPr>
        <p:spPr>
          <a:xfrm>
            <a:off x="10345995" y="6487248"/>
            <a:ext cx="1520885" cy="365125"/>
          </a:xfrm>
          <a:prstGeom prst="rect">
            <a:avLst/>
          </a:prstGeom>
        </p:spPr>
        <p:txBody>
          <a:bodyPr vert="horz" lIns="91440" tIns="45720" rIns="91440" bIns="45720" rtlCol="0" anchor="ctr"/>
          <a:lstStyle>
            <a:lvl1pPr algn="r">
              <a:defRPr sz="1000">
                <a:solidFill>
                  <a:srgbClr val="111C4E"/>
                </a:solidFill>
                <a:latin typeface="Arial" panose="020B0604020202020204" pitchFamily="34" charset="0"/>
                <a:cs typeface="Arial" panose="020B0604020202020204" pitchFamily="34" charset="0"/>
              </a:defRPr>
            </a:lvl1pPr>
          </a:lstStyle>
          <a:p>
            <a:fld id="{A95DF160-2252-4507-9087-606C83CDB7D9}" type="slidenum">
              <a:rPr lang="en-US" smtClean="0"/>
              <a:pPr/>
              <a:t>‹#›</a:t>
            </a:fld>
            <a:endParaRPr lang="en-US"/>
          </a:p>
        </p:txBody>
      </p:sp>
      <p:sp>
        <p:nvSpPr>
          <p:cNvPr id="8" name="Text Placeholder 2">
            <a:extLst>
              <a:ext uri="{FF2B5EF4-FFF2-40B4-BE49-F238E27FC236}">
                <a16:creationId xmlns:a16="http://schemas.microsoft.com/office/drawing/2014/main" id="{C8608D5F-08AE-451E-A0EA-0C6338C6E828}"/>
              </a:ext>
            </a:extLst>
          </p:cNvPr>
          <p:cNvSpPr>
            <a:spLocks noGrp="1"/>
          </p:cNvSpPr>
          <p:nvPr>
            <p:ph type="body" sz="quarter" idx="16" hasCustomPrompt="1"/>
          </p:nvPr>
        </p:nvSpPr>
        <p:spPr>
          <a:xfrm>
            <a:off x="1957139" y="6016"/>
            <a:ext cx="8237620" cy="228600"/>
          </a:xfrm>
        </p:spPr>
        <p:txBody>
          <a:bodyPr anchor="ctr">
            <a:noAutofit/>
          </a:bodyPr>
          <a:lstStyle>
            <a:lvl1pPr marL="0" indent="0" algn="ctr">
              <a:lnSpc>
                <a:spcPct val="100000"/>
              </a:lnSpc>
              <a:spcBef>
                <a:spcPts val="0"/>
              </a:spcBef>
              <a:buNone/>
              <a:defRPr sz="1000">
                <a:solidFill>
                  <a:schemeClr val="bg1"/>
                </a:solidFill>
              </a:defRPr>
            </a:lvl1pPr>
          </a:lstStyle>
          <a:p>
            <a:r>
              <a:rPr lang="en-US"/>
              <a:t>Click to add classification/distribution statement</a:t>
            </a:r>
          </a:p>
        </p:txBody>
      </p:sp>
      <p:sp>
        <p:nvSpPr>
          <p:cNvPr id="9" name="Text Placeholder 2">
            <a:extLst>
              <a:ext uri="{FF2B5EF4-FFF2-40B4-BE49-F238E27FC236}">
                <a16:creationId xmlns:a16="http://schemas.microsoft.com/office/drawing/2014/main" id="{F92DD8F1-F079-400A-B83F-31B689B03FA7}"/>
              </a:ext>
            </a:extLst>
          </p:cNvPr>
          <p:cNvSpPr>
            <a:spLocks noGrp="1"/>
          </p:cNvSpPr>
          <p:nvPr>
            <p:ph type="body" sz="quarter" idx="17" hasCustomPrompt="1"/>
          </p:nvPr>
        </p:nvSpPr>
        <p:spPr>
          <a:xfrm>
            <a:off x="1957138" y="6486860"/>
            <a:ext cx="8237620" cy="365125"/>
          </a:xfrm>
        </p:spPr>
        <p:txBody>
          <a:bodyPr anchor="ctr">
            <a:noAutofit/>
          </a:bodyPr>
          <a:lstStyle>
            <a:lvl1pPr marL="0" indent="0" algn="ctr">
              <a:lnSpc>
                <a:spcPct val="100000"/>
              </a:lnSpc>
              <a:spcBef>
                <a:spcPts val="0"/>
              </a:spcBef>
              <a:buNone/>
              <a:defRPr sz="1000"/>
            </a:lvl1pPr>
          </a:lstStyle>
          <a:p>
            <a:r>
              <a:rPr lang="en-US"/>
              <a:t>Click to add classification/distribution statement</a:t>
            </a:r>
          </a:p>
        </p:txBody>
      </p:sp>
    </p:spTree>
    <p:extLst>
      <p:ext uri="{BB962C8B-B14F-4D97-AF65-F5344CB8AC3E}">
        <p14:creationId xmlns:p14="http://schemas.microsoft.com/office/powerpoint/2010/main" val="7109292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Presentation Title">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9EAF3AB-6E9D-4A63-9333-A40B62579544}"/>
              </a:ext>
            </a:extLst>
          </p:cNvPr>
          <p:cNvSpPr txBox="1"/>
          <p:nvPr userDrawn="1"/>
        </p:nvSpPr>
        <p:spPr>
          <a:xfrm>
            <a:off x="11388" y="270733"/>
            <a:ext cx="4288617" cy="276999"/>
          </a:xfrm>
          <a:prstGeom prst="rect">
            <a:avLst/>
          </a:prstGeom>
          <a:noFill/>
        </p:spPr>
        <p:txBody>
          <a:bodyPr wrap="square" rtlCol="0">
            <a:spAutoFit/>
          </a:bodyPr>
          <a:lstStyle/>
          <a:p>
            <a:r>
              <a:rPr lang="en-US" sz="1200">
                <a:solidFill>
                  <a:schemeClr val="bg1"/>
                </a:solidFill>
                <a:latin typeface="Helvetica"/>
                <a:cs typeface="Helvetica"/>
              </a:rPr>
              <a:t>National Aeronautics and Space Administration</a:t>
            </a:r>
          </a:p>
        </p:txBody>
      </p:sp>
      <p:grpSp>
        <p:nvGrpSpPr>
          <p:cNvPr id="8" name="Group 7">
            <a:extLst>
              <a:ext uri="{FF2B5EF4-FFF2-40B4-BE49-F238E27FC236}">
                <a16:creationId xmlns:a16="http://schemas.microsoft.com/office/drawing/2014/main" id="{93EB9C83-FA9F-41B1-AC3D-F8A4A7E629AB}"/>
              </a:ext>
            </a:extLst>
          </p:cNvPr>
          <p:cNvGrpSpPr/>
          <p:nvPr userDrawn="1"/>
        </p:nvGrpSpPr>
        <p:grpSpPr>
          <a:xfrm>
            <a:off x="-1" y="0"/>
            <a:ext cx="12192002" cy="6858000"/>
            <a:chOff x="-1" y="0"/>
            <a:chExt cx="12192002" cy="6858000"/>
          </a:xfrm>
        </p:grpSpPr>
        <p:grpSp>
          <p:nvGrpSpPr>
            <p:cNvPr id="9" name="Group 8">
              <a:extLst>
                <a:ext uri="{FF2B5EF4-FFF2-40B4-BE49-F238E27FC236}">
                  <a16:creationId xmlns:a16="http://schemas.microsoft.com/office/drawing/2014/main" id="{62F4D567-3A75-47A6-ADFA-39945645C411}"/>
                </a:ext>
              </a:extLst>
            </p:cNvPr>
            <p:cNvGrpSpPr/>
            <p:nvPr/>
          </p:nvGrpSpPr>
          <p:grpSpPr>
            <a:xfrm>
              <a:off x="-1" y="0"/>
              <a:ext cx="12192002" cy="6858000"/>
              <a:chOff x="-1" y="0"/>
              <a:chExt cx="12192002" cy="6858000"/>
            </a:xfrm>
          </p:grpSpPr>
          <p:sp>
            <p:nvSpPr>
              <p:cNvPr id="11" name="Rectangle 10">
                <a:extLst>
                  <a:ext uri="{FF2B5EF4-FFF2-40B4-BE49-F238E27FC236}">
                    <a16:creationId xmlns:a16="http://schemas.microsoft.com/office/drawing/2014/main" id="{A9E53FCA-5A20-4571-9CA4-B9D26D2A0D65}"/>
                  </a:ext>
                </a:extLst>
              </p:cNvPr>
              <p:cNvSpPr/>
              <p:nvPr/>
            </p:nvSpPr>
            <p:spPr>
              <a:xfrm>
                <a:off x="0" y="0"/>
                <a:ext cx="12192000" cy="6858000"/>
              </a:xfrm>
              <a:prstGeom prst="rect">
                <a:avLst/>
              </a:prstGeom>
              <a:solidFill>
                <a:srgbClr val="3C1D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10678B9A-692E-409A-ACBA-F50172FEF139}"/>
                  </a:ext>
                </a:extLst>
              </p:cNvPr>
              <p:cNvSpPr txBox="1"/>
              <p:nvPr/>
            </p:nvSpPr>
            <p:spPr>
              <a:xfrm>
                <a:off x="0" y="0"/>
                <a:ext cx="12192001" cy="914400"/>
              </a:xfrm>
              <a:prstGeom prst="rect">
                <a:avLst/>
              </a:prstGeom>
              <a:noFill/>
              <a:ln>
                <a:noFill/>
              </a:ln>
            </p:spPr>
            <p:txBody>
              <a:bodyPr wrap="square" rtlCol="0">
                <a:spAutoFit/>
              </a:bodyPr>
              <a:lstStyle/>
              <a:p>
                <a:pPr marL="708025" marR="690880" algn="ctr">
                  <a:spcBef>
                    <a:spcPts val="0"/>
                  </a:spcBef>
                </a:pPr>
                <a:r>
                  <a:rPr lang="en-US" sz="5400" b="1">
                    <a:solidFill>
                      <a:srgbClr val="FFFFFF"/>
                    </a:solidFill>
                    <a:effectLst/>
                    <a:latin typeface="Times New Roman" panose="02020603050405020304" pitchFamily="18" charset="0"/>
                    <a:ea typeface="Times New Roman" panose="02020603050405020304" pitchFamily="18" charset="0"/>
                  </a:rPr>
                  <a:t>CUI</a:t>
                </a:r>
                <a:endParaRPr lang="en-US" sz="5400">
                  <a:solidFill>
                    <a:srgbClr val="FFFEFD"/>
                  </a:solidFill>
                  <a:effectLst/>
                  <a:latin typeface="Times New Roman" panose="02020603050405020304" pitchFamily="18" charset="0"/>
                  <a:ea typeface="Times New Roman" panose="02020603050405020304" pitchFamily="18" charset="0"/>
                </a:endParaRPr>
              </a:p>
            </p:txBody>
          </p:sp>
          <p:sp>
            <p:nvSpPr>
              <p:cNvPr id="16" name="TextBox 15">
                <a:extLst>
                  <a:ext uri="{FF2B5EF4-FFF2-40B4-BE49-F238E27FC236}">
                    <a16:creationId xmlns:a16="http://schemas.microsoft.com/office/drawing/2014/main" id="{9E66B7CE-3945-4693-9B82-F40724073336}"/>
                  </a:ext>
                </a:extLst>
              </p:cNvPr>
              <p:cNvSpPr txBox="1"/>
              <p:nvPr/>
            </p:nvSpPr>
            <p:spPr>
              <a:xfrm>
                <a:off x="0" y="818150"/>
                <a:ext cx="12192000" cy="369332"/>
              </a:xfrm>
              <a:prstGeom prst="rect">
                <a:avLst/>
              </a:prstGeom>
              <a:noFill/>
              <a:ln>
                <a:noFill/>
              </a:ln>
            </p:spPr>
            <p:txBody>
              <a:bodyPr wrap="square" rtlCol="0">
                <a:spAutoFit/>
              </a:bodyPr>
              <a:lstStyle/>
              <a:p>
                <a:pPr marL="0" marR="0" algn="ctr"/>
                <a:r>
                  <a:rPr lang="en-US">
                    <a:solidFill>
                      <a:srgbClr val="FFFEFD"/>
                    </a:solidFill>
                    <a:effectLst/>
                    <a:latin typeface="Times New Roman" panose="02020603050405020304" pitchFamily="18" charset="0"/>
                    <a:ea typeface="Times New Roman" panose="02020603050405020304" pitchFamily="18" charset="0"/>
                  </a:rPr>
                  <a:t>ATTENTION</a:t>
                </a:r>
              </a:p>
            </p:txBody>
          </p:sp>
          <p:sp>
            <p:nvSpPr>
              <p:cNvPr id="17" name="TextBox 16">
                <a:extLst>
                  <a:ext uri="{FF2B5EF4-FFF2-40B4-BE49-F238E27FC236}">
                    <a16:creationId xmlns:a16="http://schemas.microsoft.com/office/drawing/2014/main" id="{97C4F645-64BA-437D-A233-D83879781526}"/>
                  </a:ext>
                </a:extLst>
              </p:cNvPr>
              <p:cNvSpPr txBox="1"/>
              <p:nvPr/>
            </p:nvSpPr>
            <p:spPr>
              <a:xfrm>
                <a:off x="-1" y="5943600"/>
                <a:ext cx="12192001" cy="914400"/>
              </a:xfrm>
              <a:prstGeom prst="rect">
                <a:avLst/>
              </a:prstGeom>
              <a:noFill/>
              <a:ln>
                <a:noFill/>
              </a:ln>
            </p:spPr>
            <p:txBody>
              <a:bodyPr wrap="square" rtlCol="0">
                <a:spAutoFit/>
              </a:bodyPr>
              <a:lstStyle/>
              <a:p>
                <a:pPr marL="708025" marR="690880" algn="ctr">
                  <a:spcBef>
                    <a:spcPts val="0"/>
                  </a:spcBef>
                </a:pPr>
                <a:r>
                  <a:rPr lang="en-US" sz="5400" b="1">
                    <a:solidFill>
                      <a:srgbClr val="FFFFFF"/>
                    </a:solidFill>
                    <a:effectLst/>
                    <a:latin typeface="Times New Roman" panose="02020603050405020304" pitchFamily="18" charset="0"/>
                    <a:ea typeface="Times New Roman" panose="02020603050405020304" pitchFamily="18" charset="0"/>
                  </a:rPr>
                  <a:t>CUI</a:t>
                </a:r>
                <a:endParaRPr lang="en-US" sz="5400">
                  <a:solidFill>
                    <a:srgbClr val="FFFEFD"/>
                  </a:solidFill>
                  <a:effectLst/>
                  <a:latin typeface="Times New Roman" panose="02020603050405020304" pitchFamily="18" charset="0"/>
                  <a:ea typeface="Times New Roman" panose="02020603050405020304" pitchFamily="18" charset="0"/>
                </a:endParaRPr>
              </a:p>
            </p:txBody>
          </p:sp>
          <p:sp>
            <p:nvSpPr>
              <p:cNvPr id="18" name="TextBox 17">
                <a:extLst>
                  <a:ext uri="{FF2B5EF4-FFF2-40B4-BE49-F238E27FC236}">
                    <a16:creationId xmlns:a16="http://schemas.microsoft.com/office/drawing/2014/main" id="{E3CFF015-9FFB-47D5-97E6-41A56ABCED7B}"/>
                  </a:ext>
                </a:extLst>
              </p:cNvPr>
              <p:cNvSpPr txBox="1"/>
              <p:nvPr/>
            </p:nvSpPr>
            <p:spPr>
              <a:xfrm>
                <a:off x="1" y="4426018"/>
                <a:ext cx="12192000" cy="369332"/>
              </a:xfrm>
              <a:prstGeom prst="rect">
                <a:avLst/>
              </a:prstGeom>
              <a:noFill/>
              <a:ln>
                <a:noFill/>
              </a:ln>
            </p:spPr>
            <p:txBody>
              <a:bodyPr wrap="square" rtlCol="0">
                <a:spAutoFit/>
              </a:bodyPr>
              <a:lstStyle/>
              <a:p>
                <a:pPr marL="0" marR="0" algn="ctr"/>
                <a:r>
                  <a:rPr lang="en-US">
                    <a:solidFill>
                      <a:srgbClr val="FFFEFD"/>
                    </a:solidFill>
                    <a:effectLst/>
                    <a:latin typeface="Times New Roman" panose="02020603050405020304" pitchFamily="18" charset="0"/>
                    <a:ea typeface="Times New Roman" panose="02020603050405020304" pitchFamily="18" charset="0"/>
                  </a:rPr>
                  <a:t>ATTENTION</a:t>
                </a:r>
              </a:p>
            </p:txBody>
          </p:sp>
        </p:grpSp>
        <p:sp>
          <p:nvSpPr>
            <p:cNvPr id="10" name="Rectangle 9">
              <a:extLst>
                <a:ext uri="{FF2B5EF4-FFF2-40B4-BE49-F238E27FC236}">
                  <a16:creationId xmlns:a16="http://schemas.microsoft.com/office/drawing/2014/main" id="{D3D08F41-266B-4AE8-AFB5-CA90CD1E7E13}"/>
                </a:ext>
              </a:extLst>
            </p:cNvPr>
            <p:cNvSpPr/>
            <p:nvPr/>
          </p:nvSpPr>
          <p:spPr>
            <a:xfrm>
              <a:off x="914400" y="4803008"/>
              <a:ext cx="10360152" cy="1247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algn="ctr">
                <a:spcBef>
                  <a:spcPts val="300"/>
                </a:spcBef>
                <a:spcAft>
                  <a:spcPts val="300"/>
                </a:spcAft>
              </a:pPr>
              <a:r>
                <a:rPr lang="en-US" sz="1050" kern="1200">
                  <a:solidFill>
                    <a:srgbClr val="000000"/>
                  </a:solidFill>
                  <a:effectLst/>
                  <a:latin typeface="Times New Roman" panose="02020603050405020304" pitchFamily="18" charset="0"/>
                  <a:ea typeface="+mn-ea"/>
                </a:rPr>
                <a:t>All individuals handling this information are required to protect it from unauthorized disclosure.</a:t>
              </a:r>
            </a:p>
            <a:p>
              <a:pPr marL="0" marR="0" algn="ctr">
                <a:spcBef>
                  <a:spcPts val="300"/>
                </a:spcBef>
                <a:spcAft>
                  <a:spcPts val="300"/>
                </a:spcAft>
              </a:pPr>
              <a:r>
                <a:rPr lang="en-US" sz="1050" kern="1200">
                  <a:solidFill>
                    <a:srgbClr val="000000"/>
                  </a:solidFill>
                  <a:effectLst/>
                  <a:latin typeface="Times New Roman" panose="02020603050405020304" pitchFamily="18" charset="0"/>
                  <a:ea typeface="+mn-ea"/>
                </a:rPr>
                <a:t>Handling, storage, reproduction, and disposition of the attached document(s) must be in accordance with 32 CFR Part 2002 and applicable agency policy.</a:t>
              </a:r>
            </a:p>
            <a:p>
              <a:pPr marL="0" marR="0" algn="ctr">
                <a:spcBef>
                  <a:spcPts val="300"/>
                </a:spcBef>
                <a:spcAft>
                  <a:spcPts val="300"/>
                </a:spcAft>
              </a:pPr>
              <a:r>
                <a:rPr lang="en-US" sz="1050" kern="1200">
                  <a:solidFill>
                    <a:srgbClr val="000000"/>
                  </a:solidFill>
                  <a:effectLst/>
                  <a:latin typeface="Times New Roman" panose="02020603050405020304" pitchFamily="18" charset="0"/>
                  <a:ea typeface="+mn-ea"/>
                </a:rPr>
                <a:t>Access to and dissemination of Controlled Unclassified Information shall be allowed as necessary and permissible to any individual(s), organization(s), or grouping(s) of users, provided such access or dissemination is consistent with or in furtherance of a Lawful Government Purpose and in a manner consistent with applicable law, regulations, and Government-wide policies.</a:t>
              </a:r>
            </a:p>
            <a:p>
              <a:pPr marL="6400800" marR="0"/>
              <a:r>
                <a:rPr lang="en-US" sz="1050" kern="1200">
                  <a:solidFill>
                    <a:srgbClr val="000000"/>
                  </a:solidFill>
                  <a:effectLst/>
                  <a:latin typeface="Times New Roman" panose="02020603050405020304" pitchFamily="18" charset="0"/>
                  <a:ea typeface="+mn-ea"/>
                </a:rPr>
                <a:t>Standard Form 901 (11-18)</a:t>
              </a:r>
            </a:p>
            <a:p>
              <a:pPr marL="6400800" marR="0"/>
              <a:r>
                <a:rPr lang="en-US" sz="1050" kern="1200">
                  <a:solidFill>
                    <a:srgbClr val="000000"/>
                  </a:solidFill>
                  <a:effectLst/>
                  <a:latin typeface="Times New Roman" panose="02020603050405020304" pitchFamily="18" charset="0"/>
                  <a:ea typeface="+mn-ea"/>
                </a:rPr>
                <a:t>Prescribed by GSA/ISOO | 32 CFR 2002</a:t>
              </a:r>
            </a:p>
          </p:txBody>
        </p:sp>
      </p:grpSp>
      <p:sp>
        <p:nvSpPr>
          <p:cNvPr id="4" name="Content Placeholder 3">
            <a:extLst>
              <a:ext uri="{FF2B5EF4-FFF2-40B4-BE49-F238E27FC236}">
                <a16:creationId xmlns:a16="http://schemas.microsoft.com/office/drawing/2014/main" id="{1A2D777C-BD10-4A4A-B0D9-4F7E7847110F}"/>
              </a:ext>
            </a:extLst>
          </p:cNvPr>
          <p:cNvSpPr>
            <a:spLocks noGrp="1"/>
          </p:cNvSpPr>
          <p:nvPr>
            <p:ph sz="quarter" idx="10" hasCustomPrompt="1"/>
          </p:nvPr>
        </p:nvSpPr>
        <p:spPr>
          <a:xfrm>
            <a:off x="914400" y="1207008"/>
            <a:ext cx="10360152" cy="3209544"/>
          </a:xfrm>
          <a:solidFill>
            <a:schemeClr val="bg1"/>
          </a:solidFill>
          <a:ln>
            <a:solidFill>
              <a:schemeClr val="bg1"/>
            </a:solidFill>
          </a:ln>
        </p:spPr>
        <p:txBody>
          <a:bodyPr lIns="91440"/>
          <a:lstStyle>
            <a:lvl1pPr marL="0" indent="0">
              <a:buNone/>
              <a:defRPr sz="1200"/>
            </a:lvl1pPr>
          </a:lstStyle>
          <a:p>
            <a:pPr lvl="0"/>
            <a:r>
              <a:rPr lang="en-US"/>
              <a:t>Add Page 1 CUI Information here. (Copy &amp; Paste, Keeping Source Formatting) Font: Times New Roman, 11 pt. font on Line 1, 10.5 Remaining lines</a:t>
            </a:r>
          </a:p>
        </p:txBody>
      </p:sp>
    </p:spTree>
    <p:extLst>
      <p:ext uri="{BB962C8B-B14F-4D97-AF65-F5344CB8AC3E}">
        <p14:creationId xmlns:p14="http://schemas.microsoft.com/office/powerpoint/2010/main" val="39286123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4" name="Title 3">
            <a:extLst>
              <a:ext uri="{FF2B5EF4-FFF2-40B4-BE49-F238E27FC236}">
                <a16:creationId xmlns:a16="http://schemas.microsoft.com/office/drawing/2014/main" id="{D0C638A9-0BA7-20EE-4116-9A35CF3A1006}"/>
              </a:ext>
            </a:extLst>
          </p:cNvPr>
          <p:cNvSpPr>
            <a:spLocks noGrp="1"/>
          </p:cNvSpPr>
          <p:nvPr>
            <p:ph type="title"/>
          </p:nvPr>
        </p:nvSpPr>
        <p:spPr>
          <a:xfrm>
            <a:off x="384009" y="2434728"/>
            <a:ext cx="1984618" cy="1861850"/>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1163844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973182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over Slide with Title">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3" name="Title 2">
            <a:extLst>
              <a:ext uri="{FF2B5EF4-FFF2-40B4-BE49-F238E27FC236}">
                <a16:creationId xmlns:a16="http://schemas.microsoft.com/office/drawing/2014/main" id="{38916299-747D-CD33-3EB8-4ABD3D34365B}"/>
              </a:ext>
            </a:extLst>
          </p:cNvPr>
          <p:cNvSpPr>
            <a:spLocks noGrp="1"/>
          </p:cNvSpPr>
          <p:nvPr>
            <p:ph type="title"/>
          </p:nvPr>
        </p:nvSpPr>
        <p:spPr>
          <a:xfrm>
            <a:off x="218755" y="5298877"/>
            <a:ext cx="10701291" cy="522898"/>
          </a:xfrm>
        </p:spPr>
        <p:txBody>
          <a:bodyPr>
            <a:normAutofit/>
          </a:bodyPr>
          <a:lstStyle>
            <a:lvl1pPr>
              <a:defRPr sz="2400">
                <a:solidFill>
                  <a:schemeClr val="bg1"/>
                </a:solidFill>
              </a:defRPr>
            </a:lvl1pPr>
          </a:lstStyle>
          <a:p>
            <a:r>
              <a:rPr lang="en-US"/>
              <a:t>Click to edit Master title style</a:t>
            </a:r>
          </a:p>
        </p:txBody>
      </p:sp>
    </p:spTree>
    <p:extLst>
      <p:ext uri="{BB962C8B-B14F-4D97-AF65-F5344CB8AC3E}">
        <p14:creationId xmlns:p14="http://schemas.microsoft.com/office/powerpoint/2010/main" val="3188379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4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2" name="Title 1">
            <a:extLst>
              <a:ext uri="{FF2B5EF4-FFF2-40B4-BE49-F238E27FC236}">
                <a16:creationId xmlns:a16="http://schemas.microsoft.com/office/drawing/2014/main" id="{816BF8C6-B8BE-0E41-ECCA-F7D3E9AB23F5}"/>
              </a:ext>
            </a:extLst>
          </p:cNvPr>
          <p:cNvSpPr>
            <a:spLocks noGrp="1"/>
          </p:cNvSpPr>
          <p:nvPr>
            <p:ph type="title"/>
          </p:nvPr>
        </p:nvSpPr>
        <p:spPr>
          <a:xfrm>
            <a:off x="218755" y="4037445"/>
            <a:ext cx="3571047" cy="1636241"/>
          </a:xfrm>
        </p:spPr>
        <p:txBody>
          <a:bodyPr>
            <a:noAutofit/>
          </a:bodyPr>
          <a:lstStyle>
            <a:lvl1pPr>
              <a:defRPr sz="4000" b="1"/>
            </a:lvl1pPr>
          </a:lstStyle>
          <a:p>
            <a:r>
              <a:rPr lang="en-US"/>
              <a:t>Click to edit Master title style</a:t>
            </a:r>
          </a:p>
        </p:txBody>
      </p:sp>
    </p:spTree>
    <p:extLst>
      <p:ext uri="{BB962C8B-B14F-4D97-AF65-F5344CB8AC3E}">
        <p14:creationId xmlns:p14="http://schemas.microsoft.com/office/powerpoint/2010/main" val="18695696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5" name="Title Placeholder 3">
            <a:extLst>
              <a:ext uri="{FF2B5EF4-FFF2-40B4-BE49-F238E27FC236}">
                <a16:creationId xmlns:a16="http://schemas.microsoft.com/office/drawing/2014/main" id="{1F9D8466-69BB-444B-B09D-497F22DC6B6E}"/>
              </a:ext>
            </a:extLst>
          </p:cNvPr>
          <p:cNvSpPr>
            <a:spLocks noGrp="1"/>
          </p:cNvSpPr>
          <p:nvPr>
            <p:ph type="title"/>
          </p:nvPr>
        </p:nvSpPr>
        <p:spPr>
          <a:xfrm>
            <a:off x="469903" y="228601"/>
            <a:ext cx="10792608" cy="633412"/>
          </a:xfrm>
          <a:prstGeom prst="rect">
            <a:avLst/>
          </a:prstGeom>
        </p:spPr>
        <p:txBody>
          <a:bodyPr vert="horz" lIns="91440" tIns="45720" rIns="91440" bIns="45720" rtlCol="0" anchor="ctr">
            <a:normAutofit/>
          </a:bodyPr>
          <a:lstStyle/>
          <a:p>
            <a:r>
              <a:rPr lang="en-US"/>
              <a:t>Click to edit Master title style</a:t>
            </a:r>
          </a:p>
        </p:txBody>
      </p:sp>
      <p:sp>
        <p:nvSpPr>
          <p:cNvPr id="2" name="Footer Placeholder 1">
            <a:extLst>
              <a:ext uri="{FF2B5EF4-FFF2-40B4-BE49-F238E27FC236}">
                <a16:creationId xmlns:a16="http://schemas.microsoft.com/office/drawing/2014/main" id="{844DF10C-7942-495C-9457-B1F8C25BB903}"/>
              </a:ext>
            </a:extLst>
          </p:cNvPr>
          <p:cNvSpPr>
            <a:spLocks noGrp="1"/>
          </p:cNvSpPr>
          <p:nvPr>
            <p:ph type="ftr" sz="quarter" idx="12"/>
          </p:nvPr>
        </p:nvSpPr>
        <p:spPr/>
        <p:txBody>
          <a:bodyPr/>
          <a:lstStyle/>
          <a:p>
            <a:r>
              <a:rPr lang="en-US"/>
              <a:t>Pre-decisional - For NASA Internal Use Only</a:t>
            </a:r>
          </a:p>
        </p:txBody>
      </p:sp>
      <p:sp>
        <p:nvSpPr>
          <p:cNvPr id="6" name="Slide Number Placeholder 5">
            <a:extLst>
              <a:ext uri="{FF2B5EF4-FFF2-40B4-BE49-F238E27FC236}">
                <a16:creationId xmlns:a16="http://schemas.microsoft.com/office/drawing/2014/main" id="{4379156F-89D8-4A92-8D0C-522236C52894}"/>
              </a:ext>
            </a:extLst>
          </p:cNvPr>
          <p:cNvSpPr>
            <a:spLocks noGrp="1"/>
          </p:cNvSpPr>
          <p:nvPr>
            <p:ph type="sldNum" sz="quarter" idx="13"/>
          </p:nvPr>
        </p:nvSpPr>
        <p:spPr>
          <a:xfrm>
            <a:off x="10922000" y="6519852"/>
            <a:ext cx="998139" cy="255559"/>
          </a:xfrm>
          <a:prstGeom prst="rect">
            <a:avLst/>
          </a:prstGeom>
        </p:spPr>
        <p:txBody>
          <a:bodyPr/>
          <a:lstStyle/>
          <a:p>
            <a:fld id="{0F14C2CC-218D-4C62-B9D7-90C055B17FFE}" type="slidenum">
              <a:rPr lang="en-US" smtClean="0"/>
              <a:t>‹#›</a:t>
            </a:fld>
            <a:endParaRPr lang="en-US"/>
          </a:p>
        </p:txBody>
      </p:sp>
      <p:sp>
        <p:nvSpPr>
          <p:cNvPr id="7" name="Text Placeholder 4">
            <a:extLst>
              <a:ext uri="{FF2B5EF4-FFF2-40B4-BE49-F238E27FC236}">
                <a16:creationId xmlns:a16="http://schemas.microsoft.com/office/drawing/2014/main" id="{B63F3C98-7A85-48C8-99A8-D36153E014EF}"/>
              </a:ext>
            </a:extLst>
          </p:cNvPr>
          <p:cNvSpPr>
            <a:spLocks noGrp="1"/>
          </p:cNvSpPr>
          <p:nvPr>
            <p:ph type="body" idx="1"/>
          </p:nvPr>
        </p:nvSpPr>
        <p:spPr>
          <a:xfrm>
            <a:off x="469903" y="1101724"/>
            <a:ext cx="10792608" cy="5326235"/>
          </a:xfrm>
          <a:prstGeom prst="rect">
            <a:avLst/>
          </a:prstGeom>
        </p:spPr>
        <p:txBody>
          <a:bodyPr vert="horz" lIns="91440" tIns="45720" rIns="91440" bIns="45720" rtlCol="0">
            <a:normAutofit/>
          </a:bodyPr>
          <a:lstStyle>
            <a:lvl1pPr marL="461963" indent="-234950">
              <a:defRPr/>
            </a:lvl1pPr>
            <a:lvl2pPr marL="860425" indent="-28575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2977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2C666-6EE6-2C40-821F-2BB1011D21B1}"/>
              </a:ext>
            </a:extLst>
          </p:cNvPr>
          <p:cNvSpPr>
            <a:spLocks noGrp="1"/>
          </p:cNvSpPr>
          <p:nvPr>
            <p:ph type="title"/>
          </p:nvPr>
        </p:nvSpPr>
        <p:spPr>
          <a:xfrm>
            <a:off x="218755" y="352801"/>
            <a:ext cx="10701291" cy="5228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123E8-04A7-5941-AEF1-5F03E3277A59}"/>
              </a:ext>
            </a:extLst>
          </p:cNvPr>
          <p:cNvSpPr>
            <a:spLocks noGrp="1"/>
          </p:cNvSpPr>
          <p:nvPr>
            <p:ph type="body" idx="1"/>
          </p:nvPr>
        </p:nvSpPr>
        <p:spPr>
          <a:xfrm>
            <a:off x="218755" y="1195754"/>
            <a:ext cx="11699795" cy="48405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51D20EB-A632-4F41-9CC0-A0ECDED1E982}"/>
              </a:ext>
            </a:extLst>
          </p:cNvPr>
          <p:cNvSpPr>
            <a:spLocks noGrp="1"/>
          </p:cNvSpPr>
          <p:nvPr>
            <p:ph type="dt" sz="half" idx="2"/>
          </p:nvPr>
        </p:nvSpPr>
        <p:spPr>
          <a:xfrm>
            <a:off x="152400" y="6492874"/>
            <a:ext cx="11262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86B74469-C80C-744F-9974-DD32EF84D588}"/>
              </a:ext>
            </a:extLst>
          </p:cNvPr>
          <p:cNvSpPr>
            <a:spLocks noGrp="1"/>
          </p:cNvSpPr>
          <p:nvPr>
            <p:ph type="sldNum" sz="quarter" idx="4"/>
          </p:nvPr>
        </p:nvSpPr>
        <p:spPr>
          <a:xfrm>
            <a:off x="1064393" y="6492875"/>
            <a:ext cx="682631" cy="365125"/>
          </a:xfrm>
          <a:prstGeom prst="rect">
            <a:avLst/>
          </a:prstGeom>
        </p:spPr>
        <p:txBody>
          <a:bodyPr/>
          <a:lstStyle>
            <a:lvl1pPr>
              <a:defRPr sz="800"/>
            </a:lvl1pPr>
          </a:lstStyle>
          <a:p>
            <a:fld id="{B8AA1CF0-2751-9942-BBAA-4C77DDDF2B1B}" type="slidenum">
              <a:rPr lang="en-US" smtClean="0"/>
              <a:pPr/>
              <a:t>‹#›</a:t>
            </a:fld>
            <a:endParaRPr lang="en-US"/>
          </a:p>
        </p:txBody>
      </p:sp>
      <p:pic>
        <p:nvPicPr>
          <p:cNvPr id="10" name="Picture 9" descr="NASA logo">
            <a:extLst>
              <a:ext uri="{FF2B5EF4-FFF2-40B4-BE49-F238E27FC236}">
                <a16:creationId xmlns:a16="http://schemas.microsoft.com/office/drawing/2014/main" id="{23A6013E-B384-B54B-8702-404DDBF73229}"/>
              </a:ext>
            </a:extLst>
          </p:cNvPr>
          <p:cNvPicPr>
            <a:picLocks noChangeAspect="1"/>
          </p:cNvPicPr>
          <p:nvPr userDrawn="1"/>
        </p:nvPicPr>
        <p:blipFill>
          <a:blip r:embed="rId24"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418175505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66" r:id="rId18"/>
    <p:sldLayoutId id="2147483668" r:id="rId19"/>
    <p:sldLayoutId id="2147483688" r:id="rId20"/>
    <p:sldLayoutId id="2147483689" r:id="rId21"/>
    <p:sldLayoutId id="2147483733" r:id="rId22"/>
  </p:sldLayoutIdLst>
  <p:hf hdr="0" ftr="0"/>
  <p:txStyles>
    <p:title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6.jpeg"/><Relationship Id="rId18" Type="http://schemas.openxmlformats.org/officeDocument/2006/relationships/image" Target="../media/image19.png"/><Relationship Id="rId3" Type="http://schemas.openxmlformats.org/officeDocument/2006/relationships/image" Target="../media/image10.jpeg"/><Relationship Id="rId21" Type="http://schemas.openxmlformats.org/officeDocument/2006/relationships/image" Target="../media/image21.png"/><Relationship Id="rId7" Type="http://schemas.microsoft.com/office/2007/relationships/hdphoto" Target="../media/hdphoto2.wdp"/><Relationship Id="rId12" Type="http://schemas.openxmlformats.org/officeDocument/2006/relationships/image" Target="../media/image15.png"/><Relationship Id="rId17" Type="http://schemas.microsoft.com/office/2007/relationships/hdphoto" Target="../media/hdphoto6.wdp"/><Relationship Id="rId2" Type="http://schemas.openxmlformats.org/officeDocument/2006/relationships/notesSlide" Target="../notesSlides/notesSlide3.xml"/><Relationship Id="rId16" Type="http://schemas.openxmlformats.org/officeDocument/2006/relationships/image" Target="../media/image18.png"/><Relationship Id="rId20" Type="http://schemas.openxmlformats.org/officeDocument/2006/relationships/image" Target="../media/image20.png"/><Relationship Id="rId1" Type="http://schemas.openxmlformats.org/officeDocument/2006/relationships/slideLayout" Target="../slideLayouts/slideLayout22.xml"/><Relationship Id="rId6" Type="http://schemas.openxmlformats.org/officeDocument/2006/relationships/image" Target="../media/image12.png"/><Relationship Id="rId11" Type="http://schemas.microsoft.com/office/2007/relationships/hdphoto" Target="../media/hdphoto4.wdp"/><Relationship Id="rId5" Type="http://schemas.microsoft.com/office/2007/relationships/hdphoto" Target="../media/hdphoto1.wdp"/><Relationship Id="rId15" Type="http://schemas.microsoft.com/office/2007/relationships/hdphoto" Target="../media/hdphoto5.wdp"/><Relationship Id="rId10" Type="http://schemas.openxmlformats.org/officeDocument/2006/relationships/image" Target="../media/image14.png"/><Relationship Id="rId19" Type="http://schemas.microsoft.com/office/2007/relationships/hdphoto" Target="../media/hdphoto7.wdp"/><Relationship Id="rId4" Type="http://schemas.openxmlformats.org/officeDocument/2006/relationships/image" Target="../media/image11.png"/><Relationship Id="rId9" Type="http://schemas.microsoft.com/office/2007/relationships/hdphoto" Target="../media/hdphoto3.wdp"/><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eg"/><Relationship Id="rId9" Type="http://schemas.openxmlformats.org/officeDocument/2006/relationships/image" Target="../media/image38.emf"/></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jpeg"/><Relationship Id="rId12"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emf"/><Relationship Id="rId5" Type="http://schemas.openxmlformats.org/officeDocument/2006/relationships/image" Target="../media/image41.jpeg"/><Relationship Id="rId10" Type="http://schemas.openxmlformats.org/officeDocument/2006/relationships/image" Target="../media/image46.png"/><Relationship Id="rId4" Type="http://schemas.openxmlformats.org/officeDocument/2006/relationships/image" Target="../media/image40.emf"/><Relationship Id="rId9" Type="http://schemas.openxmlformats.org/officeDocument/2006/relationships/image" Target="../media/image45.png"/><Relationship Id="rId14" Type="http://schemas.openxmlformats.org/officeDocument/2006/relationships/image" Target="../media/image50.png"/></Relationships>
</file>

<file path=ppt/slides/_rels/slide10.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60.jpeg"/><Relationship Id="rId3" Type="http://schemas.openxmlformats.org/officeDocument/2006/relationships/image" Target="../media/image51.png"/><Relationship Id="rId7" Type="http://schemas.openxmlformats.org/officeDocument/2006/relationships/image" Target="../media/image54.emf"/><Relationship Id="rId12" Type="http://schemas.openxmlformats.org/officeDocument/2006/relationships/image" Target="../media/image59.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8.wdp"/><Relationship Id="rId11" Type="http://schemas.openxmlformats.org/officeDocument/2006/relationships/image" Target="../media/image58.png"/><Relationship Id="rId5" Type="http://schemas.openxmlformats.org/officeDocument/2006/relationships/image" Target="../media/image53.png"/><Relationship Id="rId15" Type="http://schemas.openxmlformats.org/officeDocument/2006/relationships/image" Target="../media/image62.jpeg"/><Relationship Id="rId10" Type="http://schemas.openxmlformats.org/officeDocument/2006/relationships/image" Target="../media/image57.jpeg"/><Relationship Id="rId4" Type="http://schemas.openxmlformats.org/officeDocument/2006/relationships/image" Target="../media/image52.png"/><Relationship Id="rId9" Type="http://schemas.openxmlformats.org/officeDocument/2006/relationships/image" Target="../media/image56.png"/><Relationship Id="rId14" Type="http://schemas.openxmlformats.org/officeDocument/2006/relationships/image" Target="../media/image61.jpeg"/></Relationships>
</file>

<file path=ppt/slides/_rels/slide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tiff"/><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microsoft.com/office/2007/relationships/hdphoto" Target="../media/hdphoto9.wdp"/></Relationships>
</file>

<file path=ppt/slides/_rels/slide12.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69.png"/><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ver image showing a female passenger on a flight listening to her headphones with her eyes closed. Also on the images are all the things she's thinking about that represents the work Aeronautics is working on. 1). There is an unmanned aircraft in a city preparing to land on a vertiport,. 2). A researcher works with a noise monitor in the community. 3). Electric motors for the X-57 Mod II vehicles and their propellers being powered up for the first time as part of an integrated spin test. 4). Air taxi demonstration participants looking at screens showing vertiport configuration. 5). Examples of aircraft large and small provide air travel services in this notional glimpse of a possible future in which the sky is accessible for all in a rural setting. 6). Aerial view of an artist illustration of the TTBW in flight above a forest of trees. 7). Engineering technician Sam James next to the Langley Aerodome number 8 model. 8). NASA drone pilot, Jonas Johnson flying an uncrewed aircraft during a flight demonstration. 9). The X-59 airplane undergoes structural stress tests in Fort Worth, Texas.">
            <a:extLst>
              <a:ext uri="{FF2B5EF4-FFF2-40B4-BE49-F238E27FC236}">
                <a16:creationId xmlns:a16="http://schemas.microsoft.com/office/drawing/2014/main" id="{A6621EB8-AB58-DC8E-FC6F-6CF38FBA5D6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449" y="571"/>
            <a:ext cx="12192000" cy="6858000"/>
          </a:xfrm>
          <a:prstGeom prst="rect">
            <a:avLst/>
          </a:prstGeom>
        </p:spPr>
      </p:pic>
      <p:sp>
        <p:nvSpPr>
          <p:cNvPr id="2" name="Title 1">
            <a:extLst>
              <a:ext uri="{FF2B5EF4-FFF2-40B4-BE49-F238E27FC236}">
                <a16:creationId xmlns:a16="http://schemas.microsoft.com/office/drawing/2014/main" id="{E547C719-28F3-FF71-56AD-92FA19752176}"/>
              </a:ext>
            </a:extLst>
          </p:cNvPr>
          <p:cNvSpPr>
            <a:spLocks noGrp="1"/>
          </p:cNvSpPr>
          <p:nvPr>
            <p:ph type="title"/>
          </p:nvPr>
        </p:nvSpPr>
        <p:spPr>
          <a:xfrm>
            <a:off x="227704" y="3814112"/>
            <a:ext cx="10701291" cy="867615"/>
          </a:xfrm>
        </p:spPr>
        <p:txBody>
          <a:bodyPr>
            <a:noAutofit/>
          </a:bodyPr>
          <a:lstStyle/>
          <a:p>
            <a:r>
              <a:rPr lang="en-US" sz="3200" b="1" dirty="0">
                <a:solidFill>
                  <a:srgbClr val="041E42"/>
                </a:solidFill>
                <a:latin typeface="Arial" panose="020B0604020202020204" pitchFamily="34" charset="0"/>
                <a:cs typeface="Arial" panose="020B0604020202020204" pitchFamily="34" charset="0"/>
              </a:rPr>
              <a:t>NASA Advanced Air Vehicles Program (AAVP)</a:t>
            </a:r>
            <a:br>
              <a:rPr lang="en-US" sz="3200" b="1" dirty="0">
                <a:solidFill>
                  <a:srgbClr val="041E42"/>
                </a:solidFill>
                <a:latin typeface="Arial" panose="020B0604020202020204" pitchFamily="34" charset="0"/>
                <a:cs typeface="Arial" panose="020B0604020202020204" pitchFamily="34" charset="0"/>
              </a:rPr>
            </a:br>
            <a:r>
              <a:rPr lang="en-US" sz="3200" b="1" dirty="0">
                <a:solidFill>
                  <a:srgbClr val="041E42"/>
                </a:solidFill>
                <a:latin typeface="Arial" panose="020B0604020202020204" pitchFamily="34" charset="0"/>
                <a:cs typeface="Arial" panose="020B0604020202020204" pitchFamily="34" charset="0"/>
              </a:rPr>
              <a:t>Status Update</a:t>
            </a:r>
          </a:p>
        </p:txBody>
      </p:sp>
      <p:sp>
        <p:nvSpPr>
          <p:cNvPr id="3" name="TextBox 5">
            <a:extLst>
              <a:ext uri="{FF2B5EF4-FFF2-40B4-BE49-F238E27FC236}">
                <a16:creationId xmlns:a16="http://schemas.microsoft.com/office/drawing/2014/main" id="{E8FA98D3-F70A-F757-C153-074443E3665E}"/>
              </a:ext>
            </a:extLst>
          </p:cNvPr>
          <p:cNvSpPr txBox="1">
            <a:spLocks noChangeArrowheads="1"/>
          </p:cNvSpPr>
          <p:nvPr/>
        </p:nvSpPr>
        <p:spPr bwMode="auto">
          <a:xfrm>
            <a:off x="227704" y="4941041"/>
            <a:ext cx="8458200" cy="769441"/>
          </a:xfrm>
          <a:prstGeom prst="rect">
            <a:avLst/>
          </a:prstGeom>
          <a:noFill/>
          <a:ln w="9525">
            <a:noFill/>
            <a:miter lim="800000"/>
            <a:headEnd/>
            <a:tailEnd/>
          </a:ln>
        </p:spPr>
        <p:txBody>
          <a:bodyPr wrap="square">
            <a:prstTxWarp prst="textNoShape">
              <a:avLst/>
            </a:prstTxWarp>
            <a:spAutoFit/>
          </a:bodyPr>
          <a:lstStyle/>
          <a:p>
            <a:r>
              <a:rPr lang="en-US" sz="2200" dirty="0">
                <a:solidFill>
                  <a:srgbClr val="041E42"/>
                </a:solidFill>
                <a:latin typeface="Arial" panose="020B0604020202020204" pitchFamily="34" charset="0"/>
                <a:ea typeface="Helvetica" charset="0"/>
                <a:cs typeface="Arial" panose="020B0604020202020204" pitchFamily="34" charset="0"/>
              </a:rPr>
              <a:t>United Kingdom Visit</a:t>
            </a:r>
          </a:p>
          <a:p>
            <a:r>
              <a:rPr lang="en-US" sz="2200" dirty="0">
                <a:solidFill>
                  <a:srgbClr val="041E42"/>
                </a:solidFill>
                <a:latin typeface="Arial" panose="020B0604020202020204" pitchFamily="34" charset="0"/>
                <a:ea typeface="Helvetica" charset="0"/>
                <a:cs typeface="Arial" panose="020B0604020202020204" pitchFamily="34" charset="0"/>
              </a:rPr>
              <a:t>June 19-21, 2024</a:t>
            </a:r>
          </a:p>
        </p:txBody>
      </p:sp>
      <p:sp>
        <p:nvSpPr>
          <p:cNvPr id="12" name="TextBox 11">
            <a:extLst>
              <a:ext uri="{FF2B5EF4-FFF2-40B4-BE49-F238E27FC236}">
                <a16:creationId xmlns:a16="http://schemas.microsoft.com/office/drawing/2014/main" id="{D710C5E9-6000-D74F-A458-F70C9B69E758}"/>
              </a:ext>
            </a:extLst>
          </p:cNvPr>
          <p:cNvSpPr txBox="1"/>
          <p:nvPr/>
        </p:nvSpPr>
        <p:spPr>
          <a:xfrm>
            <a:off x="152016" y="467191"/>
            <a:ext cx="2599717" cy="230832"/>
          </a:xfrm>
          <a:prstGeom prst="rect">
            <a:avLst/>
          </a:prstGeom>
          <a:noFill/>
        </p:spPr>
        <p:txBody>
          <a:bodyPr wrap="square" lIns="91440" tIns="45720" rIns="91440" bIns="45720" rtlCol="0" anchor="t">
            <a:spAutoFit/>
          </a:bodyPr>
          <a:lstStyle/>
          <a:p>
            <a:r>
              <a:rPr lang="en-US" sz="900" b="1" dirty="0">
                <a:solidFill>
                  <a:srgbClr val="041E42"/>
                </a:solidFill>
              </a:rPr>
              <a:t>National Aeronautics and Space Administration</a:t>
            </a:r>
            <a:endParaRPr lang="en-US" sz="900" b="1" dirty="0">
              <a:solidFill>
                <a:srgbClr val="041E42"/>
              </a:solidFill>
              <a:cs typeface="Arial"/>
            </a:endParaRPr>
          </a:p>
        </p:txBody>
      </p:sp>
      <p:sp>
        <p:nvSpPr>
          <p:cNvPr id="10" name="TextBox 9">
            <a:extLst>
              <a:ext uri="{FF2B5EF4-FFF2-40B4-BE49-F238E27FC236}">
                <a16:creationId xmlns:a16="http://schemas.microsoft.com/office/drawing/2014/main" id="{EA79FF14-D92C-8D4E-AB3C-312335F00442}"/>
              </a:ext>
            </a:extLst>
          </p:cNvPr>
          <p:cNvSpPr txBox="1"/>
          <p:nvPr/>
        </p:nvSpPr>
        <p:spPr>
          <a:xfrm>
            <a:off x="227704" y="6550013"/>
            <a:ext cx="1071707" cy="230832"/>
          </a:xfrm>
          <a:prstGeom prst="rect">
            <a:avLst/>
          </a:prstGeom>
          <a:noFill/>
        </p:spPr>
        <p:txBody>
          <a:bodyPr wrap="square" rtlCol="0">
            <a:spAutoFit/>
          </a:bodyPr>
          <a:lstStyle/>
          <a:p>
            <a:r>
              <a:rPr lang="en-US" sz="900" b="1">
                <a:solidFill>
                  <a:schemeClr val="accent1">
                    <a:lumMod val="75000"/>
                  </a:schemeClr>
                </a:solidFill>
              </a:rPr>
              <a:t>www.nasa.gov</a:t>
            </a:r>
          </a:p>
        </p:txBody>
      </p:sp>
    </p:spTree>
    <p:extLst>
      <p:ext uri="{BB962C8B-B14F-4D97-AF65-F5344CB8AC3E}">
        <p14:creationId xmlns:p14="http://schemas.microsoft.com/office/powerpoint/2010/main" val="1771112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Picture 93" descr="&quot;&quot;">
            <a:extLst>
              <a:ext uri="{FF2B5EF4-FFF2-40B4-BE49-F238E27FC236}">
                <a16:creationId xmlns:a16="http://schemas.microsoft.com/office/drawing/2014/main" id="{1187BB06-C66F-BA40-8EF5-D564B43331F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05066" y="2756762"/>
            <a:ext cx="2531946" cy="1128148"/>
          </a:xfrm>
          <a:prstGeom prst="rect">
            <a:avLst/>
          </a:prstGeom>
        </p:spPr>
      </p:pic>
      <p:sp>
        <p:nvSpPr>
          <p:cNvPr id="95" name="Rectangle 94" descr="&quot;&quot;">
            <a:extLst>
              <a:ext uri="{FF2B5EF4-FFF2-40B4-BE49-F238E27FC236}">
                <a16:creationId xmlns:a16="http://schemas.microsoft.com/office/drawing/2014/main" id="{2BBE623C-7F66-E946-A625-FC4382A844A5}"/>
              </a:ext>
            </a:extLst>
          </p:cNvPr>
          <p:cNvSpPr/>
          <p:nvPr/>
        </p:nvSpPr>
        <p:spPr>
          <a:xfrm>
            <a:off x="2130780" y="1802923"/>
            <a:ext cx="2462414" cy="1899612"/>
          </a:xfrm>
          <a:prstGeom prst="rect">
            <a:avLst/>
          </a:prstGeom>
          <a:solidFill>
            <a:srgbClr val="79D0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96" name="Rectangle 95" descr="&quot;&quot;">
            <a:extLst>
              <a:ext uri="{FF2B5EF4-FFF2-40B4-BE49-F238E27FC236}">
                <a16:creationId xmlns:a16="http://schemas.microsoft.com/office/drawing/2014/main" id="{584A112B-873D-FB48-A007-DFE42C49E644}"/>
              </a:ext>
            </a:extLst>
          </p:cNvPr>
          <p:cNvSpPr/>
          <p:nvPr/>
        </p:nvSpPr>
        <p:spPr>
          <a:xfrm>
            <a:off x="2128745" y="1358835"/>
            <a:ext cx="2465906" cy="485776"/>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10" name="TextBox 109">
            <a:extLst>
              <a:ext uri="{FF2B5EF4-FFF2-40B4-BE49-F238E27FC236}">
                <a16:creationId xmlns:a16="http://schemas.microsoft.com/office/drawing/2014/main" id="{EE2F44A2-A232-BD4D-94AF-5BF5971754B3}"/>
              </a:ext>
            </a:extLst>
          </p:cNvPr>
          <p:cNvSpPr txBox="1"/>
          <p:nvPr/>
        </p:nvSpPr>
        <p:spPr>
          <a:xfrm>
            <a:off x="2249979" y="1326782"/>
            <a:ext cx="2336790"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ＭＳ Ｐゴシック"/>
                <a:cs typeface="Arial"/>
              </a:rPr>
              <a:t>Airspace Operations and Safety Program</a:t>
            </a:r>
          </a:p>
        </p:txBody>
      </p:sp>
      <p:pic>
        <p:nvPicPr>
          <p:cNvPr id="78" name="Picture 77" descr="&quot;&quot;">
            <a:extLst>
              <a:ext uri="{FF2B5EF4-FFF2-40B4-BE49-F238E27FC236}">
                <a16:creationId xmlns:a16="http://schemas.microsoft.com/office/drawing/2014/main" id="{E06EB71B-C0F0-6647-9505-6154AEAA94E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18513" y="2777238"/>
            <a:ext cx="2530733" cy="1109125"/>
          </a:xfrm>
          <a:prstGeom prst="rect">
            <a:avLst/>
          </a:prstGeom>
        </p:spPr>
      </p:pic>
      <p:sp>
        <p:nvSpPr>
          <p:cNvPr id="79" name="Rectangle 78" descr="&quot;&quot;">
            <a:extLst>
              <a:ext uri="{FF2B5EF4-FFF2-40B4-BE49-F238E27FC236}">
                <a16:creationId xmlns:a16="http://schemas.microsoft.com/office/drawing/2014/main" id="{B892A4AB-9576-EA44-B97D-AFC392C7E199}"/>
              </a:ext>
            </a:extLst>
          </p:cNvPr>
          <p:cNvSpPr/>
          <p:nvPr/>
        </p:nvSpPr>
        <p:spPr>
          <a:xfrm>
            <a:off x="4918514" y="1765874"/>
            <a:ext cx="2458731" cy="1929087"/>
          </a:xfrm>
          <a:prstGeom prst="rect">
            <a:avLst/>
          </a:prstGeom>
          <a:solidFill>
            <a:srgbClr val="FFD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80" name="Rectangle 79" descr="&quot;&quot;">
            <a:extLst>
              <a:ext uri="{FF2B5EF4-FFF2-40B4-BE49-F238E27FC236}">
                <a16:creationId xmlns:a16="http://schemas.microsoft.com/office/drawing/2014/main" id="{3A9A5E8A-3B4A-514F-B4BB-AF36A0EFB8B0}"/>
              </a:ext>
            </a:extLst>
          </p:cNvPr>
          <p:cNvSpPr/>
          <p:nvPr/>
        </p:nvSpPr>
        <p:spPr>
          <a:xfrm>
            <a:off x="4918513" y="1358228"/>
            <a:ext cx="2461907" cy="468096"/>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08" name="TextBox 107">
            <a:extLst>
              <a:ext uri="{FF2B5EF4-FFF2-40B4-BE49-F238E27FC236}">
                <a16:creationId xmlns:a16="http://schemas.microsoft.com/office/drawing/2014/main" id="{394F6C42-78A9-4D40-83C9-EBDBF84A9DC3}"/>
              </a:ext>
            </a:extLst>
          </p:cNvPr>
          <p:cNvSpPr txBox="1"/>
          <p:nvPr/>
        </p:nvSpPr>
        <p:spPr>
          <a:xfrm>
            <a:off x="5310310" y="1325437"/>
            <a:ext cx="2061098"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ＭＳ Ｐゴシック"/>
                <a:cs typeface="Arial"/>
              </a:rPr>
              <a:t>Advanced Air Vehicles Program </a:t>
            </a:r>
          </a:p>
        </p:txBody>
      </p:sp>
      <p:pic>
        <p:nvPicPr>
          <p:cNvPr id="112" name="Picture 111" descr="Artist illustration of the transonic truss-braced wing in flight against a blue sky with white clouds.">
            <a:extLst>
              <a:ext uri="{FF2B5EF4-FFF2-40B4-BE49-F238E27FC236}">
                <a16:creationId xmlns:a16="http://schemas.microsoft.com/office/drawing/2014/main" id="{E66A53C8-7FC6-F746-9BD2-5EC95688BEC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15528" y="1789345"/>
            <a:ext cx="2464444" cy="1733027"/>
          </a:xfrm>
          <a:prstGeom prst="rect">
            <a:avLst/>
          </a:prstGeom>
        </p:spPr>
      </p:pic>
      <p:pic>
        <p:nvPicPr>
          <p:cNvPr id="51" name="Picture 50" descr="&quot;&quot;">
            <a:extLst>
              <a:ext uri="{FF2B5EF4-FFF2-40B4-BE49-F238E27FC236}">
                <a16:creationId xmlns:a16="http://schemas.microsoft.com/office/drawing/2014/main" id="{953C1C29-D3B3-104A-8C0A-E209541D178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31417" y="2856649"/>
            <a:ext cx="2574408" cy="1032737"/>
          </a:xfrm>
          <a:prstGeom prst="rect">
            <a:avLst/>
          </a:prstGeom>
        </p:spPr>
      </p:pic>
      <p:sp>
        <p:nvSpPr>
          <p:cNvPr id="52" name="Rectangle 51" descr="&quot;&quot;">
            <a:extLst>
              <a:ext uri="{FF2B5EF4-FFF2-40B4-BE49-F238E27FC236}">
                <a16:creationId xmlns:a16="http://schemas.microsoft.com/office/drawing/2014/main" id="{43B2C809-6D97-2D45-829B-83EA200208C7}"/>
              </a:ext>
            </a:extLst>
          </p:cNvPr>
          <p:cNvSpPr/>
          <p:nvPr/>
        </p:nvSpPr>
        <p:spPr>
          <a:xfrm>
            <a:off x="7673907" y="1711145"/>
            <a:ext cx="2484370" cy="1970603"/>
          </a:xfrm>
          <a:prstGeom prst="rect">
            <a:avLst/>
          </a:prstGeom>
          <a:solidFill>
            <a:srgbClr val="F58D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53" name="Rectangle 52" descr="&quot;&quot;">
            <a:extLst>
              <a:ext uri="{FF2B5EF4-FFF2-40B4-BE49-F238E27FC236}">
                <a16:creationId xmlns:a16="http://schemas.microsoft.com/office/drawing/2014/main" id="{86AC62DC-E9FB-D942-88AF-CF189E6E54FC}"/>
              </a:ext>
            </a:extLst>
          </p:cNvPr>
          <p:cNvSpPr/>
          <p:nvPr/>
        </p:nvSpPr>
        <p:spPr>
          <a:xfrm>
            <a:off x="7675782" y="1358205"/>
            <a:ext cx="2484370" cy="435065"/>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07" name="TextBox 106">
            <a:extLst>
              <a:ext uri="{FF2B5EF4-FFF2-40B4-BE49-F238E27FC236}">
                <a16:creationId xmlns:a16="http://schemas.microsoft.com/office/drawing/2014/main" id="{46612684-6FFA-A847-A814-B2D93AAEE0BF}"/>
              </a:ext>
            </a:extLst>
          </p:cNvPr>
          <p:cNvSpPr txBox="1"/>
          <p:nvPr/>
        </p:nvSpPr>
        <p:spPr>
          <a:xfrm>
            <a:off x="7932323" y="1325517"/>
            <a:ext cx="2237756"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ＭＳ Ｐゴシック"/>
                <a:cs typeface="Arial"/>
              </a:rPr>
              <a:t>Integrated Aviation Systems Program</a:t>
            </a:r>
          </a:p>
        </p:txBody>
      </p:sp>
      <p:pic>
        <p:nvPicPr>
          <p:cNvPr id="4" name="Picture 3" descr="Artist illustration of the X-59 in flight over land.">
            <a:extLst>
              <a:ext uri="{FF2B5EF4-FFF2-40B4-BE49-F238E27FC236}">
                <a16:creationId xmlns:a16="http://schemas.microsoft.com/office/drawing/2014/main" id="{FD435A99-6F64-4D72-8D0D-4D78F412F5B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671372" y="1793270"/>
            <a:ext cx="2488779" cy="1726906"/>
          </a:xfrm>
          <a:prstGeom prst="rect">
            <a:avLst/>
          </a:prstGeom>
        </p:spPr>
      </p:pic>
      <p:pic>
        <p:nvPicPr>
          <p:cNvPr id="84" name="Picture 83" descr="&quot;&quot;">
            <a:extLst>
              <a:ext uri="{FF2B5EF4-FFF2-40B4-BE49-F238E27FC236}">
                <a16:creationId xmlns:a16="http://schemas.microsoft.com/office/drawing/2014/main" id="{560FCF3A-1961-3646-9147-03E148CAC6F6}"/>
              </a:ext>
            </a:extLst>
          </p:cNvPr>
          <p:cNvPicPr>
            <a:picLocks noChangeAspect="1"/>
          </p:cNvPicPr>
          <p:nvPr/>
        </p:nvPicPr>
        <p:blipFill>
          <a:blip r:embed="rId3">
            <a:alphaModFix amt="50000"/>
            <a:extLst>
              <a:ext uri="{28A0092B-C50C-407E-A947-70E740481C1C}">
                <a14:useLocalDpi xmlns:a14="http://schemas.microsoft.com/office/drawing/2010/main"/>
              </a:ext>
            </a:extLst>
          </a:blip>
          <a:stretch>
            <a:fillRect/>
          </a:stretch>
        </p:blipFill>
        <p:spPr>
          <a:xfrm>
            <a:off x="4919492" y="5449221"/>
            <a:ext cx="2452272" cy="1032737"/>
          </a:xfrm>
          <a:prstGeom prst="rect">
            <a:avLst/>
          </a:prstGeom>
        </p:spPr>
      </p:pic>
      <p:sp>
        <p:nvSpPr>
          <p:cNvPr id="85" name="Rectangle 84" descr="&quot;&quot;">
            <a:extLst>
              <a:ext uri="{FF2B5EF4-FFF2-40B4-BE49-F238E27FC236}">
                <a16:creationId xmlns:a16="http://schemas.microsoft.com/office/drawing/2014/main" id="{0D8BB3A9-F318-7F4A-80D4-B56398170C2A}"/>
              </a:ext>
            </a:extLst>
          </p:cNvPr>
          <p:cNvSpPr/>
          <p:nvPr/>
        </p:nvSpPr>
        <p:spPr>
          <a:xfrm>
            <a:off x="4919492" y="3933375"/>
            <a:ext cx="2451916" cy="2273068"/>
          </a:xfrm>
          <a:prstGeom prst="rect">
            <a:avLst/>
          </a:prstGeom>
          <a:solidFill>
            <a:srgbClr val="BAD7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92" name="Rectangle 91" descr="&quot;&quot;">
            <a:extLst>
              <a:ext uri="{FF2B5EF4-FFF2-40B4-BE49-F238E27FC236}">
                <a16:creationId xmlns:a16="http://schemas.microsoft.com/office/drawing/2014/main" id="{99051803-4457-5246-847A-12643BE723F2}"/>
              </a:ext>
            </a:extLst>
          </p:cNvPr>
          <p:cNvSpPr/>
          <p:nvPr/>
        </p:nvSpPr>
        <p:spPr>
          <a:xfrm>
            <a:off x="4919493" y="3933375"/>
            <a:ext cx="2452272" cy="442425"/>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09" name="TextBox 108">
            <a:extLst>
              <a:ext uri="{FF2B5EF4-FFF2-40B4-BE49-F238E27FC236}">
                <a16:creationId xmlns:a16="http://schemas.microsoft.com/office/drawing/2014/main" id="{BA83608E-ED58-F64A-BFAD-4286468EFAB7}"/>
              </a:ext>
            </a:extLst>
          </p:cNvPr>
          <p:cNvSpPr txBox="1"/>
          <p:nvPr/>
        </p:nvSpPr>
        <p:spPr>
          <a:xfrm>
            <a:off x="5134693" y="3922759"/>
            <a:ext cx="2236714"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ＭＳ Ｐゴシック"/>
                <a:cs typeface="Arial"/>
              </a:rPr>
              <a:t>Transformative Aeronautics Concepts Program</a:t>
            </a:r>
          </a:p>
        </p:txBody>
      </p:sp>
      <p:pic>
        <p:nvPicPr>
          <p:cNvPr id="115" name="Picture 114" descr="The MADCAT wing during assembly, preparing to be tested in NASA's Langley Research Center's 14 x 22 feet wind tunnel.">
            <a:extLst>
              <a:ext uri="{FF2B5EF4-FFF2-40B4-BE49-F238E27FC236}">
                <a16:creationId xmlns:a16="http://schemas.microsoft.com/office/drawing/2014/main" id="{0722218A-5FEF-3D40-ACFE-ABB181477C6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918513" y="4367186"/>
            <a:ext cx="2452893" cy="1687155"/>
          </a:xfrm>
          <a:prstGeom prst="rect">
            <a:avLst/>
          </a:prstGeom>
        </p:spPr>
      </p:pic>
      <p:pic>
        <p:nvPicPr>
          <p:cNvPr id="100" name="Picture 99" descr="&quot;&quot;">
            <a:extLst>
              <a:ext uri="{FF2B5EF4-FFF2-40B4-BE49-F238E27FC236}">
                <a16:creationId xmlns:a16="http://schemas.microsoft.com/office/drawing/2014/main" id="{419AE73B-5329-3746-8DF2-D1229CE723E2}"/>
              </a:ext>
            </a:extLst>
          </p:cNvPr>
          <p:cNvPicPr>
            <a:picLocks noChangeAspect="1"/>
          </p:cNvPicPr>
          <p:nvPr/>
        </p:nvPicPr>
        <p:blipFill>
          <a:blip r:embed="rId3">
            <a:alphaModFix amt="50000"/>
            <a:extLst>
              <a:ext uri="{28A0092B-C50C-407E-A947-70E740481C1C}">
                <a14:useLocalDpi xmlns:a14="http://schemas.microsoft.com/office/drawing/2010/main"/>
              </a:ext>
            </a:extLst>
          </a:blip>
          <a:stretch>
            <a:fillRect/>
          </a:stretch>
        </p:blipFill>
        <p:spPr>
          <a:xfrm>
            <a:off x="7672176" y="5749102"/>
            <a:ext cx="2488201" cy="743772"/>
          </a:xfrm>
          <a:prstGeom prst="rect">
            <a:avLst/>
          </a:prstGeom>
        </p:spPr>
      </p:pic>
      <p:sp>
        <p:nvSpPr>
          <p:cNvPr id="101" name="Rectangle 100" descr="&quot;&quot;">
            <a:extLst>
              <a:ext uri="{FF2B5EF4-FFF2-40B4-BE49-F238E27FC236}">
                <a16:creationId xmlns:a16="http://schemas.microsoft.com/office/drawing/2014/main" id="{59E14739-9C9E-4F48-BBDD-D64B16F86F7D}"/>
              </a:ext>
            </a:extLst>
          </p:cNvPr>
          <p:cNvSpPr/>
          <p:nvPr/>
        </p:nvSpPr>
        <p:spPr>
          <a:xfrm>
            <a:off x="7674132" y="3935440"/>
            <a:ext cx="2486245" cy="2278190"/>
          </a:xfrm>
          <a:prstGeom prst="rect">
            <a:avLst/>
          </a:prstGeom>
          <a:solidFill>
            <a:srgbClr val="EDB9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05" name="Rectangle 104" descr="&quot;&quot;">
            <a:extLst>
              <a:ext uri="{FF2B5EF4-FFF2-40B4-BE49-F238E27FC236}">
                <a16:creationId xmlns:a16="http://schemas.microsoft.com/office/drawing/2014/main" id="{E9DF66A5-67C1-6B4D-B70C-10EBC8BC7387}"/>
              </a:ext>
            </a:extLst>
          </p:cNvPr>
          <p:cNvSpPr/>
          <p:nvPr/>
        </p:nvSpPr>
        <p:spPr>
          <a:xfrm>
            <a:off x="7668438" y="3935438"/>
            <a:ext cx="2491938" cy="432833"/>
          </a:xfrm>
          <a:prstGeom prst="rect">
            <a:avLst/>
          </a:prstGeom>
          <a:solidFill>
            <a:srgbClr val="3333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11" name="TextBox 110">
            <a:extLst>
              <a:ext uri="{FF2B5EF4-FFF2-40B4-BE49-F238E27FC236}">
                <a16:creationId xmlns:a16="http://schemas.microsoft.com/office/drawing/2014/main" id="{D1C0C996-D63B-BF4E-B886-9BC7181256B9}"/>
              </a:ext>
            </a:extLst>
          </p:cNvPr>
          <p:cNvSpPr txBox="1"/>
          <p:nvPr/>
        </p:nvSpPr>
        <p:spPr>
          <a:xfrm>
            <a:off x="7932323" y="3925037"/>
            <a:ext cx="2237755"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a:ea typeface="ＭＳ Ｐゴシック"/>
                <a:cs typeface="Arial"/>
              </a:rPr>
              <a:t>Aerosciences Evaluation and Test Capabilities Portfolio</a:t>
            </a:r>
          </a:p>
        </p:txBody>
      </p:sp>
      <p:pic>
        <p:nvPicPr>
          <p:cNvPr id="106" name="Picture 105" descr="X-59 aircraft model in a wind tunnel.">
            <a:extLst>
              <a:ext uri="{FF2B5EF4-FFF2-40B4-BE49-F238E27FC236}">
                <a16:creationId xmlns:a16="http://schemas.microsoft.com/office/drawing/2014/main" id="{C152A7C2-0639-A74F-8A96-65AB3EE0670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670307" y="4367187"/>
            <a:ext cx="2488201" cy="1687154"/>
          </a:xfrm>
          <a:prstGeom prst="rect">
            <a:avLst/>
          </a:prstGeom>
        </p:spPr>
      </p:pic>
      <p:pic>
        <p:nvPicPr>
          <p:cNvPr id="5" name="Picture 4" descr="An artist illustration of various unmanned aircraft in flight above a city and rural areas with the text: Advanced Air Mobility.">
            <a:extLst>
              <a:ext uri="{FF2B5EF4-FFF2-40B4-BE49-F238E27FC236}">
                <a16:creationId xmlns:a16="http://schemas.microsoft.com/office/drawing/2014/main" id="{19D79949-905C-76D4-000D-D073901FD45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426"/>
          <a:stretch/>
        </p:blipFill>
        <p:spPr>
          <a:xfrm>
            <a:off x="2130236" y="1785731"/>
            <a:ext cx="2463799" cy="1748412"/>
          </a:xfrm>
          <a:prstGeom prst="rect">
            <a:avLst/>
          </a:prstGeom>
        </p:spPr>
      </p:pic>
      <p:sp>
        <p:nvSpPr>
          <p:cNvPr id="9" name="Title 4">
            <a:extLst>
              <a:ext uri="{FF2B5EF4-FFF2-40B4-BE49-F238E27FC236}">
                <a16:creationId xmlns:a16="http://schemas.microsoft.com/office/drawing/2014/main" id="{09BB1911-76F6-9C14-F589-D53500BB63DD}"/>
              </a:ext>
            </a:extLst>
          </p:cNvPr>
          <p:cNvSpPr>
            <a:spLocks noGrp="1"/>
          </p:cNvSpPr>
          <p:nvPr>
            <p:ph type="title"/>
          </p:nvPr>
        </p:nvSpPr>
        <p:spPr>
          <a:xfrm>
            <a:off x="152400" y="53481"/>
            <a:ext cx="10701291" cy="810778"/>
          </a:xfrm>
        </p:spPr>
        <p:txBody>
          <a:bodyPr>
            <a:normAutofit/>
          </a:bodyPr>
          <a:lstStyle/>
          <a:p>
            <a:r>
              <a:rPr lang="en-US" sz="2800" dirty="0">
                <a:solidFill>
                  <a:srgbClr val="041E42"/>
                </a:solidFill>
              </a:rPr>
              <a:t>NASA Aeronautics Programs</a:t>
            </a:r>
          </a:p>
        </p:txBody>
      </p:sp>
      <p:sp>
        <p:nvSpPr>
          <p:cNvPr id="2" name="Slide Number Placeholder 4">
            <a:extLst>
              <a:ext uri="{FF2B5EF4-FFF2-40B4-BE49-F238E27FC236}">
                <a16:creationId xmlns:a16="http://schemas.microsoft.com/office/drawing/2014/main" id="{C86A062A-3391-0622-334C-F4FCB28ED21B}"/>
              </a:ext>
            </a:extLst>
          </p:cNvPr>
          <p:cNvSpPr txBox="1">
            <a:spLocks/>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8AA1CF0-2751-9942-BBAA-4C77DDDF2B1B}" type="slidenum">
              <a:rPr lang="en-US" sz="1200" smtClean="0">
                <a:latin typeface="Arial" panose="020B0604020202020204" pitchFamily="34" charset="0"/>
                <a:ea typeface="ＭＳ Ｐゴシック"/>
                <a:cs typeface="Arial" panose="020B0604020202020204" pitchFamily="34" charset="0"/>
              </a:rPr>
              <a:pPr algn="ctr">
                <a:defRPr/>
              </a:pPr>
              <a:t>2</a:t>
            </a:fld>
            <a:endParaRPr lang="en-US" sz="1200" dirty="0">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306342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7E7B97A-1FFC-334B-68D9-D8929B77275A}"/>
              </a:ext>
            </a:extLst>
          </p:cNvPr>
          <p:cNvSpPr/>
          <p:nvPr/>
        </p:nvSpPr>
        <p:spPr>
          <a:xfrm>
            <a:off x="-5005" y="0"/>
            <a:ext cx="12200556" cy="1189927"/>
          </a:xfrm>
          <a:prstGeom prst="rect">
            <a:avLst/>
          </a:prstGeom>
          <a:gradFill flip="none" rotWithShape="1">
            <a:gsLst>
              <a:gs pos="0">
                <a:srgbClr val="27F0F9">
                  <a:alpha val="70000"/>
                </a:srgbClr>
              </a:gs>
              <a:gs pos="95413">
                <a:srgbClr val="E1CAED"/>
              </a:gs>
              <a:gs pos="62000">
                <a:srgbClr val="9DD8F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A9C4D714-A477-8240-3A13-4AD0BF74EF25}"/>
              </a:ext>
            </a:extLst>
          </p:cNvPr>
          <p:cNvSpPr/>
          <p:nvPr/>
        </p:nvSpPr>
        <p:spPr>
          <a:xfrm>
            <a:off x="-727" y="2904952"/>
            <a:ext cx="12192000" cy="3953048"/>
          </a:xfrm>
          <a:prstGeom prst="rect">
            <a:avLst/>
          </a:prstGeom>
          <a:gradFill flip="none" rotWithShape="1">
            <a:gsLst>
              <a:gs pos="52300">
                <a:srgbClr val="F3CFDB">
                  <a:alpha val="44000"/>
                </a:srgbClr>
              </a:gs>
              <a:gs pos="100000">
                <a:srgbClr val="F2BDEB"/>
              </a:gs>
              <a:gs pos="0">
                <a:srgbClr val="EFD1C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75A2A99A-DC3F-F1F0-95A0-4A88C2D0BD3D}"/>
              </a:ext>
            </a:extLst>
          </p:cNvPr>
          <p:cNvSpPr>
            <a:spLocks noGrp="1"/>
          </p:cNvSpPr>
          <p:nvPr>
            <p:ph type="title"/>
          </p:nvPr>
        </p:nvSpPr>
        <p:spPr>
          <a:xfrm>
            <a:off x="246888" y="237744"/>
            <a:ext cx="8787384" cy="566928"/>
          </a:xfrm>
        </p:spPr>
        <p:txBody>
          <a:bodyPr>
            <a:normAutofit/>
          </a:bodyPr>
          <a:lstStyle/>
          <a:p>
            <a:r>
              <a:rPr lang="en-US" sz="2800" b="1" dirty="0">
                <a:solidFill>
                  <a:schemeClr val="tx1"/>
                </a:solidFill>
                <a:latin typeface="Arial" panose="020B0604020202020204" pitchFamily="34" charset="0"/>
                <a:cs typeface="Arial" panose="020B0604020202020204" pitchFamily="34" charset="0"/>
              </a:rPr>
              <a:t>Advanced Air Vehicles Program</a:t>
            </a:r>
          </a:p>
        </p:txBody>
      </p:sp>
      <p:sp>
        <p:nvSpPr>
          <p:cNvPr id="5" name="Text Placeholder 4">
            <a:extLst>
              <a:ext uri="{FF2B5EF4-FFF2-40B4-BE49-F238E27FC236}">
                <a16:creationId xmlns:a16="http://schemas.microsoft.com/office/drawing/2014/main" id="{FC54EA0B-ABBF-9AFD-3EED-8CC6C10F692D}"/>
              </a:ext>
            </a:extLst>
          </p:cNvPr>
          <p:cNvSpPr>
            <a:spLocks noGrp="1"/>
          </p:cNvSpPr>
          <p:nvPr>
            <p:ph type="body" idx="1"/>
          </p:nvPr>
        </p:nvSpPr>
        <p:spPr>
          <a:xfrm>
            <a:off x="800101" y="3171142"/>
            <a:ext cx="10741810" cy="1422400"/>
          </a:xfrm>
        </p:spPr>
        <p:txBody>
          <a:bodyPr>
            <a:normAutofit/>
          </a:bodyPr>
          <a:lstStyle/>
          <a:p>
            <a:pPr marL="227013" indent="0">
              <a:buNone/>
            </a:pPr>
            <a:r>
              <a:rPr lang="en-US" sz="2400">
                <a:solidFill>
                  <a:schemeClr val="accent1">
                    <a:lumMod val="75000"/>
                  </a:schemeClr>
                </a:solidFill>
                <a:latin typeface="Arial"/>
                <a:ea typeface="ＭＳ Ｐゴシック"/>
                <a:cs typeface="Arial"/>
              </a:rPr>
              <a:t>At the forefront of cutting-edge research and technology…</a:t>
            </a:r>
          </a:p>
          <a:p>
            <a:pPr marL="685800" indent="0">
              <a:buNone/>
            </a:pPr>
            <a:r>
              <a:rPr lang="en-US" sz="2400">
                <a:solidFill>
                  <a:schemeClr val="accent1">
                    <a:lumMod val="75000"/>
                  </a:schemeClr>
                </a:solidFill>
                <a:latin typeface="Arial"/>
                <a:ea typeface="ＭＳ Ｐゴシック"/>
                <a:cs typeface="Arial"/>
              </a:rPr>
              <a:t>Generating innovative concepts, capabilities, and knowledge…</a:t>
            </a:r>
          </a:p>
          <a:p>
            <a:pPr marL="1143000" indent="0">
              <a:buNone/>
            </a:pPr>
            <a:r>
              <a:rPr lang="en-US" sz="2400">
                <a:solidFill>
                  <a:schemeClr val="accent1">
                    <a:lumMod val="75000"/>
                  </a:schemeClr>
                </a:solidFill>
                <a:latin typeface="Arial"/>
                <a:ea typeface="ＭＳ Ｐゴシック"/>
                <a:cs typeface="Arial"/>
              </a:rPr>
              <a:t>Enabling revolutionary advances for a wide range of air vehicles…</a:t>
            </a:r>
          </a:p>
        </p:txBody>
      </p:sp>
      <p:grpSp>
        <p:nvGrpSpPr>
          <p:cNvPr id="6" name="Group 5">
            <a:extLst>
              <a:ext uri="{FF2B5EF4-FFF2-40B4-BE49-F238E27FC236}">
                <a16:creationId xmlns:a16="http://schemas.microsoft.com/office/drawing/2014/main" id="{B0FA4695-1BFC-97DD-570F-3EC4C285955A}"/>
              </a:ext>
            </a:extLst>
          </p:cNvPr>
          <p:cNvGrpSpPr/>
          <p:nvPr/>
        </p:nvGrpSpPr>
        <p:grpSpPr>
          <a:xfrm>
            <a:off x="-8314" y="1042786"/>
            <a:ext cx="12216384" cy="1972475"/>
            <a:chOff x="-8314" y="1042786"/>
            <a:chExt cx="12216384" cy="1972475"/>
          </a:xfrm>
        </p:grpSpPr>
        <p:sp>
          <p:nvSpPr>
            <p:cNvPr id="10" name="Rectangle 9">
              <a:extLst>
                <a:ext uri="{FF2B5EF4-FFF2-40B4-BE49-F238E27FC236}">
                  <a16:creationId xmlns:a16="http://schemas.microsoft.com/office/drawing/2014/main" id="{27AA7E1D-E36A-B170-499B-6A245B8AD783}"/>
                </a:ext>
              </a:extLst>
            </p:cNvPr>
            <p:cNvSpPr/>
            <p:nvPr/>
          </p:nvSpPr>
          <p:spPr>
            <a:xfrm>
              <a:off x="0" y="1217613"/>
              <a:ext cx="12192000" cy="16144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close-up of a car engine&#10;&#10;Description automatically generated with medium confidence">
              <a:extLst>
                <a:ext uri="{FF2B5EF4-FFF2-40B4-BE49-F238E27FC236}">
                  <a16:creationId xmlns:a16="http://schemas.microsoft.com/office/drawing/2014/main" id="{F90258C4-A3B6-7E21-B691-A6CCA10BE5D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8249257" y="1209016"/>
              <a:ext cx="2196677" cy="1626048"/>
            </a:xfrm>
            <a:prstGeom prst="rect">
              <a:avLst/>
            </a:prstGeom>
          </p:spPr>
        </p:pic>
        <p:pic>
          <p:nvPicPr>
            <p:cNvPr id="15" name="Picture 14" descr="A picture containing person, person&#10;&#10;Description automatically generated">
              <a:extLst>
                <a:ext uri="{FF2B5EF4-FFF2-40B4-BE49-F238E27FC236}">
                  <a16:creationId xmlns:a16="http://schemas.microsoft.com/office/drawing/2014/main" id="{6886C8A1-7896-4215-4CA2-D528CBBF19B4}"/>
                </a:ext>
              </a:extLst>
            </p:cNvPr>
            <p:cNvPicPr>
              <a:picLocks noChangeAspect="1"/>
            </p:cNvPicPr>
            <p:nvPr/>
          </p:nvPicPr>
          <p:blipFill>
            <a:blip r:embed="rId4" cstate="hqprint">
              <a:extLst>
                <a:ext uri="{BEBA8EAE-BF5A-486C-A8C5-ECC9F3942E4B}">
                  <a14:imgProps xmlns:a14="http://schemas.microsoft.com/office/drawing/2010/main">
                    <a14:imgLayer r:embed="rId5">
                      <a14:imgEffect>
                        <a14:saturation sat="120000"/>
                      </a14:imgEffect>
                      <a14:imgEffect>
                        <a14:brightnessContrast bright="20000"/>
                      </a14:imgEffect>
                    </a14:imgLayer>
                  </a14:imgProps>
                </a:ext>
                <a:ext uri="{28A0092B-C50C-407E-A947-70E740481C1C}">
                  <a14:useLocalDpi xmlns:a14="http://schemas.microsoft.com/office/drawing/2010/main"/>
                </a:ext>
              </a:extLst>
            </a:blip>
            <a:stretch>
              <a:fillRect/>
            </a:stretch>
          </p:blipFill>
          <p:spPr>
            <a:xfrm>
              <a:off x="2131214" y="1210073"/>
              <a:ext cx="2434523" cy="1623015"/>
            </a:xfrm>
            <a:prstGeom prst="rect">
              <a:avLst/>
            </a:prstGeom>
          </p:spPr>
        </p:pic>
        <p:pic>
          <p:nvPicPr>
            <p:cNvPr id="23" name="Picture 22" descr="A person wearing a mask&#10;&#10;Description automatically generated with low confidence">
              <a:extLst>
                <a:ext uri="{FF2B5EF4-FFF2-40B4-BE49-F238E27FC236}">
                  <a16:creationId xmlns:a16="http://schemas.microsoft.com/office/drawing/2014/main" id="{42A1E74B-4135-B281-1CD6-E43DDF6E3B20}"/>
                </a:ext>
              </a:extLst>
            </p:cNvPr>
            <p:cNvPicPr>
              <a:picLocks noChangeAspect="1"/>
            </p:cNvPicPr>
            <p:nvPr/>
          </p:nvPicPr>
          <p:blipFill>
            <a:blip r:embed="rId6" cstate="hqprint">
              <a:extLst>
                <a:ext uri="{BEBA8EAE-BF5A-486C-A8C5-ECC9F3942E4B}">
                  <a14:imgProps xmlns:a14="http://schemas.microsoft.com/office/drawing/2010/main">
                    <a14:imgLayer r:embed="rId7">
                      <a14:imgEffect>
                        <a14:saturation sat="120000"/>
                      </a14:imgEffect>
                      <a14:imgEffect>
                        <a14:brightnessContrast bright="12000"/>
                      </a14:imgEffect>
                    </a14:imgLayer>
                  </a14:imgProps>
                </a:ext>
                <a:ext uri="{28A0092B-C50C-407E-A947-70E740481C1C}">
                  <a14:useLocalDpi xmlns:a14="http://schemas.microsoft.com/office/drawing/2010/main"/>
                </a:ext>
              </a:extLst>
            </a:blip>
            <a:stretch>
              <a:fillRect/>
            </a:stretch>
          </p:blipFill>
          <p:spPr>
            <a:xfrm>
              <a:off x="4433274" y="1218553"/>
              <a:ext cx="1154248" cy="1615828"/>
            </a:xfrm>
            <a:prstGeom prst="rect">
              <a:avLst/>
            </a:prstGeom>
          </p:spPr>
        </p:pic>
        <p:pic>
          <p:nvPicPr>
            <p:cNvPr id="25" name="Picture 24" descr="A picture containing text, sky, plane, outdoor&#10;&#10;Description automatically generated">
              <a:extLst>
                <a:ext uri="{FF2B5EF4-FFF2-40B4-BE49-F238E27FC236}">
                  <a16:creationId xmlns:a16="http://schemas.microsoft.com/office/drawing/2014/main" id="{3DED00BF-67F1-5E93-072D-716B61023DD1}"/>
                </a:ext>
              </a:extLst>
            </p:cNvPr>
            <p:cNvPicPr>
              <a:picLocks noChangeAspect="1"/>
            </p:cNvPicPr>
            <p:nvPr/>
          </p:nvPicPr>
          <p:blipFill rotWithShape="1">
            <a:blip r:embed="rId8" cstate="hqprint">
              <a:extLst>
                <a:ext uri="{BEBA8EAE-BF5A-486C-A8C5-ECC9F3942E4B}">
                  <a14:imgProps xmlns:a14="http://schemas.microsoft.com/office/drawing/2010/main">
                    <a14:imgLayer r:embed="rId9">
                      <a14:imgEffect>
                        <a14:saturation sat="110000"/>
                      </a14:imgEffect>
                      <a14:imgEffect>
                        <a14:brightnessContrast bright="10000"/>
                      </a14:imgEffect>
                    </a14:imgLayer>
                  </a14:imgProps>
                </a:ext>
                <a:ext uri="{28A0092B-C50C-407E-A947-70E740481C1C}">
                  <a14:useLocalDpi xmlns:a14="http://schemas.microsoft.com/office/drawing/2010/main"/>
                </a:ext>
              </a:extLst>
            </a:blip>
            <a:srcRect/>
            <a:stretch/>
          </p:blipFill>
          <p:spPr>
            <a:xfrm>
              <a:off x="5587522" y="1213016"/>
              <a:ext cx="2661735" cy="1621367"/>
            </a:xfrm>
            <a:prstGeom prst="rect">
              <a:avLst/>
            </a:prstGeom>
          </p:spPr>
        </p:pic>
        <p:sp>
          <p:nvSpPr>
            <p:cNvPr id="36" name="Rectangle 35">
              <a:extLst>
                <a:ext uri="{FF2B5EF4-FFF2-40B4-BE49-F238E27FC236}">
                  <a16:creationId xmlns:a16="http://schemas.microsoft.com/office/drawing/2014/main" id="{9ECD4ED9-FC11-6C8C-04F7-4C7C71A2384A}"/>
                </a:ext>
              </a:extLst>
            </p:cNvPr>
            <p:cNvSpPr/>
            <p:nvPr/>
          </p:nvSpPr>
          <p:spPr>
            <a:xfrm>
              <a:off x="-8314" y="1042786"/>
              <a:ext cx="12216384" cy="18288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1">
                      <a:lumMod val="50000"/>
                    </a:schemeClr>
                  </a:solidFill>
                  <a:effectLst/>
                  <a:uLnTx/>
                  <a:uFillTx/>
                  <a:latin typeface="Calibri" panose="020F0502020204030204"/>
                </a:rPr>
                <a:t>RVLT | RVLT | RVLT | RVLT | RVLT | RVLT | RVLT | RVLT | RVLT | RVLT | AATT | AATT | AATT | AATT | AATT | AATT | AATT | AATT | AATT | HyTEC | HyTEC | HyTEC | HyTEC | HyTEC | HyTEC | HyTEC  </a:t>
              </a:r>
            </a:p>
          </p:txBody>
        </p:sp>
        <p:sp>
          <p:nvSpPr>
            <p:cNvPr id="37" name="Rectangle 36">
              <a:extLst>
                <a:ext uri="{FF2B5EF4-FFF2-40B4-BE49-F238E27FC236}">
                  <a16:creationId xmlns:a16="http://schemas.microsoft.com/office/drawing/2014/main" id="{D20A0BE7-6721-8492-84C2-743C61E11235}"/>
                </a:ext>
              </a:extLst>
            </p:cNvPr>
            <p:cNvSpPr/>
            <p:nvPr/>
          </p:nvSpPr>
          <p:spPr>
            <a:xfrm>
              <a:off x="0" y="2832381"/>
              <a:ext cx="12192000" cy="18288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2173288" rtl="0" eaLnBrk="1" fontAlgn="auto" latinLnBrk="0" hangingPunct="1">
                <a:lnSpc>
                  <a:spcPct val="100000"/>
                </a:lnSpc>
                <a:spcBef>
                  <a:spcPts val="0"/>
                </a:spcBef>
                <a:spcAft>
                  <a:spcPts val="0"/>
                </a:spcAft>
                <a:buClrTx/>
                <a:buSzTx/>
                <a:buFontTx/>
                <a:buNone/>
                <a:tabLst>
                  <a:tab pos="4348163" algn="l"/>
                  <a:tab pos="8174038" algn="l"/>
                </a:tabLst>
                <a:defRPr/>
              </a:pPr>
              <a:r>
                <a:rPr kumimoji="0" lang="en-US" sz="12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Revolutionary Vertical Lift Technology</a:t>
              </a: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2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Advanced Air Transport Technologies</a:t>
              </a: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2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Hybrid Thermally Efficient Core</a:t>
              </a:r>
            </a:p>
          </p:txBody>
        </p:sp>
        <p:pic>
          <p:nvPicPr>
            <p:cNvPr id="12" name="Picture 11" descr="A group of people on a ride&#10;&#10;Description automatically generated with low confidence">
              <a:extLst>
                <a:ext uri="{FF2B5EF4-FFF2-40B4-BE49-F238E27FC236}">
                  <a16:creationId xmlns:a16="http://schemas.microsoft.com/office/drawing/2014/main" id="{CE894C96-39CE-7EB2-B0AB-7C40A9154560}"/>
                </a:ext>
              </a:extLst>
            </p:cNvPr>
            <p:cNvPicPr>
              <a:picLocks noChangeAspect="1"/>
            </p:cNvPicPr>
            <p:nvPr/>
          </p:nvPicPr>
          <p:blipFill>
            <a:blip r:embed="rId10" cstate="screen">
              <a:extLst>
                <a:ext uri="{BEBA8EAE-BF5A-486C-A8C5-ECC9F3942E4B}">
                  <a14:imgProps xmlns:a14="http://schemas.microsoft.com/office/drawing/2010/main">
                    <a14:imgLayer r:embed="rId11">
                      <a14:imgEffect>
                        <a14:saturation sat="120000"/>
                      </a14:imgEffect>
                      <a14:imgEffect>
                        <a14:brightnessContrast bright="20000"/>
                      </a14:imgEffect>
                    </a14:imgLayer>
                  </a14:imgProps>
                </a:ext>
                <a:ext uri="{28A0092B-C50C-407E-A947-70E740481C1C}">
                  <a14:useLocalDpi xmlns:a14="http://schemas.microsoft.com/office/drawing/2010/main"/>
                </a:ext>
              </a:extLst>
            </a:blip>
            <a:stretch>
              <a:fillRect/>
            </a:stretch>
          </p:blipFill>
          <p:spPr>
            <a:xfrm>
              <a:off x="0" y="1220569"/>
              <a:ext cx="2150186" cy="1612639"/>
            </a:xfrm>
            <a:prstGeom prst="rect">
              <a:avLst/>
            </a:prstGeom>
          </p:spPr>
        </p:pic>
        <p:pic>
          <p:nvPicPr>
            <p:cNvPr id="13" name="Picture 12" descr="A picture containing wall, indoor, light, projector&#10;&#10;Description automatically generated">
              <a:extLst>
                <a:ext uri="{FF2B5EF4-FFF2-40B4-BE49-F238E27FC236}">
                  <a16:creationId xmlns:a16="http://schemas.microsoft.com/office/drawing/2014/main" id="{E4BCC6F6-3CA9-289C-CD6D-7CE83E22D31B}"/>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a:stretch/>
          </p:blipFill>
          <p:spPr>
            <a:xfrm>
              <a:off x="10449486" y="1212554"/>
              <a:ext cx="1741787" cy="1637901"/>
            </a:xfrm>
            <a:prstGeom prst="rect">
              <a:avLst/>
            </a:prstGeom>
          </p:spPr>
        </p:pic>
      </p:grpSp>
      <p:grpSp>
        <p:nvGrpSpPr>
          <p:cNvPr id="2" name="Group 1">
            <a:extLst>
              <a:ext uri="{FF2B5EF4-FFF2-40B4-BE49-F238E27FC236}">
                <a16:creationId xmlns:a16="http://schemas.microsoft.com/office/drawing/2014/main" id="{D8694958-6BCC-0874-175E-749AAB47DB11}"/>
              </a:ext>
            </a:extLst>
          </p:cNvPr>
          <p:cNvGrpSpPr/>
          <p:nvPr/>
        </p:nvGrpSpPr>
        <p:grpSpPr>
          <a:xfrm>
            <a:off x="-8314" y="4720806"/>
            <a:ext cx="12216384" cy="1963497"/>
            <a:chOff x="-8314" y="4694866"/>
            <a:chExt cx="12216384" cy="1963497"/>
          </a:xfrm>
        </p:grpSpPr>
        <p:sp>
          <p:nvSpPr>
            <p:cNvPr id="11" name="Rectangle 10">
              <a:extLst>
                <a:ext uri="{FF2B5EF4-FFF2-40B4-BE49-F238E27FC236}">
                  <a16:creationId xmlns:a16="http://schemas.microsoft.com/office/drawing/2014/main" id="{37153A47-A86D-7C01-F7EE-1BE3D91FE19B}"/>
                </a:ext>
              </a:extLst>
            </p:cNvPr>
            <p:cNvSpPr/>
            <p:nvPr/>
          </p:nvSpPr>
          <p:spPr>
            <a:xfrm>
              <a:off x="0" y="4860996"/>
              <a:ext cx="12192000" cy="16184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descr="A picture containing person, indoor&#10;&#10;Description automatically generated">
              <a:extLst>
                <a:ext uri="{FF2B5EF4-FFF2-40B4-BE49-F238E27FC236}">
                  <a16:creationId xmlns:a16="http://schemas.microsoft.com/office/drawing/2014/main" id="{AAF59FF1-92A0-7A3E-2976-A81E50A5EB62}"/>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a:stretch/>
          </p:blipFill>
          <p:spPr>
            <a:xfrm>
              <a:off x="-8193" y="4848437"/>
              <a:ext cx="1829851" cy="1630814"/>
            </a:xfrm>
            <a:prstGeom prst="rect">
              <a:avLst/>
            </a:prstGeom>
          </p:spPr>
        </p:pic>
        <p:pic>
          <p:nvPicPr>
            <p:cNvPr id="33" name="Picture 32" descr="A picture containing sky, outdoor, clouds, blue&#10;&#10;Description automatically generated">
              <a:extLst>
                <a:ext uri="{FF2B5EF4-FFF2-40B4-BE49-F238E27FC236}">
                  <a16:creationId xmlns:a16="http://schemas.microsoft.com/office/drawing/2014/main" id="{CF958450-2F7A-A465-304D-B40DAEC04756}"/>
                </a:ext>
              </a:extLst>
            </p:cNvPr>
            <p:cNvPicPr>
              <a:picLocks noChangeAspect="1"/>
            </p:cNvPicPr>
            <p:nvPr/>
          </p:nvPicPr>
          <p:blipFill rotWithShape="1">
            <a:blip r:embed="rId14" cstate="hqprint">
              <a:extLst>
                <a:ext uri="{BEBA8EAE-BF5A-486C-A8C5-ECC9F3942E4B}">
                  <a14:imgProps xmlns:a14="http://schemas.microsoft.com/office/drawing/2010/main">
                    <a14:imgLayer r:embed="rId15">
                      <a14:imgEffect>
                        <a14:saturation sat="110000"/>
                      </a14:imgEffect>
                    </a14:imgLayer>
                  </a14:imgProps>
                </a:ext>
                <a:ext uri="{28A0092B-C50C-407E-A947-70E740481C1C}">
                  <a14:useLocalDpi xmlns:a14="http://schemas.microsoft.com/office/drawing/2010/main"/>
                </a:ext>
              </a:extLst>
            </a:blip>
            <a:srcRect/>
            <a:stretch/>
          </p:blipFill>
          <p:spPr>
            <a:xfrm>
              <a:off x="7591879" y="4859525"/>
              <a:ext cx="2714385" cy="1621367"/>
            </a:xfrm>
            <a:prstGeom prst="rect">
              <a:avLst/>
            </a:prstGeom>
          </p:spPr>
        </p:pic>
        <p:pic>
          <p:nvPicPr>
            <p:cNvPr id="35" name="Picture 34" descr="A picture containing indoor, wall, floor, toilet&#10;&#10;Description automatically generated">
              <a:extLst>
                <a:ext uri="{FF2B5EF4-FFF2-40B4-BE49-F238E27FC236}">
                  <a16:creationId xmlns:a16="http://schemas.microsoft.com/office/drawing/2014/main" id="{7C0250DA-85ED-F5CD-EEF3-AACB5CD1FA14}"/>
                </a:ext>
              </a:extLst>
            </p:cNvPr>
            <p:cNvPicPr>
              <a:picLocks noChangeAspect="1"/>
            </p:cNvPicPr>
            <p:nvPr/>
          </p:nvPicPr>
          <p:blipFill rotWithShape="1">
            <a:blip r:embed="rId16" cstate="hqprint">
              <a:extLst>
                <a:ext uri="{BEBA8EAE-BF5A-486C-A8C5-ECC9F3942E4B}">
                  <a14:imgProps xmlns:a14="http://schemas.microsoft.com/office/drawing/2010/main">
                    <a14:imgLayer r:embed="rId17">
                      <a14:imgEffect>
                        <a14:saturation sat="110000"/>
                      </a14:imgEffect>
                    </a14:imgLayer>
                  </a14:imgProps>
                </a:ext>
                <a:ext uri="{28A0092B-C50C-407E-A947-70E740481C1C}">
                  <a14:useLocalDpi xmlns:a14="http://schemas.microsoft.com/office/drawing/2010/main"/>
                </a:ext>
              </a:extLst>
            </a:blip>
            <a:srcRect/>
            <a:stretch/>
          </p:blipFill>
          <p:spPr>
            <a:xfrm>
              <a:off x="10306991" y="4866188"/>
              <a:ext cx="1884282" cy="1612639"/>
            </a:xfrm>
            <a:prstGeom prst="rect">
              <a:avLst/>
            </a:prstGeom>
          </p:spPr>
        </p:pic>
        <p:pic>
          <p:nvPicPr>
            <p:cNvPr id="9" name="Picture 5">
              <a:extLst>
                <a:ext uri="{FF2B5EF4-FFF2-40B4-BE49-F238E27FC236}">
                  <a16:creationId xmlns:a16="http://schemas.microsoft.com/office/drawing/2014/main" id="{BD17DD69-FC36-AD68-9B63-F3BA2D7295C7}"/>
                </a:ext>
              </a:extLst>
            </p:cNvPr>
            <p:cNvPicPr>
              <a:picLocks noChangeAspect="1" noChangeArrowheads="1"/>
            </p:cNvPicPr>
            <p:nvPr/>
          </p:nvPicPr>
          <p:blipFill>
            <a:blip r:embed="rId18">
              <a:extLst>
                <a:ext uri="{BEBA8EAE-BF5A-486C-A8C5-ECC9F3942E4B}">
                  <a14:imgProps xmlns:a14="http://schemas.microsoft.com/office/drawing/2010/main">
                    <a14:imgLayer r:embed="rId19">
                      <a14:imgEffect>
                        <a14:saturation sat="110000"/>
                      </a14:imgEffect>
                    </a14:imgLayer>
                  </a14:imgProps>
                </a:ext>
                <a:ext uri="{28A0092B-C50C-407E-A947-70E740481C1C}">
                  <a14:useLocalDpi xmlns:a14="http://schemas.microsoft.com/office/drawing/2010/main"/>
                </a:ext>
              </a:extLst>
            </a:blip>
            <a:srcRect/>
            <a:stretch>
              <a:fillRect/>
            </a:stretch>
          </p:blipFill>
          <p:spPr bwMode="auto">
            <a:xfrm>
              <a:off x="3143518" y="4867700"/>
              <a:ext cx="2962803" cy="164353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A picture containing indoor, engine, blue&#10;&#10;Description automatically generated">
              <a:extLst>
                <a:ext uri="{FF2B5EF4-FFF2-40B4-BE49-F238E27FC236}">
                  <a16:creationId xmlns:a16="http://schemas.microsoft.com/office/drawing/2014/main" id="{B071D0B9-D6A3-2109-025A-1DF8D7591E4C}"/>
                </a:ext>
              </a:extLst>
            </p:cNvPr>
            <p:cNvPicPr>
              <a:picLocks noChangeAspect="1"/>
            </p:cNvPicPr>
            <p:nvPr/>
          </p:nvPicPr>
          <p:blipFill rotWithShape="1">
            <a:blip r:embed="rId20" cstate="hqprint">
              <a:extLst>
                <a:ext uri="{28A0092B-C50C-407E-A947-70E740481C1C}">
                  <a14:useLocalDpi xmlns:a14="http://schemas.microsoft.com/office/drawing/2010/main"/>
                </a:ext>
              </a:extLst>
            </a:blip>
            <a:srcRect/>
            <a:stretch/>
          </p:blipFill>
          <p:spPr>
            <a:xfrm>
              <a:off x="1335935" y="4863208"/>
              <a:ext cx="2029838" cy="1615389"/>
            </a:xfrm>
            <a:prstGeom prst="rect">
              <a:avLst/>
            </a:prstGeom>
          </p:spPr>
        </p:pic>
        <p:pic>
          <p:nvPicPr>
            <p:cNvPr id="31" name="Picture 30" descr="A picture containing colorful&#10;&#10;Description automatically generated">
              <a:extLst>
                <a:ext uri="{FF2B5EF4-FFF2-40B4-BE49-F238E27FC236}">
                  <a16:creationId xmlns:a16="http://schemas.microsoft.com/office/drawing/2014/main" id="{E7CFAA7B-C89E-51C2-9183-B0279EF8C2C3}"/>
                </a:ext>
              </a:extLst>
            </p:cNvPr>
            <p:cNvPicPr>
              <a:picLocks noChangeAspect="1"/>
            </p:cNvPicPr>
            <p:nvPr/>
          </p:nvPicPr>
          <p:blipFill rotWithShape="1">
            <a:blip r:embed="rId21" cstate="hqprint">
              <a:extLst>
                <a:ext uri="{28A0092B-C50C-407E-A947-70E740481C1C}">
                  <a14:useLocalDpi xmlns:a14="http://schemas.microsoft.com/office/drawing/2010/main"/>
                </a:ext>
              </a:extLst>
            </a:blip>
            <a:srcRect l="335" t="703" r="1108" b="1370"/>
            <a:stretch/>
          </p:blipFill>
          <p:spPr>
            <a:xfrm>
              <a:off x="5242403" y="4855562"/>
              <a:ext cx="2354687" cy="1623922"/>
            </a:xfrm>
            <a:prstGeom prst="rect">
              <a:avLst/>
            </a:prstGeom>
          </p:spPr>
        </p:pic>
        <p:sp>
          <p:nvSpPr>
            <p:cNvPr id="38" name="Rectangle 37">
              <a:extLst>
                <a:ext uri="{FF2B5EF4-FFF2-40B4-BE49-F238E27FC236}">
                  <a16:creationId xmlns:a16="http://schemas.microsoft.com/office/drawing/2014/main" id="{6A09C720-0501-A99C-FFD7-EE3F494CBF54}"/>
                </a:ext>
              </a:extLst>
            </p:cNvPr>
            <p:cNvSpPr/>
            <p:nvPr/>
          </p:nvSpPr>
          <p:spPr>
            <a:xfrm>
              <a:off x="-8314" y="4694866"/>
              <a:ext cx="12216384" cy="18288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tab pos="3371850" algn="l"/>
                  <a:tab pos="7604125" algn="l"/>
                </a:tabLst>
                <a:defRPr/>
              </a:pPr>
              <a:r>
                <a:rPr kumimoji="0" lang="en-US" sz="12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Hi-Rate Composite Aircraft Manufacturing</a:t>
              </a: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2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Commercial Supersonic Technology</a:t>
              </a: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2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Hypersonic Technology </a:t>
              </a:r>
            </a:p>
          </p:txBody>
        </p:sp>
        <p:sp>
          <p:nvSpPr>
            <p:cNvPr id="8" name="Rectangle 7">
              <a:extLst>
                <a:ext uri="{FF2B5EF4-FFF2-40B4-BE49-F238E27FC236}">
                  <a16:creationId xmlns:a16="http://schemas.microsoft.com/office/drawing/2014/main" id="{DBECEDDC-8BC5-696A-904E-B11B8BAA12A4}"/>
                </a:ext>
              </a:extLst>
            </p:cNvPr>
            <p:cNvSpPr/>
            <p:nvPr/>
          </p:nvSpPr>
          <p:spPr>
            <a:xfrm>
              <a:off x="0" y="6475483"/>
              <a:ext cx="12192000" cy="18288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1">
                      <a:lumMod val="50000"/>
                    </a:schemeClr>
                  </a:solidFill>
                  <a:effectLst/>
                  <a:uLnTx/>
                  <a:uFillTx/>
                  <a:latin typeface="Calibri" panose="020F0502020204030204"/>
                  <a:ea typeface="+mn-ea"/>
                  <a:cs typeface="+mn-cs"/>
                </a:rPr>
                <a:t>HiCAM  |  HiCAM  | HiCAM |  HiCAM | HiCAM | CST | CST | CST | CST | CST | CST | CST | CST | CST | CST | HTP | CST | HTP | HTP | HTP | HTP | HTP | HTP | HTP | HTP |  HTP | HTP | HTP  .    </a:t>
              </a:r>
            </a:p>
          </p:txBody>
        </p:sp>
      </p:grpSp>
      <p:sp>
        <p:nvSpPr>
          <p:cNvPr id="21" name="Slide Number Placeholder 4">
            <a:extLst>
              <a:ext uri="{FF2B5EF4-FFF2-40B4-BE49-F238E27FC236}">
                <a16:creationId xmlns:a16="http://schemas.microsoft.com/office/drawing/2014/main" id="{52520F06-137C-9B5D-B88B-E2264E34B7D4}"/>
              </a:ext>
            </a:extLst>
          </p:cNvPr>
          <p:cNvSpPr txBox="1">
            <a:spLocks/>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8AA1CF0-2751-9942-BBAA-4C77DDDF2B1B}" type="slidenum">
              <a:rPr lang="en-US" sz="1200" smtClean="0">
                <a:solidFill>
                  <a:schemeClr val="bg1"/>
                </a:solidFill>
                <a:latin typeface="Arial" panose="020B0604020202020204" pitchFamily="34" charset="0"/>
                <a:ea typeface="ＭＳ Ｐゴシック"/>
                <a:cs typeface="Arial" panose="020B0604020202020204" pitchFamily="34" charset="0"/>
              </a:rPr>
              <a:pPr algn="ctr">
                <a:defRPr/>
              </a:pPr>
              <a:t>3</a:t>
            </a:fld>
            <a:endParaRPr lang="en-US" sz="1200" dirty="0">
              <a:solidFill>
                <a:schemeClr val="bg1"/>
              </a:solidFill>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152054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Top left image is of an artist illustration of a transonic truss-braced wing aircraft (lower vehicle) and the blended wing body aircraft (upper vehicle) in flight against blue skies with white clouds with the text: Ultra Efficient Airliners.&#10;&#10;Top right image is of an artist illustration of a potential Sky for All depicting many different types of aircraft in the same airspace. Ranging from weather balloons, small aircraft, supersonic aircraft, rockets and unmanned vehicles with the text: Future Airspace and Safety.&#10;&#10;Bottom left image is an artist illustration of a supersonic aircraft in flight over land with the text: High-Speed Commercial Flight.&#10;&#10;Bottom right is an artist illustration of various unmanned aircraft in flight above a city and rural areas with the text: Advanced Air Mobility.">
            <a:extLst>
              <a:ext uri="{FF2B5EF4-FFF2-40B4-BE49-F238E27FC236}">
                <a16:creationId xmlns:a16="http://schemas.microsoft.com/office/drawing/2014/main" id="{DD92FB6C-44B7-3C62-D400-A7C34FA9F9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680353"/>
            <a:ext cx="12192001" cy="6167236"/>
          </a:xfrm>
          <a:prstGeom prst="rect">
            <a:avLst/>
          </a:prstGeom>
        </p:spPr>
      </p:pic>
      <p:pic>
        <p:nvPicPr>
          <p:cNvPr id="10" name="Picture 9" descr="Top left image is of an artist illustration of a transonic truss-braced wing aircraft (lower vehicle) and the blended wing body aircraft (upper vehicle) in flight against blue skies with white clouds with the text: Ultra Efficient Airliners.&#10;&#10;Top right image is of an artist illustration of a potential Sky for All depicting many different types of aircraft in the same airspace. Ranging from weather balloons, small aircraft, supersonic aircraft, rockets and unmanned vehicles with the text: Future Airspace and Safety.&#10;&#10;Bottom left image is an artist illustration of a supersonic aircraft in flight over land with the text: High-Speed Commercial Flight.&#10;&#10;Bottom right is an artist illustration of various unmanned aircraft in flight above a city and rural areas with the text: Advanced Air Mobility.">
            <a:extLst>
              <a:ext uri="{FF2B5EF4-FFF2-40B4-BE49-F238E27FC236}">
                <a16:creationId xmlns:a16="http://schemas.microsoft.com/office/drawing/2014/main" id="{D579F84D-9F41-0DCB-E760-1F39A422D58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427" y="688309"/>
            <a:ext cx="6095998" cy="3084975"/>
          </a:xfrm>
          <a:prstGeom prst="rect">
            <a:avLst/>
          </a:prstGeom>
        </p:spPr>
      </p:pic>
      <p:sp>
        <p:nvSpPr>
          <p:cNvPr id="11" name="Slide Number Placeholder 4">
            <a:extLst>
              <a:ext uri="{FF2B5EF4-FFF2-40B4-BE49-F238E27FC236}">
                <a16:creationId xmlns:a16="http://schemas.microsoft.com/office/drawing/2014/main" id="{12A875B5-1E21-1562-FF11-4234AABFBE6E}"/>
              </a:ext>
            </a:extLst>
          </p:cNvPr>
          <p:cNvSpPr txBox="1">
            <a:spLocks noGrp="1" noRot="1" noMove="1" noResize="1" noEditPoints="1" noAdjustHandles="1" noChangeArrowheads="1" noChangeShapeType="1"/>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1200" b="0" i="0" u="none" strike="noStrike" kern="1200" cap="none" spc="0" normalizeH="0" baseline="0" noProof="0" smtClean="0">
                <a:ln>
                  <a:noFill/>
                </a:ln>
                <a:solidFill>
                  <a:srgbClr val="FFFFFF"/>
                </a:solidFill>
                <a:effectLst/>
                <a:uLnTx/>
                <a:uFillTx/>
                <a:latin typeface="Arial" panose="020B0604020202020204" pitchFamily="34" charset="0"/>
                <a:ea typeface="ＭＳ Ｐゴシック"/>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FFFFFF"/>
              </a:solidFill>
              <a:effectLst/>
              <a:uLnTx/>
              <a:uFillTx/>
              <a:latin typeface="Arial" panose="020B0604020202020204" pitchFamily="34" charset="0"/>
              <a:ea typeface="ＭＳ Ｐゴシック"/>
              <a:cs typeface="Arial" panose="020B0604020202020204" pitchFamily="34" charset="0"/>
            </a:endParaRPr>
          </a:p>
        </p:txBody>
      </p:sp>
      <p:sp>
        <p:nvSpPr>
          <p:cNvPr id="19" name="Title 2">
            <a:extLst>
              <a:ext uri="{FF2B5EF4-FFF2-40B4-BE49-F238E27FC236}">
                <a16:creationId xmlns:a16="http://schemas.microsoft.com/office/drawing/2014/main" id="{3B584A62-6ADB-2494-3808-413B308B64AC}"/>
              </a:ext>
            </a:extLst>
          </p:cNvPr>
          <p:cNvSpPr txBox="1">
            <a:spLocks/>
          </p:cNvSpPr>
          <p:nvPr/>
        </p:nvSpPr>
        <p:spPr>
          <a:xfrm>
            <a:off x="211083" y="113615"/>
            <a:ext cx="10672763" cy="56673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1" i="0" u="none" strike="noStrike" kern="1200" cap="none" spc="0" normalizeH="0" baseline="0" noProof="0" dirty="0">
              <a:ln>
                <a:noFill/>
              </a:ln>
              <a:solidFill>
                <a:srgbClr val="062954"/>
              </a:solidFill>
              <a:effectLst/>
              <a:uLnTx/>
              <a:uFillTx/>
              <a:latin typeface="Arial" panose="020B0604020202020204" pitchFamily="34" charset="0"/>
              <a:ea typeface="+mj-ea"/>
              <a:cs typeface="Arial" panose="020B0604020202020204" pitchFamily="34" charset="0"/>
            </a:endParaRPr>
          </a:p>
        </p:txBody>
      </p:sp>
      <p:pic>
        <p:nvPicPr>
          <p:cNvPr id="2" name="Picture 1">
            <a:extLst>
              <a:ext uri="{FF2B5EF4-FFF2-40B4-BE49-F238E27FC236}">
                <a16:creationId xmlns:a16="http://schemas.microsoft.com/office/drawing/2014/main" id="{668533CE-FA54-9643-7E5B-11EDF448C5ED}"/>
              </a:ext>
            </a:extLst>
          </p:cNvPr>
          <p:cNvPicPr>
            <a:picLocks noChangeAspect="1"/>
          </p:cNvPicPr>
          <p:nvPr/>
        </p:nvPicPr>
        <p:blipFill>
          <a:blip r:embed="rId5"/>
          <a:stretch>
            <a:fillRect/>
          </a:stretch>
        </p:blipFill>
        <p:spPr>
          <a:xfrm>
            <a:off x="201320" y="3823676"/>
            <a:ext cx="1029472" cy="1164821"/>
          </a:xfrm>
          <a:prstGeom prst="rect">
            <a:avLst/>
          </a:prstGeom>
        </p:spPr>
      </p:pic>
      <p:pic>
        <p:nvPicPr>
          <p:cNvPr id="3" name="Picture 2">
            <a:extLst>
              <a:ext uri="{FF2B5EF4-FFF2-40B4-BE49-F238E27FC236}">
                <a16:creationId xmlns:a16="http://schemas.microsoft.com/office/drawing/2014/main" id="{0D8A2156-EF39-8E32-0B8E-B33E22D97A85}"/>
              </a:ext>
            </a:extLst>
          </p:cNvPr>
          <p:cNvPicPr>
            <a:picLocks noChangeAspect="1"/>
          </p:cNvPicPr>
          <p:nvPr/>
        </p:nvPicPr>
        <p:blipFill>
          <a:blip r:embed="rId6"/>
          <a:stretch>
            <a:fillRect/>
          </a:stretch>
        </p:blipFill>
        <p:spPr>
          <a:xfrm>
            <a:off x="89901" y="668754"/>
            <a:ext cx="1033272" cy="1066603"/>
          </a:xfrm>
          <a:prstGeom prst="rect">
            <a:avLst/>
          </a:prstGeom>
        </p:spPr>
      </p:pic>
      <p:pic>
        <p:nvPicPr>
          <p:cNvPr id="5" name="Picture 4">
            <a:extLst>
              <a:ext uri="{FF2B5EF4-FFF2-40B4-BE49-F238E27FC236}">
                <a16:creationId xmlns:a16="http://schemas.microsoft.com/office/drawing/2014/main" id="{B712B06C-2C82-9790-6820-7E070963DF2C}"/>
              </a:ext>
            </a:extLst>
          </p:cNvPr>
          <p:cNvPicPr>
            <a:picLocks noChangeAspect="1"/>
          </p:cNvPicPr>
          <p:nvPr/>
        </p:nvPicPr>
        <p:blipFill>
          <a:blip r:embed="rId7"/>
          <a:stretch>
            <a:fillRect/>
          </a:stretch>
        </p:blipFill>
        <p:spPr>
          <a:xfrm>
            <a:off x="6105425" y="3816413"/>
            <a:ext cx="1033272" cy="959237"/>
          </a:xfrm>
          <a:prstGeom prst="rect">
            <a:avLst/>
          </a:prstGeom>
        </p:spPr>
      </p:pic>
      <p:sp>
        <p:nvSpPr>
          <p:cNvPr id="8" name="Title 4">
            <a:extLst>
              <a:ext uri="{FF2B5EF4-FFF2-40B4-BE49-F238E27FC236}">
                <a16:creationId xmlns:a16="http://schemas.microsoft.com/office/drawing/2014/main" id="{87353CDE-773A-8425-5D46-6B9F49C2F08C}"/>
              </a:ext>
            </a:extLst>
          </p:cNvPr>
          <p:cNvSpPr txBox="1">
            <a:spLocks/>
          </p:cNvSpPr>
          <p:nvPr/>
        </p:nvSpPr>
        <p:spPr>
          <a:xfrm>
            <a:off x="89900" y="122127"/>
            <a:ext cx="10701291" cy="52305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1698CD"/>
                </a:solidFill>
                <a:latin typeface="+mj-lt"/>
                <a:ea typeface="+mj-ea"/>
                <a:cs typeface="+mj-cs"/>
              </a:defRPr>
            </a:lvl1pPr>
          </a:lstStyle>
          <a:p>
            <a:r>
              <a:rPr kumimoji="0" lang="en-US" sz="2800" i="0" u="none" strike="noStrike" kern="1200" cap="none" spc="0" normalizeH="0" baseline="0" noProof="0" dirty="0">
                <a:ln>
                  <a:noFill/>
                </a:ln>
                <a:solidFill>
                  <a:schemeClr val="tx1"/>
                </a:solidFill>
                <a:effectLst/>
                <a:uLnTx/>
                <a:uFillTx/>
                <a:latin typeface="Arial"/>
                <a:ea typeface="+mj-ea"/>
                <a:cs typeface="+mj-cs"/>
              </a:rPr>
              <a:t>Enabling Aeronautics Transformations</a:t>
            </a:r>
          </a:p>
        </p:txBody>
      </p:sp>
      <p:sp>
        <p:nvSpPr>
          <p:cNvPr id="16" name="Rectangle 15">
            <a:extLst>
              <a:ext uri="{FF2B5EF4-FFF2-40B4-BE49-F238E27FC236}">
                <a16:creationId xmlns:a16="http://schemas.microsoft.com/office/drawing/2014/main" id="{158B983E-511B-0F88-3044-4350B3B2E5C5}"/>
              </a:ext>
            </a:extLst>
          </p:cNvPr>
          <p:cNvSpPr/>
          <p:nvPr/>
        </p:nvSpPr>
        <p:spPr bwMode="auto">
          <a:xfrm>
            <a:off x="0" y="701379"/>
            <a:ext cx="6096000" cy="3084975"/>
          </a:xfrm>
          <a:prstGeom prst="rect">
            <a:avLst/>
          </a:prstGeom>
          <a:solidFill>
            <a:srgbClr val="00B050">
              <a:alpha val="5000"/>
            </a:srgbClr>
          </a:solidFill>
          <a:ln w="5715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endParaRPr>
          </a:p>
        </p:txBody>
      </p:sp>
      <p:sp>
        <p:nvSpPr>
          <p:cNvPr id="17" name="Rectangle 16">
            <a:extLst>
              <a:ext uri="{FF2B5EF4-FFF2-40B4-BE49-F238E27FC236}">
                <a16:creationId xmlns:a16="http://schemas.microsoft.com/office/drawing/2014/main" id="{2C4F3514-9446-491C-D52F-BD71E704E521}"/>
              </a:ext>
            </a:extLst>
          </p:cNvPr>
          <p:cNvSpPr/>
          <p:nvPr/>
        </p:nvSpPr>
        <p:spPr bwMode="auto">
          <a:xfrm>
            <a:off x="6105425" y="3762614"/>
            <a:ext cx="6096002" cy="3084975"/>
          </a:xfrm>
          <a:prstGeom prst="rect">
            <a:avLst/>
          </a:prstGeom>
          <a:solidFill>
            <a:srgbClr val="00B050">
              <a:alpha val="5000"/>
            </a:srgbClr>
          </a:solidFill>
          <a:ln w="5715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endParaRPr>
          </a:p>
        </p:txBody>
      </p:sp>
      <p:sp>
        <p:nvSpPr>
          <p:cNvPr id="18" name="Rectangle 17">
            <a:extLst>
              <a:ext uri="{FF2B5EF4-FFF2-40B4-BE49-F238E27FC236}">
                <a16:creationId xmlns:a16="http://schemas.microsoft.com/office/drawing/2014/main" id="{62E0E90D-8C4A-9704-57C6-1F7FE8EC7ECF}"/>
              </a:ext>
            </a:extLst>
          </p:cNvPr>
          <p:cNvSpPr/>
          <p:nvPr/>
        </p:nvSpPr>
        <p:spPr bwMode="auto">
          <a:xfrm>
            <a:off x="0" y="3772878"/>
            <a:ext cx="6095998" cy="3084975"/>
          </a:xfrm>
          <a:prstGeom prst="rect">
            <a:avLst/>
          </a:prstGeom>
          <a:solidFill>
            <a:srgbClr val="00B050">
              <a:alpha val="5000"/>
            </a:srgbClr>
          </a:solidFill>
          <a:ln w="5715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endParaRPr>
          </a:p>
        </p:txBody>
      </p:sp>
    </p:spTree>
    <p:extLst>
      <p:ext uri="{BB962C8B-B14F-4D97-AF65-F5344CB8AC3E}">
        <p14:creationId xmlns:p14="http://schemas.microsoft.com/office/powerpoint/2010/main" val="4168658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erial view of a green forest of trees.">
            <a:extLst>
              <a:ext uri="{FF2B5EF4-FFF2-40B4-BE49-F238E27FC236}">
                <a16:creationId xmlns:a16="http://schemas.microsoft.com/office/drawing/2014/main" id="{FE89EA75-6BC1-179D-EFE1-C617CF7EDA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6DEE91B-9052-0343-A35E-90B1580BB0E0}"/>
              </a:ext>
            </a:extLst>
          </p:cNvPr>
          <p:cNvSpPr>
            <a:spLocks noGrp="1"/>
          </p:cNvSpPr>
          <p:nvPr>
            <p:ph type="title"/>
          </p:nvPr>
        </p:nvSpPr>
        <p:spPr/>
        <p:txBody>
          <a:bodyPr/>
          <a:lstStyle/>
          <a:p>
            <a:r>
              <a:rPr lang="en-US">
                <a:solidFill>
                  <a:schemeClr val="bg1"/>
                </a:solidFill>
              </a:rPr>
              <a:t>Sustainable Flight National Partnership Benefits </a:t>
            </a:r>
          </a:p>
        </p:txBody>
      </p:sp>
      <p:sp>
        <p:nvSpPr>
          <p:cNvPr id="37" name="Rectangle 36" descr="&quot;&quot;">
            <a:extLst>
              <a:ext uri="{FF2B5EF4-FFF2-40B4-BE49-F238E27FC236}">
                <a16:creationId xmlns:a16="http://schemas.microsoft.com/office/drawing/2014/main" id="{CA106CA8-AD73-C041-9EC7-3591D616DC0C}"/>
              </a:ext>
            </a:extLst>
          </p:cNvPr>
          <p:cNvSpPr/>
          <p:nvPr/>
        </p:nvSpPr>
        <p:spPr>
          <a:xfrm>
            <a:off x="218754" y="1526634"/>
            <a:ext cx="2968530" cy="4164447"/>
          </a:xfrm>
          <a:prstGeom prst="rect">
            <a:avLst/>
          </a:prstGeom>
          <a:solidFill>
            <a:schemeClr val="accent6">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8" name="Rectangle 37" descr="&quot;&quot;">
            <a:extLst>
              <a:ext uri="{FF2B5EF4-FFF2-40B4-BE49-F238E27FC236}">
                <a16:creationId xmlns:a16="http://schemas.microsoft.com/office/drawing/2014/main" id="{5BC37A65-F63F-4A42-9311-A99B0F3E8300}"/>
              </a:ext>
            </a:extLst>
          </p:cNvPr>
          <p:cNvSpPr/>
          <p:nvPr/>
        </p:nvSpPr>
        <p:spPr>
          <a:xfrm>
            <a:off x="218754" y="1449782"/>
            <a:ext cx="2968530" cy="89483"/>
          </a:xfrm>
          <a:prstGeom prst="rect">
            <a:avLst/>
          </a:prstGeom>
          <a:gradFill flip="none" rotWithShape="1">
            <a:gsLst>
              <a:gs pos="0">
                <a:schemeClr val="accent6">
                  <a:lumMod val="89000"/>
                </a:schemeClr>
              </a:gs>
              <a:gs pos="47000">
                <a:srgbClr val="96E14B"/>
              </a:gs>
              <a:gs pos="97000">
                <a:schemeClr val="accent6">
                  <a:lumMod val="7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 name="TextBox 26">
            <a:extLst>
              <a:ext uri="{FF2B5EF4-FFF2-40B4-BE49-F238E27FC236}">
                <a16:creationId xmlns:a16="http://schemas.microsoft.com/office/drawing/2014/main" id="{7C763CF0-78BA-3D4F-8B29-623C14258D1E}"/>
              </a:ext>
            </a:extLst>
          </p:cNvPr>
          <p:cNvSpPr txBox="1"/>
          <p:nvPr/>
        </p:nvSpPr>
        <p:spPr>
          <a:xfrm>
            <a:off x="324770" y="1648648"/>
            <a:ext cx="286251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Small Core Gas Turbine for 5%-10% fuel burn benefit</a:t>
            </a:r>
          </a:p>
        </p:txBody>
      </p:sp>
      <p:sp>
        <p:nvSpPr>
          <p:cNvPr id="25" name="TextBox 24">
            <a:extLst>
              <a:ext uri="{FF2B5EF4-FFF2-40B4-BE49-F238E27FC236}">
                <a16:creationId xmlns:a16="http://schemas.microsoft.com/office/drawing/2014/main" id="{BB5FCAD8-C19C-DA4A-90D4-6876C7069D10}"/>
              </a:ext>
            </a:extLst>
          </p:cNvPr>
          <p:cNvSpPr txBox="1"/>
          <p:nvPr/>
        </p:nvSpPr>
        <p:spPr>
          <a:xfrm>
            <a:off x="284107" y="2885960"/>
            <a:ext cx="2968529"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Electrified Aircraft Propulsion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for ~5% fuel burn and maintenance benefit</a:t>
            </a:r>
          </a:p>
        </p:txBody>
      </p:sp>
      <p:sp>
        <p:nvSpPr>
          <p:cNvPr id="30" name="TextBox 29">
            <a:extLst>
              <a:ext uri="{FF2B5EF4-FFF2-40B4-BE49-F238E27FC236}">
                <a16:creationId xmlns:a16="http://schemas.microsoft.com/office/drawing/2014/main" id="{2C586417-5BB0-BD45-A442-0D527CBF5FA1}"/>
              </a:ext>
            </a:extLst>
          </p:cNvPr>
          <p:cNvSpPr txBox="1"/>
          <p:nvPr/>
        </p:nvSpPr>
        <p:spPr>
          <a:xfrm>
            <a:off x="324770" y="4292460"/>
            <a:ext cx="2862514"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Sustainable Aviation Fuels for reduced lifecycle carbon emissions</a:t>
            </a:r>
          </a:p>
        </p:txBody>
      </p:sp>
      <p:sp>
        <p:nvSpPr>
          <p:cNvPr id="53" name="Rectangle 52" descr="&quot;&quot;">
            <a:extLst>
              <a:ext uri="{FF2B5EF4-FFF2-40B4-BE49-F238E27FC236}">
                <a16:creationId xmlns:a16="http://schemas.microsoft.com/office/drawing/2014/main" id="{59D523E9-E87E-F54E-8307-C36CA55ED95C}"/>
              </a:ext>
            </a:extLst>
          </p:cNvPr>
          <p:cNvSpPr/>
          <p:nvPr/>
        </p:nvSpPr>
        <p:spPr>
          <a:xfrm>
            <a:off x="8962105" y="1528717"/>
            <a:ext cx="3099191" cy="4162363"/>
          </a:xfrm>
          <a:prstGeom prst="rect">
            <a:avLst/>
          </a:prstGeom>
          <a:solidFill>
            <a:schemeClr val="accent6">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4" name="Rectangle 53" descr="&quot;&quot;">
            <a:extLst>
              <a:ext uri="{FF2B5EF4-FFF2-40B4-BE49-F238E27FC236}">
                <a16:creationId xmlns:a16="http://schemas.microsoft.com/office/drawing/2014/main" id="{86BBCBEB-BDE3-9748-8478-0998ED851D2F}"/>
              </a:ext>
            </a:extLst>
          </p:cNvPr>
          <p:cNvSpPr/>
          <p:nvPr/>
        </p:nvSpPr>
        <p:spPr>
          <a:xfrm>
            <a:off x="8952336" y="1449782"/>
            <a:ext cx="3108742" cy="91457"/>
          </a:xfrm>
          <a:prstGeom prst="rect">
            <a:avLst/>
          </a:prstGeom>
          <a:gradFill flip="none" rotWithShape="1">
            <a:gsLst>
              <a:gs pos="0">
                <a:schemeClr val="accent6">
                  <a:lumMod val="89000"/>
                </a:schemeClr>
              </a:gs>
              <a:gs pos="47000">
                <a:srgbClr val="96E14B"/>
              </a:gs>
              <a:gs pos="97000">
                <a:schemeClr val="accent6">
                  <a:lumMod val="7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8" name="TextBox 27">
            <a:extLst>
              <a:ext uri="{FF2B5EF4-FFF2-40B4-BE49-F238E27FC236}">
                <a16:creationId xmlns:a16="http://schemas.microsoft.com/office/drawing/2014/main" id="{F41A0AD9-7C72-F04F-AC00-98AEB85A1AE0}"/>
              </a:ext>
            </a:extLst>
          </p:cNvPr>
          <p:cNvSpPr txBox="1"/>
          <p:nvPr/>
        </p:nvSpPr>
        <p:spPr>
          <a:xfrm>
            <a:off x="9133920" y="1672711"/>
            <a:ext cx="2968528" cy="7848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Transonic Truss-Braced Wing for 5%-10% fuel burn benefit</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96E14B"/>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F20A6C71-19DE-7E44-9C0E-4C295EFA8C85}"/>
              </a:ext>
            </a:extLst>
          </p:cNvPr>
          <p:cNvSpPr txBox="1"/>
          <p:nvPr/>
        </p:nvSpPr>
        <p:spPr>
          <a:xfrm>
            <a:off x="8993706" y="2885959"/>
            <a:ext cx="3108742" cy="101566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High-Rate Composites for</a:t>
            </a:r>
            <a:b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4-6x manufacturing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rate increase</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96E14B"/>
              </a:solidFill>
              <a:effectLst/>
              <a:uLnTx/>
              <a:uFillTx/>
              <a:latin typeface="Arial" panose="020B060402020202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B7D1EBD0-56D1-6F4D-B9B7-861150D82E20}"/>
              </a:ext>
            </a:extLst>
          </p:cNvPr>
          <p:cNvSpPr txBox="1"/>
          <p:nvPr/>
        </p:nvSpPr>
        <p:spPr>
          <a:xfrm>
            <a:off x="8921514" y="4284741"/>
            <a:ext cx="3180934" cy="101566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3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Integrated Trajectory Optimization for </a:t>
            </a: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1%-2% reduction in fuel required and minimization of contrail formation</a:t>
            </a:r>
          </a:p>
        </p:txBody>
      </p:sp>
      <p:pic>
        <p:nvPicPr>
          <p:cNvPr id="7" name="Picture 6" descr="Aerial view of the Transonic Truss-Braced Wing aircraft, flying above a green forest of trees.">
            <a:extLst>
              <a:ext uri="{FF2B5EF4-FFF2-40B4-BE49-F238E27FC236}">
                <a16:creationId xmlns:a16="http://schemas.microsoft.com/office/drawing/2014/main" id="{0C4A24C2-C23B-C695-010E-D2FC08D7D0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97837" y="1273580"/>
            <a:ext cx="5526728" cy="4660953"/>
          </a:xfrm>
          <a:prstGeom prst="rect">
            <a:avLst/>
          </a:prstGeom>
        </p:spPr>
      </p:pic>
      <p:sp>
        <p:nvSpPr>
          <p:cNvPr id="6" name="Rectangle 5" descr="&quot;&quot;">
            <a:extLst>
              <a:ext uri="{FF2B5EF4-FFF2-40B4-BE49-F238E27FC236}">
                <a16:creationId xmlns:a16="http://schemas.microsoft.com/office/drawing/2014/main" id="{B2BEF000-F46D-C78D-E46C-E7206807A909}"/>
              </a:ext>
            </a:extLst>
          </p:cNvPr>
          <p:cNvSpPr/>
          <p:nvPr/>
        </p:nvSpPr>
        <p:spPr>
          <a:xfrm>
            <a:off x="0" y="6014720"/>
            <a:ext cx="12192000" cy="84351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5698131A-8B81-3AEB-3AF2-D44E5A92A3BA}"/>
              </a:ext>
            </a:extLst>
          </p:cNvPr>
          <p:cNvSpPr txBox="1"/>
          <p:nvPr/>
        </p:nvSpPr>
        <p:spPr>
          <a:xfrm>
            <a:off x="-1217" y="6131737"/>
            <a:ext cx="12163271" cy="61555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Next-generation transports using up to 30% less fuel, current and future fleets flying optimal trajectories, </a:t>
            </a:r>
            <a:br>
              <a:rPr kumimoji="0" lang="en-US" sz="1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engines burning sustainable aviation fuels for net-zero lifecycle greenhouse gas emissions</a:t>
            </a:r>
          </a:p>
        </p:txBody>
      </p:sp>
      <p:sp>
        <p:nvSpPr>
          <p:cNvPr id="4" name="Slide Number Placeholder 3">
            <a:extLst>
              <a:ext uri="{FF2B5EF4-FFF2-40B4-BE49-F238E27FC236}">
                <a16:creationId xmlns:a16="http://schemas.microsoft.com/office/drawing/2014/main" id="{DCE15E1E-CC0C-7A40-8E8C-7F68E55897D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Slide Number Placeholder 4">
            <a:extLst>
              <a:ext uri="{FF2B5EF4-FFF2-40B4-BE49-F238E27FC236}">
                <a16:creationId xmlns:a16="http://schemas.microsoft.com/office/drawing/2014/main" id="{B5545410-D0EE-FA3E-12A0-095108FFB2ED}"/>
              </a:ext>
            </a:extLst>
          </p:cNvPr>
          <p:cNvSpPr txBox="1">
            <a:spLocks/>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8AA1CF0-2751-9942-BBAA-4C77DDDF2B1B}" type="slidenum">
              <a:rPr lang="en-US" sz="1200" smtClean="0">
                <a:solidFill>
                  <a:schemeClr val="bg1"/>
                </a:solidFill>
                <a:latin typeface="Arial" panose="020B0604020202020204" pitchFamily="34" charset="0"/>
                <a:ea typeface="ＭＳ Ｐゴシック"/>
                <a:cs typeface="Arial" panose="020B0604020202020204" pitchFamily="34" charset="0"/>
              </a:rPr>
              <a:pPr algn="ctr">
                <a:defRPr/>
              </a:pPr>
              <a:t>5</a:t>
            </a:fld>
            <a:endParaRPr lang="en-US" sz="1200" dirty="0">
              <a:solidFill>
                <a:schemeClr val="bg1"/>
              </a:solidFill>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2859181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rtist illustration of the X-59 Quesst in flight over a rural neighborhood.">
            <a:extLst>
              <a:ext uri="{FF2B5EF4-FFF2-40B4-BE49-F238E27FC236}">
                <a16:creationId xmlns:a16="http://schemas.microsoft.com/office/drawing/2014/main" id="{37607E79-0481-601F-46A3-4BA146001A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12192001" cy="6865398"/>
          </a:xfrm>
          <a:prstGeom prst="rect">
            <a:avLst/>
          </a:prstGeom>
        </p:spPr>
      </p:pic>
      <p:sp>
        <p:nvSpPr>
          <p:cNvPr id="2" name="Title 1">
            <a:extLst>
              <a:ext uri="{FF2B5EF4-FFF2-40B4-BE49-F238E27FC236}">
                <a16:creationId xmlns:a16="http://schemas.microsoft.com/office/drawing/2014/main" id="{BB690F2A-AFDA-8E43-BD16-3A41C248ABF8}"/>
              </a:ext>
            </a:extLst>
          </p:cNvPr>
          <p:cNvSpPr>
            <a:spLocks noGrp="1"/>
          </p:cNvSpPr>
          <p:nvPr>
            <p:ph type="title"/>
          </p:nvPr>
        </p:nvSpPr>
        <p:spPr>
          <a:xfrm>
            <a:off x="152401" y="194865"/>
            <a:ext cx="10701291" cy="522898"/>
          </a:xfrm>
        </p:spPr>
        <p:txBody>
          <a:bodyPr/>
          <a:lstStyle/>
          <a:p>
            <a:r>
              <a:rPr lang="en-US" b="1" dirty="0" err="1">
                <a:solidFill>
                  <a:schemeClr val="tx1"/>
                </a:solidFill>
                <a:latin typeface="+mn-lt"/>
              </a:rPr>
              <a:t>Quesst</a:t>
            </a:r>
            <a:r>
              <a:rPr lang="en-US" b="1" dirty="0">
                <a:solidFill>
                  <a:schemeClr val="tx1"/>
                </a:solidFill>
                <a:latin typeface="+mn-lt"/>
              </a:rPr>
              <a:t> Mission</a:t>
            </a:r>
          </a:p>
        </p:txBody>
      </p:sp>
      <p:sp>
        <p:nvSpPr>
          <p:cNvPr id="6" name="Rectangle 5"/>
          <p:cNvSpPr/>
          <p:nvPr/>
        </p:nvSpPr>
        <p:spPr>
          <a:xfrm>
            <a:off x="152401" y="5381358"/>
            <a:ext cx="5943600" cy="40011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rial"/>
                <a:ea typeface="+mn-ea"/>
                <a:cs typeface="+mn-cs"/>
              </a:rPr>
              <a:t>Addressing the unique barriers to high-speed flight</a:t>
            </a:r>
            <a:endParaRPr kumimoji="0" lang="en-US" sz="2000" b="0" i="0" u="none" strike="noStrike" kern="1200" cap="none" spc="0" normalizeH="0" baseline="0" noProof="0" dirty="0">
              <a:ln>
                <a:noFill/>
              </a:ln>
              <a:solidFill>
                <a:srgbClr val="FFFFFF"/>
              </a:solidFill>
              <a:effectLst/>
              <a:highlight>
                <a:srgbClr val="FFFF00"/>
              </a:highlight>
              <a:uLnTx/>
              <a:uFillTx/>
              <a:latin typeface="Arial"/>
              <a:ea typeface="+mn-ea"/>
              <a:cs typeface="Arial"/>
            </a:endParaRPr>
          </a:p>
        </p:txBody>
      </p:sp>
      <p:sp>
        <p:nvSpPr>
          <p:cNvPr id="5" name="Oval 4" descr="&quot;&quot;">
            <a:extLst>
              <a:ext uri="{FF2B5EF4-FFF2-40B4-BE49-F238E27FC236}">
                <a16:creationId xmlns:a16="http://schemas.microsoft.com/office/drawing/2014/main" id="{DBC5B7B0-44A5-52CD-FF04-C13C19DB88EE}"/>
              </a:ext>
            </a:extLst>
          </p:cNvPr>
          <p:cNvSpPr/>
          <p:nvPr/>
        </p:nvSpPr>
        <p:spPr>
          <a:xfrm>
            <a:off x="8267700" y="2899738"/>
            <a:ext cx="3640273" cy="3593137"/>
          </a:xfrm>
          <a:prstGeom prst="ellipse">
            <a:avLst/>
          </a:prstGeom>
          <a:solidFill>
            <a:srgbClr val="EE7D31">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F2D54E09-E6FF-C4BD-3C64-6FD5EBE962BA}"/>
              </a:ext>
            </a:extLst>
          </p:cNvPr>
          <p:cNvSpPr/>
          <p:nvPr/>
        </p:nvSpPr>
        <p:spPr>
          <a:xfrm>
            <a:off x="8394700" y="3803227"/>
            <a:ext cx="3403600" cy="243143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srgbClr val="FFFFFF"/>
                </a:solidFill>
                <a:effectLst/>
                <a:uLnTx/>
                <a:uFillTx/>
                <a:latin typeface="Arial"/>
                <a:ea typeface="Arial" charset="0"/>
                <a:cs typeface="Arial"/>
              </a:rPr>
              <a:t>This mission will fly the </a:t>
            </a:r>
            <a:endParaRPr kumimoji="0" lang="en-US" sz="1900" b="0" i="0" u="none" strike="noStrike" kern="1200" cap="none" spc="0" normalizeH="0" baseline="0" noProof="0">
              <a:ln>
                <a:noFill/>
              </a:ln>
              <a:solidFill>
                <a:srgbClr val="FFFFFF"/>
              </a:solidFill>
              <a:effectLst/>
              <a:uLnTx/>
              <a:uFillTx/>
              <a:latin typeface="Arial"/>
              <a:ea typeface="Arial" charset="0"/>
              <a:cs typeface="Arial"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srgbClr val="FFFFFF"/>
                </a:solidFill>
                <a:effectLst/>
                <a:uLnTx/>
                <a:uFillTx/>
                <a:latin typeface="Arial"/>
                <a:ea typeface="Arial" charset="0"/>
                <a:cs typeface="Arial"/>
              </a:rPr>
              <a:t>X-59 with its quiet supersonic technologies over U.S. communities, yielding data that could lead to new en route certification standards based on acceptable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srgbClr val="FFFFFF"/>
                </a:solidFill>
                <a:effectLst/>
                <a:uLnTx/>
                <a:uFillTx/>
                <a:latin typeface="Arial"/>
                <a:ea typeface="Arial" charset="0"/>
                <a:cs typeface="Arial"/>
              </a:rPr>
              <a:t>sound levels.</a:t>
            </a:r>
            <a:endParaRPr kumimoji="0" lang="en-US" sz="1900" b="0" i="0" u="none" strike="noStrike" kern="1200" cap="none" spc="0" normalizeH="0" baseline="0" noProof="0">
              <a:ln>
                <a:noFill/>
              </a:ln>
              <a:solidFill>
                <a:srgbClr val="FFFFFF"/>
              </a:solidFill>
              <a:effectLst/>
              <a:uLnTx/>
              <a:uFillTx/>
              <a:latin typeface="Arial"/>
              <a:ea typeface="Arial" charset="0"/>
              <a:cs typeface="Arial" charset="0"/>
            </a:endParaRPr>
          </a:p>
        </p:txBody>
      </p:sp>
      <p:pic>
        <p:nvPicPr>
          <p:cNvPr id="12" name="Picture 11" descr="Quesst Typography">
            <a:extLst>
              <a:ext uri="{FF2B5EF4-FFF2-40B4-BE49-F238E27FC236}">
                <a16:creationId xmlns:a16="http://schemas.microsoft.com/office/drawing/2014/main" id="{1BAB4608-97AC-AACA-B5AD-1A2651B210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66198" y="3408442"/>
            <a:ext cx="2209802" cy="285226"/>
          </a:xfrm>
          <a:prstGeom prst="rect">
            <a:avLst/>
          </a:prstGeom>
        </p:spPr>
      </p:pic>
      <p:sp>
        <p:nvSpPr>
          <p:cNvPr id="3" name="Slide Number Placeholder 4">
            <a:extLst>
              <a:ext uri="{FF2B5EF4-FFF2-40B4-BE49-F238E27FC236}">
                <a16:creationId xmlns:a16="http://schemas.microsoft.com/office/drawing/2014/main" id="{00B0BCD4-8543-9B18-AF84-478E1C29681C}"/>
              </a:ext>
            </a:extLst>
          </p:cNvPr>
          <p:cNvSpPr txBox="1">
            <a:spLocks noGrp="1" noRot="1" noMove="1" noResize="1" noEditPoints="1" noAdjustHandles="1" noChangeArrowheads="1" noChangeShapeType="1"/>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1200" b="0" i="0" u="none" strike="noStrike" kern="1200" cap="none" spc="0" normalizeH="0" baseline="0" noProof="0" smtClean="0">
                <a:ln>
                  <a:noFill/>
                </a:ln>
                <a:solidFill>
                  <a:schemeClr val="bg1"/>
                </a:solidFill>
                <a:effectLst/>
                <a:uLnTx/>
                <a:uFillTx/>
                <a:latin typeface="Arial" panose="020B0604020202020204" pitchFamily="34" charset="0"/>
                <a:ea typeface="ＭＳ Ｐゴシック"/>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chemeClr val="bg1"/>
              </a:solidFill>
              <a:effectLst/>
              <a:uLnTx/>
              <a:uFillTx/>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190043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descr="Graphic illustration showing  regional area with a river flowing in between the two land masses. At the horizon line is a forest on fire with an unmanned aircraft flying towards it to put out the fire. The graphic also shows city areas, with urban operations for on-demand air-taxi, cargo delivery, airport transfers, high-density corridor, fleet operations, medical transfer, air ambulance, cross-metro transfers, package delivery. Also depicted in the scene are inter-city eCTOL, distribution center/warehouses, regional networks, rural operations, cargo delivery and Inter-City eV/STOL. AML-4 is depicted in orange. AML-3 is in yellow. AML-2 in green and AML-1 in blue.">
            <a:extLst>
              <a:ext uri="{FF2B5EF4-FFF2-40B4-BE49-F238E27FC236}">
                <a16:creationId xmlns:a16="http://schemas.microsoft.com/office/drawing/2014/main" id="{5116939B-9845-2755-BF66-146D4B7ECD7D}"/>
              </a:ext>
            </a:extLst>
          </p:cNvPr>
          <p:cNvGrpSpPr/>
          <p:nvPr/>
        </p:nvGrpSpPr>
        <p:grpSpPr>
          <a:xfrm>
            <a:off x="0" y="-1"/>
            <a:ext cx="12191999" cy="6659217"/>
            <a:chOff x="0" y="198782"/>
            <a:chExt cx="12191999" cy="6659217"/>
          </a:xfrm>
        </p:grpSpPr>
        <p:pic>
          <p:nvPicPr>
            <p:cNvPr id="7" name="UML 2 BG">
              <a:extLst>
                <a:ext uri="{FF2B5EF4-FFF2-40B4-BE49-F238E27FC236}">
                  <a16:creationId xmlns:a16="http://schemas.microsoft.com/office/drawing/2014/main" id="{C6CF92B2-5265-95BF-A71E-FA5846E9C54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899"/>
            <a:stretch/>
          </p:blipFill>
          <p:spPr>
            <a:xfrm>
              <a:off x="0" y="198782"/>
              <a:ext cx="12191999" cy="6659217"/>
            </a:xfrm>
            <a:prstGeom prst="rect">
              <a:avLst/>
            </a:prstGeom>
          </p:spPr>
        </p:pic>
        <p:sp>
          <p:nvSpPr>
            <p:cNvPr id="8" name="TextBox 7">
              <a:extLst>
                <a:ext uri="{FF2B5EF4-FFF2-40B4-BE49-F238E27FC236}">
                  <a16:creationId xmlns:a16="http://schemas.microsoft.com/office/drawing/2014/main" id="{D3D4B0B8-EFD8-EBAB-5AFB-7A9E1786EC06}"/>
                </a:ext>
              </a:extLst>
            </p:cNvPr>
            <p:cNvSpPr txBox="1"/>
            <p:nvPr/>
          </p:nvSpPr>
          <p:spPr>
            <a:xfrm>
              <a:off x="517072" y="4020094"/>
              <a:ext cx="987770"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Distribution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Center/Warehouse</a:t>
              </a:r>
            </a:p>
          </p:txBody>
        </p:sp>
        <p:sp>
          <p:nvSpPr>
            <p:cNvPr id="9" name="TextBox 8">
              <a:extLst>
                <a:ext uri="{FF2B5EF4-FFF2-40B4-BE49-F238E27FC236}">
                  <a16:creationId xmlns:a16="http://schemas.microsoft.com/office/drawing/2014/main" id="{657477BF-1442-684A-1D3F-D6AB26B9AB58}"/>
                </a:ext>
              </a:extLst>
            </p:cNvPr>
            <p:cNvSpPr txBox="1"/>
            <p:nvPr/>
          </p:nvSpPr>
          <p:spPr>
            <a:xfrm>
              <a:off x="1922614" y="3160525"/>
              <a:ext cx="609461"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Cargo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Delivery</a:t>
              </a:r>
            </a:p>
          </p:txBody>
        </p:sp>
        <p:sp>
          <p:nvSpPr>
            <p:cNvPr id="10" name="TextBox 9">
              <a:extLst>
                <a:ext uri="{FF2B5EF4-FFF2-40B4-BE49-F238E27FC236}">
                  <a16:creationId xmlns:a16="http://schemas.microsoft.com/office/drawing/2014/main" id="{1B8C931F-5122-F0EB-667D-A5FA4A3704B0}"/>
                </a:ext>
              </a:extLst>
            </p:cNvPr>
            <p:cNvSpPr txBox="1"/>
            <p:nvPr/>
          </p:nvSpPr>
          <p:spPr>
            <a:xfrm>
              <a:off x="6940717" y="5822680"/>
              <a:ext cx="825867"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Cross-metro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Transfer</a:t>
              </a:r>
            </a:p>
          </p:txBody>
        </p:sp>
        <p:sp>
          <p:nvSpPr>
            <p:cNvPr id="11" name="TextBox 10">
              <a:extLst>
                <a:ext uri="{FF2B5EF4-FFF2-40B4-BE49-F238E27FC236}">
                  <a16:creationId xmlns:a16="http://schemas.microsoft.com/office/drawing/2014/main" id="{98E90D2C-E56B-6950-1740-5E4412A608C5}"/>
                </a:ext>
              </a:extLst>
            </p:cNvPr>
            <p:cNvSpPr txBox="1"/>
            <p:nvPr/>
          </p:nvSpPr>
          <p:spPr>
            <a:xfrm>
              <a:off x="5919872" y="3147504"/>
              <a:ext cx="617477"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Airport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Transfer</a:t>
              </a:r>
            </a:p>
          </p:txBody>
        </p:sp>
        <p:sp>
          <p:nvSpPr>
            <p:cNvPr id="12" name="TextBox 11">
              <a:extLst>
                <a:ext uri="{FF2B5EF4-FFF2-40B4-BE49-F238E27FC236}">
                  <a16:creationId xmlns:a16="http://schemas.microsoft.com/office/drawing/2014/main" id="{3B263080-A1E6-1A2B-CA0A-0E4750AF8EA6}"/>
                </a:ext>
              </a:extLst>
            </p:cNvPr>
            <p:cNvSpPr txBox="1"/>
            <p:nvPr/>
          </p:nvSpPr>
          <p:spPr>
            <a:xfrm>
              <a:off x="9437327" y="3906466"/>
              <a:ext cx="986168" cy="400110"/>
            </a:xfrm>
            <a:prstGeom prst="rect">
              <a:avLst/>
            </a:prstGeom>
            <a:noFill/>
            <a:effectLst>
              <a:outerShdw dist="12700" dir="2700000" algn="tl" rotWithShape="0">
                <a:prstClr val="black"/>
              </a:outerShdw>
            </a:effectLst>
          </p:spPr>
          <p:txBody>
            <a:bodyPr wrap="none" rtlCol="0">
              <a:spAutoFit/>
            </a:bodyPr>
            <a:lstStyle>
              <a:defPPr>
                <a:defRPr lang="en-US"/>
              </a:defPPr>
              <a:lvl1pPr algn="ctr">
                <a:defRPr sz="1000">
                  <a:solidFill>
                    <a:srgbClr val="6CDC46"/>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Medical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Supply Delivery</a:t>
              </a:r>
            </a:p>
          </p:txBody>
        </p:sp>
        <p:sp>
          <p:nvSpPr>
            <p:cNvPr id="13" name="TextBox 12">
              <a:extLst>
                <a:ext uri="{FF2B5EF4-FFF2-40B4-BE49-F238E27FC236}">
                  <a16:creationId xmlns:a16="http://schemas.microsoft.com/office/drawing/2014/main" id="{53C20D3A-0E43-0CA9-1F59-3D21DF7F6A48}"/>
                </a:ext>
              </a:extLst>
            </p:cNvPr>
            <p:cNvSpPr txBox="1"/>
            <p:nvPr/>
          </p:nvSpPr>
          <p:spPr>
            <a:xfrm>
              <a:off x="2222132" y="1176520"/>
              <a:ext cx="1058303"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FFFFFF"/>
                  </a:solidFill>
                  <a:effectLst/>
                  <a:uLnTx/>
                  <a:uFillTx/>
                  <a:latin typeface="Arial"/>
                  <a:ea typeface="+mn-ea"/>
                  <a:cs typeface="+mn-cs"/>
                </a:rPr>
                <a:t>Rural Operations</a:t>
              </a:r>
            </a:p>
          </p:txBody>
        </p:sp>
        <p:sp>
          <p:nvSpPr>
            <p:cNvPr id="14" name="TextBox 13">
              <a:extLst>
                <a:ext uri="{FF2B5EF4-FFF2-40B4-BE49-F238E27FC236}">
                  <a16:creationId xmlns:a16="http://schemas.microsoft.com/office/drawing/2014/main" id="{3BE10145-32BF-A1A2-6F95-A1673BCB0C6C}"/>
                </a:ext>
              </a:extLst>
            </p:cNvPr>
            <p:cNvSpPr txBox="1"/>
            <p:nvPr/>
          </p:nvSpPr>
          <p:spPr>
            <a:xfrm>
              <a:off x="5741976" y="1776715"/>
              <a:ext cx="1107996"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FFFFFF"/>
                  </a:solidFill>
                  <a:effectLst/>
                  <a:uLnTx/>
                  <a:uFillTx/>
                  <a:latin typeface="Arial"/>
                  <a:ea typeface="+mn-ea"/>
                  <a:cs typeface="+mn-cs"/>
                </a:rPr>
                <a:t>Urban Operations</a:t>
              </a:r>
            </a:p>
          </p:txBody>
        </p:sp>
        <p:sp>
          <p:nvSpPr>
            <p:cNvPr id="15" name="TextBox 14">
              <a:extLst>
                <a:ext uri="{FF2B5EF4-FFF2-40B4-BE49-F238E27FC236}">
                  <a16:creationId xmlns:a16="http://schemas.microsoft.com/office/drawing/2014/main" id="{CC60B0CD-D0B5-004F-3BD5-F41CE0080D82}"/>
                </a:ext>
              </a:extLst>
            </p:cNvPr>
            <p:cNvSpPr txBox="1"/>
            <p:nvPr/>
          </p:nvSpPr>
          <p:spPr>
            <a:xfrm>
              <a:off x="2751284" y="5370129"/>
              <a:ext cx="659155" cy="400110"/>
            </a:xfrm>
            <a:prstGeom prst="rect">
              <a:avLst/>
            </a:prstGeom>
            <a:noFill/>
            <a:effectLst>
              <a:outerShdw dist="12700" dir="2700000" algn="tl" rotWithShape="0">
                <a:prstClr val="black"/>
              </a:outerShdw>
            </a:effectLst>
          </p:spPr>
          <p:txBody>
            <a:bodyPr wrap="none" rtlCol="0">
              <a:spAutoFit/>
            </a:bodyPr>
            <a:lstStyle>
              <a:defPPr>
                <a:defRPr lang="en-US"/>
              </a:defPPr>
              <a:lvl1pPr algn="ctr">
                <a:defRPr sz="1000">
                  <a:solidFill>
                    <a:srgbClr val="6CDC46"/>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Inter-city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eCTOL</a:t>
              </a:r>
            </a:p>
          </p:txBody>
        </p:sp>
        <p:sp>
          <p:nvSpPr>
            <p:cNvPr id="16" name="TextBox 15">
              <a:extLst>
                <a:ext uri="{FF2B5EF4-FFF2-40B4-BE49-F238E27FC236}">
                  <a16:creationId xmlns:a16="http://schemas.microsoft.com/office/drawing/2014/main" id="{5791A185-6316-5885-1486-4BA92AD04995}"/>
                </a:ext>
              </a:extLst>
            </p:cNvPr>
            <p:cNvSpPr txBox="1"/>
            <p:nvPr/>
          </p:nvSpPr>
          <p:spPr>
            <a:xfrm>
              <a:off x="10859405" y="3562628"/>
              <a:ext cx="771365"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Ambulance</a:t>
              </a:r>
            </a:p>
          </p:txBody>
        </p:sp>
        <p:sp>
          <p:nvSpPr>
            <p:cNvPr id="19" name="TextBox 18">
              <a:extLst>
                <a:ext uri="{FF2B5EF4-FFF2-40B4-BE49-F238E27FC236}">
                  <a16:creationId xmlns:a16="http://schemas.microsoft.com/office/drawing/2014/main" id="{44D5F43D-F56A-44DE-34B7-65B7B693E1A1}"/>
                </a:ext>
              </a:extLst>
            </p:cNvPr>
            <p:cNvSpPr txBox="1"/>
            <p:nvPr/>
          </p:nvSpPr>
          <p:spPr>
            <a:xfrm>
              <a:off x="7144543" y="2468246"/>
              <a:ext cx="609462" cy="400110"/>
            </a:xfrm>
            <a:prstGeom prst="rect">
              <a:avLst/>
            </a:prstGeom>
            <a:noFill/>
            <a:effectLst>
              <a:outerShdw dist="12700" dir="2700000" algn="tl" rotWithShape="0">
                <a:prstClr val="black"/>
              </a:outerShdw>
            </a:effectLst>
          </p:spPr>
          <p:txBody>
            <a:bodyPr wrap="none" rtlCol="0">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Cargo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Delivery</a:t>
              </a:r>
            </a:p>
          </p:txBody>
        </p:sp>
        <p:sp>
          <p:nvSpPr>
            <p:cNvPr id="30" name="TextBox 29">
              <a:extLst>
                <a:ext uri="{FF2B5EF4-FFF2-40B4-BE49-F238E27FC236}">
                  <a16:creationId xmlns:a16="http://schemas.microsoft.com/office/drawing/2014/main" id="{CF6F28DC-7611-D05F-E80C-2D2A903BA157}"/>
                </a:ext>
              </a:extLst>
            </p:cNvPr>
            <p:cNvSpPr txBox="1"/>
            <p:nvPr/>
          </p:nvSpPr>
          <p:spPr>
            <a:xfrm>
              <a:off x="7796497" y="4205740"/>
              <a:ext cx="763351" cy="400110"/>
            </a:xfrm>
            <a:prstGeom prst="rect">
              <a:avLst/>
            </a:prstGeom>
            <a:noFill/>
            <a:effectLst>
              <a:outerShdw dist="12700" dir="2700000" algn="tl" rotWithShape="0">
                <a:prstClr val="black"/>
              </a:outerShdw>
            </a:effectLst>
          </p:spPr>
          <p:txBody>
            <a:bodyPr wrap="none" rtlCol="0">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Fleet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Operations</a:t>
              </a:r>
            </a:p>
          </p:txBody>
        </p:sp>
        <p:sp>
          <p:nvSpPr>
            <p:cNvPr id="35" name="TextBox 34">
              <a:extLst>
                <a:ext uri="{FF2B5EF4-FFF2-40B4-BE49-F238E27FC236}">
                  <a16:creationId xmlns:a16="http://schemas.microsoft.com/office/drawing/2014/main" id="{D0E36D56-E140-8A1C-7BDD-FE26FA40845C}"/>
                </a:ext>
              </a:extLst>
            </p:cNvPr>
            <p:cNvSpPr txBox="1"/>
            <p:nvPr/>
          </p:nvSpPr>
          <p:spPr>
            <a:xfrm>
              <a:off x="3261219" y="2622459"/>
              <a:ext cx="702435" cy="400110"/>
            </a:xfrm>
            <a:prstGeom prst="rect">
              <a:avLst/>
            </a:prstGeom>
            <a:noFill/>
            <a:effectLst>
              <a:outerShdw dist="12700" dir="2700000" algn="tl" rotWithShape="0">
                <a:prstClr val="black"/>
              </a:outerShdw>
            </a:effectLst>
          </p:spPr>
          <p:txBody>
            <a:bodyPr wrap="none" rtlCol="0">
              <a:spAutoFit/>
            </a:bodyPr>
            <a:lstStyle>
              <a:defPPr>
                <a:defRPr lang="en-US"/>
              </a:defPPr>
              <a:lvl1pPr algn="ctr">
                <a:defRPr sz="10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Inter-City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EEE781"/>
                  </a:solidFill>
                  <a:effectLst>
                    <a:outerShdw blurRad="50800" dist="38100" dir="2700000" algn="tl" rotWithShape="0">
                      <a:prstClr val="black">
                        <a:alpha val="40000"/>
                      </a:prstClr>
                    </a:outerShdw>
                  </a:effectLst>
                  <a:uLnTx/>
                  <a:uFillTx/>
                  <a:latin typeface="Arial"/>
                  <a:ea typeface="+mn-ea"/>
                  <a:cs typeface="+mn-cs"/>
                </a:rPr>
                <a:t>eC</a:t>
              </a: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/STOL</a:t>
              </a:r>
            </a:p>
          </p:txBody>
        </p:sp>
        <p:sp>
          <p:nvSpPr>
            <p:cNvPr id="41" name="TextBox 40">
              <a:extLst>
                <a:ext uri="{FF2B5EF4-FFF2-40B4-BE49-F238E27FC236}">
                  <a16:creationId xmlns:a16="http://schemas.microsoft.com/office/drawing/2014/main" id="{5CAB46C6-C04F-F328-C0E4-39175356D1E6}"/>
                </a:ext>
              </a:extLst>
            </p:cNvPr>
            <p:cNvSpPr txBox="1"/>
            <p:nvPr/>
          </p:nvSpPr>
          <p:spPr>
            <a:xfrm>
              <a:off x="4602459" y="2949001"/>
              <a:ext cx="673582" cy="400110"/>
            </a:xfrm>
            <a:prstGeom prst="rect">
              <a:avLst/>
            </a:prstGeom>
            <a:noFill/>
            <a:effectLst>
              <a:outerShdw dist="12700" dir="2700000" algn="tl" rotWithShape="0">
                <a:prstClr val="black"/>
              </a:outerShdw>
            </a:effectLst>
          </p:spPr>
          <p:txBody>
            <a:bodyPr wrap="none" lIns="91440" tIns="45720" rIns="91440" bIns="45720" rtlCol="0" anchor="t">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Inter-City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A34A"/>
                  </a:solidFill>
                  <a:effectLst>
                    <a:outerShdw blurRad="50800" dist="38100" dir="2700000" algn="tl" rotWithShape="0">
                      <a:prstClr val="black">
                        <a:alpha val="40000"/>
                      </a:prstClr>
                    </a:outerShdw>
                  </a:effectLst>
                  <a:uLnTx/>
                  <a:uFillTx/>
                  <a:latin typeface="Arial"/>
                  <a:ea typeface="+mn-ea"/>
                  <a:cs typeface="+mn-cs"/>
                </a:rPr>
                <a:t>eVTOL</a:t>
              </a:r>
              <a:endPar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endParaRPr>
            </a:p>
          </p:txBody>
        </p:sp>
        <p:sp>
          <p:nvSpPr>
            <p:cNvPr id="42" name="TextBox 41">
              <a:extLst>
                <a:ext uri="{FF2B5EF4-FFF2-40B4-BE49-F238E27FC236}">
                  <a16:creationId xmlns:a16="http://schemas.microsoft.com/office/drawing/2014/main" id="{7411759C-3A8D-AE77-904E-236246A58D29}"/>
                </a:ext>
              </a:extLst>
            </p:cNvPr>
            <p:cNvSpPr txBox="1"/>
            <p:nvPr/>
          </p:nvSpPr>
          <p:spPr>
            <a:xfrm>
              <a:off x="4445341" y="5521844"/>
              <a:ext cx="1063112"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Package Delivery</a:t>
              </a:r>
            </a:p>
          </p:txBody>
        </p:sp>
        <p:sp>
          <p:nvSpPr>
            <p:cNvPr id="43" name="TextBox 42">
              <a:extLst>
                <a:ext uri="{FF2B5EF4-FFF2-40B4-BE49-F238E27FC236}">
                  <a16:creationId xmlns:a16="http://schemas.microsoft.com/office/drawing/2014/main" id="{22927532-E966-5FBA-204A-B2487879B206}"/>
                </a:ext>
              </a:extLst>
            </p:cNvPr>
            <p:cNvSpPr txBox="1"/>
            <p:nvPr/>
          </p:nvSpPr>
          <p:spPr>
            <a:xfrm>
              <a:off x="303099" y="2089601"/>
              <a:ext cx="636713"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Regional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Network</a:t>
              </a:r>
            </a:p>
          </p:txBody>
        </p:sp>
        <p:sp>
          <p:nvSpPr>
            <p:cNvPr id="44" name="TextBox 43">
              <a:extLst>
                <a:ext uri="{FF2B5EF4-FFF2-40B4-BE49-F238E27FC236}">
                  <a16:creationId xmlns:a16="http://schemas.microsoft.com/office/drawing/2014/main" id="{8AF04361-7677-DBAA-EFB1-418B7BC3740F}"/>
                </a:ext>
              </a:extLst>
            </p:cNvPr>
            <p:cNvSpPr txBox="1"/>
            <p:nvPr/>
          </p:nvSpPr>
          <p:spPr>
            <a:xfrm>
              <a:off x="7559796" y="1450481"/>
              <a:ext cx="806631"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On Demand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Air-Taxi</a:t>
              </a:r>
            </a:p>
          </p:txBody>
        </p:sp>
        <p:sp>
          <p:nvSpPr>
            <p:cNvPr id="45" name="TextBox 44">
              <a:extLst>
                <a:ext uri="{FF2B5EF4-FFF2-40B4-BE49-F238E27FC236}">
                  <a16:creationId xmlns:a16="http://schemas.microsoft.com/office/drawing/2014/main" id="{2D38EA49-D0DB-8CB2-F9D5-04E212384675}"/>
                </a:ext>
              </a:extLst>
            </p:cNvPr>
            <p:cNvSpPr txBox="1"/>
            <p:nvPr/>
          </p:nvSpPr>
          <p:spPr>
            <a:xfrm>
              <a:off x="8366427" y="673970"/>
              <a:ext cx="1074332"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FFFFFF"/>
                  </a:solidFill>
                  <a:effectLst/>
                  <a:uLnTx/>
                  <a:uFillTx/>
                  <a:latin typeface="Arial"/>
                  <a:ea typeface="+mn-ea"/>
                  <a:cs typeface="+mn-cs"/>
                </a:rPr>
                <a:t>Wildfire Fighting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FFFFFF"/>
                  </a:solidFill>
                  <a:effectLst/>
                  <a:uLnTx/>
                  <a:uFillTx/>
                  <a:latin typeface="Arial"/>
                  <a:ea typeface="+mn-ea"/>
                  <a:cs typeface="+mn-cs"/>
                </a:rPr>
                <a:t>Operations</a:t>
              </a:r>
            </a:p>
          </p:txBody>
        </p:sp>
      </p:grpSp>
      <p:sp>
        <p:nvSpPr>
          <p:cNvPr id="2" name="Title 1">
            <a:extLst>
              <a:ext uri="{FF2B5EF4-FFF2-40B4-BE49-F238E27FC236}">
                <a16:creationId xmlns:a16="http://schemas.microsoft.com/office/drawing/2014/main" id="{DE41B1E2-14D2-462C-AA89-17DF45C888E5}"/>
              </a:ext>
            </a:extLst>
          </p:cNvPr>
          <p:cNvSpPr>
            <a:spLocks noGrp="1"/>
          </p:cNvSpPr>
          <p:nvPr>
            <p:ph type="title"/>
          </p:nvPr>
        </p:nvSpPr>
        <p:spPr>
          <a:xfrm>
            <a:off x="157807" y="241276"/>
            <a:ext cx="10701291" cy="522898"/>
          </a:xfrm>
        </p:spPr>
        <p:txBody>
          <a:bodyPr>
            <a:normAutofit/>
          </a:bodyPr>
          <a:lstStyle/>
          <a:p>
            <a:r>
              <a:rPr lang="en-US" b="1" dirty="0">
                <a:solidFill>
                  <a:schemeClr val="tx1"/>
                </a:solidFill>
              </a:rPr>
              <a:t>Advanced Air Mobility Mission</a:t>
            </a:r>
          </a:p>
        </p:txBody>
      </p:sp>
      <p:sp>
        <p:nvSpPr>
          <p:cNvPr id="29" name="Rectangle 28" descr="&quot;&quot;">
            <a:extLst>
              <a:ext uri="{FF2B5EF4-FFF2-40B4-BE49-F238E27FC236}">
                <a16:creationId xmlns:a16="http://schemas.microsoft.com/office/drawing/2014/main" id="{B145BD86-DC19-0745-9F52-3B589417CC2B}"/>
              </a:ext>
            </a:extLst>
          </p:cNvPr>
          <p:cNvSpPr/>
          <p:nvPr/>
        </p:nvSpPr>
        <p:spPr>
          <a:xfrm>
            <a:off x="90" y="6192292"/>
            <a:ext cx="12191821" cy="665708"/>
          </a:xfrm>
          <a:prstGeom prst="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err="1">
              <a:ln>
                <a:noFill/>
              </a:ln>
              <a:solidFill>
                <a:srgbClr val="000000"/>
              </a:solidFill>
              <a:effectLst/>
              <a:uLnTx/>
              <a:uFillTx/>
              <a:latin typeface="Arial"/>
              <a:ea typeface="+mn-ea"/>
              <a:cs typeface="+mn-cs"/>
            </a:endParaRPr>
          </a:p>
        </p:txBody>
      </p:sp>
      <p:sp>
        <p:nvSpPr>
          <p:cNvPr id="32" name="TextBox 31">
            <a:extLst>
              <a:ext uri="{FF2B5EF4-FFF2-40B4-BE49-F238E27FC236}">
                <a16:creationId xmlns:a16="http://schemas.microsoft.com/office/drawing/2014/main" id="{70C8C4D0-9FFC-5A4B-B861-AB5CCCCCEBFA}"/>
              </a:ext>
            </a:extLst>
          </p:cNvPr>
          <p:cNvSpPr txBox="1">
            <a:spLocks/>
          </p:cNvSpPr>
          <p:nvPr/>
        </p:nvSpPr>
        <p:spPr>
          <a:xfrm>
            <a:off x="162074" y="6245836"/>
            <a:ext cx="11803411" cy="553998"/>
          </a:xfrm>
          <a:prstGeom prst="rect">
            <a:avLst/>
          </a:prstGeom>
        </p:spPr>
        <p:txBody>
          <a:bodyPr vert="horz" wrap="square" lIns="0" tIns="0" rIns="0" bIns="0" rtlCol="0" anchor="ctr" anchorCtr="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895350" rtl="0" eaLnBrk="1" fontAlgn="auto" latinLnBrk="0" hangingPunct="1">
              <a:lnSpc>
                <a:spcPct val="100000"/>
              </a:lnSpc>
              <a:spcBef>
                <a:spcPts val="0"/>
              </a:spcBef>
              <a:spcAft>
                <a:spcPts val="0"/>
              </a:spcAft>
              <a:buClr>
                <a:srgbClr val="44546A"/>
              </a:buClr>
              <a:buSzPct val="100000"/>
              <a:buFontTx/>
              <a:buNone/>
              <a:tabLst/>
              <a:defRPr/>
            </a:pPr>
            <a:r>
              <a:rPr kumimoji="0" lang="en-US" sz="1800" b="0" i="0" u="none" strike="noStrike" kern="1200" cap="none" spc="0" normalizeH="0" baseline="0" noProof="0">
                <a:ln>
                  <a:noFill/>
                </a:ln>
                <a:solidFill>
                  <a:srgbClr val="FFFFFF"/>
                </a:solidFill>
                <a:effectLst/>
                <a:uLnTx/>
                <a:uFillTx/>
                <a:latin typeface="Arial"/>
                <a:ea typeface="+mn-ea"/>
                <a:cs typeface="Arial"/>
              </a:rPr>
              <a:t>Safe, sustainable, affordable, and accessible aviation </a:t>
            </a:r>
          </a:p>
          <a:p>
            <a:pPr marL="0" marR="0" lvl="0" indent="0" algn="ctr" defTabSz="895350" rtl="0" eaLnBrk="1" fontAlgn="auto" latinLnBrk="0" hangingPunct="1">
              <a:lnSpc>
                <a:spcPct val="100000"/>
              </a:lnSpc>
              <a:spcBef>
                <a:spcPts val="0"/>
              </a:spcBef>
              <a:spcAft>
                <a:spcPts val="0"/>
              </a:spcAft>
              <a:buClr>
                <a:srgbClr val="44546A"/>
              </a:buClr>
              <a:buSzPct val="100000"/>
              <a:buFontTx/>
              <a:buNone/>
              <a:tabLst/>
              <a:defRPr/>
            </a:pPr>
            <a:r>
              <a:rPr kumimoji="0" lang="en-US" sz="1800" b="0" i="0" u="none" strike="noStrike" kern="1200" cap="none" spc="0" normalizeH="0" baseline="0" noProof="0">
                <a:ln>
                  <a:noFill/>
                </a:ln>
                <a:solidFill>
                  <a:srgbClr val="FFFFFF"/>
                </a:solidFill>
                <a:effectLst/>
                <a:uLnTx/>
                <a:uFillTx/>
                <a:latin typeface="Arial"/>
                <a:ea typeface="+mn-ea"/>
                <a:cs typeface="Arial"/>
              </a:rPr>
              <a:t>for transformational local and intraregional missions</a:t>
            </a: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Slide Number Placeholder 4">
            <a:extLst>
              <a:ext uri="{FF2B5EF4-FFF2-40B4-BE49-F238E27FC236}">
                <a16:creationId xmlns:a16="http://schemas.microsoft.com/office/drawing/2014/main" id="{62999375-2CD4-4D09-41DF-94D354940B71}"/>
              </a:ext>
            </a:extLst>
          </p:cNvPr>
          <p:cNvSpPr txBox="1">
            <a:spLocks noGrp="1" noRot="1" noMove="1" noResize="1" noEditPoints="1" noAdjustHandles="1" noChangeArrowheads="1" noChangeShapeType="1"/>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1200" b="0" i="0" u="none" strike="noStrike" kern="1200" cap="none" spc="0" normalizeH="0" baseline="0" noProof="0" smtClean="0">
                <a:ln>
                  <a:noFill/>
                </a:ln>
                <a:solidFill>
                  <a:schemeClr val="bg1"/>
                </a:solidFill>
                <a:effectLst/>
                <a:uLnTx/>
                <a:uFillTx/>
                <a:latin typeface="Arial" panose="020B0604020202020204" pitchFamily="34" charset="0"/>
                <a:ea typeface="ＭＳ Ｐゴシック"/>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chemeClr val="bg1"/>
              </a:solidFill>
              <a:effectLst/>
              <a:uLnTx/>
              <a:uFillTx/>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3344274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5FCDC53-07E2-9928-E43B-1FB7AA7884B5}"/>
              </a:ext>
            </a:extLst>
          </p:cNvPr>
          <p:cNvSpPr/>
          <p:nvPr/>
        </p:nvSpPr>
        <p:spPr>
          <a:xfrm>
            <a:off x="7571134" y="4796079"/>
            <a:ext cx="4536896" cy="1546347"/>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4EBAD62-ABFD-D174-CBFB-7A4A7AA089B6}"/>
              </a:ext>
            </a:extLst>
          </p:cNvPr>
          <p:cNvSpPr/>
          <p:nvPr/>
        </p:nvSpPr>
        <p:spPr>
          <a:xfrm>
            <a:off x="7589829" y="2760527"/>
            <a:ext cx="4536896" cy="1545336"/>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64C16F9-3171-0256-AEBD-F8DADA2171C3}"/>
              </a:ext>
            </a:extLst>
          </p:cNvPr>
          <p:cNvSpPr/>
          <p:nvPr/>
        </p:nvSpPr>
        <p:spPr>
          <a:xfrm>
            <a:off x="7180029" y="885883"/>
            <a:ext cx="4858050" cy="1355316"/>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A52C111F-202E-C0DF-0B92-9165A4CAC27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31115" y="908863"/>
            <a:ext cx="2857662" cy="1307179"/>
          </a:xfrm>
          <a:prstGeom prst="rect">
            <a:avLst/>
          </a:prstGeom>
        </p:spPr>
      </p:pic>
      <p:sp>
        <p:nvSpPr>
          <p:cNvPr id="9" name="Rectangle 8">
            <a:extLst>
              <a:ext uri="{FF2B5EF4-FFF2-40B4-BE49-F238E27FC236}">
                <a16:creationId xmlns:a16="http://schemas.microsoft.com/office/drawing/2014/main" id="{6940405D-B5DB-ECFF-DEBA-F3365177D7FA}"/>
              </a:ext>
            </a:extLst>
          </p:cNvPr>
          <p:cNvSpPr/>
          <p:nvPr/>
        </p:nvSpPr>
        <p:spPr>
          <a:xfrm>
            <a:off x="327998" y="867390"/>
            <a:ext cx="2942721" cy="2582013"/>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pic>
        <p:nvPicPr>
          <p:cNvPr id="38" name="Picture 37" descr="Artist illustration of the transonic truss-braced wing aircraft in flight. There are call outs for various elements of the aircraft.">
            <a:extLst>
              <a:ext uri="{FF2B5EF4-FFF2-40B4-BE49-F238E27FC236}">
                <a16:creationId xmlns:a16="http://schemas.microsoft.com/office/drawing/2014/main" id="{D1EA97D7-E8B3-14FE-277D-0D03EA63420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40951" y="933384"/>
            <a:ext cx="2899208" cy="1396118"/>
          </a:xfrm>
          <a:prstGeom prst="rect">
            <a:avLst/>
          </a:prstGeom>
        </p:spPr>
      </p:pic>
      <p:sp>
        <p:nvSpPr>
          <p:cNvPr id="15" name="Rectangle 14">
            <a:extLst>
              <a:ext uri="{FF2B5EF4-FFF2-40B4-BE49-F238E27FC236}">
                <a16:creationId xmlns:a16="http://schemas.microsoft.com/office/drawing/2014/main" id="{7AF6F6A3-832A-872F-88DA-7013580630D4}"/>
              </a:ext>
            </a:extLst>
          </p:cNvPr>
          <p:cNvSpPr/>
          <p:nvPr/>
        </p:nvSpPr>
        <p:spPr>
          <a:xfrm>
            <a:off x="3803865" y="867390"/>
            <a:ext cx="3117929" cy="2313592"/>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11" name="Rectangle 10">
            <a:extLst>
              <a:ext uri="{FF2B5EF4-FFF2-40B4-BE49-F238E27FC236}">
                <a16:creationId xmlns:a16="http://schemas.microsoft.com/office/drawing/2014/main" id="{1548B375-97B5-BDB9-FC86-7B53372CEFFD}"/>
              </a:ext>
            </a:extLst>
          </p:cNvPr>
          <p:cNvSpPr/>
          <p:nvPr/>
        </p:nvSpPr>
        <p:spPr>
          <a:xfrm>
            <a:off x="3803868" y="3296913"/>
            <a:ext cx="3543862" cy="3048116"/>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10" name="Rectangle 9">
            <a:extLst>
              <a:ext uri="{FF2B5EF4-FFF2-40B4-BE49-F238E27FC236}">
                <a16:creationId xmlns:a16="http://schemas.microsoft.com/office/drawing/2014/main" id="{5D07024F-2037-B174-E732-FF80EFEBD012}"/>
              </a:ext>
            </a:extLst>
          </p:cNvPr>
          <p:cNvSpPr/>
          <p:nvPr/>
        </p:nvSpPr>
        <p:spPr>
          <a:xfrm>
            <a:off x="274183" y="3582695"/>
            <a:ext cx="3076296" cy="2753573"/>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25" name="Rectangle 24" descr="&quot;&quot;">
            <a:extLst>
              <a:ext uri="{FF2B5EF4-FFF2-40B4-BE49-F238E27FC236}">
                <a16:creationId xmlns:a16="http://schemas.microsoft.com/office/drawing/2014/main" id="{F7776269-14AD-FE3B-C7A7-01879B96957A}"/>
              </a:ext>
            </a:extLst>
          </p:cNvPr>
          <p:cNvSpPr>
            <a:spLocks/>
          </p:cNvSpPr>
          <p:nvPr/>
        </p:nvSpPr>
        <p:spPr>
          <a:xfrm>
            <a:off x="-15240" y="6393859"/>
            <a:ext cx="12207240" cy="457200"/>
          </a:xfrm>
          <a:prstGeom prst="rect">
            <a:avLst/>
          </a:prstGeom>
          <a:solidFill>
            <a:srgbClr val="06295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ea typeface="ＭＳ Ｐゴシック"/>
                <a:cs typeface="Arial" panose="020B0604020202020204" pitchFamily="34" charset="0"/>
              </a:rPr>
              <a:t>M</a:t>
            </a:r>
            <a:r>
              <a:rPr kumimoji="0" lang="en-US" sz="1800" b="0" i="0" u="none" strike="noStrike" kern="1200" cap="none" spc="0" normalizeH="0" baseline="0" noProof="0" err="1">
                <a:ln>
                  <a:noFill/>
                </a:ln>
                <a:effectLst/>
                <a:uLnTx/>
                <a:uFillTx/>
                <a:latin typeface="Arial" panose="020B0604020202020204" pitchFamily="34" charset="0"/>
                <a:ea typeface="ＭＳ Ｐゴシック"/>
                <a:cs typeface="Arial" panose="020B0604020202020204" pitchFamily="34" charset="0"/>
              </a:rPr>
              <a:t>aturing</a:t>
            </a:r>
            <a:r>
              <a:rPr lang="en-US">
                <a:latin typeface="Arial" panose="020B0604020202020204" pitchFamily="34" charset="0"/>
                <a:ea typeface="ＭＳ Ｐゴシック"/>
                <a:cs typeface="Arial" panose="020B0604020202020204" pitchFamily="34" charset="0"/>
              </a:rPr>
              <a:t> key integrated vehicle and propulsion technologies on the path to aviation sustainability. </a:t>
            </a:r>
            <a:endParaRPr kumimoji="0" lang="en-US" sz="1800" b="0" i="0" u="none" strike="noStrike" kern="1200" cap="none" spc="0" normalizeH="0" baseline="0" noProof="0">
              <a:ln>
                <a:noFill/>
              </a:ln>
              <a:effectLst/>
              <a:uLnTx/>
              <a:uFillTx/>
              <a:latin typeface="Arial" panose="020B0604020202020204" pitchFamily="34" charset="0"/>
              <a:ea typeface="ＭＳ Ｐゴシック"/>
              <a:cs typeface="Arial" panose="020B0604020202020204" pitchFamily="34" charset="0"/>
            </a:endParaRPr>
          </a:p>
        </p:txBody>
      </p:sp>
      <p:sp>
        <p:nvSpPr>
          <p:cNvPr id="6" name="TextBox 5">
            <a:extLst>
              <a:ext uri="{FF2B5EF4-FFF2-40B4-BE49-F238E27FC236}">
                <a16:creationId xmlns:a16="http://schemas.microsoft.com/office/drawing/2014/main" id="{434EADD1-43C4-D08C-86D4-AED9A75741E1}"/>
              </a:ext>
            </a:extLst>
          </p:cNvPr>
          <p:cNvSpPr txBox="1"/>
          <p:nvPr/>
        </p:nvSpPr>
        <p:spPr>
          <a:xfrm>
            <a:off x="469900" y="6460960"/>
            <a:ext cx="0" cy="0"/>
          </a:xfrm>
          <a:prstGeom prst="rect">
            <a:avLst/>
          </a:prstGeom>
          <a:noFill/>
        </p:spPr>
        <p:txBody>
          <a:bodyPr wrap="none" lIns="0" tIns="0" rIns="0" bIns="0" rtlCol="0">
            <a:noAutofit/>
          </a:bodyPr>
          <a:lstStyle/>
          <a:p>
            <a:pPr algn="l">
              <a:spcAft>
                <a:spcPts val="600"/>
              </a:spcAft>
            </a:pPr>
            <a:endParaRPr lang="en-US"/>
          </a:p>
        </p:txBody>
      </p:sp>
      <p:pic>
        <p:nvPicPr>
          <p:cNvPr id="27" name="Picture 26" descr="3D cross-cut of a small core gas turbine engine.">
            <a:extLst>
              <a:ext uri="{FF2B5EF4-FFF2-40B4-BE49-F238E27FC236}">
                <a16:creationId xmlns:a16="http://schemas.microsoft.com/office/drawing/2014/main" id="{0F218070-0B3D-2A3A-1D62-3E81FEB5D2B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2805" y="3802814"/>
            <a:ext cx="2593019" cy="1459249"/>
          </a:xfrm>
          <a:prstGeom prst="rect">
            <a:avLst/>
          </a:prstGeom>
          <a:noFill/>
        </p:spPr>
      </p:pic>
      <p:sp>
        <p:nvSpPr>
          <p:cNvPr id="40" name="TextBox 39">
            <a:extLst>
              <a:ext uri="{FF2B5EF4-FFF2-40B4-BE49-F238E27FC236}">
                <a16:creationId xmlns:a16="http://schemas.microsoft.com/office/drawing/2014/main" id="{05ED4B07-9BAA-8252-A8F2-5CE31E7D5863}"/>
              </a:ext>
            </a:extLst>
          </p:cNvPr>
          <p:cNvSpPr txBox="1"/>
          <p:nvPr/>
        </p:nvSpPr>
        <p:spPr>
          <a:xfrm>
            <a:off x="324071" y="2395498"/>
            <a:ext cx="2946648" cy="561462"/>
          </a:xfrm>
          <a:prstGeom prst="rect">
            <a:avLst/>
          </a:prstGeom>
          <a:solidFill>
            <a:srgbClr val="E5F6EE"/>
          </a:solidFill>
          <a:ln w="28575">
            <a:solidFill>
              <a:srgbClr val="062954"/>
            </a:solidFill>
          </a:ln>
        </p:spPr>
        <p:txBody>
          <a:bodyPr wrap="square" lIns="68354" tIns="34176" rIns="68354" bIns="34176" rtlCol="0">
            <a:spAutoFit/>
          </a:bodyPr>
          <a:lstStyle/>
          <a:p>
            <a:pPr algn="ctr" defTabSz="341807">
              <a:defRPr/>
            </a:pPr>
            <a:r>
              <a:rPr kumimoji="0" lang="en-US" sz="1600" b="1" i="0" u="none" strike="noStrike" kern="1200" cap="none" spc="0" normalizeH="0" baseline="0" noProof="0">
                <a:ln>
                  <a:noFill/>
                </a:ln>
                <a:solidFill>
                  <a:srgbClr val="062954"/>
                </a:solidFill>
                <a:effectLst/>
                <a:uLnTx/>
                <a:uFillTx/>
                <a:latin typeface="+mj-lt"/>
                <a:ea typeface="Calibri" panose="020F0502020204030204" pitchFamily="34" charset="0"/>
              </a:rPr>
              <a:t>TTBW tech maturation (low speed, deep stall, icing)</a:t>
            </a:r>
          </a:p>
        </p:txBody>
      </p:sp>
      <p:sp>
        <p:nvSpPr>
          <p:cNvPr id="42" name="TextBox 41">
            <a:extLst>
              <a:ext uri="{FF2B5EF4-FFF2-40B4-BE49-F238E27FC236}">
                <a16:creationId xmlns:a16="http://schemas.microsoft.com/office/drawing/2014/main" id="{69085945-1885-582B-4B04-5D6671DC3F1E}"/>
              </a:ext>
            </a:extLst>
          </p:cNvPr>
          <p:cNvSpPr txBox="1"/>
          <p:nvPr/>
        </p:nvSpPr>
        <p:spPr>
          <a:xfrm>
            <a:off x="3803868" y="5601234"/>
            <a:ext cx="3543862" cy="530684"/>
          </a:xfrm>
          <a:prstGeom prst="rect">
            <a:avLst/>
          </a:prstGeom>
          <a:solidFill>
            <a:srgbClr val="E5F6EE"/>
          </a:solidFill>
          <a:ln w="28575">
            <a:solidFill>
              <a:srgbClr val="062954"/>
            </a:solidFill>
          </a:ln>
        </p:spPr>
        <p:txBody>
          <a:bodyPr wrap="square" lIns="68354" tIns="34176" rIns="68354" bIns="34176" rtlCol="0">
            <a:spAutoFit/>
          </a:bodyPr>
          <a:lstStyle/>
          <a:p>
            <a:pPr algn="ctr" defTabSz="341807">
              <a:defRPr/>
            </a:pPr>
            <a:r>
              <a:rPr kumimoji="0" lang="en-US" sz="1500" b="1" i="0" u="none" strike="noStrike" kern="1200" cap="none" spc="0" normalizeH="0" baseline="0" noProof="0" dirty="0">
                <a:ln>
                  <a:noFill/>
                </a:ln>
                <a:solidFill>
                  <a:srgbClr val="062954"/>
                </a:solidFill>
                <a:effectLst/>
                <a:uLnTx/>
                <a:uFillTx/>
                <a:latin typeface="+mj-lt"/>
                <a:ea typeface="Calibri" panose="020F0502020204030204" pitchFamily="34" charset="0"/>
              </a:rPr>
              <a:t>Electrical Powertrain Components in NASA’s Electrified Aircraft Testbed</a:t>
            </a:r>
          </a:p>
        </p:txBody>
      </p:sp>
      <p:sp>
        <p:nvSpPr>
          <p:cNvPr id="43" name="TextBox 42">
            <a:extLst>
              <a:ext uri="{FF2B5EF4-FFF2-40B4-BE49-F238E27FC236}">
                <a16:creationId xmlns:a16="http://schemas.microsoft.com/office/drawing/2014/main" id="{206D53BD-A396-9762-558B-FA67576938BA}"/>
              </a:ext>
            </a:extLst>
          </p:cNvPr>
          <p:cNvSpPr txBox="1"/>
          <p:nvPr/>
        </p:nvSpPr>
        <p:spPr>
          <a:xfrm>
            <a:off x="3803868" y="2392272"/>
            <a:ext cx="3117928" cy="807683"/>
          </a:xfrm>
          <a:prstGeom prst="rect">
            <a:avLst/>
          </a:prstGeom>
          <a:solidFill>
            <a:srgbClr val="E5F6EE"/>
          </a:solidFill>
          <a:ln w="28575">
            <a:solidFill>
              <a:srgbClr val="062954"/>
            </a:solidFill>
          </a:ln>
        </p:spPr>
        <p:txBody>
          <a:bodyPr wrap="square" lIns="68354" tIns="34176" rIns="68354" bIns="34176" rtlCol="0">
            <a:spAutoFit/>
          </a:bodyPr>
          <a:lstStyle/>
          <a:p>
            <a:pPr algn="ctr" defTabSz="341807">
              <a:defRPr/>
            </a:pPr>
            <a:r>
              <a:rPr kumimoji="0" lang="en-US" sz="1600" b="1" i="0" u="none" strike="noStrike" kern="1200" cap="none" spc="0" normalizeH="0" baseline="0" noProof="0">
                <a:ln>
                  <a:noFill/>
                </a:ln>
                <a:solidFill>
                  <a:srgbClr val="062954"/>
                </a:solidFill>
                <a:effectLst/>
                <a:uLnTx/>
                <a:uFillTx/>
                <a:latin typeface="+mj-lt"/>
                <a:ea typeface="Calibri" panose="020F0502020204030204" pitchFamily="34" charset="0"/>
              </a:rPr>
              <a:t>High-rate, composite manufacturing approach maturation</a:t>
            </a:r>
          </a:p>
        </p:txBody>
      </p:sp>
      <p:sp>
        <p:nvSpPr>
          <p:cNvPr id="45" name="TextBox 44">
            <a:extLst>
              <a:ext uri="{FF2B5EF4-FFF2-40B4-BE49-F238E27FC236}">
                <a16:creationId xmlns:a16="http://schemas.microsoft.com/office/drawing/2014/main" id="{FE60C473-95CE-5BDC-25B5-7857D71F2ADF}"/>
              </a:ext>
            </a:extLst>
          </p:cNvPr>
          <p:cNvSpPr txBox="1"/>
          <p:nvPr/>
        </p:nvSpPr>
        <p:spPr>
          <a:xfrm>
            <a:off x="271152" y="5604906"/>
            <a:ext cx="3086100" cy="561462"/>
          </a:xfrm>
          <a:prstGeom prst="rect">
            <a:avLst/>
          </a:prstGeom>
          <a:solidFill>
            <a:srgbClr val="E5F6EE"/>
          </a:solidFill>
          <a:ln w="28575">
            <a:solidFill>
              <a:srgbClr val="062954"/>
            </a:solidFill>
          </a:ln>
        </p:spPr>
        <p:txBody>
          <a:bodyPr wrap="square" lIns="68354" tIns="34176" rIns="68354" bIns="34176" rtlCol="0">
            <a:spAutoFit/>
          </a:bodyPr>
          <a:lstStyle/>
          <a:p>
            <a:pPr algn="ctr" defTabSz="341807">
              <a:defRPr/>
            </a:pPr>
            <a:r>
              <a:rPr lang="en-US" sz="1600" b="1">
                <a:solidFill>
                  <a:srgbClr val="062954"/>
                </a:solidFill>
                <a:latin typeface="+mj-lt"/>
                <a:ea typeface="Calibri" panose="020F0502020204030204" pitchFamily="34" charset="0"/>
              </a:rPr>
              <a:t>TRL 6 core ground demonstration</a:t>
            </a:r>
            <a:endParaRPr kumimoji="0" lang="en-US" sz="1600" b="1" i="0" u="none" strike="noStrike" kern="1200" cap="none" spc="0" normalizeH="0" baseline="0" noProof="0">
              <a:ln>
                <a:noFill/>
              </a:ln>
              <a:solidFill>
                <a:srgbClr val="062954"/>
              </a:solidFill>
              <a:effectLst/>
              <a:uLnTx/>
              <a:uFillTx/>
              <a:latin typeface="+mj-lt"/>
              <a:ea typeface="Calibri" panose="020F0502020204030204" pitchFamily="34" charset="0"/>
            </a:endParaRPr>
          </a:p>
        </p:txBody>
      </p:sp>
      <p:sp>
        <p:nvSpPr>
          <p:cNvPr id="16" name="Title 2">
            <a:extLst>
              <a:ext uri="{FF2B5EF4-FFF2-40B4-BE49-F238E27FC236}">
                <a16:creationId xmlns:a16="http://schemas.microsoft.com/office/drawing/2014/main" id="{E5748003-236A-5F16-69D5-6E9AB574D4CF}"/>
              </a:ext>
            </a:extLst>
          </p:cNvPr>
          <p:cNvSpPr txBox="1">
            <a:spLocks/>
          </p:cNvSpPr>
          <p:nvPr/>
        </p:nvSpPr>
        <p:spPr>
          <a:xfrm>
            <a:off x="211083" y="113615"/>
            <a:ext cx="10672763" cy="56673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2800" b="1" dirty="0">
                <a:solidFill>
                  <a:schemeClr val="tx1"/>
                </a:solidFill>
                <a:latin typeface="Arial" panose="020B0604020202020204" pitchFamily="34" charset="0"/>
                <a:cs typeface="Arial" panose="020B0604020202020204" pitchFamily="34" charset="0"/>
              </a:rPr>
              <a:t>Ultra-Efficient Airliners Transformation: AAVP Highlights</a:t>
            </a:r>
          </a:p>
        </p:txBody>
      </p:sp>
      <p:pic>
        <p:nvPicPr>
          <p:cNvPr id="23" name="Picture 5" descr="The forward section of a Boeing 787 Dreamliner is shown under construction inside a composite fabrication tool. ">
            <a:extLst>
              <a:ext uri="{FF2B5EF4-FFF2-40B4-BE49-F238E27FC236}">
                <a16:creationId xmlns:a16="http://schemas.microsoft.com/office/drawing/2014/main" id="{013493D1-ACA1-58A8-B821-9C5710B42B9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049096" y="984039"/>
            <a:ext cx="2627466" cy="1256422"/>
          </a:xfrm>
          <a:prstGeom prst="rect">
            <a:avLst/>
          </a:prstGeom>
        </p:spPr>
      </p:pic>
      <p:sp>
        <p:nvSpPr>
          <p:cNvPr id="24" name="Rectangle 23">
            <a:extLst>
              <a:ext uri="{FF2B5EF4-FFF2-40B4-BE49-F238E27FC236}">
                <a16:creationId xmlns:a16="http://schemas.microsoft.com/office/drawing/2014/main" id="{9D959326-AEAA-83CA-FF2B-F51104502986}"/>
              </a:ext>
            </a:extLst>
          </p:cNvPr>
          <p:cNvSpPr/>
          <p:nvPr/>
        </p:nvSpPr>
        <p:spPr>
          <a:xfrm>
            <a:off x="10149734" y="888494"/>
            <a:ext cx="1895118" cy="1352705"/>
          </a:xfrm>
          <a:prstGeom prst="rect">
            <a:avLst/>
          </a:prstGeom>
          <a:solidFill>
            <a:srgbClr val="E5F6EE"/>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rgbClr val="062954"/>
                </a:solidFill>
                <a:latin typeface="+mj-lt"/>
                <a:cs typeface="Calibri" panose="020F0502020204030204" pitchFamily="34" charset="0"/>
              </a:rPr>
              <a:t>Boeing ecoDemo SAF emissions flights with Boeing, GE, FAA, and partners</a:t>
            </a:r>
          </a:p>
        </p:txBody>
      </p:sp>
      <p:sp>
        <p:nvSpPr>
          <p:cNvPr id="26" name="Rectangle 25">
            <a:extLst>
              <a:ext uri="{FF2B5EF4-FFF2-40B4-BE49-F238E27FC236}">
                <a16:creationId xmlns:a16="http://schemas.microsoft.com/office/drawing/2014/main" id="{93D497D9-5829-2262-F372-75792673D503}"/>
              </a:ext>
            </a:extLst>
          </p:cNvPr>
          <p:cNvSpPr/>
          <p:nvPr/>
        </p:nvSpPr>
        <p:spPr>
          <a:xfrm>
            <a:off x="7588205" y="2759587"/>
            <a:ext cx="1895118" cy="1546276"/>
          </a:xfrm>
          <a:prstGeom prst="rect">
            <a:avLst/>
          </a:prstGeom>
          <a:solidFill>
            <a:srgbClr val="E5F6EE"/>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62954"/>
                </a:solidFill>
                <a:latin typeface="+mj-lt"/>
                <a:cs typeface="Calibri" panose="020F0502020204030204" pitchFamily="34" charset="0"/>
              </a:rPr>
              <a:t>Engine Hybridization Testing</a:t>
            </a:r>
          </a:p>
        </p:txBody>
      </p:sp>
      <p:sp>
        <p:nvSpPr>
          <p:cNvPr id="4" name="Rectangle 3">
            <a:extLst>
              <a:ext uri="{FF2B5EF4-FFF2-40B4-BE49-F238E27FC236}">
                <a16:creationId xmlns:a16="http://schemas.microsoft.com/office/drawing/2014/main" id="{585EB199-C794-2345-4A20-AFE5AC98601F}"/>
              </a:ext>
            </a:extLst>
          </p:cNvPr>
          <p:cNvSpPr/>
          <p:nvPr/>
        </p:nvSpPr>
        <p:spPr>
          <a:xfrm>
            <a:off x="7588205" y="4792102"/>
            <a:ext cx="1895118" cy="1546276"/>
          </a:xfrm>
          <a:prstGeom prst="rect">
            <a:avLst/>
          </a:prstGeom>
          <a:solidFill>
            <a:srgbClr val="E5F6EE"/>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1600" b="1" i="0" u="none" strike="noStrike" kern="1200" cap="none" spc="0" normalizeH="0" baseline="0" noProof="0" dirty="0">
                <a:ln>
                  <a:noFill/>
                </a:ln>
                <a:solidFill>
                  <a:srgbClr val="062954"/>
                </a:solidFill>
                <a:effectLst/>
                <a:uLnTx/>
                <a:uFillTx/>
                <a:latin typeface="+mj-lt"/>
                <a:ea typeface="Calibri" panose="020F0502020204030204" pitchFamily="34" charset="0"/>
              </a:rPr>
              <a:t>NASA/FAA/GE partnership on next-generation ducted </a:t>
            </a:r>
            <a:r>
              <a:rPr lang="en-US" sz="1600" b="1" dirty="0">
                <a:solidFill>
                  <a:srgbClr val="062954"/>
                </a:solidFill>
                <a:latin typeface="+mj-lt"/>
                <a:ea typeface="Calibri" panose="020F0502020204030204" pitchFamily="34" charset="0"/>
              </a:rPr>
              <a:t>and </a:t>
            </a:r>
            <a:r>
              <a:rPr kumimoji="0" lang="en-US" sz="1600" b="1" i="0" u="none" strike="noStrike" kern="1200" cap="none" spc="0" normalizeH="0" baseline="0" noProof="0" dirty="0">
                <a:ln>
                  <a:noFill/>
                </a:ln>
                <a:solidFill>
                  <a:srgbClr val="062954"/>
                </a:solidFill>
                <a:effectLst/>
                <a:uLnTx/>
                <a:uFillTx/>
                <a:latin typeface="+mj-lt"/>
                <a:ea typeface="Calibri" panose="020F0502020204030204" pitchFamily="34" charset="0"/>
              </a:rPr>
              <a:t>open fan technologies</a:t>
            </a:r>
          </a:p>
        </p:txBody>
      </p:sp>
      <p:pic>
        <p:nvPicPr>
          <p:cNvPr id="5" name="Picture 2" descr="An electric powertrain that uses thick wires to connect modular boxes is installed in an altitude chamber at the NASA Electric Aircraft Testbed.">
            <a:extLst>
              <a:ext uri="{FF2B5EF4-FFF2-40B4-BE49-F238E27FC236}">
                <a16:creationId xmlns:a16="http://schemas.microsoft.com/office/drawing/2014/main" id="{7D84B2E5-F004-221F-68C4-3A9617FE51BC}"/>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024076" y="3626106"/>
            <a:ext cx="3046942" cy="135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Content Placeholder 9" descr="NASA engineers looking at wires.">
            <a:extLst>
              <a:ext uri="{FF2B5EF4-FFF2-40B4-BE49-F238E27FC236}">
                <a16:creationId xmlns:a16="http://schemas.microsoft.com/office/drawing/2014/main" id="{6E4C9AF9-5AB4-474D-AAE5-28D1B42134B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691609" y="2800427"/>
            <a:ext cx="2226208" cy="1469419"/>
          </a:xfrm>
          <a:prstGeom prst="rect">
            <a:avLst/>
          </a:prstGeom>
        </p:spPr>
      </p:pic>
      <p:pic>
        <p:nvPicPr>
          <p:cNvPr id="8" name="Picture 7" descr="Unducted fan test in the 8x6 foot wind tunnel">
            <a:extLst>
              <a:ext uri="{FF2B5EF4-FFF2-40B4-BE49-F238E27FC236}">
                <a16:creationId xmlns:a16="http://schemas.microsoft.com/office/drawing/2014/main" id="{D3C01D7C-B7C6-AD38-2688-FCDB90BF559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63337" t="61748" r="22732" b="20948"/>
          <a:stretch/>
        </p:blipFill>
        <p:spPr>
          <a:xfrm>
            <a:off x="9821865" y="4846850"/>
            <a:ext cx="1909027" cy="1331649"/>
          </a:xfrm>
          <a:prstGeom prst="rect">
            <a:avLst/>
          </a:prstGeom>
        </p:spPr>
      </p:pic>
      <p:sp>
        <p:nvSpPr>
          <p:cNvPr id="3" name="Slide Number Placeholder 4">
            <a:extLst>
              <a:ext uri="{FF2B5EF4-FFF2-40B4-BE49-F238E27FC236}">
                <a16:creationId xmlns:a16="http://schemas.microsoft.com/office/drawing/2014/main" id="{882F5E43-CD8E-8EB0-473B-5662EB3E3563}"/>
              </a:ext>
            </a:extLst>
          </p:cNvPr>
          <p:cNvSpPr txBox="1">
            <a:spLocks/>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8AA1CF0-2751-9942-BBAA-4C77DDDF2B1B}" type="slidenum">
              <a:rPr lang="en-US" sz="1200" smtClean="0">
                <a:solidFill>
                  <a:schemeClr val="bg1"/>
                </a:solidFill>
                <a:latin typeface="Arial" panose="020B0604020202020204" pitchFamily="34" charset="0"/>
                <a:ea typeface="ＭＳ Ｐゴシック"/>
                <a:cs typeface="Arial" panose="020B0604020202020204" pitchFamily="34" charset="0"/>
              </a:rPr>
              <a:pPr algn="ctr">
                <a:defRPr/>
              </a:pPr>
              <a:t>8</a:t>
            </a:fld>
            <a:endParaRPr lang="en-US" sz="1200" dirty="0">
              <a:solidFill>
                <a:schemeClr val="bg1"/>
              </a:solidFill>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243931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A2EE421-11C1-EAA9-5E6E-847C357059B1}"/>
              </a:ext>
            </a:extLst>
          </p:cNvPr>
          <p:cNvSpPr/>
          <p:nvPr/>
        </p:nvSpPr>
        <p:spPr>
          <a:xfrm>
            <a:off x="296384" y="3271288"/>
            <a:ext cx="2620884" cy="2884000"/>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12" name="Rectangle 11">
            <a:extLst>
              <a:ext uri="{FF2B5EF4-FFF2-40B4-BE49-F238E27FC236}">
                <a16:creationId xmlns:a16="http://schemas.microsoft.com/office/drawing/2014/main" id="{8D0BE379-BA50-7205-6689-3FF02388D468}"/>
              </a:ext>
            </a:extLst>
          </p:cNvPr>
          <p:cNvSpPr/>
          <p:nvPr/>
        </p:nvSpPr>
        <p:spPr>
          <a:xfrm>
            <a:off x="3183138" y="3440643"/>
            <a:ext cx="5221350" cy="1043809"/>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11" name="Rectangle 10">
            <a:extLst>
              <a:ext uri="{FF2B5EF4-FFF2-40B4-BE49-F238E27FC236}">
                <a16:creationId xmlns:a16="http://schemas.microsoft.com/office/drawing/2014/main" id="{DE06B236-CEF9-B2F8-D359-19555B9AD877}"/>
              </a:ext>
            </a:extLst>
          </p:cNvPr>
          <p:cNvSpPr/>
          <p:nvPr/>
        </p:nvSpPr>
        <p:spPr>
          <a:xfrm>
            <a:off x="3177578" y="4653238"/>
            <a:ext cx="5221350" cy="1300126"/>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10" name="Rectangle 9">
            <a:extLst>
              <a:ext uri="{FF2B5EF4-FFF2-40B4-BE49-F238E27FC236}">
                <a16:creationId xmlns:a16="http://schemas.microsoft.com/office/drawing/2014/main" id="{E921A172-3F92-C8E0-AEF2-1B39940062D6}"/>
              </a:ext>
            </a:extLst>
          </p:cNvPr>
          <p:cNvSpPr/>
          <p:nvPr/>
        </p:nvSpPr>
        <p:spPr>
          <a:xfrm>
            <a:off x="8822725" y="3292359"/>
            <a:ext cx="2928446" cy="2959083"/>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9" name="Rectangle 8">
            <a:extLst>
              <a:ext uri="{FF2B5EF4-FFF2-40B4-BE49-F238E27FC236}">
                <a16:creationId xmlns:a16="http://schemas.microsoft.com/office/drawing/2014/main" id="{F9766645-9E97-17CE-8DBA-1C89B6E5846B}"/>
              </a:ext>
            </a:extLst>
          </p:cNvPr>
          <p:cNvSpPr/>
          <p:nvPr/>
        </p:nvSpPr>
        <p:spPr>
          <a:xfrm>
            <a:off x="7820688" y="787742"/>
            <a:ext cx="3528794" cy="2285011"/>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3" name="Rectangle 2">
            <a:extLst>
              <a:ext uri="{FF2B5EF4-FFF2-40B4-BE49-F238E27FC236}">
                <a16:creationId xmlns:a16="http://schemas.microsoft.com/office/drawing/2014/main" id="{70F0A833-0CF8-69A5-A13E-2D9E26DC8E55}"/>
              </a:ext>
            </a:extLst>
          </p:cNvPr>
          <p:cNvSpPr/>
          <p:nvPr/>
        </p:nvSpPr>
        <p:spPr>
          <a:xfrm>
            <a:off x="248636" y="756909"/>
            <a:ext cx="6711828" cy="2285011"/>
          </a:xfrm>
          <a:prstGeom prst="rect">
            <a:avLst/>
          </a:prstGeom>
          <a:solidFill>
            <a:srgbClr val="B8DBEA"/>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25" name="Rectangle 24" descr="&quot;&quot;">
            <a:extLst>
              <a:ext uri="{FF2B5EF4-FFF2-40B4-BE49-F238E27FC236}">
                <a16:creationId xmlns:a16="http://schemas.microsoft.com/office/drawing/2014/main" id="{F7776269-14AD-FE3B-C7A7-01879B96957A}"/>
              </a:ext>
            </a:extLst>
          </p:cNvPr>
          <p:cNvSpPr>
            <a:spLocks/>
          </p:cNvSpPr>
          <p:nvPr/>
        </p:nvSpPr>
        <p:spPr>
          <a:xfrm>
            <a:off x="690" y="6400800"/>
            <a:ext cx="12207240" cy="457200"/>
          </a:xfrm>
          <a:prstGeom prst="rect">
            <a:avLst/>
          </a:prstGeom>
          <a:solidFill>
            <a:srgbClr val="06295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ea typeface="ＭＳ Ｐゴシック"/>
                <a:cs typeface="Arial" panose="020B0604020202020204" pitchFamily="34" charset="0"/>
              </a:rPr>
              <a:t>Tackling technical and regulatory boundaries facing </a:t>
            </a:r>
            <a:r>
              <a:rPr kumimoji="0" lang="en-US" sz="1800" b="0" i="0" u="none" strike="noStrike" kern="1200" cap="none" spc="0" normalizeH="0" baseline="0" noProof="0">
                <a:ln>
                  <a:noFill/>
                </a:ln>
                <a:effectLst/>
                <a:uLnTx/>
                <a:uFillTx/>
                <a:latin typeface="Arial" panose="020B0604020202020204" pitchFamily="34" charset="0"/>
                <a:ea typeface="ＭＳ Ｐゴシック"/>
                <a:cs typeface="Arial" panose="020B0604020202020204" pitchFamily="34" charset="0"/>
              </a:rPr>
              <a:t>overland supersonic and high-speed commercial flight. </a:t>
            </a:r>
          </a:p>
        </p:txBody>
      </p:sp>
      <p:sp>
        <p:nvSpPr>
          <p:cNvPr id="6" name="TextBox 5">
            <a:extLst>
              <a:ext uri="{FF2B5EF4-FFF2-40B4-BE49-F238E27FC236}">
                <a16:creationId xmlns:a16="http://schemas.microsoft.com/office/drawing/2014/main" id="{434EADD1-43C4-D08C-86D4-AED9A75741E1}"/>
              </a:ext>
            </a:extLst>
          </p:cNvPr>
          <p:cNvSpPr txBox="1"/>
          <p:nvPr/>
        </p:nvSpPr>
        <p:spPr>
          <a:xfrm>
            <a:off x="469900" y="6400800"/>
            <a:ext cx="0" cy="0"/>
          </a:xfrm>
          <a:prstGeom prst="rect">
            <a:avLst/>
          </a:prstGeom>
          <a:noFill/>
        </p:spPr>
        <p:txBody>
          <a:bodyPr wrap="none" lIns="0" tIns="0" rIns="0" bIns="0" rtlCol="0">
            <a:noAutofit/>
          </a:bodyPr>
          <a:lstStyle/>
          <a:p>
            <a:pPr algn="l">
              <a:spcAft>
                <a:spcPts val="600"/>
              </a:spcAft>
            </a:pPr>
            <a:endParaRPr lang="en-US"/>
          </a:p>
        </p:txBody>
      </p:sp>
      <p:pic>
        <p:nvPicPr>
          <p:cNvPr id="18" name="Picture 17">
            <a:extLst>
              <a:ext uri="{FF2B5EF4-FFF2-40B4-BE49-F238E27FC236}">
                <a16:creationId xmlns:a16="http://schemas.microsoft.com/office/drawing/2014/main" id="{4D100F12-1A1C-9F07-E0AE-BE8D89F95521}"/>
              </a:ext>
            </a:extLst>
          </p:cNvPr>
          <p:cNvPicPr>
            <a:picLocks noChangeAspect="1"/>
          </p:cNvPicPr>
          <p:nvPr/>
        </p:nvPicPr>
        <p:blipFill>
          <a:blip r:embed="rId3"/>
          <a:stretch>
            <a:fillRect/>
          </a:stretch>
        </p:blipFill>
        <p:spPr>
          <a:xfrm>
            <a:off x="673623" y="3414079"/>
            <a:ext cx="1787741" cy="1811577"/>
          </a:xfrm>
          <a:prstGeom prst="rect">
            <a:avLst/>
          </a:prstGeom>
        </p:spPr>
      </p:pic>
      <p:pic>
        <p:nvPicPr>
          <p:cNvPr id="26" name="Picture 25">
            <a:extLst>
              <a:ext uri="{FF2B5EF4-FFF2-40B4-BE49-F238E27FC236}">
                <a16:creationId xmlns:a16="http://schemas.microsoft.com/office/drawing/2014/main" id="{FDE29582-746C-4A25-2966-A110AE9649BE}"/>
              </a:ext>
            </a:extLst>
          </p:cNvPr>
          <p:cNvPicPr>
            <a:picLocks noChangeAspect="1"/>
          </p:cNvPicPr>
          <p:nvPr/>
        </p:nvPicPr>
        <p:blipFill>
          <a:blip r:embed="rId4"/>
          <a:stretch>
            <a:fillRect/>
          </a:stretch>
        </p:blipFill>
        <p:spPr>
          <a:xfrm>
            <a:off x="3300861" y="3495047"/>
            <a:ext cx="2382497" cy="937792"/>
          </a:xfrm>
          <a:prstGeom prst="rect">
            <a:avLst/>
          </a:prstGeom>
          <a:ln w="19050">
            <a:noFill/>
          </a:ln>
        </p:spPr>
      </p:pic>
      <p:pic>
        <p:nvPicPr>
          <p:cNvPr id="27" name="Picture 26" descr="A group of people posing for a photo&#10;&#10;Description automatically generated">
            <a:extLst>
              <a:ext uri="{FF2B5EF4-FFF2-40B4-BE49-F238E27FC236}">
                <a16:creationId xmlns:a16="http://schemas.microsoft.com/office/drawing/2014/main" id="{0B4FF209-980A-AEB8-666B-F3A65D97EB4B}"/>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414933" y="3395484"/>
            <a:ext cx="1787741" cy="1191071"/>
          </a:xfrm>
          <a:prstGeom prst="rect">
            <a:avLst/>
          </a:prstGeom>
          <a:ln>
            <a:noFill/>
          </a:ln>
        </p:spPr>
      </p:pic>
      <p:pic>
        <p:nvPicPr>
          <p:cNvPr id="28" name="Picture 27">
            <a:extLst>
              <a:ext uri="{FF2B5EF4-FFF2-40B4-BE49-F238E27FC236}">
                <a16:creationId xmlns:a16="http://schemas.microsoft.com/office/drawing/2014/main" id="{0451728B-8CA9-B623-6619-1D9C6BB49FA1}"/>
              </a:ext>
            </a:extLst>
          </p:cNvPr>
          <p:cNvPicPr>
            <a:picLocks noChangeAspect="1"/>
          </p:cNvPicPr>
          <p:nvPr/>
        </p:nvPicPr>
        <p:blipFill>
          <a:blip r:embed="rId6"/>
          <a:stretch>
            <a:fillRect/>
          </a:stretch>
        </p:blipFill>
        <p:spPr>
          <a:xfrm>
            <a:off x="3174440" y="2271596"/>
            <a:ext cx="1510122" cy="1064181"/>
          </a:xfrm>
          <a:prstGeom prst="rect">
            <a:avLst/>
          </a:prstGeom>
          <a:ln w="38100" cap="sq">
            <a:noFill/>
            <a:prstDash val="solid"/>
            <a:miter lim="800000"/>
          </a:ln>
          <a:effectLst/>
        </p:spPr>
      </p:pic>
      <p:pic>
        <p:nvPicPr>
          <p:cNvPr id="32" name="Picture 31" descr="A jet flying in the sky&#10;&#10;Description automatically generated with medium confidence">
            <a:extLst>
              <a:ext uri="{FF2B5EF4-FFF2-40B4-BE49-F238E27FC236}">
                <a16:creationId xmlns:a16="http://schemas.microsoft.com/office/drawing/2014/main" id="{147E4B41-7DFD-BE30-C591-FF95A84A3A0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9486236" y="1398704"/>
            <a:ext cx="1702016" cy="895644"/>
          </a:xfrm>
          <a:prstGeom prst="rect">
            <a:avLst/>
          </a:prstGeom>
        </p:spPr>
      </p:pic>
      <p:pic>
        <p:nvPicPr>
          <p:cNvPr id="36" name="Picture 35">
            <a:extLst>
              <a:ext uri="{FF2B5EF4-FFF2-40B4-BE49-F238E27FC236}">
                <a16:creationId xmlns:a16="http://schemas.microsoft.com/office/drawing/2014/main" id="{D3E5F01C-6809-EA1C-EF2F-6DD28841A53E}"/>
              </a:ext>
            </a:extLst>
          </p:cNvPr>
          <p:cNvPicPr>
            <a:picLocks noChangeAspect="1"/>
          </p:cNvPicPr>
          <p:nvPr/>
        </p:nvPicPr>
        <p:blipFill rotWithShape="1">
          <a:blip r:embed="rId8"/>
          <a:srcRect l="13432" t="13415" r="14207" b="11630"/>
          <a:stretch/>
        </p:blipFill>
        <p:spPr>
          <a:xfrm>
            <a:off x="2159690" y="805778"/>
            <a:ext cx="1607386" cy="1108867"/>
          </a:xfrm>
          <a:prstGeom prst="rect">
            <a:avLst/>
          </a:prstGeom>
        </p:spPr>
      </p:pic>
      <p:pic>
        <p:nvPicPr>
          <p:cNvPr id="37" name="Picture 36">
            <a:extLst>
              <a:ext uri="{FF2B5EF4-FFF2-40B4-BE49-F238E27FC236}">
                <a16:creationId xmlns:a16="http://schemas.microsoft.com/office/drawing/2014/main" id="{1D973C9E-5DA5-DA5E-D084-4C98E406A6B4}"/>
              </a:ext>
            </a:extLst>
          </p:cNvPr>
          <p:cNvPicPr>
            <a:picLocks noChangeAspect="1"/>
          </p:cNvPicPr>
          <p:nvPr/>
        </p:nvPicPr>
        <p:blipFill rotWithShape="1">
          <a:blip r:embed="rId9"/>
          <a:srcRect l="7403" t="4353" r="9744" b="20323"/>
          <a:stretch/>
        </p:blipFill>
        <p:spPr>
          <a:xfrm>
            <a:off x="260993" y="1905055"/>
            <a:ext cx="1464772" cy="1118717"/>
          </a:xfrm>
          <a:prstGeom prst="rect">
            <a:avLst/>
          </a:prstGeom>
        </p:spPr>
      </p:pic>
      <p:pic>
        <p:nvPicPr>
          <p:cNvPr id="38" name="Picture 37">
            <a:extLst>
              <a:ext uri="{FF2B5EF4-FFF2-40B4-BE49-F238E27FC236}">
                <a16:creationId xmlns:a16="http://schemas.microsoft.com/office/drawing/2014/main" id="{E5F18C6D-B16C-A52C-34B7-3332EDC01B95}"/>
              </a:ext>
            </a:extLst>
          </p:cNvPr>
          <p:cNvPicPr>
            <a:picLocks noChangeAspect="1"/>
          </p:cNvPicPr>
          <p:nvPr/>
        </p:nvPicPr>
        <p:blipFill rotWithShape="1">
          <a:blip r:embed="rId10"/>
          <a:srcRect l="2138" r="2283" b="2890"/>
          <a:stretch/>
        </p:blipFill>
        <p:spPr>
          <a:xfrm>
            <a:off x="751934" y="951877"/>
            <a:ext cx="1520860" cy="974268"/>
          </a:xfrm>
          <a:prstGeom prst="rect">
            <a:avLst/>
          </a:prstGeom>
        </p:spPr>
      </p:pic>
      <p:pic>
        <p:nvPicPr>
          <p:cNvPr id="39" name="Picture 38">
            <a:extLst>
              <a:ext uri="{FF2B5EF4-FFF2-40B4-BE49-F238E27FC236}">
                <a16:creationId xmlns:a16="http://schemas.microsoft.com/office/drawing/2014/main" id="{79330791-5110-759F-8652-EE6FFB918C0F}"/>
              </a:ext>
            </a:extLst>
          </p:cNvPr>
          <p:cNvPicPr>
            <a:picLocks noChangeAspect="1"/>
          </p:cNvPicPr>
          <p:nvPr/>
        </p:nvPicPr>
        <p:blipFill>
          <a:blip r:embed="rId11"/>
          <a:stretch>
            <a:fillRect/>
          </a:stretch>
        </p:blipFill>
        <p:spPr>
          <a:xfrm>
            <a:off x="9431424" y="4652617"/>
            <a:ext cx="1751249" cy="709239"/>
          </a:xfrm>
          <a:prstGeom prst="rect">
            <a:avLst/>
          </a:prstGeom>
          <a:solidFill>
            <a:schemeClr val="bg1"/>
          </a:solidFill>
          <a:ln w="19050">
            <a:solidFill>
              <a:schemeClr val="tx1"/>
            </a:solidFill>
          </a:ln>
        </p:spPr>
      </p:pic>
      <p:pic>
        <p:nvPicPr>
          <p:cNvPr id="30" name="Picture 29">
            <a:extLst>
              <a:ext uri="{FF2B5EF4-FFF2-40B4-BE49-F238E27FC236}">
                <a16:creationId xmlns:a16="http://schemas.microsoft.com/office/drawing/2014/main" id="{7EE696AB-30E2-71DF-187F-CF29857138F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724352" y="1730602"/>
            <a:ext cx="1291772" cy="984880"/>
          </a:xfrm>
          <a:prstGeom prst="rect">
            <a:avLst/>
          </a:prstGeom>
          <a:ln>
            <a:noFill/>
          </a:ln>
          <a:effectLst/>
        </p:spPr>
      </p:pic>
      <p:sp>
        <p:nvSpPr>
          <p:cNvPr id="42" name="TextBox 41">
            <a:extLst>
              <a:ext uri="{FF2B5EF4-FFF2-40B4-BE49-F238E27FC236}">
                <a16:creationId xmlns:a16="http://schemas.microsoft.com/office/drawing/2014/main" id="{0EE5A9C1-F5F0-A4D0-B5C2-475C8A49FBB1}"/>
              </a:ext>
            </a:extLst>
          </p:cNvPr>
          <p:cNvSpPr txBox="1"/>
          <p:nvPr/>
        </p:nvSpPr>
        <p:spPr>
          <a:xfrm>
            <a:off x="296383" y="5347712"/>
            <a:ext cx="2620885" cy="561462"/>
          </a:xfrm>
          <a:prstGeom prst="rect">
            <a:avLst/>
          </a:prstGeom>
          <a:solidFill>
            <a:srgbClr val="E5F6EE"/>
          </a:solidFill>
          <a:ln w="28575">
            <a:solidFill>
              <a:srgbClr val="062954"/>
            </a:solidFill>
          </a:ln>
        </p:spPr>
        <p:txBody>
          <a:bodyPr wrap="square" lIns="68354" tIns="34176" rIns="68354" bIns="34176" rtlCol="0">
            <a:spAutoFit/>
          </a:bodyPr>
          <a:lstStyle/>
          <a:p>
            <a:pPr algn="ctr" defTabSz="341807">
              <a:defRPr/>
            </a:pPr>
            <a:r>
              <a:rPr kumimoji="0" lang="en-US" sz="1600" b="1" i="0" u="none" strike="noStrike" kern="1200" cap="none" spc="0" normalizeH="0" baseline="0" noProof="0" dirty="0">
                <a:ln>
                  <a:noFill/>
                </a:ln>
                <a:solidFill>
                  <a:srgbClr val="062954"/>
                </a:solidFill>
                <a:effectLst/>
                <a:uLnTx/>
                <a:uFillTx/>
                <a:latin typeface="+mj-lt"/>
                <a:ea typeface="Calibri" panose="020F0502020204030204" pitchFamily="34" charset="0"/>
              </a:rPr>
              <a:t>Landing and takeoff </a:t>
            </a:r>
            <a:br>
              <a:rPr kumimoji="0" lang="en-US" sz="1600" b="1" i="0" u="none" strike="noStrike" kern="1200" cap="none" spc="0" normalizeH="0" baseline="0" noProof="0" dirty="0">
                <a:ln>
                  <a:noFill/>
                </a:ln>
                <a:solidFill>
                  <a:srgbClr val="062954"/>
                </a:solidFill>
                <a:effectLst/>
                <a:uLnTx/>
                <a:uFillTx/>
                <a:latin typeface="+mj-lt"/>
                <a:ea typeface="Calibri" panose="020F0502020204030204" pitchFamily="34" charset="0"/>
              </a:rPr>
            </a:br>
            <a:r>
              <a:rPr lang="en-US" sz="1600" b="1" dirty="0">
                <a:solidFill>
                  <a:srgbClr val="062954"/>
                </a:solidFill>
                <a:latin typeface="+mj-lt"/>
                <a:ea typeface="Calibri" panose="020F0502020204030204" pitchFamily="34" charset="0"/>
              </a:rPr>
              <a:t>n</a:t>
            </a:r>
            <a:r>
              <a:rPr kumimoji="0" lang="en-US" sz="1600" b="1" i="0" u="none" strike="noStrike" kern="1200" cap="none" spc="0" normalizeH="0" baseline="0" noProof="0" dirty="0" err="1">
                <a:ln>
                  <a:noFill/>
                </a:ln>
                <a:solidFill>
                  <a:srgbClr val="062954"/>
                </a:solidFill>
                <a:effectLst/>
                <a:uLnTx/>
                <a:uFillTx/>
                <a:latin typeface="+mj-lt"/>
                <a:ea typeface="Calibri" panose="020F0502020204030204" pitchFamily="34" charset="0"/>
              </a:rPr>
              <a:t>oise</a:t>
            </a:r>
            <a:r>
              <a:rPr kumimoji="0" lang="en-US" sz="1600" b="1" i="0" u="none" strike="noStrike" kern="1200" cap="none" spc="0" normalizeH="0" baseline="0" noProof="0" dirty="0">
                <a:ln>
                  <a:noFill/>
                </a:ln>
                <a:solidFill>
                  <a:srgbClr val="062954"/>
                </a:solidFill>
                <a:effectLst/>
                <a:uLnTx/>
                <a:uFillTx/>
                <a:latin typeface="+mj-lt"/>
                <a:ea typeface="Calibri" panose="020F0502020204030204" pitchFamily="34" charset="0"/>
              </a:rPr>
              <a:t> predictions</a:t>
            </a:r>
          </a:p>
        </p:txBody>
      </p:sp>
      <p:sp>
        <p:nvSpPr>
          <p:cNvPr id="43" name="TextBox 42">
            <a:extLst>
              <a:ext uri="{FF2B5EF4-FFF2-40B4-BE49-F238E27FC236}">
                <a16:creationId xmlns:a16="http://schemas.microsoft.com/office/drawing/2014/main" id="{7A90478F-D832-0E12-082F-D0C966FFE135}"/>
              </a:ext>
            </a:extLst>
          </p:cNvPr>
          <p:cNvSpPr txBox="1"/>
          <p:nvPr/>
        </p:nvSpPr>
        <p:spPr>
          <a:xfrm>
            <a:off x="7819250" y="2362740"/>
            <a:ext cx="3528794" cy="561462"/>
          </a:xfrm>
          <a:prstGeom prst="rect">
            <a:avLst/>
          </a:prstGeom>
          <a:solidFill>
            <a:srgbClr val="E5F6EE"/>
          </a:solidFill>
          <a:ln w="28575">
            <a:solidFill>
              <a:srgbClr val="062954"/>
            </a:solidFill>
          </a:ln>
        </p:spPr>
        <p:txBody>
          <a:bodyPr wrap="square" lIns="68354" tIns="34176" rIns="68354" bIns="34176" rtlCol="0">
            <a:spAutoFit/>
          </a:bodyPr>
          <a:lstStyle/>
          <a:p>
            <a:pPr algn="ctr" defTabSz="341807">
              <a:defRPr/>
            </a:pPr>
            <a:r>
              <a:rPr kumimoji="0" lang="en-US" sz="1600" b="1" i="0" u="none" strike="noStrike" kern="1200" cap="none" spc="0" normalizeH="0" baseline="0" noProof="0">
                <a:ln>
                  <a:noFill/>
                </a:ln>
                <a:solidFill>
                  <a:srgbClr val="062954"/>
                </a:solidFill>
                <a:effectLst/>
                <a:uLnTx/>
                <a:uFillTx/>
                <a:latin typeface="+mj-lt"/>
                <a:ea typeface="Calibri" panose="020F0502020204030204" pitchFamily="34" charset="0"/>
              </a:rPr>
              <a:t>Design studies for </a:t>
            </a:r>
            <a:br>
              <a:rPr kumimoji="0" lang="en-US" sz="1600" b="1" i="0" u="none" strike="noStrike" kern="1200" cap="none" spc="0" normalizeH="0" baseline="0" noProof="0">
                <a:ln>
                  <a:noFill/>
                </a:ln>
                <a:solidFill>
                  <a:srgbClr val="062954"/>
                </a:solidFill>
                <a:effectLst/>
                <a:uLnTx/>
                <a:uFillTx/>
                <a:latin typeface="+mj-lt"/>
                <a:ea typeface="Calibri" panose="020F0502020204030204" pitchFamily="34" charset="0"/>
              </a:rPr>
            </a:br>
            <a:r>
              <a:rPr kumimoji="0" lang="en-US" sz="1600" b="1" i="0" u="none" strike="noStrike" kern="1200" cap="none" spc="0" normalizeH="0" baseline="0" noProof="0">
                <a:ln>
                  <a:noFill/>
                </a:ln>
                <a:solidFill>
                  <a:srgbClr val="062954"/>
                </a:solidFill>
                <a:effectLst/>
                <a:uLnTx/>
                <a:uFillTx/>
                <a:latin typeface="+mj-lt"/>
                <a:ea typeface="Calibri" panose="020F0502020204030204" pitchFamily="34" charset="0"/>
              </a:rPr>
              <a:t>Mach 2-5 commercial market</a:t>
            </a:r>
          </a:p>
        </p:txBody>
      </p:sp>
      <p:pic>
        <p:nvPicPr>
          <p:cNvPr id="31" name="Picture 30" descr="A picture containing plane, sky, outdoor, flying&#10;&#10;Description automatically generated">
            <a:extLst>
              <a:ext uri="{FF2B5EF4-FFF2-40B4-BE49-F238E27FC236}">
                <a16:creationId xmlns:a16="http://schemas.microsoft.com/office/drawing/2014/main" id="{76A6C4A1-A057-3920-2270-286E2FC2BFB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84561" y="840845"/>
            <a:ext cx="1702015" cy="895645"/>
          </a:xfrm>
          <a:prstGeom prst="rect">
            <a:avLst/>
          </a:prstGeom>
        </p:spPr>
      </p:pic>
      <p:sp>
        <p:nvSpPr>
          <p:cNvPr id="44" name="TextBox 43">
            <a:extLst>
              <a:ext uri="{FF2B5EF4-FFF2-40B4-BE49-F238E27FC236}">
                <a16:creationId xmlns:a16="http://schemas.microsoft.com/office/drawing/2014/main" id="{C9A12FEC-E45A-EA7E-809D-5DD7D39F0513}"/>
              </a:ext>
            </a:extLst>
          </p:cNvPr>
          <p:cNvSpPr txBox="1"/>
          <p:nvPr/>
        </p:nvSpPr>
        <p:spPr>
          <a:xfrm>
            <a:off x="8822725" y="5443759"/>
            <a:ext cx="2928446" cy="807683"/>
          </a:xfrm>
          <a:prstGeom prst="rect">
            <a:avLst/>
          </a:prstGeom>
          <a:solidFill>
            <a:srgbClr val="E5F6EE"/>
          </a:solidFill>
          <a:ln w="28575">
            <a:solidFill>
              <a:srgbClr val="062954"/>
            </a:solidFill>
          </a:ln>
        </p:spPr>
        <p:txBody>
          <a:bodyPr wrap="square" lIns="68354" tIns="34176" rIns="68354" bIns="34176" rtlCol="0">
            <a:spAutoFit/>
          </a:bodyPr>
          <a:lstStyle/>
          <a:p>
            <a:pPr algn="ctr" defTabSz="341807">
              <a:defRPr/>
            </a:pPr>
            <a:r>
              <a:rPr kumimoji="0" lang="en-US" sz="1600" b="1" i="0" u="none" strike="noStrike" kern="1200" cap="none" spc="0" normalizeH="0" baseline="0" noProof="0">
                <a:ln>
                  <a:noFill/>
                </a:ln>
                <a:solidFill>
                  <a:srgbClr val="062954"/>
                </a:solidFill>
                <a:effectLst/>
                <a:uLnTx/>
                <a:uFillTx/>
                <a:latin typeface="+mj-lt"/>
                <a:ea typeface="Calibri" panose="020F0502020204030204" pitchFamily="34" charset="0"/>
              </a:rPr>
              <a:t>Combined Cycle Engine </a:t>
            </a:r>
            <a:br>
              <a:rPr kumimoji="0" lang="en-US" sz="1600" b="1" i="0" u="none" strike="noStrike" kern="1200" cap="none" spc="0" normalizeH="0" baseline="0" noProof="0">
                <a:ln>
                  <a:noFill/>
                </a:ln>
                <a:solidFill>
                  <a:srgbClr val="062954"/>
                </a:solidFill>
                <a:effectLst/>
                <a:uLnTx/>
                <a:uFillTx/>
                <a:latin typeface="+mj-lt"/>
                <a:ea typeface="Calibri" panose="020F0502020204030204" pitchFamily="34" charset="0"/>
              </a:rPr>
            </a:br>
            <a:r>
              <a:rPr kumimoji="0" lang="en-US" sz="1600" b="1" i="0" u="none" strike="noStrike" kern="1200" cap="none" spc="0" normalizeH="0" baseline="0" noProof="0">
                <a:ln>
                  <a:noFill/>
                </a:ln>
                <a:solidFill>
                  <a:srgbClr val="062954"/>
                </a:solidFill>
                <a:effectLst/>
                <a:uLnTx/>
                <a:uFillTx/>
                <a:latin typeface="+mj-lt"/>
                <a:ea typeface="Calibri" panose="020F0502020204030204" pitchFamily="34" charset="0"/>
              </a:rPr>
              <a:t>‘Phase 4Sim’ test in 10x10 SWT</a:t>
            </a:r>
          </a:p>
        </p:txBody>
      </p:sp>
      <p:pic>
        <p:nvPicPr>
          <p:cNvPr id="46" name="Picture 45">
            <a:extLst>
              <a:ext uri="{FF2B5EF4-FFF2-40B4-BE49-F238E27FC236}">
                <a16:creationId xmlns:a16="http://schemas.microsoft.com/office/drawing/2014/main" id="{C9243512-E457-D225-D555-E697DBF55852}"/>
              </a:ext>
            </a:extLst>
          </p:cNvPr>
          <p:cNvPicPr>
            <a:picLocks noChangeAspect="1"/>
          </p:cNvPicPr>
          <p:nvPr/>
        </p:nvPicPr>
        <p:blipFill>
          <a:blip r:embed="rId14"/>
          <a:stretch>
            <a:fillRect/>
          </a:stretch>
        </p:blipFill>
        <p:spPr>
          <a:xfrm>
            <a:off x="6403783" y="4891821"/>
            <a:ext cx="1845298" cy="822960"/>
          </a:xfrm>
          <a:prstGeom prst="rect">
            <a:avLst/>
          </a:prstGeom>
          <a:solidFill>
            <a:schemeClr val="bg1"/>
          </a:solidFill>
          <a:ln w="19050">
            <a:solidFill>
              <a:schemeClr val="tx1"/>
            </a:solidFill>
          </a:ln>
        </p:spPr>
      </p:pic>
      <p:sp>
        <p:nvSpPr>
          <p:cNvPr id="13" name="Rectangle 12">
            <a:extLst>
              <a:ext uri="{FF2B5EF4-FFF2-40B4-BE49-F238E27FC236}">
                <a16:creationId xmlns:a16="http://schemas.microsoft.com/office/drawing/2014/main" id="{63BE1D2D-C76B-5D2A-C519-1441DD5066F0}"/>
              </a:ext>
            </a:extLst>
          </p:cNvPr>
          <p:cNvSpPr/>
          <p:nvPr/>
        </p:nvSpPr>
        <p:spPr>
          <a:xfrm>
            <a:off x="5785042" y="3440644"/>
            <a:ext cx="2620884" cy="1043808"/>
          </a:xfrm>
          <a:prstGeom prst="rect">
            <a:avLst/>
          </a:prstGeom>
          <a:solidFill>
            <a:srgbClr val="E5F6EE"/>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rgbClr val="062954"/>
                </a:solidFill>
                <a:latin typeface="+mj-lt"/>
                <a:cs typeface="Calibri" panose="020F0502020204030204" pitchFamily="34" charset="0"/>
              </a:rPr>
              <a:t>Boundary layer transition and heating</a:t>
            </a:r>
          </a:p>
        </p:txBody>
      </p:sp>
      <p:sp>
        <p:nvSpPr>
          <p:cNvPr id="15" name="Title 2">
            <a:extLst>
              <a:ext uri="{FF2B5EF4-FFF2-40B4-BE49-F238E27FC236}">
                <a16:creationId xmlns:a16="http://schemas.microsoft.com/office/drawing/2014/main" id="{1E82E96B-2961-2CFC-8879-CF1F3A29C0D6}"/>
              </a:ext>
            </a:extLst>
          </p:cNvPr>
          <p:cNvSpPr txBox="1">
            <a:spLocks/>
          </p:cNvSpPr>
          <p:nvPr/>
        </p:nvSpPr>
        <p:spPr>
          <a:xfrm>
            <a:off x="211083" y="113615"/>
            <a:ext cx="10672763" cy="56673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2800" b="1" dirty="0">
                <a:solidFill>
                  <a:schemeClr val="tx1"/>
                </a:solidFill>
                <a:latin typeface="Arial"/>
                <a:cs typeface="Arial"/>
              </a:rPr>
              <a:t>High-Speed Flight Transformation: AAVP Highlights</a:t>
            </a:r>
          </a:p>
        </p:txBody>
      </p:sp>
      <p:sp>
        <p:nvSpPr>
          <p:cNvPr id="19" name="Rectangle 18">
            <a:extLst>
              <a:ext uri="{FF2B5EF4-FFF2-40B4-BE49-F238E27FC236}">
                <a16:creationId xmlns:a16="http://schemas.microsoft.com/office/drawing/2014/main" id="{447BECA0-ED88-3D44-1142-21D5A5057C3C}"/>
              </a:ext>
            </a:extLst>
          </p:cNvPr>
          <p:cNvSpPr/>
          <p:nvPr/>
        </p:nvSpPr>
        <p:spPr>
          <a:xfrm>
            <a:off x="3174440" y="4661666"/>
            <a:ext cx="3079495" cy="1300126"/>
          </a:xfrm>
          <a:prstGeom prst="rect">
            <a:avLst/>
          </a:prstGeom>
          <a:solidFill>
            <a:srgbClr val="E5F6EE"/>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rgbClr val="062954"/>
                </a:solidFill>
                <a:latin typeface="+mj-lt"/>
                <a:cs typeface="Calibri" panose="020F0502020204030204" pitchFamily="34" charset="0"/>
              </a:rPr>
              <a:t>High-temp durable materials and coatings for seals, high-temp strain and optical temp measurement systems</a:t>
            </a:r>
          </a:p>
        </p:txBody>
      </p:sp>
      <p:sp>
        <p:nvSpPr>
          <p:cNvPr id="20" name="Rectangle 19">
            <a:extLst>
              <a:ext uri="{FF2B5EF4-FFF2-40B4-BE49-F238E27FC236}">
                <a16:creationId xmlns:a16="http://schemas.microsoft.com/office/drawing/2014/main" id="{3795C7C8-6F14-1F6F-D080-BA9F96210637}"/>
              </a:ext>
            </a:extLst>
          </p:cNvPr>
          <p:cNvSpPr/>
          <p:nvPr/>
        </p:nvSpPr>
        <p:spPr>
          <a:xfrm>
            <a:off x="4978904" y="756908"/>
            <a:ext cx="1464772" cy="2285011"/>
          </a:xfrm>
          <a:prstGeom prst="rect">
            <a:avLst/>
          </a:prstGeom>
          <a:solidFill>
            <a:srgbClr val="E5F6EE"/>
          </a:solidFill>
          <a:ln w="28575">
            <a:solidFill>
              <a:srgbClr val="062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rgbClr val="062954"/>
                </a:solidFill>
                <a:latin typeface="+mj-lt"/>
                <a:cs typeface="Calibri" panose="020F0502020204030204" pitchFamily="34" charset="0"/>
              </a:rPr>
              <a:t>Quesst </a:t>
            </a:r>
            <a:br>
              <a:rPr lang="en-US" sz="1600" b="1">
                <a:solidFill>
                  <a:srgbClr val="062954"/>
                </a:solidFill>
                <a:latin typeface="+mj-lt"/>
                <a:cs typeface="Calibri" panose="020F0502020204030204" pitchFamily="34" charset="0"/>
              </a:rPr>
            </a:br>
            <a:r>
              <a:rPr lang="en-US" sz="1600" b="1">
                <a:solidFill>
                  <a:srgbClr val="062954"/>
                </a:solidFill>
                <a:latin typeface="+mj-lt"/>
                <a:cs typeface="Calibri" panose="020F0502020204030204" pitchFamily="34" charset="0"/>
              </a:rPr>
              <a:t>Phase 2 and 3 readiness</a:t>
            </a:r>
          </a:p>
        </p:txBody>
      </p:sp>
      <p:sp>
        <p:nvSpPr>
          <p:cNvPr id="4" name="Slide Number Placeholder 4">
            <a:extLst>
              <a:ext uri="{FF2B5EF4-FFF2-40B4-BE49-F238E27FC236}">
                <a16:creationId xmlns:a16="http://schemas.microsoft.com/office/drawing/2014/main" id="{1C6D3B1F-2E9A-1D03-F07D-373554F3F46C}"/>
              </a:ext>
            </a:extLst>
          </p:cNvPr>
          <p:cNvSpPr txBox="1">
            <a:spLocks/>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8AA1CF0-2751-9942-BBAA-4C77DDDF2B1B}" type="slidenum">
              <a:rPr lang="en-US" sz="1200" smtClean="0">
                <a:solidFill>
                  <a:schemeClr val="bg1"/>
                </a:solidFill>
                <a:latin typeface="Arial" panose="020B0604020202020204" pitchFamily="34" charset="0"/>
                <a:ea typeface="ＭＳ Ｐゴシック"/>
                <a:cs typeface="Arial" panose="020B0604020202020204" pitchFamily="34" charset="0"/>
              </a:rPr>
              <a:pPr algn="ctr">
                <a:defRPr/>
              </a:pPr>
              <a:t>9</a:t>
            </a:fld>
            <a:endParaRPr lang="en-US" sz="1200" dirty="0">
              <a:solidFill>
                <a:schemeClr val="bg1"/>
              </a:solidFill>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3321944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descr="&quot;&quot;">
            <a:extLst>
              <a:ext uri="{FF2B5EF4-FFF2-40B4-BE49-F238E27FC236}">
                <a16:creationId xmlns:a16="http://schemas.microsoft.com/office/drawing/2014/main" id="{F7776269-14AD-FE3B-C7A7-01879B96957A}"/>
              </a:ext>
            </a:extLst>
          </p:cNvPr>
          <p:cNvSpPr>
            <a:spLocks/>
          </p:cNvSpPr>
          <p:nvPr/>
        </p:nvSpPr>
        <p:spPr>
          <a:xfrm>
            <a:off x="-15240" y="6400800"/>
            <a:ext cx="12207240" cy="457200"/>
          </a:xfrm>
          <a:prstGeom prst="rect">
            <a:avLst/>
          </a:prstGeom>
          <a:solidFill>
            <a:srgbClr val="06295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ea typeface="ＭＳ Ｐゴシック"/>
                <a:cs typeface="Arial" panose="020B0604020202020204" pitchFamily="34" charset="0"/>
              </a:rPr>
              <a:t>D</a:t>
            </a:r>
            <a:r>
              <a:rPr kumimoji="0" lang="en-US" sz="1800" b="0" i="0" u="none" strike="noStrike" kern="1200" cap="none" spc="0" normalizeH="0" baseline="0" noProof="0" err="1">
                <a:ln>
                  <a:noFill/>
                </a:ln>
                <a:effectLst/>
                <a:uLnTx/>
                <a:uFillTx/>
                <a:latin typeface="Arial" panose="020B0604020202020204" pitchFamily="34" charset="0"/>
                <a:ea typeface="ＭＳ Ｐゴシック"/>
                <a:cs typeface="Arial" panose="020B0604020202020204" pitchFamily="34" charset="0"/>
              </a:rPr>
              <a:t>elivering</a:t>
            </a:r>
            <a:r>
              <a:rPr kumimoji="0" lang="en-US" sz="1800" b="0" i="0" u="none" strike="noStrike" kern="1200" cap="none" spc="0" normalizeH="0" baseline="0" noProof="0">
                <a:ln>
                  <a:noFill/>
                </a:ln>
                <a:effectLst/>
                <a:uLnTx/>
                <a:uFillTx/>
                <a:latin typeface="Arial" panose="020B0604020202020204" pitchFamily="34" charset="0"/>
                <a:ea typeface="ＭＳ Ｐゴシック"/>
                <a:cs typeface="Arial" panose="020B0604020202020204" pitchFamily="34" charset="0"/>
              </a:rPr>
              <a:t> critical noise, performance, and </a:t>
            </a:r>
            <a:r>
              <a:rPr lang="en-US">
                <a:latin typeface="Arial" panose="020B0604020202020204" pitchFamily="34" charset="0"/>
                <a:ea typeface="ＭＳ Ｐゴシック"/>
                <a:cs typeface="Arial" panose="020B0604020202020204" pitchFamily="34" charset="0"/>
              </a:rPr>
              <a:t>vehicle safety </a:t>
            </a:r>
            <a:r>
              <a:rPr kumimoji="0" lang="en-US" sz="1800" b="0" i="0" u="none" strike="noStrike" kern="1200" cap="none" spc="0" normalizeH="0" baseline="0" noProof="0">
                <a:ln>
                  <a:noFill/>
                </a:ln>
                <a:effectLst/>
                <a:uLnTx/>
                <a:uFillTx/>
                <a:latin typeface="Arial" panose="020B0604020202020204" pitchFamily="34" charset="0"/>
                <a:ea typeface="ＭＳ Ｐゴシック"/>
                <a:cs typeface="Arial" panose="020B0604020202020204" pitchFamily="34" charset="0"/>
              </a:rPr>
              <a:t>tools, insights, and standards </a:t>
            </a:r>
            <a:r>
              <a:rPr lang="en-US">
                <a:latin typeface="Arial" panose="020B0604020202020204" pitchFamily="34" charset="0"/>
                <a:ea typeface="ＭＳ Ｐゴシック"/>
                <a:cs typeface="Arial" panose="020B0604020202020204" pitchFamily="34" charset="0"/>
              </a:rPr>
              <a:t>guidelines</a:t>
            </a:r>
            <a:r>
              <a:rPr kumimoji="0" lang="en-US" sz="1800" b="0" i="0" u="none" strike="noStrike" kern="1200" cap="none" spc="0" normalizeH="0" baseline="0" noProof="0">
                <a:ln>
                  <a:noFill/>
                </a:ln>
                <a:effectLst/>
                <a:uLnTx/>
                <a:uFillTx/>
                <a:latin typeface="Arial" panose="020B0604020202020204" pitchFamily="34" charset="0"/>
                <a:ea typeface="ＭＳ Ｐゴシック"/>
                <a:cs typeface="Arial" panose="020B0604020202020204" pitchFamily="34" charset="0"/>
              </a:rPr>
              <a:t>.</a:t>
            </a:r>
          </a:p>
        </p:txBody>
      </p:sp>
      <p:sp>
        <p:nvSpPr>
          <p:cNvPr id="16" name="Title 2">
            <a:extLst>
              <a:ext uri="{FF2B5EF4-FFF2-40B4-BE49-F238E27FC236}">
                <a16:creationId xmlns:a16="http://schemas.microsoft.com/office/drawing/2014/main" id="{709399BD-DDDF-B110-A150-AB7C35A02D75}"/>
              </a:ext>
            </a:extLst>
          </p:cNvPr>
          <p:cNvSpPr txBox="1">
            <a:spLocks/>
          </p:cNvSpPr>
          <p:nvPr/>
        </p:nvSpPr>
        <p:spPr>
          <a:xfrm>
            <a:off x="148676" y="224801"/>
            <a:ext cx="10672763" cy="56673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2800" b="1" dirty="0">
                <a:solidFill>
                  <a:schemeClr val="tx1"/>
                </a:solidFill>
                <a:latin typeface="Arial"/>
                <a:cs typeface="Arial"/>
              </a:rPr>
              <a:t>Advanced Air Mobility Transformation: AAVP Highlights</a:t>
            </a:r>
          </a:p>
        </p:txBody>
      </p:sp>
      <p:grpSp>
        <p:nvGrpSpPr>
          <p:cNvPr id="7" name="Group 6">
            <a:extLst>
              <a:ext uri="{FF2B5EF4-FFF2-40B4-BE49-F238E27FC236}">
                <a16:creationId xmlns:a16="http://schemas.microsoft.com/office/drawing/2014/main" id="{587A440F-88E2-BE5C-3CA1-2BA4D87B65BE}"/>
              </a:ext>
            </a:extLst>
          </p:cNvPr>
          <p:cNvGrpSpPr/>
          <p:nvPr/>
        </p:nvGrpSpPr>
        <p:grpSpPr>
          <a:xfrm>
            <a:off x="128346" y="929184"/>
            <a:ext cx="11646214" cy="5505760"/>
            <a:chOff x="192860" y="785308"/>
            <a:chExt cx="11913428" cy="5615492"/>
          </a:xfrm>
        </p:grpSpPr>
        <p:sp>
          <p:nvSpPr>
            <p:cNvPr id="15" name="Rectangle 14">
              <a:extLst>
                <a:ext uri="{FF2B5EF4-FFF2-40B4-BE49-F238E27FC236}">
                  <a16:creationId xmlns:a16="http://schemas.microsoft.com/office/drawing/2014/main" id="{C8DC2F9D-FDD0-712A-7E95-7CBF77FE7006}"/>
                </a:ext>
              </a:extLst>
            </p:cNvPr>
            <p:cNvSpPr/>
            <p:nvPr/>
          </p:nvSpPr>
          <p:spPr>
            <a:xfrm>
              <a:off x="8287121" y="3887243"/>
              <a:ext cx="3802927" cy="2245816"/>
            </a:xfrm>
            <a:prstGeom prst="rect">
              <a:avLst/>
            </a:prstGeom>
            <a:solidFill>
              <a:srgbClr val="B8DBEA"/>
            </a:solidFill>
            <a:ln w="28575">
              <a:solidFill>
                <a:srgbClr val="3854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14" name="Rectangle 13">
              <a:extLst>
                <a:ext uri="{FF2B5EF4-FFF2-40B4-BE49-F238E27FC236}">
                  <a16:creationId xmlns:a16="http://schemas.microsoft.com/office/drawing/2014/main" id="{16D27BC7-70B5-8ED6-62EA-F4BFD9C9789B}"/>
                </a:ext>
              </a:extLst>
            </p:cNvPr>
            <p:cNvSpPr/>
            <p:nvPr/>
          </p:nvSpPr>
          <p:spPr>
            <a:xfrm>
              <a:off x="4242514" y="3543104"/>
              <a:ext cx="3557351" cy="2352559"/>
            </a:xfrm>
            <a:prstGeom prst="rect">
              <a:avLst/>
            </a:prstGeom>
            <a:solidFill>
              <a:srgbClr val="B8DBEA"/>
            </a:solidFill>
            <a:ln w="28575">
              <a:solidFill>
                <a:srgbClr val="3854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13" name="Rectangle 12">
              <a:extLst>
                <a:ext uri="{FF2B5EF4-FFF2-40B4-BE49-F238E27FC236}">
                  <a16:creationId xmlns:a16="http://schemas.microsoft.com/office/drawing/2014/main" id="{21A693FF-3C66-F82C-2439-17EC96BC1A1B}"/>
                </a:ext>
              </a:extLst>
            </p:cNvPr>
            <p:cNvSpPr/>
            <p:nvPr/>
          </p:nvSpPr>
          <p:spPr>
            <a:xfrm>
              <a:off x="347271" y="3794242"/>
              <a:ext cx="3368843" cy="2512242"/>
            </a:xfrm>
            <a:prstGeom prst="rect">
              <a:avLst/>
            </a:prstGeom>
            <a:solidFill>
              <a:srgbClr val="B8DBEA"/>
            </a:solidFill>
            <a:ln w="28575">
              <a:solidFill>
                <a:srgbClr val="3854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12" name="Rectangle 11">
              <a:extLst>
                <a:ext uri="{FF2B5EF4-FFF2-40B4-BE49-F238E27FC236}">
                  <a16:creationId xmlns:a16="http://schemas.microsoft.com/office/drawing/2014/main" id="{F4083516-EB7A-1FDD-EE7B-5325B82615F9}"/>
                </a:ext>
              </a:extLst>
            </p:cNvPr>
            <p:cNvSpPr/>
            <p:nvPr/>
          </p:nvSpPr>
          <p:spPr>
            <a:xfrm>
              <a:off x="8548936" y="785308"/>
              <a:ext cx="3557351" cy="2803867"/>
            </a:xfrm>
            <a:prstGeom prst="rect">
              <a:avLst/>
            </a:prstGeom>
            <a:solidFill>
              <a:srgbClr val="B8DBEA"/>
            </a:solidFill>
            <a:ln w="28575">
              <a:solidFill>
                <a:srgbClr val="3854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11" name="Rectangle 10">
              <a:extLst>
                <a:ext uri="{FF2B5EF4-FFF2-40B4-BE49-F238E27FC236}">
                  <a16:creationId xmlns:a16="http://schemas.microsoft.com/office/drawing/2014/main" id="{C0CA62BB-E4D2-BB0B-9D78-272A8709F97C}"/>
                </a:ext>
              </a:extLst>
            </p:cNvPr>
            <p:cNvSpPr/>
            <p:nvPr/>
          </p:nvSpPr>
          <p:spPr>
            <a:xfrm>
              <a:off x="3555809" y="794417"/>
              <a:ext cx="4614930" cy="2510834"/>
            </a:xfrm>
            <a:prstGeom prst="rect">
              <a:avLst/>
            </a:prstGeom>
            <a:solidFill>
              <a:srgbClr val="B8DBEA"/>
            </a:solidFill>
            <a:ln w="28575">
              <a:solidFill>
                <a:srgbClr val="3854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10" name="Rectangle 9">
              <a:extLst>
                <a:ext uri="{FF2B5EF4-FFF2-40B4-BE49-F238E27FC236}">
                  <a16:creationId xmlns:a16="http://schemas.microsoft.com/office/drawing/2014/main" id="{5AD59B64-C3CE-6F17-CB21-CDCAB0E7ED50}"/>
                </a:ext>
              </a:extLst>
            </p:cNvPr>
            <p:cNvSpPr/>
            <p:nvPr/>
          </p:nvSpPr>
          <p:spPr>
            <a:xfrm>
              <a:off x="192860" y="865329"/>
              <a:ext cx="3066093" cy="2685209"/>
            </a:xfrm>
            <a:prstGeom prst="rect">
              <a:avLst/>
            </a:prstGeom>
            <a:solidFill>
              <a:srgbClr val="B8DBEA"/>
            </a:solidFill>
            <a:ln w="28575">
              <a:solidFill>
                <a:srgbClr val="3854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62954"/>
                </a:solidFill>
              </a:endParaRPr>
            </a:p>
          </p:txBody>
        </p:sp>
        <p:sp>
          <p:nvSpPr>
            <p:cNvPr id="6" name="TextBox 5">
              <a:extLst>
                <a:ext uri="{FF2B5EF4-FFF2-40B4-BE49-F238E27FC236}">
                  <a16:creationId xmlns:a16="http://schemas.microsoft.com/office/drawing/2014/main" id="{434EADD1-43C4-D08C-86D4-AED9A75741E1}"/>
                </a:ext>
              </a:extLst>
            </p:cNvPr>
            <p:cNvSpPr txBox="1"/>
            <p:nvPr/>
          </p:nvSpPr>
          <p:spPr>
            <a:xfrm>
              <a:off x="469900" y="6400800"/>
              <a:ext cx="0" cy="0"/>
            </a:xfrm>
            <a:prstGeom prst="rect">
              <a:avLst/>
            </a:prstGeom>
            <a:noFill/>
          </p:spPr>
          <p:txBody>
            <a:bodyPr wrap="none" lIns="0" tIns="0" rIns="0" bIns="0" rtlCol="0">
              <a:noAutofit/>
            </a:bodyPr>
            <a:lstStyle/>
            <a:p>
              <a:pPr algn="l">
                <a:spcAft>
                  <a:spcPts val="600"/>
                </a:spcAft>
              </a:pPr>
              <a:endParaRPr lang="en-US"/>
            </a:p>
          </p:txBody>
        </p:sp>
        <p:pic>
          <p:nvPicPr>
            <p:cNvPr id="29" name="Picture 28">
              <a:extLst>
                <a:ext uri="{FF2B5EF4-FFF2-40B4-BE49-F238E27FC236}">
                  <a16:creationId xmlns:a16="http://schemas.microsoft.com/office/drawing/2014/main" id="{F98AF4EF-DBF9-1819-AAA2-1E9D5366E67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421487" y="3987689"/>
              <a:ext cx="2041082" cy="1024388"/>
            </a:xfrm>
            <a:prstGeom prst="rect">
              <a:avLst/>
            </a:prstGeom>
          </p:spPr>
        </p:pic>
        <p:pic>
          <p:nvPicPr>
            <p:cNvPr id="30" name="Picture 29" descr="Background pattern&#10;&#10;Description automatically generated">
              <a:extLst>
                <a:ext uri="{FF2B5EF4-FFF2-40B4-BE49-F238E27FC236}">
                  <a16:creationId xmlns:a16="http://schemas.microsoft.com/office/drawing/2014/main" id="{899EBAB6-127A-AE1F-7E24-8F9AC580BEA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37693" y="916679"/>
              <a:ext cx="2163215" cy="1711777"/>
            </a:xfrm>
            <a:prstGeom prst="rect">
              <a:avLst/>
            </a:prstGeom>
          </p:spPr>
        </p:pic>
        <p:pic>
          <p:nvPicPr>
            <p:cNvPr id="31" name="Picture 30">
              <a:extLst>
                <a:ext uri="{FF2B5EF4-FFF2-40B4-BE49-F238E27FC236}">
                  <a16:creationId xmlns:a16="http://schemas.microsoft.com/office/drawing/2014/main" id="{6516C13E-FFB7-C240-AB55-0532104DF7CB}"/>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a:off x="10484136" y="853628"/>
              <a:ext cx="1584271" cy="1656670"/>
            </a:xfrm>
            <a:prstGeom prst="rect">
              <a:avLst/>
            </a:prstGeom>
          </p:spPr>
        </p:pic>
        <p:pic>
          <p:nvPicPr>
            <p:cNvPr id="32" name="Picture 31">
              <a:extLst>
                <a:ext uri="{FF2B5EF4-FFF2-40B4-BE49-F238E27FC236}">
                  <a16:creationId xmlns:a16="http://schemas.microsoft.com/office/drawing/2014/main" id="{A9B27443-CCED-EE5E-E63B-E8AC64C7346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3656" y="1890422"/>
              <a:ext cx="1281463" cy="851256"/>
            </a:xfrm>
            <a:prstGeom prst="rect">
              <a:avLst/>
            </a:prstGeom>
          </p:spPr>
        </p:pic>
        <p:pic>
          <p:nvPicPr>
            <p:cNvPr id="34" name="Picture 5">
              <a:extLst>
                <a:ext uri="{FF2B5EF4-FFF2-40B4-BE49-F238E27FC236}">
                  <a16:creationId xmlns:a16="http://schemas.microsoft.com/office/drawing/2014/main" id="{AB57E158-A3AA-6129-3526-CBE89639EFD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0754" b="10250"/>
            <a:stretch/>
          </p:blipFill>
          <p:spPr bwMode="auto">
            <a:xfrm>
              <a:off x="5457214" y="891452"/>
              <a:ext cx="2342393" cy="129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3">
              <a:extLst>
                <a:ext uri="{FF2B5EF4-FFF2-40B4-BE49-F238E27FC236}">
                  <a16:creationId xmlns:a16="http://schemas.microsoft.com/office/drawing/2014/main" id="{DF771C7C-A4B3-2472-AD36-904B0B379E0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47717" y="891452"/>
              <a:ext cx="1012641" cy="129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6">
              <a:extLst>
                <a:ext uri="{FF2B5EF4-FFF2-40B4-BE49-F238E27FC236}">
                  <a16:creationId xmlns:a16="http://schemas.microsoft.com/office/drawing/2014/main" id="{148789FB-1B84-C0CB-32BA-0DA8B8A91E1F}"/>
                </a:ext>
              </a:extLst>
            </p:cNvPr>
            <p:cNvPicPr>
              <a:picLocks noChangeAspect="1"/>
            </p:cNvPicPr>
            <p:nvPr/>
          </p:nvPicPr>
          <p:blipFill>
            <a:blip r:embed="rId10" cstate="print">
              <a:extLst>
                <a:ext uri="{28A0092B-C50C-407E-A947-70E740481C1C}">
                  <a14:useLocalDpi xmlns:a14="http://schemas.microsoft.com/office/drawing/2010/main"/>
                </a:ext>
              </a:extLst>
            </a:blip>
            <a:srcRect/>
            <a:stretch>
              <a:fillRect/>
            </a:stretch>
          </p:blipFill>
          <p:spPr bwMode="auto">
            <a:xfrm>
              <a:off x="5866485" y="3607652"/>
              <a:ext cx="1717978" cy="1426145"/>
            </a:xfrm>
            <a:prstGeom prst="rect">
              <a:avLst/>
            </a:prstGeom>
            <a:noFill/>
            <a:ln>
              <a:noFill/>
            </a:ln>
          </p:spPr>
        </p:pic>
        <p:pic>
          <p:nvPicPr>
            <p:cNvPr id="38" name="Picture 37">
              <a:extLst>
                <a:ext uri="{FF2B5EF4-FFF2-40B4-BE49-F238E27FC236}">
                  <a16:creationId xmlns:a16="http://schemas.microsoft.com/office/drawing/2014/main" id="{5FB6FA5A-AAE7-DDE6-39E2-81D0500459CC}"/>
                </a:ext>
              </a:extLst>
            </p:cNvPr>
            <p:cNvPicPr>
              <a:picLocks noChangeAspect="1"/>
            </p:cNvPicPr>
            <p:nvPr/>
          </p:nvPicPr>
          <p:blipFill>
            <a:blip r:embed="rId11"/>
            <a:stretch>
              <a:fillRect/>
            </a:stretch>
          </p:blipFill>
          <p:spPr>
            <a:xfrm>
              <a:off x="10726451" y="4009205"/>
              <a:ext cx="1196537" cy="976053"/>
            </a:xfrm>
            <a:prstGeom prst="rect">
              <a:avLst/>
            </a:prstGeom>
            <a:ln w="9525">
              <a:solidFill>
                <a:schemeClr val="tx1"/>
              </a:solidFill>
            </a:ln>
          </p:spPr>
        </p:pic>
        <p:pic>
          <p:nvPicPr>
            <p:cNvPr id="39" name="Picture 38" descr="A picture containing indoor, equipment, cluttered&#10;&#10;Description automatically generated">
              <a:extLst>
                <a:ext uri="{FF2B5EF4-FFF2-40B4-BE49-F238E27FC236}">
                  <a16:creationId xmlns:a16="http://schemas.microsoft.com/office/drawing/2014/main" id="{94BFB521-C39A-F2C6-E26E-D566BB0D54C4}"/>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61871" y="3818072"/>
              <a:ext cx="2124205" cy="1467853"/>
            </a:xfrm>
            <a:prstGeom prst="rect">
              <a:avLst/>
            </a:prstGeom>
          </p:spPr>
        </p:pic>
        <p:pic>
          <p:nvPicPr>
            <p:cNvPr id="40" name="Picture 2">
              <a:extLst>
                <a:ext uri="{FF2B5EF4-FFF2-40B4-BE49-F238E27FC236}">
                  <a16:creationId xmlns:a16="http://schemas.microsoft.com/office/drawing/2014/main" id="{531A5AA4-02C4-30AA-BA25-984C1EF5876C}"/>
                </a:ext>
              </a:extLst>
            </p:cNvPr>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l="5132"/>
            <a:stretch/>
          </p:blipFill>
          <p:spPr bwMode="auto">
            <a:xfrm>
              <a:off x="8605599" y="876087"/>
              <a:ext cx="1839373" cy="16123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2" name="Picture 41" descr="A picture containing indoor, dirty&#10;&#10;Description automatically generated">
              <a:extLst>
                <a:ext uri="{FF2B5EF4-FFF2-40B4-BE49-F238E27FC236}">
                  <a16:creationId xmlns:a16="http://schemas.microsoft.com/office/drawing/2014/main" id="{FE59AE20-2A0B-C434-EB84-0559520CECF1}"/>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4365547" y="3596894"/>
              <a:ext cx="1440239" cy="1455174"/>
            </a:xfrm>
            <a:prstGeom prst="rect">
              <a:avLst/>
            </a:prstGeom>
          </p:spPr>
        </p:pic>
        <p:pic>
          <p:nvPicPr>
            <p:cNvPr id="44" name="Picture 43">
              <a:extLst>
                <a:ext uri="{FF2B5EF4-FFF2-40B4-BE49-F238E27FC236}">
                  <a16:creationId xmlns:a16="http://schemas.microsoft.com/office/drawing/2014/main" id="{591BBC2B-E838-AFD9-A761-7842B760CB89}"/>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516635" y="4686768"/>
              <a:ext cx="2188721" cy="833799"/>
            </a:xfrm>
            <a:prstGeom prst="rect">
              <a:avLst/>
            </a:prstGeom>
          </p:spPr>
        </p:pic>
        <p:sp>
          <p:nvSpPr>
            <p:cNvPr id="45" name="TextBox 44">
              <a:extLst>
                <a:ext uri="{FF2B5EF4-FFF2-40B4-BE49-F238E27FC236}">
                  <a16:creationId xmlns:a16="http://schemas.microsoft.com/office/drawing/2014/main" id="{ACB7E48B-4387-C442-5191-07A5FFA71C5F}"/>
                </a:ext>
              </a:extLst>
            </p:cNvPr>
            <p:cNvSpPr txBox="1"/>
            <p:nvPr/>
          </p:nvSpPr>
          <p:spPr>
            <a:xfrm>
              <a:off x="192860" y="2856155"/>
              <a:ext cx="3066093" cy="561462"/>
            </a:xfrm>
            <a:prstGeom prst="rect">
              <a:avLst/>
            </a:prstGeom>
            <a:solidFill>
              <a:srgbClr val="E5F6EE"/>
            </a:solidFill>
            <a:ln w="28575">
              <a:solidFill>
                <a:srgbClr val="385476"/>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lang="en-US" sz="1600" b="1">
                  <a:solidFill>
                    <a:srgbClr val="062954"/>
                  </a:solidFill>
                  <a:ea typeface="ＭＳ Ｐゴシック"/>
                </a:rPr>
                <a:t>A</a:t>
              </a:r>
              <a:r>
                <a:rPr kumimoji="0" lang="en-US" sz="1600" b="1" i="0" u="none" strike="noStrike" kern="1200" cap="none" spc="0" normalizeH="0" baseline="0" noProof="0">
                  <a:ln>
                    <a:noFill/>
                  </a:ln>
                  <a:solidFill>
                    <a:srgbClr val="062954"/>
                  </a:solidFill>
                  <a:effectLst/>
                  <a:uLnTx/>
                  <a:uFillTx/>
                  <a:ea typeface="ＭＳ Ｐゴシック"/>
                  <a:cs typeface="+mn-cs"/>
                </a:rPr>
                <a:t>AM </a:t>
              </a:r>
              <a:r>
                <a:rPr lang="en-US" sz="1600" b="1">
                  <a:solidFill>
                    <a:srgbClr val="062954"/>
                  </a:solidFill>
                  <a:ea typeface="ＭＳ Ｐゴシック"/>
                </a:rPr>
                <a:t>f</a:t>
              </a:r>
              <a:r>
                <a:rPr kumimoji="0" lang="en-US" sz="1600" b="1" i="0" u="none" strike="noStrike" kern="1200" cap="none" spc="0" normalizeH="0" baseline="0" noProof="0" err="1">
                  <a:ln>
                    <a:noFill/>
                  </a:ln>
                  <a:solidFill>
                    <a:srgbClr val="062954"/>
                  </a:solidFill>
                  <a:effectLst/>
                  <a:uLnTx/>
                  <a:uFillTx/>
                  <a:ea typeface="ＭＳ Ｐゴシック"/>
                  <a:cs typeface="+mn-cs"/>
                </a:rPr>
                <a:t>leet</a:t>
              </a:r>
              <a:r>
                <a:rPr kumimoji="0" lang="en-US" sz="1600" b="1" i="0" u="none" strike="noStrike" kern="1200" cap="none" spc="0" normalizeH="0" baseline="0" noProof="0">
                  <a:ln>
                    <a:noFill/>
                  </a:ln>
                  <a:solidFill>
                    <a:srgbClr val="062954"/>
                  </a:solidFill>
                  <a:effectLst/>
                  <a:uLnTx/>
                  <a:uFillTx/>
                  <a:ea typeface="ＭＳ Ｐゴシック"/>
                  <a:cs typeface="+mn-cs"/>
                </a:rPr>
                <a:t> </a:t>
              </a:r>
              <a:r>
                <a:rPr lang="en-US" sz="1600" b="1">
                  <a:solidFill>
                    <a:srgbClr val="062954"/>
                  </a:solidFill>
                  <a:ea typeface="ＭＳ Ｐゴシック"/>
                </a:rPr>
                <a:t>n</a:t>
              </a:r>
              <a:r>
                <a:rPr kumimoji="0" lang="en-US" sz="1600" b="1" i="0" u="none" strike="noStrike" kern="1200" cap="none" spc="0" normalizeH="0" baseline="0" noProof="0" err="1">
                  <a:ln>
                    <a:noFill/>
                  </a:ln>
                  <a:solidFill>
                    <a:srgbClr val="062954"/>
                  </a:solidFill>
                  <a:effectLst/>
                  <a:uLnTx/>
                  <a:uFillTx/>
                  <a:ea typeface="ＭＳ Ｐゴシック"/>
                  <a:cs typeface="+mn-cs"/>
                </a:rPr>
                <a:t>oise</a:t>
              </a:r>
              <a:r>
                <a:rPr kumimoji="0" lang="en-US" sz="1600" b="1" i="0" u="none" strike="noStrike" kern="1200" cap="none" spc="0" normalizeH="0" baseline="0" noProof="0">
                  <a:ln>
                    <a:noFill/>
                  </a:ln>
                  <a:solidFill>
                    <a:srgbClr val="062954"/>
                  </a:solidFill>
                  <a:effectLst/>
                  <a:uLnTx/>
                  <a:uFillTx/>
                  <a:ea typeface="ＭＳ Ｐゴシック"/>
                  <a:cs typeface="+mn-cs"/>
                </a:rPr>
                <a:t> in FAA AEDT tool</a:t>
              </a:r>
              <a:endParaRPr kumimoji="0" lang="en-US" sz="1600" b="0" i="0" u="none" strike="noStrike" kern="1200" cap="none" spc="0" normalizeH="0" baseline="0" noProof="0">
                <a:ln>
                  <a:noFill/>
                </a:ln>
                <a:solidFill>
                  <a:srgbClr val="062954"/>
                </a:solidFill>
                <a:effectLst/>
                <a:uLnTx/>
                <a:uFillTx/>
                <a:ea typeface="ＭＳ Ｐゴシック"/>
                <a:cs typeface="+mn-cs"/>
              </a:endParaRPr>
            </a:p>
          </p:txBody>
        </p:sp>
        <p:sp>
          <p:nvSpPr>
            <p:cNvPr id="47" name="TextBox 46">
              <a:extLst>
                <a:ext uri="{FF2B5EF4-FFF2-40B4-BE49-F238E27FC236}">
                  <a16:creationId xmlns:a16="http://schemas.microsoft.com/office/drawing/2014/main" id="{3555D53C-866B-894C-9AFC-D4467FE9B914}"/>
                </a:ext>
              </a:extLst>
            </p:cNvPr>
            <p:cNvSpPr txBox="1"/>
            <p:nvPr/>
          </p:nvSpPr>
          <p:spPr>
            <a:xfrm>
              <a:off x="4242256" y="5304724"/>
              <a:ext cx="3557351" cy="315241"/>
            </a:xfrm>
            <a:prstGeom prst="rect">
              <a:avLst/>
            </a:prstGeom>
            <a:solidFill>
              <a:srgbClr val="E5F6EE"/>
            </a:solidFill>
            <a:ln w="28575">
              <a:solidFill>
                <a:srgbClr val="385476"/>
              </a:solidFill>
            </a:ln>
          </p:spPr>
          <p:txBody>
            <a:bodyPr wrap="square" lIns="68354" tIns="34176" rIns="68354" bIns="34176" rtlCol="0">
              <a:spAutoFit/>
            </a:bodyPr>
            <a:lstStyle/>
            <a:p>
              <a:pPr marL="0" lvl="2" algn="ctr" defTabSz="685800">
                <a:defRPr/>
              </a:pPr>
              <a:r>
                <a:rPr lang="en-US" sz="1600" b="1">
                  <a:solidFill>
                    <a:srgbClr val="062954"/>
                  </a:solidFill>
                  <a:ea typeface="ＭＳ Ｐゴシック"/>
                </a:rPr>
                <a:t>H</a:t>
              </a:r>
              <a:r>
                <a:rPr kumimoji="0" lang="en-US" sz="1600" b="1" i="0" u="none" strike="noStrike" kern="1200" cap="none" spc="0" normalizeH="0" baseline="0" noProof="0" err="1">
                  <a:ln>
                    <a:noFill/>
                  </a:ln>
                  <a:solidFill>
                    <a:srgbClr val="062954"/>
                  </a:solidFill>
                  <a:effectLst/>
                  <a:uLnTx/>
                  <a:uFillTx/>
                  <a:ea typeface="ＭＳ Ｐゴシック"/>
                  <a:cs typeface="+mn-cs"/>
                </a:rPr>
                <a:t>andling</a:t>
              </a:r>
              <a:r>
                <a:rPr kumimoji="0" lang="en-US" sz="1600" b="1" i="0" u="none" strike="noStrike" kern="1200" cap="none" spc="0" normalizeH="0" baseline="0" noProof="0">
                  <a:ln>
                    <a:noFill/>
                  </a:ln>
                  <a:solidFill>
                    <a:srgbClr val="062954"/>
                  </a:solidFill>
                  <a:effectLst/>
                  <a:uLnTx/>
                  <a:uFillTx/>
                  <a:ea typeface="ＭＳ Ｐゴシック"/>
                  <a:cs typeface="+mn-cs"/>
                </a:rPr>
                <a:t> and ride </a:t>
              </a:r>
              <a:r>
                <a:rPr lang="en-US" sz="1600" b="1">
                  <a:solidFill>
                    <a:srgbClr val="062954"/>
                  </a:solidFill>
                  <a:ea typeface="ＭＳ Ｐゴシック"/>
                </a:rPr>
                <a:t>q</a:t>
              </a:r>
              <a:r>
                <a:rPr kumimoji="0" lang="en-US" sz="1600" b="1" i="0" u="none" strike="noStrike" kern="1200" cap="none" spc="0" normalizeH="0" baseline="0" noProof="0" err="1">
                  <a:ln>
                    <a:noFill/>
                  </a:ln>
                  <a:solidFill>
                    <a:srgbClr val="062954"/>
                  </a:solidFill>
                  <a:effectLst/>
                  <a:uLnTx/>
                  <a:uFillTx/>
                  <a:ea typeface="ＭＳ Ｐゴシック"/>
                  <a:cs typeface="+mn-cs"/>
                </a:rPr>
                <a:t>uality</a:t>
              </a:r>
              <a:r>
                <a:rPr kumimoji="0" lang="en-US" sz="1600" b="1" i="0" u="none" strike="noStrike" kern="1200" cap="none" spc="0" normalizeH="0" baseline="0" noProof="0">
                  <a:ln>
                    <a:noFill/>
                  </a:ln>
                  <a:solidFill>
                    <a:srgbClr val="062954"/>
                  </a:solidFill>
                  <a:effectLst/>
                  <a:uLnTx/>
                  <a:uFillTx/>
                  <a:ea typeface="ＭＳ Ｐゴシック"/>
                  <a:cs typeface="+mn-cs"/>
                </a:rPr>
                <a:t> for AAM</a:t>
              </a:r>
              <a:endParaRPr kumimoji="0" lang="en-US" sz="1600" b="0" i="0" u="none" strike="noStrike" kern="1200" cap="none" spc="0" normalizeH="0" baseline="0" noProof="0">
                <a:ln>
                  <a:noFill/>
                </a:ln>
                <a:solidFill>
                  <a:srgbClr val="062954"/>
                </a:solidFill>
                <a:effectLst/>
                <a:uLnTx/>
                <a:uFillTx/>
                <a:ea typeface="ＭＳ Ｐゴシック"/>
                <a:cs typeface="+mn-cs"/>
              </a:endParaRPr>
            </a:p>
          </p:txBody>
        </p:sp>
        <p:sp>
          <p:nvSpPr>
            <p:cNvPr id="48" name="TextBox 47">
              <a:extLst>
                <a:ext uri="{FF2B5EF4-FFF2-40B4-BE49-F238E27FC236}">
                  <a16:creationId xmlns:a16="http://schemas.microsoft.com/office/drawing/2014/main" id="{1FD71E4F-225C-78F7-2D8C-AC2F951C6AAE}"/>
                </a:ext>
              </a:extLst>
            </p:cNvPr>
            <p:cNvSpPr txBox="1"/>
            <p:nvPr/>
          </p:nvSpPr>
          <p:spPr>
            <a:xfrm>
              <a:off x="347271" y="5631223"/>
              <a:ext cx="3368843" cy="561462"/>
            </a:xfrm>
            <a:prstGeom prst="rect">
              <a:avLst/>
            </a:prstGeom>
            <a:solidFill>
              <a:srgbClr val="E5F6EE"/>
            </a:solidFill>
            <a:ln w="28575">
              <a:solidFill>
                <a:srgbClr val="385476"/>
              </a:solidFill>
            </a:ln>
          </p:spPr>
          <p:txBody>
            <a:bodyPr wrap="square" lIns="68354" tIns="34176" rIns="68354" bIns="34176" rtlCol="0" anchor="ctr">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62954"/>
                  </a:solidFill>
                  <a:effectLst/>
                  <a:uLnTx/>
                  <a:uFillTx/>
                  <a:ea typeface="ＭＳ Ｐゴシック"/>
                  <a:cs typeface="+mn-cs"/>
                </a:rPr>
                <a:t>Assessing electric powertrain reliability and power quality</a:t>
              </a:r>
            </a:p>
          </p:txBody>
        </p:sp>
        <p:sp>
          <p:nvSpPr>
            <p:cNvPr id="50" name="TextBox 49">
              <a:extLst>
                <a:ext uri="{FF2B5EF4-FFF2-40B4-BE49-F238E27FC236}">
                  <a16:creationId xmlns:a16="http://schemas.microsoft.com/office/drawing/2014/main" id="{0C31BEE6-BB85-22F7-8100-0C5B9CF2BCDC}"/>
                </a:ext>
              </a:extLst>
            </p:cNvPr>
            <p:cNvSpPr txBox="1"/>
            <p:nvPr/>
          </p:nvSpPr>
          <p:spPr>
            <a:xfrm>
              <a:off x="8287379" y="5392536"/>
              <a:ext cx="3802669" cy="315241"/>
            </a:xfrm>
            <a:prstGeom prst="rect">
              <a:avLst/>
            </a:prstGeom>
            <a:solidFill>
              <a:srgbClr val="E5F6EE"/>
            </a:solidFill>
            <a:ln w="28575">
              <a:solidFill>
                <a:srgbClr val="385476"/>
              </a:solidFill>
            </a:ln>
          </p:spPr>
          <p:txBody>
            <a:bodyPr wrap="square" lIns="68354" tIns="34176" rIns="68354" bIns="34176" rtlCol="0">
              <a:spAutoFit/>
            </a:bodyPr>
            <a:lstStyle/>
            <a:p>
              <a:pPr marL="0" lvl="2" algn="ctr" defTabSz="685800">
                <a:defRPr/>
              </a:pPr>
              <a:r>
                <a:rPr lang="en-US" sz="1600" b="1">
                  <a:solidFill>
                    <a:srgbClr val="062954"/>
                  </a:solidFill>
                  <a:ea typeface="ＭＳ Ｐゴシック"/>
                </a:rPr>
                <a:t>AAM fuselage </a:t>
              </a:r>
              <a:r>
                <a:rPr kumimoji="0" lang="en-US" sz="1600" b="1" i="0" u="none" strike="noStrike" kern="1200" cap="none" spc="0" normalizeH="0" baseline="0" noProof="0">
                  <a:ln>
                    <a:noFill/>
                  </a:ln>
                  <a:solidFill>
                    <a:srgbClr val="062954"/>
                  </a:solidFill>
                  <a:effectLst/>
                  <a:uLnTx/>
                  <a:uFillTx/>
                  <a:ea typeface="ＭＳ Ｐゴシック"/>
                  <a:cs typeface="+mn-cs"/>
                </a:rPr>
                <a:t>drop test</a:t>
              </a:r>
              <a:endParaRPr kumimoji="0" lang="en-US" sz="1600" b="1" i="0" u="none" strike="noStrike" kern="1200" cap="none" spc="0" normalizeH="0" baseline="0" noProof="0">
                <a:ln>
                  <a:noFill/>
                </a:ln>
                <a:solidFill>
                  <a:srgbClr val="062954"/>
                </a:solidFill>
                <a:effectLst/>
                <a:uLnTx/>
                <a:uFillTx/>
                <a:ea typeface="ＭＳ Ｐゴシック"/>
                <a:cs typeface="Calibri" panose="020F0502020204030204" pitchFamily="34" charset="0"/>
              </a:endParaRPr>
            </a:p>
          </p:txBody>
        </p:sp>
        <p:sp>
          <p:nvSpPr>
            <p:cNvPr id="51" name="TextBox 50">
              <a:extLst>
                <a:ext uri="{FF2B5EF4-FFF2-40B4-BE49-F238E27FC236}">
                  <a16:creationId xmlns:a16="http://schemas.microsoft.com/office/drawing/2014/main" id="{23978D71-D790-700F-F5A0-F8CC4A520564}"/>
                </a:ext>
              </a:extLst>
            </p:cNvPr>
            <p:cNvSpPr txBox="1"/>
            <p:nvPr/>
          </p:nvSpPr>
          <p:spPr>
            <a:xfrm>
              <a:off x="3555809" y="2457255"/>
              <a:ext cx="4614930" cy="561462"/>
            </a:xfrm>
            <a:prstGeom prst="rect">
              <a:avLst/>
            </a:prstGeom>
            <a:solidFill>
              <a:srgbClr val="E5F6EE"/>
            </a:solidFill>
            <a:ln w="28575">
              <a:solidFill>
                <a:srgbClr val="385476"/>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62954"/>
                  </a:solidFill>
                  <a:effectLst/>
                  <a:uLnTx/>
                  <a:uFillTx/>
                  <a:ea typeface="Calibri" panose="020F0502020204030204" pitchFamily="34" charset="0"/>
                </a:rPr>
                <a:t>OEMs using NASA noise and </a:t>
              </a:r>
              <a:br>
                <a:rPr kumimoji="0" lang="en-US" sz="1600" b="1" i="0" u="none" strike="noStrike" kern="1200" cap="none" spc="0" normalizeH="0" baseline="0" noProof="0">
                  <a:ln>
                    <a:noFill/>
                  </a:ln>
                  <a:solidFill>
                    <a:srgbClr val="062954"/>
                  </a:solidFill>
                  <a:effectLst/>
                  <a:uLnTx/>
                  <a:uFillTx/>
                  <a:ea typeface="Calibri" panose="020F0502020204030204" pitchFamily="34" charset="0"/>
                </a:rPr>
              </a:br>
              <a:r>
                <a:rPr kumimoji="0" lang="en-US" sz="1600" b="1" i="0" u="none" strike="noStrike" kern="1200" cap="none" spc="0" normalizeH="0" baseline="0" noProof="0">
                  <a:ln>
                    <a:noFill/>
                  </a:ln>
                  <a:solidFill>
                    <a:srgbClr val="062954"/>
                  </a:solidFill>
                  <a:effectLst/>
                  <a:uLnTx/>
                  <a:uFillTx/>
                  <a:ea typeface="Calibri" panose="020F0502020204030204" pitchFamily="34" charset="0"/>
                </a:rPr>
                <a:t>performance </a:t>
              </a:r>
              <a:r>
                <a:rPr lang="en-US" sz="1600" b="1">
                  <a:solidFill>
                    <a:srgbClr val="062954"/>
                  </a:solidFill>
                  <a:ea typeface="ＭＳ Ｐゴシック"/>
                </a:rPr>
                <a:t>prediction</a:t>
              </a:r>
              <a:r>
                <a:rPr kumimoji="0" lang="en-US" sz="1600" b="1" i="0" u="none" strike="noStrike" kern="1200" cap="none" spc="0" normalizeH="0" baseline="0" noProof="0">
                  <a:ln>
                    <a:noFill/>
                  </a:ln>
                  <a:solidFill>
                    <a:srgbClr val="062954"/>
                  </a:solidFill>
                  <a:effectLst/>
                  <a:uLnTx/>
                  <a:uFillTx/>
                  <a:ea typeface="Calibri" panose="020F0502020204030204" pitchFamily="34" charset="0"/>
                </a:rPr>
                <a:t> tools</a:t>
              </a:r>
              <a:endParaRPr kumimoji="0" lang="en-US" sz="1600" b="0" i="0" u="none" strike="noStrike" kern="1200" cap="none" spc="0" normalizeH="0" baseline="0" noProof="0">
                <a:ln>
                  <a:noFill/>
                </a:ln>
                <a:solidFill>
                  <a:srgbClr val="062954"/>
                </a:solidFill>
                <a:effectLst/>
                <a:uLnTx/>
                <a:uFillTx/>
                <a:ea typeface="ＭＳ Ｐゴシック"/>
                <a:cs typeface="+mn-cs"/>
              </a:endParaRPr>
            </a:p>
          </p:txBody>
        </p:sp>
        <p:sp>
          <p:nvSpPr>
            <p:cNvPr id="53" name="TextBox 52">
              <a:extLst>
                <a:ext uri="{FF2B5EF4-FFF2-40B4-BE49-F238E27FC236}">
                  <a16:creationId xmlns:a16="http://schemas.microsoft.com/office/drawing/2014/main" id="{75ACC7C1-9D75-31ED-E35B-2364D84682A5}"/>
                </a:ext>
              </a:extLst>
            </p:cNvPr>
            <p:cNvSpPr txBox="1"/>
            <p:nvPr/>
          </p:nvSpPr>
          <p:spPr>
            <a:xfrm>
              <a:off x="8548937" y="2741330"/>
              <a:ext cx="3557351" cy="561462"/>
            </a:xfrm>
            <a:prstGeom prst="rect">
              <a:avLst/>
            </a:prstGeom>
            <a:solidFill>
              <a:srgbClr val="E5F6EE"/>
            </a:solidFill>
            <a:ln w="28575">
              <a:solidFill>
                <a:srgbClr val="385476"/>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62954"/>
                  </a:solidFill>
                  <a:effectLst/>
                  <a:uLnTx/>
                  <a:uFillTx/>
                  <a:ea typeface="Calibri" panose="020F0502020204030204" pitchFamily="34" charset="0"/>
                </a:rPr>
                <a:t>Validation testing of </a:t>
              </a:r>
              <a:br>
                <a:rPr kumimoji="0" lang="en-US" sz="1600" b="1" i="0" u="none" strike="noStrike" kern="1200" cap="none" spc="0" normalizeH="0" baseline="0" noProof="0">
                  <a:ln>
                    <a:noFill/>
                  </a:ln>
                  <a:solidFill>
                    <a:srgbClr val="062954"/>
                  </a:solidFill>
                  <a:effectLst/>
                  <a:uLnTx/>
                  <a:uFillTx/>
                  <a:ea typeface="Calibri" panose="020F0502020204030204" pitchFamily="34" charset="0"/>
                </a:rPr>
              </a:br>
              <a:r>
                <a:rPr kumimoji="0" lang="en-US" sz="1600" b="1" i="0" u="none" strike="noStrike" kern="1200" cap="none" spc="0" normalizeH="0" baseline="0" noProof="0">
                  <a:ln>
                    <a:noFill/>
                  </a:ln>
                  <a:solidFill>
                    <a:srgbClr val="062954"/>
                  </a:solidFill>
                  <a:effectLst/>
                  <a:uLnTx/>
                  <a:uFillTx/>
                  <a:ea typeface="Calibri" panose="020F0502020204030204" pitchFamily="34" charset="0"/>
                </a:rPr>
                <a:t>computational tools</a:t>
              </a:r>
              <a:endParaRPr kumimoji="0" lang="en-US" sz="1600" b="0" i="0" u="none" strike="noStrike" kern="1200" cap="none" spc="0" normalizeH="0" baseline="0" noProof="0">
                <a:ln>
                  <a:noFill/>
                </a:ln>
                <a:solidFill>
                  <a:srgbClr val="062954"/>
                </a:solidFill>
                <a:effectLst/>
                <a:uLnTx/>
                <a:uFillTx/>
                <a:ea typeface="ＭＳ Ｐゴシック"/>
                <a:cs typeface="+mn-cs"/>
              </a:endParaRPr>
            </a:p>
          </p:txBody>
        </p:sp>
        <p:sp>
          <p:nvSpPr>
            <p:cNvPr id="19" name="TextBox 18">
              <a:extLst>
                <a:ext uri="{FF2B5EF4-FFF2-40B4-BE49-F238E27FC236}">
                  <a16:creationId xmlns:a16="http://schemas.microsoft.com/office/drawing/2014/main" id="{FFFFDDA6-78B8-D9D5-A279-2BDD5B92E22D}"/>
                </a:ext>
              </a:extLst>
            </p:cNvPr>
            <p:cNvSpPr txBox="1"/>
            <p:nvPr/>
          </p:nvSpPr>
          <p:spPr>
            <a:xfrm>
              <a:off x="6453958" y="2030820"/>
              <a:ext cx="1415772" cy="215444"/>
            </a:xfrm>
            <a:prstGeom prst="rect">
              <a:avLst/>
            </a:prstGeom>
            <a:noFill/>
          </p:spPr>
          <p:txBody>
            <a:bodyPr wrap="none" rtlCol="0">
              <a:spAutoFit/>
            </a:bodyPr>
            <a:lstStyle/>
            <a:p>
              <a:r>
                <a:rPr lang="en-US" sz="800"/>
                <a:t>Image from Archer website</a:t>
              </a:r>
            </a:p>
          </p:txBody>
        </p:sp>
      </p:grpSp>
      <p:sp>
        <p:nvSpPr>
          <p:cNvPr id="3" name="Slide Number Placeholder 4">
            <a:extLst>
              <a:ext uri="{FF2B5EF4-FFF2-40B4-BE49-F238E27FC236}">
                <a16:creationId xmlns:a16="http://schemas.microsoft.com/office/drawing/2014/main" id="{D9ED7C35-FD12-5A7C-8214-5C4C4FB2294F}"/>
              </a:ext>
            </a:extLst>
          </p:cNvPr>
          <p:cNvSpPr txBox="1">
            <a:spLocks/>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8AA1CF0-2751-9942-BBAA-4C77DDDF2B1B}" type="slidenum">
              <a:rPr lang="en-US" sz="1200" smtClean="0">
                <a:solidFill>
                  <a:schemeClr val="bg1"/>
                </a:solidFill>
                <a:latin typeface="Arial" panose="020B0604020202020204" pitchFamily="34" charset="0"/>
                <a:ea typeface="ＭＳ Ｐゴシック"/>
                <a:cs typeface="Arial" panose="020B0604020202020204" pitchFamily="34" charset="0"/>
              </a:rPr>
              <a:pPr algn="ctr">
                <a:defRPr/>
              </a:pPr>
              <a:t>10</a:t>
            </a:fld>
            <a:endParaRPr lang="en-US" sz="1200" dirty="0">
              <a:solidFill>
                <a:schemeClr val="bg1"/>
              </a:solidFill>
              <a:latin typeface="Arial" panose="020B0604020202020204" pitchFamily="34" charset="0"/>
              <a:ea typeface="ＭＳ Ｐゴシック"/>
              <a:cs typeface="Arial" panose="020B0604020202020204" pitchFamily="34" charset="0"/>
            </a:endParaRPr>
          </a:p>
        </p:txBody>
      </p:sp>
    </p:spTree>
    <p:extLst>
      <p:ext uri="{BB962C8B-B14F-4D97-AF65-F5344CB8AC3E}">
        <p14:creationId xmlns:p14="http://schemas.microsoft.com/office/powerpoint/2010/main" val="1150770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descr="&quot;&quot;">
            <a:extLst>
              <a:ext uri="{FF2B5EF4-FFF2-40B4-BE49-F238E27FC236}">
                <a16:creationId xmlns:a16="http://schemas.microsoft.com/office/drawing/2014/main" id="{F9F1C172-CF7A-BB2E-375A-5F0195677F10}"/>
              </a:ext>
            </a:extLst>
          </p:cNvPr>
          <p:cNvSpPr>
            <a:spLocks/>
          </p:cNvSpPr>
          <p:nvPr/>
        </p:nvSpPr>
        <p:spPr>
          <a:xfrm>
            <a:off x="-15240" y="6406714"/>
            <a:ext cx="12207240" cy="457200"/>
          </a:xfrm>
          <a:prstGeom prst="rect">
            <a:avLst/>
          </a:prstGeom>
          <a:solidFill>
            <a:srgbClr val="06295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Creating new “S” curves for the next 50 years of aviation </a:t>
            </a:r>
            <a:endParaRPr kumimoji="0" lang="en-US" b="0" i="0"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32" name="Title 1">
            <a:extLst>
              <a:ext uri="{FF2B5EF4-FFF2-40B4-BE49-F238E27FC236}">
                <a16:creationId xmlns:a16="http://schemas.microsoft.com/office/drawing/2014/main" id="{4F1FF20A-2537-476C-65DB-16CD79F9B40E}"/>
              </a:ext>
            </a:extLst>
          </p:cNvPr>
          <p:cNvSpPr>
            <a:spLocks noGrp="1"/>
          </p:cNvSpPr>
          <p:nvPr>
            <p:ph type="title"/>
          </p:nvPr>
        </p:nvSpPr>
        <p:spPr>
          <a:xfrm>
            <a:off x="248265" y="306133"/>
            <a:ext cx="10515600" cy="443086"/>
          </a:xfrm>
        </p:spPr>
        <p:txBody>
          <a:bodyPr>
            <a:noAutofit/>
          </a:bodyPr>
          <a:lstStyle/>
          <a:p>
            <a:r>
              <a:rPr lang="en-US" b="1" dirty="0">
                <a:solidFill>
                  <a:schemeClr val="tx1"/>
                </a:solidFill>
              </a:rPr>
              <a:t>AAVP at the Forefront of the Emerging New Era of Flight</a:t>
            </a:r>
          </a:p>
        </p:txBody>
      </p:sp>
      <p:sp>
        <p:nvSpPr>
          <p:cNvPr id="33" name="Content Placeholder 2">
            <a:extLst>
              <a:ext uri="{FF2B5EF4-FFF2-40B4-BE49-F238E27FC236}">
                <a16:creationId xmlns:a16="http://schemas.microsoft.com/office/drawing/2014/main" id="{2A06B0B4-1193-87DB-3386-8018FAB2CDF9}"/>
              </a:ext>
            </a:extLst>
          </p:cNvPr>
          <p:cNvSpPr txBox="1">
            <a:spLocks/>
          </p:cNvSpPr>
          <p:nvPr/>
        </p:nvSpPr>
        <p:spPr>
          <a:xfrm>
            <a:off x="261197" y="1707259"/>
            <a:ext cx="5922963" cy="44672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buFont typeface="Arial" panose="020B0604020202020204" pitchFamily="34" charset="0"/>
              <a:buNone/>
            </a:pPr>
            <a:r>
              <a:rPr lang="en-US" sz="2000" b="1" dirty="0">
                <a:solidFill>
                  <a:schemeClr val="tx1"/>
                </a:solidFill>
              </a:rPr>
              <a:t>Next Generation Subsonic Transports</a:t>
            </a:r>
          </a:p>
          <a:p>
            <a:pPr marL="0" indent="0">
              <a:buFont typeface="Arial" panose="020B0604020202020204" pitchFamily="34" charset="0"/>
              <a:buNone/>
            </a:pPr>
            <a:r>
              <a:rPr lang="en-US" sz="1600" i="1" dirty="0">
                <a:solidFill>
                  <a:schemeClr val="tx1"/>
                </a:solidFill>
              </a:rPr>
              <a:t>Making air travel cleaner, quieter, and more affordable</a:t>
            </a:r>
            <a:endParaRPr lang="en-US" sz="2000" dirty="0">
              <a:solidFill>
                <a:schemeClr val="tx1"/>
              </a:solidFill>
            </a:endParaRPr>
          </a:p>
          <a:p>
            <a:pPr marL="0" indent="0">
              <a:buFont typeface="Arial" panose="020B0604020202020204" pitchFamily="34" charset="0"/>
              <a:buNone/>
            </a:pPr>
            <a:endParaRPr lang="en-US" sz="2000" dirty="0">
              <a:solidFill>
                <a:schemeClr val="tx1"/>
              </a:solidFill>
            </a:endParaRPr>
          </a:p>
          <a:p>
            <a:pPr marL="0" indent="0">
              <a:spcBef>
                <a:spcPts val="1200"/>
              </a:spcBef>
              <a:buFont typeface="Arial" panose="020B0604020202020204" pitchFamily="34" charset="0"/>
              <a:buNone/>
            </a:pPr>
            <a:r>
              <a:rPr lang="en-US" sz="2000" b="1" dirty="0">
                <a:solidFill>
                  <a:schemeClr val="tx1"/>
                </a:solidFill>
              </a:rPr>
              <a:t>Commercial Supersonic Flight</a:t>
            </a:r>
          </a:p>
          <a:p>
            <a:pPr marL="0" indent="0">
              <a:buFont typeface="Arial" panose="020B0604020202020204" pitchFamily="34" charset="0"/>
              <a:buNone/>
            </a:pPr>
            <a:r>
              <a:rPr lang="en-US" sz="1600" i="1" dirty="0">
                <a:solidFill>
                  <a:schemeClr val="tx1"/>
                </a:solidFill>
              </a:rPr>
              <a:t>Connecting people faster</a:t>
            </a:r>
          </a:p>
          <a:p>
            <a:pPr marL="0" indent="0">
              <a:buFont typeface="Arial" panose="020B0604020202020204" pitchFamily="34" charset="0"/>
              <a:buNone/>
            </a:pPr>
            <a:endParaRPr lang="en-US" sz="2000" dirty="0">
              <a:solidFill>
                <a:schemeClr val="tx1"/>
              </a:solidFill>
            </a:endParaRPr>
          </a:p>
          <a:p>
            <a:pPr marL="0" indent="0">
              <a:spcBef>
                <a:spcPts val="1200"/>
              </a:spcBef>
              <a:buFont typeface="Arial" panose="020B0604020202020204" pitchFamily="34" charset="0"/>
              <a:buNone/>
            </a:pPr>
            <a:r>
              <a:rPr lang="en-US" sz="2000" b="1" dirty="0">
                <a:solidFill>
                  <a:schemeClr val="tx1"/>
                </a:solidFill>
              </a:rPr>
              <a:t>Advanced Air Mobility</a:t>
            </a:r>
          </a:p>
          <a:p>
            <a:pPr marL="0" indent="0">
              <a:buFont typeface="Arial" panose="020B0604020202020204" pitchFamily="34" charset="0"/>
              <a:buNone/>
            </a:pPr>
            <a:r>
              <a:rPr lang="en-US" sz="1600" i="1" dirty="0">
                <a:solidFill>
                  <a:schemeClr val="tx1"/>
                </a:solidFill>
              </a:rPr>
              <a:t>Allowing people to move about more easily</a:t>
            </a:r>
          </a:p>
          <a:p>
            <a:pPr marL="0" indent="0">
              <a:buFont typeface="Arial" panose="020B0604020202020204" pitchFamily="34" charset="0"/>
              <a:buNone/>
            </a:pPr>
            <a:endParaRPr lang="en-US" sz="2000" dirty="0">
              <a:solidFill>
                <a:schemeClr val="tx1"/>
              </a:solidFill>
            </a:endParaRPr>
          </a:p>
          <a:p>
            <a:pPr marL="0" indent="0">
              <a:spcBef>
                <a:spcPts val="1200"/>
              </a:spcBef>
              <a:buFont typeface="Arial" panose="020B0604020202020204" pitchFamily="34" charset="0"/>
              <a:buNone/>
            </a:pPr>
            <a:r>
              <a:rPr lang="en-US" sz="2000" b="1" dirty="0">
                <a:solidFill>
                  <a:schemeClr val="tx1"/>
                </a:solidFill>
              </a:rPr>
              <a:t>Hypersonic Flight</a:t>
            </a:r>
          </a:p>
          <a:p>
            <a:pPr marL="0" indent="0">
              <a:buFont typeface="Arial" panose="020B0604020202020204" pitchFamily="34" charset="0"/>
              <a:buNone/>
            </a:pPr>
            <a:r>
              <a:rPr lang="en-US" sz="1600" i="1" dirty="0">
                <a:solidFill>
                  <a:schemeClr val="tx1"/>
                </a:solidFill>
              </a:rPr>
              <a:t>Enabling a future vision for hypersonic transport</a:t>
            </a:r>
          </a:p>
        </p:txBody>
      </p:sp>
      <p:sp>
        <p:nvSpPr>
          <p:cNvPr id="34" name="TextBox 1">
            <a:extLst>
              <a:ext uri="{FF2B5EF4-FFF2-40B4-BE49-F238E27FC236}">
                <a16:creationId xmlns:a16="http://schemas.microsoft.com/office/drawing/2014/main" id="{FCA560E9-BDC2-4149-A731-97C98486E078}"/>
              </a:ext>
            </a:extLst>
          </p:cNvPr>
          <p:cNvSpPr txBox="1">
            <a:spLocks noChangeArrowheads="1"/>
          </p:cNvSpPr>
          <p:nvPr/>
        </p:nvSpPr>
        <p:spPr bwMode="auto">
          <a:xfrm>
            <a:off x="261197" y="708015"/>
            <a:ext cx="9833779" cy="646331"/>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lvl="1" eaLnBrk="1" fontAlgn="base" hangingPunct="1">
              <a:spcBef>
                <a:spcPct val="0"/>
              </a:spcBef>
              <a:spcAft>
                <a:spcPct val="0"/>
              </a:spcAft>
            </a:pPr>
            <a:r>
              <a:rPr lang="en-US" sz="1800" b="1" i="1" dirty="0">
                <a:latin typeface="Helvetica" pitchFamily="2" charset="0"/>
                <a:cs typeface="Arial" charset="0"/>
              </a:rPr>
              <a:t>Breaking down barriers to open new markets, advancing U.S. competitiveness, and making air travel more sustainable for the Nation and the world</a:t>
            </a:r>
          </a:p>
        </p:txBody>
      </p:sp>
      <p:pic>
        <p:nvPicPr>
          <p:cNvPr id="35" name="Picture 34">
            <a:extLst>
              <a:ext uri="{FF2B5EF4-FFF2-40B4-BE49-F238E27FC236}">
                <a16:creationId xmlns:a16="http://schemas.microsoft.com/office/drawing/2014/main" id="{D00A71F9-AA5F-E402-7DC8-77C30B37BA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38841" y="2216960"/>
            <a:ext cx="3430509" cy="1723912"/>
          </a:xfrm>
          <a:prstGeom prst="rect">
            <a:avLst/>
          </a:prstGeom>
        </p:spPr>
      </p:pic>
      <p:pic>
        <p:nvPicPr>
          <p:cNvPr id="37" name="Picture 36">
            <a:extLst>
              <a:ext uri="{FF2B5EF4-FFF2-40B4-BE49-F238E27FC236}">
                <a16:creationId xmlns:a16="http://schemas.microsoft.com/office/drawing/2014/main" id="{7120795F-AF2C-AB84-1B08-1C29408BCC56}"/>
              </a:ext>
            </a:extLst>
          </p:cNvPr>
          <p:cNvPicPr>
            <a:picLocks noChangeAspect="1"/>
          </p:cNvPicPr>
          <p:nvPr/>
        </p:nvPicPr>
        <p:blipFill>
          <a:blip r:embed="rId3" cstate="hqprint">
            <a:extLst>
              <a:ext uri="{BEBA8EAE-BF5A-486C-A8C5-ECC9F3942E4B}">
                <a14:imgProps xmlns:a14="http://schemas.microsoft.com/office/drawing/2010/main">
                  <a14:imgLayer r:embed="rId4">
                    <a14:imgEffect>
                      <a14:artisticCutout numberOfShades="4"/>
                    </a14:imgEffect>
                  </a14:imgLayer>
                </a14:imgProps>
              </a:ext>
              <a:ext uri="{28A0092B-C50C-407E-A947-70E740481C1C}">
                <a14:useLocalDpi xmlns:a14="http://schemas.microsoft.com/office/drawing/2010/main"/>
              </a:ext>
            </a:extLst>
          </a:blip>
          <a:stretch>
            <a:fillRect/>
          </a:stretch>
        </p:blipFill>
        <p:spPr>
          <a:xfrm>
            <a:off x="5154962" y="4105406"/>
            <a:ext cx="3281029" cy="1392951"/>
          </a:xfrm>
          <a:prstGeom prst="rect">
            <a:avLst/>
          </a:prstGeom>
        </p:spPr>
      </p:pic>
      <p:pic>
        <p:nvPicPr>
          <p:cNvPr id="38" name="Picture 37" descr="A picture containing aircraft&#10;&#10;Description automatically generated">
            <a:extLst>
              <a:ext uri="{FF2B5EF4-FFF2-40B4-BE49-F238E27FC236}">
                <a16:creationId xmlns:a16="http://schemas.microsoft.com/office/drawing/2014/main" id="{30E5223E-A8E9-C3C8-CB4E-9536056098DA}"/>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498638" y="2328726"/>
            <a:ext cx="3654558" cy="1181102"/>
          </a:xfrm>
          <a:prstGeom prst="rect">
            <a:avLst/>
          </a:prstGeom>
        </p:spPr>
      </p:pic>
      <p:sp>
        <p:nvSpPr>
          <p:cNvPr id="39" name="Slide Number Placeholder 4">
            <a:extLst>
              <a:ext uri="{FF2B5EF4-FFF2-40B4-BE49-F238E27FC236}">
                <a16:creationId xmlns:a16="http://schemas.microsoft.com/office/drawing/2014/main" id="{33932D96-986B-66AC-8775-1C84B5B80C66}"/>
              </a:ext>
            </a:extLst>
          </p:cNvPr>
          <p:cNvSpPr txBox="1"/>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1200" b="0" i="0" u="none" strike="noStrike" kern="1200" cap="none" spc="0" normalizeH="0" baseline="0" noProof="0" smtClean="0">
                <a:ln>
                  <a:noFill/>
                </a:ln>
                <a:solidFill>
                  <a:schemeClr val="bg1"/>
                </a:solidFill>
                <a:effectLst/>
                <a:uLnTx/>
                <a:uFillTx/>
                <a:latin typeface="Arial" panose="020B0604020202020204" pitchFamily="34" charset="0"/>
                <a:ea typeface="ＭＳ Ｐゴシック"/>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schemeClr val="bg1"/>
              </a:solidFill>
              <a:effectLst/>
              <a:uLnTx/>
              <a:uFillTx/>
              <a:latin typeface="Arial" panose="020B0604020202020204" pitchFamily="34" charset="0"/>
              <a:ea typeface="ＭＳ Ｐゴシック"/>
              <a:cs typeface="Arial" panose="020B0604020202020204" pitchFamily="34" charset="0"/>
            </a:endParaRPr>
          </a:p>
        </p:txBody>
      </p:sp>
      <p:grpSp>
        <p:nvGrpSpPr>
          <p:cNvPr id="40" name="Group 39">
            <a:extLst>
              <a:ext uri="{FF2B5EF4-FFF2-40B4-BE49-F238E27FC236}">
                <a16:creationId xmlns:a16="http://schemas.microsoft.com/office/drawing/2014/main" id="{5779E541-B752-C0DA-457D-94097EEF2075}"/>
              </a:ext>
            </a:extLst>
          </p:cNvPr>
          <p:cNvGrpSpPr/>
          <p:nvPr/>
        </p:nvGrpSpPr>
        <p:grpSpPr>
          <a:xfrm>
            <a:off x="8203491" y="3542533"/>
            <a:ext cx="4244852" cy="2386758"/>
            <a:chOff x="7369216" y="3429000"/>
            <a:chExt cx="4244852" cy="2386758"/>
          </a:xfrm>
        </p:grpSpPr>
        <p:pic>
          <p:nvPicPr>
            <p:cNvPr id="41" name="Picture 40">
              <a:extLst>
                <a:ext uri="{FF2B5EF4-FFF2-40B4-BE49-F238E27FC236}">
                  <a16:creationId xmlns:a16="http://schemas.microsoft.com/office/drawing/2014/main" id="{1CC81D79-776E-D025-A2A2-EC0CF873189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369216" y="3429000"/>
              <a:ext cx="4244852" cy="2386758"/>
            </a:xfrm>
            <a:prstGeom prst="rect">
              <a:avLst/>
            </a:prstGeom>
          </p:spPr>
        </p:pic>
        <p:sp>
          <p:nvSpPr>
            <p:cNvPr id="42" name="Rounded Rectangle 41">
              <a:extLst>
                <a:ext uri="{FF2B5EF4-FFF2-40B4-BE49-F238E27FC236}">
                  <a16:creationId xmlns:a16="http://schemas.microsoft.com/office/drawing/2014/main" id="{1B03D69D-2082-F332-31BF-69CD3A07030B}"/>
                </a:ext>
              </a:extLst>
            </p:cNvPr>
            <p:cNvSpPr/>
            <p:nvPr/>
          </p:nvSpPr>
          <p:spPr bwMode="auto">
            <a:xfrm>
              <a:off x="9965493" y="4723585"/>
              <a:ext cx="713917" cy="557442"/>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grpSp>
    </p:spTree>
    <p:extLst>
      <p:ext uri="{BB962C8B-B14F-4D97-AF65-F5344CB8AC3E}">
        <p14:creationId xmlns:p14="http://schemas.microsoft.com/office/powerpoint/2010/main" val="2424172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2" descr="NASA insigniaCMYK"/>
          <p:cNvPicPr preferRelativeResize="0">
            <a:picLocks noChangeAspect="1" noChangeArrowheads="1"/>
          </p:cNvPicPr>
          <p:nvPr/>
        </p:nvPicPr>
        <p:blipFill>
          <a:blip r:embed="rId3" cstate="print"/>
          <a:srcRect/>
          <a:stretch>
            <a:fillRect/>
          </a:stretch>
        </p:blipFill>
        <p:spPr bwMode="auto">
          <a:xfrm>
            <a:off x="4267200" y="2590800"/>
            <a:ext cx="3826280" cy="2971803"/>
          </a:xfrm>
          <a:prstGeom prst="rect">
            <a:avLst/>
          </a:prstGeom>
          <a:noFill/>
          <a:ln w="9525">
            <a:noFill/>
            <a:miter lim="800000"/>
            <a:headEnd/>
            <a:tailEnd/>
          </a:ln>
        </p:spPr>
      </p:pic>
      <p:pic>
        <p:nvPicPr>
          <p:cNvPr id="3" name="Picture 2">
            <a:extLst>
              <a:ext uri="{FF2B5EF4-FFF2-40B4-BE49-F238E27FC236}">
                <a16:creationId xmlns:a16="http://schemas.microsoft.com/office/drawing/2014/main" id="{E5668C93-46CF-B849-A7F5-8E398624B55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1907"/>
            <a:ext cx="12191999" cy="6858000"/>
          </a:xfrm>
          <a:prstGeom prst="rect">
            <a:avLst/>
          </a:prstGeom>
        </p:spPr>
      </p:pic>
      <p:pic>
        <p:nvPicPr>
          <p:cNvPr id="6" name="Picture 2">
            <a:extLst>
              <a:ext uri="{FF2B5EF4-FFF2-40B4-BE49-F238E27FC236}">
                <a16:creationId xmlns:a16="http://schemas.microsoft.com/office/drawing/2014/main" id="{AF9CC8D1-CB8B-C044-9479-E8BA3D81DBD3}"/>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57955" y="2654479"/>
            <a:ext cx="1627517" cy="134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25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PR Theme">
  <a:themeElements>
    <a:clrScheme name="White Link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8c9d9b8-cdf5-4862-b9ed-53d20e7d5568">
      <UserInfo>
        <DisplayName>Kudlac, Maureen T. (GRC-K000)</DisplayName>
        <AccountId>72</AccountId>
        <AccountType/>
      </UserInfo>
      <UserInfo>
        <DisplayName>Ramos, Andrew C. (HQ-EM000)[SAIC]</DisplayName>
        <AccountId>226</AccountId>
        <AccountType/>
      </UserInfo>
      <UserInfo>
        <DisplayName>Heidmann, James D. (GRC-EM000)</DisplayName>
        <AccountId>67</AccountId>
        <AccountType/>
      </UserInfo>
    </SharedWithUsers>
    <TaxCatchAll xmlns="d900e117-17a0-4b24-9e47-511ef1d02c43" xsi:nil="true"/>
    <lcf76f155ced4ddcb4097134ff3c332f xmlns="31936392-3c99-4a6e-b656-74c7ea5db86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4448DAB0795E245B6021896D69AB34D" ma:contentTypeVersion="15" ma:contentTypeDescription="Create a new document." ma:contentTypeScope="" ma:versionID="22b822884a49bff3d67e95bd4f907eb0">
  <xsd:schema xmlns:xsd="http://www.w3.org/2001/XMLSchema" xmlns:xs="http://www.w3.org/2001/XMLSchema" xmlns:p="http://schemas.microsoft.com/office/2006/metadata/properties" xmlns:ns2="31936392-3c99-4a6e-b656-74c7ea5db864" xmlns:ns3="d900e117-17a0-4b24-9e47-511ef1d02c43" xmlns:ns4="98c9d9b8-cdf5-4862-b9ed-53d20e7d5568" targetNamespace="http://schemas.microsoft.com/office/2006/metadata/properties" ma:root="true" ma:fieldsID="1a86fc11ff9aeb5670b52827fcf7ed5c" ns2:_="" ns3:_="" ns4:_="">
    <xsd:import namespace="31936392-3c99-4a6e-b656-74c7ea5db864"/>
    <xsd:import namespace="d900e117-17a0-4b24-9e47-511ef1d02c43"/>
    <xsd:import namespace="98c9d9b8-cdf5-4862-b9ed-53d20e7d5568"/>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4:SharedWithUsers" minOccurs="0"/>
                <xsd:element ref="ns4:SharedWithDetails"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936392-3c99-4a6e-b656-74c7ea5db8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2a3c6fc-f871-4eeb-b278-ff3a7ff3ddfb}" ma:internalName="TaxCatchAll" ma:showField="CatchAllData" ma:web="98c9d9b8-cdf5-4862-b9ed-53d20e7d556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c9d9b8-cdf5-4862-b9ed-53d20e7d556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D07B74-1E92-4079-9F59-6F9B3C53A2B7}">
  <ds:schemaRefs>
    <ds:schemaRef ds:uri="http://schemas.microsoft.com/office/2006/metadata/properties"/>
    <ds:schemaRef ds:uri="http://schemas.microsoft.com/office/infopath/2007/PartnerControls"/>
    <ds:schemaRef ds:uri="98c9d9b8-cdf5-4862-b9ed-53d20e7d5568"/>
    <ds:schemaRef ds:uri="d900e117-17a0-4b24-9e47-511ef1d02c43"/>
    <ds:schemaRef ds:uri="31936392-3c99-4a6e-b656-74c7ea5db864"/>
  </ds:schemaRefs>
</ds:datastoreItem>
</file>

<file path=customXml/itemProps2.xml><?xml version="1.0" encoding="utf-8"?>
<ds:datastoreItem xmlns:ds="http://schemas.openxmlformats.org/officeDocument/2006/customXml" ds:itemID="{0DA99674-EA18-44A7-AB10-52C76E9423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936392-3c99-4a6e-b656-74c7ea5db864"/>
    <ds:schemaRef ds:uri="d900e117-17a0-4b24-9e47-511ef1d02c43"/>
    <ds:schemaRef ds:uri="98c9d9b8-cdf5-4862-b9ed-53d20e7d55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9E31FD-FA8A-4ECD-9D46-EBD1B0CF713C}">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996</TotalTime>
  <Words>827</Words>
  <Application>Microsoft Office PowerPoint</Application>
  <PresentationFormat>Widescreen</PresentationFormat>
  <Paragraphs>132</Paragraphs>
  <Slides>12</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Aptos</vt:lpstr>
      <vt:lpstr>Arial</vt:lpstr>
      <vt:lpstr>Arial Black</vt:lpstr>
      <vt:lpstr>Calibri</vt:lpstr>
      <vt:lpstr>Franklin Gothic Medium Cond</vt:lpstr>
      <vt:lpstr>Helvetica</vt:lpstr>
      <vt:lpstr>Times New Roman</vt:lpstr>
      <vt:lpstr>APR Theme</vt:lpstr>
      <vt:lpstr>NASA Advanced Air Vehicles Program (AAVP) Status Update</vt:lpstr>
      <vt:lpstr>NASA Aeronautics Programs</vt:lpstr>
      <vt:lpstr>Advanced Air Vehicles Program</vt:lpstr>
      <vt:lpstr>PowerPoint Presentation</vt:lpstr>
      <vt:lpstr>Sustainable Flight National Partnership Benefits </vt:lpstr>
      <vt:lpstr>Quesst Mission</vt:lpstr>
      <vt:lpstr>Advanced Air Mobility Mission</vt:lpstr>
      <vt:lpstr>PowerPoint Presentation</vt:lpstr>
      <vt:lpstr>PowerPoint Presentation</vt:lpstr>
      <vt:lpstr>PowerPoint Presentation</vt:lpstr>
      <vt:lpstr>AAVP at the Forefront of the Emerging New Era of Flight</vt:lpstr>
      <vt:lpstr>PowerPoint Presentation</vt:lpstr>
    </vt:vector>
  </TitlesOfParts>
  <Company>NASA OCIO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Kudlac, Maureen T. (GRC-K000)</dc:creator>
  <cp:lastModifiedBy>Kennedy, Laura (HQ-EO000)[SAIC]</cp:lastModifiedBy>
  <cp:revision>3</cp:revision>
  <dcterms:created xsi:type="dcterms:W3CDTF">2024-06-14T18:30:39Z</dcterms:created>
  <dcterms:modified xsi:type="dcterms:W3CDTF">2024-06-17T12:51:04Z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0x01010034448DAB0795E245B6021896D69AB34D</vt:lpwstr>
  </property>
  <property fmtid="{D5CDD505-2E9C-101B-9397-08002B2CF9AE}" pid="3" name="MediaServiceImageTags">
    <vt:lpwstr/>
  </property>
</Properties>
</file>