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embeddedFontLst>
    <p:embeddedFont>
      <p:font typeface="Gill Sans" panose="020B0502020104020203" pitchFamily="34" charset="-79"/>
      <p:regular r:id="rId25"/>
      <p:bold r:id="rId26"/>
    </p:embeddedFont>
    <p:embeddedFont>
      <p:font typeface="Play" pitchFamily="2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hmtxXrLqvSaYmS2LmW0fp8EHnZ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12" d="100"/>
          <a:sy n="112" d="100"/>
        </p:scale>
        <p:origin x="4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43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25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4" name="Google Shape;94;p2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8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02" name="Google Shape;102;p8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20" name="Google Shape;120;p3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4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32" name="Google Shape;132;p4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46" name="Google Shape;146;p5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71" name="Google Shape;171;p6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7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89" name="Google Shape;189;p7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99" name="Google Shape;199;p10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1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07" name="Google Shape;207;p11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73fd1621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73fd1621a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Focus on 3 of 4 science goals and GO science most relevant to gamma-ray astrophysics.</a:t>
            </a:r>
            <a:endParaRPr/>
          </a:p>
        </p:txBody>
      </p:sp>
      <p:sp>
        <p:nvSpPr>
          <p:cNvPr id="215" name="Google Shape;215;g273fd1621a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13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Multimessenger goal - detect and localize sGRBs, use X-ray plateau emission to characterize redshift distributions and binary formation mechanisms</a:t>
            </a:r>
            <a:endParaRPr/>
          </a:p>
        </p:txBody>
      </p:sp>
      <p:sp>
        <p:nvSpPr>
          <p:cNvPr id="223" name="Google Shape;223;p13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4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Multimessenger - </a:t>
            </a:r>
            <a:endParaRPr/>
          </a:p>
        </p:txBody>
      </p:sp>
      <p:sp>
        <p:nvSpPr>
          <p:cNvPr id="233" name="Google Shape;233;p14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5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45" name="Google Shape;245;p15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2113" y="693738"/>
            <a:ext cx="6153150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22:notes"/>
          <p:cNvSpPr txBox="1">
            <a:spLocks noGrp="1"/>
          </p:cNvSpPr>
          <p:nvPr>
            <p:ph type="body" idx="1"/>
          </p:nvPr>
        </p:nvSpPr>
        <p:spPr>
          <a:xfrm>
            <a:off x="693738" y="4386263"/>
            <a:ext cx="5546700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55" name="Google Shape;255;p22:notes"/>
          <p:cNvSpPr txBox="1">
            <a:spLocks noGrp="1"/>
          </p:cNvSpPr>
          <p:nvPr>
            <p:ph type="sldNum" idx="12"/>
          </p:nvPr>
        </p:nvSpPr>
        <p:spPr>
          <a:xfrm>
            <a:off x="3927475" y="8770938"/>
            <a:ext cx="30051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73de96e83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73de96e832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273de96e832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73de96e832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273de96e832_1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273de96e832_1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73de96e832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73de96e832_1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273de96e832_1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73de96e832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73de96e832_1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273de96e832_1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73de96e832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73de96e832_1_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273de96e832_1_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73fd1628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73fd1628f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g273fd1628f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6096000" y="609599"/>
            <a:ext cx="5181600" cy="3561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ctr" rtl="0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>
                <a:srgbClr val="1946BA"/>
              </a:buClr>
              <a:buSzPts val="4800"/>
              <a:buFont typeface="Gill Sans"/>
              <a:buNone/>
            </a:pPr>
            <a:r>
              <a:rPr lang="en-US" sz="4800">
                <a:latin typeface="Gill Sans"/>
                <a:ea typeface="Gill Sans"/>
                <a:cs typeface="Gill Sans"/>
                <a:sym typeface="Gill Sans"/>
              </a:rPr>
              <a:t>STROBE-X Probe Overview</a:t>
            </a:r>
            <a:endParaRPr sz="48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6095998" y="4415508"/>
            <a:ext cx="5181601" cy="1375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Colleen A. Wilson-Hodge (NASA/MSFC) for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The STROBE-X Team</a:t>
            </a:r>
            <a:endParaRPr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2993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Mission Overview</a:t>
            </a:r>
            <a:endParaRPr/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527051" y="982306"/>
            <a:ext cx="10979100" cy="51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 lnSpcReduction="10000"/>
          </a:bodyPr>
          <a:lstStyle/>
          <a:p>
            <a:pPr marL="457200" lvl="0" indent="-395003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800"/>
              <a:buChar char="▪"/>
            </a:pPr>
            <a:r>
              <a:rPr lang="en-US"/>
              <a:t>STROBE-X is the game-changing, next-generation mission for high throughput X-ray spectroscopy and TDAMM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Unparalleled laboratory for probing objects with dense sampling on timescales from microseconds to years</a:t>
            </a:r>
            <a:endParaRPr/>
          </a:p>
          <a:p>
            <a:pPr marL="457200" lvl="0" indent="-39500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▪"/>
            </a:pPr>
            <a:r>
              <a:rPr lang="en-US"/>
              <a:t>It directly addresses all three of NASA Astrophysics Science Objectives 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Combines Astro2020 highest priority sustaining activities (TDAMM and an X-ray or FIR probe) into one powerful facility </a:t>
            </a:r>
            <a:endParaRPr/>
          </a:p>
          <a:p>
            <a:pPr marL="457200" lvl="0" indent="-39500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▪"/>
            </a:pPr>
            <a:r>
              <a:rPr lang="en-US"/>
              <a:t>Probes real-time evolution of physical conditions at the heart of the most extreme astrophysical environments</a:t>
            </a:r>
            <a:endParaRPr/>
          </a:p>
          <a:p>
            <a:pPr marL="457200" lvl="0" indent="-39500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▪"/>
            </a:pPr>
            <a:r>
              <a:rPr lang="en-US"/>
              <a:t>STROBE-X is a facility for the entire community: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Provides alerts from its onboard monitor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Responds to ground-based alerts in minutes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Delivers &gt;10,000 pointed observations per year (with 70% GO time)</a:t>
            </a:r>
            <a:endParaRPr/>
          </a:p>
        </p:txBody>
      </p:sp>
      <p:sp>
        <p:nvSpPr>
          <p:cNvPr id="98" name="Google Shape;98;p2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Powerful Synergies with Upcoming Facilities</a:t>
            </a:r>
            <a:endParaRPr/>
          </a:p>
        </p:txBody>
      </p:sp>
      <p:sp>
        <p:nvSpPr>
          <p:cNvPr id="105" name="Google Shape;105;p8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106" name="Google Shape;106;p8"/>
          <p:cNvSpPr/>
          <p:nvPr/>
        </p:nvSpPr>
        <p:spPr>
          <a:xfrm>
            <a:off x="1622800" y="4306225"/>
            <a:ext cx="409200" cy="15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chemeClr val="lt1"/>
              </a:highligh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7" name="Google Shape;107;p8"/>
          <p:cNvSpPr/>
          <p:nvPr/>
        </p:nvSpPr>
        <p:spPr>
          <a:xfrm>
            <a:off x="2152125" y="4416750"/>
            <a:ext cx="409200" cy="15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highlight>
                <a:schemeClr val="lt1"/>
              </a:highlight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8" name="Google Shape;108;p8"/>
          <p:cNvPicPr preferRelativeResize="0"/>
          <p:nvPr/>
        </p:nvPicPr>
        <p:blipFill rotWithShape="1">
          <a:blip r:embed="rId3">
            <a:alphaModFix/>
          </a:blip>
          <a:srcRect l="19652" r="2514"/>
          <a:stretch/>
        </p:blipFill>
        <p:spPr>
          <a:xfrm>
            <a:off x="152400" y="869025"/>
            <a:ext cx="4581949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83400" y="869034"/>
            <a:ext cx="3829050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83400" y="2227784"/>
            <a:ext cx="3829050" cy="21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61504" y="869021"/>
            <a:ext cx="2986825" cy="298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2400" y="4685225"/>
            <a:ext cx="2611427" cy="157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93663" y="4578084"/>
            <a:ext cx="3100057" cy="2040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2978700"/>
            <a:ext cx="4994926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326053" y="4756526"/>
            <a:ext cx="2535449" cy="16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033752" y="4756525"/>
            <a:ext cx="3007047" cy="171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STROBE-X Mission Overview</a:t>
            </a:r>
            <a:endParaRPr/>
          </a:p>
        </p:txBody>
      </p:sp>
      <p:sp>
        <p:nvSpPr>
          <p:cNvPr id="123" name="Google Shape;123;p3"/>
          <p:cNvSpPr txBox="1">
            <a:spLocks noGrp="1"/>
          </p:cNvSpPr>
          <p:nvPr>
            <p:ph type="body" idx="1"/>
          </p:nvPr>
        </p:nvSpPr>
        <p:spPr>
          <a:xfrm>
            <a:off x="4985125" y="863000"/>
            <a:ext cx="6597300" cy="56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 fontScale="85000" lnSpcReduction="20000"/>
          </a:bodyPr>
          <a:lstStyle/>
          <a:p>
            <a:pPr marL="457200" lvl="0" indent="-34906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en-US" sz="2231"/>
              <a:t>Two pointed instruments (LEMA &amp; HEMA) together covering 0.2–30 keV X-ray band</a:t>
            </a:r>
            <a:endParaRPr sz="2231"/>
          </a:p>
          <a:p>
            <a:pPr marL="457200" lvl="0" indent="-34906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en-US" sz="2231"/>
              <a:t>Wide Field Monitor provides transient alerts and full sky source monitoring (2–50 keV)</a:t>
            </a:r>
            <a:endParaRPr sz="2231"/>
          </a:p>
          <a:p>
            <a:pPr marL="457200" lvl="0" indent="-34906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en-US" sz="2231"/>
              <a:t>Highly modular design improves reliability at reduced cost and allows easy scaling, and integration schedule flexibility</a:t>
            </a:r>
            <a:endParaRPr sz="2231"/>
          </a:p>
          <a:p>
            <a:pPr marL="457200" lvl="0" indent="-34906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en-US" sz="2231"/>
              <a:t>LEO orbit (&lt;15° incl.) reduces background and radiation damage</a:t>
            </a:r>
            <a:endParaRPr sz="2231"/>
          </a:p>
          <a:p>
            <a:pPr marL="457200" lvl="0" indent="-34906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en-US" sz="2231"/>
              <a:t>Rapid slewing agile spacecraft from Lockheed Martin:</a:t>
            </a:r>
            <a:endParaRPr sz="2231"/>
          </a:p>
          <a:p>
            <a:pPr marL="914400" lvl="1" indent="-33752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2017"/>
              <a:t>Pointed instruments can observe &gt;3 sources per orbit (avoiding Earth occultations)</a:t>
            </a:r>
            <a:endParaRPr sz="2017"/>
          </a:p>
          <a:p>
            <a:pPr marL="914400" lvl="1" indent="-33752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–"/>
            </a:pPr>
            <a:r>
              <a:rPr lang="en-US" sz="2017"/>
              <a:t>Autonomously respond to onboard or ground transient alerts and begin observing in &lt;9–14 min (depends on angle from boresight)</a:t>
            </a:r>
            <a:endParaRPr sz="2017"/>
          </a:p>
          <a:p>
            <a:pPr marL="457200" lvl="0" indent="-33752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en-US" sz="2017"/>
              <a:t>Broad field of regard (entire sky outside 45° Sun exclusion zone)</a:t>
            </a:r>
            <a:endParaRPr sz="2017"/>
          </a:p>
          <a:p>
            <a:pPr marL="457200" lvl="0" indent="-33752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en-US" sz="2017"/>
              <a:t>High rate downlinks (Ka band) to ground stations</a:t>
            </a:r>
            <a:endParaRPr sz="2017"/>
          </a:p>
          <a:p>
            <a:pPr marL="457200" lvl="0" indent="-33752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▪"/>
            </a:pPr>
            <a:r>
              <a:rPr lang="en-US" sz="2017"/>
              <a:t>Low-latency alerts and TOO commanding via space-to-space link</a:t>
            </a:r>
            <a:endParaRPr sz="2017"/>
          </a:p>
        </p:txBody>
      </p:sp>
      <p:sp>
        <p:nvSpPr>
          <p:cNvPr id="124" name="Google Shape;124;p3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125" name="Google Shape;125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2225" y="664975"/>
            <a:ext cx="4079950" cy="555367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 txBox="1"/>
          <p:nvPr/>
        </p:nvSpPr>
        <p:spPr>
          <a:xfrm>
            <a:off x="533400" y="1009450"/>
            <a:ext cx="127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2-50 keV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3646275" y="1836675"/>
            <a:ext cx="127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0.2-12 keV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839400" y="4360900"/>
            <a:ext cx="127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2-30 keV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STROBE-X Low Energy Modular Array (LEMA)</a:t>
            </a:r>
            <a:endParaRPr/>
          </a:p>
        </p:txBody>
      </p:sp>
      <p:sp>
        <p:nvSpPr>
          <p:cNvPr id="135" name="Google Shape;135;p4"/>
          <p:cNvSpPr txBox="1">
            <a:spLocks noGrp="1"/>
          </p:cNvSpPr>
          <p:nvPr>
            <p:ph type="body" idx="1"/>
          </p:nvPr>
        </p:nvSpPr>
        <p:spPr>
          <a:xfrm>
            <a:off x="7620000" y="778650"/>
            <a:ext cx="4232400" cy="50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457200" lvl="0" indent="-388653" algn="l" rtl="0">
              <a:lnSpc>
                <a:spcPct val="8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521"/>
              <a:buChar char="▪"/>
            </a:pPr>
            <a:r>
              <a:rPr lang="en-US" sz="2520"/>
              <a:t>Concentrator optics scaled up from NICER (diameter and focal length)</a:t>
            </a:r>
            <a:endParaRPr sz="2520"/>
          </a:p>
          <a:p>
            <a:pPr marL="914400" lvl="1" indent="-373969" algn="l" rtl="0">
              <a:lnSpc>
                <a:spcPct val="9982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89"/>
              <a:buChar char="–"/>
            </a:pPr>
            <a:r>
              <a:rPr lang="en-US" sz="2289"/>
              <a:t>4’ FoV (non-imaging)</a:t>
            </a:r>
            <a:endParaRPr sz="2289"/>
          </a:p>
          <a:p>
            <a:pPr marL="457200" lvl="0" indent="-38865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1"/>
              <a:buChar char="▪"/>
            </a:pPr>
            <a:r>
              <a:rPr lang="en-US" sz="2520"/>
              <a:t>SDDs and electronics inherited from NICER</a:t>
            </a:r>
            <a:endParaRPr sz="2520"/>
          </a:p>
          <a:p>
            <a:pPr marL="914400" lvl="1" indent="-373969" algn="l" rtl="0">
              <a:lnSpc>
                <a:spcPct val="9982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89"/>
              <a:buChar char="–"/>
            </a:pPr>
            <a:r>
              <a:rPr lang="en-US" sz="2289"/>
              <a:t>ΔE = 85 eV @ 1keV</a:t>
            </a:r>
            <a:endParaRPr sz="2289"/>
          </a:p>
          <a:p>
            <a:pPr marL="457200" lvl="0" indent="-38865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1"/>
              <a:buChar char="▪"/>
            </a:pPr>
            <a:r>
              <a:rPr lang="en-US" sz="2520"/>
              <a:t>Composite optical bench designed by BAE Inc.</a:t>
            </a:r>
            <a:endParaRPr sz="2520"/>
          </a:p>
          <a:p>
            <a:pPr marL="457200" lvl="0" indent="-38865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1"/>
              <a:buChar char="▪"/>
            </a:pPr>
            <a:r>
              <a:rPr lang="en-US" sz="2520"/>
              <a:t>2x30 concentrators,1.6 m</a:t>
            </a:r>
            <a:r>
              <a:rPr lang="en-US" sz="2520" baseline="30000"/>
              <a:t>2</a:t>
            </a:r>
            <a:endParaRPr sz="2520" baseline="30000"/>
          </a:p>
        </p:txBody>
      </p:sp>
      <p:sp>
        <p:nvSpPr>
          <p:cNvPr id="136" name="Google Shape;136;p4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137" name="Google Shape;1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525" y="982300"/>
            <a:ext cx="2315150" cy="173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525" y="3622825"/>
            <a:ext cx="2417875" cy="13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7850" y="1178838"/>
            <a:ext cx="4520775" cy="474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70248" y="5315038"/>
            <a:ext cx="1358762" cy="13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20000" y="5297913"/>
            <a:ext cx="1634073" cy="13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767650" y="5825850"/>
            <a:ext cx="3136151" cy="48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300"/>
              <a:t>STROBE-X High Energy Modular Array (HEMA)</a:t>
            </a:r>
            <a:endParaRPr sz="4300"/>
          </a:p>
        </p:txBody>
      </p:sp>
      <p:sp>
        <p:nvSpPr>
          <p:cNvPr id="149" name="Google Shape;149;p5"/>
          <p:cNvSpPr txBox="1">
            <a:spLocks noGrp="1"/>
          </p:cNvSpPr>
          <p:nvPr>
            <p:ph type="body" idx="1"/>
          </p:nvPr>
        </p:nvSpPr>
        <p:spPr>
          <a:xfrm>
            <a:off x="5762775" y="4448075"/>
            <a:ext cx="6972600" cy="21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 lnSpcReduction="10000"/>
          </a:bodyPr>
          <a:lstStyle/>
          <a:p>
            <a:pPr marL="457200" lvl="0" indent="-395003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800"/>
              <a:buChar char="▪"/>
            </a:pPr>
            <a:r>
              <a:rPr lang="en-US"/>
              <a:t>Large area SDDs paired with lead-glass MCP collimators in 16-detector “modules”</a:t>
            </a:r>
            <a:endParaRPr/>
          </a:p>
          <a:p>
            <a:pPr marL="457200" lvl="0" indent="-39500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▪"/>
            </a:pPr>
            <a:r>
              <a:rPr lang="en-US"/>
              <a:t>Configuration 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4x10 modules = 3.4 m</a:t>
            </a:r>
            <a:r>
              <a:rPr lang="en-US" baseline="30000"/>
              <a:t>2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</a:pPr>
            <a:r>
              <a:rPr lang="en-US"/>
              <a:t>Fixed panels</a:t>
            </a:r>
            <a:endParaRPr/>
          </a:p>
        </p:txBody>
      </p:sp>
      <p:sp>
        <p:nvSpPr>
          <p:cNvPr id="150" name="Google Shape;150;p5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151" name="Google Shape;15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4525" y="903509"/>
            <a:ext cx="3991777" cy="3419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5863" y="778650"/>
            <a:ext cx="2007475" cy="286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13" y="778659"/>
            <a:ext cx="4527775" cy="1991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8613" y="3224425"/>
            <a:ext cx="4375352" cy="160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80682" y="3224425"/>
            <a:ext cx="2494021" cy="16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5"/>
          <p:cNvSpPr txBox="1"/>
          <p:nvPr/>
        </p:nvSpPr>
        <p:spPr>
          <a:xfrm>
            <a:off x="597200" y="2636188"/>
            <a:ext cx="1275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Font typeface="Gill Sans"/>
              <a:buNone/>
            </a:pPr>
            <a:r>
              <a:rPr lang="en-US" sz="28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SDD</a:t>
            </a:r>
            <a:endParaRPr sz="2833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" name="Google Shape;157;p5"/>
          <p:cNvSpPr txBox="1"/>
          <p:nvPr/>
        </p:nvSpPr>
        <p:spPr>
          <a:xfrm>
            <a:off x="2622225" y="2652637"/>
            <a:ext cx="12750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Font typeface="Gill Sans"/>
              <a:buNone/>
            </a:pPr>
            <a:r>
              <a:rPr lang="en-US" sz="28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FEE</a:t>
            </a:r>
            <a:endParaRPr sz="2833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8" name="Google Shape;158;p5"/>
          <p:cNvSpPr txBox="1"/>
          <p:nvPr/>
        </p:nvSpPr>
        <p:spPr>
          <a:xfrm>
            <a:off x="347000" y="4733650"/>
            <a:ext cx="20802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Font typeface="Gill Sans"/>
              <a:buNone/>
            </a:pPr>
            <a:r>
              <a:rPr lang="en-US" sz="28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Collimator</a:t>
            </a:r>
            <a:endParaRPr sz="2833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2745538" y="4831000"/>
            <a:ext cx="20802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Font typeface="Gill Sans"/>
              <a:buNone/>
            </a:pPr>
            <a:r>
              <a:rPr lang="en-US" sz="28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Module</a:t>
            </a:r>
            <a:endParaRPr sz="2833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5111053" y="3647425"/>
            <a:ext cx="2493900" cy="6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Font typeface="Gill Sans"/>
              <a:buNone/>
            </a:pPr>
            <a:r>
              <a:rPr lang="en-US" sz="28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Panel (1 of 4)</a:t>
            </a:r>
            <a:endParaRPr sz="2833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1" name="Google Shape;161;p5"/>
          <p:cNvSpPr/>
          <p:nvPr/>
        </p:nvSpPr>
        <p:spPr>
          <a:xfrm>
            <a:off x="24275" y="6121375"/>
            <a:ext cx="2493900" cy="678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62" name="Google Shape;162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28625" y="5758676"/>
            <a:ext cx="1274998" cy="851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542025" y="5551687"/>
            <a:ext cx="1460472" cy="111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061750" y="5723775"/>
            <a:ext cx="858198" cy="85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10225" y="5826299"/>
            <a:ext cx="1664744" cy="6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575004" y="2417114"/>
            <a:ext cx="1096757" cy="3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872200" y="2338075"/>
            <a:ext cx="432550" cy="43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STROBE-X Wide Field Monitor (WFM)</a:t>
            </a:r>
            <a:endParaRPr/>
          </a:p>
        </p:txBody>
      </p:sp>
      <p:sp>
        <p:nvSpPr>
          <p:cNvPr id="174" name="Google Shape;174;p6"/>
          <p:cNvSpPr txBox="1">
            <a:spLocks noGrp="1"/>
          </p:cNvSpPr>
          <p:nvPr>
            <p:ph type="body" idx="1"/>
          </p:nvPr>
        </p:nvSpPr>
        <p:spPr>
          <a:xfrm>
            <a:off x="5005725" y="3635175"/>
            <a:ext cx="6941700" cy="28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457200" lvl="0" indent="-408494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833"/>
              <a:buChar char="▪"/>
            </a:pPr>
            <a:r>
              <a:rPr lang="en-US"/>
              <a:t>1.5D coded mask camera with similar SDDs to HEMA</a:t>
            </a:r>
            <a:endParaRPr/>
          </a:p>
          <a:p>
            <a:pPr marL="914400" lvl="1" indent="-39261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83"/>
              <a:buChar char="–"/>
            </a:pPr>
            <a:r>
              <a:rPr lang="en-US"/>
              <a:t>2–50 keV, ΔE = 300 eV</a:t>
            </a:r>
            <a:endParaRPr/>
          </a:p>
          <a:p>
            <a:pPr marL="457200" lvl="0" indent="-4084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Char char="▪"/>
            </a:pPr>
            <a:r>
              <a:rPr lang="en-US"/>
              <a:t>4 camera pairs combine to view ⅓ of the sky at a time</a:t>
            </a:r>
            <a:endParaRPr/>
          </a:p>
          <a:p>
            <a:pPr marL="457200" lvl="0" indent="-4084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Char char="▪"/>
            </a:pPr>
            <a:r>
              <a:rPr lang="en-US"/>
              <a:t>All data come down in event mode</a:t>
            </a:r>
            <a:endParaRPr/>
          </a:p>
          <a:p>
            <a:pPr marL="457200" lvl="0" indent="-4084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Char char="▪"/>
            </a:pPr>
            <a:r>
              <a:rPr lang="en-US"/>
              <a:t>Onboard processing can produce alerts</a:t>
            </a:r>
            <a:endParaRPr/>
          </a:p>
        </p:txBody>
      </p:sp>
      <p:sp>
        <p:nvSpPr>
          <p:cNvPr id="175" name="Google Shape;175;p6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76" name="Google Shape;17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50" y="1336975"/>
            <a:ext cx="4263128" cy="3741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5555" y="931059"/>
            <a:ext cx="3511861" cy="2551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3087" y="1046199"/>
            <a:ext cx="3810064" cy="2375993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6"/>
          <p:cNvSpPr/>
          <p:nvPr/>
        </p:nvSpPr>
        <p:spPr>
          <a:xfrm>
            <a:off x="5976600" y="1686345"/>
            <a:ext cx="220500" cy="351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5776075" y="2031433"/>
            <a:ext cx="292800" cy="587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0" y="5947550"/>
            <a:ext cx="2933100" cy="91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2" name="Google Shape;182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5555376"/>
            <a:ext cx="1251800" cy="124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52587" y="5606250"/>
            <a:ext cx="1251800" cy="125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81375" y="5736375"/>
            <a:ext cx="2034843" cy="91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6"/>
          <p:cNvSpPr/>
          <p:nvPr/>
        </p:nvSpPr>
        <p:spPr>
          <a:xfrm>
            <a:off x="1361175" y="5534725"/>
            <a:ext cx="3511800" cy="1246500"/>
          </a:xfrm>
          <a:prstGeom prst="rect">
            <a:avLst/>
          </a:prstGeom>
          <a:noFill/>
          <a:ln w="1905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50786"/>
            <a:ext cx="4662901" cy="349717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7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STROBE-X Key Capabilities</a:t>
            </a:r>
            <a:endParaRPr/>
          </a:p>
        </p:txBody>
      </p:sp>
      <p:sp>
        <p:nvSpPr>
          <p:cNvPr id="193" name="Google Shape;193;p7"/>
          <p:cNvSpPr txBox="1">
            <a:spLocks noGrp="1"/>
          </p:cNvSpPr>
          <p:nvPr>
            <p:ph type="body" idx="1"/>
          </p:nvPr>
        </p:nvSpPr>
        <p:spPr>
          <a:xfrm>
            <a:off x="4262325" y="982300"/>
            <a:ext cx="7320300" cy="51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 lnSpcReduction="10000"/>
          </a:bodyPr>
          <a:lstStyle/>
          <a:p>
            <a:pPr marL="457200" lvl="0" indent="-382303" algn="l" rtl="0">
              <a:lnSpc>
                <a:spcPct val="8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421"/>
              <a:buChar char="▪"/>
            </a:pPr>
            <a:r>
              <a:rPr lang="en-US" sz="2420"/>
              <a:t>Serves the broad TDAMM and X-ray astrophysics community with rapid alerts (arcmin localizations), and rapid response to TOOs on a range of timescales</a:t>
            </a:r>
            <a:endParaRPr sz="2420"/>
          </a:p>
          <a:p>
            <a:pPr marL="457200" lvl="0" indent="-382303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1"/>
              <a:buChar char="▪"/>
            </a:pPr>
            <a:r>
              <a:rPr lang="en-US" sz="2420"/>
              <a:t>Pointed instruments provide unprecedented sensitivity to probe flux and spectral variability on short timescales to reveal fundamental physics and astrophysics</a:t>
            </a:r>
            <a:endParaRPr sz="2420"/>
          </a:p>
          <a:p>
            <a:pPr marL="457200" lvl="0" indent="-382303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21"/>
              <a:buChar char="▪"/>
            </a:pPr>
            <a:r>
              <a:rPr lang="en-US" sz="2420"/>
              <a:t>High throughput instruments allow measurements over a huge dynamic range in source brightness</a:t>
            </a:r>
            <a:endParaRPr sz="2420"/>
          </a:p>
          <a:p>
            <a:pPr marL="457200" lvl="0" indent="-382303" algn="l" rtl="0">
              <a:lnSpc>
                <a:spcPct val="8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21"/>
              <a:buChar char="▪"/>
            </a:pPr>
            <a:r>
              <a:rPr lang="en-US" sz="2420"/>
              <a:t>Simultaneous broadband coverage provides measurements that constrain absorption, thermal emission, comptonization and reflection spectra and their temporal relationships</a:t>
            </a:r>
            <a:endParaRPr sz="2420"/>
          </a:p>
        </p:txBody>
      </p:sp>
      <p:sp>
        <p:nvSpPr>
          <p:cNvPr id="194" name="Google Shape;194;p7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195" name="Google Shape;195;p7"/>
          <p:cNvSpPr txBox="1"/>
          <p:nvPr/>
        </p:nvSpPr>
        <p:spPr>
          <a:xfrm>
            <a:off x="323825" y="4459900"/>
            <a:ext cx="3803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Gill Sans"/>
              <a:buNone/>
            </a:pPr>
            <a:r>
              <a:rPr lang="en-US" sz="2200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Enormous collecting area, with similar count rates from LEMA and HEMA for typical spectra</a:t>
            </a:r>
            <a:endParaRPr sz="22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STROBE-X: Novel TDAMM Operations</a:t>
            </a:r>
            <a:endParaRPr/>
          </a:p>
        </p:txBody>
      </p:sp>
      <p:sp>
        <p:nvSpPr>
          <p:cNvPr id="202" name="Google Shape;202;p10"/>
          <p:cNvSpPr txBox="1">
            <a:spLocks noGrp="1"/>
          </p:cNvSpPr>
          <p:nvPr>
            <p:ph type="body" idx="1"/>
          </p:nvPr>
        </p:nvSpPr>
        <p:spPr>
          <a:xfrm>
            <a:off x="603251" y="982306"/>
            <a:ext cx="10979100" cy="51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 lnSpcReduction="20000"/>
          </a:bodyPr>
          <a:lstStyle/>
          <a:p>
            <a:pPr marL="457200" lvl="0" indent="-36418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35"/>
              <a:buChar char="▪"/>
            </a:pPr>
            <a:r>
              <a:rPr lang="en-US" sz="2349"/>
              <a:t>Enabling TDAMM Science requires a</a:t>
            </a:r>
            <a:r>
              <a:rPr lang="en-US" sz="2349" b="1"/>
              <a:t> novel </a:t>
            </a:r>
            <a:r>
              <a:rPr lang="en-US" sz="2349"/>
              <a:t>concept of operation.</a:t>
            </a:r>
            <a:endParaRPr sz="2349"/>
          </a:p>
          <a:p>
            <a:pPr marL="457200" lvl="0" indent="-3777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49"/>
              <a:buChar char="▪"/>
            </a:pPr>
            <a:r>
              <a:rPr lang="en-US" sz="2349"/>
              <a:t>10s of targets per day, daily updates to observing plan</a:t>
            </a:r>
            <a:endParaRPr sz="2349"/>
          </a:p>
          <a:p>
            <a:pPr marL="457200" lvl="0" indent="-3777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9"/>
              <a:buChar char="▪"/>
            </a:pPr>
            <a:r>
              <a:rPr lang="en-US" sz="2349"/>
              <a:t>With the next generation of GW detectors, we will know about NS-NS mergers 10-15 minutes before they happen, and have localizations that easily fit inside the WFM field of view. </a:t>
            </a:r>
            <a:endParaRPr sz="2349"/>
          </a:p>
          <a:p>
            <a:pPr marL="914400" lvl="1" indent="-3777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9"/>
              <a:buChar char="–"/>
            </a:pPr>
            <a:r>
              <a:rPr lang="en-US" sz="2349"/>
              <a:t>Therefore, if we can respond in real-time, we could repoint STROBE-X to catch the NS-NS merger as it happens. </a:t>
            </a:r>
            <a:endParaRPr sz="2349"/>
          </a:p>
          <a:p>
            <a:pPr marL="457200" lvl="0" indent="-3777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9"/>
              <a:buChar char="▪"/>
            </a:pPr>
            <a:r>
              <a:rPr lang="en-US" sz="2349"/>
              <a:t>In order to enable this kind of capability, this will require STROBE-X to have the following capabilities:</a:t>
            </a:r>
            <a:endParaRPr sz="2349"/>
          </a:p>
          <a:p>
            <a:pPr marL="914400" lvl="1" indent="-377770" algn="l" rtl="0">
              <a:lnSpc>
                <a:spcPct val="11982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9"/>
              <a:buFont typeface="Arial"/>
              <a:buChar char="–"/>
            </a:pPr>
            <a:r>
              <a:rPr lang="en-US" sz="2349"/>
              <a:t>Automated repointing to external triggers. </a:t>
            </a:r>
            <a:endParaRPr sz="2349"/>
          </a:p>
          <a:p>
            <a:pPr marL="914400" lvl="1" indent="-377770" algn="l" rtl="0">
              <a:lnSpc>
                <a:spcPct val="119821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9"/>
              <a:buFont typeface="Arial"/>
              <a:buChar char="–"/>
            </a:pPr>
            <a:r>
              <a:rPr lang="en-US" sz="2349"/>
              <a:t>Low latency communications to allow for rapid TOO uplink.</a:t>
            </a:r>
            <a:endParaRPr sz="2349"/>
          </a:p>
          <a:p>
            <a:pPr marL="914400" lvl="1" indent="-3777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9"/>
              <a:buChar char="–"/>
            </a:pPr>
            <a:r>
              <a:rPr lang="en-US" sz="2349"/>
              <a:t>The ability to uplink TOOs with </a:t>
            </a:r>
            <a:r>
              <a:rPr lang="en-US" sz="2349" b="1"/>
              <a:t>no-human-in-the-loop.</a:t>
            </a:r>
            <a:endParaRPr sz="2349" b="1"/>
          </a:p>
          <a:p>
            <a:pPr marL="457200" lvl="0" indent="-3777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9"/>
              <a:buChar char="▪"/>
            </a:pPr>
            <a:r>
              <a:rPr lang="en-US" sz="2349"/>
              <a:t>STROBE-X plans to do the above and more, enabling true rapid response TDAMM science!  </a:t>
            </a:r>
            <a:endParaRPr/>
          </a:p>
        </p:txBody>
      </p:sp>
      <p:sp>
        <p:nvSpPr>
          <p:cNvPr id="203" name="Google Shape;203;p10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1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STROBE-X: A True Swift-like TDAMM mission</a:t>
            </a:r>
            <a:endParaRPr/>
          </a:p>
        </p:txBody>
      </p:sp>
      <p:sp>
        <p:nvSpPr>
          <p:cNvPr id="210" name="Google Shape;210;p11"/>
          <p:cNvSpPr txBox="1">
            <a:spLocks noGrp="1"/>
          </p:cNvSpPr>
          <p:nvPr>
            <p:ph type="body" idx="1"/>
          </p:nvPr>
        </p:nvSpPr>
        <p:spPr>
          <a:xfrm>
            <a:off x="603251" y="982306"/>
            <a:ext cx="10979100" cy="51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/>
          </a:bodyPr>
          <a:lstStyle/>
          <a:p>
            <a:pPr marL="457200" lvl="0" indent="-35671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18"/>
              <a:buChar char="▪"/>
            </a:pPr>
            <a:r>
              <a:rPr lang="en-US" sz="2200"/>
              <a:t>Lots of proposed missions talk about having "Swift like" response. </a:t>
            </a:r>
            <a:endParaRPr sz="2200"/>
          </a:p>
          <a:p>
            <a:pPr marL="914400" lvl="1" indent="-35671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18"/>
              <a:buChar char="–"/>
            </a:pPr>
            <a:r>
              <a:rPr lang="en-US" sz="2200"/>
              <a:t>Typically this means TOO response in the 4-8 hour range. This is what Swift could do 20 years ago, but not today.</a:t>
            </a:r>
            <a:endParaRPr sz="2200"/>
          </a:p>
          <a:p>
            <a:pPr marL="914400" lvl="1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</a:pPr>
            <a:r>
              <a:rPr lang="en-US" sz="2200"/>
              <a:t>Currently Swift’s highest urgency TOO response time (from receipt of request to execution of command) is </a:t>
            </a:r>
            <a:r>
              <a:rPr lang="en-US" sz="2200" b="1"/>
              <a:t>ten seconds. </a:t>
            </a:r>
            <a:endParaRPr sz="2200"/>
          </a:p>
          <a:p>
            <a:pPr marL="45720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US" sz="2200"/>
              <a:t>STROBE-X a </a:t>
            </a:r>
            <a:r>
              <a:rPr lang="en-US" sz="2200" b="1"/>
              <a:t>true Swift-like TDAMM mission. </a:t>
            </a:r>
            <a:r>
              <a:rPr lang="en-US" sz="2200"/>
              <a:t>This is achieved by:</a:t>
            </a:r>
            <a:endParaRPr sz="2200"/>
          </a:p>
          <a:p>
            <a:pPr marL="914400" lvl="1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</a:pPr>
            <a:r>
              <a:rPr lang="en-US" sz="2200"/>
              <a:t>Designing a spacecraft capable of true autonomous response to triggers.</a:t>
            </a:r>
            <a:endParaRPr sz="2200"/>
          </a:p>
          <a:p>
            <a:pPr marL="914400" lvl="1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</a:pPr>
            <a:r>
              <a:rPr lang="en-US" sz="2200"/>
              <a:t>Using a continuous communications solution to allow near-zero latency commanding of the spacecraft.</a:t>
            </a:r>
            <a:endParaRPr sz="220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–"/>
            </a:pPr>
            <a:r>
              <a:rPr lang="en-US" sz="2200"/>
              <a:t>By leveraging the heritage and expertise of the Swift Science Operations team at Penn State to design a next generation operations for STROBE-X, that builds upon and improves what Swift does </a:t>
            </a:r>
            <a:r>
              <a:rPr lang="en-US" sz="2200" b="1"/>
              <a:t>today</a:t>
            </a:r>
            <a:r>
              <a:rPr lang="en-US" sz="2200"/>
              <a:t>.</a:t>
            </a:r>
            <a:endParaRPr sz="22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211" name="Google Shape;211;p11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g273fd1621ad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450" y="928230"/>
            <a:ext cx="8124849" cy="567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273fd1621ad_0_0"/>
          <p:cNvSpPr txBox="1"/>
          <p:nvPr/>
        </p:nvSpPr>
        <p:spPr>
          <a:xfrm>
            <a:off x="471650" y="114725"/>
            <a:ext cx="11396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</a:rPr>
              <a:t>STROBE-X Science Goals</a:t>
            </a:r>
            <a:endParaRPr sz="3400">
              <a:solidFill>
                <a:schemeClr val="dk1"/>
              </a:solidFill>
            </a:endParaRPr>
          </a:p>
        </p:txBody>
      </p:sp>
      <p:sp>
        <p:nvSpPr>
          <p:cNvPr id="219" name="Google Shape;219;g273fd1621ad_0_0"/>
          <p:cNvSpPr txBox="1"/>
          <p:nvPr/>
        </p:nvSpPr>
        <p:spPr>
          <a:xfrm>
            <a:off x="344200" y="1364800"/>
            <a:ext cx="31230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 b="1">
                <a:solidFill>
                  <a:schemeClr val="dk1"/>
                </a:solidFill>
              </a:rPr>
              <a:t>Multimessenger: GW and neutrino progenitors and counterparts</a:t>
            </a:r>
            <a:endParaRPr sz="2000" b="1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 b="1">
                <a:solidFill>
                  <a:schemeClr val="dk1"/>
                </a:solidFill>
              </a:rPr>
              <a:t>Time Domain Astronomy of Explosive Transients</a:t>
            </a:r>
            <a:endParaRPr sz="2000" b="1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>
                <a:solidFill>
                  <a:schemeClr val="dk1"/>
                </a:solidFill>
              </a:rPr>
              <a:t>Gravity and Extreme Physics: Black hole spins, NS EOS, magnetic fields</a:t>
            </a:r>
            <a:endParaRPr sz="2000">
              <a:solidFill>
                <a:schemeClr val="dk1"/>
              </a:solidFill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rabicPeriod"/>
            </a:pPr>
            <a:r>
              <a:rPr lang="en-US" sz="2000" b="1">
                <a:solidFill>
                  <a:schemeClr val="dk1"/>
                </a:solidFill>
              </a:rPr>
              <a:t>The Dynamic Universe</a:t>
            </a:r>
            <a:endParaRPr sz="20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3"/>
          <p:cNvSpPr txBox="1">
            <a:spLocks noGrp="1"/>
          </p:cNvSpPr>
          <p:nvPr>
            <p:ph type="title"/>
          </p:nvPr>
        </p:nvSpPr>
        <p:spPr>
          <a:xfrm>
            <a:off x="76203" y="15240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4300"/>
              <a:t>STROBE-X Multimessenger</a:t>
            </a:r>
            <a:endParaRPr sz="4300"/>
          </a:p>
        </p:txBody>
      </p:sp>
      <p:sp>
        <p:nvSpPr>
          <p:cNvPr id="226" name="Google Shape;226;p13"/>
          <p:cNvSpPr txBox="1">
            <a:spLocks noGrp="1"/>
          </p:cNvSpPr>
          <p:nvPr>
            <p:ph type="body" idx="1"/>
          </p:nvPr>
        </p:nvSpPr>
        <p:spPr>
          <a:xfrm>
            <a:off x="603250" y="982300"/>
            <a:ext cx="6465300" cy="51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b="1"/>
              <a:t>Neutron Star Mergers, GW sources</a:t>
            </a:r>
            <a:endParaRPr b="1"/>
          </a:p>
          <a:p>
            <a:pPr marL="457200" lvl="0" indent="-395003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US"/>
              <a:t>Detect and localize &gt; 5 NSM/yr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80"/>
              <a:buChar char="-"/>
            </a:pPr>
            <a:r>
              <a:rPr lang="en-US"/>
              <a:t>Timing, position to ground &lt; 5 mins after trigger </a:t>
            </a:r>
            <a:r>
              <a:rPr lang="en-US" sz="2500"/>
              <a:t>(positions of ~1ʹ on the sky)  </a:t>
            </a:r>
            <a:endParaRPr sz="2500"/>
          </a:p>
          <a:p>
            <a:pPr marL="914400" lvl="1" indent="-37544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-"/>
            </a:pPr>
            <a:r>
              <a:rPr lang="en-US" sz="2500"/>
              <a:t>Up to ~20 joint GW/NSM per year</a:t>
            </a:r>
            <a:endParaRPr sz="2500"/>
          </a:p>
          <a:p>
            <a:pPr marL="91440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r>
              <a:rPr lang="en-US" sz="2500"/>
              <a:t>with ET +.</a:t>
            </a:r>
            <a:endParaRPr sz="2500"/>
          </a:p>
          <a:p>
            <a:pPr marL="91440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</a:pPr>
            <a:endParaRPr sz="2500"/>
          </a:p>
          <a:p>
            <a:pPr marL="457200" lvl="0" indent="-395003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-US" b="1"/>
              <a:t>X-ray Plateaus in sGRB light curves</a:t>
            </a:r>
            <a:endParaRPr b="1"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en-US"/>
              <a:t>Remnant constraints: NS vs. BH, potentially out to z=2</a:t>
            </a:r>
            <a:endParaRPr/>
          </a:p>
          <a:p>
            <a:pPr marL="914400" lvl="1" indent="-38031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en-US"/>
              <a:t>Redshifts from absorption edge → constrain NSM delay time distributions</a:t>
            </a:r>
            <a:endParaRPr/>
          </a:p>
        </p:txBody>
      </p:sp>
      <p:sp>
        <p:nvSpPr>
          <p:cNvPr id="227" name="Google Shape;227;p13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pic>
        <p:nvPicPr>
          <p:cNvPr id="228" name="Google Shape;22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3750" y="3565900"/>
            <a:ext cx="4682298" cy="2981424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9" name="Google Shape;22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38837" y="155675"/>
            <a:ext cx="4952126" cy="3108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 sz="3600" dirty="0"/>
              <a:t>STROBE-X </a:t>
            </a:r>
            <a:r>
              <a:rPr lang="en-US" sz="3600" dirty="0" err="1"/>
              <a:t>Multimessenger</a:t>
            </a:r>
            <a:r>
              <a:rPr lang="en-US" sz="3600" dirty="0"/>
              <a:t> &amp; Explosive Transients </a:t>
            </a:r>
            <a:endParaRPr sz="3600" dirty="0"/>
          </a:p>
        </p:txBody>
      </p:sp>
      <p:sp>
        <p:nvSpPr>
          <p:cNvPr id="236" name="Google Shape;236;p14"/>
          <p:cNvSpPr txBox="1">
            <a:spLocks noGrp="1"/>
          </p:cNvSpPr>
          <p:nvPr>
            <p:ph type="body" idx="1"/>
          </p:nvPr>
        </p:nvSpPr>
        <p:spPr>
          <a:xfrm>
            <a:off x="347150" y="778650"/>
            <a:ext cx="7815900" cy="24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1" dirty="0"/>
              <a:t>Neutrino Sources, Coincident with Blazar Flares:</a:t>
            </a:r>
            <a:endParaRPr b="1" dirty="0"/>
          </a:p>
          <a:p>
            <a:pPr marL="457200" lvl="0" indent="-395003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dirty="0"/>
              <a:t>Constraining models of cosmic ray and neutrino production in blazar jets.</a:t>
            </a:r>
            <a:endParaRPr dirty="0"/>
          </a:p>
          <a:p>
            <a:pPr marL="457200" lvl="0" indent="-39500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dirty="0"/>
              <a:t>WFM allows monitoring of ~100 bright AGN</a:t>
            </a:r>
            <a:endParaRPr dirty="0"/>
          </a:p>
          <a:p>
            <a:pPr marL="457200" lvl="0" indent="-39500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dirty="0"/>
              <a:t>High cadence follow-up for flares of fainter AGN</a:t>
            </a:r>
            <a:endParaRPr dirty="0"/>
          </a:p>
          <a:p>
            <a:pPr marL="457200" lvl="0" indent="-39500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dirty="0"/>
              <a:t>Expect &gt; 5 over the mission </a:t>
            </a:r>
            <a:endParaRPr dirty="0"/>
          </a:p>
        </p:txBody>
      </p:sp>
      <p:sp>
        <p:nvSpPr>
          <p:cNvPr id="237" name="Google Shape;237;p14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pic>
        <p:nvPicPr>
          <p:cNvPr id="238" name="Google Shape;23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9350" y="3386450"/>
            <a:ext cx="5078481" cy="33577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9" name="Google Shape;239;p14"/>
          <p:cNvSpPr txBox="1"/>
          <p:nvPr/>
        </p:nvSpPr>
        <p:spPr>
          <a:xfrm>
            <a:off x="875350" y="3572550"/>
            <a:ext cx="5214000" cy="24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33" b="1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SN Shock Breakout + Early Emission:</a:t>
            </a:r>
            <a:endParaRPr sz="2833" b="1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-408494" algn="l" rtl="0"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ts val="2833"/>
              <a:buFont typeface="Noto Sans Symbols"/>
              <a:buChar char="-"/>
            </a:pPr>
            <a:r>
              <a:rPr lang="en-US" sz="28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Constraining jet vs convection driven SNe</a:t>
            </a:r>
            <a:endParaRPr sz="2833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457200" marR="0" lvl="0" indent="-40849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33"/>
              <a:buFont typeface="Gill Sans"/>
              <a:buChar char="-"/>
            </a:pPr>
            <a:r>
              <a:rPr lang="en-US" sz="28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Out to 200 Mpc</a:t>
            </a:r>
            <a:endParaRPr sz="2833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0" name="Google Shape;240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04700" y="747775"/>
            <a:ext cx="3303050" cy="2386925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41" name="Google Shape;241;p14"/>
          <p:cNvSpPr txBox="1"/>
          <p:nvPr/>
        </p:nvSpPr>
        <p:spPr>
          <a:xfrm>
            <a:off x="10465075" y="3100410"/>
            <a:ext cx="1222500" cy="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33"/>
              <a:buFont typeface="Gill Sans"/>
              <a:buNone/>
            </a:pPr>
            <a:r>
              <a:rPr lang="en-US" sz="1133" b="0" i="0" u="none" strike="noStrike" cap="none" dirty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ICE CUBE/NASA</a:t>
            </a:r>
            <a:endParaRPr sz="1133" b="0" i="0" u="none" strike="noStrike" cap="none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5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STROBE-X Explosive Transients</a:t>
            </a:r>
            <a:endParaRPr/>
          </a:p>
        </p:txBody>
      </p:sp>
      <p:sp>
        <p:nvSpPr>
          <p:cNvPr id="248" name="Google Shape;248;p15"/>
          <p:cNvSpPr txBox="1">
            <a:spLocks noGrp="1"/>
          </p:cNvSpPr>
          <p:nvPr>
            <p:ph type="body" idx="1"/>
          </p:nvPr>
        </p:nvSpPr>
        <p:spPr>
          <a:xfrm>
            <a:off x="110175" y="889463"/>
            <a:ext cx="6405600" cy="51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1"/>
              <a:t>Long GRBs</a:t>
            </a:r>
            <a:endParaRPr b="1"/>
          </a:p>
          <a:p>
            <a:pPr marL="457200" lvl="0" indent="-395003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b="1"/>
              <a:t>X-ray Flashes</a:t>
            </a:r>
            <a:r>
              <a:rPr lang="en-US"/>
              <a:t>:  A significant subset of GRBs have a peak energy in the X-rays &lt; 50 keV.  Open question whether they are the “tail end” of a standard long GRB progenitor or are the result of a unique progenitor/central engine. &gt; 10 XRFs/yr with STROBE-X.</a:t>
            </a:r>
            <a:endParaRPr/>
          </a:p>
          <a:p>
            <a:pPr marL="45720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600"/>
          </a:p>
          <a:p>
            <a:pPr marL="457200" lvl="0" indent="-395003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b="1"/>
              <a:t>Ultra Long GRBs</a:t>
            </a:r>
            <a:r>
              <a:rPr lang="en-US"/>
              <a:t>: GRBs with prompt emission &gt; 1000s. Still unknown progenitor/physics.  We expect &gt; 4/yr with STROBE-X.   </a:t>
            </a:r>
            <a:endParaRPr/>
          </a:p>
        </p:txBody>
      </p:sp>
      <p:sp>
        <p:nvSpPr>
          <p:cNvPr id="249" name="Google Shape;249;p15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r>
              <a:rPr lang="en-US"/>
              <a:t>Le</a:t>
            </a:r>
            <a:endParaRPr/>
          </a:p>
        </p:txBody>
      </p:sp>
      <p:pic>
        <p:nvPicPr>
          <p:cNvPr id="250" name="Google Shape;25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45694" y="1229337"/>
            <a:ext cx="4951357" cy="4605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1" name="Google Shape;251;p15"/>
          <p:cNvSpPr txBox="1"/>
          <p:nvPr/>
        </p:nvSpPr>
        <p:spPr>
          <a:xfrm>
            <a:off x="10274675" y="5810675"/>
            <a:ext cx="1614900" cy="4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33"/>
              <a:buFont typeface="Gill Sans"/>
              <a:buNone/>
            </a:pPr>
            <a:r>
              <a:rPr lang="en-US" sz="1833" b="0" i="0" u="none" strike="noStrike" cap="non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Levan, 2015</a:t>
            </a:r>
            <a:endParaRPr sz="1833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2"/>
          <p:cNvSpPr txBox="1">
            <a:spLocks noGrp="1"/>
          </p:cNvSpPr>
          <p:nvPr>
            <p:ph type="title"/>
          </p:nvPr>
        </p:nvSpPr>
        <p:spPr>
          <a:xfrm>
            <a:off x="458403" y="27159"/>
            <a:ext cx="11582400" cy="7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STROBE-X The dynamic Universe</a:t>
            </a:r>
            <a:endParaRPr/>
          </a:p>
        </p:txBody>
      </p:sp>
      <p:sp>
        <p:nvSpPr>
          <p:cNvPr id="258" name="Google Shape;258;p22"/>
          <p:cNvSpPr txBox="1">
            <a:spLocks noGrp="1"/>
          </p:cNvSpPr>
          <p:nvPr>
            <p:ph type="body" idx="1"/>
          </p:nvPr>
        </p:nvSpPr>
        <p:spPr>
          <a:xfrm>
            <a:off x="7240701" y="968700"/>
            <a:ext cx="4341600" cy="51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Daily WFM Sky maps with ~5 mCrab sensitivity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5’ resolution, avoiding the confusion near the Galactic Center that plagues many wide-field instruments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Swift-like flexibility in follow-up, but with ability to make spectra and power spectra for discovered sources from WFM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/>
              <a:t>Over years, will stack up to be the best medium-energy X-ray survey ever made</a:t>
            </a:r>
            <a:endParaRPr/>
          </a:p>
        </p:txBody>
      </p:sp>
      <p:sp>
        <p:nvSpPr>
          <p:cNvPr id="259" name="Google Shape;259;p22"/>
          <p:cNvSpPr txBox="1">
            <a:spLocks noGrp="1"/>
          </p:cNvSpPr>
          <p:nvPr>
            <p:ph type="sldNum" idx="12"/>
          </p:nvPr>
        </p:nvSpPr>
        <p:spPr>
          <a:xfrm>
            <a:off x="9296400" y="6285922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0600" tIns="65300" rIns="130600" bIns="653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260" name="Google Shape;26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3238" y="1526725"/>
            <a:ext cx="6524625" cy="331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More STROBE-X Gamma-Ray Synergies</a:t>
            </a:r>
            <a:endParaRPr/>
          </a:p>
        </p:txBody>
      </p:sp>
      <p:sp>
        <p:nvSpPr>
          <p:cNvPr id="266" name="Google Shape;266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GRB Prompt Emission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Magnetars 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Blazar Physics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Gamma-ray binaries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Classical Novae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73de96e832_1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Prompt GRB emission in X-rays</a:t>
            </a:r>
            <a:endParaRPr/>
          </a:p>
        </p:txBody>
      </p:sp>
      <p:sp>
        <p:nvSpPr>
          <p:cNvPr id="273" name="Google Shape;273;g273de96e832_1_0"/>
          <p:cNvSpPr txBox="1">
            <a:spLocks noGrp="1"/>
          </p:cNvSpPr>
          <p:nvPr>
            <p:ph type="body" idx="1"/>
          </p:nvPr>
        </p:nvSpPr>
        <p:spPr>
          <a:xfrm>
            <a:off x="838200" y="1690825"/>
            <a:ext cx="4626900" cy="448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Immediate arcmin localization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May be more sensitive to lower luminosity GRBs that (1) may dominate intrinsic rates and cosmic ray production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(2) are nearby enough for TeV to reach us without ɣɣ absorption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g273de96e832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0675" y="1509713"/>
            <a:ext cx="4953000" cy="38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273de96e832_1_0"/>
          <p:cNvSpPr txBox="1"/>
          <p:nvPr/>
        </p:nvSpPr>
        <p:spPr>
          <a:xfrm>
            <a:off x="6398750" y="5709900"/>
            <a:ext cx="44853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Rudolph et al. 2022</a:t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73de96e832_1_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Magnetars</a:t>
            </a:r>
            <a:endParaRPr/>
          </a:p>
        </p:txBody>
      </p:sp>
      <p:sp>
        <p:nvSpPr>
          <p:cNvPr id="282" name="Google Shape;282;g273de96e832_1_12"/>
          <p:cNvSpPr txBox="1">
            <a:spLocks noGrp="1"/>
          </p:cNvSpPr>
          <p:nvPr>
            <p:ph type="body" idx="1"/>
          </p:nvPr>
        </p:nvSpPr>
        <p:spPr>
          <a:xfrm>
            <a:off x="6276300" y="1285875"/>
            <a:ext cx="5077500" cy="489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Expected to emit in MeV+ range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May need good timing solutions to improve sensitivity, gain insights into emission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Monitoring from WFM to know when they are active</a:t>
            </a:r>
            <a:endParaRPr/>
          </a:p>
        </p:txBody>
      </p:sp>
      <p:pic>
        <p:nvPicPr>
          <p:cNvPr id="283" name="Google Shape;283;g273de96e832_1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588" y="1859650"/>
            <a:ext cx="5572125" cy="3743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g273de96e832_1_12"/>
          <p:cNvSpPr txBox="1"/>
          <p:nvPr/>
        </p:nvSpPr>
        <p:spPr>
          <a:xfrm>
            <a:off x="1351525" y="4723875"/>
            <a:ext cx="746700" cy="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73de96e832_1_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Blazar physics</a:t>
            </a:r>
            <a:endParaRPr/>
          </a:p>
        </p:txBody>
      </p:sp>
      <p:sp>
        <p:nvSpPr>
          <p:cNvPr id="291" name="Google Shape;291;g273de96e832_1_24"/>
          <p:cNvSpPr txBox="1">
            <a:spLocks noGrp="1"/>
          </p:cNvSpPr>
          <p:nvPr>
            <p:ph type="body" idx="1"/>
          </p:nvPr>
        </p:nvSpPr>
        <p:spPr>
          <a:xfrm>
            <a:off x="731050" y="1393025"/>
            <a:ext cx="5300400" cy="513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Figure from Rani et al. 2013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X-rays currently hardest to monitor, even with Swift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WFM gets bright blazars for free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XRCA gets spectra on timescales similar to fluxes from Swift XRT</a:t>
            </a:r>
            <a:endParaRPr/>
          </a:p>
        </p:txBody>
      </p:sp>
      <p:pic>
        <p:nvPicPr>
          <p:cNvPr id="292" name="Google Shape;292;g273de96e832_1_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1450" y="918450"/>
            <a:ext cx="5841532" cy="527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73de96e832_1_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Gamma-ray binaries</a:t>
            </a:r>
            <a:endParaRPr/>
          </a:p>
        </p:txBody>
      </p:sp>
      <p:sp>
        <p:nvSpPr>
          <p:cNvPr id="299" name="Google Shape;299;g273de96e832_1_33"/>
          <p:cNvSpPr txBox="1">
            <a:spLocks noGrp="1"/>
          </p:cNvSpPr>
          <p:nvPr>
            <p:ph type="body" idx="1"/>
          </p:nvPr>
        </p:nvSpPr>
        <p:spPr>
          <a:xfrm>
            <a:off x="443925" y="6184450"/>
            <a:ext cx="10909800" cy="673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Left: power spectrum of transitional millisecond pulsar; these are also strong Fermi sources, and need X-ray pulsation measurements to confirm them when in gamma-ray bright states, from Papitto &amp; De Martino 2010, shows need for large collecting area and high time resolution!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Right: Koljonen et al. 2023 - Cyg X-3, possible neutrino source.  Needs further X-ray and gamma-ray monitoring to confirm and understand</a:t>
            </a:r>
            <a:endParaRPr/>
          </a:p>
        </p:txBody>
      </p:sp>
      <p:pic>
        <p:nvPicPr>
          <p:cNvPr id="300" name="Google Shape;300;g273de96e832_1_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3998" y="1362423"/>
            <a:ext cx="5541625" cy="463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273de96e832_1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100" y="1708653"/>
            <a:ext cx="4784007" cy="394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73de96e832_1_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Classical Novae</a:t>
            </a:r>
            <a:endParaRPr/>
          </a:p>
        </p:txBody>
      </p:sp>
      <p:sp>
        <p:nvSpPr>
          <p:cNvPr id="308" name="Google Shape;308;g273de96e832_1_40"/>
          <p:cNvSpPr txBox="1">
            <a:spLocks noGrp="1"/>
          </p:cNvSpPr>
          <p:nvPr>
            <p:ph type="body" idx="1"/>
          </p:nvPr>
        </p:nvSpPr>
        <p:spPr>
          <a:xfrm>
            <a:off x="838200" y="5745150"/>
            <a:ext cx="10515600" cy="71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Left: Aydi et al. 2020  Right: Sokolovsky et al. 2020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STROBE-X can get better sensitivity, coverage and help understand how shocks produce hard X-rays and gamma-ray, and maybe even drive the optical emission in classical novae</a:t>
            </a:r>
            <a:endParaRPr/>
          </a:p>
        </p:txBody>
      </p:sp>
      <p:pic>
        <p:nvPicPr>
          <p:cNvPr id="309" name="Google Shape;309;g273de96e832_1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5950" y="2107750"/>
            <a:ext cx="4953000" cy="300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g273de96e832_1_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6076" y="1825625"/>
            <a:ext cx="3938076" cy="391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73fd1628fe_0_0"/>
          <p:cNvSpPr txBox="1">
            <a:spLocks noGrp="1"/>
          </p:cNvSpPr>
          <p:nvPr>
            <p:ph type="title"/>
          </p:nvPr>
        </p:nvSpPr>
        <p:spPr>
          <a:xfrm>
            <a:off x="838200" y="603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Summary</a:t>
            </a:r>
            <a:endParaRPr/>
          </a:p>
        </p:txBody>
      </p:sp>
      <p:sp>
        <p:nvSpPr>
          <p:cNvPr id="317" name="Google Shape;317;g273fd1628fe_0_0"/>
          <p:cNvSpPr txBox="1">
            <a:spLocks noGrp="1"/>
          </p:cNvSpPr>
          <p:nvPr>
            <p:ph type="body" idx="1"/>
          </p:nvPr>
        </p:nvSpPr>
        <p:spPr>
          <a:xfrm>
            <a:off x="838200" y="12160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STROBE-X has true “Swift-like” operations with rapid (seconds-minutes) autonomous repointing from on-board and on-ground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STROBE-X provides key complementary X-ray observations for gamma-ray missions, e.g., GRBs - prompt emission and afterglow plateaus, AGN monitoring, blazar flares, magnetars, supernova shock breakouts, classical novae STROBE-X alerts the community to transient events detected onboard with arcmin localizations within seconds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STROBE-X enables more than 10,000 GO observations per year in addition to its primary science.</a:t>
            </a:r>
            <a:endParaRPr/>
          </a:p>
        </p:txBody>
      </p:sp>
      <p:sp>
        <p:nvSpPr>
          <p:cNvPr id="318" name="Google Shape;318;g273fd1628fe_0_0"/>
          <p:cNvSpPr txBox="1"/>
          <p:nvPr/>
        </p:nvSpPr>
        <p:spPr>
          <a:xfrm>
            <a:off x="356925" y="5710775"/>
            <a:ext cx="6896100" cy="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50">
                <a:solidFill>
                  <a:srgbClr val="4F81BD"/>
                </a:solidFill>
                <a:latin typeface="Gill Sans"/>
                <a:ea typeface="Gill Sans"/>
                <a:cs typeface="Gill Sans"/>
                <a:sym typeface="Gill Sans"/>
              </a:rPr>
              <a:t>Mission and instrument papers will appear soon in JATIS (and arXiv)</a:t>
            </a:r>
            <a:endParaRPr sz="2350">
              <a:solidFill>
                <a:srgbClr val="4F81B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19" name="Google Shape;319;g273fd1628f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2025" y="5417125"/>
            <a:ext cx="3518025" cy="12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273fd1628fe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12025" y="60325"/>
            <a:ext cx="3848100" cy="106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1531</Words>
  <Application>Microsoft Macintosh PowerPoint</Application>
  <PresentationFormat>Widescreen</PresentationFormat>
  <Paragraphs>188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Gill Sans</vt:lpstr>
      <vt:lpstr>Play</vt:lpstr>
      <vt:lpstr>Noto Sans Symbols</vt:lpstr>
      <vt:lpstr>Office Theme</vt:lpstr>
      <vt:lpstr>STROBE-X Probe Overview</vt:lpstr>
      <vt:lpstr>Mission Overview</vt:lpstr>
      <vt:lpstr>Powerful Synergies with Upcoming Facilities</vt:lpstr>
      <vt:lpstr>STROBE-X Mission Overview</vt:lpstr>
      <vt:lpstr>STROBE-X Low Energy Modular Array (LEMA)</vt:lpstr>
      <vt:lpstr>STROBE-X High Energy Modular Array (HEMA)</vt:lpstr>
      <vt:lpstr>STROBE-X Wide Field Monitor (WFM)</vt:lpstr>
      <vt:lpstr>STROBE-X Key Capabilities</vt:lpstr>
      <vt:lpstr>STROBE-X: Novel TDAMM Operations</vt:lpstr>
      <vt:lpstr>STROBE-X: A True Swift-like TDAMM mission</vt:lpstr>
      <vt:lpstr>PowerPoint Presentation</vt:lpstr>
      <vt:lpstr>STROBE-X Multimessenger</vt:lpstr>
      <vt:lpstr>STROBE-X Multimessenger &amp; Explosive Transients </vt:lpstr>
      <vt:lpstr>STROBE-X Explosive Transients</vt:lpstr>
      <vt:lpstr>STROBE-X The dynamic Universe</vt:lpstr>
      <vt:lpstr>More STROBE-X Gamma-Ray Synergies</vt:lpstr>
      <vt:lpstr>Prompt GRB emission in X-rays</vt:lpstr>
      <vt:lpstr>Magnetars</vt:lpstr>
      <vt:lpstr>Blazar physics</vt:lpstr>
      <vt:lpstr>Gamma-ray binaries</vt:lpstr>
      <vt:lpstr>Classical Novae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STROBE-X Probe Overview</dc:title>
  <dc:creator>Wilson-hodge, Colleen A. (MSFC-ST12)</dc:creator>
  <cp:lastModifiedBy>Wilson-hodge, Colleen A. (MSFC-ST12)</cp:lastModifiedBy>
  <cp:revision>1</cp:revision>
  <dcterms:created xsi:type="dcterms:W3CDTF">2024-06-18T19:48:31Z</dcterms:created>
  <dcterms:modified xsi:type="dcterms:W3CDTF">2024-06-21T20:40:04Z</dcterms:modified>
</cp:coreProperties>
</file>