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108"/>
    <p:restoredTop sz="94737"/>
  </p:normalViewPr>
  <p:slideViewPr>
    <p:cSldViewPr snapToGrid="0">
      <p:cViewPr varScale="1">
        <p:scale>
          <a:sx n="59" d="100"/>
          <a:sy n="59" d="100"/>
        </p:scale>
        <p:origin x="120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71e76e2986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g271e76e2986_0_8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71e76e298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g271e76e2986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e5870e4c6e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That’s not to say it isn’t valuable, it just means we should store it appropriately. The cheapest storage class that still affords ‘instant’ synchronous access</a:t>
            </a:r>
            <a:endParaRPr/>
          </a:p>
          <a:p>
            <a:pPr marL="0" lvl="0" indent="0" algn="l" rtl="0">
              <a:spcBef>
                <a:spcPts val="0"/>
              </a:spcBef>
              <a:spcAft>
                <a:spcPts val="0"/>
              </a:spcAft>
              <a:buNone/>
            </a:pPr>
            <a:r>
              <a:rPr lang="en-US"/>
              <a:t>Using S3INT allows us to save on storage costs without compromising access</a:t>
            </a:r>
            <a:endParaRPr/>
          </a:p>
        </p:txBody>
      </p:sp>
      <p:sp>
        <p:nvSpPr>
          <p:cNvPr id="132" name="Google Shape;132;g2e5870e4c6e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e5870e4c6e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spot market isn’t nearly as volatile as we had expected. Instance reclamation causes an error rate that is ‘in the noise’ of normal failure rates for processing. Especially if you maximize your availability zones.</a:t>
            </a:r>
            <a:endParaRPr/>
          </a:p>
          <a:p>
            <a:pPr marL="0" lvl="0" indent="0" algn="l" rtl="0">
              <a:spcBef>
                <a:spcPts val="0"/>
              </a:spcBef>
              <a:spcAft>
                <a:spcPts val="0"/>
              </a:spcAft>
              <a:buNone/>
            </a:pPr>
            <a:r>
              <a:rPr lang="en-US"/>
              <a:t>Serverless - </a:t>
            </a:r>
            <a:endParaRPr/>
          </a:p>
          <a:p>
            <a:pPr marL="0" lvl="0" indent="0" algn="l" rtl="0">
              <a:spcBef>
                <a:spcPts val="0"/>
              </a:spcBef>
              <a:spcAft>
                <a:spcPts val="0"/>
              </a:spcAft>
              <a:buNone/>
            </a:pPr>
            <a:r>
              <a:rPr lang="en-US"/>
              <a:t>Consolidation - </a:t>
            </a:r>
            <a:endParaRPr/>
          </a:p>
        </p:txBody>
      </p:sp>
      <p:sp>
        <p:nvSpPr>
          <p:cNvPr id="145" name="Google Shape;145;g2e5870e4c6e_1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2e5870e4c6e_1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p>
        </p:txBody>
      </p:sp>
      <p:sp>
        <p:nvSpPr>
          <p:cNvPr id="158" name="Google Shape;158;g2e5870e4c6e_1_3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e5870e4c6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g2e5870e4c6e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71c5a74353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latin typeface="Calibri"/>
                <a:ea typeface="Calibri"/>
                <a:cs typeface="Calibri"/>
                <a:sym typeface="Calibri"/>
              </a:rPr>
              <a:t>Current archive size: </a:t>
            </a:r>
            <a:r>
              <a:rPr lang="en-US" sz="1200" b="1">
                <a:latin typeface="Calibri"/>
                <a:ea typeface="Calibri"/>
                <a:cs typeface="Calibri"/>
                <a:sym typeface="Calibri"/>
              </a:rPr>
              <a:t>125 PB</a:t>
            </a:r>
            <a:endParaRPr b="1"/>
          </a:p>
        </p:txBody>
      </p:sp>
      <p:sp>
        <p:nvSpPr>
          <p:cNvPr id="185" name="Google Shape;185;g271c5a74353_0_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e5870e4c6e_1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latin typeface="Calibri"/>
                <a:ea typeface="Calibri"/>
                <a:cs typeface="Calibri"/>
                <a:sym typeface="Calibri"/>
              </a:rPr>
              <a:t>Current archive size: </a:t>
            </a:r>
            <a:r>
              <a:rPr lang="en-US" sz="1200" b="1">
                <a:latin typeface="Calibri"/>
                <a:ea typeface="Calibri"/>
                <a:cs typeface="Calibri"/>
                <a:sym typeface="Calibri"/>
              </a:rPr>
              <a:t>125 PB</a:t>
            </a:r>
            <a:endParaRPr b="1"/>
          </a:p>
        </p:txBody>
      </p:sp>
      <p:sp>
        <p:nvSpPr>
          <p:cNvPr id="198" name="Google Shape;198;g2e5870e4c6e_1_8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71e76e2986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g271e76e2986_0_17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2e5870e4c6e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latin typeface="Calibri"/>
                <a:ea typeface="Calibri"/>
                <a:cs typeface="Calibri"/>
                <a:sym typeface="Calibri"/>
              </a:rPr>
              <a:t>Current archive size: </a:t>
            </a:r>
            <a:r>
              <a:rPr lang="en-US" sz="1200" b="1">
                <a:latin typeface="Calibri"/>
                <a:ea typeface="Calibri"/>
                <a:cs typeface="Calibri"/>
                <a:sym typeface="Calibri"/>
              </a:rPr>
              <a:t>125 PB</a:t>
            </a:r>
            <a:endParaRPr b="1"/>
          </a:p>
        </p:txBody>
      </p:sp>
      <p:sp>
        <p:nvSpPr>
          <p:cNvPr id="226" name="Google Shape;226;g2e5870e4c6e_1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e5870e4c6e_1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latin typeface="Calibri"/>
                <a:ea typeface="Calibri"/>
                <a:cs typeface="Calibri"/>
                <a:sym typeface="Calibri"/>
              </a:rPr>
              <a:t>Current archive size: </a:t>
            </a:r>
            <a:r>
              <a:rPr lang="en-US" sz="1200" b="1">
                <a:latin typeface="Calibri"/>
                <a:ea typeface="Calibri"/>
                <a:cs typeface="Calibri"/>
                <a:sym typeface="Calibri"/>
              </a:rPr>
              <a:t>125 PB</a:t>
            </a:r>
            <a:endParaRPr b="1"/>
          </a:p>
        </p:txBody>
      </p:sp>
      <p:sp>
        <p:nvSpPr>
          <p:cNvPr id="239" name="Google Shape;239;g2e5870e4c6e_1_4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2e5870e4c6e_1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latin typeface="Calibri"/>
                <a:ea typeface="Calibri"/>
                <a:cs typeface="Calibri"/>
                <a:sym typeface="Calibri"/>
              </a:rPr>
              <a:t>Current archive size: </a:t>
            </a:r>
            <a:r>
              <a:rPr lang="en-US" sz="1200" b="1">
                <a:latin typeface="Calibri"/>
                <a:ea typeface="Calibri"/>
                <a:cs typeface="Calibri"/>
                <a:sym typeface="Calibri"/>
              </a:rPr>
              <a:t>125 PB</a:t>
            </a:r>
            <a:endParaRPr b="1"/>
          </a:p>
        </p:txBody>
      </p:sp>
      <p:sp>
        <p:nvSpPr>
          <p:cNvPr id="252" name="Google Shape;252;g2e5870e4c6e_1_1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73ff920a1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g273ff920a1b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73ff920a1b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latin typeface="Calibri"/>
                <a:ea typeface="Calibri"/>
                <a:cs typeface="Calibri"/>
                <a:sym typeface="Calibri"/>
              </a:rPr>
              <a:t>Current archive size: </a:t>
            </a:r>
            <a:r>
              <a:rPr lang="en-US" sz="1200" b="1">
                <a:latin typeface="Calibri"/>
                <a:ea typeface="Calibri"/>
                <a:cs typeface="Calibri"/>
                <a:sym typeface="Calibri"/>
              </a:rPr>
              <a:t>125 PB</a:t>
            </a:r>
            <a:endParaRPr b="1"/>
          </a:p>
        </p:txBody>
      </p:sp>
      <p:sp>
        <p:nvSpPr>
          <p:cNvPr id="279" name="Google Shape;279;g273ff920a1b_0_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73ff920a1b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latin typeface="Calibri"/>
                <a:ea typeface="Calibri"/>
                <a:cs typeface="Calibri"/>
                <a:sym typeface="Calibri"/>
              </a:rPr>
              <a:t>Current archive size: </a:t>
            </a:r>
            <a:r>
              <a:rPr lang="en-US" sz="1200" b="1">
                <a:latin typeface="Calibri"/>
                <a:ea typeface="Calibri"/>
                <a:cs typeface="Calibri"/>
                <a:sym typeface="Calibri"/>
              </a:rPr>
              <a:t>125 PB</a:t>
            </a:r>
            <a:endParaRPr b="1"/>
          </a:p>
        </p:txBody>
      </p:sp>
      <p:sp>
        <p:nvSpPr>
          <p:cNvPr id="292" name="Google Shape;292;g273ff920a1b_0_3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73ff920a1b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latin typeface="Calibri"/>
                <a:ea typeface="Calibri"/>
                <a:cs typeface="Calibri"/>
                <a:sym typeface="Calibri"/>
              </a:rPr>
              <a:t>Current archive size: </a:t>
            </a:r>
            <a:r>
              <a:rPr lang="en-US" sz="1200" b="1">
                <a:latin typeface="Calibri"/>
                <a:ea typeface="Calibri"/>
                <a:cs typeface="Calibri"/>
                <a:sym typeface="Calibri"/>
              </a:rPr>
              <a:t>125 PB</a:t>
            </a:r>
            <a:endParaRPr b="1"/>
          </a:p>
        </p:txBody>
      </p:sp>
      <p:sp>
        <p:nvSpPr>
          <p:cNvPr id="305" name="Google Shape;305;g273ff920a1b_0_4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pic>
        <p:nvPicPr>
          <p:cNvPr id="84" name="Google Shape;84;p13" descr="A view of the earth from space&#10;&#10;Description automatically generated with medium confidence"/>
          <p:cNvPicPr preferRelativeResize="0"/>
          <p:nvPr/>
        </p:nvPicPr>
        <p:blipFill rotWithShape="1">
          <a:blip r:embed="rId3">
            <a:alphaModFix/>
          </a:blip>
          <a:srcRect r="19426"/>
          <a:stretch/>
        </p:blipFill>
        <p:spPr>
          <a:xfrm>
            <a:off x="3882571" y="10"/>
            <a:ext cx="8321040" cy="6858000"/>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grpSp>
        <p:nvGrpSpPr>
          <p:cNvPr id="85" name="Google Shape;85;p13"/>
          <p:cNvGrpSpPr/>
          <p:nvPr/>
        </p:nvGrpSpPr>
        <p:grpSpPr>
          <a:xfrm>
            <a:off x="-2" y="-1"/>
            <a:ext cx="4581526" cy="6858002"/>
            <a:chOff x="-2" y="-1"/>
            <a:chExt cx="4581526" cy="6858002"/>
          </a:xfrm>
        </p:grpSpPr>
        <p:sp>
          <p:nvSpPr>
            <p:cNvPr id="86" name="Google Shape;86;p13"/>
            <p:cNvSpPr/>
            <p:nvPr/>
          </p:nvSpPr>
          <p:spPr>
            <a:xfrm>
              <a:off x="-2" y="-1"/>
              <a:ext cx="4572002" cy="6858002"/>
            </a:xfrm>
            <a:custGeom>
              <a:avLst/>
              <a:gdLst/>
              <a:ahLst/>
              <a:cxnLst/>
              <a:rect l="l" t="t" r="r" b="b"/>
              <a:pathLst>
                <a:path w="4572002" h="6858002" extrusionOk="0">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dk1"/>
            </a:solidFill>
            <a:ln>
              <a:noFill/>
            </a:ln>
            <a:effectLst>
              <a:outerShdw blurRad="381000" dist="50800" algn="ctr" rotWithShape="0">
                <a:srgbClr val="000000">
                  <a:alpha val="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87" name="Google Shape;87;p13"/>
            <p:cNvGrpSpPr/>
            <p:nvPr/>
          </p:nvGrpSpPr>
          <p:grpSpPr>
            <a:xfrm>
              <a:off x="3697283" y="0"/>
              <a:ext cx="884241" cy="6858002"/>
              <a:chOff x="3697283" y="0"/>
              <a:chExt cx="884241" cy="6858002"/>
            </a:xfrm>
          </p:grpSpPr>
          <p:grpSp>
            <p:nvGrpSpPr>
              <p:cNvPr id="88" name="Google Shape;88;p13"/>
              <p:cNvGrpSpPr/>
              <p:nvPr/>
            </p:nvGrpSpPr>
            <p:grpSpPr>
              <a:xfrm>
                <a:off x="3697283" y="0"/>
                <a:ext cx="884241" cy="6858001"/>
                <a:chOff x="3697283" y="0"/>
                <a:chExt cx="884241" cy="6858001"/>
              </a:xfrm>
            </p:grpSpPr>
            <p:sp>
              <p:nvSpPr>
                <p:cNvPr id="89" name="Google Shape;89;p13"/>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0" name="Google Shape;90;p13"/>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91" name="Google Shape;91;p13"/>
              <p:cNvGrpSpPr/>
              <p:nvPr/>
            </p:nvGrpSpPr>
            <p:grpSpPr>
              <a:xfrm>
                <a:off x="3697283" y="1"/>
                <a:ext cx="884241" cy="6858001"/>
                <a:chOff x="3697283" y="0"/>
                <a:chExt cx="884241" cy="6858001"/>
              </a:xfrm>
            </p:grpSpPr>
            <p:sp>
              <p:nvSpPr>
                <p:cNvPr id="92" name="Google Shape;92;p13"/>
                <p:cNvSpPr/>
                <p:nvPr/>
              </p:nvSpPr>
              <p:spPr>
                <a:xfrm rot="-5400000" flipH="1">
                  <a:off x="705641"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3" name="Google Shape;93;p13"/>
                <p:cNvSpPr/>
                <p:nvPr/>
              </p:nvSpPr>
              <p:spPr>
                <a:xfrm rot="-5400000" flipH="1">
                  <a:off x="715166" y="2991642"/>
                  <a:ext cx="6858001" cy="874716"/>
                </a:xfrm>
                <a:custGeom>
                  <a:avLst/>
                  <a:gdLst/>
                  <a:ahLst/>
                  <a:cxnLst/>
                  <a:rect l="l" t="t" r="r" b="b"/>
                  <a:pathLst>
                    <a:path w="6858001" h="874716" extrusionOk="0">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grpSp>
      <p:sp>
        <p:nvSpPr>
          <p:cNvPr id="94" name="Google Shape;94;p13"/>
          <p:cNvSpPr/>
          <p:nvPr/>
        </p:nvSpPr>
        <p:spPr>
          <a:xfrm rot="10800000">
            <a:off x="3073003" y="-2"/>
            <a:ext cx="637674" cy="6857999"/>
          </a:xfrm>
          <a:prstGeom prst="rect">
            <a:avLst/>
          </a:prstGeom>
          <a:gradFill>
            <a:gsLst>
              <a:gs pos="0">
                <a:schemeClr val="dk1"/>
              </a:gs>
              <a:gs pos="37000">
                <a:schemeClr val="dk1"/>
              </a:gs>
              <a:gs pos="56000">
                <a:srgbClr val="000000">
                  <a:alpha val="0"/>
                </a:srgbClr>
              </a:gs>
              <a:gs pos="100000">
                <a:srgbClr val="000000">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95" name="Google Shape;95;p13" descr="Graphical user interface, application, Word&#10;&#10;Description automatically generated"/>
          <p:cNvPicPr preferRelativeResize="0"/>
          <p:nvPr/>
        </p:nvPicPr>
        <p:blipFill rotWithShape="1">
          <a:blip r:embed="rId5">
            <a:alphaModFix/>
          </a:blip>
          <a:srcRect l="29545" r="68717" b="62632"/>
          <a:stretch/>
        </p:blipFill>
        <p:spPr>
          <a:xfrm>
            <a:off x="2887579" y="1"/>
            <a:ext cx="624281" cy="1940234"/>
          </a:xfrm>
          <a:prstGeom prst="rect">
            <a:avLst/>
          </a:prstGeom>
          <a:noFill/>
          <a:ln>
            <a:noFill/>
          </a:ln>
        </p:spPr>
      </p:pic>
      <p:pic>
        <p:nvPicPr>
          <p:cNvPr id="96" name="Google Shape;96;p13" descr="Graphical user interface, application, Word&#10;&#10;Description automatically generated"/>
          <p:cNvPicPr preferRelativeResize="0"/>
          <p:nvPr/>
        </p:nvPicPr>
        <p:blipFill rotWithShape="1">
          <a:blip r:embed="rId5">
            <a:alphaModFix/>
          </a:blip>
          <a:srcRect r="68717" b="62632"/>
          <a:stretch/>
        </p:blipFill>
        <p:spPr>
          <a:xfrm>
            <a:off x="0" y="0"/>
            <a:ext cx="2946075" cy="1940226"/>
          </a:xfrm>
          <a:prstGeom prst="rect">
            <a:avLst/>
          </a:prstGeom>
          <a:noFill/>
          <a:ln>
            <a:noFill/>
          </a:ln>
        </p:spPr>
      </p:pic>
      <p:pic>
        <p:nvPicPr>
          <p:cNvPr id="97" name="Google Shape;97;p13" descr="Graphical user interface, application, Word&#10;&#10;Description automatically generated"/>
          <p:cNvPicPr preferRelativeResize="0"/>
          <p:nvPr/>
        </p:nvPicPr>
        <p:blipFill rotWithShape="1">
          <a:blip r:embed="rId6">
            <a:alphaModFix/>
          </a:blip>
          <a:srcRect l="27403" t="23333" r="68716" b="11226"/>
          <a:stretch/>
        </p:blipFill>
        <p:spPr>
          <a:xfrm>
            <a:off x="1" y="1216550"/>
            <a:ext cx="3511859" cy="5641451"/>
          </a:xfrm>
          <a:prstGeom prst="rect">
            <a:avLst/>
          </a:prstGeom>
          <a:noFill/>
          <a:ln>
            <a:noFill/>
          </a:ln>
        </p:spPr>
      </p:pic>
      <p:pic>
        <p:nvPicPr>
          <p:cNvPr id="98" name="Google Shape;98;p13" descr="Logo, icon&#10;&#10;Description automatically generated"/>
          <p:cNvPicPr preferRelativeResize="0"/>
          <p:nvPr/>
        </p:nvPicPr>
        <p:blipFill rotWithShape="1">
          <a:blip r:embed="rId7">
            <a:alphaModFix/>
          </a:blip>
          <a:srcRect/>
          <a:stretch/>
        </p:blipFill>
        <p:spPr>
          <a:xfrm>
            <a:off x="189617" y="6136105"/>
            <a:ext cx="741788" cy="613612"/>
          </a:xfrm>
          <a:prstGeom prst="rect">
            <a:avLst/>
          </a:prstGeom>
          <a:noFill/>
          <a:ln>
            <a:noFill/>
          </a:ln>
        </p:spPr>
      </p:pic>
      <p:pic>
        <p:nvPicPr>
          <p:cNvPr id="99" name="Google Shape;99;p13" descr="Graphical user interface, application, Word&#10;&#10;Description automatically generated"/>
          <p:cNvPicPr preferRelativeResize="0"/>
          <p:nvPr/>
        </p:nvPicPr>
        <p:blipFill rotWithShape="1">
          <a:blip r:embed="rId6">
            <a:alphaModFix/>
          </a:blip>
          <a:srcRect l="31092" t="23333" r="68716" b="11226"/>
          <a:stretch/>
        </p:blipFill>
        <p:spPr>
          <a:xfrm>
            <a:off x="2933403" y="1216549"/>
            <a:ext cx="531974" cy="5582652"/>
          </a:xfrm>
          <a:prstGeom prst="rect">
            <a:avLst/>
          </a:prstGeom>
          <a:noFill/>
          <a:ln>
            <a:noFill/>
          </a:ln>
        </p:spPr>
      </p:pic>
      <p:sp>
        <p:nvSpPr>
          <p:cNvPr id="100" name="Google Shape;100;p13"/>
          <p:cNvSpPr/>
          <p:nvPr/>
        </p:nvSpPr>
        <p:spPr>
          <a:xfrm rot="10800000">
            <a:off x="3153567" y="-6"/>
            <a:ext cx="521503" cy="6857999"/>
          </a:xfrm>
          <a:prstGeom prst="rect">
            <a:avLst/>
          </a:prstGeom>
          <a:gradFill>
            <a:gsLst>
              <a:gs pos="0">
                <a:schemeClr val="dk1"/>
              </a:gs>
              <a:gs pos="37000">
                <a:schemeClr val="dk1"/>
              </a:gs>
              <a:gs pos="56000">
                <a:srgbClr val="000000">
                  <a:alpha val="0"/>
                </a:srgbClr>
              </a:gs>
              <a:gs pos="100000">
                <a:srgbClr val="000000">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1" name="Google Shape;101;p13"/>
          <p:cNvSpPr/>
          <p:nvPr/>
        </p:nvSpPr>
        <p:spPr>
          <a:xfrm>
            <a:off x="242483" y="4313032"/>
            <a:ext cx="1411183" cy="72189"/>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2" name="Google Shape;102;p13"/>
          <p:cNvSpPr txBox="1"/>
          <p:nvPr/>
        </p:nvSpPr>
        <p:spPr>
          <a:xfrm>
            <a:off x="140636" y="4852100"/>
            <a:ext cx="30129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Summer ESIP 2024</a:t>
            </a:r>
            <a:endParaRPr/>
          </a:p>
          <a:p>
            <a:pPr marL="0" marR="0" lvl="0" indent="0" algn="l" rtl="0">
              <a:spcBef>
                <a:spcPts val="0"/>
              </a:spcBef>
              <a:spcAft>
                <a:spcPts val="0"/>
              </a:spcAft>
              <a:buNone/>
            </a:pPr>
            <a:r>
              <a:rPr lang="en-US" sz="1800">
                <a:solidFill>
                  <a:schemeClr val="lt1"/>
                </a:solidFill>
                <a:latin typeface="Calibri"/>
                <a:ea typeface="Calibri"/>
                <a:cs typeface="Calibri"/>
                <a:sym typeface="Calibri"/>
              </a:rPr>
              <a:t>July 23rd 2024</a:t>
            </a:r>
            <a:endParaRPr/>
          </a:p>
        </p:txBody>
      </p:sp>
      <p:sp>
        <p:nvSpPr>
          <p:cNvPr id="103" name="Google Shape;103;p13"/>
          <p:cNvSpPr txBox="1"/>
          <p:nvPr/>
        </p:nvSpPr>
        <p:spPr>
          <a:xfrm>
            <a:off x="169601" y="1856239"/>
            <a:ext cx="3249900" cy="1077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dirty="0">
                <a:solidFill>
                  <a:schemeClr val="lt1"/>
                </a:solidFill>
                <a:latin typeface="Calibri"/>
                <a:ea typeface="Calibri"/>
                <a:cs typeface="Calibri"/>
                <a:sym typeface="Calibri"/>
              </a:rPr>
              <a:t>Where next for </a:t>
            </a:r>
            <a:r>
              <a:rPr lang="en-US" sz="3200" dirty="0" err="1">
                <a:solidFill>
                  <a:schemeClr val="lt1"/>
                </a:solidFill>
                <a:latin typeface="Calibri"/>
                <a:ea typeface="Calibri"/>
                <a:cs typeface="Calibri"/>
                <a:sym typeface="Calibri"/>
              </a:rPr>
              <a:t>Earthdata</a:t>
            </a:r>
            <a:r>
              <a:rPr lang="en-US" sz="3200" dirty="0">
                <a:solidFill>
                  <a:schemeClr val="lt1"/>
                </a:solidFill>
                <a:latin typeface="Calibri"/>
                <a:ea typeface="Calibri"/>
                <a:cs typeface="Calibri"/>
                <a:sym typeface="Calibri"/>
              </a:rPr>
              <a:t> Cloud</a:t>
            </a:r>
            <a:endParaRPr dirty="0"/>
          </a:p>
        </p:txBody>
      </p:sp>
      <p:sp>
        <p:nvSpPr>
          <p:cNvPr id="104" name="Google Shape;104;p13"/>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a:t>
            </a:fld>
            <a:endParaRPr/>
          </a:p>
        </p:txBody>
      </p:sp>
      <p:sp>
        <p:nvSpPr>
          <p:cNvPr id="105" name="Google Shape;105;p13"/>
          <p:cNvSpPr txBox="1"/>
          <p:nvPr/>
        </p:nvSpPr>
        <p:spPr>
          <a:xfrm>
            <a:off x="242475" y="2933550"/>
            <a:ext cx="3249900" cy="10771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lt1"/>
                </a:solidFill>
                <a:latin typeface="Calibri"/>
                <a:ea typeface="Calibri"/>
                <a:cs typeface="Calibri"/>
                <a:sym typeface="Calibri"/>
              </a:rPr>
              <a:t>Nick Doty (civil servant)</a:t>
            </a:r>
            <a:endParaRPr sz="1600" dirty="0">
              <a:solidFill>
                <a:schemeClr val="lt1"/>
              </a:solidFill>
              <a:latin typeface="Calibri"/>
              <a:ea typeface="Calibri"/>
              <a:cs typeface="Calibri"/>
              <a:sym typeface="Calibri"/>
            </a:endParaRPr>
          </a:p>
          <a:p>
            <a:pPr marL="0" marR="0" lvl="0" indent="0" algn="l" rtl="0">
              <a:spcBef>
                <a:spcPts val="0"/>
              </a:spcBef>
              <a:spcAft>
                <a:spcPts val="0"/>
              </a:spcAft>
              <a:buNone/>
            </a:pPr>
            <a:r>
              <a:rPr lang="en-US" sz="1600" dirty="0">
                <a:solidFill>
                  <a:schemeClr val="lt1"/>
                </a:solidFill>
                <a:latin typeface="Calibri"/>
                <a:ea typeface="Calibri"/>
                <a:cs typeface="Calibri"/>
                <a:sym typeface="Calibri"/>
              </a:rPr>
              <a:t>NASA ESDIS </a:t>
            </a:r>
          </a:p>
          <a:p>
            <a:pPr marL="0" marR="0" lvl="0" indent="0" algn="l" rtl="0">
              <a:spcBef>
                <a:spcPts val="0"/>
              </a:spcBef>
              <a:spcAft>
                <a:spcPts val="0"/>
              </a:spcAft>
              <a:buNone/>
            </a:pPr>
            <a:r>
              <a:rPr lang="en-US" sz="1600" dirty="0">
                <a:solidFill>
                  <a:schemeClr val="lt1"/>
                </a:solidFill>
                <a:latin typeface="Calibri"/>
                <a:ea typeface="Calibri"/>
                <a:cs typeface="Calibri"/>
                <a:sym typeface="Calibri"/>
              </a:rPr>
              <a:t>Goddard Space Flight Center</a:t>
            </a:r>
            <a:endParaRPr sz="800" dirty="0">
              <a:solidFill>
                <a:schemeClr val="lt1"/>
              </a:solidFill>
              <a:latin typeface="Calibri"/>
              <a:ea typeface="Calibri"/>
              <a:cs typeface="Calibri"/>
              <a:sym typeface="Calibri"/>
            </a:endParaRPr>
          </a:p>
          <a:p>
            <a:pPr marL="0" marR="0" lvl="0" indent="0" algn="l" rtl="0">
              <a:spcBef>
                <a:spcPts val="0"/>
              </a:spcBef>
              <a:spcAft>
                <a:spcPts val="0"/>
              </a:spcAft>
              <a:buNone/>
            </a:pPr>
            <a:endParaRPr sz="1600" dirty="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14" descr="Graphical user interface, application, Word&#10;&#10;Description automatically generated"/>
          <p:cNvPicPr preferRelativeResize="0"/>
          <p:nvPr/>
        </p:nvPicPr>
        <p:blipFill rotWithShape="1">
          <a:blip r:embed="rId3">
            <a:alphaModFix/>
          </a:blip>
          <a:srcRect l="27402" t="23336" r="68716" b="11223"/>
          <a:stretch/>
        </p:blipFill>
        <p:spPr>
          <a:xfrm>
            <a:off x="0" y="0"/>
            <a:ext cx="473241" cy="6858000"/>
          </a:xfrm>
          <a:prstGeom prst="rect">
            <a:avLst/>
          </a:prstGeom>
          <a:noFill/>
          <a:ln>
            <a:noFill/>
          </a:ln>
        </p:spPr>
      </p:pic>
      <p:pic>
        <p:nvPicPr>
          <p:cNvPr id="111" name="Google Shape;111;p14" descr="Logo&#10;&#10;Description automatically generated"/>
          <p:cNvPicPr preferRelativeResize="0"/>
          <p:nvPr/>
        </p:nvPicPr>
        <p:blipFill rotWithShape="1">
          <a:blip r:embed="rId4">
            <a:alphaModFix/>
          </a:blip>
          <a:srcRect/>
          <a:stretch/>
        </p:blipFill>
        <p:spPr>
          <a:xfrm>
            <a:off x="559240" y="6213418"/>
            <a:ext cx="2111771" cy="644582"/>
          </a:xfrm>
          <a:prstGeom prst="rect">
            <a:avLst/>
          </a:prstGeom>
          <a:noFill/>
          <a:ln>
            <a:noFill/>
          </a:ln>
        </p:spPr>
      </p:pic>
      <p:sp>
        <p:nvSpPr>
          <p:cNvPr id="112" name="Google Shape;112;p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en-US">
                <a:solidFill>
                  <a:schemeClr val="dk2"/>
                </a:solidFill>
              </a:rPr>
              <a:t>Optimize!</a:t>
            </a:r>
            <a:endParaRPr/>
          </a:p>
        </p:txBody>
      </p:sp>
      <p:sp>
        <p:nvSpPr>
          <p:cNvPr id="113" name="Google Shape;113;p14"/>
          <p:cNvSpPr txBox="1"/>
          <p:nvPr/>
        </p:nvSpPr>
        <p:spPr>
          <a:xfrm>
            <a:off x="838200" y="1944688"/>
            <a:ext cx="10515600" cy="3714900"/>
          </a:xfrm>
          <a:prstGeom prst="rect">
            <a:avLst/>
          </a:prstGeom>
          <a:noFill/>
          <a:ln>
            <a:noFill/>
          </a:ln>
        </p:spPr>
        <p:txBody>
          <a:bodyPr spcFirstLastPara="1" wrap="square" lIns="91425" tIns="45700" rIns="91425" bIns="45700" anchor="t" anchorCtr="0">
            <a:noAutofit/>
          </a:bodyPr>
          <a:lstStyle/>
          <a:p>
            <a:pPr marL="228600" marR="0" lvl="0" indent="-279400" algn="l" rtl="0">
              <a:lnSpc>
                <a:spcPct val="90000"/>
              </a:lnSpc>
              <a:spcBef>
                <a:spcPts val="0"/>
              </a:spcBef>
              <a:spcAft>
                <a:spcPts val="0"/>
              </a:spcAft>
              <a:buClr>
                <a:schemeClr val="dk2"/>
              </a:buClr>
              <a:buSzPts val="3600"/>
              <a:buFont typeface="Arial"/>
              <a:buChar char="•"/>
            </a:pPr>
            <a:r>
              <a:rPr lang="en-US" sz="3600">
                <a:solidFill>
                  <a:schemeClr val="dk2"/>
                </a:solidFill>
                <a:latin typeface="Calibri"/>
                <a:ea typeface="Calibri"/>
                <a:cs typeface="Calibri"/>
                <a:sym typeface="Calibri"/>
              </a:rPr>
              <a:t>For cost </a:t>
            </a:r>
            <a:endParaRPr sz="3600">
              <a:solidFill>
                <a:schemeClr val="dk2"/>
              </a:solidFill>
              <a:latin typeface="Calibri"/>
              <a:ea typeface="Calibri"/>
              <a:cs typeface="Calibri"/>
              <a:sym typeface="Calibri"/>
            </a:endParaRPr>
          </a:p>
          <a:p>
            <a:pPr marL="228600" marR="0" lvl="0" indent="-279400" algn="l" rtl="0">
              <a:lnSpc>
                <a:spcPct val="90000"/>
              </a:lnSpc>
              <a:spcBef>
                <a:spcPts val="0"/>
              </a:spcBef>
              <a:spcAft>
                <a:spcPts val="0"/>
              </a:spcAft>
              <a:buClr>
                <a:schemeClr val="dk2"/>
              </a:buClr>
              <a:buSzPts val="3600"/>
              <a:buFont typeface="Arial"/>
              <a:buChar char="•"/>
            </a:pPr>
            <a:r>
              <a:rPr lang="en-US" sz="3600">
                <a:solidFill>
                  <a:schemeClr val="dk2"/>
                </a:solidFill>
                <a:latin typeface="Calibri"/>
                <a:ea typeface="Calibri"/>
                <a:cs typeface="Calibri"/>
                <a:sym typeface="Calibri"/>
              </a:rPr>
              <a:t>For performance</a:t>
            </a:r>
            <a:endParaRPr sz="3600">
              <a:solidFill>
                <a:schemeClr val="dk2"/>
              </a:solidFill>
              <a:latin typeface="Calibri"/>
              <a:ea typeface="Calibri"/>
              <a:cs typeface="Calibri"/>
              <a:sym typeface="Calibri"/>
            </a:endParaRPr>
          </a:p>
          <a:p>
            <a:pPr marL="228600" marR="0" lvl="0" indent="-279400" algn="l" rtl="0">
              <a:lnSpc>
                <a:spcPct val="90000"/>
              </a:lnSpc>
              <a:spcBef>
                <a:spcPts val="0"/>
              </a:spcBef>
              <a:spcAft>
                <a:spcPts val="0"/>
              </a:spcAft>
              <a:buClr>
                <a:schemeClr val="dk2"/>
              </a:buClr>
              <a:buSzPts val="3600"/>
              <a:buFont typeface="Calibri"/>
              <a:buChar char="•"/>
            </a:pPr>
            <a:r>
              <a:rPr lang="en-US" sz="3600">
                <a:solidFill>
                  <a:schemeClr val="dk2"/>
                </a:solidFill>
                <a:latin typeface="Calibri"/>
                <a:ea typeface="Calibri"/>
                <a:cs typeface="Calibri"/>
                <a:sym typeface="Calibri"/>
              </a:rPr>
              <a:t>For ease of use</a:t>
            </a:r>
            <a:endParaRPr sz="3600">
              <a:solidFill>
                <a:schemeClr val="dk2"/>
              </a:solidFill>
              <a:latin typeface="Calibri"/>
              <a:ea typeface="Calibri"/>
              <a:cs typeface="Calibri"/>
              <a:sym typeface="Calibri"/>
            </a:endParaRPr>
          </a:p>
          <a:p>
            <a:pPr marL="228600" marR="0" lvl="0" indent="-279400" algn="l" rtl="0">
              <a:lnSpc>
                <a:spcPct val="90000"/>
              </a:lnSpc>
              <a:spcBef>
                <a:spcPts val="0"/>
              </a:spcBef>
              <a:spcAft>
                <a:spcPts val="0"/>
              </a:spcAft>
              <a:buClr>
                <a:schemeClr val="dk2"/>
              </a:buClr>
              <a:buSzPts val="3600"/>
              <a:buFont typeface="Calibri"/>
              <a:buChar char="•"/>
            </a:pPr>
            <a:r>
              <a:rPr lang="en-US" sz="3600">
                <a:solidFill>
                  <a:schemeClr val="dk2"/>
                </a:solidFill>
                <a:latin typeface="Calibri"/>
                <a:ea typeface="Calibri"/>
                <a:cs typeface="Calibri"/>
                <a:sym typeface="Calibri"/>
              </a:rPr>
              <a:t>FOR USERS</a:t>
            </a:r>
            <a:endParaRPr sz="3600">
              <a:solidFill>
                <a:schemeClr val="dk2"/>
              </a:solidFill>
              <a:latin typeface="Calibri"/>
              <a:ea typeface="Calibri"/>
              <a:cs typeface="Calibri"/>
              <a:sym typeface="Calibri"/>
            </a:endParaRPr>
          </a:p>
          <a:p>
            <a:pPr marL="0" marR="0" lvl="0" indent="0" algn="l" rtl="0">
              <a:lnSpc>
                <a:spcPct val="90000"/>
              </a:lnSpc>
              <a:spcBef>
                <a:spcPts val="0"/>
              </a:spcBef>
              <a:spcAft>
                <a:spcPts val="0"/>
              </a:spcAft>
              <a:buNone/>
            </a:pPr>
            <a:endParaRPr sz="2800">
              <a:solidFill>
                <a:schemeClr val="dk2"/>
              </a:solidFill>
              <a:latin typeface="Calibri"/>
              <a:ea typeface="Calibri"/>
              <a:cs typeface="Calibri"/>
              <a:sym typeface="Calibri"/>
            </a:endParaRPr>
          </a:p>
          <a:p>
            <a:pPr marL="0" marR="0" lvl="0" indent="0" algn="l" rtl="0">
              <a:lnSpc>
                <a:spcPct val="90000"/>
              </a:lnSpc>
              <a:spcBef>
                <a:spcPts val="0"/>
              </a:spcBef>
              <a:spcAft>
                <a:spcPts val="0"/>
              </a:spcAft>
              <a:buNone/>
            </a:pPr>
            <a:endParaRPr sz="2800">
              <a:solidFill>
                <a:schemeClr val="dk2"/>
              </a:solidFill>
              <a:latin typeface="Calibri"/>
              <a:ea typeface="Calibri"/>
              <a:cs typeface="Calibri"/>
              <a:sym typeface="Calibri"/>
            </a:endParaRPr>
          </a:p>
        </p:txBody>
      </p:sp>
      <p:cxnSp>
        <p:nvCxnSpPr>
          <p:cNvPr id="114" name="Google Shape;114;p14"/>
          <p:cNvCxnSpPr/>
          <p:nvPr/>
        </p:nvCxnSpPr>
        <p:spPr>
          <a:xfrm>
            <a:off x="838200" y="1690688"/>
            <a:ext cx="5611500" cy="0"/>
          </a:xfrm>
          <a:prstGeom prst="straightConnector1">
            <a:avLst/>
          </a:prstGeom>
          <a:noFill/>
          <a:ln w="19050" cap="flat" cmpd="sng">
            <a:solidFill>
              <a:schemeClr val="accent2"/>
            </a:solidFill>
            <a:prstDash val="solid"/>
            <a:miter lim="800000"/>
            <a:headEnd type="none" w="sm" len="sm"/>
            <a:tailEnd type="none" w="sm" len="sm"/>
          </a:ln>
        </p:spPr>
      </p:cxnSp>
      <p:sp>
        <p:nvSpPr>
          <p:cNvPr id="115" name="Google Shape;115;p14"/>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9"/>
        <p:cNvGrpSpPr/>
        <p:nvPr/>
      </p:nvGrpSpPr>
      <p:grpSpPr>
        <a:xfrm>
          <a:off x="0" y="0"/>
          <a:ext cx="0" cy="0"/>
          <a:chOff x="0" y="0"/>
          <a:chExt cx="0" cy="0"/>
        </a:xfrm>
      </p:grpSpPr>
      <p:sp>
        <p:nvSpPr>
          <p:cNvPr id="120" name="Google Shape;120;p15"/>
          <p:cNvSpPr/>
          <p:nvPr/>
        </p:nvSpPr>
        <p:spPr>
          <a:xfrm>
            <a:off x="0"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21" name="Google Shape;121;p15"/>
          <p:cNvGrpSpPr/>
          <p:nvPr/>
        </p:nvGrpSpPr>
        <p:grpSpPr>
          <a:xfrm rot="5400000">
            <a:off x="7956315" y="1890177"/>
            <a:ext cx="5859921" cy="2079178"/>
            <a:chOff x="6081592" y="1998368"/>
            <a:chExt cx="5613489" cy="782175"/>
          </a:xfrm>
        </p:grpSpPr>
        <p:sp>
          <p:nvSpPr>
            <p:cNvPr id="122" name="Google Shape;122;p15"/>
            <p:cNvSpPr/>
            <p:nvPr/>
          </p:nvSpPr>
          <p:spPr>
            <a:xfrm rot="5400000">
              <a:off x="11227981" y="2313068"/>
              <a:ext cx="781800" cy="152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3" name="Google Shape;123;p15"/>
            <p:cNvSpPr/>
            <p:nvPr/>
          </p:nvSpPr>
          <p:spPr>
            <a:xfrm rot="10800000">
              <a:off x="6081592" y="1998743"/>
              <a:ext cx="5373000" cy="7818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124" name="Google Shape;124;p15"/>
          <p:cNvSpPr/>
          <p:nvPr/>
        </p:nvSpPr>
        <p:spPr>
          <a:xfrm>
            <a:off x="596528" y="470082"/>
            <a:ext cx="11111700" cy="5917800"/>
          </a:xfrm>
          <a:prstGeom prst="rect">
            <a:avLst/>
          </a:prstGeom>
          <a:solidFill>
            <a:schemeClr val="lt1"/>
          </a:soli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25" name="Google Shape;125;p15" descr="A view of the earth from space&#10;&#10;Description automatically generated with medium confidence"/>
          <p:cNvPicPr preferRelativeResize="0"/>
          <p:nvPr/>
        </p:nvPicPr>
        <p:blipFill rotWithShape="1">
          <a:blip r:embed="rId3">
            <a:alphaModFix/>
          </a:blip>
          <a:srcRect t="10467" b="12561"/>
          <a:stretch/>
        </p:blipFill>
        <p:spPr>
          <a:xfrm>
            <a:off x="838200" y="704765"/>
            <a:ext cx="10628376" cy="5440003"/>
          </a:xfrm>
          <a:prstGeom prst="rect">
            <a:avLst/>
          </a:prstGeom>
          <a:noFill/>
          <a:ln>
            <a:noFill/>
          </a:ln>
        </p:spPr>
      </p:pic>
      <p:pic>
        <p:nvPicPr>
          <p:cNvPr id="126" name="Google Shape;126;p15" descr="Logo&#10;&#10;Description automatically generated"/>
          <p:cNvPicPr preferRelativeResize="0"/>
          <p:nvPr/>
        </p:nvPicPr>
        <p:blipFill rotWithShape="1">
          <a:blip r:embed="rId4">
            <a:alphaModFix/>
          </a:blip>
          <a:srcRect/>
          <a:stretch/>
        </p:blipFill>
        <p:spPr>
          <a:xfrm>
            <a:off x="579528" y="36703"/>
            <a:ext cx="1798140" cy="548851"/>
          </a:xfrm>
          <a:prstGeom prst="rect">
            <a:avLst/>
          </a:prstGeom>
          <a:noFill/>
          <a:ln>
            <a:noFill/>
          </a:ln>
        </p:spPr>
      </p:pic>
      <p:sp>
        <p:nvSpPr>
          <p:cNvPr id="127" name="Google Shape;127;p15"/>
          <p:cNvSpPr/>
          <p:nvPr/>
        </p:nvSpPr>
        <p:spPr>
          <a:xfrm>
            <a:off x="4523875" y="1091922"/>
            <a:ext cx="6677400" cy="4489800"/>
          </a:xfrm>
          <a:prstGeom prst="rect">
            <a:avLst/>
          </a:prstGeom>
          <a:solidFill>
            <a:srgbClr val="3F6985">
              <a:alpha val="6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8" name="Google Shape;128;p15"/>
          <p:cNvSpPr txBox="1"/>
          <p:nvPr/>
        </p:nvSpPr>
        <p:spPr>
          <a:xfrm>
            <a:off x="4891364" y="2628638"/>
            <a:ext cx="61416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a:solidFill>
                  <a:schemeClr val="lt1"/>
                </a:solidFill>
                <a:latin typeface="Calibri"/>
                <a:ea typeface="Calibri"/>
                <a:cs typeface="Calibri"/>
                <a:sym typeface="Calibri"/>
              </a:rPr>
              <a:t>Cost</a:t>
            </a:r>
            <a:endParaRPr/>
          </a:p>
        </p:txBody>
      </p:sp>
      <p:sp>
        <p:nvSpPr>
          <p:cNvPr id="129" name="Google Shape;129;p15"/>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grpSp>
        <p:nvGrpSpPr>
          <p:cNvPr id="134" name="Google Shape;134;p16"/>
          <p:cNvGrpSpPr/>
          <p:nvPr/>
        </p:nvGrpSpPr>
        <p:grpSpPr>
          <a:xfrm>
            <a:off x="0" y="-1"/>
            <a:ext cx="2370224" cy="6858001"/>
            <a:chOff x="0" y="-1"/>
            <a:chExt cx="2370224" cy="6858001"/>
          </a:xfrm>
        </p:grpSpPr>
        <p:grpSp>
          <p:nvGrpSpPr>
            <p:cNvPr id="135" name="Google Shape;135;p16"/>
            <p:cNvGrpSpPr/>
            <p:nvPr/>
          </p:nvGrpSpPr>
          <p:grpSpPr>
            <a:xfrm>
              <a:off x="0" y="-1"/>
              <a:ext cx="2370224" cy="6858001"/>
              <a:chOff x="0" y="0"/>
              <a:chExt cx="2370224" cy="6858001"/>
            </a:xfrm>
          </p:grpSpPr>
          <p:pic>
            <p:nvPicPr>
              <p:cNvPr id="136" name="Google Shape;136;p16" descr="Graphical user interface, application, Word&#10;&#10;Description automatically generated"/>
              <p:cNvPicPr preferRelativeResize="0"/>
              <p:nvPr/>
            </p:nvPicPr>
            <p:blipFill rotWithShape="1">
              <a:blip r:embed="rId3">
                <a:alphaModFix/>
              </a:blip>
              <a:srcRect t="5543" r="68716" b="62633"/>
              <a:stretch/>
            </p:blipFill>
            <p:spPr>
              <a:xfrm>
                <a:off x="0" y="0"/>
                <a:ext cx="2370224" cy="1311970"/>
              </a:xfrm>
              <a:prstGeom prst="rect">
                <a:avLst/>
              </a:prstGeom>
              <a:noFill/>
              <a:ln>
                <a:noFill/>
              </a:ln>
            </p:spPr>
          </p:pic>
          <p:pic>
            <p:nvPicPr>
              <p:cNvPr id="137" name="Google Shape;137;p16" descr="Graphical user interface, application, Word&#10;&#10;Description automatically generated"/>
              <p:cNvPicPr preferRelativeResize="0"/>
              <p:nvPr/>
            </p:nvPicPr>
            <p:blipFill rotWithShape="1">
              <a:blip r:embed="rId3">
                <a:alphaModFix/>
              </a:blip>
              <a:srcRect l="27402" t="23336" r="68716" b="11223"/>
              <a:stretch/>
            </p:blipFill>
            <p:spPr>
              <a:xfrm>
                <a:off x="1" y="796304"/>
                <a:ext cx="2370217" cy="6061697"/>
              </a:xfrm>
              <a:prstGeom prst="rect">
                <a:avLst/>
              </a:prstGeom>
              <a:noFill/>
              <a:ln>
                <a:noFill/>
              </a:ln>
            </p:spPr>
          </p:pic>
        </p:grpSp>
        <p:pic>
          <p:nvPicPr>
            <p:cNvPr id="138" name="Google Shape;138;p16" descr="Logo, icon&#10;&#10;Description automatically generated"/>
            <p:cNvPicPr preferRelativeResize="0"/>
            <p:nvPr/>
          </p:nvPicPr>
          <p:blipFill rotWithShape="1">
            <a:blip r:embed="rId4">
              <a:alphaModFix/>
            </a:blip>
            <a:srcRect/>
            <a:stretch/>
          </p:blipFill>
          <p:spPr>
            <a:xfrm>
              <a:off x="189617" y="6136105"/>
              <a:ext cx="741788" cy="613612"/>
            </a:xfrm>
            <a:prstGeom prst="rect">
              <a:avLst/>
            </a:prstGeom>
            <a:noFill/>
            <a:ln>
              <a:noFill/>
            </a:ln>
          </p:spPr>
        </p:pic>
      </p:grpSp>
      <p:sp>
        <p:nvSpPr>
          <p:cNvPr id="139" name="Google Shape;139;p16"/>
          <p:cNvSpPr/>
          <p:nvPr/>
        </p:nvSpPr>
        <p:spPr>
          <a:xfrm>
            <a:off x="2370221" y="2219"/>
            <a:ext cx="9821700" cy="794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0" name="Google Shape;140;p16"/>
          <p:cNvSpPr txBox="1"/>
          <p:nvPr/>
        </p:nvSpPr>
        <p:spPr>
          <a:xfrm>
            <a:off x="4512326" y="122015"/>
            <a:ext cx="7383000" cy="7962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4400"/>
              <a:buFont typeface="Calibri"/>
              <a:buNone/>
            </a:pPr>
            <a:r>
              <a:rPr lang="en-US" sz="4400">
                <a:solidFill>
                  <a:schemeClr val="lt1"/>
                </a:solidFill>
                <a:latin typeface="Calibri"/>
                <a:ea typeface="Calibri"/>
                <a:cs typeface="Calibri"/>
                <a:sym typeface="Calibri"/>
              </a:rPr>
              <a:t>Storage</a:t>
            </a:r>
            <a:endParaRPr/>
          </a:p>
        </p:txBody>
      </p:sp>
      <p:sp>
        <p:nvSpPr>
          <p:cNvPr id="141" name="Google Shape;141;p16"/>
          <p:cNvSpPr txBox="1"/>
          <p:nvPr/>
        </p:nvSpPr>
        <p:spPr>
          <a:xfrm>
            <a:off x="2729375" y="1079100"/>
            <a:ext cx="9165900" cy="39615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None/>
            </a:pPr>
            <a:r>
              <a:rPr lang="en-US" sz="3200">
                <a:solidFill>
                  <a:schemeClr val="dk1"/>
                </a:solidFill>
                <a:latin typeface="Calibri"/>
                <a:ea typeface="Calibri"/>
                <a:cs typeface="Calibri"/>
                <a:sym typeface="Calibri"/>
              </a:rPr>
              <a:t>At least ⅓ of our data has not been accessed over the last two years…</a:t>
            </a:r>
            <a:endParaRPr sz="3200">
              <a:solidFill>
                <a:schemeClr val="dk1"/>
              </a:solidFill>
              <a:latin typeface="Calibri"/>
              <a:ea typeface="Calibri"/>
              <a:cs typeface="Calibri"/>
              <a:sym typeface="Calibri"/>
            </a:endParaRPr>
          </a:p>
          <a:p>
            <a:pPr marL="0" marR="0" lvl="0" indent="0" algn="l" rtl="0">
              <a:lnSpc>
                <a:spcPct val="90000"/>
              </a:lnSpc>
              <a:spcBef>
                <a:spcPts val="0"/>
              </a:spcBef>
              <a:spcAft>
                <a:spcPts val="0"/>
              </a:spcAft>
              <a:buNone/>
            </a:pPr>
            <a:endParaRPr sz="3200">
              <a:solidFill>
                <a:schemeClr val="dk1"/>
              </a:solidFill>
              <a:latin typeface="Calibri"/>
              <a:ea typeface="Calibri"/>
              <a:cs typeface="Calibri"/>
              <a:sym typeface="Calibri"/>
            </a:endParaRPr>
          </a:p>
          <a:p>
            <a:pPr marL="457200" marR="0" lvl="0" indent="-431800" algn="l" rtl="0">
              <a:lnSpc>
                <a:spcPct val="90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Saving money on storage classes using S3INT (Simple Storage Service Intelligent Tiering)</a:t>
            </a:r>
            <a:endParaRPr sz="3200">
              <a:solidFill>
                <a:schemeClr val="dk1"/>
              </a:solidFill>
              <a:latin typeface="Calibri"/>
              <a:ea typeface="Calibri"/>
              <a:cs typeface="Calibri"/>
              <a:sym typeface="Calibri"/>
            </a:endParaRPr>
          </a:p>
          <a:p>
            <a:pPr marL="457200" marR="0" lvl="0" indent="0" algn="l" rtl="0">
              <a:lnSpc>
                <a:spcPct val="90000"/>
              </a:lnSpc>
              <a:spcBef>
                <a:spcPts val="0"/>
              </a:spcBef>
              <a:spcAft>
                <a:spcPts val="0"/>
              </a:spcAft>
              <a:buNone/>
            </a:pPr>
            <a:endParaRPr sz="3200">
              <a:solidFill>
                <a:schemeClr val="dk1"/>
              </a:solidFill>
              <a:latin typeface="Calibri"/>
              <a:ea typeface="Calibri"/>
              <a:cs typeface="Calibri"/>
              <a:sym typeface="Calibri"/>
            </a:endParaRPr>
          </a:p>
          <a:p>
            <a:pPr marL="457200" marR="0" lvl="0" indent="-431800" algn="l" rtl="0">
              <a:lnSpc>
                <a:spcPct val="90000"/>
              </a:lnSpc>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Cloud-optimized formats</a:t>
            </a:r>
            <a:endParaRPr sz="320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p:txBody>
      </p:sp>
      <p:sp>
        <p:nvSpPr>
          <p:cNvPr id="142" name="Google Shape;142;p16"/>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grpSp>
        <p:nvGrpSpPr>
          <p:cNvPr id="147" name="Google Shape;147;p17"/>
          <p:cNvGrpSpPr/>
          <p:nvPr/>
        </p:nvGrpSpPr>
        <p:grpSpPr>
          <a:xfrm>
            <a:off x="0" y="-1"/>
            <a:ext cx="2370224" cy="6858001"/>
            <a:chOff x="0" y="-1"/>
            <a:chExt cx="2370224" cy="6858001"/>
          </a:xfrm>
        </p:grpSpPr>
        <p:grpSp>
          <p:nvGrpSpPr>
            <p:cNvPr id="148" name="Google Shape;148;p17"/>
            <p:cNvGrpSpPr/>
            <p:nvPr/>
          </p:nvGrpSpPr>
          <p:grpSpPr>
            <a:xfrm>
              <a:off x="0" y="-1"/>
              <a:ext cx="2370224" cy="6858001"/>
              <a:chOff x="0" y="0"/>
              <a:chExt cx="2370224" cy="6858001"/>
            </a:xfrm>
          </p:grpSpPr>
          <p:pic>
            <p:nvPicPr>
              <p:cNvPr id="149" name="Google Shape;149;p17" descr="Graphical user interface, application, Word&#10;&#10;Description automatically generated"/>
              <p:cNvPicPr preferRelativeResize="0"/>
              <p:nvPr/>
            </p:nvPicPr>
            <p:blipFill rotWithShape="1">
              <a:blip r:embed="rId3">
                <a:alphaModFix/>
              </a:blip>
              <a:srcRect t="5543" r="68716" b="62633"/>
              <a:stretch/>
            </p:blipFill>
            <p:spPr>
              <a:xfrm>
                <a:off x="0" y="0"/>
                <a:ext cx="2370224" cy="1311970"/>
              </a:xfrm>
              <a:prstGeom prst="rect">
                <a:avLst/>
              </a:prstGeom>
              <a:noFill/>
              <a:ln>
                <a:noFill/>
              </a:ln>
            </p:spPr>
          </p:pic>
          <p:pic>
            <p:nvPicPr>
              <p:cNvPr id="150" name="Google Shape;150;p17" descr="Graphical user interface, application, Word&#10;&#10;Description automatically generated"/>
              <p:cNvPicPr preferRelativeResize="0"/>
              <p:nvPr/>
            </p:nvPicPr>
            <p:blipFill rotWithShape="1">
              <a:blip r:embed="rId3">
                <a:alphaModFix/>
              </a:blip>
              <a:srcRect l="27402" t="23336" r="68716" b="11223"/>
              <a:stretch/>
            </p:blipFill>
            <p:spPr>
              <a:xfrm>
                <a:off x="1" y="796304"/>
                <a:ext cx="2370217" cy="6061697"/>
              </a:xfrm>
              <a:prstGeom prst="rect">
                <a:avLst/>
              </a:prstGeom>
              <a:noFill/>
              <a:ln>
                <a:noFill/>
              </a:ln>
            </p:spPr>
          </p:pic>
        </p:grpSp>
        <p:pic>
          <p:nvPicPr>
            <p:cNvPr id="151" name="Google Shape;151;p17" descr="Logo, icon&#10;&#10;Description automatically generated"/>
            <p:cNvPicPr preferRelativeResize="0"/>
            <p:nvPr/>
          </p:nvPicPr>
          <p:blipFill rotWithShape="1">
            <a:blip r:embed="rId4">
              <a:alphaModFix/>
            </a:blip>
            <a:srcRect/>
            <a:stretch/>
          </p:blipFill>
          <p:spPr>
            <a:xfrm>
              <a:off x="189617" y="6136105"/>
              <a:ext cx="741788" cy="613612"/>
            </a:xfrm>
            <a:prstGeom prst="rect">
              <a:avLst/>
            </a:prstGeom>
            <a:noFill/>
            <a:ln>
              <a:noFill/>
            </a:ln>
          </p:spPr>
        </p:pic>
      </p:grpSp>
      <p:sp>
        <p:nvSpPr>
          <p:cNvPr id="152" name="Google Shape;152;p17"/>
          <p:cNvSpPr/>
          <p:nvPr/>
        </p:nvSpPr>
        <p:spPr>
          <a:xfrm>
            <a:off x="2370221" y="2219"/>
            <a:ext cx="9821700" cy="794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3" name="Google Shape;153;p17"/>
          <p:cNvSpPr txBox="1"/>
          <p:nvPr/>
        </p:nvSpPr>
        <p:spPr>
          <a:xfrm>
            <a:off x="4512326" y="122015"/>
            <a:ext cx="7383000" cy="7962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4400"/>
              <a:buFont typeface="Calibri"/>
              <a:buNone/>
            </a:pPr>
            <a:r>
              <a:rPr lang="en-US" sz="4400">
                <a:solidFill>
                  <a:schemeClr val="lt1"/>
                </a:solidFill>
                <a:latin typeface="Calibri"/>
                <a:ea typeface="Calibri"/>
                <a:cs typeface="Calibri"/>
                <a:sym typeface="Calibri"/>
              </a:rPr>
              <a:t>Compute</a:t>
            </a:r>
            <a:endParaRPr/>
          </a:p>
        </p:txBody>
      </p:sp>
      <p:sp>
        <p:nvSpPr>
          <p:cNvPr id="154" name="Google Shape;154;p17"/>
          <p:cNvSpPr txBox="1"/>
          <p:nvPr/>
        </p:nvSpPr>
        <p:spPr>
          <a:xfrm>
            <a:off x="2729375" y="1079100"/>
            <a:ext cx="9165900" cy="3961500"/>
          </a:xfrm>
          <a:prstGeom prst="rect">
            <a:avLst/>
          </a:prstGeom>
          <a:noFill/>
          <a:ln>
            <a:noFill/>
          </a:ln>
        </p:spPr>
        <p:txBody>
          <a:bodyPr spcFirstLastPara="1" wrap="square" lIns="91425" tIns="45700" rIns="91425" bIns="45700" anchor="t" anchorCtr="0">
            <a:normAutofit fontScale="85000" lnSpcReduction="20000"/>
          </a:bodyPr>
          <a:lstStyle/>
          <a:p>
            <a:pPr marL="457200" lvl="0" indent="-358140" algn="l" rtl="0">
              <a:spcBef>
                <a:spcPts val="0"/>
              </a:spcBef>
              <a:spcAft>
                <a:spcPts val="0"/>
              </a:spcAft>
              <a:buClr>
                <a:schemeClr val="dk1"/>
              </a:buClr>
              <a:buSzPct val="100000"/>
              <a:buFont typeface="Calibri"/>
              <a:buChar char="●"/>
            </a:pPr>
            <a:r>
              <a:rPr lang="en-US" sz="2400" dirty="0">
                <a:solidFill>
                  <a:schemeClr val="dk1"/>
                </a:solidFill>
                <a:latin typeface="Calibri"/>
                <a:ea typeface="Calibri"/>
                <a:cs typeface="Calibri"/>
                <a:sym typeface="Calibri"/>
              </a:rPr>
              <a:t>We are using the AWS (Amazon Web Services) spot market for asynchronous, batch compute</a:t>
            </a:r>
            <a:endParaRPr sz="2400" dirty="0">
              <a:solidFill>
                <a:schemeClr val="dk1"/>
              </a:solidFill>
              <a:latin typeface="Calibri"/>
              <a:ea typeface="Calibri"/>
              <a:cs typeface="Calibri"/>
              <a:sym typeface="Calibri"/>
            </a:endParaRPr>
          </a:p>
          <a:p>
            <a:pPr marL="914400" lvl="1" indent="-358140" algn="l" rtl="0">
              <a:spcBef>
                <a:spcPts val="0"/>
              </a:spcBef>
              <a:spcAft>
                <a:spcPts val="0"/>
              </a:spcAft>
              <a:buClr>
                <a:schemeClr val="dk1"/>
              </a:buClr>
              <a:buSzPct val="100000"/>
              <a:buFont typeface="Calibri"/>
              <a:buChar char="○"/>
            </a:pPr>
            <a:r>
              <a:rPr lang="en-US" sz="2400" dirty="0">
                <a:solidFill>
                  <a:schemeClr val="dk1"/>
                </a:solidFill>
                <a:latin typeface="Calibri"/>
                <a:ea typeface="Calibri"/>
                <a:cs typeface="Calibri"/>
                <a:sym typeface="Calibri"/>
              </a:rPr>
              <a:t>HyP3 - 70%</a:t>
            </a:r>
            <a:r>
              <a:rPr lang="en-US" sz="2400" baseline="30000" dirty="0">
                <a:solidFill>
                  <a:schemeClr val="dk1"/>
                </a:solidFill>
                <a:latin typeface="Calibri"/>
                <a:ea typeface="Calibri"/>
                <a:cs typeface="Calibri"/>
                <a:sym typeface="Calibri"/>
              </a:rPr>
              <a:t>1</a:t>
            </a:r>
            <a:r>
              <a:rPr lang="en-US" sz="2400" dirty="0">
                <a:solidFill>
                  <a:schemeClr val="dk1"/>
                </a:solidFill>
                <a:latin typeface="Calibri"/>
                <a:ea typeface="Calibri"/>
                <a:cs typeface="Calibri"/>
                <a:sym typeface="Calibri"/>
              </a:rPr>
              <a:t> savings moving from EC2 (Elastic Compute Cloud) on-demand</a:t>
            </a:r>
            <a:endParaRPr sz="2400" dirty="0">
              <a:solidFill>
                <a:schemeClr val="dk1"/>
              </a:solidFill>
              <a:latin typeface="Calibri"/>
              <a:ea typeface="Calibri"/>
              <a:cs typeface="Calibri"/>
              <a:sym typeface="Calibri"/>
            </a:endParaRPr>
          </a:p>
          <a:p>
            <a:pPr marL="914400" lvl="1" indent="-358140" algn="l" rtl="0">
              <a:spcBef>
                <a:spcPts val="0"/>
              </a:spcBef>
              <a:spcAft>
                <a:spcPts val="0"/>
              </a:spcAft>
              <a:buClr>
                <a:schemeClr val="dk1"/>
              </a:buClr>
              <a:buSzPct val="100000"/>
              <a:buFont typeface="Calibri"/>
              <a:buChar char="○"/>
            </a:pPr>
            <a:r>
              <a:rPr lang="en-US" sz="2400" dirty="0">
                <a:solidFill>
                  <a:schemeClr val="dk1"/>
                </a:solidFill>
                <a:latin typeface="Calibri"/>
                <a:ea typeface="Calibri"/>
                <a:cs typeface="Calibri"/>
                <a:sym typeface="Calibri"/>
              </a:rPr>
              <a:t>APPEEARS (Application for Extracting and Exploring Analysis Ready Samples) - Combined reduction cost per request: 94.06%</a:t>
            </a:r>
            <a:r>
              <a:rPr lang="en-US" sz="2400" baseline="30000" dirty="0">
                <a:solidFill>
                  <a:schemeClr val="dk1"/>
                </a:solidFill>
                <a:latin typeface="Calibri"/>
                <a:ea typeface="Calibri"/>
                <a:cs typeface="Calibri"/>
                <a:sym typeface="Calibri"/>
              </a:rPr>
              <a:t>2</a:t>
            </a:r>
            <a:endParaRPr sz="2400" dirty="0">
              <a:solidFill>
                <a:schemeClr val="dk1"/>
              </a:solidFill>
              <a:latin typeface="Calibri"/>
              <a:ea typeface="Calibri"/>
              <a:cs typeface="Calibri"/>
              <a:sym typeface="Calibri"/>
            </a:endParaRPr>
          </a:p>
          <a:p>
            <a:pPr marL="914400" lvl="1" indent="-358140" algn="l" rtl="0">
              <a:spcBef>
                <a:spcPts val="0"/>
              </a:spcBef>
              <a:spcAft>
                <a:spcPts val="0"/>
              </a:spcAft>
              <a:buClr>
                <a:schemeClr val="dk1"/>
              </a:buClr>
              <a:buSzPct val="100000"/>
              <a:buFont typeface="Calibri"/>
              <a:buChar char="○"/>
            </a:pPr>
            <a:r>
              <a:rPr lang="en-US" sz="2400" dirty="0">
                <a:solidFill>
                  <a:schemeClr val="dk1"/>
                </a:solidFill>
                <a:latin typeface="Calibri"/>
                <a:ea typeface="Calibri"/>
                <a:cs typeface="Calibri"/>
                <a:sym typeface="Calibri"/>
              </a:rPr>
              <a:t>Coming soon… Harmony.</a:t>
            </a:r>
            <a:endParaRPr sz="2400" dirty="0">
              <a:solidFill>
                <a:schemeClr val="dk1"/>
              </a:solidFill>
              <a:latin typeface="Calibri"/>
              <a:ea typeface="Calibri"/>
              <a:cs typeface="Calibri"/>
              <a:sym typeface="Calibri"/>
            </a:endParaRPr>
          </a:p>
          <a:p>
            <a:pPr marL="914400" lvl="0" indent="0" algn="l" rtl="0">
              <a:spcBef>
                <a:spcPts val="0"/>
              </a:spcBef>
              <a:spcAft>
                <a:spcPts val="0"/>
              </a:spcAft>
              <a:buNone/>
            </a:pPr>
            <a:endParaRPr sz="2400" dirty="0">
              <a:solidFill>
                <a:schemeClr val="dk1"/>
              </a:solidFill>
              <a:latin typeface="Calibri"/>
              <a:ea typeface="Calibri"/>
              <a:cs typeface="Calibri"/>
              <a:sym typeface="Calibri"/>
            </a:endParaRPr>
          </a:p>
          <a:p>
            <a:pPr marL="457200" lvl="0" indent="-358140" algn="l" rtl="0">
              <a:spcBef>
                <a:spcPts val="0"/>
              </a:spcBef>
              <a:spcAft>
                <a:spcPts val="0"/>
              </a:spcAft>
              <a:buClr>
                <a:schemeClr val="dk1"/>
              </a:buClr>
              <a:buSzPct val="100000"/>
              <a:buFont typeface="Calibri"/>
              <a:buChar char="●"/>
            </a:pPr>
            <a:r>
              <a:rPr lang="en-US" sz="2400" dirty="0">
                <a:solidFill>
                  <a:schemeClr val="dk1"/>
                </a:solidFill>
                <a:latin typeface="Calibri"/>
                <a:ea typeface="Calibri"/>
                <a:cs typeface="Calibri"/>
                <a:sym typeface="Calibri"/>
              </a:rPr>
              <a:t>Serverless</a:t>
            </a:r>
            <a:endParaRPr sz="2400" dirty="0">
              <a:solidFill>
                <a:schemeClr val="dk1"/>
              </a:solidFill>
              <a:latin typeface="Calibri"/>
              <a:ea typeface="Calibri"/>
              <a:cs typeface="Calibri"/>
              <a:sym typeface="Calibri"/>
            </a:endParaRPr>
          </a:p>
          <a:p>
            <a:pPr marL="914400" lvl="1" indent="-358140" algn="l" rtl="0">
              <a:spcBef>
                <a:spcPts val="0"/>
              </a:spcBef>
              <a:spcAft>
                <a:spcPts val="0"/>
              </a:spcAft>
              <a:buClr>
                <a:schemeClr val="dk1"/>
              </a:buClr>
              <a:buSzPct val="100000"/>
              <a:buFont typeface="Calibri"/>
              <a:buChar char="○"/>
            </a:pPr>
            <a:r>
              <a:rPr lang="en-US" sz="2400" dirty="0">
                <a:solidFill>
                  <a:schemeClr val="dk1"/>
                </a:solidFill>
                <a:latin typeface="Calibri"/>
                <a:ea typeface="Calibri"/>
                <a:cs typeface="Calibri"/>
                <a:sym typeface="Calibri"/>
              </a:rPr>
              <a:t>Static HTML (</a:t>
            </a:r>
            <a:r>
              <a:rPr lang="en-US" sz="2400" dirty="0" err="1">
                <a:solidFill>
                  <a:schemeClr val="dk1"/>
                </a:solidFill>
                <a:latin typeface="Calibri"/>
                <a:ea typeface="Calibri"/>
                <a:cs typeface="Calibri"/>
                <a:sym typeface="Calibri"/>
              </a:rPr>
              <a:t>HyperText</a:t>
            </a:r>
            <a:r>
              <a:rPr lang="en-US" sz="2400" dirty="0">
                <a:solidFill>
                  <a:schemeClr val="dk1"/>
                </a:solidFill>
                <a:latin typeface="Calibri"/>
                <a:ea typeface="Calibri"/>
                <a:cs typeface="Calibri"/>
                <a:sym typeface="Calibri"/>
              </a:rPr>
              <a:t> Markup Language)+ client-side JS (JavaScript) + API (Application Programming Interface) Gateway + Lambda + DB (Database) = CHEAPER than a server!</a:t>
            </a:r>
            <a:endParaRPr sz="2400" dirty="0">
              <a:solidFill>
                <a:schemeClr val="dk1"/>
              </a:solidFill>
              <a:latin typeface="Calibri"/>
              <a:ea typeface="Calibri"/>
              <a:cs typeface="Calibri"/>
              <a:sym typeface="Calibri"/>
            </a:endParaRPr>
          </a:p>
          <a:p>
            <a:pPr marL="914400" lvl="0" indent="0" algn="l" rtl="0">
              <a:spcBef>
                <a:spcPts val="0"/>
              </a:spcBef>
              <a:spcAft>
                <a:spcPts val="0"/>
              </a:spcAft>
              <a:buNone/>
            </a:pPr>
            <a:endParaRPr sz="2400" dirty="0">
              <a:solidFill>
                <a:schemeClr val="dk1"/>
              </a:solidFill>
              <a:latin typeface="Calibri"/>
              <a:ea typeface="Calibri"/>
              <a:cs typeface="Calibri"/>
              <a:sym typeface="Calibri"/>
            </a:endParaRPr>
          </a:p>
          <a:p>
            <a:pPr marL="457200" lvl="0" indent="-358140" algn="l" rtl="0">
              <a:spcBef>
                <a:spcPts val="0"/>
              </a:spcBef>
              <a:spcAft>
                <a:spcPts val="0"/>
              </a:spcAft>
              <a:buClr>
                <a:schemeClr val="dk1"/>
              </a:buClr>
              <a:buSzPct val="100000"/>
              <a:buFont typeface="Calibri"/>
              <a:buChar char="●"/>
            </a:pPr>
            <a:r>
              <a:rPr lang="en-US" sz="2400" dirty="0">
                <a:solidFill>
                  <a:schemeClr val="dk1"/>
                </a:solidFill>
                <a:latin typeface="Calibri"/>
                <a:ea typeface="Calibri"/>
                <a:cs typeface="Calibri"/>
                <a:sym typeface="Calibri"/>
              </a:rPr>
              <a:t>Consolidation</a:t>
            </a:r>
            <a:endParaRPr sz="2400" dirty="0">
              <a:solidFill>
                <a:schemeClr val="dk1"/>
              </a:solidFill>
              <a:latin typeface="Calibri"/>
              <a:ea typeface="Calibri"/>
              <a:cs typeface="Calibri"/>
              <a:sym typeface="Calibri"/>
            </a:endParaRPr>
          </a:p>
          <a:p>
            <a:pPr marL="914400" lvl="1" indent="-358140" algn="l" rtl="0">
              <a:spcBef>
                <a:spcPts val="0"/>
              </a:spcBef>
              <a:spcAft>
                <a:spcPts val="0"/>
              </a:spcAft>
              <a:buClr>
                <a:schemeClr val="dk1"/>
              </a:buClr>
              <a:buSzPct val="100000"/>
              <a:buFont typeface="Calibri"/>
              <a:buChar char="○"/>
            </a:pPr>
            <a:r>
              <a:rPr lang="en-US" sz="2400" dirty="0">
                <a:solidFill>
                  <a:schemeClr val="dk1"/>
                </a:solidFill>
                <a:latin typeface="Calibri"/>
                <a:ea typeface="Calibri"/>
                <a:cs typeface="Calibri"/>
                <a:sym typeface="Calibri"/>
              </a:rPr>
              <a:t>Now that we have a firm foundation in cloud-based services it is time to make a leaner enterprise solution.</a:t>
            </a:r>
            <a:endParaRPr sz="2400" dirty="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ct val="100000"/>
              <a:buFont typeface="Arial"/>
              <a:buNone/>
            </a:pPr>
            <a:endParaRPr sz="2800" dirty="0">
              <a:solidFill>
                <a:schemeClr val="dk1"/>
              </a:solidFill>
              <a:latin typeface="Calibri"/>
              <a:ea typeface="Calibri"/>
              <a:cs typeface="Calibri"/>
              <a:sym typeface="Calibri"/>
            </a:endParaRPr>
          </a:p>
        </p:txBody>
      </p:sp>
      <p:sp>
        <p:nvSpPr>
          <p:cNvPr id="155" name="Google Shape;155;p17"/>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
        <p:nvSpPr>
          <p:cNvPr id="2" name="TextBox 1">
            <a:extLst>
              <a:ext uri="{FF2B5EF4-FFF2-40B4-BE49-F238E27FC236}">
                <a16:creationId xmlns:a16="http://schemas.microsoft.com/office/drawing/2014/main" id="{506B3511-EDB7-3C85-3ADB-EB996C1ED255}"/>
              </a:ext>
            </a:extLst>
          </p:cNvPr>
          <p:cNvSpPr txBox="1"/>
          <p:nvPr/>
        </p:nvSpPr>
        <p:spPr>
          <a:xfrm>
            <a:off x="2944202" y="6188248"/>
            <a:ext cx="4336869" cy="400110"/>
          </a:xfrm>
          <a:prstGeom prst="rect">
            <a:avLst/>
          </a:prstGeom>
          <a:noFill/>
        </p:spPr>
        <p:txBody>
          <a:bodyPr wrap="square" rtlCol="0">
            <a:spAutoFit/>
          </a:bodyPr>
          <a:lstStyle/>
          <a:p>
            <a:r>
              <a:rPr lang="en-US" sz="1000" dirty="0"/>
              <a:t>1. Interview with HyP3 team</a:t>
            </a:r>
          </a:p>
          <a:p>
            <a:r>
              <a:rPr lang="en-US" sz="1000" dirty="0"/>
              <a:t>2. APPEARS Inspect &amp; Adapt Demo 23.1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grpSp>
        <p:nvGrpSpPr>
          <p:cNvPr id="160" name="Google Shape;160;p18"/>
          <p:cNvGrpSpPr/>
          <p:nvPr/>
        </p:nvGrpSpPr>
        <p:grpSpPr>
          <a:xfrm>
            <a:off x="0" y="-1"/>
            <a:ext cx="2370224" cy="6858001"/>
            <a:chOff x="0" y="-1"/>
            <a:chExt cx="2370224" cy="6858001"/>
          </a:xfrm>
        </p:grpSpPr>
        <p:grpSp>
          <p:nvGrpSpPr>
            <p:cNvPr id="161" name="Google Shape;161;p18"/>
            <p:cNvGrpSpPr/>
            <p:nvPr/>
          </p:nvGrpSpPr>
          <p:grpSpPr>
            <a:xfrm>
              <a:off x="0" y="-1"/>
              <a:ext cx="2370224" cy="6858001"/>
              <a:chOff x="0" y="0"/>
              <a:chExt cx="2370224" cy="6858001"/>
            </a:xfrm>
          </p:grpSpPr>
          <p:pic>
            <p:nvPicPr>
              <p:cNvPr id="162" name="Google Shape;162;p18" descr="Graphical user interface, application, Word&#10;&#10;Description automatically generated"/>
              <p:cNvPicPr preferRelativeResize="0"/>
              <p:nvPr/>
            </p:nvPicPr>
            <p:blipFill rotWithShape="1">
              <a:blip r:embed="rId3">
                <a:alphaModFix/>
              </a:blip>
              <a:srcRect t="5543" r="68716" b="62633"/>
              <a:stretch/>
            </p:blipFill>
            <p:spPr>
              <a:xfrm>
                <a:off x="0" y="0"/>
                <a:ext cx="2370224" cy="1311970"/>
              </a:xfrm>
              <a:prstGeom prst="rect">
                <a:avLst/>
              </a:prstGeom>
              <a:noFill/>
              <a:ln>
                <a:noFill/>
              </a:ln>
            </p:spPr>
          </p:pic>
          <p:pic>
            <p:nvPicPr>
              <p:cNvPr id="163" name="Google Shape;163;p18" descr="Graphical user interface, application, Word&#10;&#10;Description automatically generated"/>
              <p:cNvPicPr preferRelativeResize="0"/>
              <p:nvPr/>
            </p:nvPicPr>
            <p:blipFill rotWithShape="1">
              <a:blip r:embed="rId3">
                <a:alphaModFix/>
              </a:blip>
              <a:srcRect l="27402" t="23336" r="68716" b="11223"/>
              <a:stretch/>
            </p:blipFill>
            <p:spPr>
              <a:xfrm>
                <a:off x="1" y="796304"/>
                <a:ext cx="2370217" cy="6061697"/>
              </a:xfrm>
              <a:prstGeom prst="rect">
                <a:avLst/>
              </a:prstGeom>
              <a:noFill/>
              <a:ln>
                <a:noFill/>
              </a:ln>
            </p:spPr>
          </p:pic>
        </p:grpSp>
        <p:pic>
          <p:nvPicPr>
            <p:cNvPr id="164" name="Google Shape;164;p18" descr="Logo, icon&#10;&#10;Description automatically generated"/>
            <p:cNvPicPr preferRelativeResize="0"/>
            <p:nvPr/>
          </p:nvPicPr>
          <p:blipFill rotWithShape="1">
            <a:blip r:embed="rId4">
              <a:alphaModFix/>
            </a:blip>
            <a:srcRect/>
            <a:stretch/>
          </p:blipFill>
          <p:spPr>
            <a:xfrm>
              <a:off x="189617" y="6136105"/>
              <a:ext cx="741788" cy="613612"/>
            </a:xfrm>
            <a:prstGeom prst="rect">
              <a:avLst/>
            </a:prstGeom>
            <a:noFill/>
            <a:ln>
              <a:noFill/>
            </a:ln>
          </p:spPr>
        </p:pic>
      </p:grpSp>
      <p:sp>
        <p:nvSpPr>
          <p:cNvPr id="165" name="Google Shape;165;p18"/>
          <p:cNvSpPr/>
          <p:nvPr/>
        </p:nvSpPr>
        <p:spPr>
          <a:xfrm>
            <a:off x="2370221" y="2219"/>
            <a:ext cx="9821700" cy="794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6" name="Google Shape;166;p18"/>
          <p:cNvSpPr txBox="1"/>
          <p:nvPr/>
        </p:nvSpPr>
        <p:spPr>
          <a:xfrm>
            <a:off x="4512326" y="122015"/>
            <a:ext cx="7383000" cy="7962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4400"/>
              <a:buFont typeface="Calibri"/>
              <a:buNone/>
            </a:pPr>
            <a:r>
              <a:rPr lang="en-US" sz="4400">
                <a:solidFill>
                  <a:schemeClr val="lt1"/>
                </a:solidFill>
                <a:latin typeface="Calibri"/>
                <a:ea typeface="Calibri"/>
                <a:cs typeface="Calibri"/>
                <a:sym typeface="Calibri"/>
              </a:rPr>
              <a:t>Infrastructure</a:t>
            </a:r>
            <a:endParaRPr/>
          </a:p>
        </p:txBody>
      </p:sp>
      <p:sp>
        <p:nvSpPr>
          <p:cNvPr id="167" name="Google Shape;167;p18"/>
          <p:cNvSpPr txBox="1"/>
          <p:nvPr/>
        </p:nvSpPr>
        <p:spPr>
          <a:xfrm>
            <a:off x="2729375" y="1079100"/>
            <a:ext cx="9165900" cy="3961500"/>
          </a:xfrm>
          <a:prstGeom prst="rect">
            <a:avLst/>
          </a:prstGeom>
          <a:noFill/>
          <a:ln>
            <a:noFill/>
          </a:ln>
        </p:spPr>
        <p:txBody>
          <a:bodyPr spcFirstLastPara="1" wrap="square" lIns="91425" tIns="45700" rIns="91425" bIns="45700" anchor="t" anchorCtr="0">
            <a:normAutofit/>
          </a:bodyPr>
          <a:lstStyle/>
          <a:p>
            <a:pPr marL="457200" lvl="0" indent="-381000" algn="l" rtl="0">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Lambda vs EC2</a:t>
            </a:r>
            <a:endParaRPr sz="2400">
              <a:solidFill>
                <a:schemeClr val="dk1"/>
              </a:solidFill>
              <a:latin typeface="Calibri"/>
              <a:ea typeface="Calibri"/>
              <a:cs typeface="Calibri"/>
              <a:sym typeface="Calibri"/>
            </a:endParaRPr>
          </a:p>
          <a:p>
            <a:pPr marL="457200" lvl="0" indent="0" algn="l" rtl="0">
              <a:spcBef>
                <a:spcPts val="0"/>
              </a:spcBef>
              <a:spcAft>
                <a:spcPts val="0"/>
              </a:spcAft>
              <a:buNone/>
            </a:pPr>
            <a:endParaRPr sz="2400">
              <a:solidFill>
                <a:schemeClr val="dk1"/>
              </a:solidFill>
              <a:latin typeface="Calibri"/>
              <a:ea typeface="Calibri"/>
              <a:cs typeface="Calibri"/>
              <a:sym typeface="Calibri"/>
            </a:endParaRPr>
          </a:p>
          <a:p>
            <a:pPr marL="457200" lvl="0" indent="-381000" algn="l" rtl="0">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Picking the right database</a:t>
            </a:r>
            <a:endParaRPr sz="2400">
              <a:solidFill>
                <a:schemeClr val="dk1"/>
              </a:solidFill>
              <a:latin typeface="Calibri"/>
              <a:ea typeface="Calibri"/>
              <a:cs typeface="Calibri"/>
              <a:sym typeface="Calibri"/>
            </a:endParaRPr>
          </a:p>
          <a:p>
            <a:pPr marL="0" lvl="0" indent="0" algn="l" rtl="0">
              <a:spcBef>
                <a:spcPts val="0"/>
              </a:spcBef>
              <a:spcAft>
                <a:spcPts val="0"/>
              </a:spcAft>
              <a:buNone/>
            </a:pPr>
            <a:endParaRPr sz="2400">
              <a:solidFill>
                <a:schemeClr val="dk1"/>
              </a:solidFill>
              <a:latin typeface="Calibri"/>
              <a:ea typeface="Calibri"/>
              <a:cs typeface="Calibri"/>
              <a:sym typeface="Calibri"/>
            </a:endParaRPr>
          </a:p>
          <a:p>
            <a:pPr marL="457200" lvl="0" indent="-381000" algn="l" rtl="0">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Moving data out of expensive stacks</a:t>
            </a:r>
            <a:endParaRPr sz="2400">
              <a:solidFill>
                <a:schemeClr val="dk1"/>
              </a:solidFill>
              <a:latin typeface="Calibri"/>
              <a:ea typeface="Calibri"/>
              <a:cs typeface="Calibri"/>
              <a:sym typeface="Calibri"/>
            </a:endParaRPr>
          </a:p>
        </p:txBody>
      </p:sp>
      <p:sp>
        <p:nvSpPr>
          <p:cNvPr id="168" name="Google Shape;168;p1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2"/>
        <p:cNvGrpSpPr/>
        <p:nvPr/>
      </p:nvGrpSpPr>
      <p:grpSpPr>
        <a:xfrm>
          <a:off x="0" y="0"/>
          <a:ext cx="0" cy="0"/>
          <a:chOff x="0" y="0"/>
          <a:chExt cx="0" cy="0"/>
        </a:xfrm>
      </p:grpSpPr>
      <p:sp>
        <p:nvSpPr>
          <p:cNvPr id="173" name="Google Shape;173;p19"/>
          <p:cNvSpPr/>
          <p:nvPr/>
        </p:nvSpPr>
        <p:spPr>
          <a:xfrm>
            <a:off x="0"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74" name="Google Shape;174;p19"/>
          <p:cNvGrpSpPr/>
          <p:nvPr/>
        </p:nvGrpSpPr>
        <p:grpSpPr>
          <a:xfrm rot="5400000">
            <a:off x="7956315" y="1890177"/>
            <a:ext cx="5859921" cy="2079178"/>
            <a:chOff x="6081592" y="1998368"/>
            <a:chExt cx="5613489" cy="782175"/>
          </a:xfrm>
        </p:grpSpPr>
        <p:sp>
          <p:nvSpPr>
            <p:cNvPr id="175" name="Google Shape;175;p19"/>
            <p:cNvSpPr/>
            <p:nvPr/>
          </p:nvSpPr>
          <p:spPr>
            <a:xfrm rot="5400000">
              <a:off x="11227981" y="2313068"/>
              <a:ext cx="781800" cy="152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6" name="Google Shape;176;p19"/>
            <p:cNvSpPr/>
            <p:nvPr/>
          </p:nvSpPr>
          <p:spPr>
            <a:xfrm rot="10800000">
              <a:off x="6081592" y="1998743"/>
              <a:ext cx="5373000" cy="7818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177" name="Google Shape;177;p19"/>
          <p:cNvSpPr/>
          <p:nvPr/>
        </p:nvSpPr>
        <p:spPr>
          <a:xfrm>
            <a:off x="596528" y="470082"/>
            <a:ext cx="11111700" cy="5917800"/>
          </a:xfrm>
          <a:prstGeom prst="rect">
            <a:avLst/>
          </a:prstGeom>
          <a:solidFill>
            <a:schemeClr val="lt1"/>
          </a:soli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78" name="Google Shape;178;p19" descr="A view of the earth from space&#10;&#10;Description automatically generated with medium confidence"/>
          <p:cNvPicPr preferRelativeResize="0"/>
          <p:nvPr/>
        </p:nvPicPr>
        <p:blipFill rotWithShape="1">
          <a:blip r:embed="rId3">
            <a:alphaModFix/>
          </a:blip>
          <a:srcRect t="10467" b="12561"/>
          <a:stretch/>
        </p:blipFill>
        <p:spPr>
          <a:xfrm>
            <a:off x="838200" y="704765"/>
            <a:ext cx="10628376" cy="5440003"/>
          </a:xfrm>
          <a:prstGeom prst="rect">
            <a:avLst/>
          </a:prstGeom>
          <a:noFill/>
          <a:ln>
            <a:noFill/>
          </a:ln>
        </p:spPr>
      </p:pic>
      <p:pic>
        <p:nvPicPr>
          <p:cNvPr id="179" name="Google Shape;179;p19" descr="Logo&#10;&#10;Description automatically generated"/>
          <p:cNvPicPr preferRelativeResize="0"/>
          <p:nvPr/>
        </p:nvPicPr>
        <p:blipFill rotWithShape="1">
          <a:blip r:embed="rId4">
            <a:alphaModFix/>
          </a:blip>
          <a:srcRect/>
          <a:stretch/>
        </p:blipFill>
        <p:spPr>
          <a:xfrm>
            <a:off x="579528" y="36703"/>
            <a:ext cx="1798140" cy="548851"/>
          </a:xfrm>
          <a:prstGeom prst="rect">
            <a:avLst/>
          </a:prstGeom>
          <a:noFill/>
          <a:ln>
            <a:noFill/>
          </a:ln>
        </p:spPr>
      </p:pic>
      <p:sp>
        <p:nvSpPr>
          <p:cNvPr id="180" name="Google Shape;180;p19"/>
          <p:cNvSpPr/>
          <p:nvPr/>
        </p:nvSpPr>
        <p:spPr>
          <a:xfrm>
            <a:off x="4523875" y="1091922"/>
            <a:ext cx="6677400" cy="4489800"/>
          </a:xfrm>
          <a:prstGeom prst="rect">
            <a:avLst/>
          </a:prstGeom>
          <a:solidFill>
            <a:srgbClr val="3F6985">
              <a:alpha val="6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1" name="Google Shape;181;p19"/>
          <p:cNvSpPr txBox="1"/>
          <p:nvPr/>
        </p:nvSpPr>
        <p:spPr>
          <a:xfrm>
            <a:off x="4891364" y="2628638"/>
            <a:ext cx="61416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a:solidFill>
                  <a:schemeClr val="lt1"/>
                </a:solidFill>
                <a:latin typeface="Calibri"/>
                <a:ea typeface="Calibri"/>
                <a:cs typeface="Calibri"/>
                <a:sym typeface="Calibri"/>
              </a:rPr>
              <a:t>Performance</a:t>
            </a:r>
            <a:endParaRPr/>
          </a:p>
        </p:txBody>
      </p:sp>
      <p:sp>
        <p:nvSpPr>
          <p:cNvPr id="182" name="Google Shape;182;p19"/>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grpSp>
        <p:nvGrpSpPr>
          <p:cNvPr id="187" name="Google Shape;187;p20"/>
          <p:cNvGrpSpPr/>
          <p:nvPr/>
        </p:nvGrpSpPr>
        <p:grpSpPr>
          <a:xfrm>
            <a:off x="0" y="-1"/>
            <a:ext cx="2370224" cy="6858001"/>
            <a:chOff x="0" y="-1"/>
            <a:chExt cx="2370224" cy="6858001"/>
          </a:xfrm>
        </p:grpSpPr>
        <p:grpSp>
          <p:nvGrpSpPr>
            <p:cNvPr id="188" name="Google Shape;188;p20"/>
            <p:cNvGrpSpPr/>
            <p:nvPr/>
          </p:nvGrpSpPr>
          <p:grpSpPr>
            <a:xfrm>
              <a:off x="0" y="-1"/>
              <a:ext cx="2370224" cy="6858001"/>
              <a:chOff x="0" y="0"/>
              <a:chExt cx="2370224" cy="6858001"/>
            </a:xfrm>
          </p:grpSpPr>
          <p:pic>
            <p:nvPicPr>
              <p:cNvPr id="189" name="Google Shape;189;p20" descr="Graphical user interface, application, Word&#10;&#10;Description automatically generated"/>
              <p:cNvPicPr preferRelativeResize="0"/>
              <p:nvPr/>
            </p:nvPicPr>
            <p:blipFill rotWithShape="1">
              <a:blip r:embed="rId3">
                <a:alphaModFix/>
              </a:blip>
              <a:srcRect t="5543" r="68716" b="62633"/>
              <a:stretch/>
            </p:blipFill>
            <p:spPr>
              <a:xfrm>
                <a:off x="0" y="0"/>
                <a:ext cx="2370224" cy="1311970"/>
              </a:xfrm>
              <a:prstGeom prst="rect">
                <a:avLst/>
              </a:prstGeom>
              <a:noFill/>
              <a:ln>
                <a:noFill/>
              </a:ln>
            </p:spPr>
          </p:pic>
          <p:pic>
            <p:nvPicPr>
              <p:cNvPr id="190" name="Google Shape;190;p20" descr="Graphical user interface, application, Word&#10;&#10;Description automatically generated"/>
              <p:cNvPicPr preferRelativeResize="0"/>
              <p:nvPr/>
            </p:nvPicPr>
            <p:blipFill rotWithShape="1">
              <a:blip r:embed="rId3">
                <a:alphaModFix/>
              </a:blip>
              <a:srcRect l="27402" t="23336" r="68716" b="11223"/>
              <a:stretch/>
            </p:blipFill>
            <p:spPr>
              <a:xfrm>
                <a:off x="1" y="796304"/>
                <a:ext cx="2370217" cy="6061697"/>
              </a:xfrm>
              <a:prstGeom prst="rect">
                <a:avLst/>
              </a:prstGeom>
              <a:noFill/>
              <a:ln>
                <a:noFill/>
              </a:ln>
            </p:spPr>
          </p:pic>
        </p:grpSp>
        <p:pic>
          <p:nvPicPr>
            <p:cNvPr id="191" name="Google Shape;191;p20" descr="Logo, icon&#10;&#10;Description automatically generated"/>
            <p:cNvPicPr preferRelativeResize="0"/>
            <p:nvPr/>
          </p:nvPicPr>
          <p:blipFill rotWithShape="1">
            <a:blip r:embed="rId4">
              <a:alphaModFix/>
            </a:blip>
            <a:srcRect/>
            <a:stretch/>
          </p:blipFill>
          <p:spPr>
            <a:xfrm>
              <a:off x="189617" y="6136105"/>
              <a:ext cx="741788" cy="613612"/>
            </a:xfrm>
            <a:prstGeom prst="rect">
              <a:avLst/>
            </a:prstGeom>
            <a:noFill/>
            <a:ln>
              <a:noFill/>
            </a:ln>
          </p:spPr>
        </p:pic>
      </p:grpSp>
      <p:sp>
        <p:nvSpPr>
          <p:cNvPr id="192" name="Google Shape;192;p20"/>
          <p:cNvSpPr/>
          <p:nvPr/>
        </p:nvSpPr>
        <p:spPr>
          <a:xfrm>
            <a:off x="2370221" y="2219"/>
            <a:ext cx="9821700" cy="794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3" name="Google Shape;193;p20"/>
          <p:cNvSpPr txBox="1"/>
          <p:nvPr/>
        </p:nvSpPr>
        <p:spPr>
          <a:xfrm>
            <a:off x="4512326" y="122015"/>
            <a:ext cx="7383000" cy="7962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4400"/>
              <a:buFont typeface="Calibri"/>
              <a:buNone/>
            </a:pPr>
            <a:r>
              <a:rPr lang="en-US" sz="4400">
                <a:solidFill>
                  <a:schemeClr val="lt1"/>
                </a:solidFill>
                <a:latin typeface="Calibri"/>
                <a:ea typeface="Calibri"/>
                <a:cs typeface="Calibri"/>
                <a:sym typeface="Calibri"/>
              </a:rPr>
              <a:t>Data ingest</a:t>
            </a:r>
            <a:endParaRPr/>
          </a:p>
        </p:txBody>
      </p:sp>
      <p:sp>
        <p:nvSpPr>
          <p:cNvPr id="194" name="Google Shape;194;p20"/>
          <p:cNvSpPr txBox="1"/>
          <p:nvPr/>
        </p:nvSpPr>
        <p:spPr>
          <a:xfrm>
            <a:off x="3201000" y="1201125"/>
            <a:ext cx="8229600" cy="4617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1.4 billion files onto the cloud by the end of 2026?</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We need[ed] to get faster at doing it!</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Our Cumulus development team and DAACs (Distributed Active Archive Center(s)) continue to improve ingest performance via,</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Multipart uploads for increased parallelization</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Service for Ingest and Archive (SIA)</a:t>
            </a:r>
            <a:endParaRPr sz="2400">
              <a:latin typeface="Avenir"/>
              <a:ea typeface="Avenir"/>
              <a:cs typeface="Avenir"/>
              <a:sym typeface="Avenir"/>
            </a:endParaRPr>
          </a:p>
          <a:p>
            <a:pPr marL="457200" lvl="0" indent="-381000" algn="l" rtl="0">
              <a:spcBef>
                <a:spcPts val="0"/>
              </a:spcBef>
              <a:spcAft>
                <a:spcPts val="0"/>
              </a:spcAft>
              <a:buClr>
                <a:schemeClr val="dk1"/>
              </a:buClr>
              <a:buSzPts val="2400"/>
              <a:buFont typeface="Avenir"/>
              <a:buChar char="●"/>
            </a:pPr>
            <a:r>
              <a:rPr lang="en-US" sz="2400">
                <a:solidFill>
                  <a:schemeClr val="dk1"/>
                </a:solidFill>
                <a:latin typeface="Avenir"/>
                <a:ea typeface="Avenir"/>
                <a:cs typeface="Avenir"/>
                <a:sym typeface="Avenir"/>
              </a:rPr>
              <a:t>CMR (Common Metadata Repository) enhancements and guidelines</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p:txBody>
      </p:sp>
      <p:sp>
        <p:nvSpPr>
          <p:cNvPr id="195" name="Google Shape;195;p2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grpSp>
        <p:nvGrpSpPr>
          <p:cNvPr id="200" name="Google Shape;200;p21"/>
          <p:cNvGrpSpPr/>
          <p:nvPr/>
        </p:nvGrpSpPr>
        <p:grpSpPr>
          <a:xfrm>
            <a:off x="0" y="-1"/>
            <a:ext cx="2370224" cy="6858001"/>
            <a:chOff x="0" y="-1"/>
            <a:chExt cx="2370224" cy="6858001"/>
          </a:xfrm>
        </p:grpSpPr>
        <p:grpSp>
          <p:nvGrpSpPr>
            <p:cNvPr id="201" name="Google Shape;201;p21"/>
            <p:cNvGrpSpPr/>
            <p:nvPr/>
          </p:nvGrpSpPr>
          <p:grpSpPr>
            <a:xfrm>
              <a:off x="0" y="-1"/>
              <a:ext cx="2370224" cy="6858001"/>
              <a:chOff x="0" y="0"/>
              <a:chExt cx="2370224" cy="6858001"/>
            </a:xfrm>
          </p:grpSpPr>
          <p:pic>
            <p:nvPicPr>
              <p:cNvPr id="202" name="Google Shape;202;p21" descr="Graphical user interface, application, Word&#10;&#10;Description automatically generated"/>
              <p:cNvPicPr preferRelativeResize="0"/>
              <p:nvPr/>
            </p:nvPicPr>
            <p:blipFill rotWithShape="1">
              <a:blip r:embed="rId3">
                <a:alphaModFix/>
              </a:blip>
              <a:srcRect t="5543" r="68716" b="62633"/>
              <a:stretch/>
            </p:blipFill>
            <p:spPr>
              <a:xfrm>
                <a:off x="0" y="0"/>
                <a:ext cx="2370224" cy="1311970"/>
              </a:xfrm>
              <a:prstGeom prst="rect">
                <a:avLst/>
              </a:prstGeom>
              <a:noFill/>
              <a:ln>
                <a:noFill/>
              </a:ln>
            </p:spPr>
          </p:pic>
          <p:pic>
            <p:nvPicPr>
              <p:cNvPr id="203" name="Google Shape;203;p21" descr="Graphical user interface, application, Word&#10;&#10;Description automatically generated"/>
              <p:cNvPicPr preferRelativeResize="0"/>
              <p:nvPr/>
            </p:nvPicPr>
            <p:blipFill rotWithShape="1">
              <a:blip r:embed="rId3">
                <a:alphaModFix/>
              </a:blip>
              <a:srcRect l="27402" t="23336" r="68716" b="11223"/>
              <a:stretch/>
            </p:blipFill>
            <p:spPr>
              <a:xfrm>
                <a:off x="1" y="796304"/>
                <a:ext cx="2370217" cy="6061697"/>
              </a:xfrm>
              <a:prstGeom prst="rect">
                <a:avLst/>
              </a:prstGeom>
              <a:noFill/>
              <a:ln>
                <a:noFill/>
              </a:ln>
            </p:spPr>
          </p:pic>
        </p:grpSp>
        <p:pic>
          <p:nvPicPr>
            <p:cNvPr id="204" name="Google Shape;204;p21" descr="Logo, icon&#10;&#10;Description automatically generated"/>
            <p:cNvPicPr preferRelativeResize="0"/>
            <p:nvPr/>
          </p:nvPicPr>
          <p:blipFill rotWithShape="1">
            <a:blip r:embed="rId4">
              <a:alphaModFix/>
            </a:blip>
            <a:srcRect/>
            <a:stretch/>
          </p:blipFill>
          <p:spPr>
            <a:xfrm>
              <a:off x="189617" y="6136105"/>
              <a:ext cx="741788" cy="613612"/>
            </a:xfrm>
            <a:prstGeom prst="rect">
              <a:avLst/>
            </a:prstGeom>
            <a:noFill/>
            <a:ln>
              <a:noFill/>
            </a:ln>
          </p:spPr>
        </p:pic>
      </p:grpSp>
      <p:sp>
        <p:nvSpPr>
          <p:cNvPr id="205" name="Google Shape;205;p21"/>
          <p:cNvSpPr/>
          <p:nvPr/>
        </p:nvSpPr>
        <p:spPr>
          <a:xfrm>
            <a:off x="2370221" y="2219"/>
            <a:ext cx="9821700" cy="794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6" name="Google Shape;206;p21"/>
          <p:cNvSpPr txBox="1"/>
          <p:nvPr/>
        </p:nvSpPr>
        <p:spPr>
          <a:xfrm>
            <a:off x="4512326" y="122015"/>
            <a:ext cx="7383000" cy="7962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4400"/>
              <a:buFont typeface="Calibri"/>
              <a:buNone/>
            </a:pPr>
            <a:r>
              <a:rPr lang="en-US" sz="4400">
                <a:solidFill>
                  <a:schemeClr val="lt1"/>
                </a:solidFill>
                <a:latin typeface="Calibri"/>
                <a:ea typeface="Calibri"/>
                <a:cs typeface="Calibri"/>
                <a:sym typeface="Calibri"/>
              </a:rPr>
              <a:t>Data discovery</a:t>
            </a:r>
            <a:endParaRPr/>
          </a:p>
        </p:txBody>
      </p:sp>
      <p:sp>
        <p:nvSpPr>
          <p:cNvPr id="207" name="Google Shape;207;p21"/>
          <p:cNvSpPr txBox="1"/>
          <p:nvPr/>
        </p:nvSpPr>
        <p:spPr>
          <a:xfrm>
            <a:off x="3201000" y="1201125"/>
            <a:ext cx="8229600" cy="4617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We are committed to sub-second* search for collection and granule discovery in the Common Metadata Repository.</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As our inventory has grown (1.4 billion files and counting) this becomes more and more challenging.</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Autoscaling</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Distributed caching</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Our goal is 99% sub-second. &lt;lofty&gt;</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p:txBody>
      </p:sp>
      <p:sp>
        <p:nvSpPr>
          <p:cNvPr id="208" name="Google Shape;208;p21"/>
          <p:cNvSpPr txBox="1"/>
          <p:nvPr/>
        </p:nvSpPr>
        <p:spPr>
          <a:xfrm>
            <a:off x="2530200" y="6234900"/>
            <a:ext cx="9683100" cy="3693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200">
                <a:solidFill>
                  <a:schemeClr val="dk1"/>
                </a:solidFill>
                <a:latin typeface="Calibri"/>
                <a:ea typeface="Calibri"/>
                <a:cs typeface="Calibri"/>
                <a:sym typeface="Calibri"/>
              </a:rPr>
              <a:t>*95% of CMR searches complete in under 1 second at the server</a:t>
            </a:r>
            <a:endParaRPr sz="1200">
              <a:solidFill>
                <a:schemeClr val="dk1"/>
              </a:solidFill>
              <a:latin typeface="Calibri"/>
              <a:ea typeface="Calibri"/>
              <a:cs typeface="Calibri"/>
              <a:sym typeface="Calibri"/>
            </a:endParaRPr>
          </a:p>
        </p:txBody>
      </p:sp>
      <p:sp>
        <p:nvSpPr>
          <p:cNvPr id="209" name="Google Shape;209;p21"/>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3"/>
        <p:cNvGrpSpPr/>
        <p:nvPr/>
      </p:nvGrpSpPr>
      <p:grpSpPr>
        <a:xfrm>
          <a:off x="0" y="0"/>
          <a:ext cx="0" cy="0"/>
          <a:chOff x="0" y="0"/>
          <a:chExt cx="0" cy="0"/>
        </a:xfrm>
      </p:grpSpPr>
      <p:sp>
        <p:nvSpPr>
          <p:cNvPr id="214" name="Google Shape;214;p22"/>
          <p:cNvSpPr/>
          <p:nvPr/>
        </p:nvSpPr>
        <p:spPr>
          <a:xfrm>
            <a:off x="0"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15" name="Google Shape;215;p22"/>
          <p:cNvGrpSpPr/>
          <p:nvPr/>
        </p:nvGrpSpPr>
        <p:grpSpPr>
          <a:xfrm rot="5400000">
            <a:off x="7956315" y="1890177"/>
            <a:ext cx="5859921" cy="2079178"/>
            <a:chOff x="6081592" y="1998368"/>
            <a:chExt cx="5613489" cy="782175"/>
          </a:xfrm>
        </p:grpSpPr>
        <p:sp>
          <p:nvSpPr>
            <p:cNvPr id="216" name="Google Shape;216;p22"/>
            <p:cNvSpPr/>
            <p:nvPr/>
          </p:nvSpPr>
          <p:spPr>
            <a:xfrm rot="5400000">
              <a:off x="11227981" y="2313068"/>
              <a:ext cx="781800" cy="152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7" name="Google Shape;217;p22"/>
            <p:cNvSpPr/>
            <p:nvPr/>
          </p:nvSpPr>
          <p:spPr>
            <a:xfrm rot="10800000">
              <a:off x="6081592" y="1998743"/>
              <a:ext cx="5373000" cy="7818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218" name="Google Shape;218;p22"/>
          <p:cNvSpPr/>
          <p:nvPr/>
        </p:nvSpPr>
        <p:spPr>
          <a:xfrm>
            <a:off x="596528" y="470082"/>
            <a:ext cx="11111700" cy="5917800"/>
          </a:xfrm>
          <a:prstGeom prst="rect">
            <a:avLst/>
          </a:prstGeom>
          <a:solidFill>
            <a:schemeClr val="lt1"/>
          </a:soli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9" name="Google Shape;219;p22" descr="A view of the earth from space&#10;&#10;Description automatically generated with medium confidence"/>
          <p:cNvPicPr preferRelativeResize="0"/>
          <p:nvPr/>
        </p:nvPicPr>
        <p:blipFill rotWithShape="1">
          <a:blip r:embed="rId3">
            <a:alphaModFix/>
          </a:blip>
          <a:srcRect t="10467" b="12561"/>
          <a:stretch/>
        </p:blipFill>
        <p:spPr>
          <a:xfrm>
            <a:off x="838200" y="704765"/>
            <a:ext cx="10628376" cy="5440003"/>
          </a:xfrm>
          <a:prstGeom prst="rect">
            <a:avLst/>
          </a:prstGeom>
          <a:noFill/>
          <a:ln>
            <a:noFill/>
          </a:ln>
        </p:spPr>
      </p:pic>
      <p:pic>
        <p:nvPicPr>
          <p:cNvPr id="220" name="Google Shape;220;p22" descr="Logo&#10;&#10;Description automatically generated"/>
          <p:cNvPicPr preferRelativeResize="0"/>
          <p:nvPr/>
        </p:nvPicPr>
        <p:blipFill rotWithShape="1">
          <a:blip r:embed="rId4">
            <a:alphaModFix/>
          </a:blip>
          <a:srcRect/>
          <a:stretch/>
        </p:blipFill>
        <p:spPr>
          <a:xfrm>
            <a:off x="579528" y="36703"/>
            <a:ext cx="1798140" cy="548851"/>
          </a:xfrm>
          <a:prstGeom prst="rect">
            <a:avLst/>
          </a:prstGeom>
          <a:noFill/>
          <a:ln>
            <a:noFill/>
          </a:ln>
        </p:spPr>
      </p:pic>
      <p:sp>
        <p:nvSpPr>
          <p:cNvPr id="221" name="Google Shape;221;p22"/>
          <p:cNvSpPr/>
          <p:nvPr/>
        </p:nvSpPr>
        <p:spPr>
          <a:xfrm>
            <a:off x="4523875" y="1091922"/>
            <a:ext cx="6677400" cy="4489800"/>
          </a:xfrm>
          <a:prstGeom prst="rect">
            <a:avLst/>
          </a:prstGeom>
          <a:solidFill>
            <a:srgbClr val="3F6985">
              <a:alpha val="6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2" name="Google Shape;222;p22"/>
          <p:cNvSpPr txBox="1"/>
          <p:nvPr/>
        </p:nvSpPr>
        <p:spPr>
          <a:xfrm>
            <a:off x="4891364" y="2628638"/>
            <a:ext cx="61416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a:solidFill>
                  <a:schemeClr val="lt1"/>
                </a:solidFill>
                <a:latin typeface="Calibri"/>
                <a:ea typeface="Calibri"/>
                <a:cs typeface="Calibri"/>
                <a:sym typeface="Calibri"/>
              </a:rPr>
              <a:t>Ease of use</a:t>
            </a:r>
            <a:endParaRPr/>
          </a:p>
        </p:txBody>
      </p:sp>
      <p:sp>
        <p:nvSpPr>
          <p:cNvPr id="223" name="Google Shape;223;p22"/>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grpSp>
        <p:nvGrpSpPr>
          <p:cNvPr id="228" name="Google Shape;228;p23"/>
          <p:cNvGrpSpPr/>
          <p:nvPr/>
        </p:nvGrpSpPr>
        <p:grpSpPr>
          <a:xfrm>
            <a:off x="0" y="-1"/>
            <a:ext cx="2370224" cy="6858001"/>
            <a:chOff x="0" y="-1"/>
            <a:chExt cx="2370224" cy="6858001"/>
          </a:xfrm>
        </p:grpSpPr>
        <p:grpSp>
          <p:nvGrpSpPr>
            <p:cNvPr id="229" name="Google Shape;229;p23"/>
            <p:cNvGrpSpPr/>
            <p:nvPr/>
          </p:nvGrpSpPr>
          <p:grpSpPr>
            <a:xfrm>
              <a:off x="0" y="-1"/>
              <a:ext cx="2370224" cy="6858001"/>
              <a:chOff x="0" y="0"/>
              <a:chExt cx="2370224" cy="6858001"/>
            </a:xfrm>
          </p:grpSpPr>
          <p:pic>
            <p:nvPicPr>
              <p:cNvPr id="230" name="Google Shape;230;p23" descr="Graphical user interface, application, Word&#10;&#10;Description automatically generated"/>
              <p:cNvPicPr preferRelativeResize="0"/>
              <p:nvPr/>
            </p:nvPicPr>
            <p:blipFill rotWithShape="1">
              <a:blip r:embed="rId3">
                <a:alphaModFix/>
              </a:blip>
              <a:srcRect t="5543" r="68716" b="62633"/>
              <a:stretch/>
            </p:blipFill>
            <p:spPr>
              <a:xfrm>
                <a:off x="0" y="0"/>
                <a:ext cx="2370224" cy="1311970"/>
              </a:xfrm>
              <a:prstGeom prst="rect">
                <a:avLst/>
              </a:prstGeom>
              <a:noFill/>
              <a:ln>
                <a:noFill/>
              </a:ln>
            </p:spPr>
          </p:pic>
          <p:pic>
            <p:nvPicPr>
              <p:cNvPr id="231" name="Google Shape;231;p23" descr="Graphical user interface, application, Word&#10;&#10;Description automatically generated"/>
              <p:cNvPicPr preferRelativeResize="0"/>
              <p:nvPr/>
            </p:nvPicPr>
            <p:blipFill rotWithShape="1">
              <a:blip r:embed="rId3">
                <a:alphaModFix/>
              </a:blip>
              <a:srcRect l="27402" t="23336" r="68716" b="11223"/>
              <a:stretch/>
            </p:blipFill>
            <p:spPr>
              <a:xfrm>
                <a:off x="1" y="796304"/>
                <a:ext cx="2370217" cy="6061697"/>
              </a:xfrm>
              <a:prstGeom prst="rect">
                <a:avLst/>
              </a:prstGeom>
              <a:noFill/>
              <a:ln>
                <a:noFill/>
              </a:ln>
            </p:spPr>
          </p:pic>
        </p:grpSp>
        <p:pic>
          <p:nvPicPr>
            <p:cNvPr id="232" name="Google Shape;232;p23" descr="Logo, icon&#10;&#10;Description automatically generated"/>
            <p:cNvPicPr preferRelativeResize="0"/>
            <p:nvPr/>
          </p:nvPicPr>
          <p:blipFill rotWithShape="1">
            <a:blip r:embed="rId4">
              <a:alphaModFix/>
            </a:blip>
            <a:srcRect/>
            <a:stretch/>
          </p:blipFill>
          <p:spPr>
            <a:xfrm>
              <a:off x="189617" y="6136105"/>
              <a:ext cx="741788" cy="613612"/>
            </a:xfrm>
            <a:prstGeom prst="rect">
              <a:avLst/>
            </a:prstGeom>
            <a:noFill/>
            <a:ln>
              <a:noFill/>
            </a:ln>
          </p:spPr>
        </p:pic>
      </p:grpSp>
      <p:sp>
        <p:nvSpPr>
          <p:cNvPr id="233" name="Google Shape;233;p23"/>
          <p:cNvSpPr/>
          <p:nvPr/>
        </p:nvSpPr>
        <p:spPr>
          <a:xfrm>
            <a:off x="2370221" y="2219"/>
            <a:ext cx="9821700" cy="794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4" name="Google Shape;234;p23"/>
          <p:cNvSpPr txBox="1"/>
          <p:nvPr/>
        </p:nvSpPr>
        <p:spPr>
          <a:xfrm>
            <a:off x="4512326" y="122015"/>
            <a:ext cx="7383000" cy="7962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4400"/>
              <a:buFont typeface="Calibri"/>
              <a:buNone/>
            </a:pPr>
            <a:r>
              <a:rPr lang="en-US" sz="4400">
                <a:solidFill>
                  <a:schemeClr val="lt1"/>
                </a:solidFill>
                <a:latin typeface="Calibri"/>
                <a:ea typeface="Calibri"/>
                <a:cs typeface="Calibri"/>
                <a:sym typeface="Calibri"/>
              </a:rPr>
              <a:t>Relaxed Registration</a:t>
            </a:r>
            <a:endParaRPr/>
          </a:p>
        </p:txBody>
      </p:sp>
      <p:sp>
        <p:nvSpPr>
          <p:cNvPr id="235" name="Google Shape;235;p23"/>
          <p:cNvSpPr txBox="1"/>
          <p:nvPr/>
        </p:nvSpPr>
        <p:spPr>
          <a:xfrm>
            <a:off x="3201000" y="1201125"/>
            <a:ext cx="8229600" cy="240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For non-EULA’d (End-user License Agreement) data we hope to remove the requirement of AWS STS (Security Token Service) credentials for S3 data access</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No more 1 hour token expiration.</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AWS tokens ideally, where possible </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p:txBody>
      </p:sp>
      <p:sp>
        <p:nvSpPr>
          <p:cNvPr id="236" name="Google Shape;236;p23"/>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grpSp>
        <p:nvGrpSpPr>
          <p:cNvPr id="241" name="Google Shape;241;p24"/>
          <p:cNvGrpSpPr/>
          <p:nvPr/>
        </p:nvGrpSpPr>
        <p:grpSpPr>
          <a:xfrm>
            <a:off x="0" y="-1"/>
            <a:ext cx="2370224" cy="6858001"/>
            <a:chOff x="0" y="-1"/>
            <a:chExt cx="2370224" cy="6858001"/>
          </a:xfrm>
        </p:grpSpPr>
        <p:grpSp>
          <p:nvGrpSpPr>
            <p:cNvPr id="242" name="Google Shape;242;p24"/>
            <p:cNvGrpSpPr/>
            <p:nvPr/>
          </p:nvGrpSpPr>
          <p:grpSpPr>
            <a:xfrm>
              <a:off x="0" y="-1"/>
              <a:ext cx="2370224" cy="6858001"/>
              <a:chOff x="0" y="0"/>
              <a:chExt cx="2370224" cy="6858001"/>
            </a:xfrm>
          </p:grpSpPr>
          <p:pic>
            <p:nvPicPr>
              <p:cNvPr id="243" name="Google Shape;243;p24" descr="Graphical user interface, application, Word&#10;&#10;Description automatically generated"/>
              <p:cNvPicPr preferRelativeResize="0"/>
              <p:nvPr/>
            </p:nvPicPr>
            <p:blipFill rotWithShape="1">
              <a:blip r:embed="rId3">
                <a:alphaModFix/>
              </a:blip>
              <a:srcRect t="5543" r="68716" b="62633"/>
              <a:stretch/>
            </p:blipFill>
            <p:spPr>
              <a:xfrm>
                <a:off x="0" y="0"/>
                <a:ext cx="2370224" cy="1311970"/>
              </a:xfrm>
              <a:prstGeom prst="rect">
                <a:avLst/>
              </a:prstGeom>
              <a:noFill/>
              <a:ln>
                <a:noFill/>
              </a:ln>
            </p:spPr>
          </p:pic>
          <p:pic>
            <p:nvPicPr>
              <p:cNvPr id="244" name="Google Shape;244;p24" descr="Graphical user interface, application, Word&#10;&#10;Description automatically generated"/>
              <p:cNvPicPr preferRelativeResize="0"/>
              <p:nvPr/>
            </p:nvPicPr>
            <p:blipFill rotWithShape="1">
              <a:blip r:embed="rId3">
                <a:alphaModFix/>
              </a:blip>
              <a:srcRect l="27402" t="23336" r="68716" b="11223"/>
              <a:stretch/>
            </p:blipFill>
            <p:spPr>
              <a:xfrm>
                <a:off x="1" y="796304"/>
                <a:ext cx="2370217" cy="6061697"/>
              </a:xfrm>
              <a:prstGeom prst="rect">
                <a:avLst/>
              </a:prstGeom>
              <a:noFill/>
              <a:ln>
                <a:noFill/>
              </a:ln>
            </p:spPr>
          </p:pic>
        </p:grpSp>
        <p:pic>
          <p:nvPicPr>
            <p:cNvPr id="245" name="Google Shape;245;p24" descr="Logo, icon&#10;&#10;Description automatically generated"/>
            <p:cNvPicPr preferRelativeResize="0"/>
            <p:nvPr/>
          </p:nvPicPr>
          <p:blipFill rotWithShape="1">
            <a:blip r:embed="rId4">
              <a:alphaModFix/>
            </a:blip>
            <a:srcRect/>
            <a:stretch/>
          </p:blipFill>
          <p:spPr>
            <a:xfrm>
              <a:off x="189617" y="6136105"/>
              <a:ext cx="741788" cy="613612"/>
            </a:xfrm>
            <a:prstGeom prst="rect">
              <a:avLst/>
            </a:prstGeom>
            <a:noFill/>
            <a:ln>
              <a:noFill/>
            </a:ln>
          </p:spPr>
        </p:pic>
      </p:grpSp>
      <p:sp>
        <p:nvSpPr>
          <p:cNvPr id="246" name="Google Shape;246;p24"/>
          <p:cNvSpPr/>
          <p:nvPr/>
        </p:nvSpPr>
        <p:spPr>
          <a:xfrm>
            <a:off x="2370221" y="2219"/>
            <a:ext cx="9821700" cy="794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7" name="Google Shape;247;p24"/>
          <p:cNvSpPr txBox="1"/>
          <p:nvPr/>
        </p:nvSpPr>
        <p:spPr>
          <a:xfrm>
            <a:off x="4512326" y="122015"/>
            <a:ext cx="7383000" cy="7962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4400"/>
              <a:buFont typeface="Calibri"/>
              <a:buNone/>
            </a:pPr>
            <a:r>
              <a:rPr lang="en-US" sz="4400">
                <a:solidFill>
                  <a:schemeClr val="lt1"/>
                </a:solidFill>
                <a:latin typeface="Calibri"/>
                <a:ea typeface="Calibri"/>
                <a:cs typeface="Calibri"/>
                <a:sym typeface="Calibri"/>
              </a:rPr>
              <a:t>Requester pays</a:t>
            </a:r>
            <a:endParaRPr/>
          </a:p>
        </p:txBody>
      </p:sp>
      <p:sp>
        <p:nvSpPr>
          <p:cNvPr id="248" name="Google Shape;248;p24"/>
          <p:cNvSpPr txBox="1"/>
          <p:nvPr/>
        </p:nvSpPr>
        <p:spPr>
          <a:xfrm>
            <a:off x="3201000" y="1201125"/>
            <a:ext cx="8229600" cy="240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For users bound to regions other than us-west-2 we hope to allow S3 access using the ‘request pays’ model.</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Data in-region still free, out of region paid but AVAILABLE</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p:txBody>
      </p:sp>
      <p:sp>
        <p:nvSpPr>
          <p:cNvPr id="249" name="Google Shape;249;p24"/>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grpSp>
        <p:nvGrpSpPr>
          <p:cNvPr id="254" name="Google Shape;254;p25"/>
          <p:cNvGrpSpPr/>
          <p:nvPr/>
        </p:nvGrpSpPr>
        <p:grpSpPr>
          <a:xfrm>
            <a:off x="0" y="-1"/>
            <a:ext cx="2370224" cy="6858001"/>
            <a:chOff x="0" y="-1"/>
            <a:chExt cx="2370224" cy="6858001"/>
          </a:xfrm>
        </p:grpSpPr>
        <p:grpSp>
          <p:nvGrpSpPr>
            <p:cNvPr id="255" name="Google Shape;255;p25"/>
            <p:cNvGrpSpPr/>
            <p:nvPr/>
          </p:nvGrpSpPr>
          <p:grpSpPr>
            <a:xfrm>
              <a:off x="0" y="-1"/>
              <a:ext cx="2370224" cy="6858001"/>
              <a:chOff x="0" y="0"/>
              <a:chExt cx="2370224" cy="6858001"/>
            </a:xfrm>
          </p:grpSpPr>
          <p:pic>
            <p:nvPicPr>
              <p:cNvPr id="256" name="Google Shape;256;p25" descr="Graphical user interface, application, Word&#10;&#10;Description automatically generated"/>
              <p:cNvPicPr preferRelativeResize="0"/>
              <p:nvPr/>
            </p:nvPicPr>
            <p:blipFill rotWithShape="1">
              <a:blip r:embed="rId3">
                <a:alphaModFix/>
              </a:blip>
              <a:srcRect t="5543" r="68716" b="62633"/>
              <a:stretch/>
            </p:blipFill>
            <p:spPr>
              <a:xfrm>
                <a:off x="0" y="0"/>
                <a:ext cx="2370224" cy="1311970"/>
              </a:xfrm>
              <a:prstGeom prst="rect">
                <a:avLst/>
              </a:prstGeom>
              <a:noFill/>
              <a:ln>
                <a:noFill/>
              </a:ln>
            </p:spPr>
          </p:pic>
          <p:pic>
            <p:nvPicPr>
              <p:cNvPr id="257" name="Google Shape;257;p25" descr="Graphical user interface, application, Word&#10;&#10;Description automatically generated"/>
              <p:cNvPicPr preferRelativeResize="0"/>
              <p:nvPr/>
            </p:nvPicPr>
            <p:blipFill rotWithShape="1">
              <a:blip r:embed="rId3">
                <a:alphaModFix/>
              </a:blip>
              <a:srcRect l="27402" t="23336" r="68716" b="11223"/>
              <a:stretch/>
            </p:blipFill>
            <p:spPr>
              <a:xfrm>
                <a:off x="1" y="796304"/>
                <a:ext cx="2370217" cy="6061697"/>
              </a:xfrm>
              <a:prstGeom prst="rect">
                <a:avLst/>
              </a:prstGeom>
              <a:noFill/>
              <a:ln>
                <a:noFill/>
              </a:ln>
            </p:spPr>
          </p:pic>
        </p:grpSp>
        <p:pic>
          <p:nvPicPr>
            <p:cNvPr id="258" name="Google Shape;258;p25" descr="Logo, icon&#10;&#10;Description automatically generated"/>
            <p:cNvPicPr preferRelativeResize="0"/>
            <p:nvPr/>
          </p:nvPicPr>
          <p:blipFill rotWithShape="1">
            <a:blip r:embed="rId4">
              <a:alphaModFix/>
            </a:blip>
            <a:srcRect/>
            <a:stretch/>
          </p:blipFill>
          <p:spPr>
            <a:xfrm>
              <a:off x="189617" y="6136105"/>
              <a:ext cx="741788" cy="613612"/>
            </a:xfrm>
            <a:prstGeom prst="rect">
              <a:avLst/>
            </a:prstGeom>
            <a:noFill/>
            <a:ln>
              <a:noFill/>
            </a:ln>
          </p:spPr>
        </p:pic>
      </p:grpSp>
      <p:sp>
        <p:nvSpPr>
          <p:cNvPr id="259" name="Google Shape;259;p25"/>
          <p:cNvSpPr/>
          <p:nvPr/>
        </p:nvSpPr>
        <p:spPr>
          <a:xfrm>
            <a:off x="2370221" y="2219"/>
            <a:ext cx="9821700" cy="794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0" name="Google Shape;260;p25"/>
          <p:cNvSpPr txBox="1"/>
          <p:nvPr/>
        </p:nvSpPr>
        <p:spPr>
          <a:xfrm>
            <a:off x="4512326" y="122015"/>
            <a:ext cx="7383000" cy="7962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4400"/>
              <a:buFont typeface="Calibri"/>
              <a:buNone/>
            </a:pPr>
            <a:r>
              <a:rPr lang="en-US" sz="4400">
                <a:solidFill>
                  <a:schemeClr val="lt1"/>
                </a:solidFill>
                <a:latin typeface="Calibri"/>
                <a:ea typeface="Calibri"/>
                <a:cs typeface="Calibri"/>
                <a:sym typeface="Calibri"/>
              </a:rPr>
              <a:t>Cloud-optimized formats</a:t>
            </a:r>
            <a:endParaRPr/>
          </a:p>
        </p:txBody>
      </p:sp>
      <p:sp>
        <p:nvSpPr>
          <p:cNvPr id="261" name="Google Shape;261;p25"/>
          <p:cNvSpPr txBox="1"/>
          <p:nvPr/>
        </p:nvSpPr>
        <p:spPr>
          <a:xfrm>
            <a:off x="3201000" y="1201125"/>
            <a:ext cx="8229600" cy="203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If we can reduce cost on our science data storage we can examine the feasibility of storing copies of some of our data in cloud-optimized formats.</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p:txBody>
      </p:sp>
      <p:sp>
        <p:nvSpPr>
          <p:cNvPr id="262" name="Google Shape;262;p25"/>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6"/>
        <p:cNvGrpSpPr/>
        <p:nvPr/>
      </p:nvGrpSpPr>
      <p:grpSpPr>
        <a:xfrm>
          <a:off x="0" y="0"/>
          <a:ext cx="0" cy="0"/>
          <a:chOff x="0" y="0"/>
          <a:chExt cx="0" cy="0"/>
        </a:xfrm>
      </p:grpSpPr>
      <p:sp>
        <p:nvSpPr>
          <p:cNvPr id="267" name="Google Shape;267;p26"/>
          <p:cNvSpPr/>
          <p:nvPr/>
        </p:nvSpPr>
        <p:spPr>
          <a:xfrm>
            <a:off x="0"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68" name="Google Shape;268;p26"/>
          <p:cNvGrpSpPr/>
          <p:nvPr/>
        </p:nvGrpSpPr>
        <p:grpSpPr>
          <a:xfrm rot="5400000">
            <a:off x="7956315" y="1890177"/>
            <a:ext cx="5859921" cy="2079178"/>
            <a:chOff x="6081592" y="1998368"/>
            <a:chExt cx="5613489" cy="782175"/>
          </a:xfrm>
        </p:grpSpPr>
        <p:sp>
          <p:nvSpPr>
            <p:cNvPr id="269" name="Google Shape;269;p26"/>
            <p:cNvSpPr/>
            <p:nvPr/>
          </p:nvSpPr>
          <p:spPr>
            <a:xfrm rot="5400000">
              <a:off x="11227981" y="2313068"/>
              <a:ext cx="781800" cy="152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0" name="Google Shape;270;p26"/>
            <p:cNvSpPr/>
            <p:nvPr/>
          </p:nvSpPr>
          <p:spPr>
            <a:xfrm rot="10800000">
              <a:off x="6081592" y="1998743"/>
              <a:ext cx="5373000" cy="7818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271" name="Google Shape;271;p26"/>
          <p:cNvSpPr/>
          <p:nvPr/>
        </p:nvSpPr>
        <p:spPr>
          <a:xfrm>
            <a:off x="596528" y="470082"/>
            <a:ext cx="11111700" cy="5917800"/>
          </a:xfrm>
          <a:prstGeom prst="rect">
            <a:avLst/>
          </a:prstGeom>
          <a:solidFill>
            <a:schemeClr val="lt1"/>
          </a:soli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72" name="Google Shape;272;p26" descr="A view of the earth from space&#10;&#10;Description automatically generated with medium confidence"/>
          <p:cNvPicPr preferRelativeResize="0"/>
          <p:nvPr/>
        </p:nvPicPr>
        <p:blipFill rotWithShape="1">
          <a:blip r:embed="rId3">
            <a:alphaModFix/>
          </a:blip>
          <a:srcRect t="10467" b="12561"/>
          <a:stretch/>
        </p:blipFill>
        <p:spPr>
          <a:xfrm>
            <a:off x="838200" y="704765"/>
            <a:ext cx="10628376" cy="5440003"/>
          </a:xfrm>
          <a:prstGeom prst="rect">
            <a:avLst/>
          </a:prstGeom>
          <a:noFill/>
          <a:ln>
            <a:noFill/>
          </a:ln>
        </p:spPr>
      </p:pic>
      <p:pic>
        <p:nvPicPr>
          <p:cNvPr id="273" name="Google Shape;273;p26" descr="Logo&#10;&#10;Description automatically generated"/>
          <p:cNvPicPr preferRelativeResize="0"/>
          <p:nvPr/>
        </p:nvPicPr>
        <p:blipFill rotWithShape="1">
          <a:blip r:embed="rId4">
            <a:alphaModFix/>
          </a:blip>
          <a:srcRect/>
          <a:stretch/>
        </p:blipFill>
        <p:spPr>
          <a:xfrm>
            <a:off x="579528" y="36703"/>
            <a:ext cx="1798140" cy="548851"/>
          </a:xfrm>
          <a:prstGeom prst="rect">
            <a:avLst/>
          </a:prstGeom>
          <a:noFill/>
          <a:ln>
            <a:noFill/>
          </a:ln>
        </p:spPr>
      </p:pic>
      <p:sp>
        <p:nvSpPr>
          <p:cNvPr id="274" name="Google Shape;274;p26"/>
          <p:cNvSpPr/>
          <p:nvPr/>
        </p:nvSpPr>
        <p:spPr>
          <a:xfrm>
            <a:off x="4523875" y="1091922"/>
            <a:ext cx="6677400" cy="4489800"/>
          </a:xfrm>
          <a:prstGeom prst="rect">
            <a:avLst/>
          </a:prstGeom>
          <a:solidFill>
            <a:srgbClr val="3F6985">
              <a:alpha val="6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5" name="Google Shape;275;p26"/>
          <p:cNvSpPr txBox="1"/>
          <p:nvPr/>
        </p:nvSpPr>
        <p:spPr>
          <a:xfrm>
            <a:off x="4891364" y="2628638"/>
            <a:ext cx="61416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a:solidFill>
                  <a:schemeClr val="lt1"/>
                </a:solidFill>
                <a:latin typeface="Calibri"/>
                <a:ea typeface="Calibri"/>
                <a:cs typeface="Calibri"/>
                <a:sym typeface="Calibri"/>
              </a:rPr>
              <a:t>Users!</a:t>
            </a:r>
            <a:endParaRPr/>
          </a:p>
        </p:txBody>
      </p:sp>
      <p:sp>
        <p:nvSpPr>
          <p:cNvPr id="276" name="Google Shape;276;p26"/>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grpSp>
        <p:nvGrpSpPr>
          <p:cNvPr id="281" name="Google Shape;281;p27"/>
          <p:cNvGrpSpPr/>
          <p:nvPr/>
        </p:nvGrpSpPr>
        <p:grpSpPr>
          <a:xfrm>
            <a:off x="0" y="-1"/>
            <a:ext cx="2370224" cy="6858001"/>
            <a:chOff x="0" y="-1"/>
            <a:chExt cx="2370224" cy="6858001"/>
          </a:xfrm>
        </p:grpSpPr>
        <p:grpSp>
          <p:nvGrpSpPr>
            <p:cNvPr id="282" name="Google Shape;282;p27"/>
            <p:cNvGrpSpPr/>
            <p:nvPr/>
          </p:nvGrpSpPr>
          <p:grpSpPr>
            <a:xfrm>
              <a:off x="0" y="-1"/>
              <a:ext cx="2370224" cy="6858001"/>
              <a:chOff x="0" y="0"/>
              <a:chExt cx="2370224" cy="6858001"/>
            </a:xfrm>
          </p:grpSpPr>
          <p:pic>
            <p:nvPicPr>
              <p:cNvPr id="283" name="Google Shape;283;p27" descr="Graphical user interface, application, Word&#10;&#10;Description automatically generated"/>
              <p:cNvPicPr preferRelativeResize="0"/>
              <p:nvPr/>
            </p:nvPicPr>
            <p:blipFill rotWithShape="1">
              <a:blip r:embed="rId3">
                <a:alphaModFix/>
              </a:blip>
              <a:srcRect t="5543" r="68716" b="62633"/>
              <a:stretch/>
            </p:blipFill>
            <p:spPr>
              <a:xfrm>
                <a:off x="0" y="0"/>
                <a:ext cx="2370224" cy="1311970"/>
              </a:xfrm>
              <a:prstGeom prst="rect">
                <a:avLst/>
              </a:prstGeom>
              <a:noFill/>
              <a:ln>
                <a:noFill/>
              </a:ln>
            </p:spPr>
          </p:pic>
          <p:pic>
            <p:nvPicPr>
              <p:cNvPr id="284" name="Google Shape;284;p27" descr="Graphical user interface, application, Word&#10;&#10;Description automatically generated"/>
              <p:cNvPicPr preferRelativeResize="0"/>
              <p:nvPr/>
            </p:nvPicPr>
            <p:blipFill rotWithShape="1">
              <a:blip r:embed="rId3">
                <a:alphaModFix/>
              </a:blip>
              <a:srcRect l="27402" t="23336" r="68716" b="11223"/>
              <a:stretch/>
            </p:blipFill>
            <p:spPr>
              <a:xfrm>
                <a:off x="1" y="796304"/>
                <a:ext cx="2370217" cy="6061697"/>
              </a:xfrm>
              <a:prstGeom prst="rect">
                <a:avLst/>
              </a:prstGeom>
              <a:noFill/>
              <a:ln>
                <a:noFill/>
              </a:ln>
            </p:spPr>
          </p:pic>
        </p:grpSp>
        <p:pic>
          <p:nvPicPr>
            <p:cNvPr id="285" name="Google Shape;285;p27" descr="Logo, icon&#10;&#10;Description automatically generated"/>
            <p:cNvPicPr preferRelativeResize="0"/>
            <p:nvPr/>
          </p:nvPicPr>
          <p:blipFill rotWithShape="1">
            <a:blip r:embed="rId4">
              <a:alphaModFix/>
            </a:blip>
            <a:srcRect/>
            <a:stretch/>
          </p:blipFill>
          <p:spPr>
            <a:xfrm>
              <a:off x="189617" y="6136105"/>
              <a:ext cx="741788" cy="613612"/>
            </a:xfrm>
            <a:prstGeom prst="rect">
              <a:avLst/>
            </a:prstGeom>
            <a:noFill/>
            <a:ln>
              <a:noFill/>
            </a:ln>
          </p:spPr>
        </p:pic>
      </p:grpSp>
      <p:sp>
        <p:nvSpPr>
          <p:cNvPr id="286" name="Google Shape;286;p27"/>
          <p:cNvSpPr/>
          <p:nvPr/>
        </p:nvSpPr>
        <p:spPr>
          <a:xfrm>
            <a:off x="2370221" y="2219"/>
            <a:ext cx="9821700" cy="794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7" name="Google Shape;287;p27"/>
          <p:cNvSpPr txBox="1"/>
          <p:nvPr/>
        </p:nvSpPr>
        <p:spPr>
          <a:xfrm>
            <a:off x="4512326" y="122015"/>
            <a:ext cx="7383000" cy="7962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4400"/>
              <a:buFont typeface="Calibri"/>
              <a:buNone/>
            </a:pPr>
            <a:r>
              <a:rPr lang="en-US" sz="4400">
                <a:solidFill>
                  <a:schemeClr val="lt1"/>
                </a:solidFill>
                <a:latin typeface="Calibri"/>
                <a:ea typeface="Calibri"/>
                <a:cs typeface="Calibri"/>
                <a:sym typeface="Calibri"/>
              </a:rPr>
              <a:t>Data availability</a:t>
            </a:r>
            <a:endParaRPr/>
          </a:p>
        </p:txBody>
      </p:sp>
      <p:sp>
        <p:nvSpPr>
          <p:cNvPr id="288" name="Google Shape;288;p27"/>
          <p:cNvSpPr txBox="1"/>
          <p:nvPr/>
        </p:nvSpPr>
        <p:spPr>
          <a:xfrm>
            <a:off x="3166275" y="1152700"/>
            <a:ext cx="82296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When running on a strict budget, optimizing our systems means better data availability for all.</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p:txBody>
      </p:sp>
      <p:sp>
        <p:nvSpPr>
          <p:cNvPr id="289" name="Google Shape;289;p27"/>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grpSp>
        <p:nvGrpSpPr>
          <p:cNvPr id="294" name="Google Shape;294;p28"/>
          <p:cNvGrpSpPr/>
          <p:nvPr/>
        </p:nvGrpSpPr>
        <p:grpSpPr>
          <a:xfrm>
            <a:off x="0" y="-1"/>
            <a:ext cx="2370224" cy="6858001"/>
            <a:chOff x="0" y="-1"/>
            <a:chExt cx="2370224" cy="6858001"/>
          </a:xfrm>
        </p:grpSpPr>
        <p:grpSp>
          <p:nvGrpSpPr>
            <p:cNvPr id="295" name="Google Shape;295;p28"/>
            <p:cNvGrpSpPr/>
            <p:nvPr/>
          </p:nvGrpSpPr>
          <p:grpSpPr>
            <a:xfrm>
              <a:off x="0" y="-1"/>
              <a:ext cx="2370224" cy="6858001"/>
              <a:chOff x="0" y="0"/>
              <a:chExt cx="2370224" cy="6858001"/>
            </a:xfrm>
          </p:grpSpPr>
          <p:pic>
            <p:nvPicPr>
              <p:cNvPr id="296" name="Google Shape;296;p28" descr="Graphical user interface, application, Word&#10;&#10;Description automatically generated"/>
              <p:cNvPicPr preferRelativeResize="0"/>
              <p:nvPr/>
            </p:nvPicPr>
            <p:blipFill rotWithShape="1">
              <a:blip r:embed="rId3">
                <a:alphaModFix/>
              </a:blip>
              <a:srcRect t="5543" r="68716" b="62633"/>
              <a:stretch/>
            </p:blipFill>
            <p:spPr>
              <a:xfrm>
                <a:off x="0" y="0"/>
                <a:ext cx="2370224" cy="1311970"/>
              </a:xfrm>
              <a:prstGeom prst="rect">
                <a:avLst/>
              </a:prstGeom>
              <a:noFill/>
              <a:ln>
                <a:noFill/>
              </a:ln>
            </p:spPr>
          </p:pic>
          <p:pic>
            <p:nvPicPr>
              <p:cNvPr id="297" name="Google Shape;297;p28" descr="Graphical user interface, application, Word&#10;&#10;Description automatically generated"/>
              <p:cNvPicPr preferRelativeResize="0"/>
              <p:nvPr/>
            </p:nvPicPr>
            <p:blipFill rotWithShape="1">
              <a:blip r:embed="rId3">
                <a:alphaModFix/>
              </a:blip>
              <a:srcRect l="27402" t="23336" r="68716" b="11223"/>
              <a:stretch/>
            </p:blipFill>
            <p:spPr>
              <a:xfrm>
                <a:off x="1" y="796304"/>
                <a:ext cx="2370217" cy="6061697"/>
              </a:xfrm>
              <a:prstGeom prst="rect">
                <a:avLst/>
              </a:prstGeom>
              <a:noFill/>
              <a:ln>
                <a:noFill/>
              </a:ln>
            </p:spPr>
          </p:pic>
        </p:grpSp>
        <p:pic>
          <p:nvPicPr>
            <p:cNvPr id="298" name="Google Shape;298;p28" descr="Logo, icon&#10;&#10;Description automatically generated"/>
            <p:cNvPicPr preferRelativeResize="0"/>
            <p:nvPr/>
          </p:nvPicPr>
          <p:blipFill rotWithShape="1">
            <a:blip r:embed="rId4">
              <a:alphaModFix/>
            </a:blip>
            <a:srcRect/>
            <a:stretch/>
          </p:blipFill>
          <p:spPr>
            <a:xfrm>
              <a:off x="189617" y="6136105"/>
              <a:ext cx="741788" cy="613612"/>
            </a:xfrm>
            <a:prstGeom prst="rect">
              <a:avLst/>
            </a:prstGeom>
            <a:noFill/>
            <a:ln>
              <a:noFill/>
            </a:ln>
          </p:spPr>
        </p:pic>
      </p:grpSp>
      <p:sp>
        <p:nvSpPr>
          <p:cNvPr id="299" name="Google Shape;299;p28"/>
          <p:cNvSpPr/>
          <p:nvPr/>
        </p:nvSpPr>
        <p:spPr>
          <a:xfrm>
            <a:off x="2370221" y="2219"/>
            <a:ext cx="9821700" cy="794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0" name="Google Shape;300;p28"/>
          <p:cNvSpPr txBox="1"/>
          <p:nvPr/>
        </p:nvSpPr>
        <p:spPr>
          <a:xfrm>
            <a:off x="4512326" y="122015"/>
            <a:ext cx="7383000" cy="7962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4400"/>
              <a:buFont typeface="Calibri"/>
              <a:buNone/>
            </a:pPr>
            <a:r>
              <a:rPr lang="en-US" sz="4400">
                <a:solidFill>
                  <a:schemeClr val="lt1"/>
                </a:solidFill>
                <a:latin typeface="Calibri"/>
                <a:ea typeface="Calibri"/>
                <a:cs typeface="Calibri"/>
                <a:sym typeface="Calibri"/>
              </a:rPr>
              <a:t>Data access</a:t>
            </a:r>
            <a:endParaRPr/>
          </a:p>
        </p:txBody>
      </p:sp>
      <p:sp>
        <p:nvSpPr>
          <p:cNvPr id="301" name="Google Shape;301;p28"/>
          <p:cNvSpPr txBox="1"/>
          <p:nvPr/>
        </p:nvSpPr>
        <p:spPr>
          <a:xfrm>
            <a:off x="3166275" y="1152700"/>
            <a:ext cx="8229600" cy="166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Traditional ways of accessing data are still available, while opening up more options and opportunities for early adopters.</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p:txBody>
      </p:sp>
      <p:sp>
        <p:nvSpPr>
          <p:cNvPr id="302" name="Google Shape;302;p2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grpSp>
        <p:nvGrpSpPr>
          <p:cNvPr id="307" name="Google Shape;307;p29"/>
          <p:cNvGrpSpPr/>
          <p:nvPr/>
        </p:nvGrpSpPr>
        <p:grpSpPr>
          <a:xfrm>
            <a:off x="0" y="-1"/>
            <a:ext cx="2370224" cy="6858001"/>
            <a:chOff x="0" y="-1"/>
            <a:chExt cx="2370224" cy="6858001"/>
          </a:xfrm>
        </p:grpSpPr>
        <p:grpSp>
          <p:nvGrpSpPr>
            <p:cNvPr id="308" name="Google Shape;308;p29"/>
            <p:cNvGrpSpPr/>
            <p:nvPr/>
          </p:nvGrpSpPr>
          <p:grpSpPr>
            <a:xfrm>
              <a:off x="0" y="-1"/>
              <a:ext cx="2370224" cy="6858001"/>
              <a:chOff x="0" y="0"/>
              <a:chExt cx="2370224" cy="6858001"/>
            </a:xfrm>
          </p:grpSpPr>
          <p:pic>
            <p:nvPicPr>
              <p:cNvPr id="309" name="Google Shape;309;p29" descr="Graphical user interface, application, Word&#10;&#10;Description automatically generated"/>
              <p:cNvPicPr preferRelativeResize="0"/>
              <p:nvPr/>
            </p:nvPicPr>
            <p:blipFill rotWithShape="1">
              <a:blip r:embed="rId3">
                <a:alphaModFix/>
              </a:blip>
              <a:srcRect t="5543" r="68716" b="62633"/>
              <a:stretch/>
            </p:blipFill>
            <p:spPr>
              <a:xfrm>
                <a:off x="0" y="0"/>
                <a:ext cx="2370224" cy="1311970"/>
              </a:xfrm>
              <a:prstGeom prst="rect">
                <a:avLst/>
              </a:prstGeom>
              <a:noFill/>
              <a:ln>
                <a:noFill/>
              </a:ln>
            </p:spPr>
          </p:pic>
          <p:pic>
            <p:nvPicPr>
              <p:cNvPr id="310" name="Google Shape;310;p29" descr="Graphical user interface, application, Word&#10;&#10;Description automatically generated"/>
              <p:cNvPicPr preferRelativeResize="0"/>
              <p:nvPr/>
            </p:nvPicPr>
            <p:blipFill rotWithShape="1">
              <a:blip r:embed="rId3">
                <a:alphaModFix/>
              </a:blip>
              <a:srcRect l="27402" t="23336" r="68716" b="11223"/>
              <a:stretch/>
            </p:blipFill>
            <p:spPr>
              <a:xfrm>
                <a:off x="1" y="796304"/>
                <a:ext cx="2370217" cy="6061697"/>
              </a:xfrm>
              <a:prstGeom prst="rect">
                <a:avLst/>
              </a:prstGeom>
              <a:noFill/>
              <a:ln>
                <a:noFill/>
              </a:ln>
            </p:spPr>
          </p:pic>
        </p:grpSp>
        <p:pic>
          <p:nvPicPr>
            <p:cNvPr id="311" name="Google Shape;311;p29" descr="Logo, icon&#10;&#10;Description automatically generated"/>
            <p:cNvPicPr preferRelativeResize="0"/>
            <p:nvPr/>
          </p:nvPicPr>
          <p:blipFill rotWithShape="1">
            <a:blip r:embed="rId4">
              <a:alphaModFix/>
            </a:blip>
            <a:srcRect/>
            <a:stretch/>
          </p:blipFill>
          <p:spPr>
            <a:xfrm>
              <a:off x="189617" y="6136105"/>
              <a:ext cx="741788" cy="613612"/>
            </a:xfrm>
            <a:prstGeom prst="rect">
              <a:avLst/>
            </a:prstGeom>
            <a:noFill/>
            <a:ln>
              <a:noFill/>
            </a:ln>
          </p:spPr>
        </p:pic>
      </p:grpSp>
      <p:sp>
        <p:nvSpPr>
          <p:cNvPr id="312" name="Google Shape;312;p29"/>
          <p:cNvSpPr/>
          <p:nvPr/>
        </p:nvSpPr>
        <p:spPr>
          <a:xfrm>
            <a:off x="2370221" y="2219"/>
            <a:ext cx="9821700" cy="794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3" name="Google Shape;313;p29"/>
          <p:cNvSpPr txBox="1"/>
          <p:nvPr/>
        </p:nvSpPr>
        <p:spPr>
          <a:xfrm>
            <a:off x="4512326" y="122015"/>
            <a:ext cx="7383000" cy="7962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4400"/>
              <a:buFont typeface="Calibri"/>
              <a:buNone/>
            </a:pPr>
            <a:r>
              <a:rPr lang="en-US" sz="4400">
                <a:solidFill>
                  <a:schemeClr val="lt1"/>
                </a:solidFill>
                <a:latin typeface="Calibri"/>
                <a:ea typeface="Calibri"/>
                <a:cs typeface="Calibri"/>
                <a:sym typeface="Calibri"/>
              </a:rPr>
              <a:t>Barrier to entry</a:t>
            </a:r>
            <a:endParaRPr/>
          </a:p>
        </p:txBody>
      </p:sp>
      <p:sp>
        <p:nvSpPr>
          <p:cNvPr id="314" name="Google Shape;314;p29"/>
          <p:cNvSpPr txBox="1"/>
          <p:nvPr/>
        </p:nvSpPr>
        <p:spPr>
          <a:xfrm>
            <a:off x="3166275" y="1152700"/>
            <a:ext cx="8229600" cy="132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Better tooling means users can access data </a:t>
            </a:r>
            <a:r>
              <a:rPr lang="en-US" sz="2600" b="1" i="1">
                <a:latin typeface="Avenir"/>
                <a:ea typeface="Avenir"/>
                <a:cs typeface="Avenir"/>
                <a:sym typeface="Avenir"/>
              </a:rPr>
              <a:t>without</a:t>
            </a:r>
            <a:r>
              <a:rPr lang="en-US" sz="2400">
                <a:latin typeface="Avenir"/>
                <a:ea typeface="Avenir"/>
                <a:cs typeface="Avenir"/>
                <a:sym typeface="Avenir"/>
              </a:rPr>
              <a:t> needing a degree in computer science. </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p:txBody>
      </p:sp>
      <p:sp>
        <p:nvSpPr>
          <p:cNvPr id="315" name="Google Shape;315;p29"/>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9"/>
        <p:cNvGrpSpPr/>
        <p:nvPr/>
      </p:nvGrpSpPr>
      <p:grpSpPr>
        <a:xfrm>
          <a:off x="0" y="0"/>
          <a:ext cx="0" cy="0"/>
          <a:chOff x="0" y="0"/>
          <a:chExt cx="0" cy="0"/>
        </a:xfrm>
      </p:grpSpPr>
      <p:sp>
        <p:nvSpPr>
          <p:cNvPr id="320" name="Google Shape;320;p30"/>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21" name="Google Shape;321;p30" descr="A view of the earth from space&#10;&#10;Description automatically generated with medium confidence"/>
          <p:cNvPicPr preferRelativeResize="0"/>
          <p:nvPr/>
        </p:nvPicPr>
        <p:blipFill rotWithShape="1">
          <a:blip r:embed="rId3">
            <a:alphaModFix/>
          </a:blip>
          <a:srcRect t="7715" b="7714"/>
          <a:stretch/>
        </p:blipFill>
        <p:spPr>
          <a:xfrm>
            <a:off x="20" y="1282"/>
            <a:ext cx="9504927" cy="6110761"/>
          </a:xfrm>
          <a:prstGeom prst="rect">
            <a:avLst/>
          </a:prstGeom>
          <a:noFill/>
          <a:ln>
            <a:noFill/>
          </a:ln>
        </p:spPr>
      </p:pic>
      <p:sp>
        <p:nvSpPr>
          <p:cNvPr id="322" name="Google Shape;322;p30"/>
          <p:cNvSpPr/>
          <p:nvPr/>
        </p:nvSpPr>
        <p:spPr>
          <a:xfrm>
            <a:off x="3212432" y="1"/>
            <a:ext cx="8978044" cy="6112042"/>
          </a:xfrm>
          <a:prstGeom prst="rect">
            <a:avLst/>
          </a:prstGeom>
          <a:solidFill>
            <a:srgbClr val="3F69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3" name="Google Shape;323;p30"/>
          <p:cNvSpPr/>
          <p:nvPr/>
        </p:nvSpPr>
        <p:spPr>
          <a:xfrm>
            <a:off x="-1523" y="6098596"/>
            <a:ext cx="12188952" cy="58741"/>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324" name="Google Shape;324;p30"/>
          <p:cNvGrpSpPr/>
          <p:nvPr/>
        </p:nvGrpSpPr>
        <p:grpSpPr>
          <a:xfrm>
            <a:off x="-1523" y="6157337"/>
            <a:ext cx="12191999" cy="700664"/>
            <a:chOff x="0" y="0"/>
            <a:chExt cx="12191999" cy="700664"/>
          </a:xfrm>
        </p:grpSpPr>
        <p:pic>
          <p:nvPicPr>
            <p:cNvPr id="325" name="Google Shape;325;p30" descr="Graphical user interface, application&#10;&#10;Description automatically generated"/>
            <p:cNvPicPr preferRelativeResize="0"/>
            <p:nvPr/>
          </p:nvPicPr>
          <p:blipFill rotWithShape="1">
            <a:blip r:embed="rId4">
              <a:alphaModFix/>
            </a:blip>
            <a:srcRect r="20178" b="81905"/>
            <a:stretch/>
          </p:blipFill>
          <p:spPr>
            <a:xfrm>
              <a:off x="0" y="0"/>
              <a:ext cx="5455578" cy="700664"/>
            </a:xfrm>
            <a:prstGeom prst="rect">
              <a:avLst/>
            </a:prstGeom>
            <a:noFill/>
            <a:ln>
              <a:noFill/>
            </a:ln>
          </p:spPr>
        </p:pic>
        <p:sp>
          <p:nvSpPr>
            <p:cNvPr id="326" name="Google Shape;326;p30"/>
            <p:cNvSpPr/>
            <p:nvPr/>
          </p:nvSpPr>
          <p:spPr>
            <a:xfrm>
              <a:off x="5006938" y="0"/>
              <a:ext cx="7185061" cy="700664"/>
            </a:xfrm>
            <a:prstGeom prst="rect">
              <a:avLst/>
            </a:prstGeom>
            <a:gradFill>
              <a:gsLst>
                <a:gs pos="0">
                  <a:srgbClr val="243E50"/>
                </a:gs>
                <a:gs pos="7000">
                  <a:srgbClr val="243E50"/>
                </a:gs>
                <a:gs pos="82000">
                  <a:srgbClr val="305066"/>
                </a:gs>
                <a:gs pos="100000">
                  <a:srgbClr val="305066"/>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27" name="Google Shape;327;p30" descr="Logo, icon&#10;&#10;Description automatically generated"/>
            <p:cNvPicPr preferRelativeResize="0"/>
            <p:nvPr/>
          </p:nvPicPr>
          <p:blipFill rotWithShape="1">
            <a:blip r:embed="rId5">
              <a:alphaModFix/>
            </a:blip>
            <a:srcRect/>
            <a:stretch/>
          </p:blipFill>
          <p:spPr>
            <a:xfrm>
              <a:off x="11388161" y="60356"/>
              <a:ext cx="701096" cy="579951"/>
            </a:xfrm>
            <a:prstGeom prst="rect">
              <a:avLst/>
            </a:prstGeom>
            <a:noFill/>
            <a:ln>
              <a:noFill/>
            </a:ln>
          </p:spPr>
        </p:pic>
      </p:grpSp>
      <p:sp>
        <p:nvSpPr>
          <p:cNvPr id="328" name="Google Shape;328;p30"/>
          <p:cNvSpPr/>
          <p:nvPr/>
        </p:nvSpPr>
        <p:spPr>
          <a:xfrm rot="5400000">
            <a:off x="193146" y="3019285"/>
            <a:ext cx="6110760" cy="72189"/>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9" name="Google Shape;329;p30"/>
          <p:cNvSpPr txBox="1"/>
          <p:nvPr/>
        </p:nvSpPr>
        <p:spPr>
          <a:xfrm>
            <a:off x="4638006" y="1221332"/>
            <a:ext cx="6324600" cy="14490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None/>
            </a:pPr>
            <a:r>
              <a:rPr lang="en-US" sz="3600">
                <a:solidFill>
                  <a:srgbClr val="FFFFFF"/>
                </a:solidFill>
              </a:rPr>
              <a:t>May the force be with you</a:t>
            </a:r>
            <a:br>
              <a:rPr lang="en-US" sz="3600">
                <a:solidFill>
                  <a:srgbClr val="FFFFFF"/>
                </a:solidFill>
              </a:rPr>
            </a:br>
            <a:endParaRPr sz="3600">
              <a:solidFill>
                <a:srgbClr val="FFFFFF"/>
              </a:solidFill>
            </a:endParaRPr>
          </a:p>
        </p:txBody>
      </p:sp>
      <p:grpSp>
        <p:nvGrpSpPr>
          <p:cNvPr id="330" name="Google Shape;330;p30"/>
          <p:cNvGrpSpPr/>
          <p:nvPr/>
        </p:nvGrpSpPr>
        <p:grpSpPr>
          <a:xfrm>
            <a:off x="4755420" y="2729816"/>
            <a:ext cx="1318677" cy="1318677"/>
            <a:chOff x="9885563" y="293657"/>
            <a:chExt cx="1164600" cy="1164600"/>
          </a:xfrm>
        </p:grpSpPr>
        <p:sp>
          <p:nvSpPr>
            <p:cNvPr id="331" name="Google Shape;331;p30"/>
            <p:cNvSpPr/>
            <p:nvPr/>
          </p:nvSpPr>
          <p:spPr>
            <a:xfrm>
              <a:off x="9885563" y="293657"/>
              <a:ext cx="1164600" cy="1164600"/>
            </a:xfrm>
            <a:prstGeom prst="ellipse">
              <a:avLst/>
            </a:prstGeom>
            <a:solidFill>
              <a:srgbClr val="0B3C91"/>
            </a:solidFill>
            <a:ln w="38100" cap="flat"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Calibri"/>
                <a:ea typeface="Calibri"/>
                <a:cs typeface="Calibri"/>
                <a:sym typeface="Calibri"/>
              </a:endParaRPr>
            </a:p>
          </p:txBody>
        </p:sp>
        <p:pic>
          <p:nvPicPr>
            <p:cNvPr id="332" name="Google Shape;332;p30" descr="Mailbox with solid fill"/>
            <p:cNvPicPr preferRelativeResize="0"/>
            <p:nvPr/>
          </p:nvPicPr>
          <p:blipFill rotWithShape="1">
            <a:blip r:embed="rId6">
              <a:alphaModFix/>
            </a:blip>
            <a:srcRect/>
            <a:stretch/>
          </p:blipFill>
          <p:spPr>
            <a:xfrm>
              <a:off x="9993921" y="393400"/>
              <a:ext cx="915207" cy="915207"/>
            </a:xfrm>
            <a:prstGeom prst="rect">
              <a:avLst/>
            </a:prstGeom>
            <a:noFill/>
            <a:ln>
              <a:noFill/>
            </a:ln>
          </p:spPr>
        </p:pic>
      </p:grpSp>
      <p:sp>
        <p:nvSpPr>
          <p:cNvPr id="333" name="Google Shape;333;p30"/>
          <p:cNvSpPr txBox="1"/>
          <p:nvPr/>
        </p:nvSpPr>
        <p:spPr>
          <a:xfrm>
            <a:off x="4037025" y="4148325"/>
            <a:ext cx="2755500" cy="5310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US" sz="1500">
                <a:solidFill>
                  <a:srgbClr val="FFFFFF"/>
                </a:solidFill>
              </a:rPr>
              <a:t>Email:</a:t>
            </a:r>
            <a:endParaRPr sz="1500">
              <a:solidFill>
                <a:srgbClr val="FFFFFF"/>
              </a:solidFill>
            </a:endParaRPr>
          </a:p>
          <a:p>
            <a:pPr marL="0" marR="0" lvl="0" indent="0" algn="ctr" rtl="0">
              <a:spcBef>
                <a:spcPts val="0"/>
              </a:spcBef>
              <a:spcAft>
                <a:spcPts val="0"/>
              </a:spcAft>
              <a:buNone/>
            </a:pPr>
            <a:r>
              <a:rPr lang="en-US" sz="1500">
                <a:solidFill>
                  <a:srgbClr val="FFFFFF"/>
                </a:solidFill>
              </a:rPr>
              <a:t>nicholas.l.doty@nasa.gov</a:t>
            </a:r>
            <a:endParaRPr sz="1500" b="0" i="0" u="none" strike="noStrike" cap="none">
              <a:solidFill>
                <a:srgbClr val="FFFFFF"/>
              </a:solidFill>
              <a:latin typeface="Arial"/>
              <a:ea typeface="Arial"/>
              <a:cs typeface="Arial"/>
              <a:sym typeface="Arial"/>
            </a:endParaRPr>
          </a:p>
        </p:txBody>
      </p:sp>
      <p:grpSp>
        <p:nvGrpSpPr>
          <p:cNvPr id="334" name="Google Shape;334;p30"/>
          <p:cNvGrpSpPr/>
          <p:nvPr/>
        </p:nvGrpSpPr>
        <p:grpSpPr>
          <a:xfrm>
            <a:off x="9602860" y="2728250"/>
            <a:ext cx="1318763" cy="1318763"/>
            <a:chOff x="10096248" y="4900810"/>
            <a:chExt cx="862500" cy="862500"/>
          </a:xfrm>
        </p:grpSpPr>
        <p:sp>
          <p:nvSpPr>
            <p:cNvPr id="335" name="Google Shape;335;p30"/>
            <p:cNvSpPr/>
            <p:nvPr/>
          </p:nvSpPr>
          <p:spPr>
            <a:xfrm>
              <a:off x="10096248" y="4900810"/>
              <a:ext cx="862500" cy="862500"/>
            </a:xfrm>
            <a:prstGeom prst="ellipse">
              <a:avLst/>
            </a:prstGeom>
            <a:solidFill>
              <a:srgbClr val="0B3C91"/>
            </a:solidFill>
            <a:ln w="38100" cap="flat"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Calibri"/>
                <a:ea typeface="Calibri"/>
                <a:cs typeface="Calibri"/>
                <a:sym typeface="Calibri"/>
              </a:endParaRPr>
            </a:p>
          </p:txBody>
        </p:sp>
        <p:pic>
          <p:nvPicPr>
            <p:cNvPr id="336" name="Google Shape;336;p30" descr="Follow with solid fill"/>
            <p:cNvPicPr preferRelativeResize="0"/>
            <p:nvPr/>
          </p:nvPicPr>
          <p:blipFill rotWithShape="1">
            <a:blip r:embed="rId7">
              <a:alphaModFix/>
            </a:blip>
            <a:srcRect/>
            <a:stretch/>
          </p:blipFill>
          <p:spPr>
            <a:xfrm>
              <a:off x="10235230" y="5021836"/>
              <a:ext cx="625023" cy="625023"/>
            </a:xfrm>
            <a:prstGeom prst="rect">
              <a:avLst/>
            </a:prstGeom>
            <a:noFill/>
            <a:ln>
              <a:noFill/>
            </a:ln>
          </p:spPr>
        </p:pic>
      </p:grpSp>
      <p:sp>
        <p:nvSpPr>
          <p:cNvPr id="337" name="Google Shape;337;p30"/>
          <p:cNvSpPr txBox="1"/>
          <p:nvPr/>
        </p:nvSpPr>
        <p:spPr>
          <a:xfrm>
            <a:off x="6882550" y="4148313"/>
            <a:ext cx="1913100" cy="5310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US" sz="1500" b="0" i="0" u="none" strike="noStrike" cap="none">
                <a:solidFill>
                  <a:srgbClr val="FFFFFF"/>
                </a:solidFill>
                <a:latin typeface="Arial"/>
                <a:ea typeface="Arial"/>
                <a:cs typeface="Arial"/>
                <a:sym typeface="Arial"/>
              </a:rPr>
              <a:t>Website:</a:t>
            </a:r>
            <a:endParaRPr sz="1100"/>
          </a:p>
          <a:p>
            <a:pPr marL="0" marR="0" lvl="0" indent="0" algn="ctr" rtl="0">
              <a:spcBef>
                <a:spcPts val="0"/>
              </a:spcBef>
              <a:spcAft>
                <a:spcPts val="0"/>
              </a:spcAft>
              <a:buNone/>
            </a:pPr>
            <a:r>
              <a:rPr lang="en-US" sz="1500">
                <a:solidFill>
                  <a:srgbClr val="FFFFFF"/>
                </a:solidFill>
              </a:rPr>
              <a:t>earthdata.nasa.gov</a:t>
            </a:r>
            <a:endParaRPr sz="1500" b="0" i="0" u="none" strike="noStrike" cap="none">
              <a:solidFill>
                <a:srgbClr val="FFFFFF"/>
              </a:solidFill>
              <a:latin typeface="Arial"/>
              <a:ea typeface="Arial"/>
              <a:cs typeface="Arial"/>
              <a:sym typeface="Arial"/>
            </a:endParaRPr>
          </a:p>
        </p:txBody>
      </p:sp>
      <p:sp>
        <p:nvSpPr>
          <p:cNvPr id="338" name="Google Shape;338;p30"/>
          <p:cNvSpPr txBox="1"/>
          <p:nvPr/>
        </p:nvSpPr>
        <p:spPr>
          <a:xfrm>
            <a:off x="9475491" y="4161334"/>
            <a:ext cx="1573500" cy="5310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US" sz="1500" b="0" i="0" u="none" strike="noStrike" cap="none">
                <a:solidFill>
                  <a:srgbClr val="FFFFFF"/>
                </a:solidFill>
                <a:latin typeface="Arial"/>
                <a:ea typeface="Arial"/>
                <a:cs typeface="Arial"/>
                <a:sym typeface="Arial"/>
              </a:rPr>
              <a:t>Social Media:</a:t>
            </a:r>
            <a:endParaRPr sz="1100"/>
          </a:p>
          <a:p>
            <a:pPr marL="0" marR="0" lvl="0" indent="0" algn="ctr" rtl="0">
              <a:spcBef>
                <a:spcPts val="0"/>
              </a:spcBef>
              <a:spcAft>
                <a:spcPts val="0"/>
              </a:spcAft>
              <a:buNone/>
            </a:pPr>
            <a:r>
              <a:rPr lang="en-US" sz="1500">
                <a:solidFill>
                  <a:srgbClr val="FFFFFF"/>
                </a:solidFill>
              </a:rPr>
              <a:t>nldoty</a:t>
            </a:r>
            <a:endParaRPr sz="1500" b="0" i="0" u="none" strike="noStrike" cap="none">
              <a:solidFill>
                <a:srgbClr val="FFFFFF"/>
              </a:solidFill>
              <a:latin typeface="Arial"/>
              <a:ea typeface="Arial"/>
              <a:cs typeface="Arial"/>
              <a:sym typeface="Arial"/>
            </a:endParaRPr>
          </a:p>
        </p:txBody>
      </p:sp>
      <p:grpSp>
        <p:nvGrpSpPr>
          <p:cNvPr id="339" name="Google Shape;339;p30"/>
          <p:cNvGrpSpPr/>
          <p:nvPr/>
        </p:nvGrpSpPr>
        <p:grpSpPr>
          <a:xfrm>
            <a:off x="7179623" y="2728588"/>
            <a:ext cx="1318948" cy="1318948"/>
            <a:chOff x="5355648" y="4195667"/>
            <a:chExt cx="974400" cy="974400"/>
          </a:xfrm>
        </p:grpSpPr>
        <p:sp>
          <p:nvSpPr>
            <p:cNvPr id="340" name="Google Shape;340;p30"/>
            <p:cNvSpPr/>
            <p:nvPr/>
          </p:nvSpPr>
          <p:spPr>
            <a:xfrm>
              <a:off x="5355648" y="4195667"/>
              <a:ext cx="974400" cy="974400"/>
            </a:xfrm>
            <a:prstGeom prst="ellipse">
              <a:avLst/>
            </a:prstGeom>
            <a:solidFill>
              <a:srgbClr val="0B3C91"/>
            </a:solidFill>
            <a:ln w="38100" cap="flat"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Calibri"/>
                <a:ea typeface="Calibri"/>
                <a:cs typeface="Calibri"/>
                <a:sym typeface="Calibri"/>
              </a:endParaRPr>
            </a:p>
          </p:txBody>
        </p:sp>
        <p:pic>
          <p:nvPicPr>
            <p:cNvPr id="341" name="Google Shape;341;p30" descr="Internet with solid fill"/>
            <p:cNvPicPr preferRelativeResize="0"/>
            <p:nvPr/>
          </p:nvPicPr>
          <p:blipFill rotWithShape="1">
            <a:blip r:embed="rId8">
              <a:alphaModFix/>
            </a:blip>
            <a:srcRect/>
            <a:stretch/>
          </p:blipFill>
          <p:spPr>
            <a:xfrm>
              <a:off x="5455448" y="4289736"/>
              <a:ext cx="772005" cy="772005"/>
            </a:xfrm>
            <a:prstGeom prst="rect">
              <a:avLst/>
            </a:prstGeom>
            <a:noFill/>
            <a:ln>
              <a:noFill/>
            </a:ln>
          </p:spPr>
        </p:pic>
      </p:grpSp>
      <p:sp>
        <p:nvSpPr>
          <p:cNvPr id="342" name="Google Shape;342;p30"/>
          <p:cNvSpPr txBox="1"/>
          <p:nvPr/>
        </p:nvSpPr>
        <p:spPr>
          <a:xfrm>
            <a:off x="4429271" y="1997351"/>
            <a:ext cx="6742200" cy="3000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US" sz="1500">
                <a:solidFill>
                  <a:srgbClr val="FFFFFF"/>
                </a:solidFill>
              </a:rPr>
              <a:t>Always</a:t>
            </a:r>
            <a:r>
              <a:rPr lang="en-US" sz="1500" b="0" i="0" u="none" strike="noStrike" cap="none">
                <a:solidFill>
                  <a:srgbClr val="FFFFFF"/>
                </a:solidFill>
                <a:latin typeface="Arial"/>
                <a:ea typeface="Arial"/>
                <a:cs typeface="Arial"/>
                <a:sym typeface="Arial"/>
              </a:rPr>
              <a:t> </a:t>
            </a:r>
            <a:endParaRPr sz="1100"/>
          </a:p>
        </p:txBody>
      </p:sp>
      <p:sp>
        <p:nvSpPr>
          <p:cNvPr id="343" name="Google Shape;343;p3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18</a:t>
            </a:fld>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694</Words>
  <Application>Microsoft Office PowerPoint</Application>
  <PresentationFormat>Widescreen</PresentationFormat>
  <Paragraphs>114</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Avenir</vt:lpstr>
      <vt:lpstr>Calibri</vt:lpstr>
      <vt:lpstr>Office Theme</vt:lpstr>
      <vt:lpstr>PowerPoint Presentation</vt:lpstr>
      <vt:lpstr>Optimize!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Trakas, Diane E. (GSFC-423.0)[ASRC FEDERAL SYSTEM SOLUTIONS]</dc:creator>
  <cp:lastModifiedBy>Trakas, Diane E. (GSFC-423.0)[ASRC FEDERAL SYSTEM SOLUTIONS]</cp:lastModifiedBy>
  <cp:revision>2</cp:revision>
  <dcterms:modified xsi:type="dcterms:W3CDTF">2024-06-24T16:39:15Z</dcterms:modified>
</cp:coreProperties>
</file>