
<file path=[Content_Types].xml><?xml version="1.0" encoding="utf-8"?>
<Types xmlns="http://schemas.openxmlformats.org/package/2006/content-types">
  <Default Extension="avi" ContentType="video/x-msvideo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73" r:id="rId3"/>
    <p:sldId id="267" r:id="rId4"/>
    <p:sldId id="258" r:id="rId5"/>
    <p:sldId id="280" r:id="rId6"/>
    <p:sldId id="274" r:id="rId7"/>
    <p:sldId id="284" r:id="rId8"/>
    <p:sldId id="398" r:id="rId9"/>
    <p:sldId id="285" r:id="rId10"/>
    <p:sldId id="39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133B670-8A28-1725-2808-469892C86251}" name="Heineck, James T. (ARC-AOX)" initials="HJT(A" userId="S::jheineck@ndc.nasa.gov::3b7c94fe-008d-4fe3-8d4e-a7403076c008" providerId="AD"/>
  <p188:author id="{A89D40FD-785F-8384-E795-1AF493BC2755}" name="Danehy, Paul M. (LARC-D304)" initials="DPM(D" userId="S::pdanehy@ndc.nasa.gov::c837e10d-b2d0-49e9-aab0-ba887e39e9d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C430F3-0DD6-48FB-8451-11A13B806D36}" v="1" dt="2024-07-02T02:14:39.271"/>
    <p1510:client id="{1DB53C2F-B622-417C-A8C4-621DC38D52CF}" v="150" dt="2024-07-01T21:01:33.126"/>
    <p1510:client id="{99CAF5A6-20AC-4A06-AAED-6DC5905E28B3}" v="69" dt="2024-07-01T20:57:43.9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1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7489C0-186B-4010-835D-CACB446F043C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B2CD6-2BD5-494F-A0F9-BFC1966B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15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B2CD6-2BD5-494F-A0F9-BFC1966BA7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874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B2CD6-2BD5-494F-A0F9-BFC1966BA7C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689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B2CD6-2BD5-494F-A0F9-BFC1966BA7C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215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B2CD6-2BD5-494F-A0F9-BFC1966BA7C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465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677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744C59DE-4FA3-4E4C-97B3-4BF4A11E27FD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304800" y="955675"/>
            <a:ext cx="102129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221190"/>
            <a:ext cx="11988800" cy="5380856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accent1"/>
              </a:buClr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304801" y="167508"/>
            <a:ext cx="10212939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l">
              <a:defRPr sz="320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4212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 txBox="1">
            <a:spLocks/>
          </p:cNvSpPr>
          <p:nvPr/>
        </p:nvSpPr>
        <p:spPr>
          <a:xfrm>
            <a:off x="99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defTabSz="914400" eaLnBrk="0" hangingPunct="0"/>
            <a:fld id="{D1D1487B-BC26-49F1-832A-1389F3ED2B56}" type="datetime1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defTabSz="914400" eaLnBrk="0" hangingPunct="0"/>
              <a:t>7/1/2024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DE794882-CAE7-4C9B-9C3F-8DC6A1BC4533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203200" y="955675"/>
            <a:ext cx="103145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203201" y="167508"/>
            <a:ext cx="10314539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1857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4163484" y="6627813"/>
            <a:ext cx="3860800" cy="228600"/>
          </a:xfrm>
          <a:prstGeom prst="rect">
            <a:avLst/>
          </a:prstGeom>
        </p:spPr>
        <p:txBody>
          <a:bodyPr anchor="ctr"/>
          <a:lstStyle/>
          <a:p>
            <a:pPr algn="ctr" defTabSz="914400" eaLnBrk="0" hangingPunct="0"/>
            <a:r>
              <a:rPr lang="en-US" sz="1000" b="1">
                <a:solidFill>
                  <a:srgbClr val="898989"/>
                </a:solidFill>
                <a:latin typeface="Calibri" charset="0"/>
                <a:ea typeface="ＭＳ Ｐゴシック" pitchFamily="33" charset="-128"/>
                <a:cs typeface="+mn-cs"/>
              </a:rPr>
              <a:t>Document Title</a:t>
            </a: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5461385B-0048-4BDE-997F-840750213607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656319" y="167508"/>
            <a:ext cx="886142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5764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1625601" y="1066800"/>
            <a:ext cx="8860367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CA77DC20-3B50-4967-9347-FDE585A88981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89408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3881171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1625601" y="1066800"/>
            <a:ext cx="8860367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8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79715EB9-E7D6-4A24-882E-7DD01113CAE6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89408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1089654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508000" y="1219200"/>
            <a:ext cx="41656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48D981B0-8762-4F59-9955-6E8434BB51C9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1" y="273050"/>
            <a:ext cx="3096684" cy="7937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19201"/>
            <a:ext cx="6815667" cy="4906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371601"/>
            <a:ext cx="4011084" cy="4754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176090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25CA770B-A730-41F3-899C-DE5E82A561EF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373606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9C0E0-A320-4D96-A973-4401A9A85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00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/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9C0E0-A320-4D96-A973-4401A9A85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81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1022035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244159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3455163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1262128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3085558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838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16000" y="1524000"/>
            <a:ext cx="508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99200" y="15240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99200" y="36576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srgbClr val="000000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23441-0C99-4737-8F4C-54FB0C7737A6}" type="slidenum">
              <a:rPr lang="en-US"/>
              <a:pPr>
                <a:defRPr/>
              </a:pPr>
              <a:t>‹#›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590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838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1524000"/>
            <a:ext cx="508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99200" y="15240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99200" y="36576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0" y="6629400"/>
            <a:ext cx="2844800" cy="3810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9448800" y="6629400"/>
            <a:ext cx="2743200" cy="381000"/>
          </a:xfrm>
        </p:spPr>
        <p:txBody>
          <a:bodyPr/>
          <a:lstStyle>
            <a:lvl1pPr>
              <a:defRPr/>
            </a:lvl1pPr>
          </a:lstStyle>
          <a:p>
            <a:fld id="{00332FFC-B647-453D-97C5-E94BE57F4FF7}" type="slidenum">
              <a:rPr lang="en-US"/>
              <a:pPr/>
              <a:t>‹#›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0051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838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016000" y="1524000"/>
            <a:ext cx="103632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srgbClr val="000000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30984-805F-4515-BE5E-D7744F692435}" type="slidenum">
              <a:rPr lang="en-US"/>
              <a:pPr>
                <a:defRPr/>
              </a:pPr>
              <a:t>‹#›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6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9576816" y="0"/>
            <a:ext cx="2615184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0" hangingPunct="0"/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Calibri" charset="0"/>
              </a:defRPr>
            </a:lvl1pPr>
          </a:lstStyle>
          <a:p>
            <a:pPr eaLnBrk="0" hangingPunct="0"/>
            <a:fld id="{8589C0E0-A320-4D96-A973-4401A9A854BB}" type="slidenum">
              <a:rPr lang="en-US" b="1" smtClean="0">
                <a:ea typeface="ＭＳ Ｐゴシック" pitchFamily="33" charset="-128"/>
              </a:rPr>
              <a:pPr eaLnBrk="0" hangingPunct="0"/>
              <a:t>‹#›</a:t>
            </a:fld>
            <a:endParaRPr lang="en-US" b="1">
              <a:ea typeface="ＭＳ Ｐゴシック" pitchFamily="3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71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Wingdings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00C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0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Courier New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gif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gif"/><Relationship Id="rId7" Type="http://schemas.openxmlformats.org/officeDocument/2006/relationships/image" Target="../media/image25.tif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tiff"/><Relationship Id="rId5" Type="http://schemas.openxmlformats.org/officeDocument/2006/relationships/image" Target="../media/image23.tiff"/><Relationship Id="rId10" Type="http://schemas.openxmlformats.org/officeDocument/2006/relationships/image" Target="../media/image28.gif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avi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3.png"/><Relationship Id="rId4" Type="http://schemas.openxmlformats.org/officeDocument/2006/relationships/video" Target="../media/media2.avi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14.png"/><Relationship Id="rId10" Type="http://schemas.openxmlformats.org/officeDocument/2006/relationships/image" Target="../media/image42.png"/><Relationship Id="rId4" Type="http://schemas.openxmlformats.org/officeDocument/2006/relationships/image" Target="../media/image37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73ACB-5631-49BB-B86B-2F61AC4EF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818" y="1908785"/>
            <a:ext cx="9362141" cy="1470025"/>
          </a:xfrm>
        </p:spPr>
        <p:txBody>
          <a:bodyPr/>
          <a:lstStyle/>
          <a:p>
            <a:r>
              <a:rPr lang="en-US" sz="3600">
                <a:solidFill>
                  <a:srgbClr val="000099"/>
                </a:solidFill>
              </a:rPr>
              <a:t>Spectroscopic measurement techniques at NASA</a:t>
            </a:r>
            <a:endParaRPr lang="en-US" sz="3600" b="0" i="1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753AAA-7C00-44FC-AE13-F2C8B97D93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728" y="3763035"/>
            <a:ext cx="10942320" cy="2418690"/>
          </a:xfrm>
        </p:spPr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Speakers: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Paul M. Danehy*, Neil Rodrigues**, Amanda Braun***</a:t>
            </a:r>
          </a:p>
          <a:p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</a:rPr>
              <a:t>Advanced Measurements and Data Systems Branch, NASA Langley Research Center</a:t>
            </a:r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i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*ST for Advanced </a:t>
            </a:r>
            <a:r>
              <a:rPr lang="en-US" sz="2000" i="1">
                <a:solidFill>
                  <a:schemeClr val="tx1">
                    <a:lumMod val="65000"/>
                    <a:lumOff val="35000"/>
                  </a:schemeClr>
                </a:solidFill>
              </a:rPr>
              <a:t>Measurement Systems</a:t>
            </a:r>
          </a:p>
          <a:p>
            <a:r>
              <a:rPr lang="en-US" sz="2000" i="1">
                <a:solidFill>
                  <a:schemeClr val="tx1">
                    <a:lumMod val="65000"/>
                    <a:lumOff val="35000"/>
                  </a:schemeClr>
                </a:solidFill>
              </a:rPr>
              <a:t>** Optical Physicist, Research Aerospace Technology</a:t>
            </a:r>
          </a:p>
          <a:p>
            <a:r>
              <a:rPr lang="en-US" sz="2000" i="1">
                <a:solidFill>
                  <a:schemeClr val="tx1">
                    <a:lumMod val="65000"/>
                    <a:lumOff val="35000"/>
                  </a:schemeClr>
                </a:solidFill>
              </a:rPr>
              <a:t>*** NASA Postdoctoral Fellow 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109903-5879-5BF3-CA08-ACF295D01ABD}"/>
              </a:ext>
            </a:extLst>
          </p:cNvPr>
          <p:cNvSpPr txBox="1"/>
          <p:nvPr/>
        </p:nvSpPr>
        <p:spPr>
          <a:xfrm>
            <a:off x="0" y="0"/>
            <a:ext cx="106423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1">
                <a:solidFill>
                  <a:srgbClr val="000099"/>
                </a:solidFill>
                <a:effectLst/>
                <a:latin typeface="DejaVu Sans"/>
              </a:rPr>
              <a:t>NASA/ONERA/DRL Workshop on surface and flowfield optical measurement techniques for aerospace flows</a:t>
            </a:r>
          </a:p>
          <a:p>
            <a:pPr algn="l"/>
            <a:r>
              <a:rPr lang="en-US" sz="2400" b="1" i="1">
                <a:solidFill>
                  <a:srgbClr val="000099"/>
                </a:solidFill>
                <a:effectLst/>
                <a:latin typeface="DejaVu Sans"/>
              </a:rPr>
              <a:t>19 July, 2024, ONERA's Fauga Mauzac</a:t>
            </a:r>
            <a:r>
              <a:rPr lang="en-US" sz="2400" b="1" i="1">
                <a:solidFill>
                  <a:srgbClr val="000099"/>
                </a:solidFill>
                <a:latin typeface="DejaVu Sans"/>
              </a:rPr>
              <a:t> site, </a:t>
            </a:r>
            <a:r>
              <a:rPr lang="en-US" sz="2400" b="1" i="1">
                <a:solidFill>
                  <a:srgbClr val="000099"/>
                </a:solidFill>
                <a:effectLst/>
                <a:latin typeface="DejaVu Sans"/>
              </a:rPr>
              <a:t>Toulouse, France</a:t>
            </a:r>
            <a:endParaRPr lang="en-US" sz="2400" b="1" i="0">
              <a:solidFill>
                <a:srgbClr val="000099"/>
              </a:solidFill>
              <a:effectLst/>
              <a:latin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05293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3F93D-4609-D565-1C32-419C7AAF07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3425" y="1254126"/>
            <a:ext cx="10363200" cy="1470025"/>
          </a:xfrm>
        </p:spPr>
        <p:txBody>
          <a:bodyPr/>
          <a:lstStyle/>
          <a:p>
            <a:r>
              <a:rPr lang="en-US"/>
              <a:t>Today’s Presentations from NASA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5349E3-BCDB-E0CA-D5E0-AF38B07B67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5375" y="2419350"/>
            <a:ext cx="10534649" cy="1752600"/>
          </a:xfrm>
        </p:spPr>
        <p:txBody>
          <a:bodyPr/>
          <a:lstStyle/>
          <a:p>
            <a:pPr marL="342900" marR="0" lvl="0" indent="-342900" algn="l">
              <a:spcBef>
                <a:spcPts val="0"/>
              </a:spcBef>
              <a:spcAft>
                <a:spcPts val="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40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Spectroscopic measurement techniques at NASA</a:t>
            </a:r>
            <a:endParaRPr lang="en-US" sz="240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342900" marR="0" lvl="0" indent="-342900" algn="l">
              <a:spcBef>
                <a:spcPts val="0"/>
              </a:spcBef>
              <a:spcAft>
                <a:spcPts val="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40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Surface measurements techniques at NASA</a:t>
            </a:r>
            <a:endParaRPr lang="en-US" sz="240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342900" marR="0" lvl="0" indent="-342900" algn="l">
              <a:spcBef>
                <a:spcPts val="0"/>
              </a:spcBef>
              <a:spcAft>
                <a:spcPts val="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40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Flow measurements techniques at NASA</a:t>
            </a:r>
            <a:endParaRPr lang="en-US" sz="240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l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25F8838-8C26-F972-E4DB-8ED3E6A8A599}"/>
              </a:ext>
            </a:extLst>
          </p:cNvPr>
          <p:cNvSpPr txBox="1">
            <a:spLocks/>
          </p:cNvSpPr>
          <p:nvPr/>
        </p:nvSpPr>
        <p:spPr>
          <a:xfrm>
            <a:off x="1095375" y="4194176"/>
            <a:ext cx="10534649" cy="1752600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charset="2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ヒラギノ角ゴ Pro W3" pitchFamily="-109" charset="-128"/>
                <a:cs typeface="Arial" panose="020B0604020202020204" pitchFamily="34" charset="0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400">
                <a:solidFill>
                  <a:schemeClr val="tx1"/>
                </a:solidFill>
                <a:latin typeface="+mn-lt"/>
                <a:ea typeface="Times New Roman" panose="02020603050405020304" pitchFamily="18" charset="0"/>
              </a:rPr>
              <a:t>~8 minutes overview by Paul Danehy, ST for Advanced Measurement Systems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40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~7 minutes of highlights from in-person workshop attendees</a:t>
            </a:r>
          </a:p>
          <a:p>
            <a:pPr algn="l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70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BA0F6C-90A4-4EB3-B277-079150130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978149"/>
            <a:ext cx="11988800" cy="5380856"/>
          </a:xfrm>
        </p:spPr>
        <p:txBody>
          <a:bodyPr/>
          <a:lstStyle/>
          <a:p>
            <a:r>
              <a:rPr lang="en-US"/>
              <a:t>Excluding Conventional ‘standard’ measurement techniques herein: </a:t>
            </a:r>
            <a:r>
              <a:rPr lang="en-US" i="1"/>
              <a:t>lift, drag, surface pressure… </a:t>
            </a:r>
          </a:p>
          <a:p>
            <a:pPr lvl="1"/>
            <a:r>
              <a:rPr lang="en-US"/>
              <a:t>Most tunnel data acquired is conventional (lift, drag); AMS can explain </a:t>
            </a:r>
            <a:r>
              <a:rPr lang="en-US" b="1" i="1"/>
              <a:t>why</a:t>
            </a:r>
            <a:endParaRPr lang="en-US"/>
          </a:p>
          <a:p>
            <a:r>
              <a:rPr lang="en-US"/>
              <a:t>Concerned today with Advanced Measurement Systems (AMS)</a:t>
            </a:r>
          </a:p>
          <a:p>
            <a:pPr lvl="1"/>
            <a:r>
              <a:rPr lang="en-US"/>
              <a:t>AMS = non-intrusive flow and non-conventional surface measurement techniques for wind tunnels, flight</a:t>
            </a:r>
          </a:p>
          <a:p>
            <a:pPr marL="457200" lvl="1" indent="0">
              <a:buNone/>
            </a:pPr>
            <a:r>
              <a:rPr lang="en-US" sz="1200"/>
              <a:t> </a:t>
            </a:r>
          </a:p>
          <a:p>
            <a:r>
              <a:rPr lang="en-US"/>
              <a:t>NASA AMS Efforts:</a:t>
            </a:r>
          </a:p>
          <a:p>
            <a:pPr lvl="1"/>
            <a:r>
              <a:rPr lang="en-US"/>
              <a:t>Civil Servants and Onsite Contractors at many NASA Centers</a:t>
            </a:r>
          </a:p>
          <a:p>
            <a:pPr lvl="2"/>
            <a:r>
              <a:rPr lang="en-US"/>
              <a:t>Primarily Aero Research Centers: Ames, Glenn, Langley, Armstrong but Marshall too </a:t>
            </a:r>
          </a:p>
          <a:p>
            <a:pPr lvl="1"/>
            <a:r>
              <a:rPr lang="en-US"/>
              <a:t>We leverage broader national and international instrument development community</a:t>
            </a:r>
          </a:p>
          <a:p>
            <a:pPr lvl="2"/>
            <a:r>
              <a:rPr lang="en-US"/>
              <a:t>Universities and industry through Small Business Innovative Research (SBIR)</a:t>
            </a:r>
          </a:p>
          <a:p>
            <a:pPr lvl="2"/>
            <a:r>
              <a:rPr lang="en-US"/>
              <a:t>Purchase available technologies where possible (e.g. software for PIV, BOS, etc.)</a:t>
            </a:r>
            <a:endParaRPr lang="en-US" sz="1400"/>
          </a:p>
          <a:p>
            <a:pPr lvl="2"/>
            <a:endParaRPr lang="en-US" sz="1200"/>
          </a:p>
          <a:p>
            <a:r>
              <a:rPr lang="en-US"/>
              <a:t>Recent Trends in Ground Testing at NASA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/>
              <a:t>Computational methods are transitioning from RANS to time-resolved</a:t>
            </a:r>
            <a:r>
              <a:rPr lang="en-US">
                <a:sym typeface="Wingdings" panose="05000000000000000000" pitchFamily="2" charset="2"/>
              </a:rPr>
              <a:t> methods</a:t>
            </a:r>
          </a:p>
          <a:p>
            <a:pPr lvl="2"/>
            <a:r>
              <a:rPr lang="en-US">
                <a:sym typeface="Wingdings" panose="05000000000000000000" pitchFamily="2" charset="2"/>
              </a:rPr>
              <a:t>Drives need for high-speed, time-resolved measurements, spectra</a:t>
            </a:r>
          </a:p>
          <a:p>
            <a:pPr lvl="2"/>
            <a:r>
              <a:rPr lang="en-US">
                <a:sym typeface="Wingdings" panose="05000000000000000000" pitchFamily="2" charset="2"/>
              </a:rPr>
              <a:t>100 Hz, 10 kHz, 1 MHz, or faster</a:t>
            </a:r>
            <a:endParaRPr lang="en-US"/>
          </a:p>
          <a:p>
            <a:pPr marL="800100" lvl="1" indent="-342900">
              <a:buFont typeface="+mj-lt"/>
              <a:buAutoNum type="arabicPeriod"/>
            </a:pPr>
            <a:r>
              <a:rPr lang="en-US"/>
              <a:t>Fewer facilities </a:t>
            </a:r>
            <a:r>
              <a:rPr lang="en-US">
                <a:sym typeface="Wingdings" panose="05000000000000000000" pitchFamily="2" charset="2"/>
              </a:rPr>
              <a:t> need to get </a:t>
            </a:r>
            <a:r>
              <a:rPr lang="en-US" i="1">
                <a:sym typeface="Wingdings" panose="05000000000000000000" pitchFamily="2" charset="2"/>
              </a:rPr>
              <a:t>more information </a:t>
            </a:r>
            <a:r>
              <a:rPr lang="en-US">
                <a:sym typeface="Wingdings" panose="05000000000000000000" pitchFamily="2" charset="2"/>
              </a:rPr>
              <a:t>out of wind tunnel testing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>
                <a:sym typeface="Wingdings" panose="05000000000000000000" pitchFamily="2" charset="2"/>
              </a:rPr>
              <a:t>Modelling of facility itself to improve comparison with computations  need to characterize facilities</a:t>
            </a:r>
            <a:r>
              <a:rPr lang="en-US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15FA41D-CD29-4A83-A6FB-C1C953077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67508"/>
            <a:ext cx="10506075" cy="615950"/>
          </a:xfrm>
        </p:spPr>
        <p:txBody>
          <a:bodyPr/>
          <a:lstStyle/>
          <a:p>
            <a:r>
              <a:rPr lang="en-US" sz="3100"/>
              <a:t>Measurement techniques for aerospace flows @ NASA</a:t>
            </a:r>
            <a:endParaRPr lang="en-US"/>
          </a:p>
        </p:txBody>
      </p:sp>
      <p:pic>
        <p:nvPicPr>
          <p:cNvPr id="2050" name="Picture 2" descr="NASA Visitor Centers - NASA">
            <a:extLst>
              <a:ext uri="{FF2B5EF4-FFF2-40B4-BE49-F238E27FC236}">
                <a16:creationId xmlns:a16="http://schemas.microsoft.com/office/drawing/2014/main" id="{47DCE75D-AAA4-40A9-7F42-C3BDAB1CC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803" y="2287951"/>
            <a:ext cx="3243697" cy="194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0CD57263-98DC-9C77-B54F-09A993551C5F}"/>
              </a:ext>
            </a:extLst>
          </p:cNvPr>
          <p:cNvSpPr txBox="1">
            <a:spLocks/>
          </p:cNvSpPr>
          <p:nvPr/>
        </p:nvSpPr>
        <p:spPr>
          <a:xfrm>
            <a:off x="9458325" y="4053933"/>
            <a:ext cx="2705100" cy="739717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Ø"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ヒラギノ角ゴ Pro W3" pitchFamily="-109" charset="-128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8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ヒラギノ角ゴ Pro W3" pitchFamily="-109" charset="-128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6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pitchFamily="-105" charset="-128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pitchFamily="-105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457200" algn="l"/>
              </a:tabLst>
            </a:pPr>
            <a:r>
              <a:rPr lang="en-US">
                <a:solidFill>
                  <a:schemeClr val="tx1"/>
                </a:solidFill>
                <a:latin typeface="+mn-lt"/>
                <a:ea typeface="Times New Roman" panose="02020603050405020304" pitchFamily="18" charset="0"/>
              </a:rPr>
              <a:t>Major NASA Centers</a:t>
            </a:r>
          </a:p>
        </p:txBody>
      </p:sp>
    </p:spTree>
    <p:extLst>
      <p:ext uri="{BB962C8B-B14F-4D97-AF65-F5344CB8AC3E}">
        <p14:creationId xmlns:p14="http://schemas.microsoft.com/office/powerpoint/2010/main" val="191399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7A5AF295-6C63-40AF-A6AD-D2C63BF23A61}"/>
              </a:ext>
            </a:extLst>
          </p:cNvPr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677" t="5779" r="32344" b="61826"/>
          <a:stretch/>
        </p:blipFill>
        <p:spPr>
          <a:xfrm>
            <a:off x="5717406" y="1172368"/>
            <a:ext cx="2417375" cy="1647833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9E0E613-96C2-47BC-BCC6-14AA4964F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31647"/>
            <a:ext cx="7749502" cy="5456077"/>
          </a:xfrm>
        </p:spPr>
        <p:txBody>
          <a:bodyPr/>
          <a:lstStyle/>
          <a:p>
            <a:pPr marL="0" indent="0">
              <a:buNone/>
            </a:pPr>
            <a:r>
              <a:rPr lang="en-US" sz="1800" b="1">
                <a:solidFill>
                  <a:srgbClr val="FF0000"/>
                </a:solidFill>
              </a:rPr>
              <a:t>Spectroscopic Flow Visualization</a:t>
            </a:r>
          </a:p>
          <a:p>
            <a:pPr marL="0" indent="0">
              <a:buNone/>
            </a:pPr>
            <a:endParaRPr lang="en-US" sz="1800" b="0"/>
          </a:p>
          <a:p>
            <a:r>
              <a:rPr lang="en-US" sz="1800" b="0"/>
              <a:t>Planar laser-induced fluorescence (PLIF)</a:t>
            </a:r>
          </a:p>
          <a:p>
            <a:pPr lvl="1"/>
            <a:r>
              <a:rPr lang="en-US" sz="1600"/>
              <a:t>OH for reacting, NO seeded for non-reacting, O-atom</a:t>
            </a:r>
          </a:p>
          <a:p>
            <a:pPr lvl="1"/>
            <a:r>
              <a:rPr lang="en-US" sz="1600"/>
              <a:t>2D, 3D flow visualization, velocity, temperature</a:t>
            </a:r>
          </a:p>
          <a:p>
            <a:pPr lvl="1"/>
            <a:r>
              <a:rPr lang="en-US" sz="1600"/>
              <a:t>10 Hz continuous operation</a:t>
            </a:r>
          </a:p>
          <a:p>
            <a:pPr lvl="1"/>
            <a:r>
              <a:rPr lang="en-US" sz="1600"/>
              <a:t>&gt;200 kHz pulse burst laser system      </a:t>
            </a:r>
          </a:p>
          <a:p>
            <a:pPr lvl="1"/>
            <a:r>
              <a:rPr lang="en-US" sz="1600"/>
              <a:t>Flow visualization applications:</a:t>
            </a:r>
          </a:p>
          <a:p>
            <a:pPr lvl="2"/>
            <a:r>
              <a:rPr lang="en-US" sz="1400"/>
              <a:t>Supersonic Combustion           </a:t>
            </a:r>
            <a:r>
              <a:rPr lang="en-US" sz="1400">
                <a:solidFill>
                  <a:srgbClr val="00B0F0"/>
                </a:solidFill>
              </a:rPr>
              <a:t>[Danehy LaRC &amp; university collaborators]</a:t>
            </a:r>
            <a:endParaRPr lang="en-US"/>
          </a:p>
          <a:p>
            <a:pPr lvl="2"/>
            <a:r>
              <a:rPr lang="en-US" sz="1400"/>
              <a:t>Reaction Control Systems (RCS)              </a:t>
            </a:r>
            <a:r>
              <a:rPr lang="en-US" sz="1400">
                <a:solidFill>
                  <a:srgbClr val="00B0F0"/>
                </a:solidFill>
              </a:rPr>
              <a:t>[Bathel, Inman, Danehy LaRC]</a:t>
            </a:r>
            <a:endParaRPr lang="en-US" sz="1400"/>
          </a:p>
          <a:p>
            <a:pPr lvl="2"/>
            <a:r>
              <a:rPr lang="en-US" sz="1400"/>
              <a:t>Fuel air mixing 		            </a:t>
            </a:r>
            <a:r>
              <a:rPr lang="en-US" sz="1400">
                <a:solidFill>
                  <a:srgbClr val="00B0F0"/>
                </a:solidFill>
              </a:rPr>
              <a:t>[Ground, Drozda, Danehy LaRC]</a:t>
            </a:r>
            <a:endParaRPr lang="en-US" sz="1400"/>
          </a:p>
          <a:p>
            <a:pPr lvl="2"/>
            <a:r>
              <a:rPr lang="en-US" sz="1400"/>
              <a:t>Plume Surface Interactions (PSI)        </a:t>
            </a:r>
            <a:r>
              <a:rPr lang="en-US" sz="1400">
                <a:solidFill>
                  <a:srgbClr val="00B0F0"/>
                </a:solidFill>
              </a:rPr>
              <a:t>[Rodrigues, Tyrrell, Danehy LaRC]</a:t>
            </a:r>
            <a:endParaRPr lang="en-US" sz="1400"/>
          </a:p>
          <a:p>
            <a:pPr lvl="2"/>
            <a:r>
              <a:rPr lang="en-US" sz="1400"/>
              <a:t>Wake flows		         </a:t>
            </a:r>
            <a:r>
              <a:rPr lang="en-US" sz="1400">
                <a:solidFill>
                  <a:srgbClr val="00B0F0"/>
                </a:solidFill>
              </a:rPr>
              <a:t>[Rodrigues, Tyrrell, Danehy LaRC]</a:t>
            </a:r>
            <a:endParaRPr lang="en-US" sz="1400"/>
          </a:p>
          <a:p>
            <a:pPr lvl="2"/>
            <a:r>
              <a:rPr lang="en-US" sz="1400"/>
              <a:t>Boundary layer transition          	               </a:t>
            </a:r>
            <a:r>
              <a:rPr lang="en-US" sz="1400">
                <a:solidFill>
                  <a:srgbClr val="00B0F0"/>
                </a:solidFill>
              </a:rPr>
              <a:t>[Bathel, Inman, Danehy LaRC]</a:t>
            </a:r>
          </a:p>
          <a:p>
            <a:pPr lvl="2"/>
            <a:r>
              <a:rPr lang="en-US" sz="1400"/>
              <a:t>Hypersonic Materials Test       </a:t>
            </a:r>
            <a:r>
              <a:rPr lang="en-US" sz="1400">
                <a:solidFill>
                  <a:srgbClr val="00B0F0"/>
                </a:solidFill>
              </a:rPr>
              <a:t>[Bathel, Inman, Johansen,  Danehy LaRC]</a:t>
            </a:r>
          </a:p>
          <a:p>
            <a:r>
              <a:rPr lang="en-US" sz="1800"/>
              <a:t>Laser Induced Fluorescence of O and N atoms</a:t>
            </a:r>
          </a:p>
          <a:p>
            <a:pPr lvl="1"/>
            <a:r>
              <a:rPr lang="en-US" sz="1600"/>
              <a:t>NASA Ames Arcjets (dormant)		</a:t>
            </a:r>
            <a:endParaRPr lang="en-US" sz="1600" b="0"/>
          </a:p>
          <a:p>
            <a:r>
              <a:rPr lang="en-US" sz="1800" b="0"/>
              <a:t>Rayleigh Scattering</a:t>
            </a:r>
          </a:p>
          <a:p>
            <a:pPr lvl="1"/>
            <a:r>
              <a:rPr lang="en-US" sz="1600"/>
              <a:t>Density measurement and flow vis for PSI          </a:t>
            </a:r>
            <a:r>
              <a:rPr lang="en-US" sz="1600">
                <a:solidFill>
                  <a:srgbClr val="00B0F0"/>
                </a:solidFill>
              </a:rPr>
              <a:t>[Rodrigues, Braun LaRC]</a:t>
            </a:r>
            <a:endParaRPr lang="en-US" sz="1600"/>
          </a:p>
          <a:p>
            <a:pPr marL="457200" lvl="1" indent="0">
              <a:buNone/>
            </a:pPr>
            <a:endParaRPr lang="en-US" sz="1600" b="0"/>
          </a:p>
          <a:p>
            <a:endParaRPr lang="en-US" sz="2000" b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7CA80C-E079-4152-BE1A-2ED0F45DF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Spectroscopic Techniques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2924283-E693-4632-BD82-CA2D3FC6F58C}"/>
              </a:ext>
            </a:extLst>
          </p:cNvPr>
          <p:cNvSpPr txBox="1"/>
          <p:nvPr/>
        </p:nvSpPr>
        <p:spPr>
          <a:xfrm>
            <a:off x="5734159" y="1172368"/>
            <a:ext cx="17126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Orion RCS Jet PLIF</a:t>
            </a:r>
            <a:endParaRPr lang="en-US" b="1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B81665-871B-1E88-4172-78CDE52CD47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5" t="-290" b="35063"/>
          <a:stretch/>
        </p:blipFill>
        <p:spPr bwMode="auto">
          <a:xfrm>
            <a:off x="8492949" y="2231879"/>
            <a:ext cx="2260952" cy="2305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DBAA62CB-B094-A18D-6E1A-16AE300F19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5" t="1" r="32082" b="32614"/>
          <a:stretch/>
        </p:blipFill>
        <p:spPr bwMode="auto">
          <a:xfrm>
            <a:off x="10846130" y="2306343"/>
            <a:ext cx="1086798" cy="2296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007DCA7-2C51-2B50-9872-C439832023E7}"/>
              </a:ext>
            </a:extLst>
          </p:cNvPr>
          <p:cNvSpPr txBox="1"/>
          <p:nvPr/>
        </p:nvSpPr>
        <p:spPr>
          <a:xfrm>
            <a:off x="7899044" y="4812268"/>
            <a:ext cx="1051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PLIF  CFD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4AC7B9-998C-5DE4-7D91-57A1C8E77FC8}"/>
              </a:ext>
            </a:extLst>
          </p:cNvPr>
          <p:cNvSpPr txBox="1"/>
          <p:nvPr/>
        </p:nvSpPr>
        <p:spPr>
          <a:xfrm>
            <a:off x="10690953" y="4519880"/>
            <a:ext cx="1456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/>
              <a:t>Supersonic fuel/air mixing</a:t>
            </a:r>
            <a:endParaRPr lang="en-US" b="1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37F82CB-2EF3-912F-DE54-7183DD0CC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388" y="1121509"/>
            <a:ext cx="3864357" cy="112832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62328D-A4D2-EED5-DF65-5EB594052CAD}"/>
              </a:ext>
            </a:extLst>
          </p:cNvPr>
          <p:cNvSpPr txBox="1"/>
          <p:nvPr/>
        </p:nvSpPr>
        <p:spPr>
          <a:xfrm>
            <a:off x="8283388" y="1685670"/>
            <a:ext cx="3714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OH PLIF in supersonic </a:t>
            </a:r>
          </a:p>
          <a:p>
            <a:r>
              <a:rPr lang="en-US" sz="1600" b="1">
                <a:solidFill>
                  <a:schemeClr val="bg1"/>
                </a:solidFill>
              </a:rPr>
              <a:t>combustion of C2H4 with GWU @ UVA</a:t>
            </a:r>
            <a:endParaRPr lang="en-US" b="1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E45ADDE-0ACC-464D-09EF-1AD10F6733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13" y="5059540"/>
            <a:ext cx="3266262" cy="148078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35F91CF-7D62-54D8-A0AD-5E40145F8F45}"/>
              </a:ext>
            </a:extLst>
          </p:cNvPr>
          <p:cNvSpPr txBox="1"/>
          <p:nvPr/>
        </p:nvSpPr>
        <p:spPr>
          <a:xfrm>
            <a:off x="7899044" y="6466344"/>
            <a:ext cx="419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PLIF visualization of PSI and entry vehicle wake</a:t>
            </a:r>
            <a:endParaRPr lang="en-US" b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910C01-5441-7A12-CDBC-A2BA8F2EDD18}"/>
              </a:ext>
            </a:extLst>
          </p:cNvPr>
          <p:cNvSpPr txBox="1"/>
          <p:nvPr/>
        </p:nvSpPr>
        <p:spPr>
          <a:xfrm>
            <a:off x="44255" y="4442935"/>
            <a:ext cx="1024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highlight>
                  <a:srgbClr val="FFFF00"/>
                </a:highlight>
              </a:rPr>
              <a:t>Highlight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095747-D2FB-01DB-DE69-7ECFAB7FA9FC}"/>
              </a:ext>
            </a:extLst>
          </p:cNvPr>
          <p:cNvSpPr txBox="1"/>
          <p:nvPr/>
        </p:nvSpPr>
        <p:spPr>
          <a:xfrm>
            <a:off x="44255" y="4194746"/>
            <a:ext cx="1024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highlight>
                  <a:srgbClr val="FFFF00"/>
                </a:highlight>
              </a:rPr>
              <a:t>Highlight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FA6DBBE-2206-A375-9D65-76AC58CCAD9E}"/>
              </a:ext>
            </a:extLst>
          </p:cNvPr>
          <p:cNvCxnSpPr/>
          <p:nvPr/>
        </p:nvCxnSpPr>
        <p:spPr>
          <a:xfrm>
            <a:off x="9938084" y="5059540"/>
            <a:ext cx="0" cy="148078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2E2AB7C-5C77-8A89-98FA-FA445900DD52}"/>
              </a:ext>
            </a:extLst>
          </p:cNvPr>
          <p:cNvSpPr txBox="1"/>
          <p:nvPr/>
        </p:nvSpPr>
        <p:spPr>
          <a:xfrm>
            <a:off x="8021901" y="4476124"/>
            <a:ext cx="2417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/>
              <a:t>Mars Science Lab (MSL) PLIF (bottom) vs CFD (top)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42280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11" grpId="0"/>
      <p:bldP spid="10" grpId="0"/>
      <p:bldP spid="16" grpId="0"/>
      <p:bldP spid="17" grpId="0"/>
      <p:bldP spid="18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>
            <a:extLst>
              <a:ext uri="{FF2B5EF4-FFF2-40B4-BE49-F238E27FC236}">
                <a16:creationId xmlns:a16="http://schemas.microsoft.com/office/drawing/2014/main" id="{5EB745CB-A3C0-47C8-A5FE-98F3581C30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1" r="17596" b="15855"/>
          <a:stretch/>
        </p:blipFill>
        <p:spPr bwMode="auto">
          <a:xfrm>
            <a:off x="8397859" y="976062"/>
            <a:ext cx="940372" cy="1853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9E0E613-96C2-47BC-BCC6-14AA4964F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02" y="1022533"/>
            <a:ext cx="8044554" cy="5456077"/>
          </a:xfrm>
        </p:spPr>
        <p:txBody>
          <a:bodyPr/>
          <a:lstStyle/>
          <a:p>
            <a:pPr marL="0" indent="0">
              <a:buNone/>
            </a:pPr>
            <a:r>
              <a:rPr lang="en-US" sz="1800" b="1">
                <a:solidFill>
                  <a:srgbClr val="FF0000"/>
                </a:solidFill>
              </a:rPr>
              <a:t>Spectroscopic Quantitative Measurements</a:t>
            </a:r>
          </a:p>
          <a:p>
            <a:pPr marL="0" indent="0">
              <a:buNone/>
            </a:pPr>
            <a:endParaRPr lang="en-US" sz="1200" b="0"/>
          </a:p>
          <a:p>
            <a:r>
              <a:rPr lang="en-US" sz="1800" b="0"/>
              <a:t>Planar laser-induced fluorescence (PLIF)</a:t>
            </a:r>
          </a:p>
          <a:p>
            <a:pPr lvl="1"/>
            <a:r>
              <a:rPr lang="en-US" sz="1600"/>
              <a:t>OH and NO thermometry</a:t>
            </a:r>
          </a:p>
          <a:p>
            <a:pPr lvl="1"/>
            <a:r>
              <a:rPr lang="en-US" sz="1600"/>
              <a:t>10 Hz or &gt;200 kHz               		               </a:t>
            </a:r>
            <a:r>
              <a:rPr lang="en-US" sz="1600">
                <a:solidFill>
                  <a:srgbClr val="00B0F0"/>
                </a:solidFill>
              </a:rPr>
              <a:t>[Rodrigues, Danehy LaRC]</a:t>
            </a:r>
            <a:endParaRPr lang="en-US" sz="1600"/>
          </a:p>
          <a:p>
            <a:r>
              <a:rPr lang="en-US" sz="1800"/>
              <a:t>Interferometric Rayleigh Scattering (IRS)</a:t>
            </a:r>
          </a:p>
          <a:p>
            <a:pPr lvl="1"/>
            <a:r>
              <a:rPr lang="en-US" sz="1600"/>
              <a:t>Temperature, density, velocity at multi points   		    </a:t>
            </a:r>
            <a:r>
              <a:rPr lang="en-US" sz="1600">
                <a:solidFill>
                  <a:srgbClr val="00B0F0"/>
                </a:solidFill>
              </a:rPr>
              <a:t>[Fagan GRC]</a:t>
            </a:r>
          </a:p>
          <a:p>
            <a:pPr lvl="1"/>
            <a:r>
              <a:rPr lang="en-US" sz="1600"/>
              <a:t>Temperature, density, velocity at single point 		    </a:t>
            </a:r>
            <a:r>
              <a:rPr lang="en-US" sz="1600">
                <a:solidFill>
                  <a:srgbClr val="00B0F0"/>
                </a:solidFill>
              </a:rPr>
              <a:t>[Panda ARC]</a:t>
            </a:r>
            <a:endParaRPr lang="en-US" sz="1600" b="0"/>
          </a:p>
          <a:p>
            <a:pPr lvl="1"/>
            <a:r>
              <a:rPr lang="en-US" sz="1600"/>
              <a:t>Temperature, density, velocity at multi points         </a:t>
            </a:r>
            <a:r>
              <a:rPr lang="en-US" sz="1600">
                <a:solidFill>
                  <a:srgbClr val="00B0F0"/>
                </a:solidFill>
              </a:rPr>
              <a:t>[Danehy LaRC, Cutler GWU]</a:t>
            </a:r>
          </a:p>
          <a:p>
            <a:r>
              <a:rPr lang="en-US" sz="1800"/>
              <a:t>Filtered Rayleigh Scattering (FRS)</a:t>
            </a:r>
          </a:p>
          <a:p>
            <a:pPr lvl="1"/>
            <a:r>
              <a:rPr lang="en-US" sz="1600"/>
              <a:t>Temperature, density/pressure, velocity        </a:t>
            </a:r>
            <a:r>
              <a:rPr lang="en-US" sz="1600">
                <a:solidFill>
                  <a:srgbClr val="00B0F0"/>
                </a:solidFill>
              </a:rPr>
              <a:t>[Braun, Rodrigues, Danehy LaRC]</a:t>
            </a:r>
            <a:endParaRPr lang="en-US" sz="1800" b="0"/>
          </a:p>
          <a:p>
            <a:r>
              <a:rPr lang="en-US" sz="1800" b="0"/>
              <a:t>Raman</a:t>
            </a:r>
          </a:p>
          <a:p>
            <a:pPr lvl="1"/>
            <a:r>
              <a:rPr lang="en-US" sz="1600"/>
              <a:t>Temperature, density, species concentration in flames                 </a:t>
            </a:r>
            <a:r>
              <a:rPr lang="en-US" sz="1600">
                <a:solidFill>
                  <a:srgbClr val="00B0F0"/>
                </a:solidFill>
              </a:rPr>
              <a:t>[Kojima GRC]</a:t>
            </a:r>
          </a:p>
          <a:p>
            <a:pPr lvl="1"/>
            <a:r>
              <a:rPr lang="en-US" sz="1600" b="0"/>
              <a:t>Temperature and velocity (PIV) in film cooling flows      </a:t>
            </a:r>
            <a:r>
              <a:rPr lang="en-US" sz="1600"/>
              <a:t>   </a:t>
            </a:r>
            <a:r>
              <a:rPr lang="en-US" sz="1600">
                <a:solidFill>
                  <a:srgbClr val="00B0F0"/>
                </a:solidFill>
              </a:rPr>
              <a:t>[</a:t>
            </a:r>
            <a:r>
              <a:rPr lang="en-US" sz="1600" err="1">
                <a:solidFill>
                  <a:srgbClr val="00B0F0"/>
                </a:solidFill>
              </a:rPr>
              <a:t>Wernet</a:t>
            </a:r>
            <a:r>
              <a:rPr lang="en-US" sz="1600">
                <a:solidFill>
                  <a:srgbClr val="00B0F0"/>
                </a:solidFill>
              </a:rPr>
              <a:t>, Locke GRC]</a:t>
            </a:r>
            <a:endParaRPr lang="en-US" sz="1600" b="0"/>
          </a:p>
          <a:p>
            <a:r>
              <a:rPr lang="en-US" sz="1800"/>
              <a:t>CARS</a:t>
            </a:r>
          </a:p>
          <a:p>
            <a:pPr lvl="1"/>
            <a:r>
              <a:rPr lang="en-US" sz="1600"/>
              <a:t>Collaborations with University partners (GWU, UVa)   	 </a:t>
            </a:r>
            <a:r>
              <a:rPr lang="en-US" sz="1600">
                <a:solidFill>
                  <a:srgbClr val="00B0F0"/>
                </a:solidFill>
              </a:rPr>
              <a:t>[Danehy LaRC]</a:t>
            </a:r>
          </a:p>
          <a:p>
            <a:pPr lvl="2"/>
            <a:r>
              <a:rPr lang="en-US" sz="1400"/>
              <a:t>Less emphasis on CARS in recent years</a:t>
            </a:r>
          </a:p>
          <a:p>
            <a:pPr lvl="1"/>
            <a:endParaRPr lang="en-US" sz="1600"/>
          </a:p>
          <a:p>
            <a:pPr lvl="1"/>
            <a:endParaRPr lang="en-US" sz="1600"/>
          </a:p>
          <a:p>
            <a:endParaRPr lang="en-US" sz="2000" b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7CA80C-E079-4152-BE1A-2ED0F45DF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Spectroscopic Techniques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ED254-4143-45F2-9D6C-238EA6D4DA1C}"/>
              </a:ext>
            </a:extLst>
          </p:cNvPr>
          <p:cNvSpPr txBox="1"/>
          <p:nvPr/>
        </p:nvSpPr>
        <p:spPr>
          <a:xfrm>
            <a:off x="8227496" y="1293006"/>
            <a:ext cx="1059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OH PLIF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42464E-C812-FBCE-EF3E-57D585523C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86" t="3328" r="7518" b="34123"/>
          <a:stretch/>
        </p:blipFill>
        <p:spPr>
          <a:xfrm>
            <a:off x="10124714" y="1362230"/>
            <a:ext cx="1569533" cy="15161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2F781C-CD11-CBD5-343A-4739D124A1DB}"/>
              </a:ext>
            </a:extLst>
          </p:cNvPr>
          <p:cNvSpPr txBox="1"/>
          <p:nvPr/>
        </p:nvSpPr>
        <p:spPr>
          <a:xfrm>
            <a:off x="9844030" y="1087562"/>
            <a:ext cx="20079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/>
              <a:t>Multi-point IRS at NASA GRC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1F7791F-18E6-F049-6C67-9E63436F86D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3270"/>
          <a:stretch/>
        </p:blipFill>
        <p:spPr>
          <a:xfrm>
            <a:off x="10325775" y="3445809"/>
            <a:ext cx="1774977" cy="134673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EEA7AD6-9A0B-D7AC-FDAD-87670A5AE830}"/>
              </a:ext>
            </a:extLst>
          </p:cNvPr>
          <p:cNvSpPr txBox="1"/>
          <p:nvPr/>
        </p:nvSpPr>
        <p:spPr>
          <a:xfrm>
            <a:off x="10440813" y="3067200"/>
            <a:ext cx="1823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/>
              <a:t>Raman in Ch4-air flame at NASA GRC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F661E7-E44D-0B9B-F957-B1C0B1D8DC55}"/>
              </a:ext>
            </a:extLst>
          </p:cNvPr>
          <p:cNvSpPr txBox="1"/>
          <p:nvPr/>
        </p:nvSpPr>
        <p:spPr>
          <a:xfrm rot="16200000">
            <a:off x="8508825" y="1495262"/>
            <a:ext cx="1658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Temperature</a:t>
            </a:r>
            <a:r>
              <a:rPr lang="en-US" sz="1400"/>
              <a:t>   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E45BB3-23FC-1692-B21A-FF59A27F3A5B}"/>
              </a:ext>
            </a:extLst>
          </p:cNvPr>
          <p:cNvSpPr txBox="1"/>
          <p:nvPr/>
        </p:nvSpPr>
        <p:spPr>
          <a:xfrm>
            <a:off x="8127102" y="2722170"/>
            <a:ext cx="1759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PLIF Thermometry for SLS Base Heating Study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8FE8CF-272F-E53A-B38B-9B5BE14A4D5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04" r="29911"/>
          <a:stretch/>
        </p:blipFill>
        <p:spPr bwMode="auto">
          <a:xfrm>
            <a:off x="8100726" y="5258958"/>
            <a:ext cx="2008473" cy="1269109"/>
          </a:xfrm>
          <a:prstGeom prst="rect">
            <a:avLst/>
          </a:prstGeom>
          <a:noFill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0BB4678-E714-A8E7-6843-4A776494658D}"/>
              </a:ext>
            </a:extLst>
          </p:cNvPr>
          <p:cNvSpPr txBox="1"/>
          <p:nvPr/>
        </p:nvSpPr>
        <p:spPr>
          <a:xfrm>
            <a:off x="8013160" y="6457538"/>
            <a:ext cx="2236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/>
              <a:t>Raman temperature profiles on film cooling plate at NASA GRC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D2C7FF-4210-1285-8D79-FB7403493D4E}"/>
              </a:ext>
            </a:extLst>
          </p:cNvPr>
          <p:cNvSpPr txBox="1"/>
          <p:nvPr/>
        </p:nvSpPr>
        <p:spPr>
          <a:xfrm>
            <a:off x="8283749" y="5154809"/>
            <a:ext cx="160742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Mean Temperature</a:t>
            </a:r>
          </a:p>
          <a:p>
            <a:endParaRPr lang="en-US" sz="1400"/>
          </a:p>
          <a:p>
            <a:endParaRPr lang="en-US" sz="1400"/>
          </a:p>
          <a:p>
            <a:r>
              <a:rPr lang="en-US" sz="1400"/>
              <a:t>RMS Temperature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2EC5CBE-D4E0-3080-A814-F01A738613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5" t="6491" r="34203" b="41827"/>
          <a:stretch/>
        </p:blipFill>
        <p:spPr bwMode="auto">
          <a:xfrm>
            <a:off x="10636442" y="5425587"/>
            <a:ext cx="1184954" cy="1366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C00A29D-7D43-8985-1C8F-C6F24A7E7D5F}"/>
              </a:ext>
            </a:extLst>
          </p:cNvPr>
          <p:cNvSpPr txBox="1"/>
          <p:nvPr/>
        </p:nvSpPr>
        <p:spPr>
          <a:xfrm>
            <a:off x="10440813" y="4849439"/>
            <a:ext cx="1646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/>
              <a:t>CARS thermometry in supersonic combustor at NASA LaRC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BE46E52-D6C1-3451-6EA9-6ED85DD8C7B8}"/>
              </a:ext>
            </a:extLst>
          </p:cNvPr>
          <p:cNvSpPr/>
          <p:nvPr/>
        </p:nvSpPr>
        <p:spPr>
          <a:xfrm>
            <a:off x="10549354" y="6277567"/>
            <a:ext cx="250726" cy="538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B72427-1ACE-EE37-A085-42701ACB6B60}"/>
              </a:ext>
            </a:extLst>
          </p:cNvPr>
          <p:cNvSpPr txBox="1"/>
          <p:nvPr/>
        </p:nvSpPr>
        <p:spPr>
          <a:xfrm>
            <a:off x="9184342" y="1035500"/>
            <a:ext cx="60340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High</a:t>
            </a:r>
            <a:endParaRPr lang="en-US" sz="1400" b="1"/>
          </a:p>
          <a:p>
            <a:endParaRPr lang="en-US" sz="1100" b="1"/>
          </a:p>
          <a:p>
            <a:endParaRPr lang="en-US" sz="1050" b="1"/>
          </a:p>
          <a:p>
            <a:endParaRPr lang="en-US" sz="1200" b="1"/>
          </a:p>
          <a:p>
            <a:endParaRPr lang="en-US" sz="1400" b="1"/>
          </a:p>
          <a:p>
            <a:endParaRPr lang="en-US" sz="1400" b="1"/>
          </a:p>
          <a:p>
            <a:endParaRPr lang="en-US" sz="1400" b="1"/>
          </a:p>
          <a:p>
            <a:endParaRPr lang="en-US" sz="1400" b="1"/>
          </a:p>
          <a:p>
            <a:r>
              <a:rPr lang="en-US" sz="1200" b="1"/>
              <a:t>Low</a:t>
            </a:r>
            <a:endParaRPr lang="en-US" sz="1200"/>
          </a:p>
        </p:txBody>
      </p:sp>
      <p:pic>
        <p:nvPicPr>
          <p:cNvPr id="23" name="Picture 22" descr="A red and blue graph&#10;&#10;Description automatically generated">
            <a:extLst>
              <a:ext uri="{FF2B5EF4-FFF2-40B4-BE49-F238E27FC236}">
                <a16:creationId xmlns:a16="http://schemas.microsoft.com/office/drawing/2014/main" id="{2B4D17C8-BE4A-CED2-88A1-E1261E8E134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285" y="3244234"/>
            <a:ext cx="1729064" cy="1729064"/>
          </a:xfrm>
          <a:prstGeom prst="rect">
            <a:avLst/>
          </a:prstGeom>
        </p:spPr>
      </p:pic>
      <p:pic>
        <p:nvPicPr>
          <p:cNvPr id="22" name="Picture 21" descr="A diagram of a graph&#10;&#10;Description automatically generated with medium confidence">
            <a:extLst>
              <a:ext uri="{FF2B5EF4-FFF2-40B4-BE49-F238E27FC236}">
                <a16:creationId xmlns:a16="http://schemas.microsoft.com/office/drawing/2014/main" id="{D881C3AE-09C2-39E3-DDA1-09715863B60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0"/>
          <a:stretch/>
        </p:blipFill>
        <p:spPr>
          <a:xfrm>
            <a:off x="9315179" y="3244582"/>
            <a:ext cx="1342087" cy="169904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158DDC8-827C-1C5D-554D-47AF1890C527}"/>
              </a:ext>
            </a:extLst>
          </p:cNvPr>
          <p:cNvSpPr txBox="1"/>
          <p:nvPr/>
        </p:nvSpPr>
        <p:spPr>
          <a:xfrm>
            <a:off x="8008709" y="4881037"/>
            <a:ext cx="24978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/>
              <a:t>FRS in a jet flow at NASA LaRC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F3BBC3-F5CE-4D8E-A87C-65B0BDFC8F42}"/>
              </a:ext>
            </a:extLst>
          </p:cNvPr>
          <p:cNvSpPr txBox="1"/>
          <p:nvPr/>
        </p:nvSpPr>
        <p:spPr>
          <a:xfrm>
            <a:off x="-70480" y="3966144"/>
            <a:ext cx="1024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highlight>
                  <a:srgbClr val="FFFF00"/>
                </a:highlight>
              </a:rPr>
              <a:t>Highlight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3B0EB6-AFD6-8A13-CE4F-BE4C3B5F641A}"/>
              </a:ext>
            </a:extLst>
          </p:cNvPr>
          <p:cNvSpPr/>
          <p:nvPr/>
        </p:nvSpPr>
        <p:spPr>
          <a:xfrm>
            <a:off x="9296129" y="3677136"/>
            <a:ext cx="51627" cy="9520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09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1" grpId="0"/>
      <p:bldP spid="6" grpId="0"/>
      <p:bldP spid="9" grpId="0"/>
      <p:bldP spid="13" grpId="0"/>
      <p:bldP spid="15" grpId="0"/>
      <p:bldP spid="17" grpId="0"/>
      <p:bldP spid="20" grpId="0" animBg="1"/>
      <p:bldP spid="21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3A5953D1-7269-4B43-B388-B083A25FE7DC}"/>
              </a:ext>
            </a:extLst>
          </p:cNvPr>
          <p:cNvSpPr/>
          <p:nvPr/>
        </p:nvSpPr>
        <p:spPr>
          <a:xfrm>
            <a:off x="9065085" y="2672661"/>
            <a:ext cx="2578141" cy="4900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6BB277-51E2-49B5-B973-978AF03B1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7037" y="1297328"/>
            <a:ext cx="3701979" cy="1231257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805929-B8A8-45BD-A0A6-28DB770AB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00" y="1039100"/>
            <a:ext cx="7761103" cy="5380856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b="1">
                <a:solidFill>
                  <a:srgbClr val="FF0000"/>
                </a:solidFill>
                <a:latin typeface="Arial"/>
                <a:ea typeface="ヒラギノ角ゴ Pro W3"/>
                <a:cs typeface="Arial"/>
              </a:rPr>
              <a:t>Spectroscopic Velocimetry Measurements</a:t>
            </a:r>
          </a:p>
          <a:p>
            <a:pPr marL="0" indent="0">
              <a:buNone/>
            </a:pPr>
            <a:r>
              <a:rPr lang="en-US" sz="1050"/>
              <a:t>       </a:t>
            </a:r>
            <a:r>
              <a:rPr lang="en-US" sz="1050">
                <a:solidFill>
                  <a:srgbClr val="FF0000"/>
                </a:solidFill>
              </a:rPr>
              <a:t> </a:t>
            </a:r>
            <a:r>
              <a:rPr lang="en-US" sz="1400">
                <a:solidFill>
                  <a:srgbClr val="FF0000"/>
                </a:solidFill>
              </a:rPr>
              <a:t>No particle seeding</a:t>
            </a:r>
            <a:endParaRPr lang="en-US" sz="1050">
              <a:solidFill>
                <a:srgbClr val="FF0000"/>
              </a:solidFill>
            </a:endParaRPr>
          </a:p>
          <a:p>
            <a:pPr>
              <a:spcBef>
                <a:spcPts val="1200"/>
              </a:spcBef>
            </a:pPr>
            <a:r>
              <a:rPr lang="en-US">
                <a:latin typeface="Arial"/>
                <a:ea typeface="ヒラギノ角ゴ Pro W3"/>
                <a:cs typeface="Arial"/>
              </a:rPr>
              <a:t>Femtosecond Laser Electronic Excitation Velocimetry (FLEET)</a:t>
            </a:r>
          </a:p>
          <a:p>
            <a:pPr lvl="1"/>
            <a:r>
              <a:rPr lang="en-US">
                <a:latin typeface="Arial"/>
                <a:ea typeface="ヒラギノ角ゴ Pro W3"/>
                <a:cs typeface="Arial"/>
              </a:rPr>
              <a:t>1 kHz, unseeded Molecular Tagging Velocimetry in air or N</a:t>
            </a:r>
            <a:r>
              <a:rPr lang="en-US" baseline="-25000">
                <a:latin typeface="Arial"/>
                <a:ea typeface="ヒラギノ角ゴ Pro W3"/>
                <a:cs typeface="Arial"/>
              </a:rPr>
              <a:t>2</a:t>
            </a:r>
            <a:endParaRPr lang="en-US">
              <a:latin typeface="Arial"/>
              <a:ea typeface="ヒラギノ角ゴ Pro W3"/>
              <a:cs typeface="Arial"/>
            </a:endParaRPr>
          </a:p>
          <a:p>
            <a:pPr lvl="1"/>
            <a:r>
              <a:rPr lang="en-US">
                <a:latin typeface="Arial"/>
                <a:ea typeface="ヒラギノ角ゴ Pro W3"/>
                <a:cs typeface="Arial"/>
              </a:rPr>
              <a:t>Applications:</a:t>
            </a:r>
          </a:p>
          <a:p>
            <a:pPr lvl="2"/>
            <a:r>
              <a:rPr lang="en-US">
                <a:latin typeface="Arial"/>
                <a:ea typeface="ＭＳ Ｐゴシック"/>
                <a:cs typeface="Arial"/>
              </a:rPr>
              <a:t>Transonic vehicle wakes (NTF) </a:t>
            </a:r>
            <a:r>
              <a:rPr lang="en-US">
                <a:solidFill>
                  <a:srgbClr val="00B0F0"/>
                </a:solidFill>
                <a:latin typeface="Arial"/>
                <a:ea typeface="ＭＳ Ｐゴシック"/>
                <a:cs typeface="Arial"/>
              </a:rPr>
              <a:t>         [Reese, Burns, Danehy LaRC]</a:t>
            </a:r>
            <a:endParaRPr lang="en-US">
              <a:latin typeface="Arial"/>
              <a:ea typeface="ＭＳ Ｐゴシック"/>
              <a:cs typeface="Arial"/>
            </a:endParaRPr>
          </a:p>
          <a:p>
            <a:pPr lvl="2"/>
            <a:r>
              <a:rPr lang="en-US">
                <a:solidFill>
                  <a:schemeClr val="tx1"/>
                </a:solidFill>
                <a:latin typeface="Arial"/>
                <a:ea typeface="ＭＳ Ｐゴシック"/>
                <a:cs typeface="Arial"/>
              </a:rPr>
              <a:t>Freestream / wake (Mach 10)      </a:t>
            </a:r>
            <a:r>
              <a:rPr lang="en-US">
                <a:solidFill>
                  <a:srgbClr val="00B0F0"/>
                </a:solidFill>
                <a:latin typeface="Arial"/>
                <a:ea typeface="ＭＳ Ｐゴシック"/>
                <a:cs typeface="Arial"/>
              </a:rPr>
              <a:t>[Rodrigues, Tyrrell, Danehy LaRC]</a:t>
            </a:r>
          </a:p>
          <a:p>
            <a:pPr lvl="1"/>
            <a:endParaRPr lang="en-US" sz="1600"/>
          </a:p>
          <a:p>
            <a:pPr>
              <a:spcBef>
                <a:spcPts val="1200"/>
              </a:spcBef>
            </a:pPr>
            <a:r>
              <a:rPr lang="en-US">
                <a:latin typeface="Arial"/>
                <a:ea typeface="ヒラギノ角ゴ Pro W3"/>
                <a:cs typeface="Arial"/>
              </a:rPr>
              <a:t>Nitric Oxide Molecular Tagging Velocimetry (NO MTV)</a:t>
            </a:r>
          </a:p>
          <a:p>
            <a:pPr lvl="1"/>
            <a:r>
              <a:rPr lang="en-US">
                <a:latin typeface="Arial"/>
                <a:ea typeface="ヒラギノ角ゴ Pro W3"/>
                <a:cs typeface="Arial"/>
              </a:rPr>
              <a:t>10 Hz, 75 lines, axial velocity</a:t>
            </a:r>
            <a:endParaRPr lang="en-US"/>
          </a:p>
          <a:p>
            <a:pPr lvl="1"/>
            <a:r>
              <a:rPr lang="en-US">
                <a:latin typeface="Arial"/>
                <a:ea typeface="ヒラギノ角ゴ Pro W3"/>
                <a:cs typeface="Arial"/>
              </a:rPr>
              <a:t>&gt;100 kHz, ~10 lines in near future</a:t>
            </a:r>
          </a:p>
          <a:p>
            <a:pPr lvl="1"/>
            <a:r>
              <a:rPr lang="en-US">
                <a:latin typeface="Arial"/>
                <a:ea typeface="ヒラギノ角ゴ Pro W3"/>
                <a:cs typeface="Arial"/>
              </a:rPr>
              <a:t>Applications</a:t>
            </a:r>
          </a:p>
          <a:p>
            <a:pPr lvl="2"/>
            <a:r>
              <a:rPr lang="en-US">
                <a:latin typeface="Arial"/>
                <a:ea typeface="ＭＳ Ｐゴシック"/>
                <a:cs typeface="Arial"/>
              </a:rPr>
              <a:t>Hypersonic Boundary Layers (Mach 10) </a:t>
            </a:r>
            <a:r>
              <a:rPr lang="en-US">
                <a:solidFill>
                  <a:srgbClr val="00B0F0"/>
                </a:solidFill>
                <a:latin typeface="Arial"/>
                <a:ea typeface="ＭＳ Ｐゴシック"/>
                <a:cs typeface="Arial"/>
              </a:rPr>
              <a:t>     [Bathel, Danehy LaRC]</a:t>
            </a:r>
            <a:endParaRPr lang="en-US">
              <a:latin typeface="Arial"/>
              <a:ea typeface="ＭＳ Ｐゴシック"/>
              <a:cs typeface="Arial"/>
            </a:endParaRPr>
          </a:p>
          <a:p>
            <a:pPr lvl="2"/>
            <a:r>
              <a:rPr lang="en-US">
                <a:solidFill>
                  <a:schemeClr val="tx1"/>
                </a:solidFill>
                <a:latin typeface="Arial"/>
                <a:ea typeface="ＭＳ Ｐゴシック"/>
                <a:cs typeface="Arial"/>
              </a:rPr>
              <a:t>Hypersonic wake flows (Mach 10)          </a:t>
            </a:r>
            <a:r>
              <a:rPr lang="en-US">
                <a:solidFill>
                  <a:srgbClr val="00B0F0"/>
                </a:solidFill>
                <a:latin typeface="Arial"/>
                <a:ea typeface="ＭＳ Ｐゴシック"/>
                <a:cs typeface="Arial"/>
              </a:rPr>
              <a:t>[Rodrigues, Danehy LaRC]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tx1"/>
                </a:solidFill>
                <a:latin typeface="Arial"/>
                <a:ea typeface="ヒラギノ角ゴ Pro W3"/>
                <a:cs typeface="Arial"/>
              </a:rPr>
              <a:t>Krypton Tagging Velocimetry (coming soon)</a:t>
            </a:r>
          </a:p>
          <a:p>
            <a:pPr lvl="1">
              <a:spcBef>
                <a:spcPts val="1200"/>
              </a:spcBef>
            </a:pPr>
            <a:r>
              <a:rPr lang="en-US">
                <a:solidFill>
                  <a:schemeClr val="tx1"/>
                </a:solidFill>
                <a:latin typeface="Arial"/>
                <a:ea typeface="ヒラギノ角ゴ Pro W3"/>
                <a:cs typeface="Arial"/>
              </a:rPr>
              <a:t>&gt;100 kHz system being delivered by SBIR partner. 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4A269E-3438-4E13-B4F8-87579D58F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3" y="167508"/>
            <a:ext cx="10948321" cy="615950"/>
          </a:xfrm>
        </p:spPr>
        <p:txBody>
          <a:bodyPr/>
          <a:lstStyle/>
          <a:p>
            <a:r>
              <a:rPr lang="en-US"/>
              <a:t>Molecular Based Velocimetry Systems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9A0EE4-BCC2-4AAB-89ED-19CC198CCA41}"/>
              </a:ext>
            </a:extLst>
          </p:cNvPr>
          <p:cNvSpPr/>
          <p:nvPr/>
        </p:nvSpPr>
        <p:spPr>
          <a:xfrm>
            <a:off x="9080875" y="1297328"/>
            <a:ext cx="2578141" cy="4900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4EDDB42C-B0F1-4648-BE76-D815EC73FC89}"/>
              </a:ext>
            </a:extLst>
          </p:cNvPr>
          <p:cNvSpPr txBox="1"/>
          <p:nvPr/>
        </p:nvSpPr>
        <p:spPr>
          <a:xfrm>
            <a:off x="8915341" y="1297327"/>
            <a:ext cx="27436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</a:rPr>
              <a:t>FLEET Velocimetry in the </a:t>
            </a:r>
            <a:r>
              <a:rPr lang="en-US" sz="1200" b="1">
                <a:latin typeface="Calibri"/>
              </a:rPr>
              <a:t>common research model wing wake in the NTF 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D55AA49-D875-5DAB-3DB8-BE1DF8582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940" y="2672661"/>
            <a:ext cx="4344660" cy="1931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0DEA14-6CE0-4BAF-BB01-F25783D3C40F}"/>
              </a:ext>
            </a:extLst>
          </p:cNvPr>
          <p:cNvSpPr txBox="1"/>
          <p:nvPr/>
        </p:nvSpPr>
        <p:spPr>
          <a:xfrm>
            <a:off x="10386726" y="2733036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FLEET</a:t>
            </a:r>
          </a:p>
        </p:txBody>
      </p:sp>
      <p:pic>
        <p:nvPicPr>
          <p:cNvPr id="4" name="Picture 3" descr="A close-up of a server room&#10;&#10;Description automatically generated with medium confidence">
            <a:extLst>
              <a:ext uri="{FF2B5EF4-FFF2-40B4-BE49-F238E27FC236}">
                <a16:creationId xmlns:a16="http://schemas.microsoft.com/office/drawing/2014/main" id="{2D822949-0A12-2E21-FCA7-605C3E2E250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9263"/>
          <a:stretch/>
        </p:blipFill>
        <p:spPr>
          <a:xfrm>
            <a:off x="7573380" y="4606449"/>
            <a:ext cx="4352355" cy="1863194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12" name="TextBox 21">
            <a:extLst>
              <a:ext uri="{FF2B5EF4-FFF2-40B4-BE49-F238E27FC236}">
                <a16:creationId xmlns:a16="http://schemas.microsoft.com/office/drawing/2014/main" id="{7DC56271-4994-B6D7-800A-FEA2A3E7176E}"/>
              </a:ext>
            </a:extLst>
          </p:cNvPr>
          <p:cNvSpPr txBox="1"/>
          <p:nvPr/>
        </p:nvSpPr>
        <p:spPr>
          <a:xfrm>
            <a:off x="7261040" y="6493767"/>
            <a:ext cx="50939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</a:rPr>
              <a:t>Nitric Oxide MTV in a capsule wake flow </a:t>
            </a:r>
            <a:r>
              <a:rPr lang="en-US" sz="1200" b="1">
                <a:latin typeface="Calibri"/>
              </a:rPr>
              <a:t>at Langley Mach 10 Wind Tunnel 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EF8E14-35C2-6BFB-B6F3-CD9CA54E816C}"/>
              </a:ext>
            </a:extLst>
          </p:cNvPr>
          <p:cNvSpPr txBox="1"/>
          <p:nvPr/>
        </p:nvSpPr>
        <p:spPr>
          <a:xfrm>
            <a:off x="30400" y="5353380"/>
            <a:ext cx="1024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highlight>
                  <a:srgbClr val="FFFF00"/>
                </a:highlight>
              </a:rPr>
              <a:t>Highlight</a:t>
            </a:r>
          </a:p>
        </p:txBody>
      </p:sp>
      <p:sp>
        <p:nvSpPr>
          <p:cNvPr id="7" name="TextBox 21">
            <a:extLst>
              <a:ext uri="{FF2B5EF4-FFF2-40B4-BE49-F238E27FC236}">
                <a16:creationId xmlns:a16="http://schemas.microsoft.com/office/drawing/2014/main" id="{C93E7DD1-9100-F7A1-69FC-4A8A5B5DD460}"/>
              </a:ext>
            </a:extLst>
          </p:cNvPr>
          <p:cNvSpPr txBox="1"/>
          <p:nvPr/>
        </p:nvSpPr>
        <p:spPr>
          <a:xfrm>
            <a:off x="8436187" y="3956123"/>
            <a:ext cx="27436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</a:rPr>
              <a:t>FLEET Velocimetry in the </a:t>
            </a:r>
            <a:r>
              <a:rPr lang="en-US" sz="1200" b="1">
                <a:latin typeface="Calibri"/>
              </a:rPr>
              <a:t>Mach 10 tunnel at NASA Langley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F20F988-21AA-4739-49E5-E13FE0F192D7}"/>
              </a:ext>
            </a:extLst>
          </p:cNvPr>
          <p:cNvSpPr/>
          <p:nvPr/>
        </p:nvSpPr>
        <p:spPr>
          <a:xfrm rot="5400000">
            <a:off x="7536416" y="4634955"/>
            <a:ext cx="547727" cy="486946"/>
          </a:xfrm>
          <a:prstGeom prst="triangle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22D8AC04-6C80-29E6-7551-C4D763B01E24}"/>
              </a:ext>
            </a:extLst>
          </p:cNvPr>
          <p:cNvSpPr/>
          <p:nvPr/>
        </p:nvSpPr>
        <p:spPr>
          <a:xfrm rot="10800000">
            <a:off x="11385150" y="4600586"/>
            <a:ext cx="547727" cy="657213"/>
          </a:xfrm>
          <a:prstGeom prst="triangle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9" grpId="0" animBg="1"/>
      <p:bldP spid="23" grpId="0"/>
      <p:bldP spid="6" grpId="0"/>
      <p:bldP spid="12" grpId="0"/>
      <p:bldP spid="13" grpId="0"/>
      <p:bldP spid="7" grpId="0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02D8ED-474B-1D85-36DF-0FF3EB398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158807"/>
            <a:ext cx="11988800" cy="5380856"/>
          </a:xfrm>
        </p:spPr>
        <p:txBody>
          <a:bodyPr/>
          <a:lstStyle/>
          <a:p>
            <a:r>
              <a:rPr lang="en-US" dirty="0"/>
              <a:t>2D, temporally and spatially-resolved technique</a:t>
            </a:r>
          </a:p>
          <a:p>
            <a:pPr lvl="1"/>
            <a:r>
              <a:rPr lang="en-US" dirty="0"/>
              <a:t>Spatial resolution &lt; 1 mm</a:t>
            </a:r>
          </a:p>
          <a:p>
            <a:pPr lvl="1"/>
            <a:r>
              <a:rPr lang="en-US" dirty="0"/>
              <a:t>Temporal resolution &lt; 1 μs</a:t>
            </a:r>
          </a:p>
          <a:p>
            <a:pPr lvl="2"/>
            <a:r>
              <a:rPr lang="en-US" dirty="0"/>
              <a:t>Repetition-rate of 10 Hz typical</a:t>
            </a:r>
          </a:p>
          <a:p>
            <a:pPr lvl="2"/>
            <a:endParaRPr lang="en-US" dirty="0"/>
          </a:p>
          <a:p>
            <a:r>
              <a:rPr lang="en-US" dirty="0"/>
              <a:t>PLIF of seeded nitric oxide (NO) and hydroxyl (OH) used at NASA Langley</a:t>
            </a:r>
          </a:p>
          <a:p>
            <a:pPr lvl="1"/>
            <a:r>
              <a:rPr lang="en-US" dirty="0"/>
              <a:t>Ideal for low-pressure, supersonic/hypersonic environments</a:t>
            </a:r>
          </a:p>
          <a:p>
            <a:pPr lvl="1"/>
            <a:r>
              <a:rPr lang="en-US" dirty="0"/>
              <a:t>Spectroscopic and chemical properties of NO/OH are well known</a:t>
            </a:r>
          </a:p>
          <a:p>
            <a:pPr lvl="1"/>
            <a:r>
              <a:rPr lang="en-US" dirty="0"/>
              <a:t>UV excitation: commercial tunable lasers</a:t>
            </a:r>
          </a:p>
          <a:p>
            <a:pPr lvl="1"/>
            <a:r>
              <a:rPr lang="en-US" dirty="0"/>
              <a:t>UV fluorescence: commercial intensified cameras</a:t>
            </a:r>
          </a:p>
          <a:p>
            <a:pPr lvl="1"/>
            <a:endParaRPr lang="en-US" dirty="0"/>
          </a:p>
          <a:p>
            <a:r>
              <a:rPr lang="en-US" dirty="0"/>
              <a:t>PLIF signal generally scales with gas density </a:t>
            </a:r>
          </a:p>
          <a:p>
            <a:pPr lvl="1"/>
            <a:r>
              <a:rPr lang="en-US" dirty="0"/>
              <a:t>Location of flow structures (e.g., shocks)</a:t>
            </a:r>
          </a:p>
          <a:p>
            <a:pPr lvl="1"/>
            <a:r>
              <a:rPr lang="en-US" dirty="0"/>
              <a:t>Molecular tagging methods used for velocity</a:t>
            </a:r>
          </a:p>
          <a:p>
            <a:pPr lvl="1"/>
            <a:r>
              <a:rPr lang="en-US" dirty="0"/>
              <a:t>Spectroscopy exploited for thermodynamic properties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0.1 Pa Vacuum Chamber, Mach 10 Hypersonic Tunnel, Lab Development</a:t>
            </a:r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9D0FA2-95DC-6159-74BA-7CD7ADCAA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547" y="167508"/>
            <a:ext cx="10212939" cy="615950"/>
          </a:xfrm>
        </p:spPr>
        <p:txBody>
          <a:bodyPr/>
          <a:lstStyle/>
          <a:p>
            <a:r>
              <a:rPr lang="en-US"/>
              <a:t>Planar Laser-Induced Fluorescence (PLIF)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074BCE2-15A9-7C8D-5D33-2BAA64B03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1964" y="1672967"/>
            <a:ext cx="2182813" cy="685800"/>
          </a:xfrm>
          <a:prstGeom prst="rect">
            <a:avLst/>
          </a:prstGeom>
          <a:solidFill>
            <a:srgbClr val="FFFFCC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CC"/>
            </a:extrusionClr>
          </a:sp3d>
        </p:spPr>
        <p:txBody>
          <a:bodyPr wrap="none" anchor="ctr">
            <a:flatTx/>
          </a:bodyPr>
          <a:lstStyle/>
          <a:p>
            <a:pPr algn="ctr" defTabSz="762000" eaLnBrk="0" hangingPunct="0"/>
            <a:r>
              <a:rPr lang="en-US" sz="240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Tunable Laser</a:t>
            </a: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4C5093F3-81BF-9E56-0D47-1120DC38FE24}"/>
              </a:ext>
            </a:extLst>
          </p:cNvPr>
          <p:cNvSpPr>
            <a:spLocks/>
          </p:cNvSpPr>
          <p:nvPr/>
        </p:nvSpPr>
        <p:spPr bwMode="auto">
          <a:xfrm>
            <a:off x="9669540" y="2468305"/>
            <a:ext cx="1065213" cy="733425"/>
          </a:xfrm>
          <a:custGeom>
            <a:avLst/>
            <a:gdLst>
              <a:gd name="T0" fmla="*/ 0 w 921"/>
              <a:gd name="T1" fmla="*/ 728663 h 462"/>
              <a:gd name="T2" fmla="*/ 534341 w 921"/>
              <a:gd name="T3" fmla="*/ 0 h 462"/>
              <a:gd name="T4" fmla="*/ 1065213 w 921"/>
              <a:gd name="T5" fmla="*/ 733425 h 462"/>
              <a:gd name="T6" fmla="*/ 0 w 921"/>
              <a:gd name="T7" fmla="*/ 728663 h 462"/>
              <a:gd name="T8" fmla="*/ 0 60000 65536"/>
              <a:gd name="T9" fmla="*/ 0 60000 65536"/>
              <a:gd name="T10" fmla="*/ 0 60000 65536"/>
              <a:gd name="T11" fmla="*/ 0 60000 65536"/>
              <a:gd name="T12" fmla="*/ 0 w 921"/>
              <a:gd name="T13" fmla="*/ 0 h 462"/>
              <a:gd name="T14" fmla="*/ 921 w 921"/>
              <a:gd name="T15" fmla="*/ 462 h 46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1" h="462">
                <a:moveTo>
                  <a:pt x="0" y="459"/>
                </a:moveTo>
                <a:lnTo>
                  <a:pt x="462" y="0"/>
                </a:lnTo>
                <a:lnTo>
                  <a:pt x="921" y="462"/>
                </a:lnTo>
                <a:lnTo>
                  <a:pt x="0" y="459"/>
                </a:lnTo>
                <a:close/>
              </a:path>
            </a:pathLst>
          </a:custGeom>
          <a:solidFill>
            <a:srgbClr val="CC99FF"/>
          </a:solidFill>
          <a:ln w="12700">
            <a:solidFill>
              <a:srgbClr val="CC99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ADA542C-257B-AA63-B61E-7C4A174AC5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7324" y="3242107"/>
            <a:ext cx="1028700" cy="2255837"/>
          </a:xfrm>
          <a:prstGeom prst="rect">
            <a:avLst/>
          </a:prstGeom>
          <a:solidFill>
            <a:srgbClr val="CC99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FD7F09BC-62FA-5B77-303F-062B3F283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00851" y="5739661"/>
            <a:ext cx="1962150" cy="6340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0" hangingPunct="0">
              <a:lnSpc>
                <a:spcPct val="80000"/>
              </a:lnSpc>
            </a:pPr>
            <a:r>
              <a:rPr lang="en-US" sz="22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Camera detects</a:t>
            </a: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AB06AFB7-F7BE-A563-D66A-4DB64C5CF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00490" y="1131326"/>
            <a:ext cx="2619070" cy="63402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762000" eaLnBrk="0" hangingPunct="0">
              <a:lnSpc>
                <a:spcPct val="80000"/>
              </a:lnSpc>
            </a:pPr>
            <a:r>
              <a:rPr lang="en-US" sz="2200" b="1">
                <a:solidFill>
                  <a:srgbClr val="CC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Laser sheet excites molecules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E72E933-43BB-78D9-569C-DBAFAD099BF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162460" y="2579730"/>
            <a:ext cx="98425" cy="1247775"/>
          </a:xfrm>
          <a:prstGeom prst="ellipse">
            <a:avLst/>
          </a:prstGeom>
          <a:solidFill>
            <a:srgbClr val="F8F8F8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843BA57-5277-AE4D-3129-97A8F83B1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2141" y="4987668"/>
            <a:ext cx="423862" cy="457200"/>
          </a:xfrm>
          <a:prstGeom prst="ellipse">
            <a:avLst/>
          </a:prstGeom>
          <a:solidFill>
            <a:srgbClr val="9999FF"/>
          </a:solidFill>
          <a:ln w="9525">
            <a:round/>
            <a:headEnd/>
            <a:tailEnd/>
          </a:ln>
          <a:scene3d>
            <a:camera prst="legacyPerspectiveFront">
              <a:rot lat="1500000" lon="20099996" rev="0"/>
            </a:camera>
            <a:lightRig rig="legacyFlat4" dir="t"/>
          </a:scene3d>
          <a:sp3d extrusionH="887400" prstMaterial="legacyMatte">
            <a:bevelT w="13500" h="13500" prst="angle"/>
            <a:bevelB w="13500" h="13500" prst="angle"/>
            <a:extrusionClr>
              <a:srgbClr val="9999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91EF38-0381-C19B-5524-0E6AEDF065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6453" y="5216268"/>
            <a:ext cx="631825" cy="609600"/>
          </a:xfrm>
          <a:prstGeom prst="rect">
            <a:avLst/>
          </a:prstGeom>
          <a:solidFill>
            <a:srgbClr val="33CCFF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6" rev="0"/>
            </a:camera>
            <a:lightRig rig="legacyFlat4" dir="t"/>
          </a:scene3d>
          <a:sp3d extrusionH="8874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2" name="Line 11">
            <a:extLst>
              <a:ext uri="{FF2B5EF4-FFF2-40B4-BE49-F238E27FC236}">
                <a16:creationId xmlns:a16="http://schemas.microsoft.com/office/drawing/2014/main" id="{5D5D5408-7AA9-2D1E-CA88-4BF70D66970D}"/>
              </a:ext>
            </a:extLst>
          </p:cNvPr>
          <p:cNvSpPr>
            <a:spLocks noChangeShapeType="1"/>
          </p:cNvSpPr>
          <p:nvPr/>
        </p:nvSpPr>
        <p:spPr bwMode="auto">
          <a:xfrm>
            <a:off x="8975810" y="1921671"/>
            <a:ext cx="1247776" cy="0"/>
          </a:xfrm>
          <a:prstGeom prst="line">
            <a:avLst/>
          </a:prstGeom>
          <a:noFill/>
          <a:ln w="76200">
            <a:solidFill>
              <a:srgbClr val="CC99FF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C460779-3EB5-C074-D861-427E9F8D2E88}"/>
              </a:ext>
            </a:extLst>
          </p:cNvPr>
          <p:cNvGrpSpPr>
            <a:grpSpLocks/>
          </p:cNvGrpSpPr>
          <p:nvPr/>
        </p:nvGrpSpPr>
        <p:grpSpPr bwMode="auto">
          <a:xfrm>
            <a:off x="10102928" y="1909505"/>
            <a:ext cx="187325" cy="581025"/>
            <a:chOff x="3457" y="1320"/>
            <a:chExt cx="117" cy="366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7350FC8-4B78-4E0B-3A15-AE6150E4F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7" y="1629"/>
              <a:ext cx="117" cy="57"/>
            </a:xfrm>
            <a:custGeom>
              <a:avLst/>
              <a:gdLst>
                <a:gd name="T0" fmla="*/ 66 w 117"/>
                <a:gd name="T1" fmla="*/ 57 h 57"/>
                <a:gd name="T2" fmla="*/ 0 w 117"/>
                <a:gd name="T3" fmla="*/ 0 h 57"/>
                <a:gd name="T4" fmla="*/ 117 w 117"/>
                <a:gd name="T5" fmla="*/ 3 h 57"/>
                <a:gd name="T6" fmla="*/ 66 w 117"/>
                <a:gd name="T7" fmla="*/ 57 h 5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7"/>
                <a:gd name="T13" fmla="*/ 0 h 57"/>
                <a:gd name="T14" fmla="*/ 117 w 117"/>
                <a:gd name="T15" fmla="*/ 57 h 5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7" h="57">
                  <a:moveTo>
                    <a:pt x="66" y="57"/>
                  </a:moveTo>
                  <a:lnTo>
                    <a:pt x="0" y="0"/>
                  </a:lnTo>
                  <a:lnTo>
                    <a:pt x="117" y="3"/>
                  </a:lnTo>
                  <a:lnTo>
                    <a:pt x="66" y="57"/>
                  </a:lnTo>
                  <a:close/>
                </a:path>
              </a:pathLst>
            </a:custGeom>
            <a:solidFill>
              <a:srgbClr val="CC99FF"/>
            </a:solidFill>
            <a:ln w="12700">
              <a:solidFill>
                <a:srgbClr val="CC99FF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4">
              <a:extLst>
                <a:ext uri="{FF2B5EF4-FFF2-40B4-BE49-F238E27FC236}">
                  <a16:creationId xmlns:a16="http://schemas.microsoft.com/office/drawing/2014/main" id="{B5CCACC9-3473-19E7-1538-0462C66D81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20" y="1320"/>
              <a:ext cx="0" cy="288"/>
            </a:xfrm>
            <a:prstGeom prst="line">
              <a:avLst/>
            </a:prstGeom>
            <a:noFill/>
            <a:ln w="76200">
              <a:solidFill>
                <a:srgbClr val="CC99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252C9A63-D76F-BCCB-C152-4A19CF79114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173573" y="2163709"/>
            <a:ext cx="76200" cy="422275"/>
          </a:xfrm>
          <a:prstGeom prst="ellipse">
            <a:avLst/>
          </a:prstGeom>
          <a:solidFill>
            <a:srgbClr val="F8F8F8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16">
            <a:extLst>
              <a:ext uri="{FF2B5EF4-FFF2-40B4-BE49-F238E27FC236}">
                <a16:creationId xmlns:a16="http://schemas.microsoft.com/office/drawing/2014/main" id="{DF94F744-28EC-9424-7E41-D6E55BC0A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76716" y="3230928"/>
            <a:ext cx="1553384" cy="1107996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762000" eaLnBrk="0" hangingPunct="0"/>
            <a:r>
              <a:rPr lang="en-US" sz="2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Excited molecules fluoresce</a:t>
            </a:r>
          </a:p>
        </p:txBody>
      </p:sp>
      <p:sp>
        <p:nvSpPr>
          <p:cNvPr id="18" name="Line 17">
            <a:extLst>
              <a:ext uri="{FF2B5EF4-FFF2-40B4-BE49-F238E27FC236}">
                <a16:creationId xmlns:a16="http://schemas.microsoft.com/office/drawing/2014/main" id="{AC821975-5DA2-40B6-47A9-545E5EE97AD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53505" y="1806090"/>
            <a:ext cx="211138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BD8C236-B463-F662-AF1B-623CE7DACBE0}"/>
              </a:ext>
            </a:extLst>
          </p:cNvPr>
          <p:cNvGrpSpPr>
            <a:grpSpLocks/>
          </p:cNvGrpSpPr>
          <p:nvPr/>
        </p:nvGrpSpPr>
        <p:grpSpPr bwMode="auto">
          <a:xfrm>
            <a:off x="6252501" y="4126222"/>
            <a:ext cx="3276600" cy="1676400"/>
            <a:chOff x="720" y="2371"/>
            <a:chExt cx="2064" cy="105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446F599-01D9-E320-F13C-92140A9F12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" y="2515"/>
              <a:ext cx="1799" cy="442"/>
              <a:chOff x="1488" y="2698"/>
              <a:chExt cx="1366" cy="442"/>
            </a:xfrm>
          </p:grpSpPr>
          <p:sp>
            <p:nvSpPr>
              <p:cNvPr id="30" name="Text Box 20">
                <a:extLst>
                  <a:ext uri="{FF2B5EF4-FFF2-40B4-BE49-F238E27FC236}">
                    <a16:creationId xmlns:a16="http://schemas.microsoft.com/office/drawing/2014/main" id="{AD073824-0A65-91C6-771C-3D8612A31C2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8" y="2698"/>
                <a:ext cx="997" cy="44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defTabSz="762000" eaLnBrk="0" hangingPunct="0"/>
                <a:r>
                  <a:rPr lang="en-US" sz="4000">
                    <a:solidFill>
                      <a:schemeClr val="bg1"/>
                    </a:solidFill>
                    <a:cs typeface="Arial" pitchFamily="34" charset="0"/>
                  </a:rPr>
                  <a:t> </a:t>
                </a:r>
                <a:r>
                  <a:rPr lang="en-US" sz="3200">
                    <a:solidFill>
                      <a:schemeClr val="bg1"/>
                    </a:solidFill>
                    <a:cs typeface="Arial" pitchFamily="34" charset="0"/>
                  </a:rPr>
                  <a:t>Gas flow</a:t>
                </a:r>
              </a:p>
            </p:txBody>
          </p:sp>
          <p:sp>
            <p:nvSpPr>
              <p:cNvPr id="31" name="Line 21">
                <a:extLst>
                  <a:ext uri="{FF2B5EF4-FFF2-40B4-BE49-F238E27FC236}">
                    <a16:creationId xmlns:a16="http://schemas.microsoft.com/office/drawing/2014/main" id="{876DF685-7482-F9DF-D326-306564CED4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82" y="2976"/>
                <a:ext cx="354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Line 22">
                <a:extLst>
                  <a:ext uri="{FF2B5EF4-FFF2-40B4-BE49-F238E27FC236}">
                    <a16:creationId xmlns:a16="http://schemas.microsoft.com/office/drawing/2014/main" id="{4B839732-7CF3-9A0E-CDD0-CA695832AA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70" y="3120"/>
                <a:ext cx="354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Line 23">
                <a:extLst>
                  <a:ext uri="{FF2B5EF4-FFF2-40B4-BE49-F238E27FC236}">
                    <a16:creationId xmlns:a16="http://schemas.microsoft.com/office/drawing/2014/main" id="{785D652D-68BE-83B7-647D-3C2EA0DA36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00" y="2832"/>
                <a:ext cx="354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" name="Group 25">
              <a:extLst>
                <a:ext uri="{FF2B5EF4-FFF2-40B4-BE49-F238E27FC236}">
                  <a16:creationId xmlns:a16="http://schemas.microsoft.com/office/drawing/2014/main" id="{E1339426-8757-E28B-600F-02C6EC0531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0" y="2371"/>
              <a:ext cx="2064" cy="1056"/>
              <a:chOff x="624" y="2736"/>
              <a:chExt cx="2064" cy="1056"/>
            </a:xfrm>
          </p:grpSpPr>
          <p:sp>
            <p:nvSpPr>
              <p:cNvPr id="22" name="Rectangle 26">
                <a:extLst>
                  <a:ext uri="{FF2B5EF4-FFF2-40B4-BE49-F238E27FC236}">
                    <a16:creationId xmlns:a16="http://schemas.microsoft.com/office/drawing/2014/main" id="{10A0D304-1016-2354-0207-EE22963BAF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" y="2736"/>
                <a:ext cx="2064" cy="1056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Line 27">
                <a:extLst>
                  <a:ext uri="{FF2B5EF4-FFF2-40B4-BE49-F238E27FC236}">
                    <a16:creationId xmlns:a16="http://schemas.microsoft.com/office/drawing/2014/main" id="{B9C43A72-3461-C10A-105C-E4CD4C5E76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98" y="2928"/>
                <a:ext cx="0" cy="672"/>
              </a:xfrm>
              <a:prstGeom prst="line">
                <a:avLst/>
              </a:prstGeom>
              <a:noFill/>
              <a:ln w="76200">
                <a:solidFill>
                  <a:srgbClr val="CC99FF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Line 28">
                <a:extLst>
                  <a:ext uri="{FF2B5EF4-FFF2-40B4-BE49-F238E27FC236}">
                    <a16:creationId xmlns:a16="http://schemas.microsoft.com/office/drawing/2014/main" id="{512E183B-2DA4-6E36-B364-99EEF299C6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76" y="3600"/>
                <a:ext cx="70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Line 29">
                <a:extLst>
                  <a:ext uri="{FF2B5EF4-FFF2-40B4-BE49-F238E27FC236}">
                    <a16:creationId xmlns:a16="http://schemas.microsoft.com/office/drawing/2014/main" id="{D6EAD6C1-E567-DD41-50FB-C1EC1DB6A7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08" y="2928"/>
                <a:ext cx="0" cy="528"/>
              </a:xfrm>
              <a:prstGeom prst="line">
                <a:avLst/>
              </a:prstGeom>
              <a:noFill/>
              <a:ln w="76200">
                <a:solidFill>
                  <a:srgbClr val="FF3300"/>
                </a:solidFill>
                <a:prstDash val="sysDot"/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Line 30">
                <a:extLst>
                  <a:ext uri="{FF2B5EF4-FFF2-40B4-BE49-F238E27FC236}">
                    <a16:creationId xmlns:a16="http://schemas.microsoft.com/office/drawing/2014/main" id="{9DAB6D24-FA60-FC22-A59A-0F65534DE8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76" y="2928"/>
                <a:ext cx="70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Line 31">
                <a:extLst>
                  <a:ext uri="{FF2B5EF4-FFF2-40B4-BE49-F238E27FC236}">
                    <a16:creationId xmlns:a16="http://schemas.microsoft.com/office/drawing/2014/main" id="{51B0C71D-DD55-F721-82A6-9027AEE077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75" y="3456"/>
                <a:ext cx="31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Text Box 32">
                <a:extLst>
                  <a:ext uri="{FF2B5EF4-FFF2-40B4-BE49-F238E27FC236}">
                    <a16:creationId xmlns:a16="http://schemas.microsoft.com/office/drawing/2014/main" id="{47AD4D6D-D9B2-F263-8829-44159C3162F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5" y="3471"/>
                <a:ext cx="1039" cy="25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762000" eaLnBrk="0" hangingPunct="0"/>
                <a:r>
                  <a:rPr lang="en-US" altLang="en-US" sz="2000">
                    <a:latin typeface="Arial" panose="020B0604020202020204" pitchFamily="34" charset="0"/>
                    <a:cs typeface="Arial" panose="020B0604020202020204" pitchFamily="34" charset="0"/>
                  </a:rPr>
                  <a:t>Ground state</a:t>
                </a:r>
              </a:p>
            </p:txBody>
          </p:sp>
          <p:sp>
            <p:nvSpPr>
              <p:cNvPr id="29" name="Text Box 33">
                <a:extLst>
                  <a:ext uri="{FF2B5EF4-FFF2-40B4-BE49-F238E27FC236}">
                    <a16:creationId xmlns:a16="http://schemas.microsoft.com/office/drawing/2014/main" id="{0AA33CC9-0CE3-0BAA-E322-1B8A7355E8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5" y="2813"/>
                <a:ext cx="1031" cy="25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762000" eaLnBrk="0" hangingPunct="0"/>
                <a:r>
                  <a:rPr lang="en-US" altLang="en-US" sz="2000">
                    <a:latin typeface="Arial" panose="020B0604020202020204" pitchFamily="34" charset="0"/>
                    <a:cs typeface="Arial" panose="020B0604020202020204" pitchFamily="34" charset="0"/>
                  </a:rPr>
                  <a:t>Excited state</a:t>
                </a:r>
              </a:p>
            </p:txBody>
          </p:sp>
        </p:grpSp>
      </p:grpSp>
      <p:pic>
        <p:nvPicPr>
          <p:cNvPr id="34" name="Picture 35" descr="UnderexpandedJet_6images">
            <a:extLst>
              <a:ext uri="{FF2B5EF4-FFF2-40B4-BE49-F238E27FC236}">
                <a16:creationId xmlns:a16="http://schemas.microsoft.com/office/drawing/2014/main" id="{D3127176-FED6-5CA4-6788-32D00E0BECA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97324" y="4164912"/>
            <a:ext cx="103822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F7CB1CB-F6F2-4E0B-4FF2-A197D29A9C41}"/>
              </a:ext>
            </a:extLst>
          </p:cNvPr>
          <p:cNvSpPr txBox="1"/>
          <p:nvPr/>
        </p:nvSpPr>
        <p:spPr>
          <a:xfrm rot="20937251">
            <a:off x="38067" y="244650"/>
            <a:ext cx="130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highlight>
                  <a:srgbClr val="FFFF00"/>
                </a:highlight>
              </a:rPr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115547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utoUpdateAnimBg="0"/>
      <p:bldP spid="8" grpId="0" autoUpdateAnimBg="0"/>
      <p:bldP spid="12" grpId="0" animBg="1"/>
      <p:bldP spid="1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9D0FA2-95DC-6159-74BA-7CD7ADCAA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44" y="157114"/>
            <a:ext cx="10212939" cy="615950"/>
          </a:xfrm>
        </p:spPr>
        <p:txBody>
          <a:bodyPr/>
          <a:lstStyle/>
          <a:p>
            <a:r>
              <a:rPr lang="en-US"/>
              <a:t>Recent PLIF Examples for Space Technology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FB46A8-2FEC-F6A5-FC89-9EA564BD587C}"/>
              </a:ext>
            </a:extLst>
          </p:cNvPr>
          <p:cNvSpPr txBox="1"/>
          <p:nvPr/>
        </p:nvSpPr>
        <p:spPr>
          <a:xfrm>
            <a:off x="106680" y="3803904"/>
            <a:ext cx="27432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kern="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Lunar-relevant Conditions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13D950-5F6E-D7F8-7621-B46FACA92DEA}"/>
              </a:ext>
            </a:extLst>
          </p:cNvPr>
          <p:cNvSpPr txBox="1"/>
          <p:nvPr/>
        </p:nvSpPr>
        <p:spPr>
          <a:xfrm>
            <a:off x="106680" y="6550223"/>
            <a:ext cx="27432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kern="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Martian-relevant Conditions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 descr="A picture containing helmet, light&#10;&#10;Description automatically generated">
            <a:extLst>
              <a:ext uri="{FF2B5EF4-FFF2-40B4-BE49-F238E27FC236}">
                <a16:creationId xmlns:a16="http://schemas.microsoft.com/office/drawing/2014/main" id="{E685F216-01BD-EE90-3145-E0B3E156F5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45" y="1490472"/>
            <a:ext cx="2743200" cy="2314575"/>
          </a:xfrm>
          <a:prstGeom prst="rect">
            <a:avLst/>
          </a:prstGeom>
        </p:spPr>
      </p:pic>
      <p:pic>
        <p:nvPicPr>
          <p:cNvPr id="16" name="Picture 15" descr="A white object with smoke coming out of it&#10;&#10;Description automatically generated">
            <a:extLst>
              <a:ext uri="{FF2B5EF4-FFF2-40B4-BE49-F238E27FC236}">
                <a16:creationId xmlns:a16="http://schemas.microsoft.com/office/drawing/2014/main" id="{38E13F92-33B7-55AC-0483-2D71B1E872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4235648"/>
            <a:ext cx="2743200" cy="231457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31EF1B6-42DE-B9CA-141F-A690087BD6E2}"/>
              </a:ext>
            </a:extLst>
          </p:cNvPr>
          <p:cNvSpPr txBox="1"/>
          <p:nvPr/>
        </p:nvSpPr>
        <p:spPr>
          <a:xfrm>
            <a:off x="118344" y="1089935"/>
            <a:ext cx="2743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u="sng" kern="1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Plume-Surface Interaction</a:t>
            </a:r>
            <a:endParaRPr lang="en-US" sz="1600" u="sng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F6044DD-FB32-F849-69EC-8789A015EC50}"/>
              </a:ext>
            </a:extLst>
          </p:cNvPr>
          <p:cNvSpPr txBox="1"/>
          <p:nvPr/>
        </p:nvSpPr>
        <p:spPr>
          <a:xfrm>
            <a:off x="3112050" y="1089935"/>
            <a:ext cx="87949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u="sng" kern="1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Hypersonic </a:t>
            </a:r>
            <a:r>
              <a:rPr lang="en-US" sz="1600" b="1" u="sng" kern="10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Wakeflow</a:t>
            </a:r>
            <a:endParaRPr lang="en-US" sz="1600" u="sng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B69732-48A1-1C01-C220-C7768B0AD9A5}"/>
              </a:ext>
            </a:extLst>
          </p:cNvPr>
          <p:cNvSpPr txBox="1"/>
          <p:nvPr/>
        </p:nvSpPr>
        <p:spPr>
          <a:xfrm>
            <a:off x="3279190" y="4576466"/>
            <a:ext cx="89138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u="sng" kern="1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High-Speed, Multi-Parameter Development</a:t>
            </a:r>
            <a:endParaRPr lang="en-US" sz="1600" u="sng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7FB3D88-2D49-D971-0490-A7B9C0034A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7248"/>
          <a:stretch/>
        </p:blipFill>
        <p:spPr>
          <a:xfrm>
            <a:off x="3279189" y="5212080"/>
            <a:ext cx="2444432" cy="164592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CE7BD4A-B4F1-53CE-F690-88945192DF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752"/>
          <a:stretch/>
        </p:blipFill>
        <p:spPr>
          <a:xfrm>
            <a:off x="5727656" y="5212080"/>
            <a:ext cx="3273224" cy="1645920"/>
          </a:xfrm>
          <a:prstGeom prst="rect">
            <a:avLst/>
          </a:prstGeom>
        </p:spPr>
      </p:pic>
      <p:pic>
        <p:nvPicPr>
          <p:cNvPr id="25" name="Picture 24" descr="Chart, histogram&#10;&#10;Description automatically generated">
            <a:extLst>
              <a:ext uri="{FF2B5EF4-FFF2-40B4-BE49-F238E27FC236}">
                <a16:creationId xmlns:a16="http://schemas.microsoft.com/office/drawing/2014/main" id="{A77361F8-D884-AF10-35C3-DD7DC289C3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441" y="5120640"/>
            <a:ext cx="1310005" cy="1737360"/>
          </a:xfrm>
          <a:prstGeom prst="rect">
            <a:avLst/>
          </a:prstGeom>
        </p:spPr>
      </p:pic>
      <p:pic>
        <p:nvPicPr>
          <p:cNvPr id="26" name="Picture 25" descr="Histogram&#10;&#10;Description automatically generated with medium confidence">
            <a:extLst>
              <a:ext uri="{FF2B5EF4-FFF2-40B4-BE49-F238E27FC236}">
                <a16:creationId xmlns:a16="http://schemas.microsoft.com/office/drawing/2014/main" id="{E25F2DD6-9989-7108-B9C0-43B5847B59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625" y="5120640"/>
            <a:ext cx="849128" cy="1737360"/>
          </a:xfrm>
          <a:prstGeom prst="rect">
            <a:avLst/>
          </a:prstGeom>
        </p:spPr>
      </p:pic>
      <p:pic>
        <p:nvPicPr>
          <p:cNvPr id="27" name="Picture 26" descr="Chart&#10;&#10;Description automatically generated with medium confidence">
            <a:extLst>
              <a:ext uri="{FF2B5EF4-FFF2-40B4-BE49-F238E27FC236}">
                <a16:creationId xmlns:a16="http://schemas.microsoft.com/office/drawing/2014/main" id="{500BA29B-DA73-4392-38BE-8A08AAB61D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3933" y="5120640"/>
            <a:ext cx="849128" cy="173736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08661D5-83D6-6849-811A-7FBFE27E02A6}"/>
              </a:ext>
            </a:extLst>
          </p:cNvPr>
          <p:cNvSpPr txBox="1"/>
          <p:nvPr/>
        </p:nvSpPr>
        <p:spPr>
          <a:xfrm>
            <a:off x="3279189" y="4912155"/>
            <a:ext cx="57216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kern="1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Laser frequency (wavelength) scan at 100 kHz</a:t>
            </a:r>
            <a:endParaRPr lang="en-US" sz="140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E39A0DD-E181-0A2C-3165-1D5968C6264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35"/>
          <a:stretch/>
        </p:blipFill>
        <p:spPr bwMode="auto">
          <a:xfrm>
            <a:off x="3112049" y="1969389"/>
            <a:ext cx="2377391" cy="2313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5BD04CF-14D3-E64D-6E9C-7277189694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00220" y="1632204"/>
            <a:ext cx="3106732" cy="2834640"/>
          </a:xfrm>
          <a:prstGeom prst="rect">
            <a:avLst/>
          </a:prstGeom>
        </p:spPr>
      </p:pic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68E45629-F422-98CC-A509-2E1732CA654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148" y="1800191"/>
            <a:ext cx="3037364" cy="265176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568B9DE-110A-9AEB-B143-95D1EBDE0FC9}"/>
              </a:ext>
            </a:extLst>
          </p:cNvPr>
          <p:cNvSpPr txBox="1"/>
          <p:nvPr/>
        </p:nvSpPr>
        <p:spPr>
          <a:xfrm>
            <a:off x="3112050" y="1438569"/>
            <a:ext cx="5888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kern="10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Visualization, Velocimetry, Thermometry</a:t>
            </a:r>
            <a:endParaRPr lang="en-US" sz="140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921A33-1DBB-7762-46E1-C337E9BD09DB}"/>
              </a:ext>
            </a:extLst>
          </p:cNvPr>
          <p:cNvSpPr txBox="1"/>
          <p:nvPr/>
        </p:nvSpPr>
        <p:spPr>
          <a:xfrm rot="20937251">
            <a:off x="38067" y="244650"/>
            <a:ext cx="130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highlight>
                  <a:srgbClr val="FFFF00"/>
                </a:highlight>
              </a:rPr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259163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8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02D8ED-474B-1D85-36DF-0FF3EB398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158807"/>
            <a:ext cx="11988800" cy="517593"/>
          </a:xfrm>
        </p:spPr>
        <p:txBody>
          <a:bodyPr/>
          <a:lstStyle/>
          <a:p>
            <a:r>
              <a:rPr lang="en-US"/>
              <a:t>Frequency-scanning burst-mode laser technology allows for unseeded, multi-parameter measurements in 1-ms.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9D0FA2-95DC-6159-74BA-7CD7ADCAA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431" y="135814"/>
            <a:ext cx="10212939" cy="615950"/>
          </a:xfrm>
        </p:spPr>
        <p:txBody>
          <a:bodyPr/>
          <a:lstStyle/>
          <a:p>
            <a:r>
              <a:rPr lang="en-US"/>
              <a:t>  Burst-mode Filtered Rayleigh Scattering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CF8E75C-DB4D-806E-621A-8B6322115197}"/>
              </a:ext>
            </a:extLst>
          </p:cNvPr>
          <p:cNvCxnSpPr>
            <a:cxnSpLocks/>
            <a:stCxn id="25" idx="2"/>
            <a:endCxn id="10" idx="1"/>
          </p:cNvCxnSpPr>
          <p:nvPr/>
        </p:nvCxnSpPr>
        <p:spPr>
          <a:xfrm flipH="1">
            <a:off x="1212017" y="2212207"/>
            <a:ext cx="3890582" cy="3924"/>
          </a:xfrm>
          <a:prstGeom prst="line">
            <a:avLst/>
          </a:prstGeom>
          <a:ln w="38100">
            <a:solidFill>
              <a:srgbClr val="00B05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BCC344A-BC8C-0228-BF91-08B6EA423806}"/>
              </a:ext>
            </a:extLst>
          </p:cNvPr>
          <p:cNvSpPr txBox="1"/>
          <p:nvPr/>
        </p:nvSpPr>
        <p:spPr>
          <a:xfrm>
            <a:off x="1546356" y="2424742"/>
            <a:ext cx="10127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532 nm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4466ED2-94CC-8F38-157F-3DBEA8966BA4}"/>
              </a:ext>
            </a:extLst>
          </p:cNvPr>
          <p:cNvCxnSpPr>
            <a:cxnSpLocks/>
            <a:stCxn id="9" idx="0"/>
          </p:cNvCxnSpPr>
          <p:nvPr/>
        </p:nvCxnSpPr>
        <p:spPr>
          <a:xfrm>
            <a:off x="1165556" y="2047197"/>
            <a:ext cx="0" cy="1960074"/>
          </a:xfrm>
          <a:prstGeom prst="line">
            <a:avLst/>
          </a:prstGeom>
          <a:ln w="38100">
            <a:solidFill>
              <a:srgbClr val="FF000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1F9ADCB-9FF2-0066-79AD-640C967FDEAB}"/>
              </a:ext>
            </a:extLst>
          </p:cNvPr>
          <p:cNvCxnSpPr>
            <a:cxnSpLocks/>
          </p:cNvCxnSpPr>
          <p:nvPr/>
        </p:nvCxnSpPr>
        <p:spPr>
          <a:xfrm>
            <a:off x="1201627" y="2194261"/>
            <a:ext cx="0" cy="460961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7B757CA-0982-5280-5DE9-78B1483D2641}"/>
              </a:ext>
            </a:extLst>
          </p:cNvPr>
          <p:cNvSpPr/>
          <p:nvPr/>
        </p:nvSpPr>
        <p:spPr>
          <a:xfrm>
            <a:off x="1079939" y="2657439"/>
            <a:ext cx="185527" cy="294939"/>
          </a:xfrm>
          <a:prstGeom prst="roundRect">
            <a:avLst/>
          </a:prstGeom>
          <a:solidFill>
            <a:schemeClr val="bg1">
              <a:alpha val="52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88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lowchart: Manual Operation 8">
            <a:extLst>
              <a:ext uri="{FF2B5EF4-FFF2-40B4-BE49-F238E27FC236}">
                <a16:creationId xmlns:a16="http://schemas.microsoft.com/office/drawing/2014/main" id="{5AB920B6-72FA-9060-DC80-116891CF2607}"/>
              </a:ext>
            </a:extLst>
          </p:cNvPr>
          <p:cNvSpPr/>
          <p:nvPr/>
        </p:nvSpPr>
        <p:spPr>
          <a:xfrm rot="10800000">
            <a:off x="1056966" y="1950536"/>
            <a:ext cx="217180" cy="96661"/>
          </a:xfrm>
          <a:prstGeom prst="flowChartManualOperation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88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A74269-3F9E-4561-9303-EAE74AAAFB40}"/>
              </a:ext>
            </a:extLst>
          </p:cNvPr>
          <p:cNvSpPr/>
          <p:nvPr/>
        </p:nvSpPr>
        <p:spPr>
          <a:xfrm rot="13620908">
            <a:off x="1160756" y="2067668"/>
            <a:ext cx="60959" cy="252333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88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0A320D-7D3B-58EC-AEE1-9DC8F5270479}"/>
              </a:ext>
            </a:extLst>
          </p:cNvPr>
          <p:cNvSpPr txBox="1"/>
          <p:nvPr/>
        </p:nvSpPr>
        <p:spPr>
          <a:xfrm>
            <a:off x="492944" y="2635631"/>
            <a:ext cx="8894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SHG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503DD17-055F-E10C-AD10-B5BA477F5AE3}"/>
              </a:ext>
            </a:extLst>
          </p:cNvPr>
          <p:cNvCxnSpPr>
            <a:cxnSpLocks/>
          </p:cNvCxnSpPr>
          <p:nvPr/>
        </p:nvCxnSpPr>
        <p:spPr>
          <a:xfrm>
            <a:off x="1367739" y="2425205"/>
            <a:ext cx="211345" cy="0"/>
          </a:xfrm>
          <a:prstGeom prst="line">
            <a:avLst/>
          </a:prstGeom>
          <a:ln w="38100">
            <a:solidFill>
              <a:srgbClr val="FF000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08B6E1-8081-7945-E4EE-3A33A10941F7}"/>
              </a:ext>
            </a:extLst>
          </p:cNvPr>
          <p:cNvCxnSpPr>
            <a:cxnSpLocks/>
          </p:cNvCxnSpPr>
          <p:nvPr/>
        </p:nvCxnSpPr>
        <p:spPr>
          <a:xfrm>
            <a:off x="1371138" y="2579428"/>
            <a:ext cx="219944" cy="0"/>
          </a:xfrm>
          <a:prstGeom prst="line">
            <a:avLst/>
          </a:prstGeom>
          <a:ln w="38100">
            <a:solidFill>
              <a:srgbClr val="00B05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B868671-A351-306C-408F-9431E06411F8}"/>
              </a:ext>
            </a:extLst>
          </p:cNvPr>
          <p:cNvSpPr txBox="1"/>
          <p:nvPr/>
        </p:nvSpPr>
        <p:spPr>
          <a:xfrm>
            <a:off x="1502455" y="2240037"/>
            <a:ext cx="10127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1064 nm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792C443-3068-8066-A57A-E9DF16499950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1457842" y="4006946"/>
            <a:ext cx="0" cy="11533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4ED73808-0955-35C7-0AEE-CF734ADD3DA0}"/>
              </a:ext>
            </a:extLst>
          </p:cNvPr>
          <p:cNvSpPr/>
          <p:nvPr/>
        </p:nvSpPr>
        <p:spPr>
          <a:xfrm>
            <a:off x="562909" y="3175183"/>
            <a:ext cx="1550432" cy="832088"/>
          </a:xfrm>
          <a:prstGeom prst="rect">
            <a:avLst/>
          </a:prstGeom>
          <a:solidFill>
            <a:srgbClr val="0033CC"/>
          </a:solidFill>
          <a:ln>
            <a:solidFill>
              <a:schemeClr val="tx1">
                <a:alpha val="9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Amplifier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520991-417A-F0E8-C257-E2449140C65A}"/>
              </a:ext>
            </a:extLst>
          </p:cNvPr>
          <p:cNvSpPr/>
          <p:nvPr/>
        </p:nvSpPr>
        <p:spPr>
          <a:xfrm>
            <a:off x="925329" y="5160264"/>
            <a:ext cx="1065026" cy="43976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</a:t>
            </a:r>
            <a:r>
              <a:rPr 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Laser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DA0206-E00B-15F0-AF8F-A751014E1F27}"/>
              </a:ext>
            </a:extLst>
          </p:cNvPr>
          <p:cNvSpPr/>
          <p:nvPr/>
        </p:nvSpPr>
        <p:spPr>
          <a:xfrm>
            <a:off x="884022" y="4508095"/>
            <a:ext cx="1106333" cy="503803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Pulse Slicing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7C4B79F-9AC8-2375-8670-BC7AF1F3DC5C}"/>
              </a:ext>
            </a:extLst>
          </p:cNvPr>
          <p:cNvCxnSpPr>
            <a:cxnSpLocks/>
            <a:endCxn id="17" idx="2"/>
          </p:cNvCxnSpPr>
          <p:nvPr/>
        </p:nvCxnSpPr>
        <p:spPr>
          <a:xfrm flipV="1">
            <a:off x="1457842" y="5600033"/>
            <a:ext cx="0" cy="25231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70BD459A-3C90-73A3-2F7D-1DACCE0DE3F9}"/>
              </a:ext>
            </a:extLst>
          </p:cNvPr>
          <p:cNvSpPr/>
          <p:nvPr/>
        </p:nvSpPr>
        <p:spPr>
          <a:xfrm>
            <a:off x="563230" y="4289821"/>
            <a:ext cx="1550432" cy="2284469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88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7AD5C52-4A57-7189-4D3E-CB592EB35AA6}"/>
              </a:ext>
            </a:extLst>
          </p:cNvPr>
          <p:cNvSpPr/>
          <p:nvPr/>
        </p:nvSpPr>
        <p:spPr>
          <a:xfrm>
            <a:off x="896299" y="5772723"/>
            <a:ext cx="1123086" cy="66025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 Generator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17E6F9E-EA39-22E9-2F83-30660751CBB6}"/>
              </a:ext>
            </a:extLst>
          </p:cNvPr>
          <p:cNvSpPr txBox="1"/>
          <p:nvPr/>
        </p:nvSpPr>
        <p:spPr>
          <a:xfrm rot="16200000">
            <a:off x="-300912" y="5152030"/>
            <a:ext cx="1947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Master Oscillator</a:t>
            </a:r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6873CB3-9C1E-4DD5-7D54-4FB8389C2929}"/>
              </a:ext>
            </a:extLst>
          </p:cNvPr>
          <p:cNvSpPr/>
          <p:nvPr/>
        </p:nvSpPr>
        <p:spPr>
          <a:xfrm rot="5400000">
            <a:off x="5368037" y="2004379"/>
            <a:ext cx="60959" cy="415657"/>
          </a:xfrm>
          <a:prstGeom prst="triangle">
            <a:avLst/>
          </a:prstGeom>
          <a:solidFill>
            <a:srgbClr val="00B050">
              <a:alpha val="50000"/>
            </a:srgbClr>
          </a:solidFill>
          <a:ln w="254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88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B409C19E-21FF-9FCF-603A-59D16D753F73}"/>
              </a:ext>
            </a:extLst>
          </p:cNvPr>
          <p:cNvSpPr/>
          <p:nvPr/>
        </p:nvSpPr>
        <p:spPr>
          <a:xfrm>
            <a:off x="5602172" y="2024069"/>
            <a:ext cx="1325458" cy="360724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Wavemeter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79C4CDA-E88C-76D1-D092-433AD3B745A6}"/>
              </a:ext>
            </a:extLst>
          </p:cNvPr>
          <p:cNvSpPr/>
          <p:nvPr/>
        </p:nvSpPr>
        <p:spPr>
          <a:xfrm>
            <a:off x="5102599" y="2003621"/>
            <a:ext cx="81765" cy="417171"/>
          </a:xfrm>
          <a:prstGeom prst="ellipse">
            <a:avLst/>
          </a:prstGeom>
          <a:solidFill>
            <a:schemeClr val="bg1">
              <a:lumMod val="85000"/>
              <a:alpha val="52000"/>
            </a:schemeClr>
          </a:solidFill>
          <a:ln w="127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88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6CCEFAF-70A2-85F7-565F-AF2967AE36F7}"/>
              </a:ext>
            </a:extLst>
          </p:cNvPr>
          <p:cNvCxnSpPr>
            <a:cxnSpLocks/>
          </p:cNvCxnSpPr>
          <p:nvPr/>
        </p:nvCxnSpPr>
        <p:spPr>
          <a:xfrm flipH="1">
            <a:off x="4162141" y="2725047"/>
            <a:ext cx="940458" cy="0"/>
          </a:xfrm>
          <a:prstGeom prst="line">
            <a:avLst/>
          </a:prstGeom>
          <a:ln w="38100">
            <a:solidFill>
              <a:srgbClr val="00B05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8284A29-4455-366C-91F0-156D5E9163A7}"/>
              </a:ext>
            </a:extLst>
          </p:cNvPr>
          <p:cNvSpPr txBox="1"/>
          <p:nvPr/>
        </p:nvSpPr>
        <p:spPr>
          <a:xfrm>
            <a:off x="5624456" y="2563568"/>
            <a:ext cx="1366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Unfiltered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4B4EF68-E850-0C0E-9A2C-3F04F992B068}"/>
              </a:ext>
            </a:extLst>
          </p:cNvPr>
          <p:cNvSpPr/>
          <p:nvPr/>
        </p:nvSpPr>
        <p:spPr>
          <a:xfrm rot="8094040">
            <a:off x="4170795" y="2108924"/>
            <a:ext cx="60959" cy="282847"/>
          </a:xfrm>
          <a:prstGeom prst="roundRect">
            <a:avLst/>
          </a:prstGeom>
          <a:solidFill>
            <a:schemeClr val="bg1">
              <a:lumMod val="65000"/>
              <a:alpha val="95000"/>
            </a:schemeClr>
          </a:solidFill>
          <a:ln w="254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88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F7A9CD7-F0DB-BB8B-4523-76C3EC18178B}"/>
              </a:ext>
            </a:extLst>
          </p:cNvPr>
          <p:cNvCxnSpPr>
            <a:cxnSpLocks/>
            <a:stCxn id="33" idx="3"/>
          </p:cNvCxnSpPr>
          <p:nvPr/>
        </p:nvCxnSpPr>
        <p:spPr>
          <a:xfrm flipV="1">
            <a:off x="4169796" y="2189903"/>
            <a:ext cx="4580" cy="1038107"/>
          </a:xfrm>
          <a:prstGeom prst="line">
            <a:avLst/>
          </a:prstGeom>
          <a:ln w="38100">
            <a:solidFill>
              <a:srgbClr val="00B05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6BA5746-FA2A-2E98-CED3-3B4B8E0548ED}"/>
              </a:ext>
            </a:extLst>
          </p:cNvPr>
          <p:cNvCxnSpPr>
            <a:cxnSpLocks/>
          </p:cNvCxnSpPr>
          <p:nvPr/>
        </p:nvCxnSpPr>
        <p:spPr>
          <a:xfrm flipH="1">
            <a:off x="4138298" y="3237914"/>
            <a:ext cx="1349398" cy="0"/>
          </a:xfrm>
          <a:prstGeom prst="line">
            <a:avLst/>
          </a:prstGeom>
          <a:ln w="38100">
            <a:solidFill>
              <a:srgbClr val="00B05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369C9AE-CB47-3A80-D58E-27B318888451}"/>
              </a:ext>
            </a:extLst>
          </p:cNvPr>
          <p:cNvGrpSpPr/>
          <p:nvPr/>
        </p:nvGrpSpPr>
        <p:grpSpPr>
          <a:xfrm rot="18867857">
            <a:off x="4115506" y="3077765"/>
            <a:ext cx="77384" cy="332273"/>
            <a:chOff x="2219584" y="339362"/>
            <a:chExt cx="58038" cy="249204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F0564E36-2E87-67AC-3E2F-790407C0B031}"/>
                </a:ext>
              </a:extLst>
            </p:cNvPr>
            <p:cNvSpPr/>
            <p:nvPr/>
          </p:nvSpPr>
          <p:spPr>
            <a:xfrm>
              <a:off x="2231903" y="359234"/>
              <a:ext cx="45719" cy="212134"/>
            </a:xfrm>
            <a:prstGeom prst="roundRect">
              <a:avLst/>
            </a:prstGeom>
            <a:solidFill>
              <a:schemeClr val="bg1">
                <a:lumMod val="65000"/>
                <a:alpha val="95000"/>
              </a:schemeClr>
            </a:solidFill>
            <a:ln w="254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AF6E76D6-D468-2BED-CDF9-84048BA4D4E5}"/>
                </a:ext>
              </a:extLst>
            </p:cNvPr>
            <p:cNvSpPr/>
            <p:nvPr/>
          </p:nvSpPr>
          <p:spPr>
            <a:xfrm>
              <a:off x="2219584" y="339362"/>
              <a:ext cx="45719" cy="249204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95000"/>
              </a:schemeClr>
            </a:solidFill>
            <a:ln w="254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8E26008D-4E3B-9DA9-608E-DBB106372D13}"/>
              </a:ext>
            </a:extLst>
          </p:cNvPr>
          <p:cNvSpPr/>
          <p:nvPr/>
        </p:nvSpPr>
        <p:spPr>
          <a:xfrm>
            <a:off x="5490774" y="3007182"/>
            <a:ext cx="81765" cy="417171"/>
          </a:xfrm>
          <a:prstGeom prst="ellipse">
            <a:avLst/>
          </a:prstGeom>
          <a:solidFill>
            <a:schemeClr val="bg1">
              <a:lumMod val="85000"/>
              <a:alpha val="52000"/>
            </a:schemeClr>
          </a:solidFill>
          <a:ln w="127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88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22FB9D3-D512-0F26-DB3A-88FC9E042057}"/>
              </a:ext>
            </a:extLst>
          </p:cNvPr>
          <p:cNvSpPr txBox="1"/>
          <p:nvPr/>
        </p:nvSpPr>
        <p:spPr>
          <a:xfrm>
            <a:off x="4489817" y="3001578"/>
            <a:ext cx="889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Iodine Cell</a:t>
            </a:r>
          </a:p>
        </p:txBody>
      </p:sp>
      <p:pic>
        <p:nvPicPr>
          <p:cNvPr id="36" name="Picture 35" descr="A picture containing text&#10;&#10;Description automatically generated">
            <a:extLst>
              <a:ext uri="{FF2B5EF4-FFF2-40B4-BE49-F238E27FC236}">
                <a16:creationId xmlns:a16="http://schemas.microsoft.com/office/drawing/2014/main" id="{5956D16E-6FCE-CC29-5766-AE727E3B1D2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61" r="49171" b="30110"/>
          <a:stretch/>
        </p:blipFill>
        <p:spPr>
          <a:xfrm rot="16200000">
            <a:off x="4370796" y="2942194"/>
            <a:ext cx="897354" cy="80546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4BBBA6BF-8537-6279-B446-2BB668E0B8BF}"/>
              </a:ext>
            </a:extLst>
          </p:cNvPr>
          <p:cNvSpPr txBox="1"/>
          <p:nvPr/>
        </p:nvSpPr>
        <p:spPr>
          <a:xfrm>
            <a:off x="4376353" y="2969757"/>
            <a:ext cx="889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Iodine Cell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E7C6393-4140-A97A-D2EE-AA5206D6694C}"/>
              </a:ext>
            </a:extLst>
          </p:cNvPr>
          <p:cNvSpPr/>
          <p:nvPr/>
        </p:nvSpPr>
        <p:spPr>
          <a:xfrm>
            <a:off x="3880865" y="1948567"/>
            <a:ext cx="3427826" cy="1629458"/>
          </a:xfrm>
          <a:prstGeom prst="rect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88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ADE232B-23E6-BA9D-CDCB-9FABA48A79A6}"/>
              </a:ext>
            </a:extLst>
          </p:cNvPr>
          <p:cNvSpPr txBox="1"/>
          <p:nvPr/>
        </p:nvSpPr>
        <p:spPr>
          <a:xfrm>
            <a:off x="6017214" y="3043344"/>
            <a:ext cx="1231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Filtered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D323777-3B39-B076-8FDF-46436F2A755C}"/>
              </a:ext>
            </a:extLst>
          </p:cNvPr>
          <p:cNvGrpSpPr/>
          <p:nvPr/>
        </p:nvGrpSpPr>
        <p:grpSpPr>
          <a:xfrm rot="16200000">
            <a:off x="4031556" y="2592957"/>
            <a:ext cx="276253" cy="279840"/>
            <a:chOff x="1213792" y="239518"/>
            <a:chExt cx="176645" cy="182955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BD3A30D-9169-413C-AFAB-95A74D81EE53}"/>
                </a:ext>
              </a:extLst>
            </p:cNvPr>
            <p:cNvSpPr/>
            <p:nvPr/>
          </p:nvSpPr>
          <p:spPr>
            <a:xfrm>
              <a:off x="1213792" y="239518"/>
              <a:ext cx="176645" cy="182955"/>
            </a:xfrm>
            <a:prstGeom prst="rect">
              <a:avLst/>
            </a:prstGeom>
            <a:solidFill>
              <a:schemeClr val="bg1">
                <a:lumMod val="85000"/>
                <a:alpha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6DB6898-5DBA-6F03-C5F0-7782DA647B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14294" y="244763"/>
              <a:ext cx="173365" cy="17446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Oval 42">
            <a:extLst>
              <a:ext uri="{FF2B5EF4-FFF2-40B4-BE49-F238E27FC236}">
                <a16:creationId xmlns:a16="http://schemas.microsoft.com/office/drawing/2014/main" id="{85199F5E-7AAA-351C-E073-6D875FE37B38}"/>
              </a:ext>
            </a:extLst>
          </p:cNvPr>
          <p:cNvSpPr/>
          <p:nvPr/>
        </p:nvSpPr>
        <p:spPr>
          <a:xfrm>
            <a:off x="2688898" y="3918179"/>
            <a:ext cx="555603" cy="547124"/>
          </a:xfrm>
          <a:prstGeom prst="ellipse">
            <a:avLst/>
          </a:prstGeom>
          <a:solidFill>
            <a:schemeClr val="bg1">
              <a:lumMod val="65000"/>
            </a:schemeClr>
          </a:solidFill>
          <a:ln w="127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88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0A3CD8F-6418-67DC-3809-960A69A66CD6}"/>
              </a:ext>
            </a:extLst>
          </p:cNvPr>
          <p:cNvSpPr/>
          <p:nvPr/>
        </p:nvSpPr>
        <p:spPr>
          <a:xfrm>
            <a:off x="2736753" y="3966766"/>
            <a:ext cx="459900" cy="45288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88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CD8DF52-904D-74CE-B22A-21C9CB527A92}"/>
              </a:ext>
            </a:extLst>
          </p:cNvPr>
          <p:cNvSpPr/>
          <p:nvPr/>
        </p:nvSpPr>
        <p:spPr>
          <a:xfrm>
            <a:off x="2897969" y="4118942"/>
            <a:ext cx="137476" cy="145576"/>
          </a:xfrm>
          <a:prstGeom prst="ellipse">
            <a:avLst/>
          </a:prstGeom>
          <a:solidFill>
            <a:schemeClr val="bg1"/>
          </a:solidFill>
          <a:ln w="127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88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C532BB45-AEDD-D277-496F-4C06B7B99ED1}"/>
              </a:ext>
            </a:extLst>
          </p:cNvPr>
          <p:cNvSpPr/>
          <p:nvPr/>
        </p:nvSpPr>
        <p:spPr>
          <a:xfrm>
            <a:off x="2936227" y="4159376"/>
            <a:ext cx="60959" cy="64551"/>
          </a:xfrm>
          <a:prstGeom prst="ellipse">
            <a:avLst/>
          </a:prstGeom>
          <a:solidFill>
            <a:schemeClr val="bg1"/>
          </a:solidFill>
          <a:ln w="127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88"/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8074B406-B3B3-DB2B-6860-E69227374A6D}"/>
              </a:ext>
            </a:extLst>
          </p:cNvPr>
          <p:cNvSpPr/>
          <p:nvPr/>
        </p:nvSpPr>
        <p:spPr>
          <a:xfrm rot="10800000">
            <a:off x="2950835" y="3073261"/>
            <a:ext cx="55077" cy="1200328"/>
          </a:xfrm>
          <a:prstGeom prst="triangle">
            <a:avLst/>
          </a:prstGeom>
          <a:solidFill>
            <a:srgbClr val="00B050">
              <a:alpha val="50000"/>
            </a:srgbClr>
          </a:solidFill>
          <a:ln w="254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88"/>
          </a:p>
        </p:txBody>
      </p:sp>
      <p:sp>
        <p:nvSpPr>
          <p:cNvPr id="48" name="Flowchart: Delay 47">
            <a:extLst>
              <a:ext uri="{FF2B5EF4-FFF2-40B4-BE49-F238E27FC236}">
                <a16:creationId xmlns:a16="http://schemas.microsoft.com/office/drawing/2014/main" id="{091F672C-5181-2E34-F220-497F90DA4038}"/>
              </a:ext>
            </a:extLst>
          </p:cNvPr>
          <p:cNvSpPr/>
          <p:nvPr/>
        </p:nvSpPr>
        <p:spPr>
          <a:xfrm rot="16200000">
            <a:off x="2891825" y="2813011"/>
            <a:ext cx="167063" cy="367783"/>
          </a:xfrm>
          <a:prstGeom prst="flowChartDelay">
            <a:avLst/>
          </a:prstGeom>
          <a:solidFill>
            <a:schemeClr val="bg1">
              <a:lumMod val="75000"/>
              <a:alpha val="50000"/>
            </a:schemeClr>
          </a:solidFill>
          <a:ln w="127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88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F185DAB-BFB7-CFBA-2EC6-645AD360438C}"/>
              </a:ext>
            </a:extLst>
          </p:cNvPr>
          <p:cNvCxnSpPr>
            <a:cxnSpLocks/>
            <a:stCxn id="48" idx="3"/>
          </p:cNvCxnSpPr>
          <p:nvPr/>
        </p:nvCxnSpPr>
        <p:spPr>
          <a:xfrm flipV="1">
            <a:off x="2975357" y="2240038"/>
            <a:ext cx="0" cy="673333"/>
          </a:xfrm>
          <a:prstGeom prst="line">
            <a:avLst/>
          </a:prstGeom>
          <a:ln w="38100">
            <a:solidFill>
              <a:srgbClr val="00B05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5153F79-080A-6C3A-8F14-5B1E29562529}"/>
              </a:ext>
            </a:extLst>
          </p:cNvPr>
          <p:cNvGrpSpPr/>
          <p:nvPr/>
        </p:nvGrpSpPr>
        <p:grpSpPr>
          <a:xfrm rot="16200000">
            <a:off x="4330426" y="4070928"/>
            <a:ext cx="293958" cy="293843"/>
            <a:chOff x="1221019" y="239518"/>
            <a:chExt cx="176645" cy="182955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FF540B1-62B4-89E0-2E89-D453B3FDBE50}"/>
                </a:ext>
              </a:extLst>
            </p:cNvPr>
            <p:cNvSpPr/>
            <p:nvPr/>
          </p:nvSpPr>
          <p:spPr>
            <a:xfrm>
              <a:off x="1221019" y="239518"/>
              <a:ext cx="176645" cy="182955"/>
            </a:xfrm>
            <a:prstGeom prst="rect">
              <a:avLst/>
            </a:prstGeom>
            <a:solidFill>
              <a:schemeClr val="bg1">
                <a:lumMod val="85000"/>
                <a:alpha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59EB42B-7391-8FD8-48C1-082D947441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21522" y="244763"/>
              <a:ext cx="173365" cy="17446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3" name="Picture 52" descr="A picture containing text&#10;&#10;Description automatically generated">
            <a:extLst>
              <a:ext uri="{FF2B5EF4-FFF2-40B4-BE49-F238E27FC236}">
                <a16:creationId xmlns:a16="http://schemas.microsoft.com/office/drawing/2014/main" id="{7016FBDA-57E1-31C1-7644-99A28EAE726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61" r="49171" b="30110"/>
          <a:stretch/>
        </p:blipFill>
        <p:spPr>
          <a:xfrm rot="16200000">
            <a:off x="4716333" y="3896228"/>
            <a:ext cx="936553" cy="840645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21F68151-8A6F-E0E5-4663-349DCD336165}"/>
              </a:ext>
            </a:extLst>
          </p:cNvPr>
          <p:cNvSpPr txBox="1"/>
          <p:nvPr/>
        </p:nvSpPr>
        <p:spPr>
          <a:xfrm>
            <a:off x="4746519" y="3927924"/>
            <a:ext cx="889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Iodine Cell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93D14D4-1CDD-7ABC-439E-682D99A26AB5}"/>
              </a:ext>
            </a:extLst>
          </p:cNvPr>
          <p:cNvGrpSpPr/>
          <p:nvPr/>
        </p:nvGrpSpPr>
        <p:grpSpPr>
          <a:xfrm rot="16200000">
            <a:off x="2841225" y="2085721"/>
            <a:ext cx="276253" cy="279840"/>
            <a:chOff x="1213792" y="239518"/>
            <a:chExt cx="176645" cy="182955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EF40910-1D1C-80AC-2440-6BB8166BB70B}"/>
                </a:ext>
              </a:extLst>
            </p:cNvPr>
            <p:cNvSpPr/>
            <p:nvPr/>
          </p:nvSpPr>
          <p:spPr>
            <a:xfrm>
              <a:off x="1213792" y="239518"/>
              <a:ext cx="176645" cy="182955"/>
            </a:xfrm>
            <a:prstGeom prst="rect">
              <a:avLst/>
            </a:prstGeom>
            <a:solidFill>
              <a:schemeClr val="bg1">
                <a:lumMod val="85000"/>
                <a:alpha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4B7BC29-5A6F-76F9-A6DD-3D3649DC49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14294" y="244763"/>
              <a:ext cx="173365" cy="17446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7AB6BB9-4981-A3D9-C44F-E1A633997D70}"/>
              </a:ext>
            </a:extLst>
          </p:cNvPr>
          <p:cNvGrpSpPr/>
          <p:nvPr/>
        </p:nvGrpSpPr>
        <p:grpSpPr>
          <a:xfrm rot="5400000">
            <a:off x="3811100" y="5473833"/>
            <a:ext cx="1340719" cy="538401"/>
            <a:chOff x="2808403" y="1583562"/>
            <a:chExt cx="836272" cy="337885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5E1D950D-68FE-7C63-FCD3-2A609C428363}"/>
                </a:ext>
              </a:extLst>
            </p:cNvPr>
            <p:cNvSpPr/>
            <p:nvPr/>
          </p:nvSpPr>
          <p:spPr>
            <a:xfrm>
              <a:off x="3009155" y="1583562"/>
              <a:ext cx="635519" cy="19180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FCF815AB-FDE6-FC6D-72E1-0C378365A573}"/>
                </a:ext>
              </a:extLst>
            </p:cNvPr>
            <p:cNvSpPr/>
            <p:nvPr/>
          </p:nvSpPr>
          <p:spPr>
            <a:xfrm>
              <a:off x="3012682" y="1734813"/>
              <a:ext cx="631992" cy="18663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71D3280-C4EF-317D-464C-48C88EE0AF07}"/>
                </a:ext>
              </a:extLst>
            </p:cNvPr>
            <p:cNvSpPr/>
            <p:nvPr/>
          </p:nvSpPr>
          <p:spPr>
            <a:xfrm>
              <a:off x="3009155" y="1605074"/>
              <a:ext cx="625983" cy="29486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BB53F86A-A0D4-333D-0379-2C2C1380601E}"/>
                </a:ext>
              </a:extLst>
            </p:cNvPr>
            <p:cNvGrpSpPr/>
            <p:nvPr/>
          </p:nvGrpSpPr>
          <p:grpSpPr>
            <a:xfrm>
              <a:off x="2808403" y="1605074"/>
              <a:ext cx="791392" cy="294861"/>
              <a:chOff x="2659712" y="1144232"/>
              <a:chExt cx="812950" cy="302895"/>
            </a:xfrm>
          </p:grpSpPr>
          <p:sp>
            <p:nvSpPr>
              <p:cNvPr id="71" name="Rectangle: Rounded Corners 70">
                <a:extLst>
                  <a:ext uri="{FF2B5EF4-FFF2-40B4-BE49-F238E27FC236}">
                    <a16:creationId xmlns:a16="http://schemas.microsoft.com/office/drawing/2014/main" id="{205FA36E-2A09-6E90-363C-9E1BACBCD6FE}"/>
                  </a:ext>
                </a:extLst>
              </p:cNvPr>
              <p:cNvSpPr/>
              <p:nvPr/>
            </p:nvSpPr>
            <p:spPr>
              <a:xfrm>
                <a:off x="2659712" y="1230256"/>
                <a:ext cx="186856" cy="130854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388"/>
              </a:p>
            </p:txBody>
          </p:sp>
          <p:sp>
            <p:nvSpPr>
              <p:cNvPr id="72" name="Rectangle: Rounded Corners 71">
                <a:extLst>
                  <a:ext uri="{FF2B5EF4-FFF2-40B4-BE49-F238E27FC236}">
                    <a16:creationId xmlns:a16="http://schemas.microsoft.com/office/drawing/2014/main" id="{BDE7FFFB-77F1-BAF7-7F71-4B4DD666DE9C}"/>
                  </a:ext>
                </a:extLst>
              </p:cNvPr>
              <p:cNvSpPr/>
              <p:nvPr/>
            </p:nvSpPr>
            <p:spPr>
              <a:xfrm>
                <a:off x="2752145" y="1215346"/>
                <a:ext cx="45719" cy="160674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388"/>
              </a:p>
            </p:txBody>
          </p:sp>
          <p:sp>
            <p:nvSpPr>
              <p:cNvPr id="73" name="Rectangle: Rounded Corners 72">
                <a:extLst>
                  <a:ext uri="{FF2B5EF4-FFF2-40B4-BE49-F238E27FC236}">
                    <a16:creationId xmlns:a16="http://schemas.microsoft.com/office/drawing/2014/main" id="{EF150006-37E3-12F0-DE0F-95C2B2C1838F}"/>
                  </a:ext>
                </a:extLst>
              </p:cNvPr>
              <p:cNvSpPr/>
              <p:nvPr/>
            </p:nvSpPr>
            <p:spPr>
              <a:xfrm>
                <a:off x="2823954" y="1199311"/>
                <a:ext cx="46965" cy="192745"/>
              </a:xfrm>
              <a:prstGeom prst="roundRect">
                <a:avLst/>
              </a:prstGeom>
              <a:solidFill>
                <a:schemeClr val="tx1"/>
              </a:solidFill>
              <a:ln w="635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388"/>
              </a:p>
            </p:txBody>
          </p:sp>
          <p:sp>
            <p:nvSpPr>
              <p:cNvPr id="74" name="Rectangle: Rounded Corners 73">
                <a:extLst>
                  <a:ext uri="{FF2B5EF4-FFF2-40B4-BE49-F238E27FC236}">
                    <a16:creationId xmlns:a16="http://schemas.microsoft.com/office/drawing/2014/main" id="{CA0CEB25-90CF-8CE7-435A-FB2D52783A6C}"/>
                  </a:ext>
                </a:extLst>
              </p:cNvPr>
              <p:cNvSpPr/>
              <p:nvPr/>
            </p:nvSpPr>
            <p:spPr>
              <a:xfrm>
                <a:off x="3425698" y="1144232"/>
                <a:ext cx="46964" cy="302895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 w="254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388"/>
              </a:p>
            </p:txBody>
          </p:sp>
          <p:sp>
            <p:nvSpPr>
              <p:cNvPr id="75" name="Rectangle: Rounded Corners 74">
                <a:extLst>
                  <a:ext uri="{FF2B5EF4-FFF2-40B4-BE49-F238E27FC236}">
                    <a16:creationId xmlns:a16="http://schemas.microsoft.com/office/drawing/2014/main" id="{06CB057A-86A2-9D22-8CDD-343534578F77}"/>
                  </a:ext>
                </a:extLst>
              </p:cNvPr>
              <p:cNvSpPr/>
              <p:nvPr/>
            </p:nvSpPr>
            <p:spPr>
              <a:xfrm>
                <a:off x="2856137" y="1144232"/>
                <a:ext cx="91437" cy="30289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254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388"/>
              </a:p>
            </p:txBody>
          </p:sp>
        </p:grp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2FD25EA3-E653-3E4A-A19C-2563AEE6C872}"/>
                </a:ext>
              </a:extLst>
            </p:cNvPr>
            <p:cNvSpPr/>
            <p:nvPr/>
          </p:nvSpPr>
          <p:spPr>
            <a:xfrm>
              <a:off x="3576454" y="1605074"/>
              <a:ext cx="68221" cy="2948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54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DBB79F8B-D97C-6E65-E975-6CD8BEF03ED6}"/>
                </a:ext>
              </a:extLst>
            </p:cNvPr>
            <p:cNvSpPr/>
            <p:nvPr/>
          </p:nvSpPr>
          <p:spPr>
            <a:xfrm flipV="1">
              <a:off x="3222695" y="1729645"/>
              <a:ext cx="223170" cy="45719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 w="254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A627E367-03A2-8F33-25B9-4C774FFB4966}"/>
                </a:ext>
              </a:extLst>
            </p:cNvPr>
            <p:cNvSpPr/>
            <p:nvPr/>
          </p:nvSpPr>
          <p:spPr>
            <a:xfrm flipV="1">
              <a:off x="3193547" y="1729645"/>
              <a:ext cx="45719" cy="45719"/>
            </a:xfrm>
            <a:prstGeom prst="roundRect">
              <a:avLst/>
            </a:prstGeom>
            <a:solidFill>
              <a:schemeClr val="tx1"/>
            </a:solidFill>
            <a:ln w="254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E6D87845-A33C-CA21-7AC2-57BBEF0F55AA}"/>
                </a:ext>
              </a:extLst>
            </p:cNvPr>
            <p:cNvSpPr/>
            <p:nvPr/>
          </p:nvSpPr>
          <p:spPr>
            <a:xfrm flipV="1">
              <a:off x="3410030" y="1729645"/>
              <a:ext cx="45719" cy="45719"/>
            </a:xfrm>
            <a:prstGeom prst="roundRect">
              <a:avLst/>
            </a:prstGeom>
            <a:solidFill>
              <a:schemeClr val="tx1"/>
            </a:solidFill>
            <a:ln w="254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293F9529-A871-39BF-CE9F-79BC740F9D17}"/>
                </a:ext>
              </a:extLst>
            </p:cNvPr>
            <p:cNvSpPr/>
            <p:nvPr/>
          </p:nvSpPr>
          <p:spPr>
            <a:xfrm>
              <a:off x="2999618" y="1598859"/>
              <a:ext cx="48190" cy="30729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54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29234E62-F109-C553-85C9-D31650BB4D54}"/>
              </a:ext>
            </a:extLst>
          </p:cNvPr>
          <p:cNvSpPr txBox="1"/>
          <p:nvPr/>
        </p:nvSpPr>
        <p:spPr>
          <a:xfrm rot="16200000">
            <a:off x="3028589" y="5425899"/>
            <a:ext cx="2038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Unfiltered Camera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832BF947-FE22-1172-4758-B7C11AAF7CCD}"/>
              </a:ext>
            </a:extLst>
          </p:cNvPr>
          <p:cNvSpPr/>
          <p:nvPr/>
        </p:nvSpPr>
        <p:spPr>
          <a:xfrm>
            <a:off x="3888338" y="4912926"/>
            <a:ext cx="1066714" cy="1701372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81C2689C-7D66-9D91-DCC3-EA45DDCAFDA2}"/>
              </a:ext>
            </a:extLst>
          </p:cNvPr>
          <p:cNvSpPr/>
          <p:nvPr/>
        </p:nvSpPr>
        <p:spPr>
          <a:xfrm>
            <a:off x="5085925" y="2524807"/>
            <a:ext cx="81765" cy="417171"/>
          </a:xfrm>
          <a:prstGeom prst="ellipse">
            <a:avLst/>
          </a:prstGeom>
          <a:solidFill>
            <a:schemeClr val="bg1">
              <a:lumMod val="85000"/>
              <a:alpha val="52000"/>
            </a:schemeClr>
          </a:solidFill>
          <a:ln w="127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88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E63B1E2-A1F5-6055-1BDB-B05F73FB2291}"/>
              </a:ext>
            </a:extLst>
          </p:cNvPr>
          <p:cNvGrpSpPr/>
          <p:nvPr/>
        </p:nvGrpSpPr>
        <p:grpSpPr>
          <a:xfrm>
            <a:off x="5459986" y="2630336"/>
            <a:ext cx="143795" cy="212932"/>
            <a:chOff x="1719870" y="525931"/>
            <a:chExt cx="136235" cy="201737"/>
          </a:xfrm>
        </p:grpSpPr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E10963AB-DC97-0044-7E43-76B1FEBBDE26}"/>
                </a:ext>
              </a:extLst>
            </p:cNvPr>
            <p:cNvSpPr/>
            <p:nvPr/>
          </p:nvSpPr>
          <p:spPr>
            <a:xfrm>
              <a:off x="1719870" y="567939"/>
              <a:ext cx="52936" cy="117720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5505A17F-4F2F-CE52-7C64-BA3A12FE7AD5}"/>
                </a:ext>
              </a:extLst>
            </p:cNvPr>
            <p:cNvSpPr/>
            <p:nvPr/>
          </p:nvSpPr>
          <p:spPr>
            <a:xfrm>
              <a:off x="1752998" y="525931"/>
              <a:ext cx="103107" cy="201737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42631DEF-8EAC-FC4F-B93C-9C4D22009151}"/>
                </a:ext>
              </a:extLst>
            </p:cNvPr>
            <p:cNvSpPr/>
            <p:nvPr/>
          </p:nvSpPr>
          <p:spPr>
            <a:xfrm>
              <a:off x="1781298" y="600991"/>
              <a:ext cx="45719" cy="4571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</p:grp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80D4DFA7-2B1E-FA33-D538-ED5E081F1539}"/>
              </a:ext>
            </a:extLst>
          </p:cNvPr>
          <p:cNvSpPr/>
          <p:nvPr/>
        </p:nvSpPr>
        <p:spPr>
          <a:xfrm rot="5400000">
            <a:off x="5278228" y="2585698"/>
            <a:ext cx="60959" cy="275872"/>
          </a:xfrm>
          <a:prstGeom prst="triangle">
            <a:avLst/>
          </a:prstGeom>
          <a:solidFill>
            <a:srgbClr val="00B050">
              <a:alpha val="50000"/>
            </a:srgbClr>
          </a:solidFill>
          <a:ln w="254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88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BAE1F17-1441-619D-A372-A649AC5B6573}"/>
              </a:ext>
            </a:extLst>
          </p:cNvPr>
          <p:cNvGrpSpPr/>
          <p:nvPr/>
        </p:nvGrpSpPr>
        <p:grpSpPr>
          <a:xfrm>
            <a:off x="5852643" y="3143831"/>
            <a:ext cx="143795" cy="212932"/>
            <a:chOff x="1719870" y="525931"/>
            <a:chExt cx="136235" cy="201737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C493BC08-1EA1-FB3A-F5D2-078A296D8A80}"/>
                </a:ext>
              </a:extLst>
            </p:cNvPr>
            <p:cNvSpPr/>
            <p:nvPr/>
          </p:nvSpPr>
          <p:spPr>
            <a:xfrm>
              <a:off x="1719870" y="567939"/>
              <a:ext cx="52936" cy="117720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9A2B902D-DE15-87E2-A01D-21BD7D0BAC86}"/>
                </a:ext>
              </a:extLst>
            </p:cNvPr>
            <p:cNvSpPr/>
            <p:nvPr/>
          </p:nvSpPr>
          <p:spPr>
            <a:xfrm>
              <a:off x="1752998" y="525931"/>
              <a:ext cx="103107" cy="201737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35C402B8-B60E-E495-43BA-81AA94381BD6}"/>
                </a:ext>
              </a:extLst>
            </p:cNvPr>
            <p:cNvSpPr/>
            <p:nvPr/>
          </p:nvSpPr>
          <p:spPr>
            <a:xfrm>
              <a:off x="1781298" y="600991"/>
              <a:ext cx="45719" cy="4571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</p:grpSp>
      <p:sp>
        <p:nvSpPr>
          <p:cNvPr id="86" name="Isosceles Triangle 85">
            <a:extLst>
              <a:ext uri="{FF2B5EF4-FFF2-40B4-BE49-F238E27FC236}">
                <a16:creationId xmlns:a16="http://schemas.microsoft.com/office/drawing/2014/main" id="{83C38FEA-B81F-61F4-799A-6CA7AB414CCC}"/>
              </a:ext>
            </a:extLst>
          </p:cNvPr>
          <p:cNvSpPr/>
          <p:nvPr/>
        </p:nvSpPr>
        <p:spPr>
          <a:xfrm rot="5400000">
            <a:off x="5679995" y="3100796"/>
            <a:ext cx="60959" cy="275872"/>
          </a:xfrm>
          <a:prstGeom prst="triangle">
            <a:avLst/>
          </a:prstGeom>
          <a:solidFill>
            <a:srgbClr val="00B050">
              <a:alpha val="50000"/>
            </a:srgbClr>
          </a:solidFill>
          <a:ln w="254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88"/>
          </a:p>
        </p:txBody>
      </p:sp>
      <p:pic>
        <p:nvPicPr>
          <p:cNvPr id="87" name="Picture 86" descr="A close-up of a grey object&#10;&#10;Description automatically generated">
            <a:extLst>
              <a:ext uri="{FF2B5EF4-FFF2-40B4-BE49-F238E27FC236}">
                <a16:creationId xmlns:a16="http://schemas.microsoft.com/office/drawing/2014/main" id="{8EF1359C-8E55-E753-7B83-688C518AFD1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453" y="4869344"/>
            <a:ext cx="2598023" cy="1947773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F24B640C-9B66-8809-1E8D-90E2B7AC24F1}"/>
              </a:ext>
            </a:extLst>
          </p:cNvPr>
          <p:cNvSpPr txBox="1"/>
          <p:nvPr/>
        </p:nvSpPr>
        <p:spPr>
          <a:xfrm>
            <a:off x="2479415" y="5002284"/>
            <a:ext cx="1050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Schlieren</a:t>
            </a: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A354F43-3433-1FA1-C782-7A1B9F44698F}"/>
              </a:ext>
            </a:extLst>
          </p:cNvPr>
          <p:cNvGrpSpPr/>
          <p:nvPr/>
        </p:nvGrpSpPr>
        <p:grpSpPr>
          <a:xfrm>
            <a:off x="5822147" y="3944111"/>
            <a:ext cx="1340719" cy="538401"/>
            <a:chOff x="2808403" y="1583562"/>
            <a:chExt cx="836272" cy="337885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82266AF6-3CE2-EF3D-4FED-86C5CCDAE9BA}"/>
                </a:ext>
              </a:extLst>
            </p:cNvPr>
            <p:cNvSpPr/>
            <p:nvPr/>
          </p:nvSpPr>
          <p:spPr>
            <a:xfrm>
              <a:off x="3009155" y="1583562"/>
              <a:ext cx="635519" cy="19180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84B8428A-DE42-D0FC-2C93-BB7602FA7D61}"/>
                </a:ext>
              </a:extLst>
            </p:cNvPr>
            <p:cNvSpPr/>
            <p:nvPr/>
          </p:nvSpPr>
          <p:spPr>
            <a:xfrm>
              <a:off x="3012682" y="1734813"/>
              <a:ext cx="631992" cy="18663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7FCAD430-9962-393F-6A83-F42BE8DEB12D}"/>
                </a:ext>
              </a:extLst>
            </p:cNvPr>
            <p:cNvSpPr/>
            <p:nvPr/>
          </p:nvSpPr>
          <p:spPr>
            <a:xfrm>
              <a:off x="3009155" y="1605074"/>
              <a:ext cx="625983" cy="29486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48DE9FA1-F403-1268-E382-5CEF2864E028}"/>
                </a:ext>
              </a:extLst>
            </p:cNvPr>
            <p:cNvGrpSpPr/>
            <p:nvPr/>
          </p:nvGrpSpPr>
          <p:grpSpPr>
            <a:xfrm>
              <a:off x="2808403" y="1605074"/>
              <a:ext cx="791392" cy="294861"/>
              <a:chOff x="2659712" y="1144232"/>
              <a:chExt cx="812950" cy="302895"/>
            </a:xfrm>
          </p:grpSpPr>
          <p:sp>
            <p:nvSpPr>
              <p:cNvPr id="99" name="Rectangle: Rounded Corners 98">
                <a:extLst>
                  <a:ext uri="{FF2B5EF4-FFF2-40B4-BE49-F238E27FC236}">
                    <a16:creationId xmlns:a16="http://schemas.microsoft.com/office/drawing/2014/main" id="{0BCE2C10-648A-6784-A317-BFCB3C405F29}"/>
                  </a:ext>
                </a:extLst>
              </p:cNvPr>
              <p:cNvSpPr/>
              <p:nvPr/>
            </p:nvSpPr>
            <p:spPr>
              <a:xfrm>
                <a:off x="2659712" y="1230256"/>
                <a:ext cx="186856" cy="130854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388"/>
              </a:p>
            </p:txBody>
          </p:sp>
          <p:sp>
            <p:nvSpPr>
              <p:cNvPr id="100" name="Rectangle: Rounded Corners 99">
                <a:extLst>
                  <a:ext uri="{FF2B5EF4-FFF2-40B4-BE49-F238E27FC236}">
                    <a16:creationId xmlns:a16="http://schemas.microsoft.com/office/drawing/2014/main" id="{EC9489F9-7F0F-64B4-A3DC-8BC9ACF6E3E3}"/>
                  </a:ext>
                </a:extLst>
              </p:cNvPr>
              <p:cNvSpPr/>
              <p:nvPr/>
            </p:nvSpPr>
            <p:spPr>
              <a:xfrm>
                <a:off x="2752145" y="1215346"/>
                <a:ext cx="45719" cy="160674"/>
              </a:xfrm>
              <a:prstGeom prst="round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388"/>
              </a:p>
            </p:txBody>
          </p:sp>
          <p:sp>
            <p:nvSpPr>
              <p:cNvPr id="101" name="Rectangle: Rounded Corners 100">
                <a:extLst>
                  <a:ext uri="{FF2B5EF4-FFF2-40B4-BE49-F238E27FC236}">
                    <a16:creationId xmlns:a16="http://schemas.microsoft.com/office/drawing/2014/main" id="{8E91703A-C3CD-3291-AC2A-A6E40E198C38}"/>
                  </a:ext>
                </a:extLst>
              </p:cNvPr>
              <p:cNvSpPr/>
              <p:nvPr/>
            </p:nvSpPr>
            <p:spPr>
              <a:xfrm>
                <a:off x="2823954" y="1199311"/>
                <a:ext cx="46965" cy="192745"/>
              </a:xfrm>
              <a:prstGeom prst="roundRect">
                <a:avLst/>
              </a:prstGeom>
              <a:solidFill>
                <a:schemeClr val="tx1"/>
              </a:solidFill>
              <a:ln w="635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388"/>
              </a:p>
            </p:txBody>
          </p:sp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AAFA30CC-3C01-99EA-3083-405FEE4439A0}"/>
                  </a:ext>
                </a:extLst>
              </p:cNvPr>
              <p:cNvSpPr/>
              <p:nvPr/>
            </p:nvSpPr>
            <p:spPr>
              <a:xfrm>
                <a:off x="3425698" y="1144232"/>
                <a:ext cx="46964" cy="302895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 w="254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388"/>
              </a:p>
            </p:txBody>
          </p:sp>
          <p:sp>
            <p:nvSpPr>
              <p:cNvPr id="103" name="Rectangle: Rounded Corners 102">
                <a:extLst>
                  <a:ext uri="{FF2B5EF4-FFF2-40B4-BE49-F238E27FC236}">
                    <a16:creationId xmlns:a16="http://schemas.microsoft.com/office/drawing/2014/main" id="{00D38D29-91FB-E4B3-8D87-BE0FA6332D34}"/>
                  </a:ext>
                </a:extLst>
              </p:cNvPr>
              <p:cNvSpPr/>
              <p:nvPr/>
            </p:nvSpPr>
            <p:spPr>
              <a:xfrm>
                <a:off x="2856137" y="1144232"/>
                <a:ext cx="91437" cy="30289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254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388"/>
              </a:p>
            </p:txBody>
          </p:sp>
        </p:grp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CCCCFAE4-A43A-C5EB-23AC-96F0983DC12F}"/>
                </a:ext>
              </a:extLst>
            </p:cNvPr>
            <p:cNvSpPr/>
            <p:nvPr/>
          </p:nvSpPr>
          <p:spPr>
            <a:xfrm>
              <a:off x="3576454" y="1605074"/>
              <a:ext cx="68221" cy="2948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54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9E7E93B3-9B49-B300-D49F-C9630CC05267}"/>
                </a:ext>
              </a:extLst>
            </p:cNvPr>
            <p:cNvSpPr/>
            <p:nvPr/>
          </p:nvSpPr>
          <p:spPr>
            <a:xfrm flipV="1">
              <a:off x="3222695" y="1729645"/>
              <a:ext cx="223170" cy="45719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 w="254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4040E01D-A5E8-AF50-87C9-7263BFF9E184}"/>
                </a:ext>
              </a:extLst>
            </p:cNvPr>
            <p:cNvSpPr/>
            <p:nvPr/>
          </p:nvSpPr>
          <p:spPr>
            <a:xfrm flipV="1">
              <a:off x="3193547" y="1729645"/>
              <a:ext cx="45719" cy="45719"/>
            </a:xfrm>
            <a:prstGeom prst="roundRect">
              <a:avLst/>
            </a:prstGeom>
            <a:solidFill>
              <a:schemeClr val="tx1"/>
            </a:solidFill>
            <a:ln w="254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0B1487EF-5766-CF6D-EABD-820B19D92156}"/>
                </a:ext>
              </a:extLst>
            </p:cNvPr>
            <p:cNvSpPr/>
            <p:nvPr/>
          </p:nvSpPr>
          <p:spPr>
            <a:xfrm flipV="1">
              <a:off x="3410030" y="1729645"/>
              <a:ext cx="45719" cy="45719"/>
            </a:xfrm>
            <a:prstGeom prst="roundRect">
              <a:avLst/>
            </a:prstGeom>
            <a:solidFill>
              <a:schemeClr val="tx1"/>
            </a:solidFill>
            <a:ln w="254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997DEFBC-02A0-647A-FDF1-EB25FF16EAAA}"/>
                </a:ext>
              </a:extLst>
            </p:cNvPr>
            <p:cNvSpPr/>
            <p:nvPr/>
          </p:nvSpPr>
          <p:spPr>
            <a:xfrm>
              <a:off x="2999618" y="1598859"/>
              <a:ext cx="48190" cy="30729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54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88"/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98CBAD65-3D6A-6620-8674-EF96C9A68815}"/>
              </a:ext>
            </a:extLst>
          </p:cNvPr>
          <p:cNvSpPr txBox="1"/>
          <p:nvPr/>
        </p:nvSpPr>
        <p:spPr>
          <a:xfrm>
            <a:off x="5796977" y="3644799"/>
            <a:ext cx="2038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Filtered Camera</a:t>
            </a:r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56BDC9D1-ABA7-98CF-3005-EE720760E739}"/>
              </a:ext>
            </a:extLst>
          </p:cNvPr>
          <p:cNvSpPr/>
          <p:nvPr/>
        </p:nvSpPr>
        <p:spPr>
          <a:xfrm rot="16200000">
            <a:off x="6044808" y="3302326"/>
            <a:ext cx="936553" cy="1701372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86D8244-79F1-1245-FEFC-B67A98E619E8}"/>
              </a:ext>
            </a:extLst>
          </p:cNvPr>
          <p:cNvSpPr/>
          <p:nvPr/>
        </p:nvSpPr>
        <p:spPr>
          <a:xfrm rot="16200000">
            <a:off x="2867550" y="4167395"/>
            <a:ext cx="215217" cy="45719"/>
          </a:xfrm>
          <a:prstGeom prst="rect">
            <a:avLst/>
          </a:prstGeom>
          <a:solidFill>
            <a:schemeClr val="tx1">
              <a:alpha val="36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D04D65E1-EB00-6C6C-493C-FE5CAE682B09}"/>
              </a:ext>
            </a:extLst>
          </p:cNvPr>
          <p:cNvCxnSpPr>
            <a:cxnSpLocks/>
          </p:cNvCxnSpPr>
          <p:nvPr/>
        </p:nvCxnSpPr>
        <p:spPr>
          <a:xfrm flipH="1">
            <a:off x="2340911" y="4281697"/>
            <a:ext cx="634247" cy="7344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2F598F01-B975-5235-661C-654FBE99FABE}"/>
              </a:ext>
            </a:extLst>
          </p:cNvPr>
          <p:cNvCxnSpPr>
            <a:cxnSpLocks/>
            <a:stCxn id="106" idx="1"/>
          </p:cNvCxnSpPr>
          <p:nvPr/>
        </p:nvCxnSpPr>
        <p:spPr>
          <a:xfrm>
            <a:off x="2975159" y="4297863"/>
            <a:ext cx="637575" cy="7183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9" name="Picture 108" descr="Chart, line chart&#10;&#10;Description automatically generated">
            <a:extLst>
              <a:ext uri="{FF2B5EF4-FFF2-40B4-BE49-F238E27FC236}">
                <a16:creationId xmlns:a16="http://schemas.microsoft.com/office/drawing/2014/main" id="{4E062454-3561-A3C6-6C0E-4F9651A78B1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343" y="1819275"/>
            <a:ext cx="3311999" cy="1418639"/>
          </a:xfrm>
          <a:prstGeom prst="rect">
            <a:avLst/>
          </a:prstGeom>
        </p:spPr>
      </p:pic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D6B2D205-0CAE-309F-F3A6-63E8DFA0D9E7}"/>
              </a:ext>
            </a:extLst>
          </p:cNvPr>
          <p:cNvCxnSpPr>
            <a:cxnSpLocks/>
            <a:endCxn id="109" idx="1"/>
          </p:cNvCxnSpPr>
          <p:nvPr/>
        </p:nvCxnSpPr>
        <p:spPr>
          <a:xfrm>
            <a:off x="6927630" y="2203621"/>
            <a:ext cx="706713" cy="3249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A75A64C2-1387-9C8D-EBC5-4B95A0BC982E}"/>
              </a:ext>
            </a:extLst>
          </p:cNvPr>
          <p:cNvCxnSpPr>
            <a:cxnSpLocks/>
          </p:cNvCxnSpPr>
          <p:nvPr/>
        </p:nvCxnSpPr>
        <p:spPr>
          <a:xfrm>
            <a:off x="6757488" y="2737294"/>
            <a:ext cx="1028119" cy="105630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7B25583A-2541-43D8-43E7-6FF799A28129}"/>
              </a:ext>
            </a:extLst>
          </p:cNvPr>
          <p:cNvCxnSpPr>
            <a:cxnSpLocks/>
          </p:cNvCxnSpPr>
          <p:nvPr/>
        </p:nvCxnSpPr>
        <p:spPr>
          <a:xfrm>
            <a:off x="6927630" y="3269212"/>
            <a:ext cx="857977" cy="5175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4" name="test100_im2">
            <a:hlinkClick r:id="" action="ppaction://media"/>
            <a:extLst>
              <a:ext uri="{FF2B5EF4-FFF2-40B4-BE49-F238E27FC236}">
                <a16:creationId xmlns:a16="http://schemas.microsoft.com/office/drawing/2014/main" id="{4F504825-49BC-EAB4-3EB7-6B3BD09E8C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257114" y="5037780"/>
            <a:ext cx="1334212" cy="1530086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pic>
        <p:nvPicPr>
          <p:cNvPr id="115" name="test100_im1">
            <a:hlinkClick r:id="" action="ppaction://media"/>
            <a:extLst>
              <a:ext uri="{FF2B5EF4-FFF2-40B4-BE49-F238E27FC236}">
                <a16:creationId xmlns:a16="http://schemas.microsoft.com/office/drawing/2014/main" id="{7E2E9447-B629-558B-935E-FF277F78DB3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774683" y="5044203"/>
            <a:ext cx="1334213" cy="1530087"/>
          </a:xfrm>
          <a:prstGeom prst="rect">
            <a:avLst/>
          </a:prstGeom>
          <a:ln w="25400">
            <a:solidFill>
              <a:srgbClr val="0000FF"/>
            </a:solidFill>
          </a:ln>
        </p:spPr>
      </p:pic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0D9C417-E628-E0F9-030C-6C52982809CA}"/>
              </a:ext>
            </a:extLst>
          </p:cNvPr>
          <p:cNvGrpSpPr/>
          <p:nvPr/>
        </p:nvGrpSpPr>
        <p:grpSpPr>
          <a:xfrm>
            <a:off x="8261356" y="5075001"/>
            <a:ext cx="585210" cy="1863055"/>
            <a:chOff x="3159760" y="3077975"/>
            <a:chExt cx="585210" cy="1863055"/>
          </a:xfrm>
        </p:grpSpPr>
        <p:pic>
          <p:nvPicPr>
            <p:cNvPr id="117" name="Picture 116" descr="A x-ray of a person's body&#10;&#10;Description automatically generated">
              <a:extLst>
                <a:ext uri="{FF2B5EF4-FFF2-40B4-BE49-F238E27FC236}">
                  <a16:creationId xmlns:a16="http://schemas.microsoft.com/office/drawing/2014/main" id="{CEF7B1A0-CEEE-E836-7229-6D874B1763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35" r="-1"/>
            <a:stretch/>
          </p:blipFill>
          <p:spPr>
            <a:xfrm>
              <a:off x="3159760" y="3112227"/>
              <a:ext cx="578606" cy="1828803"/>
            </a:xfrm>
            <a:prstGeom prst="rect">
              <a:avLst/>
            </a:prstGeom>
          </p:spPr>
        </p:pic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7CFB5A7B-DECD-754C-D248-8AEC2F5D1DFD}"/>
                </a:ext>
              </a:extLst>
            </p:cNvPr>
            <p:cNvSpPr/>
            <p:nvPr/>
          </p:nvSpPr>
          <p:spPr>
            <a:xfrm>
              <a:off x="3277204" y="3112227"/>
              <a:ext cx="467766" cy="15313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1A88590-081F-76A6-968A-29656977B0F9}"/>
                </a:ext>
              </a:extLst>
            </p:cNvPr>
            <p:cNvSpPr txBox="1"/>
            <p:nvPr/>
          </p:nvSpPr>
          <p:spPr>
            <a:xfrm rot="5400000">
              <a:off x="3170842" y="3685422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Counts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020A23C-B6D0-0FA4-003F-C3291490D47F}"/>
                </a:ext>
              </a:extLst>
            </p:cNvPr>
            <p:cNvSpPr txBox="1"/>
            <p:nvPr/>
          </p:nvSpPr>
          <p:spPr>
            <a:xfrm rot="5400000">
              <a:off x="3203024" y="4360918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8EE3F97-D5DE-F22A-8E49-8C9A43794486}"/>
                </a:ext>
              </a:extLst>
            </p:cNvPr>
            <p:cNvSpPr txBox="1"/>
            <p:nvPr/>
          </p:nvSpPr>
          <p:spPr>
            <a:xfrm>
              <a:off x="3194664" y="3077975"/>
              <a:ext cx="5245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1200</a:t>
              </a:r>
            </a:p>
          </p:txBody>
        </p:sp>
      </p:grpSp>
      <p:pic>
        <p:nvPicPr>
          <p:cNvPr id="123" name="Picture 122" descr="Chart, histogram&#10;&#10;Description automatically generated">
            <a:extLst>
              <a:ext uri="{FF2B5EF4-FFF2-40B4-BE49-F238E27FC236}">
                <a16:creationId xmlns:a16="http://schemas.microsoft.com/office/drawing/2014/main" id="{57AA36A2-46C7-D0BE-F821-CBC0A61384B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674" y="3076254"/>
            <a:ext cx="3198668" cy="1827505"/>
          </a:xfrm>
          <a:prstGeom prst="rect">
            <a:avLst/>
          </a:prstGeom>
        </p:spPr>
      </p:pic>
      <p:sp>
        <p:nvSpPr>
          <p:cNvPr id="124" name="TextBox 123">
            <a:extLst>
              <a:ext uri="{FF2B5EF4-FFF2-40B4-BE49-F238E27FC236}">
                <a16:creationId xmlns:a16="http://schemas.microsoft.com/office/drawing/2014/main" id="{FACBF113-A640-CC88-5D89-9169723DE0E6}"/>
              </a:ext>
            </a:extLst>
          </p:cNvPr>
          <p:cNvSpPr txBox="1"/>
          <p:nvPr/>
        </p:nvSpPr>
        <p:spPr>
          <a:xfrm>
            <a:off x="8247086" y="2241862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D221159-594D-8CD0-C04B-A7FFD075D36C}"/>
              </a:ext>
            </a:extLst>
          </p:cNvPr>
          <p:cNvSpPr txBox="1"/>
          <p:nvPr/>
        </p:nvSpPr>
        <p:spPr>
          <a:xfrm>
            <a:off x="8996257" y="2655222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S2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C59509B-E409-793D-701D-F852F509DEF3}"/>
              </a:ext>
            </a:extLst>
          </p:cNvPr>
          <p:cNvSpPr txBox="1"/>
          <p:nvPr/>
        </p:nvSpPr>
        <p:spPr>
          <a:xfrm>
            <a:off x="9522632" y="2148264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S3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722D1CA-17A5-F2FB-0601-590CBCF4D66F}"/>
              </a:ext>
            </a:extLst>
          </p:cNvPr>
          <p:cNvSpPr txBox="1"/>
          <p:nvPr/>
        </p:nvSpPr>
        <p:spPr>
          <a:xfrm>
            <a:off x="10449876" y="2158235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S5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AD986D1A-8A76-BC3E-05EF-FBD49527634B}"/>
              </a:ext>
            </a:extLst>
          </p:cNvPr>
          <p:cNvSpPr txBox="1"/>
          <p:nvPr/>
        </p:nvSpPr>
        <p:spPr>
          <a:xfrm>
            <a:off x="10014698" y="2655221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S4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7C5DC7A5-B3CD-A3D1-A40C-DE6A5DED731D}"/>
              </a:ext>
            </a:extLst>
          </p:cNvPr>
          <p:cNvSpPr txBox="1"/>
          <p:nvPr/>
        </p:nvSpPr>
        <p:spPr>
          <a:xfrm>
            <a:off x="5298633" y="4726636"/>
            <a:ext cx="1366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Unfiltered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4283591F-6757-FDF9-C31C-98F58E4C6473}"/>
              </a:ext>
            </a:extLst>
          </p:cNvPr>
          <p:cNvSpPr txBox="1"/>
          <p:nvPr/>
        </p:nvSpPr>
        <p:spPr>
          <a:xfrm>
            <a:off x="6912454" y="4726636"/>
            <a:ext cx="1231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Filtered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A897414-BDC5-2A44-FB03-03A2E3F21B8F}"/>
              </a:ext>
            </a:extLst>
          </p:cNvPr>
          <p:cNvSpPr txBox="1"/>
          <p:nvPr/>
        </p:nvSpPr>
        <p:spPr>
          <a:xfrm rot="20937251">
            <a:off x="38067" y="244650"/>
            <a:ext cx="130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highlight>
                  <a:srgbClr val="FFFF00"/>
                </a:highlight>
              </a:rPr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25737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9700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9700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7" fill="hold" display="0">
                  <p:stCondLst>
                    <p:cond delay="indefinite"/>
                  </p:stCondLst>
                </p:cTn>
                <p:tgtEl>
                  <p:spTgt spid="114"/>
                </p:tgtEl>
              </p:cMediaNode>
            </p:video>
            <p:video>
              <p:cMediaNode vol="80000">
                <p:cTn id="48" fill="hold" display="0">
                  <p:stCondLst>
                    <p:cond delay="indefinite"/>
                  </p:stCondLst>
                </p:cTn>
                <p:tgtEl>
                  <p:spTgt spid="115"/>
                </p:tgtEl>
              </p:cMediaNode>
            </p:video>
          </p:childTnLst>
        </p:cTn>
      </p:par>
    </p:tnLst>
    <p:bldLst>
      <p:bldP spid="61" grpId="0" animBg="1"/>
      <p:bldP spid="105" grpId="0" animBg="1"/>
      <p:bldP spid="124" grpId="0"/>
      <p:bldP spid="125" grpId="0"/>
      <p:bldP spid="126" grpId="0"/>
      <p:bldP spid="127" grpId="0"/>
      <p:bldP spid="128" grpId="0"/>
      <p:bldP spid="122" grpId="0"/>
      <p:bldP spid="1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127" descr="A diagram of a graph&#10;&#10;Description automatically generated with medium confidence">
            <a:extLst>
              <a:ext uri="{FF2B5EF4-FFF2-40B4-BE49-F238E27FC236}">
                <a16:creationId xmlns:a16="http://schemas.microsoft.com/office/drawing/2014/main" id="{97A03C13-BB9A-3274-C246-EA5E42DE25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480" y="3913501"/>
            <a:ext cx="2174247" cy="2174247"/>
          </a:xfrm>
          <a:prstGeom prst="rect">
            <a:avLst/>
          </a:prstGeom>
        </p:spPr>
      </p:pic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04199FD3-4613-B1F4-FFC8-B768A42B3B8C}"/>
              </a:ext>
            </a:extLst>
          </p:cNvPr>
          <p:cNvCxnSpPr/>
          <p:nvPr/>
        </p:nvCxnSpPr>
        <p:spPr>
          <a:xfrm flipV="1">
            <a:off x="7100198" y="4382133"/>
            <a:ext cx="0" cy="1239520"/>
          </a:xfrm>
          <a:prstGeom prst="line">
            <a:avLst/>
          </a:prstGeom>
          <a:ln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679D0FA2-95DC-6159-74BA-7CD7ADCAA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543" y="143685"/>
            <a:ext cx="10212939" cy="615950"/>
          </a:xfrm>
        </p:spPr>
        <p:txBody>
          <a:bodyPr/>
          <a:lstStyle/>
          <a:p>
            <a:r>
              <a:rPr lang="en-US"/>
              <a:t>Planar Multi-parameter FRS Measurements</a:t>
            </a:r>
          </a:p>
        </p:txBody>
      </p:sp>
      <p:pic>
        <p:nvPicPr>
          <p:cNvPr id="124" name="Picture 123" descr="A blue and red square with numbers and a square with a square with a square with numbers&#10;&#10;Description automatically generated with medium confidence">
            <a:extLst>
              <a:ext uri="{FF2B5EF4-FFF2-40B4-BE49-F238E27FC236}">
                <a16:creationId xmlns:a16="http://schemas.microsoft.com/office/drawing/2014/main" id="{F7BB81F1-C302-228B-3968-2BB0F51D36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404" y="1644195"/>
            <a:ext cx="2174246" cy="2174246"/>
          </a:xfrm>
          <a:prstGeom prst="rect">
            <a:avLst/>
          </a:prstGeom>
        </p:spPr>
      </p:pic>
      <p:pic>
        <p:nvPicPr>
          <p:cNvPr id="125" name="Picture 124" descr="A diagram of a temperature&#10;&#10;Description automatically generated">
            <a:extLst>
              <a:ext uri="{FF2B5EF4-FFF2-40B4-BE49-F238E27FC236}">
                <a16:creationId xmlns:a16="http://schemas.microsoft.com/office/drawing/2014/main" id="{0C931069-1CEC-081D-5343-F70F8A7CA7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404" y="3913510"/>
            <a:ext cx="2174246" cy="2174246"/>
          </a:xfrm>
          <a:prstGeom prst="rect">
            <a:avLst/>
          </a:prstGeom>
        </p:spPr>
      </p:pic>
      <p:pic>
        <p:nvPicPr>
          <p:cNvPr id="126" name="Picture 125" descr="A red and blue graph&#10;&#10;Description automatically generated">
            <a:extLst>
              <a:ext uri="{FF2B5EF4-FFF2-40B4-BE49-F238E27FC236}">
                <a16:creationId xmlns:a16="http://schemas.microsoft.com/office/drawing/2014/main" id="{4D11EF96-E3B0-20E5-8805-F2329FDBF6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816" y="1592039"/>
            <a:ext cx="2230123" cy="2230123"/>
          </a:xfrm>
          <a:prstGeom prst="rect">
            <a:avLst/>
          </a:prstGeom>
        </p:spPr>
      </p:pic>
      <p:pic>
        <p:nvPicPr>
          <p:cNvPr id="127" name="Picture 126" descr="A graph of a graph showing a number of objects&#10;&#10;Description automatically generated with medium confidence">
            <a:extLst>
              <a:ext uri="{FF2B5EF4-FFF2-40B4-BE49-F238E27FC236}">
                <a16:creationId xmlns:a16="http://schemas.microsoft.com/office/drawing/2014/main" id="{9945DA78-C75A-B5A2-5774-DA064A1DD67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391" y="3913501"/>
            <a:ext cx="2174247" cy="2174247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C2CD9B1C-EF10-B3B0-4849-2977191BA2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9374" y="1681174"/>
            <a:ext cx="2560322" cy="2194560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2C9BA8F9-9D6D-396B-8E22-CA321704DE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9478" y="3987467"/>
            <a:ext cx="2651761" cy="2194560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93BC7F9A-C3D3-02C8-5A6E-C4AFF5A851C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98887" y="1665997"/>
            <a:ext cx="2560322" cy="2194560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94C2D032-F582-CA3F-0790-FA1A05574F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5820" y="1655841"/>
            <a:ext cx="2560321" cy="2194560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209063E9-23E1-C61B-950B-7082E1D0A5B9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42570" y="4002295"/>
            <a:ext cx="2560322" cy="2194560"/>
          </a:xfrm>
          <a:prstGeom prst="rect">
            <a:avLst/>
          </a:prstGeom>
        </p:spPr>
      </p:pic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671BB44F-F1A0-DFA0-80A5-B06D8910764E}"/>
              </a:ext>
            </a:extLst>
          </p:cNvPr>
          <p:cNvCxnSpPr/>
          <p:nvPr/>
        </p:nvCxnSpPr>
        <p:spPr>
          <a:xfrm flipV="1">
            <a:off x="1073585" y="2097912"/>
            <a:ext cx="0" cy="1239520"/>
          </a:xfrm>
          <a:prstGeom prst="line">
            <a:avLst/>
          </a:prstGeom>
          <a:ln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6D1D6902-D3BC-E62D-453C-4FA8CCB2690C}"/>
              </a:ext>
            </a:extLst>
          </p:cNvPr>
          <p:cNvCxnSpPr/>
          <p:nvPr/>
        </p:nvCxnSpPr>
        <p:spPr>
          <a:xfrm flipV="1">
            <a:off x="1063857" y="4352552"/>
            <a:ext cx="0" cy="1239520"/>
          </a:xfrm>
          <a:prstGeom prst="line">
            <a:avLst/>
          </a:prstGeom>
          <a:ln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A5F37A73-EC84-DA5C-FDA9-925286ED26DC}"/>
              </a:ext>
            </a:extLst>
          </p:cNvPr>
          <p:cNvCxnSpPr/>
          <p:nvPr/>
        </p:nvCxnSpPr>
        <p:spPr>
          <a:xfrm flipV="1">
            <a:off x="5469090" y="4382134"/>
            <a:ext cx="0" cy="1239520"/>
          </a:xfrm>
          <a:prstGeom prst="line">
            <a:avLst/>
          </a:prstGeom>
          <a:ln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53A8344B-705A-641C-2CAE-F1F37B3E9945}"/>
              </a:ext>
            </a:extLst>
          </p:cNvPr>
          <p:cNvCxnSpPr>
            <a:cxnSpLocks/>
          </p:cNvCxnSpPr>
          <p:nvPr/>
        </p:nvCxnSpPr>
        <p:spPr>
          <a:xfrm flipH="1">
            <a:off x="4849889" y="3169681"/>
            <a:ext cx="1275577" cy="0"/>
          </a:xfrm>
          <a:prstGeom prst="line">
            <a:avLst/>
          </a:prstGeom>
          <a:ln>
            <a:solidFill>
              <a:srgbClr val="00B0F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719AD26F-54FE-D1AD-2360-4EF1D3F2AD3D}"/>
              </a:ext>
            </a:extLst>
          </p:cNvPr>
          <p:cNvCxnSpPr>
            <a:cxnSpLocks/>
          </p:cNvCxnSpPr>
          <p:nvPr/>
        </p:nvCxnSpPr>
        <p:spPr>
          <a:xfrm flipH="1">
            <a:off x="4849889" y="2753121"/>
            <a:ext cx="1275577" cy="0"/>
          </a:xfrm>
          <a:prstGeom prst="line">
            <a:avLst/>
          </a:prstGeom>
          <a:ln>
            <a:solidFill>
              <a:srgbClr val="7030A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F7EECB25-16E7-7B56-0EA2-F05BF680FA60}"/>
                  </a:ext>
                </a:extLst>
              </p:cNvPr>
              <p:cNvSpPr txBox="1"/>
              <p:nvPr/>
            </p:nvSpPr>
            <p:spPr>
              <a:xfrm>
                <a:off x="7654803" y="3089908"/>
                <a:ext cx="107497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60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~ 2 </m:t>
                      </m:r>
                      <m:r>
                        <m:rPr>
                          <m:sty m:val="p"/>
                        </m:rPr>
                        <a:rPr lang="en-US" sz="1600" i="0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en-US" sz="160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F7EECB25-16E7-7B56-0EA2-F05BF680F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4803" y="3089908"/>
                <a:ext cx="1074974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46AE557E-6F13-E93B-CE70-5ADACDE97697}"/>
                  </a:ext>
                </a:extLst>
              </p:cNvPr>
              <p:cNvSpPr txBox="1"/>
              <p:nvPr/>
            </p:nvSpPr>
            <p:spPr>
              <a:xfrm>
                <a:off x="9844031" y="3103608"/>
                <a:ext cx="12304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~ 3.5 </m:t>
                      </m:r>
                      <m:r>
                        <m:rPr>
                          <m:sty m:val="p"/>
                        </m:rPr>
                        <a:rPr lang="en-US" sz="160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en-US" sz="160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46AE557E-6F13-E93B-CE70-5ADACDE976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4031" y="3103608"/>
                <a:ext cx="1230465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2" name="TextBox 141">
            <a:extLst>
              <a:ext uri="{FF2B5EF4-FFF2-40B4-BE49-F238E27FC236}">
                <a16:creationId xmlns:a16="http://schemas.microsoft.com/office/drawing/2014/main" id="{22DCE538-1149-0E4F-FF7A-FF96628EC8D1}"/>
              </a:ext>
            </a:extLst>
          </p:cNvPr>
          <p:cNvSpPr txBox="1"/>
          <p:nvPr/>
        </p:nvSpPr>
        <p:spPr>
          <a:xfrm>
            <a:off x="422678" y="3089908"/>
            <a:ext cx="404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7B914AC5-ED8B-9713-E466-F0E56354476B}"/>
              </a:ext>
            </a:extLst>
          </p:cNvPr>
          <p:cNvSpPr txBox="1"/>
          <p:nvPr/>
        </p:nvSpPr>
        <p:spPr>
          <a:xfrm>
            <a:off x="420329" y="5339707"/>
            <a:ext cx="404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A7AD0559-0386-42CC-5752-4AC14CE8F7A7}"/>
              </a:ext>
            </a:extLst>
          </p:cNvPr>
          <p:cNvSpPr txBox="1"/>
          <p:nvPr/>
        </p:nvSpPr>
        <p:spPr>
          <a:xfrm>
            <a:off x="4836328" y="2109008"/>
            <a:ext cx="404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D785FA8-105F-C8D9-EFE0-0E817CD3F5FA}"/>
              </a:ext>
            </a:extLst>
          </p:cNvPr>
          <p:cNvSpPr txBox="1"/>
          <p:nvPr/>
        </p:nvSpPr>
        <p:spPr>
          <a:xfrm>
            <a:off x="4824021" y="5339707"/>
            <a:ext cx="404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BE55753D-5B91-ED94-0E68-B23C25EEFFE1}"/>
              </a:ext>
            </a:extLst>
          </p:cNvPr>
          <p:cNvSpPr txBox="1"/>
          <p:nvPr/>
        </p:nvSpPr>
        <p:spPr>
          <a:xfrm>
            <a:off x="6505514" y="5339707"/>
            <a:ext cx="404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35ED5409-83D5-BC94-CCC1-FE33A494A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158807"/>
            <a:ext cx="11988800" cy="517593"/>
          </a:xfrm>
        </p:spPr>
        <p:txBody>
          <a:bodyPr/>
          <a:lstStyle/>
          <a:p>
            <a:r>
              <a:rPr lang="en-US"/>
              <a:t>Comparison with CFD along jet centerline.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B036CE-3493-E343-6669-EE2FF67D1303}"/>
              </a:ext>
            </a:extLst>
          </p:cNvPr>
          <p:cNvSpPr txBox="1"/>
          <p:nvPr/>
        </p:nvSpPr>
        <p:spPr>
          <a:xfrm rot="20937251">
            <a:off x="38067" y="244650"/>
            <a:ext cx="130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highlight>
                  <a:srgbClr val="FFFF00"/>
                </a:highlight>
              </a:rPr>
              <a:t>Highlight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0D0EDB1C-1294-E480-A0B1-042FAFC6517D}"/>
              </a:ext>
            </a:extLst>
          </p:cNvPr>
          <p:cNvSpPr txBox="1">
            <a:spLocks/>
          </p:cNvSpPr>
          <p:nvPr/>
        </p:nvSpPr>
        <p:spPr>
          <a:xfrm>
            <a:off x="101600" y="6218974"/>
            <a:ext cx="11988800" cy="51759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Ø"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ヒラギノ角ゴ Pro W3" pitchFamily="-109" charset="-128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8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ヒラギノ角ゴ Pro W3" pitchFamily="-109" charset="-128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6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pitchFamily="-105" charset="-128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pitchFamily="-105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Extension to kHz or MHz measurement rates by increasing laser and scan repetition rate.</a:t>
            </a:r>
          </a:p>
        </p:txBody>
      </p:sp>
    </p:spTree>
    <p:extLst>
      <p:ext uri="{BB962C8B-B14F-4D97-AF65-F5344CB8AC3E}">
        <p14:creationId xmlns:p14="http://schemas.microsoft.com/office/powerpoint/2010/main" val="345482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9_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D Presentation template  -  Read-Only" id="{EC36B2AB-1DA7-486B-B20A-233AAAB2830D}" vid="{64489B35-DE88-41AB-8633-88014598A6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RD Presentation template</Template>
  <TotalTime>0</TotalTime>
  <Words>1173</Words>
  <Application>Microsoft Office PowerPoint</Application>
  <PresentationFormat>Widescreen</PresentationFormat>
  <Paragraphs>206</Paragraphs>
  <Slides>10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Cambria Math</vt:lpstr>
      <vt:lpstr>Courier New</vt:lpstr>
      <vt:lpstr>DejaVu Sans</vt:lpstr>
      <vt:lpstr>Times New Roman</vt:lpstr>
      <vt:lpstr>Wingdings</vt:lpstr>
      <vt:lpstr>9_ED PPT Template 7 12 11</vt:lpstr>
      <vt:lpstr>Spectroscopic measurement techniques at NASA</vt:lpstr>
      <vt:lpstr>Today’s Presentations from NASA</vt:lpstr>
      <vt:lpstr>Measurement techniques for aerospace flows @ NASA</vt:lpstr>
      <vt:lpstr>Spectroscopic Techniques</vt:lpstr>
      <vt:lpstr>Spectroscopic Techniques</vt:lpstr>
      <vt:lpstr>Molecular Based Velocimetry Systems</vt:lpstr>
      <vt:lpstr>Planar Laser-Induced Fluorescence (PLIF)</vt:lpstr>
      <vt:lpstr>Recent PLIF Examples for Space Technology</vt:lpstr>
      <vt:lpstr>  Burst-mode Filtered Rayleigh Scattering</vt:lpstr>
      <vt:lpstr>Planar Multi-parameter FRS Measurements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Investigating Photogrammetric Accuracy of a Lunar-lander-induced Crater Measurement System</dc:title>
  <dc:creator>Tyrrell, Olivia (LARC-D304)[NATIONAL INSTITUTE OF AEROSPACE]</dc:creator>
  <cp:lastModifiedBy>Danehy, Paul M. (LARC-D304)</cp:lastModifiedBy>
  <cp:revision>2</cp:revision>
  <dcterms:created xsi:type="dcterms:W3CDTF">2022-11-28T18:53:49Z</dcterms:created>
  <dcterms:modified xsi:type="dcterms:W3CDTF">2024-07-02T02:15:52Z</dcterms:modified>
</cp:coreProperties>
</file>