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70" r:id="rId5"/>
    <p:sldId id="263" r:id="rId6"/>
    <p:sldId id="276" r:id="rId7"/>
    <p:sldId id="278" r:id="rId8"/>
    <p:sldId id="281" r:id="rId9"/>
    <p:sldId id="392" r:id="rId10"/>
    <p:sldId id="393" r:id="rId11"/>
    <p:sldId id="388" r:id="rId12"/>
    <p:sldId id="389" r:id="rId13"/>
    <p:sldId id="39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33B670-8A28-1725-2808-469892C86251}" name="Heineck, James T. (ARC-AOX)" initials="HJT(A" userId="S::jheineck@ndc.nasa.gov::3b7c94fe-008d-4fe3-8d4e-a7403076c008" providerId="AD"/>
  <p188:author id="{A89D40FD-785F-8384-E795-1AF493BC2755}" name="Danehy, Paul M. (LARC-D304)" initials="DPM(D" userId="S::pdanehy@ndc.nasa.gov::c837e10d-b2d0-49e9-aab0-ba887e39e9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489C0-186B-4010-835D-CACB446F043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B2CD6-2BD5-494F-A0F9-BFC1966B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15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50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9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48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53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B2CD6-2BD5-494F-A0F9-BFC1966BA7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53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B2CD6-2BD5-494F-A0F9-BFC1966BA7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447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7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44C59DE-4FA3-4E4C-97B3-4BF4A11E27FD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955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212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defTabSz="914400" eaLnBrk="0" hangingPunct="0"/>
            <a:fld id="{D1D1487B-BC26-49F1-832A-1389F3ED2B56}" type="datetime1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defTabSz="914400" eaLnBrk="0" hangingPunct="0"/>
              <a:t>7/2/2024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DE794882-CAE7-4C9B-9C3F-8DC6A1BC4533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8"/>
            <a:ext cx="103145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185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 defTabSz="914400" eaLnBrk="0" hangingPunct="0"/>
            <a:r>
              <a:rPr lang="en-US" sz="1000" b="1">
                <a:solidFill>
                  <a:srgbClr val="898989"/>
                </a:solidFill>
                <a:latin typeface="Calibri" charset="0"/>
                <a:ea typeface="ＭＳ Ｐゴシック" pitchFamily="33" charset="-128"/>
                <a:cs typeface="+mn-cs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5461385B-0048-4BDE-997F-840750213607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19" y="167508"/>
            <a:ext cx="88614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576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CA77DC20-3B50-4967-9347-FDE585A88981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88117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9715EB9-E7D6-4A24-882E-7DD01113CAE6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8965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48D981B0-8762-4F59-9955-6E8434BB51C9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273050"/>
            <a:ext cx="3096684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76090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25CA770B-A730-41F3-899C-DE5E82A561EF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7360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0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1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22035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244159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45516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26212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085558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23441-0C99-4737-8F4C-54FB0C7737A6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90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28448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448800" y="6629400"/>
            <a:ext cx="2743200" cy="381000"/>
          </a:xfrm>
        </p:spPr>
        <p:txBody>
          <a:bodyPr/>
          <a:lstStyle>
            <a:lvl1pPr>
              <a:defRPr/>
            </a:lvl1pPr>
          </a:lstStyle>
          <a:p>
            <a:fld id="{00332FFC-B647-453D-97C5-E94BE57F4FF7}" type="slidenum">
              <a:rPr lang="en-US"/>
              <a:pPr/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05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16000" y="15240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30984-805F-4515-BE5E-D7744F692435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9576816" y="0"/>
            <a:ext cx="2615184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0" hangingPunct="0"/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pPr eaLnBrk="0" hangingPunct="0"/>
            <a:fld id="{8589C0E0-A320-4D96-A973-4401A9A854BB}" type="slidenum">
              <a:rPr lang="en-US" b="1" smtClean="0">
                <a:ea typeface="ＭＳ Ｐゴシック" pitchFamily="33" charset="-128"/>
              </a:rPr>
              <a:pPr eaLnBrk="0" hangingPunct="0"/>
              <a:t>‹#›</a:t>
            </a:fld>
            <a:endParaRPr lang="en-US" b="1"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1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gif"/><Relationship Id="rId3" Type="http://schemas.openxmlformats.org/officeDocument/2006/relationships/image" Target="../media/image35.png"/><Relationship Id="rId7" Type="http://schemas.openxmlformats.org/officeDocument/2006/relationships/hyperlink" Target="mailto:elizabeth.l.lash@nasa.gov" TargetMode="External"/><Relationship Id="rId12" Type="http://schemas.openxmlformats.org/officeDocument/2006/relationships/image" Target="../media/image4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2.gif"/><Relationship Id="rId5" Type="http://schemas.openxmlformats.org/officeDocument/2006/relationships/image" Target="../media/image37.jpeg"/><Relationship Id="rId10" Type="http://schemas.openxmlformats.org/officeDocument/2006/relationships/image" Target="../media/image41.gif"/><Relationship Id="rId4" Type="http://schemas.openxmlformats.org/officeDocument/2006/relationships/image" Target="../media/image36.png"/><Relationship Id="rId9" Type="http://schemas.openxmlformats.org/officeDocument/2006/relationships/image" Target="../media/image4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gif"/><Relationship Id="rId3" Type="http://schemas.microsoft.com/office/2007/relationships/media" Target="../media/media2.mp4"/><Relationship Id="rId7" Type="http://schemas.openxmlformats.org/officeDocument/2006/relationships/hyperlink" Target="mailto:elizabeth.l.lash@nasa.gov" TargetMode="External"/><Relationship Id="rId12" Type="http://schemas.openxmlformats.org/officeDocument/2006/relationships/image" Target="../media/image48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6.png"/><Relationship Id="rId4" Type="http://schemas.openxmlformats.org/officeDocument/2006/relationships/video" Target="../media/media2.mp4"/><Relationship Id="rId9" Type="http://schemas.microsoft.com/office/2007/relationships/hdphoto" Target="../media/hdphoto2.wdp"/><Relationship Id="rId14" Type="http://schemas.openxmlformats.org/officeDocument/2006/relationships/image" Target="../media/image5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gif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3ACB-5631-49BB-B86B-2F61AC4EF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818" y="1908785"/>
            <a:ext cx="9362141" cy="1470025"/>
          </a:xfrm>
        </p:spPr>
        <p:txBody>
          <a:bodyPr/>
          <a:lstStyle/>
          <a:p>
            <a:r>
              <a:rPr lang="en-US" sz="3600">
                <a:solidFill>
                  <a:srgbClr val="000099"/>
                </a:solidFill>
              </a:rPr>
              <a:t>Surface measurement techniques at NASA</a:t>
            </a:r>
            <a:r>
              <a:rPr lang="en-US" sz="360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0" i="1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53AAA-7C00-44FC-AE13-F2C8B97D9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279" y="3753510"/>
            <a:ext cx="10642301" cy="2418690"/>
          </a:xfrm>
        </p:spPr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Speakers: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</a:t>
            </a: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Danehy*, JT Heineck**</a:t>
            </a:r>
          </a:p>
          <a:p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*Advanced Measurements and Data Systems Branch, NASA Langley Research Center</a:t>
            </a:r>
          </a:p>
          <a:p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**Experimental Aero-physics Branch at NASA Ames Research Center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09903-5879-5BF3-CA08-ACF295D01ABD}"/>
              </a:ext>
            </a:extLst>
          </p:cNvPr>
          <p:cNvSpPr txBox="1"/>
          <p:nvPr/>
        </p:nvSpPr>
        <p:spPr>
          <a:xfrm>
            <a:off x="0" y="0"/>
            <a:ext cx="106423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NASA/ONERA/DRL Workshop on surface and flowfield optical measurement techniques for aerospace flows</a:t>
            </a:r>
          </a:p>
          <a:p>
            <a:pPr algn="l"/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19 July, 2024, ONERA's Fauga Mauzac</a:t>
            </a:r>
            <a:r>
              <a:rPr lang="en-US" sz="2400" b="1" i="1">
                <a:solidFill>
                  <a:srgbClr val="000099"/>
                </a:solidFill>
                <a:latin typeface="DejaVu Sans"/>
              </a:rPr>
              <a:t> site, </a:t>
            </a:r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Toulouse, France</a:t>
            </a:r>
            <a:endParaRPr lang="en-US" sz="2400" b="1" i="0">
              <a:solidFill>
                <a:srgbClr val="000099"/>
              </a:solidFill>
              <a:effectLst/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10571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B106CB5-FE09-E3F2-83CC-76AF33BAB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143" y="5736877"/>
            <a:ext cx="1334966" cy="112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B17356-9862-0366-2A5E-C1D35CC05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5296" y="3296022"/>
            <a:ext cx="2305051" cy="114794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3" y="167508"/>
            <a:ext cx="10948321" cy="615950"/>
          </a:xfrm>
        </p:spPr>
        <p:txBody>
          <a:bodyPr/>
          <a:lstStyle/>
          <a:p>
            <a:r>
              <a:rPr lang="en-US"/>
              <a:t>Surface Measurement Systems at NASA</a:t>
            </a:r>
          </a:p>
        </p:txBody>
      </p:sp>
      <p:sp>
        <p:nvSpPr>
          <p:cNvPr id="50" name="TextBox 21">
            <a:extLst>
              <a:ext uri="{FF2B5EF4-FFF2-40B4-BE49-F238E27FC236}">
                <a16:creationId xmlns:a16="http://schemas.microsoft.com/office/drawing/2014/main" id="{FD15F9C5-23F0-4B83-9525-DA554E55BC73}"/>
              </a:ext>
            </a:extLst>
          </p:cNvPr>
          <p:cNvSpPr txBox="1"/>
          <p:nvPr/>
        </p:nvSpPr>
        <p:spPr>
          <a:xfrm>
            <a:off x="9097173" y="997511"/>
            <a:ext cx="2305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MS PGothic" panose="020B0600070205080204" pitchFamily="34" charset="-128"/>
                <a:cs typeface="+mn-cs"/>
              </a:rPr>
              <a:t>Transition detection at National Transonic Facility (NTF) using TSP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480D6B2-D54A-42D3-99AF-6C371230486B}"/>
              </a:ext>
            </a:extLst>
          </p:cNvPr>
          <p:cNvGrpSpPr/>
          <p:nvPr/>
        </p:nvGrpSpPr>
        <p:grpSpPr>
          <a:xfrm rot="2043849">
            <a:off x="8207936" y="734987"/>
            <a:ext cx="2685472" cy="2151835"/>
            <a:chOff x="5708682" y="3925675"/>
            <a:chExt cx="3171367" cy="25411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9899225-A23A-493E-9CDF-1AE36A145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100" r="58547"/>
            <a:stretch/>
          </p:blipFill>
          <p:spPr>
            <a:xfrm>
              <a:off x="5708682" y="3925675"/>
              <a:ext cx="3054286" cy="2541176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3EC956-F1D7-4C66-9623-CC207C4D0427}"/>
                </a:ext>
              </a:extLst>
            </p:cNvPr>
            <p:cNvSpPr/>
            <p:nvPr/>
          </p:nvSpPr>
          <p:spPr>
            <a:xfrm>
              <a:off x="6806153" y="5872899"/>
              <a:ext cx="2073896" cy="386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3F9BBFBA-BC30-4B65-B818-E9DCD4254261}"/>
                </a:ext>
              </a:extLst>
            </p:cNvPr>
            <p:cNvSpPr/>
            <p:nvPr/>
          </p:nvSpPr>
          <p:spPr>
            <a:xfrm>
              <a:off x="5843588" y="4195763"/>
              <a:ext cx="2857500" cy="1819275"/>
            </a:xfrm>
            <a:custGeom>
              <a:avLst/>
              <a:gdLst>
                <a:gd name="connsiteX0" fmla="*/ 2857500 w 2857500"/>
                <a:gd name="connsiteY0" fmla="*/ 66675 h 1819275"/>
                <a:gd name="connsiteX1" fmla="*/ 2833687 w 2857500"/>
                <a:gd name="connsiteY1" fmla="*/ 52387 h 1819275"/>
                <a:gd name="connsiteX2" fmla="*/ 2824162 w 2857500"/>
                <a:gd name="connsiteY2" fmla="*/ 38100 h 1819275"/>
                <a:gd name="connsiteX3" fmla="*/ 2781300 w 2857500"/>
                <a:gd name="connsiteY3" fmla="*/ 14287 h 1819275"/>
                <a:gd name="connsiteX4" fmla="*/ 2762250 w 2857500"/>
                <a:gd name="connsiteY4" fmla="*/ 4762 h 1819275"/>
                <a:gd name="connsiteX5" fmla="*/ 2728912 w 2857500"/>
                <a:gd name="connsiteY5" fmla="*/ 0 h 1819275"/>
                <a:gd name="connsiteX6" fmla="*/ 2662237 w 2857500"/>
                <a:gd name="connsiteY6" fmla="*/ 14287 h 1819275"/>
                <a:gd name="connsiteX7" fmla="*/ 2647950 w 2857500"/>
                <a:gd name="connsiteY7" fmla="*/ 19050 h 1819275"/>
                <a:gd name="connsiteX8" fmla="*/ 2633662 w 2857500"/>
                <a:gd name="connsiteY8" fmla="*/ 23812 h 1819275"/>
                <a:gd name="connsiteX9" fmla="*/ 2619375 w 2857500"/>
                <a:gd name="connsiteY9" fmla="*/ 33337 h 1819275"/>
                <a:gd name="connsiteX10" fmla="*/ 2576512 w 2857500"/>
                <a:gd name="connsiteY10" fmla="*/ 66675 h 1819275"/>
                <a:gd name="connsiteX11" fmla="*/ 2547937 w 2857500"/>
                <a:gd name="connsiteY11" fmla="*/ 76200 h 1819275"/>
                <a:gd name="connsiteX12" fmla="*/ 2519362 w 2857500"/>
                <a:gd name="connsiteY12" fmla="*/ 90487 h 1819275"/>
                <a:gd name="connsiteX13" fmla="*/ 2476500 w 2857500"/>
                <a:gd name="connsiteY13" fmla="*/ 123825 h 1819275"/>
                <a:gd name="connsiteX14" fmla="*/ 2447925 w 2857500"/>
                <a:gd name="connsiteY14" fmla="*/ 138112 h 1819275"/>
                <a:gd name="connsiteX15" fmla="*/ 2433637 w 2857500"/>
                <a:gd name="connsiteY15" fmla="*/ 147637 h 1819275"/>
                <a:gd name="connsiteX16" fmla="*/ 2405062 w 2857500"/>
                <a:gd name="connsiteY16" fmla="*/ 157162 h 1819275"/>
                <a:gd name="connsiteX17" fmla="*/ 2376487 w 2857500"/>
                <a:gd name="connsiteY17" fmla="*/ 171450 h 1819275"/>
                <a:gd name="connsiteX18" fmla="*/ 2343150 w 2857500"/>
                <a:gd name="connsiteY18" fmla="*/ 185737 h 1819275"/>
                <a:gd name="connsiteX19" fmla="*/ 2333625 w 2857500"/>
                <a:gd name="connsiteY19" fmla="*/ 200025 h 1819275"/>
                <a:gd name="connsiteX20" fmla="*/ 2319337 w 2857500"/>
                <a:gd name="connsiteY20" fmla="*/ 209550 h 1819275"/>
                <a:gd name="connsiteX21" fmla="*/ 2305050 w 2857500"/>
                <a:gd name="connsiteY21" fmla="*/ 223837 h 1819275"/>
                <a:gd name="connsiteX22" fmla="*/ 2290762 w 2857500"/>
                <a:gd name="connsiteY22" fmla="*/ 252412 h 1819275"/>
                <a:gd name="connsiteX23" fmla="*/ 2281237 w 2857500"/>
                <a:gd name="connsiteY23" fmla="*/ 280987 h 1819275"/>
                <a:gd name="connsiteX24" fmla="*/ 2271712 w 2857500"/>
                <a:gd name="connsiteY24" fmla="*/ 319087 h 1819275"/>
                <a:gd name="connsiteX25" fmla="*/ 2266950 w 2857500"/>
                <a:gd name="connsiteY25" fmla="*/ 338137 h 1819275"/>
                <a:gd name="connsiteX26" fmla="*/ 2257425 w 2857500"/>
                <a:gd name="connsiteY26" fmla="*/ 366712 h 1819275"/>
                <a:gd name="connsiteX27" fmla="*/ 2252662 w 2857500"/>
                <a:gd name="connsiteY27" fmla="*/ 381000 h 1819275"/>
                <a:gd name="connsiteX28" fmla="*/ 2238375 w 2857500"/>
                <a:gd name="connsiteY28" fmla="*/ 390525 h 1819275"/>
                <a:gd name="connsiteX29" fmla="*/ 2219325 w 2857500"/>
                <a:gd name="connsiteY29" fmla="*/ 409575 h 1819275"/>
                <a:gd name="connsiteX30" fmla="*/ 2209800 w 2857500"/>
                <a:gd name="connsiteY30" fmla="*/ 423862 h 1819275"/>
                <a:gd name="connsiteX31" fmla="*/ 2195512 w 2857500"/>
                <a:gd name="connsiteY31" fmla="*/ 438150 h 1819275"/>
                <a:gd name="connsiteX32" fmla="*/ 2185987 w 2857500"/>
                <a:gd name="connsiteY32" fmla="*/ 452437 h 1819275"/>
                <a:gd name="connsiteX33" fmla="*/ 2157412 w 2857500"/>
                <a:gd name="connsiteY33" fmla="*/ 476250 h 1819275"/>
                <a:gd name="connsiteX34" fmla="*/ 2143125 w 2857500"/>
                <a:gd name="connsiteY34" fmla="*/ 481012 h 1819275"/>
                <a:gd name="connsiteX35" fmla="*/ 2114550 w 2857500"/>
                <a:gd name="connsiteY35" fmla="*/ 500062 h 1819275"/>
                <a:gd name="connsiteX36" fmla="*/ 2085975 w 2857500"/>
                <a:gd name="connsiteY36" fmla="*/ 509587 h 1819275"/>
                <a:gd name="connsiteX37" fmla="*/ 2071687 w 2857500"/>
                <a:gd name="connsiteY37" fmla="*/ 514350 h 1819275"/>
                <a:gd name="connsiteX38" fmla="*/ 2057400 w 2857500"/>
                <a:gd name="connsiteY38" fmla="*/ 523875 h 1819275"/>
                <a:gd name="connsiteX39" fmla="*/ 2028825 w 2857500"/>
                <a:gd name="connsiteY39" fmla="*/ 533400 h 1819275"/>
                <a:gd name="connsiteX40" fmla="*/ 2014537 w 2857500"/>
                <a:gd name="connsiteY40" fmla="*/ 538162 h 1819275"/>
                <a:gd name="connsiteX41" fmla="*/ 1981200 w 2857500"/>
                <a:gd name="connsiteY41" fmla="*/ 561975 h 1819275"/>
                <a:gd name="connsiteX42" fmla="*/ 1966912 w 2857500"/>
                <a:gd name="connsiteY42" fmla="*/ 571500 h 1819275"/>
                <a:gd name="connsiteX43" fmla="*/ 1952625 w 2857500"/>
                <a:gd name="connsiteY43" fmla="*/ 576262 h 1819275"/>
                <a:gd name="connsiteX44" fmla="*/ 1938337 w 2857500"/>
                <a:gd name="connsiteY44" fmla="*/ 585787 h 1819275"/>
                <a:gd name="connsiteX45" fmla="*/ 1919287 w 2857500"/>
                <a:gd name="connsiteY45" fmla="*/ 600075 h 1819275"/>
                <a:gd name="connsiteX46" fmla="*/ 1900237 w 2857500"/>
                <a:gd name="connsiteY46" fmla="*/ 604837 h 1819275"/>
                <a:gd name="connsiteX47" fmla="*/ 1885950 w 2857500"/>
                <a:gd name="connsiteY47" fmla="*/ 614362 h 1819275"/>
                <a:gd name="connsiteX48" fmla="*/ 1871662 w 2857500"/>
                <a:gd name="connsiteY48" fmla="*/ 619125 h 1819275"/>
                <a:gd name="connsiteX49" fmla="*/ 1852612 w 2857500"/>
                <a:gd name="connsiteY49" fmla="*/ 628650 h 1819275"/>
                <a:gd name="connsiteX50" fmla="*/ 1824037 w 2857500"/>
                <a:gd name="connsiteY50" fmla="*/ 642937 h 1819275"/>
                <a:gd name="connsiteX51" fmla="*/ 1795462 w 2857500"/>
                <a:gd name="connsiteY51" fmla="*/ 647700 h 1819275"/>
                <a:gd name="connsiteX52" fmla="*/ 1762125 w 2857500"/>
                <a:gd name="connsiteY52" fmla="*/ 661987 h 1819275"/>
                <a:gd name="connsiteX53" fmla="*/ 1733550 w 2857500"/>
                <a:gd name="connsiteY53" fmla="*/ 671512 h 1819275"/>
                <a:gd name="connsiteX54" fmla="*/ 1704975 w 2857500"/>
                <a:gd name="connsiteY54" fmla="*/ 685800 h 1819275"/>
                <a:gd name="connsiteX55" fmla="*/ 1676400 w 2857500"/>
                <a:gd name="connsiteY55" fmla="*/ 704850 h 1819275"/>
                <a:gd name="connsiteX56" fmla="*/ 1662112 w 2857500"/>
                <a:gd name="connsiteY56" fmla="*/ 709612 h 1819275"/>
                <a:gd name="connsiteX57" fmla="*/ 1628775 w 2857500"/>
                <a:gd name="connsiteY57" fmla="*/ 728662 h 1819275"/>
                <a:gd name="connsiteX58" fmla="*/ 1614487 w 2857500"/>
                <a:gd name="connsiteY58" fmla="*/ 733425 h 1819275"/>
                <a:gd name="connsiteX59" fmla="*/ 1600200 w 2857500"/>
                <a:gd name="connsiteY59" fmla="*/ 742950 h 1819275"/>
                <a:gd name="connsiteX60" fmla="*/ 1581150 w 2857500"/>
                <a:gd name="connsiteY60" fmla="*/ 747712 h 1819275"/>
                <a:gd name="connsiteX61" fmla="*/ 1552575 w 2857500"/>
                <a:gd name="connsiteY61" fmla="*/ 757237 h 1819275"/>
                <a:gd name="connsiteX62" fmla="*/ 1528762 w 2857500"/>
                <a:gd name="connsiteY62" fmla="*/ 762000 h 1819275"/>
                <a:gd name="connsiteX63" fmla="*/ 1509712 w 2857500"/>
                <a:gd name="connsiteY63" fmla="*/ 766762 h 1819275"/>
                <a:gd name="connsiteX64" fmla="*/ 1476375 w 2857500"/>
                <a:gd name="connsiteY64" fmla="*/ 771525 h 1819275"/>
                <a:gd name="connsiteX65" fmla="*/ 1409700 w 2857500"/>
                <a:gd name="connsiteY65" fmla="*/ 790575 h 1819275"/>
                <a:gd name="connsiteX66" fmla="*/ 1385887 w 2857500"/>
                <a:gd name="connsiteY66" fmla="*/ 800100 h 1819275"/>
                <a:gd name="connsiteX67" fmla="*/ 1357312 w 2857500"/>
                <a:gd name="connsiteY67" fmla="*/ 814387 h 1819275"/>
                <a:gd name="connsiteX68" fmla="*/ 1338262 w 2857500"/>
                <a:gd name="connsiteY68" fmla="*/ 828675 h 1819275"/>
                <a:gd name="connsiteX69" fmla="*/ 1309687 w 2857500"/>
                <a:gd name="connsiteY69" fmla="*/ 857250 h 1819275"/>
                <a:gd name="connsiteX70" fmla="*/ 1290637 w 2857500"/>
                <a:gd name="connsiteY70" fmla="*/ 876300 h 1819275"/>
                <a:gd name="connsiteX71" fmla="*/ 1266825 w 2857500"/>
                <a:gd name="connsiteY71" fmla="*/ 900112 h 1819275"/>
                <a:gd name="connsiteX72" fmla="*/ 1252537 w 2857500"/>
                <a:gd name="connsiteY72" fmla="*/ 914400 h 1819275"/>
                <a:gd name="connsiteX73" fmla="*/ 1219200 w 2857500"/>
                <a:gd name="connsiteY73" fmla="*/ 933450 h 1819275"/>
                <a:gd name="connsiteX74" fmla="*/ 1204912 w 2857500"/>
                <a:gd name="connsiteY74" fmla="*/ 942975 h 1819275"/>
                <a:gd name="connsiteX75" fmla="*/ 1176337 w 2857500"/>
                <a:gd name="connsiteY75" fmla="*/ 952500 h 1819275"/>
                <a:gd name="connsiteX76" fmla="*/ 1147762 w 2857500"/>
                <a:gd name="connsiteY76" fmla="*/ 976312 h 1819275"/>
                <a:gd name="connsiteX77" fmla="*/ 1133475 w 2857500"/>
                <a:gd name="connsiteY77" fmla="*/ 981075 h 1819275"/>
                <a:gd name="connsiteX78" fmla="*/ 1104900 w 2857500"/>
                <a:gd name="connsiteY78" fmla="*/ 995362 h 1819275"/>
                <a:gd name="connsiteX79" fmla="*/ 1081087 w 2857500"/>
                <a:gd name="connsiteY79" fmla="*/ 1009650 h 1819275"/>
                <a:gd name="connsiteX80" fmla="*/ 1052512 w 2857500"/>
                <a:gd name="connsiteY80" fmla="*/ 1023937 h 1819275"/>
                <a:gd name="connsiteX81" fmla="*/ 1023937 w 2857500"/>
                <a:gd name="connsiteY81" fmla="*/ 1042987 h 1819275"/>
                <a:gd name="connsiteX82" fmla="*/ 990600 w 2857500"/>
                <a:gd name="connsiteY82" fmla="*/ 1066800 h 1819275"/>
                <a:gd name="connsiteX83" fmla="*/ 962025 w 2857500"/>
                <a:gd name="connsiteY83" fmla="*/ 1090612 h 1819275"/>
                <a:gd name="connsiteX84" fmla="*/ 938212 w 2857500"/>
                <a:gd name="connsiteY84" fmla="*/ 1100137 h 1819275"/>
                <a:gd name="connsiteX85" fmla="*/ 909637 w 2857500"/>
                <a:gd name="connsiteY85" fmla="*/ 1119187 h 1819275"/>
                <a:gd name="connsiteX86" fmla="*/ 885825 w 2857500"/>
                <a:gd name="connsiteY86" fmla="*/ 1128712 h 1819275"/>
                <a:gd name="connsiteX87" fmla="*/ 866775 w 2857500"/>
                <a:gd name="connsiteY87" fmla="*/ 1143000 h 1819275"/>
                <a:gd name="connsiteX88" fmla="*/ 828675 w 2857500"/>
                <a:gd name="connsiteY88" fmla="*/ 1162050 h 1819275"/>
                <a:gd name="connsiteX89" fmla="*/ 814387 w 2857500"/>
                <a:gd name="connsiteY89" fmla="*/ 1171575 h 1819275"/>
                <a:gd name="connsiteX90" fmla="*/ 781050 w 2857500"/>
                <a:gd name="connsiteY90" fmla="*/ 1195387 h 1819275"/>
                <a:gd name="connsiteX91" fmla="*/ 762000 w 2857500"/>
                <a:gd name="connsiteY91" fmla="*/ 1223962 h 1819275"/>
                <a:gd name="connsiteX92" fmla="*/ 733425 w 2857500"/>
                <a:gd name="connsiteY92" fmla="*/ 1243012 h 1819275"/>
                <a:gd name="connsiteX93" fmla="*/ 719137 w 2857500"/>
                <a:gd name="connsiteY93" fmla="*/ 1252537 h 1819275"/>
                <a:gd name="connsiteX94" fmla="*/ 704850 w 2857500"/>
                <a:gd name="connsiteY94" fmla="*/ 1266825 h 1819275"/>
                <a:gd name="connsiteX95" fmla="*/ 657225 w 2857500"/>
                <a:gd name="connsiteY95" fmla="*/ 1295400 h 1819275"/>
                <a:gd name="connsiteX96" fmla="*/ 614362 w 2857500"/>
                <a:gd name="connsiteY96" fmla="*/ 1338262 h 1819275"/>
                <a:gd name="connsiteX97" fmla="*/ 600075 w 2857500"/>
                <a:gd name="connsiteY97" fmla="*/ 1352550 h 1819275"/>
                <a:gd name="connsiteX98" fmla="*/ 576262 w 2857500"/>
                <a:gd name="connsiteY98" fmla="*/ 1385887 h 1819275"/>
                <a:gd name="connsiteX99" fmla="*/ 566737 w 2857500"/>
                <a:gd name="connsiteY99" fmla="*/ 1400175 h 1819275"/>
                <a:gd name="connsiteX100" fmla="*/ 552450 w 2857500"/>
                <a:gd name="connsiteY100" fmla="*/ 1414462 h 1819275"/>
                <a:gd name="connsiteX101" fmla="*/ 523875 w 2857500"/>
                <a:gd name="connsiteY101" fmla="*/ 1457325 h 1819275"/>
                <a:gd name="connsiteX102" fmla="*/ 514350 w 2857500"/>
                <a:gd name="connsiteY102" fmla="*/ 1471612 h 1819275"/>
                <a:gd name="connsiteX103" fmla="*/ 500062 w 2857500"/>
                <a:gd name="connsiteY103" fmla="*/ 1485900 h 1819275"/>
                <a:gd name="connsiteX104" fmla="*/ 509587 w 2857500"/>
                <a:gd name="connsiteY104" fmla="*/ 1500187 h 1819275"/>
                <a:gd name="connsiteX105" fmla="*/ 500062 w 2857500"/>
                <a:gd name="connsiteY105" fmla="*/ 1571625 h 1819275"/>
                <a:gd name="connsiteX106" fmla="*/ 490537 w 2857500"/>
                <a:gd name="connsiteY106" fmla="*/ 1647825 h 1819275"/>
                <a:gd name="connsiteX107" fmla="*/ 481012 w 2857500"/>
                <a:gd name="connsiteY107" fmla="*/ 1662112 h 1819275"/>
                <a:gd name="connsiteX108" fmla="*/ 466725 w 2857500"/>
                <a:gd name="connsiteY108" fmla="*/ 1695450 h 1819275"/>
                <a:gd name="connsiteX109" fmla="*/ 457200 w 2857500"/>
                <a:gd name="connsiteY109" fmla="*/ 1709737 h 1819275"/>
                <a:gd name="connsiteX110" fmla="*/ 452437 w 2857500"/>
                <a:gd name="connsiteY110" fmla="*/ 1724025 h 1819275"/>
                <a:gd name="connsiteX111" fmla="*/ 438150 w 2857500"/>
                <a:gd name="connsiteY111" fmla="*/ 1738312 h 1819275"/>
                <a:gd name="connsiteX112" fmla="*/ 428625 w 2857500"/>
                <a:gd name="connsiteY112" fmla="*/ 1752600 h 1819275"/>
                <a:gd name="connsiteX113" fmla="*/ 423862 w 2857500"/>
                <a:gd name="connsiteY113" fmla="*/ 1766887 h 1819275"/>
                <a:gd name="connsiteX114" fmla="*/ 409575 w 2857500"/>
                <a:gd name="connsiteY114" fmla="*/ 1776412 h 1819275"/>
                <a:gd name="connsiteX115" fmla="*/ 371475 w 2857500"/>
                <a:gd name="connsiteY115" fmla="*/ 1809750 h 1819275"/>
                <a:gd name="connsiteX116" fmla="*/ 342900 w 2857500"/>
                <a:gd name="connsiteY116" fmla="*/ 1819275 h 1819275"/>
                <a:gd name="connsiteX117" fmla="*/ 276225 w 2857500"/>
                <a:gd name="connsiteY117" fmla="*/ 1809750 h 1819275"/>
                <a:gd name="connsiteX118" fmla="*/ 261937 w 2857500"/>
                <a:gd name="connsiteY118" fmla="*/ 1800225 h 1819275"/>
                <a:gd name="connsiteX119" fmla="*/ 247650 w 2857500"/>
                <a:gd name="connsiteY119" fmla="*/ 1785937 h 1819275"/>
                <a:gd name="connsiteX120" fmla="*/ 238125 w 2857500"/>
                <a:gd name="connsiteY120" fmla="*/ 1771650 h 1819275"/>
                <a:gd name="connsiteX121" fmla="*/ 209550 w 2857500"/>
                <a:gd name="connsiteY121" fmla="*/ 1743075 h 1819275"/>
                <a:gd name="connsiteX122" fmla="*/ 185737 w 2857500"/>
                <a:gd name="connsiteY122" fmla="*/ 1719262 h 1819275"/>
                <a:gd name="connsiteX123" fmla="*/ 157162 w 2857500"/>
                <a:gd name="connsiteY123" fmla="*/ 1709737 h 1819275"/>
                <a:gd name="connsiteX124" fmla="*/ 42862 w 2857500"/>
                <a:gd name="connsiteY124" fmla="*/ 1719262 h 1819275"/>
                <a:gd name="connsiteX125" fmla="*/ 23812 w 2857500"/>
                <a:gd name="connsiteY125" fmla="*/ 1728787 h 1819275"/>
                <a:gd name="connsiteX126" fmla="*/ 0 w 2857500"/>
                <a:gd name="connsiteY126" fmla="*/ 1752600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857500" h="1819275">
                  <a:moveTo>
                    <a:pt x="2857500" y="66675"/>
                  </a:moveTo>
                  <a:cubicBezTo>
                    <a:pt x="2849562" y="61912"/>
                    <a:pt x="2840715" y="58411"/>
                    <a:pt x="2833687" y="52387"/>
                  </a:cubicBezTo>
                  <a:cubicBezTo>
                    <a:pt x="2829341" y="48662"/>
                    <a:pt x="2828470" y="41869"/>
                    <a:pt x="2824162" y="38100"/>
                  </a:cubicBezTo>
                  <a:cubicBezTo>
                    <a:pt x="2794463" y="12114"/>
                    <a:pt x="2805108" y="24491"/>
                    <a:pt x="2781300" y="14287"/>
                  </a:cubicBezTo>
                  <a:cubicBezTo>
                    <a:pt x="2774775" y="11490"/>
                    <a:pt x="2769099" y="6630"/>
                    <a:pt x="2762250" y="4762"/>
                  </a:cubicBezTo>
                  <a:cubicBezTo>
                    <a:pt x="2751420" y="1809"/>
                    <a:pt x="2740025" y="1587"/>
                    <a:pt x="2728912" y="0"/>
                  </a:cubicBezTo>
                  <a:cubicBezTo>
                    <a:pt x="2680853" y="6007"/>
                    <a:pt x="2702951" y="715"/>
                    <a:pt x="2662237" y="14287"/>
                  </a:cubicBezTo>
                  <a:lnTo>
                    <a:pt x="2647950" y="19050"/>
                  </a:lnTo>
                  <a:lnTo>
                    <a:pt x="2633662" y="23812"/>
                  </a:lnTo>
                  <a:cubicBezTo>
                    <a:pt x="2628900" y="26987"/>
                    <a:pt x="2623772" y="29673"/>
                    <a:pt x="2619375" y="33337"/>
                  </a:cubicBezTo>
                  <a:cubicBezTo>
                    <a:pt x="2602939" y="47034"/>
                    <a:pt x="2600585" y="58651"/>
                    <a:pt x="2576512" y="66675"/>
                  </a:cubicBezTo>
                  <a:cubicBezTo>
                    <a:pt x="2566987" y="69850"/>
                    <a:pt x="2556291" y="70631"/>
                    <a:pt x="2547937" y="76200"/>
                  </a:cubicBezTo>
                  <a:cubicBezTo>
                    <a:pt x="2529473" y="88510"/>
                    <a:pt x="2539080" y="83915"/>
                    <a:pt x="2519362" y="90487"/>
                  </a:cubicBezTo>
                  <a:cubicBezTo>
                    <a:pt x="2496981" y="112870"/>
                    <a:pt x="2510678" y="101040"/>
                    <a:pt x="2476500" y="123825"/>
                  </a:cubicBezTo>
                  <a:cubicBezTo>
                    <a:pt x="2458036" y="136134"/>
                    <a:pt x="2467641" y="131540"/>
                    <a:pt x="2447925" y="138112"/>
                  </a:cubicBezTo>
                  <a:cubicBezTo>
                    <a:pt x="2443162" y="141287"/>
                    <a:pt x="2438868" y="145312"/>
                    <a:pt x="2433637" y="147637"/>
                  </a:cubicBezTo>
                  <a:cubicBezTo>
                    <a:pt x="2424462" y="151715"/>
                    <a:pt x="2405062" y="157162"/>
                    <a:pt x="2405062" y="157162"/>
                  </a:cubicBezTo>
                  <a:cubicBezTo>
                    <a:pt x="2364119" y="184458"/>
                    <a:pt x="2415921" y="151732"/>
                    <a:pt x="2376487" y="171450"/>
                  </a:cubicBezTo>
                  <a:cubicBezTo>
                    <a:pt x="2343600" y="187894"/>
                    <a:pt x="2382795" y="175827"/>
                    <a:pt x="2343150" y="185737"/>
                  </a:cubicBezTo>
                  <a:cubicBezTo>
                    <a:pt x="2339975" y="190500"/>
                    <a:pt x="2337672" y="195978"/>
                    <a:pt x="2333625" y="200025"/>
                  </a:cubicBezTo>
                  <a:cubicBezTo>
                    <a:pt x="2329578" y="204072"/>
                    <a:pt x="2323734" y="205886"/>
                    <a:pt x="2319337" y="209550"/>
                  </a:cubicBezTo>
                  <a:cubicBezTo>
                    <a:pt x="2314163" y="213862"/>
                    <a:pt x="2309812" y="219075"/>
                    <a:pt x="2305050" y="223837"/>
                  </a:cubicBezTo>
                  <a:cubicBezTo>
                    <a:pt x="2287677" y="275953"/>
                    <a:pt x="2315385" y="197011"/>
                    <a:pt x="2290762" y="252412"/>
                  </a:cubicBezTo>
                  <a:cubicBezTo>
                    <a:pt x="2286684" y="261587"/>
                    <a:pt x="2283672" y="271247"/>
                    <a:pt x="2281237" y="280987"/>
                  </a:cubicBezTo>
                  <a:lnTo>
                    <a:pt x="2271712" y="319087"/>
                  </a:lnTo>
                  <a:cubicBezTo>
                    <a:pt x="2270125" y="325437"/>
                    <a:pt x="2269020" y="331927"/>
                    <a:pt x="2266950" y="338137"/>
                  </a:cubicBezTo>
                  <a:lnTo>
                    <a:pt x="2257425" y="366712"/>
                  </a:lnTo>
                  <a:cubicBezTo>
                    <a:pt x="2255837" y="371475"/>
                    <a:pt x="2256839" y="378215"/>
                    <a:pt x="2252662" y="381000"/>
                  </a:cubicBezTo>
                  <a:lnTo>
                    <a:pt x="2238375" y="390525"/>
                  </a:lnTo>
                  <a:cubicBezTo>
                    <a:pt x="2227983" y="421697"/>
                    <a:pt x="2242416" y="391102"/>
                    <a:pt x="2219325" y="409575"/>
                  </a:cubicBezTo>
                  <a:cubicBezTo>
                    <a:pt x="2214856" y="413151"/>
                    <a:pt x="2213464" y="419465"/>
                    <a:pt x="2209800" y="423862"/>
                  </a:cubicBezTo>
                  <a:cubicBezTo>
                    <a:pt x="2205488" y="429036"/>
                    <a:pt x="2199824" y="432976"/>
                    <a:pt x="2195512" y="438150"/>
                  </a:cubicBezTo>
                  <a:cubicBezTo>
                    <a:pt x="2191848" y="442547"/>
                    <a:pt x="2189651" y="448040"/>
                    <a:pt x="2185987" y="452437"/>
                  </a:cubicBezTo>
                  <a:cubicBezTo>
                    <a:pt x="2178462" y="461467"/>
                    <a:pt x="2168118" y="470897"/>
                    <a:pt x="2157412" y="476250"/>
                  </a:cubicBezTo>
                  <a:cubicBezTo>
                    <a:pt x="2152922" y="478495"/>
                    <a:pt x="2147887" y="479425"/>
                    <a:pt x="2143125" y="481012"/>
                  </a:cubicBezTo>
                  <a:cubicBezTo>
                    <a:pt x="2133600" y="487362"/>
                    <a:pt x="2125410" y="496442"/>
                    <a:pt x="2114550" y="500062"/>
                  </a:cubicBezTo>
                  <a:lnTo>
                    <a:pt x="2085975" y="509587"/>
                  </a:lnTo>
                  <a:cubicBezTo>
                    <a:pt x="2081212" y="511175"/>
                    <a:pt x="2075864" y="511565"/>
                    <a:pt x="2071687" y="514350"/>
                  </a:cubicBezTo>
                  <a:cubicBezTo>
                    <a:pt x="2066925" y="517525"/>
                    <a:pt x="2062630" y="521550"/>
                    <a:pt x="2057400" y="523875"/>
                  </a:cubicBezTo>
                  <a:cubicBezTo>
                    <a:pt x="2048225" y="527953"/>
                    <a:pt x="2038350" y="530225"/>
                    <a:pt x="2028825" y="533400"/>
                  </a:cubicBezTo>
                  <a:lnTo>
                    <a:pt x="2014537" y="538162"/>
                  </a:lnTo>
                  <a:cubicBezTo>
                    <a:pt x="1980854" y="560618"/>
                    <a:pt x="2022569" y="532426"/>
                    <a:pt x="1981200" y="561975"/>
                  </a:cubicBezTo>
                  <a:cubicBezTo>
                    <a:pt x="1976542" y="565302"/>
                    <a:pt x="1972032" y="568940"/>
                    <a:pt x="1966912" y="571500"/>
                  </a:cubicBezTo>
                  <a:cubicBezTo>
                    <a:pt x="1962422" y="573745"/>
                    <a:pt x="1957387" y="574675"/>
                    <a:pt x="1952625" y="576262"/>
                  </a:cubicBezTo>
                  <a:cubicBezTo>
                    <a:pt x="1947862" y="579437"/>
                    <a:pt x="1942995" y="582460"/>
                    <a:pt x="1938337" y="585787"/>
                  </a:cubicBezTo>
                  <a:cubicBezTo>
                    <a:pt x="1931878" y="590401"/>
                    <a:pt x="1926387" y="596525"/>
                    <a:pt x="1919287" y="600075"/>
                  </a:cubicBezTo>
                  <a:cubicBezTo>
                    <a:pt x="1913433" y="603002"/>
                    <a:pt x="1906587" y="603250"/>
                    <a:pt x="1900237" y="604837"/>
                  </a:cubicBezTo>
                  <a:cubicBezTo>
                    <a:pt x="1895475" y="608012"/>
                    <a:pt x="1891069" y="611802"/>
                    <a:pt x="1885950" y="614362"/>
                  </a:cubicBezTo>
                  <a:cubicBezTo>
                    <a:pt x="1881460" y="616607"/>
                    <a:pt x="1876276" y="617147"/>
                    <a:pt x="1871662" y="619125"/>
                  </a:cubicBezTo>
                  <a:cubicBezTo>
                    <a:pt x="1865137" y="621922"/>
                    <a:pt x="1858776" y="625128"/>
                    <a:pt x="1852612" y="628650"/>
                  </a:cubicBezTo>
                  <a:cubicBezTo>
                    <a:pt x="1836262" y="637993"/>
                    <a:pt x="1841901" y="638967"/>
                    <a:pt x="1824037" y="642937"/>
                  </a:cubicBezTo>
                  <a:cubicBezTo>
                    <a:pt x="1814611" y="645032"/>
                    <a:pt x="1804888" y="645605"/>
                    <a:pt x="1795462" y="647700"/>
                  </a:cubicBezTo>
                  <a:cubicBezTo>
                    <a:pt x="1778213" y="651533"/>
                    <a:pt x="1780328" y="654706"/>
                    <a:pt x="1762125" y="661987"/>
                  </a:cubicBezTo>
                  <a:cubicBezTo>
                    <a:pt x="1752803" y="665716"/>
                    <a:pt x="1733550" y="671512"/>
                    <a:pt x="1733550" y="671512"/>
                  </a:cubicBezTo>
                  <a:cubicBezTo>
                    <a:pt x="1670110" y="713804"/>
                    <a:pt x="1764136" y="652932"/>
                    <a:pt x="1704975" y="685800"/>
                  </a:cubicBezTo>
                  <a:cubicBezTo>
                    <a:pt x="1694968" y="691360"/>
                    <a:pt x="1687260" y="701230"/>
                    <a:pt x="1676400" y="704850"/>
                  </a:cubicBezTo>
                  <a:cubicBezTo>
                    <a:pt x="1671637" y="706437"/>
                    <a:pt x="1666726" y="707635"/>
                    <a:pt x="1662112" y="709612"/>
                  </a:cubicBezTo>
                  <a:cubicBezTo>
                    <a:pt x="1603690" y="734649"/>
                    <a:pt x="1676584" y="704757"/>
                    <a:pt x="1628775" y="728662"/>
                  </a:cubicBezTo>
                  <a:cubicBezTo>
                    <a:pt x="1624285" y="730907"/>
                    <a:pt x="1618977" y="731180"/>
                    <a:pt x="1614487" y="733425"/>
                  </a:cubicBezTo>
                  <a:cubicBezTo>
                    <a:pt x="1609368" y="735985"/>
                    <a:pt x="1605461" y="740695"/>
                    <a:pt x="1600200" y="742950"/>
                  </a:cubicBezTo>
                  <a:cubicBezTo>
                    <a:pt x="1594184" y="745528"/>
                    <a:pt x="1587419" y="745831"/>
                    <a:pt x="1581150" y="747712"/>
                  </a:cubicBezTo>
                  <a:cubicBezTo>
                    <a:pt x="1571533" y="750597"/>
                    <a:pt x="1562261" y="754595"/>
                    <a:pt x="1552575" y="757237"/>
                  </a:cubicBezTo>
                  <a:cubicBezTo>
                    <a:pt x="1544765" y="759367"/>
                    <a:pt x="1536664" y="760244"/>
                    <a:pt x="1528762" y="762000"/>
                  </a:cubicBezTo>
                  <a:cubicBezTo>
                    <a:pt x="1522372" y="763420"/>
                    <a:pt x="1516152" y="765591"/>
                    <a:pt x="1509712" y="766762"/>
                  </a:cubicBezTo>
                  <a:cubicBezTo>
                    <a:pt x="1498668" y="768770"/>
                    <a:pt x="1487295" y="768925"/>
                    <a:pt x="1476375" y="771525"/>
                  </a:cubicBezTo>
                  <a:cubicBezTo>
                    <a:pt x="1453889" y="776879"/>
                    <a:pt x="1431161" y="781991"/>
                    <a:pt x="1409700" y="790575"/>
                  </a:cubicBezTo>
                  <a:cubicBezTo>
                    <a:pt x="1401762" y="793750"/>
                    <a:pt x="1393534" y="796277"/>
                    <a:pt x="1385887" y="800100"/>
                  </a:cubicBezTo>
                  <a:cubicBezTo>
                    <a:pt x="1348962" y="818563"/>
                    <a:pt x="1393223" y="802419"/>
                    <a:pt x="1357312" y="814387"/>
                  </a:cubicBezTo>
                  <a:cubicBezTo>
                    <a:pt x="1350962" y="819150"/>
                    <a:pt x="1344162" y="823365"/>
                    <a:pt x="1338262" y="828675"/>
                  </a:cubicBezTo>
                  <a:cubicBezTo>
                    <a:pt x="1328250" y="837686"/>
                    <a:pt x="1319212" y="847725"/>
                    <a:pt x="1309687" y="857250"/>
                  </a:cubicBezTo>
                  <a:lnTo>
                    <a:pt x="1290637" y="876300"/>
                  </a:lnTo>
                  <a:lnTo>
                    <a:pt x="1266825" y="900112"/>
                  </a:lnTo>
                  <a:cubicBezTo>
                    <a:pt x="1262062" y="904875"/>
                    <a:pt x="1258141" y="910664"/>
                    <a:pt x="1252537" y="914400"/>
                  </a:cubicBezTo>
                  <a:cubicBezTo>
                    <a:pt x="1217735" y="937602"/>
                    <a:pt x="1261488" y="909286"/>
                    <a:pt x="1219200" y="933450"/>
                  </a:cubicBezTo>
                  <a:cubicBezTo>
                    <a:pt x="1214230" y="936290"/>
                    <a:pt x="1210143" y="940650"/>
                    <a:pt x="1204912" y="942975"/>
                  </a:cubicBezTo>
                  <a:cubicBezTo>
                    <a:pt x="1195737" y="947053"/>
                    <a:pt x="1176337" y="952500"/>
                    <a:pt x="1176337" y="952500"/>
                  </a:cubicBezTo>
                  <a:cubicBezTo>
                    <a:pt x="1165803" y="963034"/>
                    <a:pt x="1161025" y="969680"/>
                    <a:pt x="1147762" y="976312"/>
                  </a:cubicBezTo>
                  <a:cubicBezTo>
                    <a:pt x="1143272" y="978557"/>
                    <a:pt x="1138062" y="979036"/>
                    <a:pt x="1133475" y="981075"/>
                  </a:cubicBezTo>
                  <a:cubicBezTo>
                    <a:pt x="1123744" y="985400"/>
                    <a:pt x="1114249" y="990263"/>
                    <a:pt x="1104900" y="995362"/>
                  </a:cubicBezTo>
                  <a:cubicBezTo>
                    <a:pt x="1096773" y="999795"/>
                    <a:pt x="1089214" y="1005217"/>
                    <a:pt x="1081087" y="1009650"/>
                  </a:cubicBezTo>
                  <a:cubicBezTo>
                    <a:pt x="1071738" y="1014749"/>
                    <a:pt x="1061711" y="1018571"/>
                    <a:pt x="1052512" y="1023937"/>
                  </a:cubicBezTo>
                  <a:cubicBezTo>
                    <a:pt x="1042624" y="1029705"/>
                    <a:pt x="1033462" y="1036637"/>
                    <a:pt x="1023937" y="1042987"/>
                  </a:cubicBezTo>
                  <a:cubicBezTo>
                    <a:pt x="1009434" y="1052655"/>
                    <a:pt x="1005369" y="1054985"/>
                    <a:pt x="990600" y="1066800"/>
                  </a:cubicBezTo>
                  <a:cubicBezTo>
                    <a:pt x="980918" y="1074545"/>
                    <a:pt x="972485" y="1083956"/>
                    <a:pt x="962025" y="1090612"/>
                  </a:cubicBezTo>
                  <a:cubicBezTo>
                    <a:pt x="954812" y="1095202"/>
                    <a:pt x="945717" y="1096043"/>
                    <a:pt x="938212" y="1100137"/>
                  </a:cubicBezTo>
                  <a:cubicBezTo>
                    <a:pt x="928162" y="1105619"/>
                    <a:pt x="920266" y="1114935"/>
                    <a:pt x="909637" y="1119187"/>
                  </a:cubicBezTo>
                  <a:cubicBezTo>
                    <a:pt x="901700" y="1122362"/>
                    <a:pt x="893298" y="1124560"/>
                    <a:pt x="885825" y="1128712"/>
                  </a:cubicBezTo>
                  <a:cubicBezTo>
                    <a:pt x="878886" y="1132567"/>
                    <a:pt x="873631" y="1139000"/>
                    <a:pt x="866775" y="1143000"/>
                  </a:cubicBezTo>
                  <a:cubicBezTo>
                    <a:pt x="854510" y="1150155"/>
                    <a:pt x="840489" y="1154174"/>
                    <a:pt x="828675" y="1162050"/>
                  </a:cubicBezTo>
                  <a:cubicBezTo>
                    <a:pt x="823912" y="1165225"/>
                    <a:pt x="819045" y="1168248"/>
                    <a:pt x="814387" y="1171575"/>
                  </a:cubicBezTo>
                  <a:cubicBezTo>
                    <a:pt x="773018" y="1201123"/>
                    <a:pt x="814733" y="1172931"/>
                    <a:pt x="781050" y="1195387"/>
                  </a:cubicBezTo>
                  <a:cubicBezTo>
                    <a:pt x="774700" y="1204912"/>
                    <a:pt x="771525" y="1217612"/>
                    <a:pt x="762000" y="1223962"/>
                  </a:cubicBezTo>
                  <a:lnTo>
                    <a:pt x="733425" y="1243012"/>
                  </a:lnTo>
                  <a:cubicBezTo>
                    <a:pt x="728662" y="1246187"/>
                    <a:pt x="723184" y="1248489"/>
                    <a:pt x="719137" y="1252537"/>
                  </a:cubicBezTo>
                  <a:cubicBezTo>
                    <a:pt x="714375" y="1257300"/>
                    <a:pt x="710331" y="1262910"/>
                    <a:pt x="704850" y="1266825"/>
                  </a:cubicBezTo>
                  <a:cubicBezTo>
                    <a:pt x="678541" y="1285618"/>
                    <a:pt x="686902" y="1265723"/>
                    <a:pt x="657225" y="1295400"/>
                  </a:cubicBezTo>
                  <a:lnTo>
                    <a:pt x="614362" y="1338262"/>
                  </a:lnTo>
                  <a:cubicBezTo>
                    <a:pt x="609599" y="1343025"/>
                    <a:pt x="603811" y="1346946"/>
                    <a:pt x="600075" y="1352550"/>
                  </a:cubicBezTo>
                  <a:cubicBezTo>
                    <a:pt x="577619" y="1386233"/>
                    <a:pt x="605811" y="1344518"/>
                    <a:pt x="576262" y="1385887"/>
                  </a:cubicBezTo>
                  <a:cubicBezTo>
                    <a:pt x="572935" y="1390545"/>
                    <a:pt x="570401" y="1395778"/>
                    <a:pt x="566737" y="1400175"/>
                  </a:cubicBezTo>
                  <a:cubicBezTo>
                    <a:pt x="562425" y="1405349"/>
                    <a:pt x="556585" y="1409146"/>
                    <a:pt x="552450" y="1414462"/>
                  </a:cubicBezTo>
                  <a:cubicBezTo>
                    <a:pt x="552442" y="1414472"/>
                    <a:pt x="528641" y="1450176"/>
                    <a:pt x="523875" y="1457325"/>
                  </a:cubicBezTo>
                  <a:cubicBezTo>
                    <a:pt x="520700" y="1462087"/>
                    <a:pt x="518397" y="1467565"/>
                    <a:pt x="514350" y="1471612"/>
                  </a:cubicBezTo>
                  <a:lnTo>
                    <a:pt x="500062" y="1485900"/>
                  </a:lnTo>
                  <a:cubicBezTo>
                    <a:pt x="503237" y="1490662"/>
                    <a:pt x="509112" y="1494483"/>
                    <a:pt x="509587" y="1500187"/>
                  </a:cubicBezTo>
                  <a:cubicBezTo>
                    <a:pt x="510559" y="1511850"/>
                    <a:pt x="502621" y="1556275"/>
                    <a:pt x="500062" y="1571625"/>
                  </a:cubicBezTo>
                  <a:cubicBezTo>
                    <a:pt x="499153" y="1583449"/>
                    <a:pt x="500818" y="1627264"/>
                    <a:pt x="490537" y="1647825"/>
                  </a:cubicBezTo>
                  <a:cubicBezTo>
                    <a:pt x="487977" y="1652944"/>
                    <a:pt x="484187" y="1657350"/>
                    <a:pt x="481012" y="1662112"/>
                  </a:cubicBezTo>
                  <a:cubicBezTo>
                    <a:pt x="475669" y="1678142"/>
                    <a:pt x="476142" y="1678971"/>
                    <a:pt x="466725" y="1695450"/>
                  </a:cubicBezTo>
                  <a:cubicBezTo>
                    <a:pt x="463885" y="1700420"/>
                    <a:pt x="459760" y="1704618"/>
                    <a:pt x="457200" y="1709737"/>
                  </a:cubicBezTo>
                  <a:cubicBezTo>
                    <a:pt x="454955" y="1714227"/>
                    <a:pt x="455222" y="1719848"/>
                    <a:pt x="452437" y="1724025"/>
                  </a:cubicBezTo>
                  <a:cubicBezTo>
                    <a:pt x="448701" y="1729629"/>
                    <a:pt x="442462" y="1733138"/>
                    <a:pt x="438150" y="1738312"/>
                  </a:cubicBezTo>
                  <a:cubicBezTo>
                    <a:pt x="434486" y="1742709"/>
                    <a:pt x="431185" y="1747480"/>
                    <a:pt x="428625" y="1752600"/>
                  </a:cubicBezTo>
                  <a:cubicBezTo>
                    <a:pt x="426380" y="1757090"/>
                    <a:pt x="426998" y="1762967"/>
                    <a:pt x="423862" y="1766887"/>
                  </a:cubicBezTo>
                  <a:cubicBezTo>
                    <a:pt x="420286" y="1771356"/>
                    <a:pt x="414337" y="1773237"/>
                    <a:pt x="409575" y="1776412"/>
                  </a:cubicBezTo>
                  <a:cubicBezTo>
                    <a:pt x="398463" y="1793081"/>
                    <a:pt x="395288" y="1801812"/>
                    <a:pt x="371475" y="1809750"/>
                  </a:cubicBezTo>
                  <a:lnTo>
                    <a:pt x="342900" y="1819275"/>
                  </a:lnTo>
                  <a:cubicBezTo>
                    <a:pt x="329522" y="1818059"/>
                    <a:pt x="294548" y="1818911"/>
                    <a:pt x="276225" y="1809750"/>
                  </a:cubicBezTo>
                  <a:cubicBezTo>
                    <a:pt x="271105" y="1807190"/>
                    <a:pt x="266334" y="1803889"/>
                    <a:pt x="261937" y="1800225"/>
                  </a:cubicBezTo>
                  <a:cubicBezTo>
                    <a:pt x="256763" y="1795913"/>
                    <a:pt x="251962" y="1791111"/>
                    <a:pt x="247650" y="1785937"/>
                  </a:cubicBezTo>
                  <a:cubicBezTo>
                    <a:pt x="243986" y="1781540"/>
                    <a:pt x="241928" y="1775928"/>
                    <a:pt x="238125" y="1771650"/>
                  </a:cubicBezTo>
                  <a:cubicBezTo>
                    <a:pt x="229176" y="1761582"/>
                    <a:pt x="217022" y="1754283"/>
                    <a:pt x="209550" y="1743075"/>
                  </a:cubicBezTo>
                  <a:cubicBezTo>
                    <a:pt x="200860" y="1730040"/>
                    <a:pt x="200778" y="1725947"/>
                    <a:pt x="185737" y="1719262"/>
                  </a:cubicBezTo>
                  <a:cubicBezTo>
                    <a:pt x="176562" y="1715184"/>
                    <a:pt x="157162" y="1709737"/>
                    <a:pt x="157162" y="1709737"/>
                  </a:cubicBezTo>
                  <a:cubicBezTo>
                    <a:pt x="153304" y="1709940"/>
                    <a:pt x="70909" y="1709913"/>
                    <a:pt x="42862" y="1719262"/>
                  </a:cubicBezTo>
                  <a:cubicBezTo>
                    <a:pt x="36127" y="1721507"/>
                    <a:pt x="30162" y="1725612"/>
                    <a:pt x="23812" y="1728787"/>
                  </a:cubicBezTo>
                  <a:lnTo>
                    <a:pt x="0" y="1752600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99" y="1005646"/>
            <a:ext cx="7748961" cy="5684845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FF0000"/>
                </a:solidFill>
              </a:rPr>
              <a:t>Surface Temperature Based Measurements</a:t>
            </a:r>
          </a:p>
          <a:p>
            <a:pPr marL="0" indent="0">
              <a:buNone/>
            </a:pPr>
            <a:endParaRPr lang="en-US" sz="1200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Temperature Sensitive Paint    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Surface heating, transition </a:t>
            </a:r>
            <a:r>
              <a:rPr lang="en-US"/>
              <a:t>detection at NTF, M10 </a:t>
            </a:r>
            <a:r>
              <a:rPr lang="en-US">
                <a:solidFill>
                  <a:srgbClr val="00B0F0"/>
                </a:solidFill>
              </a:rPr>
              <a:t>[Watkins LaRC]</a:t>
            </a:r>
            <a:endParaRPr lang="en-US"/>
          </a:p>
          <a:p>
            <a:pPr lvl="1"/>
            <a:r>
              <a:rPr lang="en-US"/>
              <a:t>Supersonic boundary-layer transition (SBLT) on an F-15.</a:t>
            </a:r>
          </a:p>
          <a:p>
            <a:pPr lvl="2"/>
            <a:endParaRPr lang="en-US">
              <a:solidFill>
                <a:srgbClr val="FF0000"/>
              </a:solidFill>
            </a:endParaRPr>
          </a:p>
          <a:p>
            <a:r>
              <a:rPr lang="en-US"/>
              <a:t>Phosphor Thermography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Hypersonic heat flux measurements in Langley Aerothermodynamics Labs (LAL)  </a:t>
            </a:r>
            <a:r>
              <a:rPr lang="en-US">
                <a:solidFill>
                  <a:srgbClr val="00B0F0"/>
                </a:solidFill>
              </a:rPr>
              <a:t>	           [Mason, Rufer LaRC]</a:t>
            </a:r>
          </a:p>
          <a:p>
            <a:pPr lvl="1"/>
            <a:endParaRPr lang="en-US"/>
          </a:p>
          <a:p>
            <a:r>
              <a:rPr lang="en-US">
                <a:solidFill>
                  <a:schemeClr val="tx1"/>
                </a:solidFill>
              </a:rPr>
              <a:t>Scientifically Calibrated In-Flight Imagery (SCIFLI)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High-resolution imagery and quantitative heating data for space flight; images acquired from ground and air    </a:t>
            </a:r>
            <a:r>
              <a:rPr lang="en-US">
                <a:solidFill>
                  <a:srgbClr val="00B0F0"/>
                </a:solidFill>
              </a:rPr>
              <a:t>[Inman, Scott LaRC]</a:t>
            </a:r>
          </a:p>
          <a:p>
            <a:pPr lvl="3"/>
            <a:r>
              <a:rPr lang="en-US">
                <a:solidFill>
                  <a:srgbClr val="00B0F0"/>
                </a:solidFill>
              </a:rPr>
              <a:t>		</a:t>
            </a:r>
          </a:p>
          <a:p>
            <a:r>
              <a:rPr lang="en-US"/>
              <a:t>Infrared Thermography</a:t>
            </a:r>
          </a:p>
          <a:p>
            <a:pPr lvl="1"/>
            <a:r>
              <a:rPr lang="en-US"/>
              <a:t>Temperature, heating, transition detection </a:t>
            </a:r>
            <a:r>
              <a:rPr lang="en-US">
                <a:solidFill>
                  <a:srgbClr val="00B0F0"/>
                </a:solidFill>
              </a:rPr>
              <a:t>[Borg, Turbeville LaRC]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Transition detection on rotating helicopter blades </a:t>
            </a:r>
            <a:r>
              <a:rPr lang="en-US">
                <a:solidFill>
                  <a:srgbClr val="00B0F0"/>
                </a:solidFill>
              </a:rPr>
              <a:t> </a:t>
            </a:r>
          </a:p>
          <a:p>
            <a:pPr marL="457200" lvl="1" indent="0">
              <a:buNone/>
            </a:pPr>
            <a:r>
              <a:rPr lang="en-US">
                <a:solidFill>
                  <a:srgbClr val="00B0F0"/>
                </a:solidFill>
              </a:rPr>
              <a:t>                                                                       [Heineck, Garbeff, ARC]</a:t>
            </a:r>
            <a:endParaRPr lang="en-US"/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D8884AEB-780A-547B-0EB5-40E98F8EB0B2}"/>
              </a:ext>
            </a:extLst>
          </p:cNvPr>
          <p:cNvSpPr txBox="1"/>
          <p:nvPr/>
        </p:nvSpPr>
        <p:spPr>
          <a:xfrm>
            <a:off x="9950784" y="5939276"/>
            <a:ext cx="15578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>
                <a:latin typeface="Calibri" pitchFamily="34" charset="0"/>
                <a:ea typeface="ＭＳ Ｐゴシック" pitchFamily="34" charset="-128"/>
                <a:cs typeface="Arial" charset="0"/>
              </a:rPr>
              <a:t>IR thermography from BOLT tripping study at 20" Mach 6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9FC723-11C8-4B35-ABD8-475F08A4494C}"/>
              </a:ext>
            </a:extLst>
          </p:cNvPr>
          <p:cNvSpPr txBox="1"/>
          <p:nvPr/>
        </p:nvSpPr>
        <p:spPr>
          <a:xfrm>
            <a:off x="9996466" y="3467886"/>
            <a:ext cx="1400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baseline="0">
                <a:latin typeface="+mj-lt"/>
              </a:rPr>
              <a:t>Blunt Body Block-TPS Roughness Phosphor heating data for Orion</a:t>
            </a:r>
            <a:endParaRPr lang="en-US" sz="1200" b="1">
              <a:latin typeface="+mj-lt"/>
            </a:endParaRP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0673E006-F1D5-36EF-59AF-BC2E718980CC}"/>
              </a:ext>
            </a:extLst>
          </p:cNvPr>
          <p:cNvSpPr txBox="1"/>
          <p:nvPr/>
        </p:nvSpPr>
        <p:spPr>
          <a:xfrm>
            <a:off x="7438267" y="2941902"/>
            <a:ext cx="40579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Reaction control jet interaction at Mach 10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9F19217-05F0-611B-7E61-344B22E244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4" t="10000" r="36250" b="13704"/>
          <a:stretch/>
        </p:blipFill>
        <p:spPr>
          <a:xfrm>
            <a:off x="10143248" y="2021433"/>
            <a:ext cx="631046" cy="816554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365FEC55-A4D7-A88D-6F8B-BEC676B176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4" r="22184" b="65279"/>
          <a:stretch/>
        </p:blipFill>
        <p:spPr bwMode="auto">
          <a:xfrm>
            <a:off x="7434641" y="2029220"/>
            <a:ext cx="2305050" cy="97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1">
            <a:extLst>
              <a:ext uri="{FF2B5EF4-FFF2-40B4-BE49-F238E27FC236}">
                <a16:creationId xmlns:a16="http://schemas.microsoft.com/office/drawing/2014/main" id="{CC9CE238-BE1E-992C-38DC-7E8F0FFD92BF}"/>
              </a:ext>
            </a:extLst>
          </p:cNvPr>
          <p:cNvSpPr txBox="1"/>
          <p:nvPr/>
        </p:nvSpPr>
        <p:spPr>
          <a:xfrm>
            <a:off x="10759162" y="2103717"/>
            <a:ext cx="1275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Transition detection at Unitary Plan Wind Tunnel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A60E7A6-4562-D225-1389-A821938520B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2"/>
          <a:stretch/>
        </p:blipFill>
        <p:spPr bwMode="auto">
          <a:xfrm>
            <a:off x="8211576" y="4572252"/>
            <a:ext cx="2305611" cy="1166354"/>
          </a:xfrm>
          <a:prstGeom prst="rect">
            <a:avLst/>
          </a:prstGeom>
          <a:noFill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8ACAA1A-2838-64A7-685B-335AAC9E3E02}"/>
              </a:ext>
            </a:extLst>
          </p:cNvPr>
          <p:cNvSpPr txBox="1"/>
          <p:nvPr/>
        </p:nvSpPr>
        <p:spPr>
          <a:xfrm>
            <a:off x="10056736" y="4550625"/>
            <a:ext cx="1978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200" b="1">
                <a:latin typeface="+mj-lt"/>
              </a:rPr>
              <a:t>SCIFLI observation of Orion Capsule heat shield temperature on EFT-1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C0EA11-3085-6C9D-34B6-EA4EE61F0CBC}"/>
              </a:ext>
            </a:extLst>
          </p:cNvPr>
          <p:cNvSpPr txBox="1"/>
          <p:nvPr/>
        </p:nvSpPr>
        <p:spPr>
          <a:xfrm>
            <a:off x="-91248" y="6115350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187954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5" grpId="0"/>
      <p:bldP spid="17" grpId="0"/>
      <p:bldP spid="18" grpId="0"/>
      <p:bldP spid="21" grpId="0"/>
      <p:bldP spid="24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3" y="167508"/>
            <a:ext cx="10948321" cy="615950"/>
          </a:xfrm>
        </p:spPr>
        <p:txBody>
          <a:bodyPr/>
          <a:lstStyle/>
          <a:p>
            <a:r>
              <a:rPr lang="en-US"/>
              <a:t>Surface Measurement Systems at NASA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C10556-B2AB-44E2-A475-E08573CC702A}"/>
              </a:ext>
            </a:extLst>
          </p:cNvPr>
          <p:cNvSpPr/>
          <p:nvPr/>
        </p:nvSpPr>
        <p:spPr>
          <a:xfrm>
            <a:off x="7169347" y="3997630"/>
            <a:ext cx="2733925" cy="9301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870B9F-0CA8-4AE9-9244-930F592C77B7}"/>
              </a:ext>
            </a:extLst>
          </p:cNvPr>
          <p:cNvSpPr/>
          <p:nvPr/>
        </p:nvSpPr>
        <p:spPr>
          <a:xfrm>
            <a:off x="5349469" y="4830293"/>
            <a:ext cx="2082472" cy="1646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00" y="1039100"/>
            <a:ext cx="7880166" cy="5380856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FF0000"/>
                </a:solidFill>
              </a:rPr>
              <a:t>Surface Pressure Measurements</a:t>
            </a:r>
          </a:p>
          <a:p>
            <a:pPr marL="457200" lvl="1" indent="0">
              <a:buNone/>
            </a:pPr>
            <a:r>
              <a:rPr lang="en-US"/>
              <a:t> </a:t>
            </a:r>
            <a:endParaRPr lang="en-US">
              <a:solidFill>
                <a:srgbClr val="FF0000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 Pressure Sensitive Paint</a:t>
            </a:r>
          </a:p>
          <a:p>
            <a:pPr lvl="1"/>
            <a:r>
              <a:rPr lang="en-US"/>
              <a:t>Unsteady PSP software/hardware development led by Ames </a:t>
            </a:r>
          </a:p>
          <a:p>
            <a:pPr lvl="1"/>
            <a:r>
              <a:rPr lang="en-US"/>
              <a:t>Unsteady PSP at kHz rates (11 foot TWT) </a:t>
            </a:r>
            <a:r>
              <a:rPr lang="en-US">
                <a:solidFill>
                  <a:srgbClr val="00B0F0"/>
                </a:solidFill>
              </a:rPr>
              <a:t>[Lash, Roozeboom, ARC]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Unsteady PSP at 10 kHz (TDT, Mach 6)    </a:t>
            </a:r>
            <a:r>
              <a:rPr lang="en-US">
                <a:solidFill>
                  <a:srgbClr val="00B0F0"/>
                </a:solidFill>
              </a:rPr>
              <a:t>[Watkins, Reese, LaRC]</a:t>
            </a:r>
          </a:p>
          <a:p>
            <a:pPr lvl="1"/>
            <a:r>
              <a:rPr lang="en-US"/>
              <a:t>Mean pressure distribution (NTF).              </a:t>
            </a:r>
            <a:r>
              <a:rPr lang="en-US">
                <a:solidFill>
                  <a:srgbClr val="00B0F0"/>
                </a:solidFill>
              </a:rPr>
              <a:t>[Watkins, Reese, LaRC]</a:t>
            </a:r>
          </a:p>
          <a:p>
            <a:pPr lvl="1"/>
            <a:endParaRPr lang="en-US"/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r>
              <a:rPr lang="en-US">
                <a:solidFill>
                  <a:schemeClr val="tx1"/>
                </a:solidFill>
              </a:rPr>
              <a:t>PSP effort in turbine rig at NASA Glenn	       </a:t>
            </a:r>
            <a:r>
              <a:rPr lang="en-US">
                <a:solidFill>
                  <a:srgbClr val="00B0F0"/>
                </a:solidFill>
              </a:rPr>
              <a:t>  [Bencic GRC]</a:t>
            </a: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endParaRPr lang="en-US" sz="20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E40200-C9B3-415C-8677-89F54C171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1" t="13725"/>
          <a:stretch/>
        </p:blipFill>
        <p:spPr bwMode="auto">
          <a:xfrm>
            <a:off x="7998692" y="2907312"/>
            <a:ext cx="3242821" cy="125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6FCDD4D-6D1E-4632-AA91-7991A225F72D}"/>
              </a:ext>
            </a:extLst>
          </p:cNvPr>
          <p:cNvSpPr txBox="1"/>
          <p:nvPr/>
        </p:nvSpPr>
        <p:spPr>
          <a:xfrm>
            <a:off x="7998692" y="3826568"/>
            <a:ext cx="1331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uPSP at TDT</a:t>
            </a:r>
          </a:p>
        </p:txBody>
      </p:sp>
      <p:pic>
        <p:nvPicPr>
          <p:cNvPr id="3074" name="Picture 2" descr="model of Space Launch System rocket painted pink in wind tunnel blue light behind it">
            <a:extLst>
              <a:ext uri="{FF2B5EF4-FFF2-40B4-BE49-F238E27FC236}">
                <a16:creationId xmlns:a16="http://schemas.microsoft.com/office/drawing/2014/main" id="{CFF5004F-6C13-BE05-38DB-127B615A00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t="10025" b="12203"/>
          <a:stretch/>
        </p:blipFill>
        <p:spPr bwMode="auto">
          <a:xfrm>
            <a:off x="7945143" y="1180648"/>
            <a:ext cx="3246269" cy="145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B1C28F-306D-7623-BFC4-CCEC82006302}"/>
              </a:ext>
            </a:extLst>
          </p:cNvPr>
          <p:cNvSpPr txBox="1"/>
          <p:nvPr/>
        </p:nvSpPr>
        <p:spPr>
          <a:xfrm>
            <a:off x="7910566" y="2595167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>
                <a:latin typeface="Arial" charset="0"/>
              </a:rPr>
              <a:t>Unsteady PSP at the Ames 11 Foot TWT</a:t>
            </a:r>
            <a:endParaRPr lang="en-US" sz="10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1786D-A7F6-0AD7-4555-16793411B470}"/>
              </a:ext>
            </a:extLst>
          </p:cNvPr>
          <p:cNvSpPr txBox="1"/>
          <p:nvPr/>
        </p:nvSpPr>
        <p:spPr>
          <a:xfrm>
            <a:off x="7822440" y="4141299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>
                <a:latin typeface="Arial" charset="0"/>
              </a:rPr>
              <a:t>Unsteady PSP at the Langley Transonic Dynamics Tunnel (TDT)</a:t>
            </a:r>
            <a:endParaRPr lang="en-US" sz="10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D68771-E912-63AD-8416-0E03F7D77B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769" y="5432575"/>
            <a:ext cx="2115120" cy="11016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8B8B357-F165-F449-65B7-E988B4231837}"/>
              </a:ext>
            </a:extLst>
          </p:cNvPr>
          <p:cNvSpPr txBox="1"/>
          <p:nvPr/>
        </p:nvSpPr>
        <p:spPr>
          <a:xfrm>
            <a:off x="7965518" y="6486362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</a:rPr>
              <a:t>Shock boundary layer interactions collected at 10 kHz in Mach 6  </a:t>
            </a:r>
            <a:endParaRPr lang="en-US" sz="100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3AF6044-C958-B84E-4D65-591879B2E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669" y="4376112"/>
            <a:ext cx="2435123" cy="88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1D4EA3-A6D8-C640-A5B2-F31AB442D1AE}"/>
              </a:ext>
            </a:extLst>
          </p:cNvPr>
          <p:cNvSpPr txBox="1"/>
          <p:nvPr/>
        </p:nvSpPr>
        <p:spPr>
          <a:xfrm>
            <a:off x="8107211" y="5214432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>
                <a:latin typeface="Arial" charset="0"/>
              </a:rPr>
              <a:t>PSP on the SWIFT model  at the Langley NTF</a:t>
            </a:r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18D00B-1B09-647E-6B5C-D41E47DF8ED1}"/>
              </a:ext>
            </a:extLst>
          </p:cNvPr>
          <p:cNvSpPr txBox="1"/>
          <p:nvPr/>
        </p:nvSpPr>
        <p:spPr>
          <a:xfrm>
            <a:off x="-96891" y="2142470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FE5794-4CED-7DF5-347D-E19A4810138D}"/>
              </a:ext>
            </a:extLst>
          </p:cNvPr>
          <p:cNvSpPr txBox="1"/>
          <p:nvPr/>
        </p:nvSpPr>
        <p:spPr>
          <a:xfrm>
            <a:off x="-114178" y="2447271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52B458-86A5-FC2E-0954-0AE17E1C3368}"/>
              </a:ext>
            </a:extLst>
          </p:cNvPr>
          <p:cNvSpPr txBox="1"/>
          <p:nvPr/>
        </p:nvSpPr>
        <p:spPr>
          <a:xfrm>
            <a:off x="-96890" y="3736977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683B57-2BA6-5B2B-56DC-DC9C416D3BFA}"/>
              </a:ext>
            </a:extLst>
          </p:cNvPr>
          <p:cNvSpPr txBox="1"/>
          <p:nvPr/>
        </p:nvSpPr>
        <p:spPr>
          <a:xfrm>
            <a:off x="-114178" y="4096547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272702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6" grpId="0"/>
      <p:bldP spid="9" grpId="0"/>
      <p:bldP spid="10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0AB2AA-BCDB-4F85-AA2D-B4837FE1A6B2}"/>
              </a:ext>
            </a:extLst>
          </p:cNvPr>
          <p:cNvSpPr/>
          <p:nvPr/>
        </p:nvSpPr>
        <p:spPr>
          <a:xfrm>
            <a:off x="7251093" y="1257531"/>
            <a:ext cx="571500" cy="12995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B8524409-1803-485C-8165-2FE86A14B5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8"/>
          <a:stretch/>
        </p:blipFill>
        <p:spPr>
          <a:xfrm>
            <a:off x="8794942" y="1426712"/>
            <a:ext cx="2458174" cy="174318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3FC14A-DD09-403F-8BCC-ECEA07FDF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7" t="28972"/>
          <a:stretch/>
        </p:blipFill>
        <p:spPr bwMode="auto">
          <a:xfrm rot="19228013">
            <a:off x="7278588" y="992840"/>
            <a:ext cx="2244029" cy="1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C10556-B2AB-44E2-A475-E08573CC702A}"/>
              </a:ext>
            </a:extLst>
          </p:cNvPr>
          <p:cNvSpPr/>
          <p:nvPr/>
        </p:nvSpPr>
        <p:spPr>
          <a:xfrm>
            <a:off x="7044416" y="981801"/>
            <a:ext cx="2733925" cy="377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3F945E-0B4E-454B-9C71-CA2274875526}"/>
              </a:ext>
            </a:extLst>
          </p:cNvPr>
          <p:cNvSpPr/>
          <p:nvPr/>
        </p:nvSpPr>
        <p:spPr>
          <a:xfrm>
            <a:off x="6710189" y="2460454"/>
            <a:ext cx="2082472" cy="887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870B9F-0CA8-4AE9-9244-930F592C77B7}"/>
              </a:ext>
            </a:extLst>
          </p:cNvPr>
          <p:cNvSpPr/>
          <p:nvPr/>
        </p:nvSpPr>
        <p:spPr>
          <a:xfrm>
            <a:off x="5226919" y="1257531"/>
            <a:ext cx="2082472" cy="1646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00" y="1039100"/>
            <a:ext cx="7761103" cy="565139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Surface Shape / Attitude Measurements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LaRC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Stereo Photogrammetry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Dedicated system being developed for NTF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4, 8 camera photogrammetry system for wing bend/twist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4 Hz upgrading to 100 Hz 		        </a:t>
            </a:r>
            <a:r>
              <a:rPr lang="en-US" dirty="0">
                <a:solidFill>
                  <a:srgbClr val="00B0F0"/>
                </a:solidFill>
              </a:rPr>
              <a:t>[Tran, </a:t>
            </a:r>
            <a:r>
              <a:rPr lang="en-US" dirty="0" err="1">
                <a:solidFill>
                  <a:srgbClr val="00B0F0"/>
                </a:solidFill>
              </a:rPr>
              <a:t>Fahringer</a:t>
            </a:r>
            <a:r>
              <a:rPr lang="en-US" dirty="0">
                <a:solidFill>
                  <a:srgbClr val="00B0F0"/>
                </a:solidFill>
              </a:rPr>
              <a:t>, LaRC]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Stereo Cameras for Lunar Plume Surface Studies (SCALPSS)</a:t>
            </a:r>
          </a:p>
          <a:p>
            <a:pPr lvl="1"/>
            <a:r>
              <a:rPr lang="en-US" dirty="0"/>
              <a:t>4 and 6 camera photogrammetry systems to measure depth and shape of crater generated by plume surface interaction when vehicles land on the moon, Mars. </a:t>
            </a:r>
            <a:r>
              <a:rPr lang="en-US" dirty="0">
                <a:solidFill>
                  <a:srgbClr val="00B0F0"/>
                </a:solidFill>
              </a:rPr>
              <a:t>[Maddock, Tyrrell, Danehy LaRC]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Heatshield material recession measurement at Ames Arc Jets</a:t>
            </a:r>
          </a:p>
          <a:p>
            <a:pPr lvl="1"/>
            <a:r>
              <a:rPr lang="en-US" dirty="0"/>
              <a:t>Orion heat shield qualification</a:t>
            </a:r>
          </a:p>
          <a:p>
            <a:pPr lvl="1"/>
            <a:r>
              <a:rPr lang="en-US" dirty="0"/>
              <a:t>Orion gap filler behavior for full-trajectory run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B0F0"/>
                </a:solidFill>
              </a:rPr>
              <a:t>					   [Heineck, Schairer ARC]</a:t>
            </a:r>
            <a:endParaRPr lang="en-US" dirty="0"/>
          </a:p>
          <a:p>
            <a:endParaRPr lang="en-US" sz="2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AD849A-BD3A-45CA-B1D8-D1D313BB7A3F}"/>
              </a:ext>
            </a:extLst>
          </p:cNvPr>
          <p:cNvSpPr txBox="1"/>
          <p:nvPr/>
        </p:nvSpPr>
        <p:spPr>
          <a:xfrm>
            <a:off x="6804214" y="1117442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>
                <a:latin typeface="Arial" charset="0"/>
              </a:rPr>
              <a:t>Multi-camera photogrammetry system at the National Transonic Facility (NTF)</a:t>
            </a:r>
            <a:endParaRPr lang="en-US" sz="10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656CEE-7EBB-40FA-9CE0-5B047C618759}"/>
              </a:ext>
            </a:extLst>
          </p:cNvPr>
          <p:cNvSpPr txBox="1"/>
          <p:nvPr/>
        </p:nvSpPr>
        <p:spPr>
          <a:xfrm>
            <a:off x="7077264" y="2383310"/>
            <a:ext cx="1816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Photogrammetry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8270D-BB09-11BF-80A6-8960917E706A}"/>
              </a:ext>
            </a:extLst>
          </p:cNvPr>
          <p:cNvSpPr/>
          <p:nvPr/>
        </p:nvSpPr>
        <p:spPr>
          <a:xfrm>
            <a:off x="8172451" y="467638"/>
            <a:ext cx="992981" cy="467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105ECE-CBD9-1F3A-813D-A2B7121DDD10}"/>
              </a:ext>
            </a:extLst>
          </p:cNvPr>
          <p:cNvSpPr txBox="1"/>
          <p:nvPr/>
        </p:nvSpPr>
        <p:spPr>
          <a:xfrm>
            <a:off x="7178521" y="488368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200" b="1"/>
              <a:t>SCALPSS cameras on Intuitive Machines 1 Nova-C CLPS lander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C7BA80-D289-D327-C82A-5F24C9F7A7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48" t="14519" r="13790" b="28686"/>
          <a:stretch/>
        </p:blipFill>
        <p:spPr>
          <a:xfrm>
            <a:off x="8262257" y="3281242"/>
            <a:ext cx="2906312" cy="168061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AB84012-81DB-B062-D798-86B7EB738483}"/>
              </a:ext>
            </a:extLst>
          </p:cNvPr>
          <p:cNvGrpSpPr/>
          <p:nvPr/>
        </p:nvGrpSpPr>
        <p:grpSpPr>
          <a:xfrm>
            <a:off x="10447755" y="3327285"/>
            <a:ext cx="1857141" cy="1184651"/>
            <a:chOff x="10401300" y="3906677"/>
            <a:chExt cx="1606102" cy="991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A73FC92-BB4E-140D-910E-57CBB989AC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2880" t="35811" r="39453" b="57881"/>
            <a:stretch/>
          </p:blipFill>
          <p:spPr>
            <a:xfrm>
              <a:off x="10401300" y="3906677"/>
              <a:ext cx="1606102" cy="991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AB7B8B8-23AF-3BA2-46E6-99AFAFC2D186}"/>
                </a:ext>
              </a:extLst>
            </p:cNvPr>
            <p:cNvSpPr/>
            <p:nvPr/>
          </p:nvSpPr>
          <p:spPr>
            <a:xfrm>
              <a:off x="11110508" y="4019919"/>
              <a:ext cx="654412" cy="59970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014AC707-3135-C019-D5D8-561ED49F3D86}"/>
              </a:ext>
            </a:extLst>
          </p:cNvPr>
          <p:cNvGrpSpPr>
            <a:grpSpLocks/>
          </p:cNvGrpSpPr>
          <p:nvPr/>
        </p:nvGrpSpPr>
        <p:grpSpPr bwMode="auto">
          <a:xfrm>
            <a:off x="9945794" y="5150378"/>
            <a:ext cx="1605347" cy="1617258"/>
            <a:chOff x="96" y="1152"/>
            <a:chExt cx="1727" cy="1727"/>
          </a:xfrm>
        </p:grpSpPr>
        <p:pic>
          <p:nvPicPr>
            <p:cNvPr id="8" name="Picture 9" descr="C:\My Documents\Reno_07\Graphics\at_005_652_data_overlay.bmp">
              <a:extLst>
                <a:ext uri="{FF2B5EF4-FFF2-40B4-BE49-F238E27FC236}">
                  <a16:creationId xmlns:a16="http://schemas.microsoft.com/office/drawing/2014/main" id="{43347123-5149-1FE9-5F64-2074DE6FB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1152"/>
              <a:ext cx="1727" cy="1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211127DD-4023-428E-3E53-635FE97D0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1344"/>
              <a:ext cx="3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200">
                  <a:solidFill>
                    <a:schemeClr val="bg1"/>
                  </a:solidFill>
                </a:rPr>
                <a:t>Top</a:t>
              </a: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723C29F3-DA5A-0B36-4433-C9F054F08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" y="2510"/>
              <a:ext cx="35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200">
                  <a:solidFill>
                    <a:schemeClr val="bg1"/>
                  </a:solidFill>
                </a:rPr>
                <a:t>          Bottom</a:t>
              </a: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7AEB7F74-DB21-37DE-62A3-D632F2AFF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" y="1271"/>
              <a:ext cx="140" cy="137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1A2247F7-00E7-A5A7-E1FC-11674EC53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" y="1200"/>
              <a:ext cx="384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>
                  <a:solidFill>
                    <a:schemeClr val="bg1"/>
                  </a:solidFill>
                </a:rPr>
                <a:t>Max</a:t>
              </a:r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851487E9-DF74-E4ED-D83C-E8B8F65F6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2557"/>
              <a:ext cx="336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>
                  <a:solidFill>
                    <a:schemeClr val="bg1"/>
                  </a:solidFill>
                </a:rPr>
                <a:t>Min</a:t>
              </a:r>
            </a:p>
          </p:txBody>
        </p:sp>
        <p:sp>
          <p:nvSpPr>
            <p:cNvPr id="25" name="Rectangle 15">
              <a:extLst>
                <a:ext uri="{FF2B5EF4-FFF2-40B4-BE49-F238E27FC236}">
                  <a16:creationId xmlns:a16="http://schemas.microsoft.com/office/drawing/2014/main" id="{473EB7A9-854C-57EB-95FE-AE8D08F8B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" y="1860"/>
              <a:ext cx="370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800">
                  <a:solidFill>
                    <a:schemeClr val="bg1"/>
                  </a:solidFill>
                  <a:sym typeface="Symbol" panose="05050102010706020507" pitchFamily="18" charset="2"/>
                </a:rPr>
                <a:t> z</a:t>
              </a:r>
              <a:endParaRPr lang="en-US" altLang="en-US" sz="1800">
                <a:solidFill>
                  <a:schemeClr val="bg1"/>
                </a:solidFill>
              </a:endParaRPr>
            </a:p>
          </p:txBody>
        </p:sp>
      </p:grpSp>
      <p:pic>
        <p:nvPicPr>
          <p:cNvPr id="26" name="Picture 5" descr="C:\Arc-Jet_Ablation\Seminar\IHF_run_top_camera_Cesar .tif">
            <a:extLst>
              <a:ext uri="{FF2B5EF4-FFF2-40B4-BE49-F238E27FC236}">
                <a16:creationId xmlns:a16="http://schemas.microsoft.com/office/drawing/2014/main" id="{8DDF502B-2C0B-3FA6-7771-5E42EDDCB2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3" t="2252" r="17282" b="28154"/>
          <a:stretch/>
        </p:blipFill>
        <p:spPr bwMode="auto">
          <a:xfrm>
            <a:off x="7484779" y="5169727"/>
            <a:ext cx="2082472" cy="164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3" y="167508"/>
            <a:ext cx="10948321" cy="615950"/>
          </a:xfrm>
        </p:spPr>
        <p:txBody>
          <a:bodyPr/>
          <a:lstStyle/>
          <a:p>
            <a:r>
              <a:rPr lang="en-US"/>
              <a:t>Surface Shape Measurement Systems at NASA</a:t>
            </a:r>
          </a:p>
        </p:txBody>
      </p:sp>
    </p:spTree>
    <p:extLst>
      <p:ext uri="{BB962C8B-B14F-4D97-AF65-F5344CB8AC3E}">
        <p14:creationId xmlns:p14="http://schemas.microsoft.com/office/powerpoint/2010/main" val="59116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2" grpId="0"/>
      <p:bldP spid="3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02D8ED-474B-1D85-36DF-0FF3EB398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58807"/>
            <a:ext cx="11988800" cy="5380856"/>
          </a:xfrm>
        </p:spPr>
        <p:txBody>
          <a:bodyPr/>
          <a:lstStyle/>
          <a:p>
            <a:r>
              <a:rPr lang="en-US"/>
              <a:t>In collaboration with DLR Göttingen (Markus Raffel, Christian Wolf), </a:t>
            </a:r>
          </a:p>
          <a:p>
            <a:pPr marL="0" indent="0">
              <a:buNone/>
            </a:pPr>
            <a:r>
              <a:rPr lang="en-US"/>
              <a:t>     a blade tracking method was developed, enabling thermal imaging of a moving rotor blade.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	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9D0FA2-95DC-6159-74BA-7CD7ADCA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514" y="167508"/>
            <a:ext cx="9233226" cy="615950"/>
          </a:xfrm>
        </p:spPr>
        <p:txBody>
          <a:bodyPr/>
          <a:lstStyle/>
          <a:p>
            <a:r>
              <a:rPr lang="en-US"/>
              <a:t>BL detection on rotorcraft blades</a:t>
            </a:r>
          </a:p>
        </p:txBody>
      </p:sp>
      <p:pic>
        <p:nvPicPr>
          <p:cNvPr id="4" name="Grafik 2">
            <a:extLst>
              <a:ext uri="{FF2B5EF4-FFF2-40B4-BE49-F238E27FC236}">
                <a16:creationId xmlns:a16="http://schemas.microsoft.com/office/drawing/2014/main" id="{35365CAE-3EC0-5B81-8CAB-740877E20E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991" y="1941053"/>
            <a:ext cx="5215813" cy="211383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14A1F441-4E49-4C78-9B6F-DFCBAD3FD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94412"/>
            <a:ext cx="3176777" cy="180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0CD1CE-C397-B86C-5032-3CD2D3E95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20903" y="3843318"/>
            <a:ext cx="2141192" cy="2939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029CAE-03BF-EA67-31AE-823FAB1E33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39456" y="3816236"/>
            <a:ext cx="2129086" cy="30057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BB48CF-9B19-0156-387C-C6D97E67935B}"/>
              </a:ext>
            </a:extLst>
          </p:cNvPr>
          <p:cNvSpPr txBox="1"/>
          <p:nvPr/>
        </p:nvSpPr>
        <p:spPr>
          <a:xfrm>
            <a:off x="2211356" y="6386584"/>
            <a:ext cx="2519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Image with fixed mirror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A7EAC4-A6B7-EAD8-B289-36B9E82BE77D}"/>
              </a:ext>
            </a:extLst>
          </p:cNvPr>
          <p:cNvSpPr txBox="1"/>
          <p:nvPr/>
        </p:nvSpPr>
        <p:spPr>
          <a:xfrm>
            <a:off x="5500260" y="6390625"/>
            <a:ext cx="280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Image with spinning mirror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94B176-7795-19C1-F514-673740A2C0F9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1176706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C471EC-8E8A-D16F-4C88-14345E7FA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09100"/>
            <a:ext cx="11988800" cy="5380856"/>
          </a:xfrm>
        </p:spPr>
        <p:txBody>
          <a:bodyPr/>
          <a:lstStyle/>
          <a:p>
            <a:r>
              <a:rPr lang="en-US" sz="1800" b="1"/>
              <a:t>Lower and upper surface mapping of transition in forward flight - LaRC 14- x 22- foot Subsonic  WT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98DE7106-0015-BB1D-3F17-57C8C46F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058" y="168275"/>
            <a:ext cx="10212388" cy="615950"/>
          </a:xfrm>
        </p:spPr>
        <p:txBody>
          <a:bodyPr/>
          <a:lstStyle/>
          <a:p>
            <a:r>
              <a:rPr lang="en-US"/>
              <a:t>BL detection on rotorcraft blades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B12E29-3BED-B868-0267-58A53F0EFEA9}"/>
              </a:ext>
            </a:extLst>
          </p:cNvPr>
          <p:cNvGrpSpPr/>
          <p:nvPr/>
        </p:nvGrpSpPr>
        <p:grpSpPr>
          <a:xfrm>
            <a:off x="3841526" y="1666485"/>
            <a:ext cx="3991083" cy="1712175"/>
            <a:chOff x="1478337" y="1938876"/>
            <a:chExt cx="3991083" cy="17121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9D0088F-C1D9-F8F6-DB5F-63987C275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337" y="1938876"/>
              <a:ext cx="3991083" cy="17121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CBBAC7-3A45-C6FF-DE9B-6C3542435C8A}"/>
                </a:ext>
              </a:extLst>
            </p:cNvPr>
            <p:cNvSpPr txBox="1"/>
            <p:nvPr/>
          </p:nvSpPr>
          <p:spPr>
            <a:xfrm>
              <a:off x="1513978" y="2346955"/>
              <a:ext cx="145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/>
                <a:t>Folding mirror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874C4A0-361D-3C13-93AE-CFF4930D89F9}"/>
                </a:ext>
              </a:extLst>
            </p:cNvPr>
            <p:cNvSpPr txBox="1"/>
            <p:nvPr/>
          </p:nvSpPr>
          <p:spPr>
            <a:xfrm>
              <a:off x="2540429" y="2694453"/>
              <a:ext cx="9334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/>
                <a:t>Spinning</a:t>
              </a:r>
            </a:p>
            <a:p>
              <a:pPr algn="ctr"/>
              <a:r>
                <a:rPr lang="en-US" sz="1200" b="1"/>
                <a:t>mirror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289B3D2-DB94-9AF1-09BF-7DFF8B09775A}"/>
              </a:ext>
            </a:extLst>
          </p:cNvPr>
          <p:cNvGrpSpPr/>
          <p:nvPr/>
        </p:nvGrpSpPr>
        <p:grpSpPr>
          <a:xfrm>
            <a:off x="480627" y="3824181"/>
            <a:ext cx="3173596" cy="2545549"/>
            <a:chOff x="894253" y="3822001"/>
            <a:chExt cx="3659627" cy="28677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6B53321-B162-4C19-0142-3B5AA082FD01}"/>
                </a:ext>
              </a:extLst>
            </p:cNvPr>
            <p:cNvPicPr/>
            <p:nvPr/>
          </p:nvPicPr>
          <p:blipFill rotWithShape="1">
            <a:blip r:embed="rId3"/>
            <a:srcRect l="15107" r="18559"/>
            <a:stretch/>
          </p:blipFill>
          <p:spPr bwMode="auto">
            <a:xfrm>
              <a:off x="1382375" y="3822001"/>
              <a:ext cx="3171505" cy="286772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76E7058-2201-AD2B-4B00-42F8B6A24FBB}"/>
                </a:ext>
              </a:extLst>
            </p:cNvPr>
            <p:cNvGrpSpPr/>
            <p:nvPr/>
          </p:nvGrpSpPr>
          <p:grpSpPr>
            <a:xfrm>
              <a:off x="894253" y="4825857"/>
              <a:ext cx="378239" cy="373723"/>
              <a:chOff x="2959928" y="2734976"/>
              <a:chExt cx="482407" cy="491198"/>
            </a:xfrm>
          </p:grpSpPr>
          <p:sp>
            <p:nvSpPr>
              <p:cNvPr id="13" name="Up Arrow 7">
                <a:extLst>
                  <a:ext uri="{FF2B5EF4-FFF2-40B4-BE49-F238E27FC236}">
                    <a16:creationId xmlns:a16="http://schemas.microsoft.com/office/drawing/2014/main" id="{4F0F9479-75A4-2BD4-353E-E1295130EAD3}"/>
                  </a:ext>
                </a:extLst>
              </p:cNvPr>
              <p:cNvSpPr/>
              <p:nvPr/>
            </p:nvSpPr>
            <p:spPr>
              <a:xfrm rot="16200000" flipV="1">
                <a:off x="2917861" y="2777043"/>
                <a:ext cx="426691" cy="342558"/>
              </a:xfrm>
              <a:prstGeom prst="up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" name="Text Box 25">
                <a:extLst>
                  <a:ext uri="{FF2B5EF4-FFF2-40B4-BE49-F238E27FC236}">
                    <a16:creationId xmlns:a16="http://schemas.microsoft.com/office/drawing/2014/main" id="{234C62B0-CD68-E1CD-2E1A-61C169C8505D}"/>
                  </a:ext>
                </a:extLst>
              </p:cNvPr>
              <p:cNvSpPr txBox="1"/>
              <p:nvPr/>
            </p:nvSpPr>
            <p:spPr>
              <a:xfrm>
                <a:off x="2963578" y="2799880"/>
                <a:ext cx="478757" cy="426294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b="1">
                    <a:solidFill>
                      <a:srgbClr val="D9D9D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</a:t>
                </a:r>
                <a:r>
                  <a:rPr lang="en-US" sz="1000" b="1" baseline="-25000">
                    <a:solidFill>
                      <a:srgbClr val="D9D9D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∞</a:t>
                </a:r>
                <a:endParaRPr lang="en-US" sz="10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657766D-C62B-565D-7CA6-1C945B11AA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44" r="11033"/>
          <a:stretch/>
        </p:blipFill>
        <p:spPr>
          <a:xfrm>
            <a:off x="429465" y="1666485"/>
            <a:ext cx="3068050" cy="1703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A5429E-3BEE-73B9-CC50-DA809B3C62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755" y="3865404"/>
            <a:ext cx="3382916" cy="1077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Grafik 5">
            <a:extLst>
              <a:ext uri="{FF2B5EF4-FFF2-40B4-BE49-F238E27FC236}">
                <a16:creationId xmlns:a16="http://schemas.microsoft.com/office/drawing/2014/main" id="{88CD0315-6D5A-9534-8CDF-97C9B993F21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4" t="29804" r="6361" b="32767"/>
          <a:stretch/>
        </p:blipFill>
        <p:spPr>
          <a:xfrm>
            <a:off x="4115603" y="5079654"/>
            <a:ext cx="3659220" cy="1247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AD9B505-CA22-A601-E296-DB33FF48725F}"/>
              </a:ext>
            </a:extLst>
          </p:cNvPr>
          <p:cNvGrpSpPr/>
          <p:nvPr/>
        </p:nvGrpSpPr>
        <p:grpSpPr>
          <a:xfrm>
            <a:off x="8260075" y="3875730"/>
            <a:ext cx="2989278" cy="2494935"/>
            <a:chOff x="4512000" y="956330"/>
            <a:chExt cx="4230948" cy="35312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B2C8D06-686E-504D-7ECE-C121AAE04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5684" y="956330"/>
              <a:ext cx="3737264" cy="3531268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AD3EC13-65A0-9163-AC06-1520DE0F3967}"/>
                </a:ext>
              </a:extLst>
            </p:cNvPr>
            <p:cNvGrpSpPr/>
            <p:nvPr/>
          </p:nvGrpSpPr>
          <p:grpSpPr>
            <a:xfrm>
              <a:off x="4512000" y="2510387"/>
              <a:ext cx="482407" cy="491198"/>
              <a:chOff x="2959928" y="2734976"/>
              <a:chExt cx="482407" cy="491198"/>
            </a:xfrm>
          </p:grpSpPr>
          <p:sp>
            <p:nvSpPr>
              <p:cNvPr id="24" name="Up Arrow 7">
                <a:extLst>
                  <a:ext uri="{FF2B5EF4-FFF2-40B4-BE49-F238E27FC236}">
                    <a16:creationId xmlns:a16="http://schemas.microsoft.com/office/drawing/2014/main" id="{F68CD827-1E5C-214A-48BC-F227ECC21050}"/>
                  </a:ext>
                </a:extLst>
              </p:cNvPr>
              <p:cNvSpPr/>
              <p:nvPr/>
            </p:nvSpPr>
            <p:spPr>
              <a:xfrm rot="16200000" flipV="1">
                <a:off x="2917861" y="2777043"/>
                <a:ext cx="426691" cy="342558"/>
              </a:xfrm>
              <a:prstGeom prst="up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Text Box 25">
                <a:extLst>
                  <a:ext uri="{FF2B5EF4-FFF2-40B4-BE49-F238E27FC236}">
                    <a16:creationId xmlns:a16="http://schemas.microsoft.com/office/drawing/2014/main" id="{B4609D26-1593-B9E8-2B95-5728031CDF7A}"/>
                  </a:ext>
                </a:extLst>
              </p:cNvPr>
              <p:cNvSpPr txBox="1"/>
              <p:nvPr/>
            </p:nvSpPr>
            <p:spPr>
              <a:xfrm>
                <a:off x="2963578" y="2799880"/>
                <a:ext cx="478757" cy="426294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b="1">
                    <a:solidFill>
                      <a:srgbClr val="D9D9D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</a:t>
                </a:r>
                <a:r>
                  <a:rPr lang="en-US" sz="1000" b="1" baseline="-25000">
                    <a:solidFill>
                      <a:srgbClr val="D9D9D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∞</a:t>
                </a:r>
                <a:endParaRPr lang="en-US" sz="10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2DA1AF5-8647-B9B7-15C0-F5405432CE19}"/>
              </a:ext>
            </a:extLst>
          </p:cNvPr>
          <p:cNvGrpSpPr/>
          <p:nvPr/>
        </p:nvGrpSpPr>
        <p:grpSpPr>
          <a:xfrm>
            <a:off x="8044978" y="1350403"/>
            <a:ext cx="3880980" cy="2058906"/>
            <a:chOff x="8044978" y="1513693"/>
            <a:chExt cx="3880980" cy="205890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1AF7674-3F7B-973B-1789-04AAECB3F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978" y="1779924"/>
              <a:ext cx="3419472" cy="17926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B559AF-B485-A516-FFC5-ABD3076C3D4A}"/>
                </a:ext>
              </a:extLst>
            </p:cNvPr>
            <p:cNvSpPr txBox="1"/>
            <p:nvPr/>
          </p:nvSpPr>
          <p:spPr>
            <a:xfrm>
              <a:off x="8506486" y="1564660"/>
              <a:ext cx="145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/>
                <a:t>Folding mirror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13A432-97E7-66B9-8E04-0EE7452A09AA}"/>
                </a:ext>
              </a:extLst>
            </p:cNvPr>
            <p:cNvSpPr txBox="1"/>
            <p:nvPr/>
          </p:nvSpPr>
          <p:spPr>
            <a:xfrm>
              <a:off x="10311586" y="1513693"/>
              <a:ext cx="16143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/>
                <a:t>Spinning mirror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C1AD1DF-999D-AB9F-1597-76D38B779669}"/>
                </a:ext>
              </a:extLst>
            </p:cNvPr>
            <p:cNvCxnSpPr/>
            <p:nvPr/>
          </p:nvCxnSpPr>
          <p:spPr>
            <a:xfrm>
              <a:off x="9046029" y="1827172"/>
              <a:ext cx="272142" cy="4885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330F9C6-BA6B-9BFD-169D-88EA09BF53BC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 flipH="1">
              <a:off x="11086114" y="1790692"/>
              <a:ext cx="32658" cy="6934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E09E6FB-BA3E-7E65-D355-550BE066848F}"/>
              </a:ext>
            </a:extLst>
          </p:cNvPr>
          <p:cNvSpPr txBox="1"/>
          <p:nvPr/>
        </p:nvSpPr>
        <p:spPr>
          <a:xfrm flipH="1">
            <a:off x="903921" y="6404105"/>
            <a:ext cx="2758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Lower surface mapping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E07AB8-EA35-7ABE-5083-11E67D4AA3C8}"/>
              </a:ext>
            </a:extLst>
          </p:cNvPr>
          <p:cNvSpPr txBox="1"/>
          <p:nvPr/>
        </p:nvSpPr>
        <p:spPr>
          <a:xfrm flipH="1">
            <a:off x="4056218" y="6366181"/>
            <a:ext cx="37569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Upper surface DIT sample (DLR processed)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12DA17-197C-947B-6DF7-FA2F8553BD70}"/>
              </a:ext>
            </a:extLst>
          </p:cNvPr>
          <p:cNvSpPr txBox="1"/>
          <p:nvPr/>
        </p:nvSpPr>
        <p:spPr>
          <a:xfrm flipH="1">
            <a:off x="8375488" y="6351843"/>
            <a:ext cx="3138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Upper surface mapping (DLR Processed)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2BB876-037A-AFB8-13F9-9FADBD6D2326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414888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D99CFE-51FD-8BDA-F95E-8D8BB9681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025242"/>
            <a:ext cx="11988800" cy="476981"/>
          </a:xfrm>
        </p:spPr>
        <p:txBody>
          <a:bodyPr/>
          <a:lstStyle/>
          <a:p>
            <a:r>
              <a:rPr lang="en-US" b="1"/>
              <a:t>Hover Validation and Acoustic Baseline (HVAB) – ARC NFAC 80- x 120- Foot Wind Tunnel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ED77E47-FC21-B412-B5BC-66AA2629D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168275"/>
            <a:ext cx="10212388" cy="615950"/>
          </a:xfrm>
        </p:spPr>
        <p:txBody>
          <a:bodyPr/>
          <a:lstStyle/>
          <a:p>
            <a:r>
              <a:rPr lang="en-US"/>
              <a:t>BL detection on rotorcraft blades</a:t>
            </a:r>
          </a:p>
        </p:txBody>
      </p:sp>
      <p:pic>
        <p:nvPicPr>
          <p:cNvPr id="10" name="Picture 9" descr="A picture containing tiled&#10;&#10;Description automatically generated">
            <a:extLst>
              <a:ext uri="{FF2B5EF4-FFF2-40B4-BE49-F238E27FC236}">
                <a16:creationId xmlns:a16="http://schemas.microsoft.com/office/drawing/2014/main" id="{F518409A-9857-4C52-A4A0-E20013C1D5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02222"/>
            <a:ext cx="6215872" cy="2177149"/>
          </a:xfrm>
          <a:prstGeom prst="rect">
            <a:avLst/>
          </a:prstGeom>
        </p:spPr>
      </p:pic>
      <p:pic>
        <p:nvPicPr>
          <p:cNvPr id="12" name="Picture 11" descr="A picture containing text, sunset&#10;&#10;Description automatically generated">
            <a:extLst>
              <a:ext uri="{FF2B5EF4-FFF2-40B4-BE49-F238E27FC236}">
                <a16:creationId xmlns:a16="http://schemas.microsoft.com/office/drawing/2014/main" id="{D452E447-FA40-27FD-F5C3-5F40BC144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1639"/>
            <a:ext cx="2666303" cy="2651760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49F4A159-D35B-8F82-4C6D-902E4B207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43" y="3811639"/>
            <a:ext cx="2871000" cy="2651760"/>
          </a:xfrm>
          <a:prstGeom prst="rect">
            <a:avLst/>
          </a:prstGeom>
        </p:spPr>
      </p:pic>
      <p:pic>
        <p:nvPicPr>
          <p:cNvPr id="20" name="Picture 19" descr="A picture containing text, sunset, flock&#10;&#10;Description automatically generated">
            <a:extLst>
              <a:ext uri="{FF2B5EF4-FFF2-40B4-BE49-F238E27FC236}">
                <a16:creationId xmlns:a16="http://schemas.microsoft.com/office/drawing/2014/main" id="{6228ADBA-4345-FDD0-837E-FF5F45DB9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11639"/>
            <a:ext cx="2703961" cy="2664631"/>
          </a:xfrm>
          <a:prstGeom prst="rect">
            <a:avLst/>
          </a:prstGeom>
        </p:spPr>
      </p:pic>
      <p:pic>
        <p:nvPicPr>
          <p:cNvPr id="22" name="Picture 21" descr="A picture containing text, open&#10;&#10;Description automatically generated">
            <a:extLst>
              <a:ext uri="{FF2B5EF4-FFF2-40B4-BE49-F238E27FC236}">
                <a16:creationId xmlns:a16="http://schemas.microsoft.com/office/drawing/2014/main" id="{6292163E-5595-7F07-F26E-A86A0086A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918" y="3811639"/>
            <a:ext cx="2924082" cy="26901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197A392-3712-F3D3-4021-011456D4C74D}"/>
              </a:ext>
            </a:extLst>
          </p:cNvPr>
          <p:cNvSpPr txBox="1"/>
          <p:nvPr/>
        </p:nvSpPr>
        <p:spPr>
          <a:xfrm flipH="1">
            <a:off x="380999" y="6426390"/>
            <a:ext cx="2666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Lower surface, 4 deg col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DAD3F1-A4D3-B97F-40A1-DBC4DCC65C6D}"/>
              </a:ext>
            </a:extLst>
          </p:cNvPr>
          <p:cNvSpPr txBox="1"/>
          <p:nvPr/>
        </p:nvSpPr>
        <p:spPr>
          <a:xfrm flipH="1">
            <a:off x="3134259" y="6426390"/>
            <a:ext cx="2666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Upper surface, 4 deg col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11FA27-34DD-BE5B-8C97-7ADAD4E25693}"/>
              </a:ext>
            </a:extLst>
          </p:cNvPr>
          <p:cNvSpPr txBox="1"/>
          <p:nvPr/>
        </p:nvSpPr>
        <p:spPr>
          <a:xfrm flipH="1">
            <a:off x="6096000" y="6458251"/>
            <a:ext cx="2666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Lower surface, 12 deg col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BA5FD8-E9E5-570A-AF87-172C1F2D0652}"/>
              </a:ext>
            </a:extLst>
          </p:cNvPr>
          <p:cNvSpPr txBox="1"/>
          <p:nvPr/>
        </p:nvSpPr>
        <p:spPr>
          <a:xfrm flipH="1">
            <a:off x="8924576" y="6458251"/>
            <a:ext cx="2666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/>
              <a:t>Upper surface, 12 deg col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B4DE3-A82E-C3C9-4792-B5175A8E182A}"/>
              </a:ext>
            </a:extLst>
          </p:cNvPr>
          <p:cNvSpPr txBox="1"/>
          <p:nvPr/>
        </p:nvSpPr>
        <p:spPr>
          <a:xfrm>
            <a:off x="8212642" y="1440401"/>
            <a:ext cx="359835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/>
              <a:t>Four imaging-based measurements: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Photogrammetry: bend/twist to 0.1 deg accuracy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Shadowgraphy: RT monitor of wake and contraction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PIV: Vortex strength and wake contraction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/>
              <a:t>BL Thermography: highest priority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DA8ED0-891F-B594-4664-2E5E89137DDD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  <p:pic>
        <p:nvPicPr>
          <p:cNvPr id="6" name="Picture 5" descr="A picture containing green, laser&#10;&#10;Description automatically generated">
            <a:extLst>
              <a:ext uri="{FF2B5EF4-FFF2-40B4-BE49-F238E27FC236}">
                <a16:creationId xmlns:a16="http://schemas.microsoft.com/office/drawing/2014/main" id="{D075A85C-AA60-F59D-8AE5-686C0C9E68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434" y="1502222"/>
            <a:ext cx="1452851" cy="217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6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00" y="1039100"/>
            <a:ext cx="12109284" cy="5380856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FF0000"/>
                </a:solidFill>
              </a:rPr>
              <a:t>System Development Led by Ames, Deployed Across NASA</a:t>
            </a:r>
            <a:endParaRPr lang="en-US">
              <a:solidFill>
                <a:srgbClr val="FF0000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 Data Acquisition </a:t>
            </a:r>
            <a:r>
              <a:rPr lang="en-US">
                <a:solidFill>
                  <a:schemeClr val="tx1"/>
                </a:solidFill>
                <a:sym typeface="Wingdings" panose="05000000000000000000" pitchFamily="2" charset="2"/>
              </a:rPr>
              <a:t> Data Transfer  Data Processing at the Ames Unitary 11-ft Transonic Wind Tunnel</a:t>
            </a:r>
            <a:endParaRPr lang="en-US">
              <a:solidFill>
                <a:schemeClr val="tx1"/>
              </a:solidFill>
            </a:endParaRPr>
          </a:p>
          <a:p>
            <a:pPr lvl="1"/>
            <a:r>
              <a:rPr lang="en-US" sz="1800">
                <a:latin typeface="Helvetica" panose="020B0604020202020204" pitchFamily="34" charset="0"/>
                <a:cs typeface="Helvetica" panose="020B0604020202020204" pitchFamily="34" charset="0"/>
              </a:rPr>
              <a:t>Connecting acquisition in wind tunnels to the NASA Advanced Supercomputer for processing and accessibility. </a:t>
            </a:r>
          </a:p>
          <a:p>
            <a:pPr marL="457200" lvl="1" indent="0">
              <a:buNone/>
            </a:pPr>
            <a:r>
              <a:rPr lang="en-US"/>
              <a:t> </a:t>
            </a:r>
            <a:endParaRPr lang="en-US">
              <a:solidFill>
                <a:srgbClr val="00B0F0"/>
              </a:solidFill>
            </a:endParaRPr>
          </a:p>
          <a:p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pPr lvl="1"/>
            <a:endParaRPr lang="en-US">
              <a:solidFill>
                <a:srgbClr val="00B0F0"/>
              </a:solidFill>
            </a:endParaRPr>
          </a:p>
          <a:p>
            <a:endParaRPr lang="en-US" sz="200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35924AC-BE10-D36F-8F86-CE975FDB1D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" t="10807" r="5781"/>
          <a:stretch/>
        </p:blipFill>
        <p:spPr>
          <a:xfrm>
            <a:off x="4810460" y="4494584"/>
            <a:ext cx="2201264" cy="1641120"/>
          </a:xfrm>
          <a:prstGeom prst="rect">
            <a:avLst/>
          </a:prstGeom>
        </p:spPr>
      </p:pic>
      <p:sp>
        <p:nvSpPr>
          <p:cNvPr id="32" name="Down Arrow 8">
            <a:extLst>
              <a:ext uri="{FF2B5EF4-FFF2-40B4-BE49-F238E27FC236}">
                <a16:creationId xmlns:a16="http://schemas.microsoft.com/office/drawing/2014/main" id="{EC3AC2EF-9CA0-571E-B72B-9B5737FCAAED}"/>
              </a:ext>
            </a:extLst>
          </p:cNvPr>
          <p:cNvSpPr/>
          <p:nvPr/>
        </p:nvSpPr>
        <p:spPr>
          <a:xfrm>
            <a:off x="10593482" y="2549194"/>
            <a:ext cx="489857" cy="413900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313" y="167508"/>
            <a:ext cx="10948321" cy="615950"/>
          </a:xfrm>
        </p:spPr>
        <p:txBody>
          <a:bodyPr/>
          <a:lstStyle/>
          <a:p>
            <a:r>
              <a:rPr lang="en-US"/>
              <a:t>Unsteady Pressure-Sensitive Paint at NASA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C10556-B2AB-44E2-A475-E08573CC702A}"/>
              </a:ext>
            </a:extLst>
          </p:cNvPr>
          <p:cNvSpPr/>
          <p:nvPr/>
        </p:nvSpPr>
        <p:spPr>
          <a:xfrm>
            <a:off x="7395779" y="3997630"/>
            <a:ext cx="2733925" cy="9301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12F490-A03A-DF0C-45E7-0DF7BE9539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94" t="13832" r="1629" b="11774"/>
          <a:stretch/>
        </p:blipFill>
        <p:spPr>
          <a:xfrm>
            <a:off x="1468933" y="2155265"/>
            <a:ext cx="1700992" cy="112171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B496D41-36AD-445D-0A50-1C5876028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914" y="2143376"/>
            <a:ext cx="1701473" cy="113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FF196A-DF50-18CF-3C64-F55B16BA42CB}"/>
              </a:ext>
            </a:extLst>
          </p:cNvPr>
          <p:cNvCxnSpPr>
            <a:cxnSpLocks/>
          </p:cNvCxnSpPr>
          <p:nvPr/>
        </p:nvCxnSpPr>
        <p:spPr>
          <a:xfrm>
            <a:off x="3088883" y="2772272"/>
            <a:ext cx="702860" cy="0"/>
          </a:xfrm>
          <a:prstGeom prst="straightConnector1">
            <a:avLst/>
          </a:prstGeom>
          <a:ln w="57150">
            <a:solidFill>
              <a:srgbClr val="11095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609FFB2-FDCF-E412-0A50-603D61E98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77" y="3366419"/>
            <a:ext cx="4828110" cy="2165549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AF44DDD-4711-CC8B-C464-E4B51121DAAF}"/>
              </a:ext>
            </a:extLst>
          </p:cNvPr>
          <p:cNvSpPr txBox="1">
            <a:spLocks/>
          </p:cNvSpPr>
          <p:nvPr/>
        </p:nvSpPr>
        <p:spPr>
          <a:xfrm>
            <a:off x="1" y="6343894"/>
            <a:ext cx="2026078" cy="5141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POC: E. Lara Lash</a:t>
            </a:r>
          </a:p>
          <a:p>
            <a:pPr algn="l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elizabeth.l.lash@nasa.gov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Down Arrow 8">
            <a:extLst>
              <a:ext uri="{FF2B5EF4-FFF2-40B4-BE49-F238E27FC236}">
                <a16:creationId xmlns:a16="http://schemas.microsoft.com/office/drawing/2014/main" id="{8D9ED65E-ED95-8136-938A-05F812D2450F}"/>
              </a:ext>
            </a:extLst>
          </p:cNvPr>
          <p:cNvSpPr/>
          <p:nvPr/>
        </p:nvSpPr>
        <p:spPr>
          <a:xfrm>
            <a:off x="7845794" y="2549194"/>
            <a:ext cx="489857" cy="413900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EA8686-D7ED-01E2-C028-463E6884DB52}"/>
              </a:ext>
            </a:extLst>
          </p:cNvPr>
          <p:cNvSpPr>
            <a:spLocks/>
          </p:cNvSpPr>
          <p:nvPr/>
        </p:nvSpPr>
        <p:spPr>
          <a:xfrm>
            <a:off x="7077683" y="2116973"/>
            <a:ext cx="2026078" cy="51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video frames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4EDAFC-D685-7DE6-6FFF-843A2DE1ECB2}"/>
              </a:ext>
            </a:extLst>
          </p:cNvPr>
          <p:cNvSpPr>
            <a:spLocks/>
          </p:cNvSpPr>
          <p:nvPr/>
        </p:nvSpPr>
        <p:spPr>
          <a:xfrm>
            <a:off x="6716909" y="2782690"/>
            <a:ext cx="2743200" cy="51410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>
                <a:latin typeface="Arial" panose="020B0604020202020204" pitchFamily="34" charset="0"/>
                <a:cs typeface="Arial" panose="020B0604020202020204" pitchFamily="34" charset="0"/>
              </a:rPr>
              <a:t>Registration</a:t>
            </a:r>
          </a:p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Mitigate frame-to-frame vibration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5D3080-4FB3-0EF3-BEAF-1FA97DC26C2A}"/>
              </a:ext>
            </a:extLst>
          </p:cNvPr>
          <p:cNvSpPr>
            <a:spLocks/>
          </p:cNvSpPr>
          <p:nvPr/>
        </p:nvSpPr>
        <p:spPr>
          <a:xfrm>
            <a:off x="6716909" y="3433595"/>
            <a:ext cx="2743200" cy="77386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>
                <a:latin typeface="Arial" panose="020B0604020202020204" pitchFamily="34" charset="0"/>
                <a:cs typeface="Arial" panose="020B0604020202020204" pitchFamily="34" charset="0"/>
              </a:rPr>
              <a:t>Intensity Ratio</a:t>
            </a:r>
          </a:p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R[k] = </a:t>
            </a: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Counts</a:t>
            </a:r>
            <a:r>
              <a:rPr lang="en-US" sz="1400" baseline="-2500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/ Counts[k]</a:t>
            </a:r>
          </a:p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(R ∝ Surface Pressure)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F6A5FC-35A0-A9DB-7FA8-4543F85FE1F1}"/>
              </a:ext>
            </a:extLst>
          </p:cNvPr>
          <p:cNvSpPr>
            <a:spLocks/>
          </p:cNvSpPr>
          <p:nvPr/>
        </p:nvSpPr>
        <p:spPr>
          <a:xfrm>
            <a:off x="6716909" y="4344261"/>
            <a:ext cx="2743200" cy="51410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>
                <a:latin typeface="Arial" panose="020B0604020202020204" pitchFamily="34" charset="0"/>
                <a:cs typeface="Arial" panose="020B0604020202020204" pitchFamily="34" charset="0"/>
              </a:rPr>
              <a:t>Denoising</a:t>
            </a:r>
          </a:p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Image filtering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3C7390-7673-2715-B700-C88B196764E9}"/>
              </a:ext>
            </a:extLst>
          </p:cNvPr>
          <p:cNvSpPr>
            <a:spLocks/>
          </p:cNvSpPr>
          <p:nvPr/>
        </p:nvSpPr>
        <p:spPr>
          <a:xfrm>
            <a:off x="6716909" y="4995164"/>
            <a:ext cx="2743200" cy="50490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/>
              <a:t>3D Projection</a:t>
            </a:r>
          </a:p>
          <a:p>
            <a:pPr algn="ctr"/>
            <a:r>
              <a:rPr lang="en-US" sz="1400"/>
              <a:t>2D-3D </a:t>
            </a:r>
            <a:r>
              <a:rPr lang="en-US" sz="1400" err="1"/>
              <a:t>correspondances</a:t>
            </a:r>
            <a:endParaRPr lang="en-US" sz="16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0DFB2B-D6D6-4F7A-D352-6DCD8D7A60E1}"/>
              </a:ext>
            </a:extLst>
          </p:cNvPr>
          <p:cNvSpPr>
            <a:spLocks/>
          </p:cNvSpPr>
          <p:nvPr/>
        </p:nvSpPr>
        <p:spPr>
          <a:xfrm>
            <a:off x="6716909" y="5630798"/>
            <a:ext cx="2743200" cy="50490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u="sng"/>
              <a:t>3D Surface Pressure</a:t>
            </a:r>
          </a:p>
          <a:p>
            <a:pPr algn="ctr"/>
            <a:r>
              <a:rPr lang="en-US" sz="1400"/>
              <a:t>P[k] = Gain(P</a:t>
            </a:r>
            <a:r>
              <a:rPr lang="en-US" sz="1400" baseline="-25000"/>
              <a:t>s</a:t>
            </a:r>
            <a:r>
              <a:rPr lang="en-US" sz="1400"/>
              <a:t> , T) x R[k]</a:t>
            </a:r>
          </a:p>
        </p:txBody>
      </p:sp>
      <p:pic>
        <p:nvPicPr>
          <p:cNvPr id="23" name="Picture 22" descr="A rocket with red and blue colors&#10;&#10;Description automatically generated">
            <a:extLst>
              <a:ext uri="{FF2B5EF4-FFF2-40B4-BE49-F238E27FC236}">
                <a16:creationId xmlns:a16="http://schemas.microsoft.com/office/drawing/2014/main" id="{73215441-71A3-932C-4225-E3385CE8765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13913" r="9928" b="34321"/>
          <a:stretch/>
        </p:blipFill>
        <p:spPr>
          <a:xfrm>
            <a:off x="10012054" y="2173326"/>
            <a:ext cx="1504014" cy="751735"/>
          </a:xfrm>
          <a:prstGeom prst="rect">
            <a:avLst/>
          </a:prstGeom>
        </p:spPr>
      </p:pic>
      <p:pic>
        <p:nvPicPr>
          <p:cNvPr id="24" name="Picture 23" descr="A close-up of a rocket&#10;&#10;Description automatically generated">
            <a:extLst>
              <a:ext uri="{FF2B5EF4-FFF2-40B4-BE49-F238E27FC236}">
                <a16:creationId xmlns:a16="http://schemas.microsoft.com/office/drawing/2014/main" id="{BAB99DE9-9232-0FC7-79C3-10876B867C6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8" t="31354" r="9846" b="34464"/>
          <a:stretch/>
        </p:blipFill>
        <p:spPr>
          <a:xfrm>
            <a:off x="9616428" y="2964350"/>
            <a:ext cx="2295266" cy="7569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30554C9-C337-1632-FAE3-3EAB37DCEB8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4" t="31764" r="9665" b="33821"/>
          <a:stretch/>
        </p:blipFill>
        <p:spPr>
          <a:xfrm>
            <a:off x="9616428" y="3760604"/>
            <a:ext cx="2295266" cy="7601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4603CD-B1EA-0B74-8C26-F1D55C78910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1" t="31416" r="9818" b="33686"/>
          <a:stretch/>
        </p:blipFill>
        <p:spPr>
          <a:xfrm>
            <a:off x="9613630" y="4560011"/>
            <a:ext cx="2300862" cy="774382"/>
          </a:xfrm>
          <a:prstGeom prst="rect">
            <a:avLst/>
          </a:prstGeom>
        </p:spPr>
      </p:pic>
      <p:pic>
        <p:nvPicPr>
          <p:cNvPr id="27" name="Picture 26" descr="A close-up of a rocket&#10;&#10;Description automatically generated">
            <a:extLst>
              <a:ext uri="{FF2B5EF4-FFF2-40B4-BE49-F238E27FC236}">
                <a16:creationId xmlns:a16="http://schemas.microsoft.com/office/drawing/2014/main" id="{E1F8FB91-E78E-92CA-6FCF-7EBA13E624A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t="19739" r="757" b="21424"/>
          <a:stretch/>
        </p:blipFill>
        <p:spPr>
          <a:xfrm>
            <a:off x="9613630" y="5373683"/>
            <a:ext cx="2303517" cy="762020"/>
          </a:xfrm>
          <a:prstGeom prst="rect">
            <a:avLst/>
          </a:prstGeom>
        </p:spPr>
      </p:pic>
      <p:pic>
        <p:nvPicPr>
          <p:cNvPr id="30" name="Picture 29" descr="A rocket with a diagram&#10;&#10;Description automatically generated with medium confidence">
            <a:extLst>
              <a:ext uri="{FF2B5EF4-FFF2-40B4-BE49-F238E27FC236}">
                <a16:creationId xmlns:a16="http://schemas.microsoft.com/office/drawing/2014/main" id="{B238FFB4-1256-D8DA-7144-711AC2238A3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3" t="67397" r="28951" b="10760"/>
          <a:stretch/>
        </p:blipFill>
        <p:spPr>
          <a:xfrm>
            <a:off x="2794190" y="6093540"/>
            <a:ext cx="3466256" cy="74103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7F39A5A-7CF1-3746-71A2-24FFF2CA6577}"/>
              </a:ext>
            </a:extLst>
          </p:cNvPr>
          <p:cNvSpPr txBox="1"/>
          <p:nvPr/>
        </p:nvSpPr>
        <p:spPr>
          <a:xfrm>
            <a:off x="2409459" y="5247616"/>
            <a:ext cx="2381229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Requires knowledge of local</a:t>
            </a:r>
          </a:p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surface P</a:t>
            </a:r>
            <a:r>
              <a:rPr 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, T. We use:</a:t>
            </a:r>
          </a:p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T  = Thermocouple average</a:t>
            </a:r>
          </a:p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200" baseline="-250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= Lifetime PSP measurement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FD28C-1381-54D6-DCB6-FDE731B7C890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1C53C7-0C2E-0C43-B497-F7BEE1989263}"/>
              </a:ext>
            </a:extLst>
          </p:cNvPr>
          <p:cNvSpPr txBox="1"/>
          <p:nvPr/>
        </p:nvSpPr>
        <p:spPr>
          <a:xfrm>
            <a:off x="3134413" y="2407850"/>
            <a:ext cx="735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100GigE</a:t>
            </a:r>
          </a:p>
        </p:txBody>
      </p:sp>
    </p:spTree>
    <p:extLst>
      <p:ext uri="{BB962C8B-B14F-4D97-AF65-F5344CB8AC3E}">
        <p14:creationId xmlns:p14="http://schemas.microsoft.com/office/powerpoint/2010/main" val="366946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3" grpId="0" animBg="1"/>
      <p:bldP spid="14" grpId="0"/>
      <p:bldP spid="15" grpId="0" animBg="1"/>
      <p:bldP spid="19" grpId="0" animBg="1"/>
      <p:bldP spid="20" grpId="0" animBg="1"/>
      <p:bldP spid="21" grpId="0" animBg="1"/>
      <p:bldP spid="22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679" y="145398"/>
            <a:ext cx="10948321" cy="615950"/>
          </a:xfrm>
        </p:spPr>
        <p:txBody>
          <a:bodyPr/>
          <a:lstStyle/>
          <a:p>
            <a:r>
              <a:rPr lang="en-US"/>
              <a:t>Unsteady Pressure-Sensitive Paint at NASA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DFBA28A-3075-8834-3C07-21664B711503}"/>
              </a:ext>
            </a:extLst>
          </p:cNvPr>
          <p:cNvSpPr txBox="1">
            <a:spLocks/>
          </p:cNvSpPr>
          <p:nvPr/>
        </p:nvSpPr>
        <p:spPr>
          <a:xfrm>
            <a:off x="1" y="6343894"/>
            <a:ext cx="2026078" cy="5141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POC: E. Lara Lash</a:t>
            </a:r>
          </a:p>
          <a:p>
            <a:pPr algn="l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elizabeth.l.lash@nasa.gov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21764C-9EF6-12F0-21CD-A21E03C515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05" b="89831" l="1757" r="97735">
                        <a14:foregroundMark x1="1757" y1="48870" x2="10217" y2="47740"/>
                        <a14:foregroundMark x1="10217" y1="47740" x2="10587" y2="47740"/>
                        <a14:foregroundMark x1="90337" y1="20056" x2="90661" y2="66384"/>
                        <a14:foregroundMark x1="93065" y1="45763" x2="97226" y2="42373"/>
                        <a14:foregroundMark x1="97226" y1="42373" x2="93111" y2="51695"/>
                        <a14:foregroundMark x1="93111" y1="51695" x2="92926" y2="51412"/>
                        <a14:foregroundMark x1="97735" y1="42373" x2="97550" y2="55085"/>
                        <a14:foregroundMark x1="10264" y1="43220" x2="10264" y2="43220"/>
                        <a14:foregroundMark x1="11096" y1="54520" x2="11096" y2="54520"/>
                        <a14:foregroundMark x1="11327" y1="49435" x2="12067" y2="50282"/>
                        <a14:foregroundMark x1="7120" y1="49153" x2="1896" y2="48870"/>
                        <a14:foregroundMark x1="78826" y1="40113" x2="87748" y2="51977"/>
                        <a14:foregroundMark x1="19834" y1="53390" x2="8414" y2="50282"/>
                        <a14:foregroundMark x1="11188" y1="50847" x2="14794" y2="50565"/>
                        <a14:foregroundMark x1="11003" y1="55932" x2="11003" y2="55932"/>
                        <a14:foregroundMark x1="10818" y1="53390" x2="11142" y2="53672"/>
                        <a14:foregroundMark x1="10264" y1="42655" x2="10264" y2="42655"/>
                        <a14:foregroundMark x1="10310" y1="53390" x2="10310" y2="44068"/>
                        <a14:foregroundMark x1="94036" y1="42090" x2="97457" y2="44068"/>
                        <a14:foregroundMark x1="97735" y1="44633" x2="94961" y2="485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9144" y="871004"/>
            <a:ext cx="8644554" cy="14147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255F2E-D602-8642-442E-24EBBF929A9C}"/>
              </a:ext>
            </a:extLst>
          </p:cNvPr>
          <p:cNvSpPr txBox="1"/>
          <p:nvPr/>
        </p:nvSpPr>
        <p:spPr>
          <a:xfrm>
            <a:off x="3609833" y="90915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3BA7F27-E9E1-1737-D29D-5A66CA3B424F}"/>
              </a:ext>
            </a:extLst>
          </p:cNvPr>
          <p:cNvSpPr/>
          <p:nvPr/>
        </p:nvSpPr>
        <p:spPr>
          <a:xfrm>
            <a:off x="3688135" y="1278488"/>
            <a:ext cx="593677" cy="170598"/>
          </a:xfrm>
          <a:prstGeom prst="rightArrow">
            <a:avLst>
              <a:gd name="adj1" fmla="val 50000"/>
              <a:gd name="adj2" fmla="val 115086"/>
            </a:avLst>
          </a:prstGeom>
          <a:solidFill>
            <a:srgbClr val="FF7A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5855DB-0240-DB47-41AC-2777F044CB10}"/>
              </a:ext>
            </a:extLst>
          </p:cNvPr>
          <p:cNvSpPr txBox="1"/>
          <p:nvPr/>
        </p:nvSpPr>
        <p:spPr>
          <a:xfrm>
            <a:off x="5916539" y="2138774"/>
            <a:ext cx="603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Innovative high-speed lifetime technique. Acquires steady-state datapoint using high-speed cameras for a Kulite-free calibration to pressure. </a:t>
            </a:r>
          </a:p>
        </p:txBody>
      </p:sp>
      <p:pic>
        <p:nvPicPr>
          <p:cNvPr id="12" name="DMD_M0.73">
            <a:hlinkClick r:id="" action="ppaction://media"/>
            <a:extLst>
              <a:ext uri="{FF2B5EF4-FFF2-40B4-BE49-F238E27FC236}">
                <a16:creationId xmlns:a16="http://schemas.microsoft.com/office/drawing/2014/main" id="{A801B173-615A-CA66-C7C6-EBFC8BE896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12545" t="31859" r="8569" b="35037"/>
          <a:stretch/>
        </p:blipFill>
        <p:spPr>
          <a:xfrm>
            <a:off x="5961374" y="3748793"/>
            <a:ext cx="6052550" cy="1269977"/>
          </a:xfrm>
          <a:prstGeom prst="rect">
            <a:avLst/>
          </a:prstGeom>
        </p:spPr>
      </p:pic>
      <p:pic>
        <p:nvPicPr>
          <p:cNvPr id="13" name="DMD_M1.4">
            <a:hlinkClick r:id="" action="ppaction://media"/>
            <a:extLst>
              <a:ext uri="{FF2B5EF4-FFF2-40B4-BE49-F238E27FC236}">
                <a16:creationId xmlns:a16="http://schemas.microsoft.com/office/drawing/2014/main" id="{0BE950AA-7F54-F4FB-20D1-9E4DF206DE1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12657" t="31326" r="8427" b="35475"/>
          <a:stretch/>
        </p:blipFill>
        <p:spPr>
          <a:xfrm>
            <a:off x="5961374" y="5018770"/>
            <a:ext cx="6037664" cy="12699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FE7176-7A96-F0BA-BDE5-F1942E88FB0E}"/>
              </a:ext>
            </a:extLst>
          </p:cNvPr>
          <p:cNvSpPr txBox="1"/>
          <p:nvPr/>
        </p:nvSpPr>
        <p:spPr>
          <a:xfrm>
            <a:off x="6964447" y="6317616"/>
            <a:ext cx="3866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DMD mode visualizations across entire model.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746146-1518-DDC3-2742-1048A29F8149}"/>
              </a:ext>
            </a:extLst>
          </p:cNvPr>
          <p:cNvSpPr txBox="1"/>
          <p:nvPr/>
        </p:nvSpPr>
        <p:spPr>
          <a:xfrm>
            <a:off x="5963875" y="3733169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Subsonic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E3933E-0C8C-CC8A-2A31-69BB4987F670}"/>
              </a:ext>
            </a:extLst>
          </p:cNvPr>
          <p:cNvSpPr txBox="1"/>
          <p:nvPr/>
        </p:nvSpPr>
        <p:spPr>
          <a:xfrm>
            <a:off x="5883702" y="5018770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Supersonic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55F9384-2E24-32BA-55A4-291430CEF257}"/>
              </a:ext>
            </a:extLst>
          </p:cNvPr>
          <p:cNvGrpSpPr/>
          <p:nvPr/>
        </p:nvGrpSpPr>
        <p:grpSpPr>
          <a:xfrm>
            <a:off x="240795" y="2096051"/>
            <a:ext cx="5579244" cy="2622123"/>
            <a:chOff x="2163402" y="4273537"/>
            <a:chExt cx="5579244" cy="262212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0DD536C-448E-AC95-F199-D51E168403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1" t="12495" r="16154" b="33918"/>
            <a:stretch/>
          </p:blipFill>
          <p:spPr>
            <a:xfrm rot="10800000">
              <a:off x="2163402" y="4316260"/>
              <a:ext cx="2755979" cy="170129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2CE1E8A-7E97-3BD7-5E4A-D6124AC8F4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7" t="12493" r="15709" b="33920"/>
            <a:stretch/>
          </p:blipFill>
          <p:spPr>
            <a:xfrm rot="10800000">
              <a:off x="4986667" y="4316260"/>
              <a:ext cx="2755979" cy="170129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F46D9CC-E5C4-F34B-F007-5F4DBF7558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93" t="76190" r="6906" b="10813"/>
            <a:stretch/>
          </p:blipFill>
          <p:spPr>
            <a:xfrm>
              <a:off x="3451807" y="6017559"/>
              <a:ext cx="3002436" cy="347999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D48C08B-1C4A-5B11-F9B5-ED24C517B82A}"/>
                </a:ext>
              </a:extLst>
            </p:cNvPr>
            <p:cNvCxnSpPr>
              <a:cxnSpLocks/>
            </p:cNvCxnSpPr>
            <p:nvPr/>
          </p:nvCxnSpPr>
          <p:spPr>
            <a:xfrm>
              <a:off x="5547540" y="4273537"/>
              <a:ext cx="0" cy="1868716"/>
            </a:xfrm>
            <a:prstGeom prst="line">
              <a:avLst/>
            </a:prstGeom>
            <a:ln w="57150">
              <a:solidFill>
                <a:srgbClr val="11095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AF7A97C-75FD-7A7B-BFA9-B95C41745B90}"/>
                </a:ext>
              </a:extLst>
            </p:cNvPr>
            <p:cNvCxnSpPr>
              <a:cxnSpLocks/>
            </p:cNvCxnSpPr>
            <p:nvPr/>
          </p:nvCxnSpPr>
          <p:spPr>
            <a:xfrm>
              <a:off x="2745205" y="4273537"/>
              <a:ext cx="0" cy="1868716"/>
            </a:xfrm>
            <a:prstGeom prst="line">
              <a:avLst/>
            </a:prstGeom>
            <a:ln w="57150">
              <a:solidFill>
                <a:srgbClr val="11095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187E06F-6B4A-B5C5-3654-59367A043AEF}"/>
                </a:ext>
              </a:extLst>
            </p:cNvPr>
            <p:cNvSpPr txBox="1"/>
            <p:nvPr/>
          </p:nvSpPr>
          <p:spPr>
            <a:xfrm>
              <a:off x="2163402" y="6372440"/>
              <a:ext cx="55792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Multiple cameras allows for magnified focus in regions of interest of time-resolved fluctuating pressure.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9FB9AF-FABB-62F4-6C95-1CD05A4B0219}"/>
                </a:ext>
              </a:extLst>
            </p:cNvPr>
            <p:cNvSpPr txBox="1"/>
            <p:nvPr/>
          </p:nvSpPr>
          <p:spPr>
            <a:xfrm>
              <a:off x="2172643" y="4318472"/>
              <a:ext cx="81464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>
                  <a:latin typeface="Arial" panose="020B0604020202020204" pitchFamily="34" charset="0"/>
                  <a:cs typeface="Arial" panose="020B0604020202020204" pitchFamily="34" charset="0"/>
                </a:rPr>
                <a:t>Subsonic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F4DA1A0-2646-FA3E-3CD2-9EAFF4DE59F4}"/>
                </a:ext>
              </a:extLst>
            </p:cNvPr>
            <p:cNvSpPr txBox="1"/>
            <p:nvPr/>
          </p:nvSpPr>
          <p:spPr>
            <a:xfrm>
              <a:off x="5013144" y="4316260"/>
              <a:ext cx="97878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>
                  <a:latin typeface="Arial" panose="020B0604020202020204" pitchFamily="34" charset="0"/>
                  <a:cs typeface="Arial" panose="020B0604020202020204" pitchFamily="34" charset="0"/>
                </a:rPr>
                <a:t>Supersonic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C33106-A9AA-FFD1-4391-CA60350C3C85}"/>
                </a:ext>
              </a:extLst>
            </p:cNvPr>
            <p:cNvSpPr txBox="1"/>
            <p:nvPr/>
          </p:nvSpPr>
          <p:spPr>
            <a:xfrm>
              <a:off x="6666275" y="6128878"/>
              <a:ext cx="6447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latin typeface="Arial" panose="020B0604020202020204" pitchFamily="34" charset="0"/>
                  <a:cs typeface="Arial" panose="020B0604020202020204" pitchFamily="34" charset="0"/>
                </a:rPr>
                <a:t>Kulites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34B7ED3-7CB4-6DFD-519A-E601C9DC4C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03654" y="5584091"/>
              <a:ext cx="452296" cy="58047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7B5B612C-840D-C8B8-FED6-7FDEB119E288}"/>
              </a:ext>
            </a:extLst>
          </p:cNvPr>
          <p:cNvSpPr txBox="1">
            <a:spLocks/>
          </p:cNvSpPr>
          <p:nvPr/>
        </p:nvSpPr>
        <p:spPr>
          <a:xfrm>
            <a:off x="163284" y="1132693"/>
            <a:ext cx="3305860" cy="77259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Ø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pitchFamily="-109" charset="-128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pitchFamily="-109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6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105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105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State of the art results from recent NASA tests.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DA7A55-3E81-3AC8-763A-0F1BA60B12B8}"/>
              </a:ext>
            </a:extLst>
          </p:cNvPr>
          <p:cNvSpPr/>
          <p:nvPr/>
        </p:nvSpPr>
        <p:spPr>
          <a:xfrm>
            <a:off x="5943356" y="1194100"/>
            <a:ext cx="671979" cy="711184"/>
          </a:xfrm>
          <a:prstGeom prst="rect">
            <a:avLst/>
          </a:prstGeom>
          <a:noFill/>
          <a:ln w="38100">
            <a:solidFill>
              <a:srgbClr val="1109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B55C7C6-2DE8-3653-E2E3-FFC7216E343A}"/>
              </a:ext>
            </a:extLst>
          </p:cNvPr>
          <p:cNvCxnSpPr>
            <a:cxnSpLocks/>
          </p:cNvCxnSpPr>
          <p:nvPr/>
        </p:nvCxnSpPr>
        <p:spPr>
          <a:xfrm flipH="1">
            <a:off x="5820036" y="1905284"/>
            <a:ext cx="795299" cy="1934789"/>
          </a:xfrm>
          <a:prstGeom prst="line">
            <a:avLst/>
          </a:prstGeom>
          <a:ln w="38100">
            <a:solidFill>
              <a:srgbClr val="1109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8612B77-9C59-0FFB-B781-45F3D92EBD01}"/>
              </a:ext>
            </a:extLst>
          </p:cNvPr>
          <p:cNvCxnSpPr>
            <a:cxnSpLocks/>
          </p:cNvCxnSpPr>
          <p:nvPr/>
        </p:nvCxnSpPr>
        <p:spPr>
          <a:xfrm flipH="1">
            <a:off x="3090536" y="1215559"/>
            <a:ext cx="2850388" cy="919912"/>
          </a:xfrm>
          <a:prstGeom prst="line">
            <a:avLst/>
          </a:prstGeom>
          <a:ln w="38100">
            <a:solidFill>
              <a:srgbClr val="1109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A graph of a graph&#10;&#10;Description automatically generated">
            <a:extLst>
              <a:ext uri="{FF2B5EF4-FFF2-40B4-BE49-F238E27FC236}">
                <a16:creationId xmlns:a16="http://schemas.microsoft.com/office/drawing/2014/main" id="{21808132-D6E8-5C44-FBE7-3428FE6DF4E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6" t="11498" r="10029" b="10546"/>
          <a:stretch/>
        </p:blipFill>
        <p:spPr>
          <a:xfrm>
            <a:off x="2386307" y="4840557"/>
            <a:ext cx="2579891" cy="194649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8395C50-F731-97CC-9A23-0F08BF1D03EE}"/>
              </a:ext>
            </a:extLst>
          </p:cNvPr>
          <p:cNvSpPr txBox="1"/>
          <p:nvPr/>
        </p:nvSpPr>
        <p:spPr>
          <a:xfrm>
            <a:off x="196703" y="5113433"/>
            <a:ext cx="21456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Kulite to local PSP comparisons for increasing Mach number in the frequency domain.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522CF5-478D-B06C-D058-931749B70DEF}"/>
              </a:ext>
            </a:extLst>
          </p:cNvPr>
          <p:cNvSpPr txBox="1"/>
          <p:nvPr/>
        </p:nvSpPr>
        <p:spPr>
          <a:xfrm>
            <a:off x="2408429" y="6304775"/>
            <a:ext cx="95135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--</a:t>
            </a:r>
            <a:r>
              <a:rPr lang="en-US" sz="1200"/>
              <a:t> </a:t>
            </a:r>
            <a:r>
              <a:rPr lang="en-US" sz="1200">
                <a:solidFill>
                  <a:srgbClr val="FF0000"/>
                </a:solidFill>
              </a:rPr>
              <a:t>PSP Mean</a:t>
            </a:r>
          </a:p>
          <a:p>
            <a:r>
              <a:rPr lang="en-US" sz="1200" b="1"/>
              <a:t>--</a:t>
            </a:r>
            <a:r>
              <a:rPr lang="en-US" sz="1200"/>
              <a:t> Kulite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201EEC1-461D-009C-2803-CDA518FA2A7D}"/>
              </a:ext>
            </a:extLst>
          </p:cNvPr>
          <p:cNvSpPr/>
          <p:nvPr/>
        </p:nvSpPr>
        <p:spPr>
          <a:xfrm>
            <a:off x="5848621" y="3645982"/>
            <a:ext cx="6265077" cy="2979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A4C3717-5D2B-FD59-1A66-2CB7326A5BD8}"/>
              </a:ext>
            </a:extLst>
          </p:cNvPr>
          <p:cNvCxnSpPr>
            <a:cxnSpLocks/>
          </p:cNvCxnSpPr>
          <p:nvPr/>
        </p:nvCxnSpPr>
        <p:spPr>
          <a:xfrm flipH="1">
            <a:off x="4575572" y="4186344"/>
            <a:ext cx="353711" cy="10238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AF490B7-D16E-0C7D-C5D2-AE314C75A0B0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428640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86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65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4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38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4" grpId="0" animBg="1"/>
      <p:bldP spid="42" grpId="0"/>
      <p:bldP spid="43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F78B414-1C55-A738-CA31-CB6566168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8"/>
          <a:stretch/>
        </p:blipFill>
        <p:spPr bwMode="auto">
          <a:xfrm>
            <a:off x="101600" y="2437509"/>
            <a:ext cx="6510264" cy="341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4FA27B-045D-8EC1-0866-5DCC0024E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90"/>
            <a:ext cx="11636744" cy="5380856"/>
          </a:xfrm>
        </p:spPr>
        <p:txBody>
          <a:bodyPr/>
          <a:lstStyle/>
          <a:p>
            <a:r>
              <a:rPr lang="en-US" dirty="0"/>
              <a:t>Novel PSP formulas at Langley Transonic Dynamic Tunnel (TDT) for heavy gas environments and the National Transonic Facility (NTF) for cryogenic environments (low oxygen)</a:t>
            </a:r>
          </a:p>
          <a:p>
            <a:pPr lvl="1"/>
            <a:r>
              <a:rPr lang="en-US" dirty="0"/>
              <a:t>Leverages system developments and advancements in data processing for a myriad of NASA facilities.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1FC891-8701-E033-B417-01A1B17F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44" y="166909"/>
            <a:ext cx="10212939" cy="615950"/>
          </a:xfrm>
        </p:spPr>
        <p:txBody>
          <a:bodyPr/>
          <a:lstStyle/>
          <a:p>
            <a:r>
              <a:rPr lang="en-US"/>
              <a:t>Unsteady Pressure-Sensitive Paint at NASA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FA9E9DE4-FAC6-47C6-0D24-2A65EB4AA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" t="2443" r="8228" b="6977"/>
          <a:stretch/>
        </p:blipFill>
        <p:spPr bwMode="auto">
          <a:xfrm>
            <a:off x="7005130" y="4263064"/>
            <a:ext cx="2747649" cy="245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98F0E28-AA31-DBB3-956D-DC047EA16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367" y="3273724"/>
            <a:ext cx="2957033" cy="221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3B2156F-0655-B8CB-E965-8B2116E53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528" y="2540277"/>
            <a:ext cx="4005151" cy="14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BDFD5C-40CD-B7FB-CD10-6F796EC4C883}"/>
              </a:ext>
            </a:extLst>
          </p:cNvPr>
          <p:cNvSpPr txBox="1"/>
          <p:nvPr/>
        </p:nvSpPr>
        <p:spPr>
          <a:xfrm>
            <a:off x="2516891" y="6138536"/>
            <a:ext cx="167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uPSP on Coe model at TDT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ACF7E6-29FA-F863-95B8-987DA6F017DF}"/>
              </a:ext>
            </a:extLst>
          </p:cNvPr>
          <p:cNvSpPr txBox="1"/>
          <p:nvPr/>
        </p:nvSpPr>
        <p:spPr>
          <a:xfrm>
            <a:off x="9923698" y="5562687"/>
            <a:ext cx="1679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Low-speed PSP Capability at Langley’s NTF on SWIFT model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F71FC77-5939-6BE9-D220-D424B30A4B85}"/>
              </a:ext>
            </a:extLst>
          </p:cNvPr>
          <p:cNvSpPr txBox="1">
            <a:spLocks/>
          </p:cNvSpPr>
          <p:nvPr/>
        </p:nvSpPr>
        <p:spPr>
          <a:xfrm>
            <a:off x="1" y="6343894"/>
            <a:ext cx="2242456" cy="5141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POC: E. Lara Lash (Ames) and Neal Watkins (Langley)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96154B8E-C26F-1E8C-3F4B-93C929E6F5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4"/>
          <a:stretch/>
        </p:blipFill>
        <p:spPr>
          <a:xfrm>
            <a:off x="453656" y="4918536"/>
            <a:ext cx="4822727" cy="11694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67A1F5-E805-FC3F-0DC2-8072DB686F65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2525955277"/>
      </p:ext>
    </p:extLst>
  </p:cSld>
  <p:clrMapOvr>
    <a:masterClrMapping/>
  </p:clrMapOvr>
</p:sld>
</file>

<file path=ppt/theme/theme1.xml><?xml version="1.0" encoding="utf-8"?>
<a:theme xmlns:a="http://schemas.openxmlformats.org/drawingml/2006/main" name="9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D Presentation template  -  Read-Only" id="{EC36B2AB-1DA7-486B-B20A-233AAAB2830D}" vid="{64489B35-DE88-41AB-8633-88014598A6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cb15ddf-dbe9-47ea-851d-c706420581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6" ma:contentTypeDescription="Create a new document." ma:contentTypeScope="" ma:versionID="d3abd397e8fb47e9f4126df3e793be1f">
  <xsd:schema xmlns:xsd="http://www.w3.org/2001/XMLSchema" xmlns:xs="http://www.w3.org/2001/XMLSchema" xmlns:p="http://schemas.microsoft.com/office/2006/metadata/properties" xmlns:ns3="4817ca35-7031-43a6-bda2-0d9832ef6347" xmlns:ns4="3cb15ddf-dbe9-47ea-851d-c70642058130" targetNamespace="http://schemas.microsoft.com/office/2006/metadata/properties" ma:root="true" ma:fieldsID="4b6e402e6215a35f3e8352affef73918" ns3:_="" ns4:_="">
    <xsd:import namespace="4817ca35-7031-43a6-bda2-0d9832ef6347"/>
    <xsd:import namespace="3cb15ddf-dbe9-47ea-851d-c7064205813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03CB93-0FFF-43F6-8369-176851AC440E}">
  <ds:schemaRefs>
    <ds:schemaRef ds:uri="3cb15ddf-dbe9-47ea-851d-c70642058130"/>
    <ds:schemaRef ds:uri="http://purl.org/dc/terms/"/>
    <ds:schemaRef ds:uri="http://purl.org/dc/elements/1.1/"/>
    <ds:schemaRef ds:uri="http://schemas.microsoft.com/office/infopath/2007/PartnerControls"/>
    <ds:schemaRef ds:uri="4817ca35-7031-43a6-bda2-0d9832ef6347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B217B88-BC5C-40E4-B43C-DD3F8C68DA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0E2E94-B27F-48A2-B16E-3FCD75762E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17ca35-7031-43a6-bda2-0d9832ef6347"/>
    <ds:schemaRef ds:uri="3cb15ddf-dbe9-47ea-851d-c706420581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RD Presentation template</Template>
  <TotalTime>363</TotalTime>
  <Words>1016</Words>
  <Application>Microsoft Office PowerPoint</Application>
  <PresentationFormat>Widescreen</PresentationFormat>
  <Paragraphs>181</Paragraphs>
  <Slides>10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DejaVu Sans</vt:lpstr>
      <vt:lpstr>Helvetica</vt:lpstr>
      <vt:lpstr>Times New Roman</vt:lpstr>
      <vt:lpstr>Wingdings</vt:lpstr>
      <vt:lpstr>9_ED PPT Template 7 12 11</vt:lpstr>
      <vt:lpstr>Surface measurement techniques at NASA </vt:lpstr>
      <vt:lpstr>Surface Measurement Systems at NASA</vt:lpstr>
      <vt:lpstr>Surface Measurement Systems at NASA</vt:lpstr>
      <vt:lpstr>Surface Shape Measurement Systems at NASA</vt:lpstr>
      <vt:lpstr>BL detection on rotorcraft blades</vt:lpstr>
      <vt:lpstr>BL detection on rotorcraft blades</vt:lpstr>
      <vt:lpstr>BL detection on rotorcraft blades</vt:lpstr>
      <vt:lpstr>Unsteady Pressure-Sensitive Paint at NASA</vt:lpstr>
      <vt:lpstr>Unsteady Pressure-Sensitive Paint at NASA</vt:lpstr>
      <vt:lpstr>Unsteady Pressure-Sensitive Paint at NASA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Photogrammetric Accuracy of a Lunar-lander-induced Crater Measurement System</dc:title>
  <dc:creator>Tyrrell, Olivia (LARC-D304)[NATIONAL INSTITUTE OF AEROSPACE]</dc:creator>
  <cp:lastModifiedBy>Danehy, Paul M. (LARC-D304)</cp:lastModifiedBy>
  <cp:revision>4</cp:revision>
  <dcterms:created xsi:type="dcterms:W3CDTF">2022-11-28T18:53:49Z</dcterms:created>
  <dcterms:modified xsi:type="dcterms:W3CDTF">2024-07-02T16:47:26Z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