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1" r:id="rId2"/>
    <p:sldId id="265" r:id="rId3"/>
    <p:sldId id="275" r:id="rId4"/>
    <p:sldId id="279" r:id="rId5"/>
    <p:sldId id="289" r:id="rId6"/>
    <p:sldId id="290" r:id="rId7"/>
    <p:sldId id="277" r:id="rId8"/>
    <p:sldId id="288" r:id="rId9"/>
    <p:sldId id="395" r:id="rId10"/>
    <p:sldId id="3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33B670-8A28-1725-2808-469892C86251}" name="Heineck, James T. (ARC-AOX)" initials="HJT(A" userId="S::jheineck@ndc.nasa.gov::3b7c94fe-008d-4fe3-8d4e-a7403076c008" providerId="AD"/>
  <p188:author id="{A89D40FD-785F-8384-E795-1AF493BC2755}" name="Danehy, Paul M. (LARC-D304)" initials="DPM(D" userId="S::pdanehy@ndc.nasa.gov::c837e10d-b2d0-49e9-aab0-ba887e39e9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7489C0-186B-4010-835D-CACB446F043C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B2CD6-2BD5-494F-A0F9-BFC1966BA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15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78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21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B2CD6-2BD5-494F-A0F9-BFC1966BA7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01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7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44C59DE-4FA3-4E4C-97B3-4BF4A11E27FD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955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1"/>
              </a:buClr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212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defTabSz="914400" eaLnBrk="0" hangingPunct="0"/>
            <a:fld id="{D1D1487B-BC26-49F1-832A-1389F3ED2B56}" type="datetime1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defTabSz="914400" eaLnBrk="0" hangingPunct="0"/>
              <a:t>7/2/2024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DE794882-CAE7-4C9B-9C3F-8DC6A1BC4533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8"/>
            <a:ext cx="103145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185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 defTabSz="914400" eaLnBrk="0" hangingPunct="0"/>
            <a:r>
              <a:rPr lang="en-US" sz="1000" b="1">
                <a:solidFill>
                  <a:srgbClr val="898989"/>
                </a:solidFill>
                <a:latin typeface="Calibri" charset="0"/>
                <a:ea typeface="ＭＳ Ｐゴシック" pitchFamily="33" charset="-128"/>
                <a:cs typeface="+mn-cs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5461385B-0048-4BDE-997F-840750213607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19" y="167508"/>
            <a:ext cx="88614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576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CA77DC20-3B50-4967-9347-FDE585A88981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88117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9715EB9-E7D6-4A24-882E-7DD01113CAE6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8965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48D981B0-8762-4F59-9955-6E8434BB51C9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273050"/>
            <a:ext cx="3096684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76090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25CA770B-A730-41F3-899C-DE5E82A561EF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7360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0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1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022035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244159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45516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126212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</p:spTree>
    <p:extLst>
      <p:ext uri="{BB962C8B-B14F-4D97-AF65-F5344CB8AC3E}">
        <p14:creationId xmlns:p14="http://schemas.microsoft.com/office/powerpoint/2010/main" val="3085558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23441-0C99-4737-8F4C-54FB0C7737A6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90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28448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448800" y="6629400"/>
            <a:ext cx="2743200" cy="381000"/>
          </a:xfrm>
        </p:spPr>
        <p:txBody>
          <a:bodyPr/>
          <a:lstStyle>
            <a:lvl1pPr>
              <a:defRPr/>
            </a:lvl1pPr>
          </a:lstStyle>
          <a:p>
            <a:fld id="{00332FFC-B647-453D-97C5-E94BE57F4FF7}" type="slidenum">
              <a:rPr lang="en-US"/>
              <a:pPr/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05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16000" y="15240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30984-805F-4515-BE5E-D7744F692435}" type="slidenum">
              <a:rPr lang="en-US"/>
              <a:pPr>
                <a:defRPr/>
              </a:pPr>
              <a:t>‹#›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9576816" y="0"/>
            <a:ext cx="2615184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0" hangingPunct="0"/>
            <a:endParaRPr lang="en-US" b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pPr eaLnBrk="0" hangingPunct="0"/>
            <a:fld id="{8589C0E0-A320-4D96-A973-4401A9A854BB}" type="slidenum">
              <a:rPr lang="en-US" b="1" smtClean="0">
                <a:ea typeface="ＭＳ Ｐゴシック" pitchFamily="33" charset="-128"/>
              </a:rPr>
              <a:pPr eaLnBrk="0" hangingPunct="0"/>
              <a:t>‹#›</a:t>
            </a:fld>
            <a:endParaRPr lang="en-US" b="1"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1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emf"/><Relationship Id="rId7" Type="http://schemas.openxmlformats.org/officeDocument/2006/relationships/image" Target="../media/image47.gi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gif"/><Relationship Id="rId10" Type="http://schemas.openxmlformats.org/officeDocument/2006/relationships/image" Target="../media/image50.jpeg"/><Relationship Id="rId4" Type="http://schemas.openxmlformats.org/officeDocument/2006/relationships/image" Target="../media/image44.gif"/><Relationship Id="rId9" Type="http://schemas.openxmlformats.org/officeDocument/2006/relationships/image" Target="../media/image4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73ACB-5631-49BB-B86B-2F61AC4EF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818" y="1908785"/>
            <a:ext cx="9362141" cy="1470025"/>
          </a:xfrm>
        </p:spPr>
        <p:txBody>
          <a:bodyPr/>
          <a:lstStyle/>
          <a:p>
            <a:r>
              <a:rPr lang="en-US" sz="3600">
                <a:solidFill>
                  <a:srgbClr val="000099"/>
                </a:solidFill>
              </a:rPr>
              <a:t>Flow characterization techniques at NASA</a:t>
            </a:r>
            <a:br>
              <a:rPr lang="en-US" sz="3600">
                <a:solidFill>
                  <a:srgbClr val="000099"/>
                </a:solidFill>
              </a:rPr>
            </a:br>
            <a:r>
              <a:rPr lang="en-US" sz="2800" b="0">
                <a:solidFill>
                  <a:srgbClr val="000099"/>
                </a:solidFill>
              </a:rPr>
              <a:t>(non-spectroscopic)</a:t>
            </a:r>
            <a:r>
              <a:rPr lang="en-US" sz="360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0" i="1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53AAA-7C00-44FC-AE13-F2C8B97D9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280" y="3763035"/>
            <a:ext cx="10561320" cy="241869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Speakers: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M. Danehy*, Jenna Eppink</a:t>
            </a:r>
            <a:r>
              <a:rPr lang="en-US" dirty="0">
                <a:solidFill>
                  <a:schemeClr val="tx1"/>
                </a:solidFill>
              </a:rPr>
              <a:t>**, </a:t>
            </a:r>
          </a:p>
          <a:p>
            <a:r>
              <a:rPr lang="en-US" dirty="0">
                <a:solidFill>
                  <a:schemeClr val="tx1"/>
                </a:solidFill>
              </a:rPr>
              <a:t>Chung-sheng Yao**, Brett Bathel*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*Advanced Measurements and Data Systems Branch, NASA Langley Research Center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Flow Physics and Controls Branch, NASA Langley Research Center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09903-5879-5BF3-CA08-ACF295D01ABD}"/>
              </a:ext>
            </a:extLst>
          </p:cNvPr>
          <p:cNvSpPr txBox="1"/>
          <p:nvPr/>
        </p:nvSpPr>
        <p:spPr>
          <a:xfrm>
            <a:off x="0" y="0"/>
            <a:ext cx="106423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NASA/ONERA/DRL Workshop on surface and flowfield optical measurement techniques for aerospace flows</a:t>
            </a:r>
          </a:p>
          <a:p>
            <a:pPr algn="l"/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19 July, 2024, ONERA's Fauga Mauzac</a:t>
            </a:r>
            <a:r>
              <a:rPr lang="en-US" sz="2400" b="1" i="1">
                <a:solidFill>
                  <a:srgbClr val="000099"/>
                </a:solidFill>
                <a:latin typeface="DejaVu Sans"/>
              </a:rPr>
              <a:t> site, </a:t>
            </a:r>
            <a:r>
              <a:rPr lang="en-US" sz="2400" b="1" i="1">
                <a:solidFill>
                  <a:srgbClr val="000099"/>
                </a:solidFill>
                <a:effectLst/>
                <a:latin typeface="DejaVu Sans"/>
              </a:rPr>
              <a:t>Toulouse, France</a:t>
            </a:r>
            <a:endParaRPr lang="en-US" sz="2400" b="1" i="0">
              <a:solidFill>
                <a:srgbClr val="000099"/>
              </a:solidFill>
              <a:effectLst/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224916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27" y="967498"/>
            <a:ext cx="7781804" cy="565139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Velocity Measurements</a:t>
            </a:r>
          </a:p>
          <a:p>
            <a:endParaRPr lang="en-US" sz="1050" dirty="0"/>
          </a:p>
          <a:p>
            <a:r>
              <a:rPr lang="en-US" dirty="0"/>
              <a:t>Particle Image Velocimetry (PIV) / </a:t>
            </a:r>
          </a:p>
          <a:p>
            <a:pPr marL="0" indent="0">
              <a:buNone/>
            </a:pPr>
            <a:r>
              <a:rPr lang="en-US" dirty="0"/>
              <a:t>     Particle Tracking Velocimetry (PTV)</a:t>
            </a:r>
          </a:p>
          <a:p>
            <a:pPr lvl="1"/>
            <a:r>
              <a:rPr lang="en-US" dirty="0"/>
              <a:t>10 Hz large field of view (14x22)               </a:t>
            </a:r>
            <a:r>
              <a:rPr lang="en-US" dirty="0">
                <a:solidFill>
                  <a:srgbClr val="00B0F0"/>
                </a:solidFill>
              </a:rPr>
              <a:t>[Jenkins, Bartram, LaRC]</a:t>
            </a:r>
            <a:endParaRPr lang="en-US" dirty="0"/>
          </a:p>
          <a:p>
            <a:pPr lvl="1"/>
            <a:r>
              <a:rPr lang="en-US" dirty="0"/>
              <a:t>10 Hz, 10 kHz continuous PIV (TDT) </a:t>
            </a:r>
            <a:r>
              <a:rPr lang="en-US" dirty="0">
                <a:solidFill>
                  <a:srgbClr val="00B0F0"/>
                </a:solidFill>
              </a:rPr>
              <a:t>[Gildersleeve, Bartram, LaRC]</a:t>
            </a:r>
            <a:endParaRPr lang="en-US" dirty="0"/>
          </a:p>
          <a:p>
            <a:pPr lvl="1"/>
            <a:r>
              <a:rPr lang="en-US" dirty="0"/>
              <a:t>100+ kHz pulse-burst PIV (0.3 m TCT)         </a:t>
            </a:r>
            <a:r>
              <a:rPr lang="en-US" dirty="0">
                <a:solidFill>
                  <a:srgbClr val="00B0F0"/>
                </a:solidFill>
              </a:rPr>
              <a:t>[Burns, Danehy, LaRC]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Lensless</a:t>
            </a:r>
            <a:r>
              <a:rPr lang="en-US" dirty="0"/>
              <a:t> PIV (laboratory demo)                         </a:t>
            </a:r>
            <a:r>
              <a:rPr lang="en-US" dirty="0">
                <a:solidFill>
                  <a:srgbClr val="00B0F0"/>
                </a:solidFill>
              </a:rPr>
              <a:t>[Eppink, Yao, LaRC]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Fiber optic PIV </a:t>
            </a:r>
            <a:r>
              <a:rPr lang="en-US" dirty="0">
                <a:solidFill>
                  <a:srgbClr val="00B0F0"/>
                </a:solidFill>
              </a:rPr>
              <a:t>		            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[Jenkins, Yao, Bartram, LaRC]</a:t>
            </a:r>
            <a:endParaRPr lang="en-US" dirty="0"/>
          </a:p>
          <a:p>
            <a:pPr lvl="1"/>
            <a:r>
              <a:rPr lang="en-US" dirty="0">
                <a:solidFill>
                  <a:schemeClr val="tx1"/>
                </a:solidFill>
              </a:rPr>
              <a:t>PIV at NASA Glenn                                         </a:t>
            </a:r>
            <a:r>
              <a:rPr lang="en-US" dirty="0">
                <a:solidFill>
                  <a:srgbClr val="00B0F0"/>
                </a:solidFill>
              </a:rPr>
              <a:t>[Wernet, </a:t>
            </a:r>
            <a:r>
              <a:rPr lang="en-US" sz="1800" dirty="0">
                <a:solidFill>
                  <a:srgbClr val="00B0F0"/>
                </a:solidFill>
              </a:rPr>
              <a:t>Locke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>
                <a:solidFill>
                  <a:srgbClr val="00B0F0"/>
                </a:solidFill>
              </a:rPr>
              <a:t> GRC]</a:t>
            </a:r>
            <a:r>
              <a:rPr lang="en-US" dirty="0"/>
              <a:t> </a:t>
            </a:r>
          </a:p>
          <a:p>
            <a:pPr lvl="1"/>
            <a:endParaRPr lang="en-US" sz="1100" dirty="0"/>
          </a:p>
          <a:p>
            <a:r>
              <a:rPr lang="en-US" sz="1800" dirty="0"/>
              <a:t>Pulse burst laser High Speed Velocimetry Measurement</a:t>
            </a:r>
          </a:p>
          <a:p>
            <a:pPr lvl="1"/>
            <a:r>
              <a:rPr lang="en-US" sz="1600" dirty="0"/>
              <a:t>Particle Image Velocimetry (PIV), Doppler Global Velocimetry (DGV)</a:t>
            </a:r>
          </a:p>
          <a:p>
            <a:pPr lvl="1"/>
            <a:r>
              <a:rPr lang="en-US" sz="1600" dirty="0"/>
              <a:t>&gt;100 kHz velocity in particle/fog seeded flows       </a:t>
            </a:r>
            <a:r>
              <a:rPr lang="en-US" dirty="0">
                <a:solidFill>
                  <a:srgbClr val="00B0F0"/>
                </a:solidFill>
              </a:rPr>
              <a:t>[Danehy, Burns  LaRC]</a:t>
            </a: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200" dirty="0"/>
              <a:t>Miniature laser Doppler velocimetry (LDV) system</a:t>
            </a:r>
          </a:p>
          <a:p>
            <a:pPr lvl="1"/>
            <a:r>
              <a:rPr lang="en-US" dirty="0"/>
              <a:t>Pointwise 3C measurement</a:t>
            </a:r>
          </a:p>
          <a:p>
            <a:pPr lvl="1"/>
            <a:r>
              <a:rPr lang="en-US" dirty="0"/>
              <a:t>Can be installed inside of a model           </a:t>
            </a:r>
            <a:r>
              <a:rPr lang="en-US" dirty="0">
                <a:solidFill>
                  <a:srgbClr val="00B0F0"/>
                </a:solidFill>
              </a:rPr>
              <a:t> [Kegerise, Neuhart LaRC]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3" y="167508"/>
            <a:ext cx="10948321" cy="615950"/>
          </a:xfrm>
        </p:spPr>
        <p:txBody>
          <a:bodyPr/>
          <a:lstStyle/>
          <a:p>
            <a:r>
              <a:rPr lang="en-US"/>
              <a:t>Particle/Fog Based Velocimetry/Visualization Systems</a:t>
            </a:r>
          </a:p>
        </p:txBody>
      </p:sp>
      <p:pic>
        <p:nvPicPr>
          <p:cNvPr id="16" name="Picture 15" descr="A picture containing outdoor object, web, night sky&#10;&#10;Description automatically generated">
            <a:extLst>
              <a:ext uri="{FF2B5EF4-FFF2-40B4-BE49-F238E27FC236}">
                <a16:creationId xmlns:a16="http://schemas.microsoft.com/office/drawing/2014/main" id="{8DD42EE3-E046-4F4B-BC95-A634393D3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872" y="2628335"/>
            <a:ext cx="3048239" cy="152412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6519D0E-ACD3-45DF-BDF3-74431552CB61}"/>
              </a:ext>
            </a:extLst>
          </p:cNvPr>
          <p:cNvSpPr/>
          <p:nvPr/>
        </p:nvSpPr>
        <p:spPr>
          <a:xfrm>
            <a:off x="8169872" y="3219072"/>
            <a:ext cx="3048239" cy="620561"/>
          </a:xfrm>
          <a:custGeom>
            <a:avLst/>
            <a:gdLst>
              <a:gd name="connsiteX0" fmla="*/ 0 w 3714750"/>
              <a:gd name="connsiteY0" fmla="*/ 650875 h 749300"/>
              <a:gd name="connsiteX1" fmla="*/ 638175 w 3714750"/>
              <a:gd name="connsiteY1" fmla="*/ 498475 h 749300"/>
              <a:gd name="connsiteX2" fmla="*/ 1692275 w 3714750"/>
              <a:gd name="connsiteY2" fmla="*/ 273050 h 749300"/>
              <a:gd name="connsiteX3" fmla="*/ 2686050 w 3714750"/>
              <a:gd name="connsiteY3" fmla="*/ 127000 h 749300"/>
              <a:gd name="connsiteX4" fmla="*/ 3448050 w 3714750"/>
              <a:gd name="connsiteY4" fmla="*/ 28575 h 749300"/>
              <a:gd name="connsiteX5" fmla="*/ 3708400 w 3714750"/>
              <a:gd name="connsiteY5" fmla="*/ 0 h 749300"/>
              <a:gd name="connsiteX6" fmla="*/ 3714750 w 3714750"/>
              <a:gd name="connsiteY6" fmla="*/ 263525 h 749300"/>
              <a:gd name="connsiteX7" fmla="*/ 2882900 w 3714750"/>
              <a:gd name="connsiteY7" fmla="*/ 381000 h 749300"/>
              <a:gd name="connsiteX8" fmla="*/ 1965325 w 3714750"/>
              <a:gd name="connsiteY8" fmla="*/ 517525 h 749300"/>
              <a:gd name="connsiteX9" fmla="*/ 1314450 w 3714750"/>
              <a:gd name="connsiteY9" fmla="*/ 612775 h 749300"/>
              <a:gd name="connsiteX10" fmla="*/ 695325 w 3714750"/>
              <a:gd name="connsiteY10" fmla="*/ 673100 h 749300"/>
              <a:gd name="connsiteX11" fmla="*/ 101600 w 3714750"/>
              <a:gd name="connsiteY11" fmla="*/ 742950 h 749300"/>
              <a:gd name="connsiteX12" fmla="*/ 0 w 3714750"/>
              <a:gd name="connsiteY12" fmla="*/ 749300 h 749300"/>
              <a:gd name="connsiteX13" fmla="*/ 0 w 3714750"/>
              <a:gd name="connsiteY13" fmla="*/ 650875 h 749300"/>
              <a:gd name="connsiteX0" fmla="*/ 0 w 3714750"/>
              <a:gd name="connsiteY0" fmla="*/ 650875 h 749300"/>
              <a:gd name="connsiteX1" fmla="*/ 638175 w 3714750"/>
              <a:gd name="connsiteY1" fmla="*/ 498475 h 749300"/>
              <a:gd name="connsiteX2" fmla="*/ 1692275 w 3714750"/>
              <a:gd name="connsiteY2" fmla="*/ 273050 h 749300"/>
              <a:gd name="connsiteX3" fmla="*/ 2686050 w 3714750"/>
              <a:gd name="connsiteY3" fmla="*/ 127000 h 749300"/>
              <a:gd name="connsiteX4" fmla="*/ 3448050 w 3714750"/>
              <a:gd name="connsiteY4" fmla="*/ 28575 h 749300"/>
              <a:gd name="connsiteX5" fmla="*/ 3708400 w 3714750"/>
              <a:gd name="connsiteY5" fmla="*/ 0 h 749300"/>
              <a:gd name="connsiteX6" fmla="*/ 3714750 w 3714750"/>
              <a:gd name="connsiteY6" fmla="*/ 263525 h 749300"/>
              <a:gd name="connsiteX7" fmla="*/ 2882900 w 3714750"/>
              <a:gd name="connsiteY7" fmla="*/ 381000 h 749300"/>
              <a:gd name="connsiteX8" fmla="*/ 1965325 w 3714750"/>
              <a:gd name="connsiteY8" fmla="*/ 517525 h 749300"/>
              <a:gd name="connsiteX9" fmla="*/ 1314450 w 3714750"/>
              <a:gd name="connsiteY9" fmla="*/ 612775 h 749300"/>
              <a:gd name="connsiteX10" fmla="*/ 690562 w 3714750"/>
              <a:gd name="connsiteY10" fmla="*/ 687388 h 749300"/>
              <a:gd name="connsiteX11" fmla="*/ 101600 w 3714750"/>
              <a:gd name="connsiteY11" fmla="*/ 742950 h 749300"/>
              <a:gd name="connsiteX12" fmla="*/ 0 w 3714750"/>
              <a:gd name="connsiteY12" fmla="*/ 749300 h 749300"/>
              <a:gd name="connsiteX13" fmla="*/ 0 w 3714750"/>
              <a:gd name="connsiteY13" fmla="*/ 650875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14750" h="749300">
                <a:moveTo>
                  <a:pt x="0" y="650875"/>
                </a:moveTo>
                <a:lnTo>
                  <a:pt x="638175" y="498475"/>
                </a:lnTo>
                <a:lnTo>
                  <a:pt x="1692275" y="273050"/>
                </a:lnTo>
                <a:lnTo>
                  <a:pt x="2686050" y="127000"/>
                </a:lnTo>
                <a:lnTo>
                  <a:pt x="3448050" y="28575"/>
                </a:lnTo>
                <a:lnTo>
                  <a:pt x="3708400" y="0"/>
                </a:lnTo>
                <a:lnTo>
                  <a:pt x="3714750" y="263525"/>
                </a:lnTo>
                <a:lnTo>
                  <a:pt x="2882900" y="381000"/>
                </a:lnTo>
                <a:lnTo>
                  <a:pt x="1965325" y="517525"/>
                </a:lnTo>
                <a:lnTo>
                  <a:pt x="1314450" y="612775"/>
                </a:lnTo>
                <a:lnTo>
                  <a:pt x="690562" y="687388"/>
                </a:lnTo>
                <a:lnTo>
                  <a:pt x="101600" y="742950"/>
                </a:lnTo>
                <a:lnTo>
                  <a:pt x="0" y="749300"/>
                </a:lnTo>
                <a:lnTo>
                  <a:pt x="0" y="650875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1379F285-1ADD-477B-978B-6391A64A73C7}"/>
              </a:ext>
            </a:extLst>
          </p:cNvPr>
          <p:cNvSpPr txBox="1"/>
          <p:nvPr/>
        </p:nvSpPr>
        <p:spPr>
          <a:xfrm>
            <a:off x="7777073" y="2386504"/>
            <a:ext cx="416795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Particle Tracking Velocimetry (PTV) on an airfoil in 0.3 m TCT at 100 kHz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dirty="0">
                <a:latin typeface="Calibri"/>
              </a:rPr>
              <a:t>Mach 0.25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4098" name="Picture 2" descr="Image">
            <a:extLst>
              <a:ext uri="{FF2B5EF4-FFF2-40B4-BE49-F238E27FC236}">
                <a16:creationId xmlns:a16="http://schemas.microsoft.com/office/drawing/2014/main" id="{70028425-EA25-4C47-A88F-54BC39760B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" t="38193" r="11184" b="12975"/>
          <a:stretch/>
        </p:blipFill>
        <p:spPr bwMode="auto">
          <a:xfrm>
            <a:off x="4965290" y="1025986"/>
            <a:ext cx="2866141" cy="123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1">
            <a:extLst>
              <a:ext uri="{FF2B5EF4-FFF2-40B4-BE49-F238E27FC236}">
                <a16:creationId xmlns:a16="http://schemas.microsoft.com/office/drawing/2014/main" id="{CB240A79-C0BA-44F4-8F35-319AB2D40D1A}"/>
              </a:ext>
            </a:extLst>
          </p:cNvPr>
          <p:cNvSpPr txBox="1"/>
          <p:nvPr/>
        </p:nvSpPr>
        <p:spPr>
          <a:xfrm>
            <a:off x="7777073" y="939568"/>
            <a:ext cx="25781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Laser enclosure for 10 kHz PIV system in the Transonic Dynamics Tunnel (TDT)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9E3FF20-083C-4184-8BFB-91C6931C82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42" t="14233" r="6763" b="29565"/>
          <a:stretch/>
        </p:blipFill>
        <p:spPr>
          <a:xfrm>
            <a:off x="7812204" y="5810674"/>
            <a:ext cx="2557439" cy="1218563"/>
          </a:xfrm>
          <a:prstGeom prst="rect">
            <a:avLst/>
          </a:prstGeom>
        </p:spPr>
      </p:pic>
      <p:sp>
        <p:nvSpPr>
          <p:cNvPr id="33" name="TextBox 21">
            <a:extLst>
              <a:ext uri="{FF2B5EF4-FFF2-40B4-BE49-F238E27FC236}">
                <a16:creationId xmlns:a16="http://schemas.microsoft.com/office/drawing/2014/main" id="{25BE7686-C77A-42B8-8FCD-41F1020B6486}"/>
              </a:ext>
            </a:extLst>
          </p:cNvPr>
          <p:cNvSpPr txBox="1"/>
          <p:nvPr/>
        </p:nvSpPr>
        <p:spPr>
          <a:xfrm>
            <a:off x="10350416" y="5880226"/>
            <a:ext cx="17083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Three component</a:t>
            </a:r>
            <a:r>
              <a:rPr kumimoji="0" lang="en-US" sz="105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 (3C) LDV system installed inside Juncture Flow Model in 14x22 wind tunnel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51CED-C75E-6A2F-2641-806090B42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1860" y="4333234"/>
            <a:ext cx="2031303" cy="15241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67CBE47-A5CB-5595-58AC-07EB92100CB5}"/>
              </a:ext>
            </a:extLst>
          </p:cNvPr>
          <p:cNvGrpSpPr/>
          <p:nvPr/>
        </p:nvGrpSpPr>
        <p:grpSpPr>
          <a:xfrm>
            <a:off x="9332706" y="1335017"/>
            <a:ext cx="2452815" cy="1138534"/>
            <a:chOff x="5902781" y="4333867"/>
            <a:chExt cx="2911585" cy="224163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CC8E88-1CBB-BC91-2448-5F97B27A9CBC}"/>
                </a:ext>
              </a:extLst>
            </p:cNvPr>
            <p:cNvGrpSpPr/>
            <p:nvPr/>
          </p:nvGrpSpPr>
          <p:grpSpPr>
            <a:xfrm>
              <a:off x="5902781" y="4333867"/>
              <a:ext cx="2911585" cy="2241636"/>
              <a:chOff x="1405534" y="0"/>
              <a:chExt cx="8907625" cy="6858000"/>
            </a:xfrm>
          </p:grpSpPr>
          <p:pic>
            <p:nvPicPr>
              <p:cNvPr id="10" name="Picture 9" descr="A picture containing text, monitor, indoor, white&#10;&#10;Description automatically generated">
                <a:extLst>
                  <a:ext uri="{FF2B5EF4-FFF2-40B4-BE49-F238E27FC236}">
                    <a16:creationId xmlns:a16="http://schemas.microsoft.com/office/drawing/2014/main" id="{4407003B-CBBB-79C4-C072-A6E62763EC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204"/>
              <a:stretch/>
            </p:blipFill>
            <p:spPr>
              <a:xfrm>
                <a:off x="1405534" y="0"/>
                <a:ext cx="8329869" cy="6858000"/>
              </a:xfrm>
              <a:prstGeom prst="rect">
                <a:avLst/>
              </a:prstGeom>
            </p:spPr>
          </p:pic>
          <p:pic>
            <p:nvPicPr>
              <p:cNvPr id="11" name="Picture 10" descr="Chart, surface chart&#10;&#10;Description automatically generated">
                <a:extLst>
                  <a:ext uri="{FF2B5EF4-FFF2-40B4-BE49-F238E27FC236}">
                    <a16:creationId xmlns:a16="http://schemas.microsoft.com/office/drawing/2014/main" id="{481FD231-8931-D018-FC01-8B9774B233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99" t="4362" r="11933" b="21094"/>
              <a:stretch/>
            </p:blipFill>
            <p:spPr>
              <a:xfrm>
                <a:off x="2115405" y="45496"/>
                <a:ext cx="7547214" cy="5364808"/>
              </a:xfrm>
              <a:prstGeom prst="rect">
                <a:avLst/>
              </a:prstGeom>
            </p:spPr>
          </p:pic>
          <p:pic>
            <p:nvPicPr>
              <p:cNvPr id="12" name="Picture 11" descr="Chart, surface chart&#10;&#10;Description automatically generated">
                <a:extLst>
                  <a:ext uri="{FF2B5EF4-FFF2-40B4-BE49-F238E27FC236}">
                    <a16:creationId xmlns:a16="http://schemas.microsoft.com/office/drawing/2014/main" id="{8669900D-B6E4-D9C3-9153-18B833ED4D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697" r="2639"/>
              <a:stretch/>
            </p:blipFill>
            <p:spPr>
              <a:xfrm>
                <a:off x="9630771" y="0"/>
                <a:ext cx="682388" cy="6858000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6BE5FDF-A55F-EC08-0B90-23943D121976}"/>
                </a:ext>
              </a:extLst>
            </p:cNvPr>
            <p:cNvSpPr txBox="1"/>
            <p:nvPr/>
          </p:nvSpPr>
          <p:spPr>
            <a:xfrm>
              <a:off x="6010371" y="5954532"/>
              <a:ext cx="2464931" cy="575677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i="1">
                  <a:solidFill>
                    <a:schemeClr val="bg1"/>
                  </a:solidFill>
                  <a:latin typeface="+mj-lt"/>
                </a:rPr>
                <a:t>M</a:t>
              </a:r>
              <a:r>
                <a:rPr lang="en-US" sz="1300">
                  <a:solidFill>
                    <a:schemeClr val="bg1"/>
                  </a:solidFill>
                  <a:latin typeface="+mj-lt"/>
                </a:rPr>
                <a:t> = 0.92, H</a:t>
              </a:r>
              <a:r>
                <a:rPr lang="en-US" sz="1300" baseline="-25000">
                  <a:solidFill>
                    <a:schemeClr val="bg1"/>
                  </a:solidFill>
                  <a:latin typeface="+mj-lt"/>
                </a:rPr>
                <a:t>0</a:t>
              </a:r>
              <a:r>
                <a:rPr lang="en-US" sz="1300">
                  <a:solidFill>
                    <a:schemeClr val="bg1"/>
                  </a:solidFill>
                  <a:latin typeface="+mj-lt"/>
                </a:rPr>
                <a:t> = 600 psf</a:t>
              </a:r>
            </a:p>
          </p:txBody>
        </p:sp>
      </p:grpSp>
      <p:sp>
        <p:nvSpPr>
          <p:cNvPr id="14" name="TextBox 21">
            <a:extLst>
              <a:ext uri="{FF2B5EF4-FFF2-40B4-BE49-F238E27FC236}">
                <a16:creationId xmlns:a16="http://schemas.microsoft.com/office/drawing/2014/main" id="{4BAD6874-E739-943D-A837-CBEDD33691A5}"/>
              </a:ext>
            </a:extLst>
          </p:cNvPr>
          <p:cNvSpPr txBox="1"/>
          <p:nvPr/>
        </p:nvSpPr>
        <p:spPr>
          <a:xfrm>
            <a:off x="7936266" y="1593573"/>
            <a:ext cx="142856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PIV results from Coe model test in heavy gas in the </a:t>
            </a:r>
            <a:r>
              <a:rPr lang="en-US" sz="1050" b="1">
                <a:latin typeface="Calibri"/>
              </a:rPr>
              <a:t>Langley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TDT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CCD778-A862-10CF-1EC7-9657692B60C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6772" t="2513" b="24760"/>
          <a:stretch/>
        </p:blipFill>
        <p:spPr>
          <a:xfrm>
            <a:off x="8241923" y="4137725"/>
            <a:ext cx="1485489" cy="135100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57C9666-9217-9DE7-FDEA-0A53A0B93F52}"/>
              </a:ext>
            </a:extLst>
          </p:cNvPr>
          <p:cNvSpPr txBox="1"/>
          <p:nvPr/>
        </p:nvSpPr>
        <p:spPr>
          <a:xfrm>
            <a:off x="7827360" y="5404707"/>
            <a:ext cx="223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PIV velocity maps on film cooling plate at NASA GRC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EC3BD7-D6E2-3DAE-F372-C03A17C4C882}"/>
              </a:ext>
            </a:extLst>
          </p:cNvPr>
          <p:cNvSpPr txBox="1"/>
          <p:nvPr/>
        </p:nvSpPr>
        <p:spPr>
          <a:xfrm>
            <a:off x="9815066" y="4200675"/>
            <a:ext cx="2440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DGV on COBRA model at 4’ UPWT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B16CE5-5332-690C-AE6F-A29BFE3C9F67}"/>
              </a:ext>
            </a:extLst>
          </p:cNvPr>
          <p:cNvSpPr txBox="1"/>
          <p:nvPr/>
        </p:nvSpPr>
        <p:spPr>
          <a:xfrm>
            <a:off x="-55208" y="3244334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BA4255-0D3D-0E18-B372-D9402864A7A9}"/>
              </a:ext>
            </a:extLst>
          </p:cNvPr>
          <p:cNvSpPr txBox="1"/>
          <p:nvPr/>
        </p:nvSpPr>
        <p:spPr>
          <a:xfrm>
            <a:off x="-87868" y="2259003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06454D-F48E-B4CB-CEDE-311ED461AFFF}"/>
              </a:ext>
            </a:extLst>
          </p:cNvPr>
          <p:cNvSpPr txBox="1"/>
          <p:nvPr/>
        </p:nvSpPr>
        <p:spPr>
          <a:xfrm>
            <a:off x="-55209" y="3576949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29017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33" grpId="0"/>
      <p:bldP spid="14" grpId="0"/>
      <p:bldP spid="15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55" y="1039100"/>
            <a:ext cx="7761103" cy="5380856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FF0000"/>
                </a:solidFill>
              </a:rPr>
              <a:t>Flow Visualization</a:t>
            </a:r>
            <a:endParaRPr lang="en-US" sz="1400"/>
          </a:p>
          <a:p>
            <a:pPr>
              <a:spcBef>
                <a:spcPts val="1200"/>
              </a:spcBef>
            </a:pPr>
            <a:r>
              <a:rPr lang="en-US" b="0"/>
              <a:t>Self Aligned Focused Schlieren (SAFS)</a:t>
            </a:r>
          </a:p>
          <a:p>
            <a:pPr lvl="1"/>
            <a:r>
              <a:rPr lang="en-US"/>
              <a:t>Spatially resolved flow visualization  </a:t>
            </a:r>
            <a:r>
              <a:rPr lang="en-US">
                <a:solidFill>
                  <a:srgbClr val="00B0F0"/>
                </a:solidFill>
              </a:rPr>
              <a:t>[Bathel, Weisberger LaRC]</a:t>
            </a:r>
            <a:endParaRPr lang="en-US"/>
          </a:p>
          <a:p>
            <a:pPr lvl="1"/>
            <a:r>
              <a:rPr lang="en-US"/>
              <a:t>Can scan region of sensitivity</a:t>
            </a:r>
          </a:p>
          <a:p>
            <a:pPr lvl="1"/>
            <a:r>
              <a:rPr lang="en-US"/>
              <a:t>Potential for 100s of kHz </a:t>
            </a:r>
          </a:p>
          <a:p>
            <a:pPr lvl="1"/>
            <a:r>
              <a:rPr lang="en-US"/>
              <a:t>Large field of view through small windows</a:t>
            </a:r>
          </a:p>
          <a:p>
            <a:pPr lvl="1"/>
            <a:r>
              <a:rPr lang="en-US"/>
              <a:t>High quality windows not required</a:t>
            </a:r>
          </a:p>
          <a:p>
            <a:pPr lvl="1"/>
            <a:r>
              <a:rPr lang="en-US"/>
              <a:t>System can be compact</a:t>
            </a:r>
          </a:p>
          <a:p>
            <a:pPr lvl="1"/>
            <a:r>
              <a:rPr lang="en-US"/>
              <a:t>Transonic through Hypersonic demonstrated</a:t>
            </a:r>
          </a:p>
          <a:p>
            <a:pPr lvl="1"/>
            <a:endParaRPr lang="en-US"/>
          </a:p>
          <a:p>
            <a:pPr lvl="1"/>
            <a:r>
              <a:rPr lang="en-US"/>
              <a:t>Langley &amp; Armstrong researchers planning a flight test using SAFS to visualize shock structures that interact with article in flight.		 				    </a:t>
            </a:r>
            <a:r>
              <a:rPr lang="en-US">
                <a:solidFill>
                  <a:srgbClr val="00B0F0"/>
                </a:solidFill>
              </a:rPr>
              <a:t>[Bathel, Weisberger LaRC]</a:t>
            </a:r>
            <a:endParaRPr lang="en-US"/>
          </a:p>
          <a:p>
            <a:pPr marL="457200" lvl="1" indent="0">
              <a:buNone/>
            </a:pPr>
            <a:endParaRPr lang="en-US"/>
          </a:p>
          <a:p>
            <a:pPr lvl="1"/>
            <a:endParaRPr lang="en-US"/>
          </a:p>
          <a:p>
            <a:r>
              <a:rPr lang="en-US"/>
              <a:t>Advanced Schlieren Efforts also at GRC and ARC</a:t>
            </a:r>
            <a:endParaRPr lang="en-US" b="1">
              <a:solidFill>
                <a:srgbClr val="FF0000"/>
              </a:solidFill>
            </a:endParaRPr>
          </a:p>
          <a:p>
            <a:pPr lvl="1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3" y="167508"/>
            <a:ext cx="10948321" cy="615950"/>
          </a:xfrm>
        </p:spPr>
        <p:txBody>
          <a:bodyPr/>
          <a:lstStyle/>
          <a:p>
            <a:r>
              <a:rPr lang="en-US"/>
              <a:t>Density Based Visualization/Measurement Systems</a:t>
            </a:r>
          </a:p>
        </p:txBody>
      </p:sp>
      <p:pic>
        <p:nvPicPr>
          <p:cNvPr id="19" name="Picture 18" descr="A picture containing screenshot, black and white, white, text&#10;&#10;Description automatically generated">
            <a:extLst>
              <a:ext uri="{FF2B5EF4-FFF2-40B4-BE49-F238E27FC236}">
                <a16:creationId xmlns:a16="http://schemas.microsoft.com/office/drawing/2014/main" id="{082562DD-F2EF-4EF7-8599-5978BD8FD8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991"/>
          <a:stretch/>
        </p:blipFill>
        <p:spPr>
          <a:xfrm>
            <a:off x="7086599" y="2376662"/>
            <a:ext cx="2537366" cy="1024122"/>
          </a:xfrm>
          <a:prstGeom prst="rect">
            <a:avLst/>
          </a:prstGeom>
        </p:spPr>
      </p:pic>
      <p:sp>
        <p:nvSpPr>
          <p:cNvPr id="21" name="TextBox 21">
            <a:extLst>
              <a:ext uri="{FF2B5EF4-FFF2-40B4-BE49-F238E27FC236}">
                <a16:creationId xmlns:a16="http://schemas.microsoft.com/office/drawing/2014/main" id="{449694E8-5E43-469F-A23B-82E5D06E293C}"/>
              </a:ext>
            </a:extLst>
          </p:cNvPr>
          <p:cNvSpPr txBox="1"/>
          <p:nvPr/>
        </p:nvSpPr>
        <p:spPr>
          <a:xfrm>
            <a:off x="7238970" y="3429000"/>
            <a:ext cx="44615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</a:rPr>
              <a:t>SAFC </a:t>
            </a:r>
            <a:r>
              <a:rPr lang="en-US" sz="1200" b="1">
                <a:latin typeface="Calibri"/>
              </a:rPr>
              <a:t>demonstration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</a:rPr>
              <a:t>on an airfoil in the 0.3 m TCT showing vortex and flow separation at the wing tip and shock pattern at mid span.</a:t>
            </a:r>
          </a:p>
        </p:txBody>
      </p:sp>
      <p:pic>
        <p:nvPicPr>
          <p:cNvPr id="22" name="Picture 21" descr="A picture containing screenshot, black and white, white, text&#10;&#10;Description automatically generated">
            <a:extLst>
              <a:ext uri="{FF2B5EF4-FFF2-40B4-BE49-F238E27FC236}">
                <a16:creationId xmlns:a16="http://schemas.microsoft.com/office/drawing/2014/main" id="{32AEF8A9-D36A-4BED-A762-D02AD06BB2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1" b="-1"/>
          <a:stretch/>
        </p:blipFill>
        <p:spPr>
          <a:xfrm>
            <a:off x="9623965" y="2376662"/>
            <a:ext cx="2445216" cy="102785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4C5C3BD-A66A-AB6B-C66B-33CE68C462C1}"/>
              </a:ext>
            </a:extLst>
          </p:cNvPr>
          <p:cNvGrpSpPr/>
          <p:nvPr/>
        </p:nvGrpSpPr>
        <p:grpSpPr>
          <a:xfrm>
            <a:off x="7547394" y="1068112"/>
            <a:ext cx="4153112" cy="967844"/>
            <a:chOff x="10004878" y="8785891"/>
            <a:chExt cx="8839263" cy="2059909"/>
          </a:xfrm>
        </p:grpSpPr>
        <p:pic>
          <p:nvPicPr>
            <p:cNvPr id="6" name="Picture 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F578AF9-0580-95F2-886E-1BA2F1D5C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9134" y="8785891"/>
              <a:ext cx="8825007" cy="204866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760C938-5426-BF7D-E60A-B06D05E9D3C0}"/>
                </a:ext>
              </a:extLst>
            </p:cNvPr>
            <p:cNvSpPr/>
            <p:nvPr/>
          </p:nvSpPr>
          <p:spPr>
            <a:xfrm>
              <a:off x="10004878" y="9944100"/>
              <a:ext cx="8839200" cy="901700"/>
            </a:xfrm>
            <a:custGeom>
              <a:avLst/>
              <a:gdLst>
                <a:gd name="connsiteX0" fmla="*/ 8839200 w 8839200"/>
                <a:gd name="connsiteY0" fmla="*/ 0 h 901700"/>
                <a:gd name="connsiteX1" fmla="*/ 7658100 w 8839200"/>
                <a:gd name="connsiteY1" fmla="*/ 692150 h 901700"/>
                <a:gd name="connsiteX2" fmla="*/ 0 w 8839200"/>
                <a:gd name="connsiteY2" fmla="*/ 762000 h 901700"/>
                <a:gd name="connsiteX3" fmla="*/ 0 w 8839200"/>
                <a:gd name="connsiteY3" fmla="*/ 901700 h 901700"/>
                <a:gd name="connsiteX4" fmla="*/ 8839200 w 8839200"/>
                <a:gd name="connsiteY4" fmla="*/ 882650 h 901700"/>
                <a:gd name="connsiteX5" fmla="*/ 8839200 w 8839200"/>
                <a:gd name="connsiteY5" fmla="*/ 0 h 90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9200" h="901700">
                  <a:moveTo>
                    <a:pt x="8839200" y="0"/>
                  </a:moveTo>
                  <a:lnTo>
                    <a:pt x="7658100" y="692150"/>
                  </a:lnTo>
                  <a:lnTo>
                    <a:pt x="0" y="762000"/>
                  </a:lnTo>
                  <a:lnTo>
                    <a:pt x="0" y="901700"/>
                  </a:lnTo>
                  <a:lnTo>
                    <a:pt x="8839200" y="882650"/>
                  </a:lnTo>
                  <a:cubicBezTo>
                    <a:pt x="8837083" y="594783"/>
                    <a:pt x="8834967" y="306917"/>
                    <a:pt x="883920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B11B657-B593-473B-B8BB-EDB512CF0F7C}"/>
              </a:ext>
            </a:extLst>
          </p:cNvPr>
          <p:cNvSpPr txBox="1"/>
          <p:nvPr/>
        </p:nvSpPr>
        <p:spPr>
          <a:xfrm>
            <a:off x="7629590" y="2017563"/>
            <a:ext cx="42844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/>
              <a:t>SAFS on shock-interaction model at Langley 31-Inch Mach 10</a:t>
            </a:r>
          </a:p>
        </p:txBody>
      </p:sp>
      <p:pic>
        <p:nvPicPr>
          <p:cNvPr id="12" name="Picture 2" descr="image">
            <a:extLst>
              <a:ext uri="{FF2B5EF4-FFF2-40B4-BE49-F238E27FC236}">
                <a16:creationId xmlns:a16="http://schemas.microsoft.com/office/drawing/2014/main" id="{2F21FAF3-1D3A-3F8C-B402-A815E7DD18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41"/>
          <a:stretch/>
        </p:blipFill>
        <p:spPr bwMode="auto">
          <a:xfrm>
            <a:off x="8353738" y="4492020"/>
            <a:ext cx="3346738" cy="158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37E65D-AEDA-0FE0-80C4-7D08A1648FA1}"/>
              </a:ext>
            </a:extLst>
          </p:cNvPr>
          <p:cNvSpPr txBox="1"/>
          <p:nvPr/>
        </p:nvSpPr>
        <p:spPr>
          <a:xfrm>
            <a:off x="7953983" y="424993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200" b="1" dirty="0"/>
              <a:t>SAFS to be installed on F-15 at NASA Armstrong.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0D2C6-6805-78A8-8500-BE7FC22537F9}"/>
              </a:ext>
            </a:extLst>
          </p:cNvPr>
          <p:cNvSpPr txBox="1"/>
          <p:nvPr/>
        </p:nvSpPr>
        <p:spPr>
          <a:xfrm>
            <a:off x="-20570" y="1866141"/>
            <a:ext cx="1024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1844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05929-B8A8-45BD-A0A6-28DB770A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3" y="1094557"/>
            <a:ext cx="7761103" cy="538085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Density-based Flow Visualization and Measurements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1800" dirty="0"/>
              <a:t>Background Oriented Schlieren</a:t>
            </a:r>
          </a:p>
          <a:p>
            <a:pPr lvl="1"/>
            <a:r>
              <a:rPr lang="en-US" sz="1600" dirty="0" err="1"/>
              <a:t>AirBOS</a:t>
            </a:r>
            <a:r>
              <a:rPr lang="en-US" sz="1600" dirty="0"/>
              <a:t>    			          </a:t>
            </a:r>
            <a:r>
              <a:rPr lang="en-US" sz="1600" dirty="0">
                <a:solidFill>
                  <a:srgbClr val="00B0F0"/>
                </a:solidFill>
              </a:rPr>
              <a:t>[Heineck, Banks, ARC, AFRC]</a:t>
            </a:r>
            <a:endParaRPr lang="en-US" sz="1600" dirty="0"/>
          </a:p>
          <a:p>
            <a:pPr lvl="1"/>
            <a:r>
              <a:rPr lang="en-US" sz="1600" dirty="0" err="1"/>
              <a:t>LimbBOS</a:t>
            </a:r>
            <a:r>
              <a:rPr lang="en-US" sz="1600" dirty="0"/>
              <a:t>, GASPS			                 </a:t>
            </a:r>
            <a:r>
              <a:rPr lang="en-US" sz="1600" dirty="0">
                <a:solidFill>
                  <a:srgbClr val="00B0F0"/>
                </a:solidFill>
              </a:rPr>
              <a:t>[</a:t>
            </a:r>
            <a:r>
              <a:rPr lang="en-US" sz="1600" dirty="0" err="1">
                <a:solidFill>
                  <a:srgbClr val="00B0F0"/>
                </a:solidFill>
              </a:rPr>
              <a:t>Haering</a:t>
            </a:r>
            <a:r>
              <a:rPr lang="en-US" sz="1600" dirty="0">
                <a:solidFill>
                  <a:srgbClr val="00B0F0"/>
                </a:solidFill>
              </a:rPr>
              <a:t> AFRC]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Real time BOS		 		  </a:t>
            </a:r>
            <a:r>
              <a:rPr lang="en-US" sz="1600" dirty="0">
                <a:solidFill>
                  <a:srgbClr val="00B0F0"/>
                </a:solidFill>
              </a:rPr>
              <a:t>[Wernet, GRC]</a:t>
            </a:r>
          </a:p>
          <a:p>
            <a:pPr lvl="1"/>
            <a:r>
              <a:rPr lang="en-US" sz="1600" dirty="0"/>
              <a:t>Tomographic BOS 		               </a:t>
            </a:r>
            <a:r>
              <a:rPr lang="en-US" sz="1600" dirty="0">
                <a:solidFill>
                  <a:srgbClr val="00B0F0"/>
                </a:solidFill>
              </a:rPr>
              <a:t>[Weisberger, Bathel LaRC]</a:t>
            </a:r>
            <a:endParaRPr lang="en-US" sz="1600" dirty="0"/>
          </a:p>
          <a:p>
            <a:pPr lvl="2"/>
            <a:r>
              <a:rPr lang="en-US" sz="1400" dirty="0"/>
              <a:t>Quantitative density measurement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r>
              <a:rPr lang="en-US" sz="1800" dirty="0"/>
              <a:t>Focused Laser Differential Interferometry (FLDI) </a:t>
            </a:r>
          </a:p>
          <a:p>
            <a:pPr lvl="1"/>
            <a:r>
              <a:rPr lang="en-US" sz="1600" dirty="0"/>
              <a:t>Density sensitive monitoring of instabilities at high speeds</a:t>
            </a:r>
          </a:p>
          <a:p>
            <a:pPr lvl="1"/>
            <a:r>
              <a:rPr lang="en-US" sz="1600" dirty="0"/>
              <a:t>Sensitive point / line / multi-line measurements</a:t>
            </a:r>
          </a:p>
          <a:p>
            <a:pPr lvl="1"/>
            <a:r>
              <a:rPr lang="en-US" sz="1600" dirty="0"/>
              <a:t>Laminar/Turbulent transition at &gt;1 MHz          </a:t>
            </a:r>
            <a:r>
              <a:rPr lang="en-US" sz="1600" dirty="0">
                <a:solidFill>
                  <a:srgbClr val="00B0F0"/>
                </a:solidFill>
              </a:rPr>
              <a:t>[Weisberger, Bathel LaRC]</a:t>
            </a:r>
            <a:endParaRPr lang="en-US" sz="1600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4A269E-3438-4E13-B4F8-87579D58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3" y="167508"/>
            <a:ext cx="10948321" cy="615950"/>
          </a:xfrm>
        </p:spPr>
        <p:txBody>
          <a:bodyPr/>
          <a:lstStyle/>
          <a:p>
            <a:r>
              <a:rPr lang="en-US"/>
              <a:t>Density-Based Visualization/Measurement Systems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91F259-F9B0-D449-77A8-DCDAD4CE17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47304" r="4332" b="31612"/>
          <a:stretch/>
        </p:blipFill>
        <p:spPr>
          <a:xfrm>
            <a:off x="7790629" y="5362575"/>
            <a:ext cx="4128895" cy="11781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814C85D-5CAA-2538-A524-2B1AB27EDDAB}"/>
              </a:ext>
            </a:extLst>
          </p:cNvPr>
          <p:cNvSpPr txBox="1"/>
          <p:nvPr/>
        </p:nvSpPr>
        <p:spPr>
          <a:xfrm>
            <a:off x="9729205" y="5560606"/>
            <a:ext cx="1889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FLDI: 2</a:t>
            </a:r>
            <a:r>
              <a:rPr lang="en-US" baseline="30000"/>
              <a:t>nd</a:t>
            </a:r>
            <a:r>
              <a:rPr lang="en-US"/>
              <a:t> mode</a:t>
            </a:r>
          </a:p>
        </p:txBody>
      </p:sp>
      <p:pic>
        <p:nvPicPr>
          <p:cNvPr id="4098" name="Picture 2" descr="A Shocking Interaction">
            <a:extLst>
              <a:ext uri="{FF2B5EF4-FFF2-40B4-BE49-F238E27FC236}">
                <a16:creationId xmlns:a16="http://schemas.microsoft.com/office/drawing/2014/main" id="{2BA4231A-AB54-66FB-6645-926A93BC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301" y="1146284"/>
            <a:ext cx="3166482" cy="171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0A91BA-3744-3316-4501-EDFF7C843D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75" b="13702"/>
          <a:stretch>
            <a:fillRect/>
          </a:stretch>
        </p:blipFill>
        <p:spPr bwMode="auto">
          <a:xfrm>
            <a:off x="10549783" y="1150596"/>
            <a:ext cx="1369741" cy="202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59D7DE-29DB-6161-1AE6-CD21E387B7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4835"/>
          <a:stretch/>
        </p:blipFill>
        <p:spPr>
          <a:xfrm>
            <a:off x="8965444" y="3195611"/>
            <a:ext cx="2653496" cy="1740001"/>
          </a:xfrm>
          <a:prstGeom prst="rect">
            <a:avLst/>
          </a:prstGeom>
        </p:spPr>
      </p:pic>
      <p:sp>
        <p:nvSpPr>
          <p:cNvPr id="7" name="TextBox 21">
            <a:extLst>
              <a:ext uri="{FF2B5EF4-FFF2-40B4-BE49-F238E27FC236}">
                <a16:creationId xmlns:a16="http://schemas.microsoft.com/office/drawing/2014/main" id="{6973E268-7819-33BA-4F01-B10CC68C4D0E}"/>
              </a:ext>
            </a:extLst>
          </p:cNvPr>
          <p:cNvSpPr txBox="1"/>
          <p:nvPr/>
        </p:nvSpPr>
        <p:spPr>
          <a:xfrm>
            <a:off x="9069710" y="4853448"/>
            <a:ext cx="276323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Real time BOS density sensitive measurement in the </a:t>
            </a:r>
            <a:r>
              <a:rPr lang="en-US" sz="1050" b="1" dirty="0">
                <a:latin typeface="Calibri"/>
              </a:rPr>
              <a:t>Glenn Altitude Combustion Stand 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5FFB654A-B10C-B646-133C-094B2860DF0D}"/>
              </a:ext>
            </a:extLst>
          </p:cNvPr>
          <p:cNvSpPr txBox="1"/>
          <p:nvPr/>
        </p:nvSpPr>
        <p:spPr>
          <a:xfrm>
            <a:off x="9053668" y="2822178"/>
            <a:ext cx="156702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AirBOS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, NASA ARC, AFRC</a:t>
            </a: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id="{622E626E-ED50-ACE1-809F-720B619A5DD8}"/>
              </a:ext>
            </a:extLst>
          </p:cNvPr>
          <p:cNvSpPr txBox="1"/>
          <p:nvPr/>
        </p:nvSpPr>
        <p:spPr>
          <a:xfrm>
            <a:off x="7790629" y="6493997"/>
            <a:ext cx="428116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FLDI measurement</a:t>
            </a:r>
            <a:r>
              <a:rPr kumimoji="0" lang="en-US" sz="105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 of transition instability in Langley Mach 6 tunnel.</a:t>
            </a:r>
            <a:r>
              <a:rPr lang="en-US" sz="1050" b="1">
                <a:latin typeface="Calibri"/>
              </a:rPr>
              <a:t> 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6D2AF9-13E7-CE5F-49B9-233A028618E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0" r="20803"/>
          <a:stretch/>
        </p:blipFill>
        <p:spPr>
          <a:xfrm>
            <a:off x="7383301" y="3041064"/>
            <a:ext cx="1372482" cy="1687392"/>
          </a:xfrm>
          <a:prstGeom prst="rect">
            <a:avLst/>
          </a:prstGeom>
          <a:effectLst/>
        </p:spPr>
      </p:pic>
      <p:sp>
        <p:nvSpPr>
          <p:cNvPr id="12" name="TextBox 21">
            <a:extLst>
              <a:ext uri="{FF2B5EF4-FFF2-40B4-BE49-F238E27FC236}">
                <a16:creationId xmlns:a16="http://schemas.microsoft.com/office/drawing/2014/main" id="{4A420BC0-B314-BF5A-46CE-F13E0F47FFB1}"/>
              </a:ext>
            </a:extLst>
          </p:cNvPr>
          <p:cNvSpPr txBox="1"/>
          <p:nvPr/>
        </p:nvSpPr>
        <p:spPr>
          <a:xfrm>
            <a:off x="7260799" y="4791528"/>
            <a:ext cx="174649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Tomographic BOS in a heated jet at NASA Langley</a:t>
            </a:r>
          </a:p>
        </p:txBody>
      </p:sp>
    </p:spTree>
    <p:extLst>
      <p:ext uri="{BB962C8B-B14F-4D97-AF65-F5344CB8AC3E}">
        <p14:creationId xmlns:p14="http://schemas.microsoft.com/office/powerpoint/2010/main" val="339403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007-L-01690">
            <a:extLst>
              <a:ext uri="{FF2B5EF4-FFF2-40B4-BE49-F238E27FC236}">
                <a16:creationId xmlns:a16="http://schemas.microsoft.com/office/drawing/2014/main" id="{BE18D514-7F56-1BAB-9A20-3A47D81DD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50" y="1143000"/>
            <a:ext cx="3738723" cy="2492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E9D2C4-9DBA-C06D-3298-DB4EC1200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079" y="166623"/>
            <a:ext cx="10515600" cy="893152"/>
          </a:xfrm>
        </p:spPr>
        <p:txBody>
          <a:bodyPr>
            <a:normAutofit/>
          </a:bodyPr>
          <a:lstStyle/>
          <a:p>
            <a:r>
              <a:rPr lang="en-US"/>
              <a:t>PIV With Large Field of View: 2D, stereo</a:t>
            </a:r>
          </a:p>
        </p:txBody>
      </p:sp>
      <p:pic>
        <p:nvPicPr>
          <p:cNvPr id="5" name="Picture 14" descr="Test 568 - LFPIV Light Sheet">
            <a:extLst>
              <a:ext uri="{FF2B5EF4-FFF2-40B4-BE49-F238E27FC236}">
                <a16:creationId xmlns:a16="http://schemas.microsoft.com/office/drawing/2014/main" id="{5F05807D-8CFA-CAB9-8F4B-7513E818D5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22821" y="1143000"/>
            <a:ext cx="3739755" cy="2492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IMG_3593.jpg">
            <a:extLst>
              <a:ext uri="{FF2B5EF4-FFF2-40B4-BE49-F238E27FC236}">
                <a16:creationId xmlns:a16="http://schemas.microsoft.com/office/drawing/2014/main" id="{27221E80-6CCE-E63E-82AC-2D643034FAC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02924" y="1142312"/>
            <a:ext cx="3739755" cy="2493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2607FAF5-E74E-0C27-A31C-C69DB45450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6"/>
          <a:stretch/>
        </p:blipFill>
        <p:spPr>
          <a:xfrm>
            <a:off x="343750" y="3813546"/>
            <a:ext cx="3738723" cy="2469257"/>
          </a:xfrm>
          <a:prstGeom prst="rect">
            <a:avLst/>
          </a:prstGeom>
        </p:spPr>
      </p:pic>
      <p:pic>
        <p:nvPicPr>
          <p:cNvPr id="8" name="Content Placeholder 1">
            <a:extLst>
              <a:ext uri="{FF2B5EF4-FFF2-40B4-BE49-F238E27FC236}">
                <a16:creationId xmlns:a16="http://schemas.microsoft.com/office/drawing/2014/main" id="{D7CF2BF9-F06B-BFA8-47CC-4223B16670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21" y="3848618"/>
            <a:ext cx="3738722" cy="2434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2FB154-CB3C-8EF3-0575-396A4EDC3E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9529" y="3801933"/>
            <a:ext cx="3738722" cy="24924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F20567F-E237-A04A-67FE-75A259261878}"/>
              </a:ext>
            </a:extLst>
          </p:cNvPr>
          <p:cNvSpPr txBox="1"/>
          <p:nvPr/>
        </p:nvSpPr>
        <p:spPr>
          <a:xfrm>
            <a:off x="3118229" y="3296928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14x22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FED4B3-1B98-21D1-2C3C-13E13B17071A}"/>
              </a:ext>
            </a:extLst>
          </p:cNvPr>
          <p:cNvSpPr txBox="1"/>
          <p:nvPr/>
        </p:nvSpPr>
        <p:spPr>
          <a:xfrm>
            <a:off x="3385223" y="5928085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14x22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F142A4-B5B3-BDC2-C2EA-497E10C725B1}"/>
              </a:ext>
            </a:extLst>
          </p:cNvPr>
          <p:cNvSpPr txBox="1"/>
          <p:nvPr/>
        </p:nvSpPr>
        <p:spPr>
          <a:xfrm>
            <a:off x="4222821" y="1672721"/>
            <a:ext cx="986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40x40x40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C4B213-513C-C983-92A8-E4A7F257B946}"/>
              </a:ext>
            </a:extLst>
          </p:cNvPr>
          <p:cNvSpPr txBox="1"/>
          <p:nvPr/>
        </p:nvSpPr>
        <p:spPr>
          <a:xfrm>
            <a:off x="11072565" y="333395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14x22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163690-0103-0C3D-46B6-33909C5100F0}"/>
              </a:ext>
            </a:extLst>
          </p:cNvPr>
          <p:cNvSpPr txBox="1"/>
          <p:nvPr/>
        </p:nvSpPr>
        <p:spPr>
          <a:xfrm>
            <a:off x="11072565" y="5864142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14x22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F07AB8-EE86-4D92-294D-F1A40147CB2E}"/>
              </a:ext>
            </a:extLst>
          </p:cNvPr>
          <p:cNvSpPr txBox="1"/>
          <p:nvPr/>
        </p:nvSpPr>
        <p:spPr>
          <a:xfrm>
            <a:off x="7271931" y="3848618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14x22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5A686-E8DC-E0DA-8DC9-22C7B436D31F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155143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32938BF-3232-379C-C99A-CC0D3C8E3B23}"/>
              </a:ext>
            </a:extLst>
          </p:cNvPr>
          <p:cNvGrpSpPr/>
          <p:nvPr/>
        </p:nvGrpSpPr>
        <p:grpSpPr>
          <a:xfrm>
            <a:off x="1571520" y="1204272"/>
            <a:ext cx="3588166" cy="1833695"/>
            <a:chOff x="5849565" y="1220393"/>
            <a:chExt cx="5126833" cy="3301640"/>
          </a:xfrm>
        </p:grpSpPr>
        <p:pic>
          <p:nvPicPr>
            <p:cNvPr id="5" name="Content Placeholder 5">
              <a:extLst>
                <a:ext uri="{FF2B5EF4-FFF2-40B4-BE49-F238E27FC236}">
                  <a16:creationId xmlns:a16="http://schemas.microsoft.com/office/drawing/2014/main" id="{0B322D2D-59BF-B827-22A1-696E3BC04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5" t="20647" r="10102" b="23374"/>
            <a:stretch/>
          </p:blipFill>
          <p:spPr>
            <a:xfrm>
              <a:off x="6009586" y="1220393"/>
              <a:ext cx="4966812" cy="3301640"/>
            </a:xfrm>
            <a:prstGeom prst="rect">
              <a:avLst/>
            </a:prstGeom>
          </p:spPr>
        </p:pic>
        <p:sp>
          <p:nvSpPr>
            <p:cNvPr id="6" name="Right Arrow 68">
              <a:extLst>
                <a:ext uri="{FF2B5EF4-FFF2-40B4-BE49-F238E27FC236}">
                  <a16:creationId xmlns:a16="http://schemas.microsoft.com/office/drawing/2014/main" id="{9173DC51-96A7-74C5-3976-6D0489C9EC8F}"/>
                </a:ext>
              </a:extLst>
            </p:cNvPr>
            <p:cNvSpPr/>
            <p:nvPr/>
          </p:nvSpPr>
          <p:spPr>
            <a:xfrm>
              <a:off x="6020425" y="2396642"/>
              <a:ext cx="444843" cy="178347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D8E736A-2D62-E812-AEA9-ED23F26569D6}"/>
                </a:ext>
              </a:extLst>
            </p:cNvPr>
            <p:cNvSpPr txBox="1"/>
            <p:nvPr/>
          </p:nvSpPr>
          <p:spPr>
            <a:xfrm>
              <a:off x="5849565" y="2052606"/>
              <a:ext cx="7865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/>
                <a:t>Airflow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7A01E0-C6B2-DFA8-02DD-CAAD24514C4B}"/>
                </a:ext>
              </a:extLst>
            </p:cNvPr>
            <p:cNvSpPr/>
            <p:nvPr/>
          </p:nvSpPr>
          <p:spPr>
            <a:xfrm rot="2532605">
              <a:off x="8746250" y="2917080"/>
              <a:ext cx="156418" cy="98025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EFE41F-DB1D-96F7-D7A5-820964D122E2}"/>
                </a:ext>
              </a:extLst>
            </p:cNvPr>
            <p:cNvCxnSpPr>
              <a:stCxn id="8" idx="2"/>
            </p:cNvCxnSpPr>
            <p:nvPr/>
          </p:nvCxnSpPr>
          <p:spPr>
            <a:xfrm flipH="1">
              <a:off x="8677966" y="3002396"/>
              <a:ext cx="110990" cy="88864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9AEFB5-8153-EFDA-CEDD-656296359F0C}"/>
                </a:ext>
              </a:extLst>
            </p:cNvPr>
            <p:cNvSpPr/>
            <p:nvPr/>
          </p:nvSpPr>
          <p:spPr>
            <a:xfrm rot="3110702">
              <a:off x="8556259" y="2763972"/>
              <a:ext cx="145079" cy="105687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06D1A74-77F7-78BC-CE42-2EE7F01B6A50}"/>
                </a:ext>
              </a:extLst>
            </p:cNvPr>
            <p:cNvSpPr/>
            <p:nvPr/>
          </p:nvSpPr>
          <p:spPr>
            <a:xfrm rot="16200000">
              <a:off x="8314950" y="2919685"/>
              <a:ext cx="213300" cy="399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F1919FD-A6EE-42AC-A80C-1496212001C2}"/>
                </a:ext>
              </a:extLst>
            </p:cNvPr>
            <p:cNvCxnSpPr>
              <a:stCxn id="10" idx="2"/>
            </p:cNvCxnSpPr>
            <p:nvPr/>
          </p:nvCxnSpPr>
          <p:spPr>
            <a:xfrm flipH="1">
              <a:off x="8467199" y="2847095"/>
              <a:ext cx="120046" cy="13097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DF2DDDD-3D22-E4D1-8CE0-077504BC76A0}"/>
                </a:ext>
              </a:extLst>
            </p:cNvPr>
            <p:cNvCxnSpPr/>
            <p:nvPr/>
          </p:nvCxnSpPr>
          <p:spPr>
            <a:xfrm>
              <a:off x="8458755" y="2865874"/>
              <a:ext cx="208867" cy="225386"/>
            </a:xfrm>
            <a:prstGeom prst="line">
              <a:avLst/>
            </a:prstGeom>
            <a:ln>
              <a:solidFill>
                <a:srgbClr val="FFFF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27850F8-40CE-6667-D2A5-E4DC65810F42}"/>
                </a:ext>
              </a:extLst>
            </p:cNvPr>
            <p:cNvCxnSpPr/>
            <p:nvPr/>
          </p:nvCxnSpPr>
          <p:spPr>
            <a:xfrm flipH="1" flipV="1">
              <a:off x="8771974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E79B89D-FD50-AF34-260A-2271B521FE4F}"/>
                </a:ext>
              </a:extLst>
            </p:cNvPr>
            <p:cNvCxnSpPr>
              <a:endCxn id="10" idx="2"/>
            </p:cNvCxnSpPr>
            <p:nvPr/>
          </p:nvCxnSpPr>
          <p:spPr>
            <a:xfrm flipV="1">
              <a:off x="8456845" y="2847095"/>
              <a:ext cx="130400" cy="162915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4AC2BF9-C197-F3F1-B0F4-64F5BFA093A6}"/>
                </a:ext>
              </a:extLst>
            </p:cNvPr>
            <p:cNvCxnSpPr/>
            <p:nvPr/>
          </p:nvCxnSpPr>
          <p:spPr>
            <a:xfrm>
              <a:off x="8657611" y="2937291"/>
              <a:ext cx="0" cy="1398402"/>
            </a:xfrm>
            <a:prstGeom prst="line">
              <a:avLst/>
            </a:prstGeom>
            <a:ln w="12700">
              <a:solidFill>
                <a:srgbClr val="00B05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xplosion 1 88">
              <a:extLst>
                <a:ext uri="{FF2B5EF4-FFF2-40B4-BE49-F238E27FC236}">
                  <a16:creationId xmlns:a16="http://schemas.microsoft.com/office/drawing/2014/main" id="{4F3C983F-B88E-3766-D2DD-AA47ED00AB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24156" y="2910817"/>
              <a:ext cx="83404" cy="94378"/>
            </a:xfrm>
            <a:prstGeom prst="irregularSeal1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0E33848-FD34-24A0-A64E-C2421A5EFFF0}"/>
                </a:ext>
              </a:extLst>
            </p:cNvPr>
            <p:cNvCxnSpPr/>
            <p:nvPr/>
          </p:nvCxnSpPr>
          <p:spPr>
            <a:xfrm flipH="1" flipV="1">
              <a:off x="8733878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B4478B1-D122-AA95-1ED9-AB67974ABEFF}"/>
                </a:ext>
              </a:extLst>
            </p:cNvPr>
            <p:cNvCxnSpPr/>
            <p:nvPr/>
          </p:nvCxnSpPr>
          <p:spPr>
            <a:xfrm flipH="1" flipV="1">
              <a:off x="8695781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CCF042B-FE45-30F9-4A97-583657ECC34A}"/>
                </a:ext>
              </a:extLst>
            </p:cNvPr>
            <p:cNvCxnSpPr/>
            <p:nvPr/>
          </p:nvCxnSpPr>
          <p:spPr>
            <a:xfrm flipH="1" flipV="1">
              <a:off x="8657684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DEF7D98-60D8-2DC6-BFB9-93BDEA0B7963}"/>
                </a:ext>
              </a:extLst>
            </p:cNvPr>
            <p:cNvCxnSpPr/>
            <p:nvPr/>
          </p:nvCxnSpPr>
          <p:spPr>
            <a:xfrm flipH="1" flipV="1">
              <a:off x="8619587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E5EC58C-4785-063C-90E9-9855B083BBED}"/>
                </a:ext>
              </a:extLst>
            </p:cNvPr>
            <p:cNvCxnSpPr/>
            <p:nvPr/>
          </p:nvCxnSpPr>
          <p:spPr>
            <a:xfrm flipH="1" flipV="1">
              <a:off x="8581490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23978DB-0935-48C7-6E46-7B8AABA418B2}"/>
                </a:ext>
              </a:extLst>
            </p:cNvPr>
            <p:cNvCxnSpPr/>
            <p:nvPr/>
          </p:nvCxnSpPr>
          <p:spPr>
            <a:xfrm flipH="1" flipV="1">
              <a:off x="8543393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050CAE4-D255-A939-102B-1CC10CA6997E}"/>
                </a:ext>
              </a:extLst>
            </p:cNvPr>
            <p:cNvCxnSpPr/>
            <p:nvPr/>
          </p:nvCxnSpPr>
          <p:spPr>
            <a:xfrm flipH="1" flipV="1">
              <a:off x="8505296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10FAC43-D80C-76C8-9EE7-15605CA665A9}"/>
                </a:ext>
              </a:extLst>
            </p:cNvPr>
            <p:cNvCxnSpPr/>
            <p:nvPr/>
          </p:nvCxnSpPr>
          <p:spPr>
            <a:xfrm flipH="1" flipV="1">
              <a:off x="8467199" y="3088854"/>
              <a:ext cx="471" cy="26776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BF3961D-9A3F-2197-D29B-CE91AE67CF19}"/>
                </a:ext>
              </a:extLst>
            </p:cNvPr>
            <p:cNvCxnSpPr/>
            <p:nvPr/>
          </p:nvCxnSpPr>
          <p:spPr>
            <a:xfrm flipH="1" flipV="1">
              <a:off x="9039540" y="2897900"/>
              <a:ext cx="1007890" cy="6903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D3C188C-76EF-C108-329F-5B6C74F25967}"/>
                </a:ext>
              </a:extLst>
            </p:cNvPr>
            <p:cNvSpPr txBox="1"/>
            <p:nvPr/>
          </p:nvSpPr>
          <p:spPr>
            <a:xfrm>
              <a:off x="9216505" y="2831996"/>
              <a:ext cx="66951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/>
                <a:t>Translation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8A2103C-EACD-83A7-43A4-97D95EADD21A}"/>
                </a:ext>
              </a:extLst>
            </p:cNvPr>
            <p:cNvCxnSpPr/>
            <p:nvPr/>
          </p:nvCxnSpPr>
          <p:spPr>
            <a:xfrm>
              <a:off x="8461867" y="3009053"/>
              <a:ext cx="192633" cy="323023"/>
            </a:xfrm>
            <a:prstGeom prst="line">
              <a:avLst/>
            </a:prstGeom>
            <a:ln>
              <a:solidFill>
                <a:srgbClr val="FFFF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5863CCF-327B-5D1E-2355-CA0594550369}"/>
                </a:ext>
              </a:extLst>
            </p:cNvPr>
            <p:cNvCxnSpPr>
              <a:endCxn id="8" idx="2"/>
            </p:cNvCxnSpPr>
            <p:nvPr/>
          </p:nvCxnSpPr>
          <p:spPr>
            <a:xfrm flipV="1">
              <a:off x="8666611" y="3002396"/>
              <a:ext cx="122345" cy="32968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A1F8C5E-4DE5-DCF6-C7FD-D9C1EB4A1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24" y="2423944"/>
            <a:ext cx="2444927" cy="183369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41878E0-2062-A7F2-6200-03CF0A1D2C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494" y="2390881"/>
            <a:ext cx="2444927" cy="190296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8CF6A80-ADAC-6811-45F6-1E1A6D42E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7400" y="2382541"/>
            <a:ext cx="3850541" cy="428152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80EC465-FAAF-1F17-5217-CE1A77DC4F17}"/>
              </a:ext>
            </a:extLst>
          </p:cNvPr>
          <p:cNvSpPr txBox="1"/>
          <p:nvPr/>
        </p:nvSpPr>
        <p:spPr>
          <a:xfrm>
            <a:off x="6805535" y="1221077"/>
            <a:ext cx="531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PIV in 16’x16’ Transonic Dynamic Tunnel tested in heavy gas</a:t>
            </a:r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40545384-6313-122F-7535-80277035D6F1}"/>
              </a:ext>
            </a:extLst>
          </p:cNvPr>
          <p:cNvSpPr/>
          <p:nvPr/>
        </p:nvSpPr>
        <p:spPr>
          <a:xfrm rot="11331226">
            <a:off x="7544014" y="3111472"/>
            <a:ext cx="448299" cy="3112002"/>
          </a:xfrm>
          <a:prstGeom prst="trapezoid">
            <a:avLst/>
          </a:prstGeom>
          <a:solidFill>
            <a:schemeClr val="accent6">
              <a:lumMod val="20000"/>
              <a:lumOff val="8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9DE70F5-4D04-1BAE-8108-F3385A36DF53}"/>
              </a:ext>
            </a:extLst>
          </p:cNvPr>
          <p:cNvSpPr txBox="1"/>
          <p:nvPr/>
        </p:nvSpPr>
        <p:spPr>
          <a:xfrm>
            <a:off x="7342080" y="3813596"/>
            <a:ext cx="11309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FF00"/>
                </a:solidFill>
              </a:rPr>
              <a:t>Laser sheet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D053D1-94FE-820A-FC7B-E0F10595C10A}"/>
              </a:ext>
            </a:extLst>
          </p:cNvPr>
          <p:cNvSpPr txBox="1"/>
          <p:nvPr/>
        </p:nvSpPr>
        <p:spPr>
          <a:xfrm>
            <a:off x="10201928" y="4019506"/>
            <a:ext cx="994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Cameras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C6EA9FB-38E3-C3E3-A3FD-F9E90C6A7042}"/>
              </a:ext>
            </a:extLst>
          </p:cNvPr>
          <p:cNvSpPr txBox="1">
            <a:spLocks/>
          </p:cNvSpPr>
          <p:nvPr/>
        </p:nvSpPr>
        <p:spPr>
          <a:xfrm>
            <a:off x="456086" y="4293849"/>
            <a:ext cx="7091359" cy="258253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charset="2"/>
              <a:buChar char="Ø"/>
              <a:defRPr sz="28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PIV configuration depends on wind tunnel optical access and measurement requirements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Generally, use smoke-based seeding – MDG or Pea Soup smoke machines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Installation is most time-consuming step</a:t>
            </a:r>
          </a:p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Calibration and measurement uncertainty (issue)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29017F-5C02-8DCB-1802-C961BA6BC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281" y="147314"/>
            <a:ext cx="5426968" cy="13255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Stereo PIV cameras embedded in the test model with high-speed laser through optical fiber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6E8C87-1A2B-BDEC-0373-E07B0A5BCC10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320833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 animBg="1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02D8ED-474B-1D85-36DF-0FF3EB398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43130"/>
            <a:ext cx="5556152" cy="5380856"/>
          </a:xfrm>
        </p:spPr>
        <p:txBody>
          <a:bodyPr/>
          <a:lstStyle/>
          <a:p>
            <a:r>
              <a:rPr lang="en-US" sz="1600"/>
              <a:t>Motivation/Advantages:</a:t>
            </a:r>
          </a:p>
          <a:p>
            <a:pPr lvl="1"/>
            <a:r>
              <a:rPr lang="en-US" sz="1400"/>
              <a:t>Compact size:</a:t>
            </a:r>
          </a:p>
          <a:p>
            <a:pPr lvl="2"/>
            <a:r>
              <a:rPr lang="en-US" sz="1400"/>
              <a:t>Potential to embed sensors in models to perform near-wall flow-field measurements.</a:t>
            </a:r>
          </a:p>
          <a:p>
            <a:pPr lvl="2"/>
            <a:r>
              <a:rPr lang="en-US" sz="1400"/>
              <a:t>Applications: Complex flow geometries, internal flows, limited/no optical access</a:t>
            </a:r>
          </a:p>
          <a:p>
            <a:pPr lvl="1"/>
            <a:r>
              <a:rPr lang="en-US" sz="1400"/>
              <a:t>Versatility:</a:t>
            </a:r>
          </a:p>
          <a:p>
            <a:pPr lvl="2"/>
            <a:r>
              <a:rPr lang="en-US" sz="1400"/>
              <a:t>3D measurement capabilities from a single sensor.</a:t>
            </a:r>
          </a:p>
          <a:p>
            <a:pPr lvl="2"/>
            <a:r>
              <a:rPr lang="en-US" sz="1400"/>
              <a:t>Field of view is not tied to the magnification/working distance. </a:t>
            </a:r>
          </a:p>
          <a:p>
            <a:r>
              <a:rPr lang="en-US" sz="1600"/>
              <a:t>How it works:</a:t>
            </a:r>
          </a:p>
          <a:p>
            <a:pPr lvl="1"/>
            <a:r>
              <a:rPr lang="en-US" sz="1400"/>
              <a:t>Instead of a lens, a thin mask (diffuser) is placed close to the sensor, and encodes the particle image onto the camera sensor, in a spatially-multiplexed manner.</a:t>
            </a:r>
          </a:p>
          <a:p>
            <a:pPr lvl="1"/>
            <a:r>
              <a:rPr lang="en-US" sz="1400"/>
              <a:t>A computer algorithm (essentially, deconvolution) is used to reconstruct the particle images from the raw images.</a:t>
            </a:r>
          </a:p>
          <a:p>
            <a:pPr lvl="1"/>
            <a:r>
              <a:rPr lang="en-US" sz="1400"/>
              <a:t>Meant for fairly small working distances (order of millimeters or less)</a:t>
            </a:r>
          </a:p>
          <a:p>
            <a:pPr lvl="1"/>
            <a:r>
              <a:rPr lang="en-US" sz="1400" err="1"/>
              <a:t>Lensless</a:t>
            </a:r>
            <a:r>
              <a:rPr lang="en-US" sz="1400"/>
              <a:t> imaging is already used in many different applications: microscopy, wearables, </a:t>
            </a:r>
            <a:r>
              <a:rPr lang="en-US" sz="1400" err="1"/>
              <a:t>implantables</a:t>
            </a:r>
            <a:r>
              <a:rPr lang="en-US" sz="1400"/>
              <a:t>, photography, and in vivo imaging</a:t>
            </a:r>
          </a:p>
          <a:p>
            <a:endParaRPr lang="en-US" sz="1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9D0FA2-95DC-6159-74BA-7CD7ADCA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9742" y="124324"/>
            <a:ext cx="10212939" cy="615950"/>
          </a:xfrm>
        </p:spPr>
        <p:txBody>
          <a:bodyPr/>
          <a:lstStyle/>
          <a:p>
            <a:r>
              <a:rPr lang="en-US"/>
              <a:t>             </a:t>
            </a:r>
            <a:r>
              <a:rPr lang="en-US" err="1"/>
              <a:t>Lensless</a:t>
            </a:r>
            <a:r>
              <a:rPr lang="en-US"/>
              <a:t> PIV - Introduction </a:t>
            </a:r>
          </a:p>
        </p:txBody>
      </p:sp>
      <p:pic>
        <p:nvPicPr>
          <p:cNvPr id="4" name="Picture 3" descr="A diagram of a computer&#10;&#10;Description automatically generated">
            <a:extLst>
              <a:ext uri="{FF2B5EF4-FFF2-40B4-BE49-F238E27FC236}">
                <a16:creationId xmlns:a16="http://schemas.microsoft.com/office/drawing/2014/main" id="{561E3E6F-A229-A61C-1DE4-C89750546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878" y="1143130"/>
            <a:ext cx="6228202" cy="3296093"/>
          </a:xfrm>
          <a:prstGeom prst="rect">
            <a:avLst/>
          </a:prstGeom>
        </p:spPr>
      </p:pic>
      <p:pic>
        <p:nvPicPr>
          <p:cNvPr id="5" name="Picture 4" descr="A close-up of a white circle&#10;&#10;Description automatically generated">
            <a:extLst>
              <a:ext uri="{FF2B5EF4-FFF2-40B4-BE49-F238E27FC236}">
                <a16:creationId xmlns:a16="http://schemas.microsoft.com/office/drawing/2014/main" id="{7E291AAF-EF33-7B1F-CAAB-78D0E8462D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14" t="5239" r="35545" b="22726"/>
          <a:stretch/>
        </p:blipFill>
        <p:spPr>
          <a:xfrm>
            <a:off x="6596879" y="5180420"/>
            <a:ext cx="1504355" cy="1394486"/>
          </a:xfrm>
          <a:prstGeom prst="rect">
            <a:avLst/>
          </a:prstGeom>
        </p:spPr>
      </p:pic>
      <p:pic>
        <p:nvPicPr>
          <p:cNvPr id="6" name="Picture 5" descr="A close-up of a white circle&#10;&#10;Description automatically generated">
            <a:extLst>
              <a:ext uri="{FF2B5EF4-FFF2-40B4-BE49-F238E27FC236}">
                <a16:creationId xmlns:a16="http://schemas.microsoft.com/office/drawing/2014/main" id="{55890077-63F0-EAF7-433F-647141C61F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14" t="5239" r="35545" b="22726"/>
          <a:stretch/>
        </p:blipFill>
        <p:spPr>
          <a:xfrm>
            <a:off x="6596879" y="5180420"/>
            <a:ext cx="1504355" cy="1394486"/>
          </a:xfrm>
          <a:prstGeom prst="rect">
            <a:avLst/>
          </a:prstGeom>
        </p:spPr>
      </p:pic>
      <p:pic>
        <p:nvPicPr>
          <p:cNvPr id="7" name="Picture 6" descr="A close-up of a sphere&#10;&#10;Description automatically generated">
            <a:extLst>
              <a:ext uri="{FF2B5EF4-FFF2-40B4-BE49-F238E27FC236}">
                <a16:creationId xmlns:a16="http://schemas.microsoft.com/office/drawing/2014/main" id="{05A08879-009B-093C-96AB-939B321155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605" t="22156" r="31072" b="19343"/>
          <a:stretch/>
        </p:blipFill>
        <p:spPr>
          <a:xfrm>
            <a:off x="9646429" y="5180420"/>
            <a:ext cx="1436113" cy="1394486"/>
          </a:xfrm>
          <a:prstGeom prst="rect">
            <a:avLst/>
          </a:prstGeom>
        </p:spPr>
      </p:pic>
      <p:pic>
        <p:nvPicPr>
          <p:cNvPr id="8" name="Picture 7" descr="A close-up of a white sphere&#10;&#10;Description automatically generated">
            <a:extLst>
              <a:ext uri="{FF2B5EF4-FFF2-40B4-BE49-F238E27FC236}">
                <a16:creationId xmlns:a16="http://schemas.microsoft.com/office/drawing/2014/main" id="{A7E0A385-1366-78EF-3AA3-8A086899F9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605" t="22156" r="31072" b="19343"/>
          <a:stretch/>
        </p:blipFill>
        <p:spPr>
          <a:xfrm>
            <a:off x="9646429" y="5180421"/>
            <a:ext cx="1436113" cy="13944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C76E79-7A4E-C97B-BE17-8BA5A746DA98}"/>
              </a:ext>
            </a:extLst>
          </p:cNvPr>
          <p:cNvSpPr txBox="1"/>
          <p:nvPr/>
        </p:nvSpPr>
        <p:spPr>
          <a:xfrm>
            <a:off x="6534249" y="4857614"/>
            <a:ext cx="16296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In-plane Movement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A45702-0B9C-7B60-3AA9-F77297A5C3E8}"/>
              </a:ext>
            </a:extLst>
          </p:cNvPr>
          <p:cNvSpPr txBox="1"/>
          <p:nvPr/>
        </p:nvSpPr>
        <p:spPr>
          <a:xfrm>
            <a:off x="9385723" y="4857615"/>
            <a:ext cx="1957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Out-of-plane Movement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B60D4-03AA-1934-A9D3-A9FF97508431}"/>
              </a:ext>
            </a:extLst>
          </p:cNvPr>
          <p:cNvSpPr txBox="1"/>
          <p:nvPr/>
        </p:nvSpPr>
        <p:spPr>
          <a:xfrm>
            <a:off x="7209650" y="4575441"/>
            <a:ext cx="3542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 images from point source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B6A83884-79E3-277A-F8CC-64E16B6732F2}"/>
              </a:ext>
            </a:extLst>
          </p:cNvPr>
          <p:cNvSpPr/>
          <p:nvPr/>
        </p:nvSpPr>
        <p:spPr>
          <a:xfrm rot="1307359">
            <a:off x="9636604" y="4150566"/>
            <a:ext cx="198715" cy="548682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5ED81D-21C3-6D14-8755-08B938009D19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100021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278C5B22-BA89-DDF9-E242-028AE9C09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9" y="1917255"/>
            <a:ext cx="5432095" cy="394974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6247B01-960F-C503-2A97-EAFAEBC5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148" y="134720"/>
            <a:ext cx="10212939" cy="615950"/>
          </a:xfrm>
        </p:spPr>
        <p:txBody>
          <a:bodyPr/>
          <a:lstStyle/>
          <a:p>
            <a:r>
              <a:rPr lang="en-US"/>
              <a:t> </a:t>
            </a:r>
            <a:r>
              <a:rPr lang="en-US" err="1"/>
              <a:t>Lensless</a:t>
            </a:r>
            <a:r>
              <a:rPr lang="en-US"/>
              <a:t> PIV - Results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302957-66A1-FE01-6D8B-D29F49663602}"/>
              </a:ext>
            </a:extLst>
          </p:cNvPr>
          <p:cNvSpPr/>
          <p:nvPr/>
        </p:nvSpPr>
        <p:spPr>
          <a:xfrm>
            <a:off x="5736566" y="1051384"/>
            <a:ext cx="5637699" cy="2399797"/>
          </a:xfrm>
          <a:prstGeom prst="rect">
            <a:avLst/>
          </a:prstGeom>
          <a:solidFill>
            <a:srgbClr val="AF4FEA">
              <a:alpha val="61812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Content Placeholder 31" descr="A blue rectangular sign with white text and red arrows&#10;&#10;Description automatically generated">
            <a:extLst>
              <a:ext uri="{FF2B5EF4-FFF2-40B4-BE49-F238E27FC236}">
                <a16:creationId xmlns:a16="http://schemas.microsoft.com/office/drawing/2014/main" id="{836A6070-EF54-B036-A1DD-66697951F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70070" y="1228871"/>
            <a:ext cx="1823045" cy="2195224"/>
          </a:xfrm>
        </p:spPr>
      </p:pic>
      <p:pic>
        <p:nvPicPr>
          <p:cNvPr id="6" name="Picture 5" descr="A diagram of a glass object&#10;&#10;Description automatically generated with medium confidence">
            <a:extLst>
              <a:ext uri="{FF2B5EF4-FFF2-40B4-BE49-F238E27FC236}">
                <a16:creationId xmlns:a16="http://schemas.microsoft.com/office/drawing/2014/main" id="{AAABE0C8-30AD-DD03-2933-9236EA4D1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208" y="1213901"/>
            <a:ext cx="4083010" cy="23617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CF18D0-E436-8F42-CC7D-B88CE9F8271A}"/>
              </a:ext>
            </a:extLst>
          </p:cNvPr>
          <p:cNvSpPr txBox="1"/>
          <p:nvPr/>
        </p:nvSpPr>
        <p:spPr>
          <a:xfrm>
            <a:off x="6111441" y="3022540"/>
            <a:ext cx="1541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2D Lensed Camera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FCCEA6-82F0-8175-7332-F63382377510}"/>
              </a:ext>
            </a:extLst>
          </p:cNvPr>
          <p:cNvSpPr txBox="1"/>
          <p:nvPr/>
        </p:nvSpPr>
        <p:spPr>
          <a:xfrm>
            <a:off x="8372777" y="2589151"/>
            <a:ext cx="982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Lensless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Camera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89DE6D-E978-BC34-58DE-23A5B671726B}"/>
              </a:ext>
            </a:extLst>
          </p:cNvPr>
          <p:cNvSpPr txBox="1"/>
          <p:nvPr/>
        </p:nvSpPr>
        <p:spPr>
          <a:xfrm>
            <a:off x="8322299" y="1490035"/>
            <a:ext cx="1119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Laser sheet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2FC38C-FFAB-E1F3-AB59-D020629EC7C6}"/>
              </a:ext>
            </a:extLst>
          </p:cNvPr>
          <p:cNvSpPr txBox="1"/>
          <p:nvPr/>
        </p:nvSpPr>
        <p:spPr>
          <a:xfrm>
            <a:off x="6337618" y="1456252"/>
            <a:ext cx="1119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Wind tunnel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5152D88D-2403-841F-2000-22115BEB1BC0}"/>
              </a:ext>
            </a:extLst>
          </p:cNvPr>
          <p:cNvSpPr/>
          <p:nvPr/>
        </p:nvSpPr>
        <p:spPr>
          <a:xfrm>
            <a:off x="9048945" y="2084944"/>
            <a:ext cx="785004" cy="3526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FB6C4A-18ED-917B-88A8-502AC555BC52}"/>
              </a:ext>
            </a:extLst>
          </p:cNvPr>
          <p:cNvSpPr txBox="1"/>
          <p:nvPr/>
        </p:nvSpPr>
        <p:spPr>
          <a:xfrm>
            <a:off x="304801" y="5867000"/>
            <a:ext cx="4776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Partical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images are shifted slightly to allow for easier comparison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883E63-5318-324D-CD80-BDCED3ED12B2}"/>
              </a:ext>
            </a:extLst>
          </p:cNvPr>
          <p:cNvSpPr/>
          <p:nvPr/>
        </p:nvSpPr>
        <p:spPr>
          <a:xfrm>
            <a:off x="5337854" y="3571922"/>
            <a:ext cx="6597773" cy="3104922"/>
          </a:xfrm>
          <a:prstGeom prst="rect">
            <a:avLst/>
          </a:prstGeom>
          <a:solidFill>
            <a:schemeClr val="accent6">
              <a:lumMod val="40000"/>
              <a:lumOff val="60000"/>
              <a:alpha val="718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A3D471-7414-3892-9388-A068F57AA0AB}"/>
              </a:ext>
            </a:extLst>
          </p:cNvPr>
          <p:cNvSpPr txBox="1"/>
          <p:nvPr/>
        </p:nvSpPr>
        <p:spPr>
          <a:xfrm>
            <a:off x="662941" y="1095678"/>
            <a:ext cx="30042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 image comparison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Red: 2D Lensed PIV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Black: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Lensless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PIV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2D3DA6D-ADD2-C375-EBCF-EFAB2CD2D8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16" b="48943"/>
          <a:stretch/>
        </p:blipFill>
        <p:spPr>
          <a:xfrm>
            <a:off x="8682830" y="4152073"/>
            <a:ext cx="3165629" cy="23617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5BDF65-637D-4365-D9A3-82701B5A6C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16" t="48943"/>
          <a:stretch/>
        </p:blipFill>
        <p:spPr>
          <a:xfrm>
            <a:off x="5396819" y="4186158"/>
            <a:ext cx="3165628" cy="236174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AC13D32-FA73-4865-C0FA-8E1CB7F2636C}"/>
              </a:ext>
            </a:extLst>
          </p:cNvPr>
          <p:cNvSpPr/>
          <p:nvPr/>
        </p:nvSpPr>
        <p:spPr>
          <a:xfrm>
            <a:off x="5399326" y="4208816"/>
            <a:ext cx="228921" cy="386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8BE067-2916-9705-84D9-AFDF537F1B5B}"/>
              </a:ext>
            </a:extLst>
          </p:cNvPr>
          <p:cNvSpPr/>
          <p:nvPr/>
        </p:nvSpPr>
        <p:spPr>
          <a:xfrm>
            <a:off x="8688442" y="4142433"/>
            <a:ext cx="228921" cy="386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BD0A21-8121-7292-1185-6C28E703C98C}"/>
              </a:ext>
            </a:extLst>
          </p:cNvPr>
          <p:cNvSpPr/>
          <p:nvPr/>
        </p:nvSpPr>
        <p:spPr>
          <a:xfrm>
            <a:off x="8712681" y="6268205"/>
            <a:ext cx="301925" cy="245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D6FE9F-8BA7-4F66-1F79-276619448159}"/>
              </a:ext>
            </a:extLst>
          </p:cNvPr>
          <p:cNvSpPr/>
          <p:nvPr/>
        </p:nvSpPr>
        <p:spPr>
          <a:xfrm>
            <a:off x="6658832" y="4184048"/>
            <a:ext cx="519732" cy="111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13B3DD-F330-37F2-AA74-40E0DAECABC7}"/>
              </a:ext>
            </a:extLst>
          </p:cNvPr>
          <p:cNvSpPr txBox="1"/>
          <p:nvPr/>
        </p:nvSpPr>
        <p:spPr>
          <a:xfrm>
            <a:off x="6914445" y="3580127"/>
            <a:ext cx="3692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Instantaneous Flow Field Comparison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CB80D1-3960-D4EF-B536-EB41B8D46760}"/>
              </a:ext>
            </a:extLst>
          </p:cNvPr>
          <p:cNvSpPr txBox="1"/>
          <p:nvPr/>
        </p:nvSpPr>
        <p:spPr>
          <a:xfrm>
            <a:off x="6547363" y="3895065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2D PIV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51A96A-1CA9-87F5-9748-83CE762ACA4A}"/>
              </a:ext>
            </a:extLst>
          </p:cNvPr>
          <p:cNvSpPr txBox="1"/>
          <p:nvPr/>
        </p:nvSpPr>
        <p:spPr>
          <a:xfrm>
            <a:off x="9633926" y="3865424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Lensless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PIV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47DB70-B230-EB5E-0273-D405A613951E}"/>
              </a:ext>
            </a:extLst>
          </p:cNvPr>
          <p:cNvSpPr txBox="1"/>
          <p:nvPr/>
        </p:nvSpPr>
        <p:spPr>
          <a:xfrm>
            <a:off x="7653402" y="999658"/>
            <a:ext cx="1676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Benchtop Setup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933AE34-D662-71CE-56CA-00DF2C95E9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64000"/>
          </a:blip>
          <a:srcRect l="63438" t="52270" r="6458" b="6772"/>
          <a:stretch/>
        </p:blipFill>
        <p:spPr>
          <a:xfrm flipH="1">
            <a:off x="8073512" y="2365107"/>
            <a:ext cx="314367" cy="260532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911DB3-74DE-9295-3CCF-0C02A720256E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3808428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24D356A8-10F2-379A-4C2F-733AD819D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270" y="2748919"/>
            <a:ext cx="5287849" cy="1227533"/>
          </a:xfrm>
          <a:prstGeom prst="rect">
            <a:avLst/>
          </a:prstGeom>
          <a:effectLst/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8C3DBC-8DEF-08D6-0CB2-6860BDA4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6353"/>
            <a:ext cx="5750314" cy="5758242"/>
          </a:xfrm>
        </p:spPr>
        <p:txBody>
          <a:bodyPr/>
          <a:lstStyle/>
          <a:p>
            <a:r>
              <a:rPr lang="en-US" sz="1800"/>
              <a:t>Schlieren Flow Visualization</a:t>
            </a:r>
          </a:p>
          <a:p>
            <a:pPr lvl="1"/>
            <a:r>
              <a:rPr lang="en-US" sz="1600"/>
              <a:t>Path-integrated and focusing schlieren methods capture images of density gradients orthogonal to the imaging axis</a:t>
            </a:r>
          </a:p>
          <a:p>
            <a:pPr lvl="1"/>
            <a:r>
              <a:rPr lang="en-US" sz="1600"/>
              <a:t>Focusing schlieren provides narrow depth-of-focus, filtering out artifacts otherwise present using path-integrated methods</a:t>
            </a:r>
          </a:p>
          <a:p>
            <a:pPr lvl="2"/>
            <a:r>
              <a:rPr lang="en-US" sz="1400">
                <a:solidFill>
                  <a:srgbClr val="FF0000"/>
                </a:solidFill>
              </a:rPr>
              <a:t>Window scratches</a:t>
            </a:r>
            <a:r>
              <a:rPr lang="en-US" sz="1400"/>
              <a:t>, </a:t>
            </a:r>
            <a:r>
              <a:rPr lang="en-US" sz="1400">
                <a:solidFill>
                  <a:srgbClr val="92D050"/>
                </a:solidFill>
              </a:rPr>
              <a:t>tunnel boundary layers</a:t>
            </a:r>
            <a:r>
              <a:rPr lang="en-US" sz="1400"/>
              <a:t>, </a:t>
            </a:r>
            <a:r>
              <a:rPr lang="en-US" sz="1400">
                <a:solidFill>
                  <a:srgbClr val="00B0F0"/>
                </a:solidFill>
              </a:rPr>
              <a:t>off-plane shockwaves</a:t>
            </a:r>
            <a:r>
              <a:rPr lang="en-US" sz="1400"/>
              <a:t>, and </a:t>
            </a:r>
            <a:r>
              <a:rPr lang="en-US" sz="1400">
                <a:solidFill>
                  <a:srgbClr val="7030A0"/>
                </a:solidFill>
              </a:rPr>
              <a:t>HVAC thermals</a:t>
            </a:r>
            <a:r>
              <a:rPr lang="en-US" sz="1400"/>
              <a:t> outside of tunnel </a:t>
            </a:r>
            <a:endParaRPr lang="en-US" sz="1800"/>
          </a:p>
          <a:p>
            <a:r>
              <a:rPr lang="en-US" sz="1800"/>
              <a:t>Issues</a:t>
            </a:r>
          </a:p>
          <a:p>
            <a:pPr lvl="1"/>
            <a:r>
              <a:rPr lang="en-US" sz="1600"/>
              <a:t>Both methods require optical access on both sides of the wind tunnel</a:t>
            </a:r>
          </a:p>
          <a:p>
            <a:pPr lvl="1"/>
            <a:r>
              <a:rPr lang="en-US" sz="1600"/>
              <a:t>Focusing schlieren requires precise alignment of opposing grid elements and set up is time-consuming</a:t>
            </a:r>
          </a:p>
          <a:p>
            <a:pPr lvl="2"/>
            <a:r>
              <a:rPr lang="en-US" sz="1400"/>
              <a:t>Relatively large footprint, limited adjustability, sensitivity to vibration</a:t>
            </a:r>
            <a:endParaRPr lang="en-US" sz="1800"/>
          </a:p>
          <a:p>
            <a:r>
              <a:rPr lang="en-US" sz="1800"/>
              <a:t>Self-Aligned Focusing Schlieren</a:t>
            </a:r>
          </a:p>
          <a:p>
            <a:pPr lvl="1"/>
            <a:r>
              <a:rPr lang="en-US" sz="1600"/>
              <a:t>Inherently self-aligned, requires only single-sided optical access, compact, use of polarization limits window glare, Scheimpflug adjustments allow imaging away from points of optical access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D70504-90DC-B189-68F7-B7EAE253C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Self-Aligned Focusing Schlieren (SAFS)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3DC8F0-FB88-9514-39E0-81718B834D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69" r="33412"/>
          <a:stretch/>
        </p:blipFill>
        <p:spPr>
          <a:xfrm>
            <a:off x="6731270" y="1174626"/>
            <a:ext cx="5276387" cy="1539998"/>
          </a:xfrm>
          <a:prstGeom prst="rect">
            <a:avLst/>
          </a:prstGeom>
          <a:effectLst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9C9B70E-3B94-6264-85F6-B7C8D070F4C5}"/>
              </a:ext>
            </a:extLst>
          </p:cNvPr>
          <p:cNvSpPr/>
          <p:nvPr/>
        </p:nvSpPr>
        <p:spPr>
          <a:xfrm>
            <a:off x="6676863" y="1171823"/>
            <a:ext cx="492526" cy="507998"/>
          </a:xfrm>
          <a:prstGeom prst="ellipse">
            <a:avLst/>
          </a:prstGeom>
          <a:noFill/>
          <a:ln w="76200">
            <a:solidFill>
              <a:srgbClr val="FF0000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EC9B10F-1EBD-0837-273F-6A4A643F2F4F}"/>
              </a:ext>
            </a:extLst>
          </p:cNvPr>
          <p:cNvSpPr/>
          <p:nvPr/>
        </p:nvSpPr>
        <p:spPr>
          <a:xfrm>
            <a:off x="6880421" y="2063037"/>
            <a:ext cx="4006418" cy="390525"/>
          </a:xfrm>
          <a:prstGeom prst="ellipse">
            <a:avLst/>
          </a:prstGeom>
          <a:noFill/>
          <a:ln w="76200">
            <a:solidFill>
              <a:srgbClr val="92D05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4297DD-0DC5-83AD-F53F-7D25BBD27F89}"/>
              </a:ext>
            </a:extLst>
          </p:cNvPr>
          <p:cNvSpPr/>
          <p:nvPr/>
        </p:nvSpPr>
        <p:spPr>
          <a:xfrm rot="3770697">
            <a:off x="10794272" y="1180420"/>
            <a:ext cx="935861" cy="908442"/>
          </a:xfrm>
          <a:prstGeom prst="ellipse">
            <a:avLst/>
          </a:prstGeom>
          <a:noFill/>
          <a:ln w="76200">
            <a:solidFill>
              <a:srgbClr val="7030A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5050FA-8E20-C4E2-D8A2-31DD70280345}"/>
              </a:ext>
            </a:extLst>
          </p:cNvPr>
          <p:cNvSpPr/>
          <p:nvPr/>
        </p:nvSpPr>
        <p:spPr>
          <a:xfrm rot="21211670">
            <a:off x="7514126" y="1267622"/>
            <a:ext cx="3062304" cy="415260"/>
          </a:xfrm>
          <a:prstGeom prst="ellipse">
            <a:avLst/>
          </a:prstGeom>
          <a:noFill/>
          <a:ln w="76200">
            <a:solidFill>
              <a:srgbClr val="00B0F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ABDB1-3FF1-0C33-64AE-B67E341E9AD6}"/>
              </a:ext>
            </a:extLst>
          </p:cNvPr>
          <p:cNvSpPr txBox="1"/>
          <p:nvPr/>
        </p:nvSpPr>
        <p:spPr>
          <a:xfrm>
            <a:off x="6667574" y="826953"/>
            <a:ext cx="4301177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Conventional Schlieren in Mach 10 Flow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D2940-49A8-085D-43B7-70C87AE1F884}"/>
              </a:ext>
            </a:extLst>
          </p:cNvPr>
          <p:cNvSpPr txBox="1"/>
          <p:nvPr/>
        </p:nvSpPr>
        <p:spPr>
          <a:xfrm>
            <a:off x="9621108" y="3774045"/>
            <a:ext cx="2531462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SAFS in Mach 10 Flow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C03D44-1F0F-0297-5918-5C0B99921C8D}"/>
              </a:ext>
            </a:extLst>
          </p:cNvPr>
          <p:cNvGrpSpPr/>
          <p:nvPr/>
        </p:nvGrpSpPr>
        <p:grpSpPr>
          <a:xfrm>
            <a:off x="6037731" y="3718272"/>
            <a:ext cx="5969926" cy="3136323"/>
            <a:chOff x="5829301" y="3721677"/>
            <a:chExt cx="5969926" cy="313632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10FA933-AD76-8630-AD85-A41ED83F5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819" b="11608"/>
            <a:stretch/>
          </p:blipFill>
          <p:spPr>
            <a:xfrm>
              <a:off x="7859805" y="4183810"/>
              <a:ext cx="3939422" cy="264540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563E50B-53E6-594A-28B7-75C8F6A0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29301" y="3721677"/>
              <a:ext cx="2006338" cy="3136323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BD2C94E-9238-9525-FB40-A05903B75DA0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1FB22E-63BA-38BE-530B-F9113FD96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027" y="4376545"/>
            <a:ext cx="6474502" cy="235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8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11E7B008-89CF-A1DA-67C9-AFAFBACFE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127" y="5898652"/>
            <a:ext cx="2269976" cy="950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67AEC21-A4D8-FE9B-5B4D-5C8217DC8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103" y="5883384"/>
            <a:ext cx="2285826" cy="957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A white pillow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69CC68FA-91A0-DB21-21B2-11374C09A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099" y="2700855"/>
            <a:ext cx="2165179" cy="2116462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48B6A8FA-571F-37A3-E0E9-A5FF7DD3F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67508"/>
            <a:ext cx="10212939" cy="615950"/>
          </a:xfrm>
        </p:spPr>
        <p:txBody>
          <a:bodyPr/>
          <a:lstStyle/>
          <a:p>
            <a:r>
              <a:rPr lang="en-US"/>
              <a:t>         Self-Aligned Focusing Schlieren (SAFS)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F9BFB-EAEE-F1FD-5992-B4FBA318E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47917" y="-3717"/>
            <a:ext cx="1187969" cy="38014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89648C-96B3-3DE2-A42E-6F2C489FDF30}"/>
              </a:ext>
            </a:extLst>
          </p:cNvPr>
          <p:cNvSpPr txBox="1"/>
          <p:nvPr/>
        </p:nvSpPr>
        <p:spPr>
          <a:xfrm>
            <a:off x="127670" y="1035225"/>
            <a:ext cx="4228465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Ultra High-Speed: Blast Wave at 1 MHz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B321AA-D8FC-838D-25DC-E952322856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856" y="1343429"/>
            <a:ext cx="3601934" cy="192296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167A1FC-6D65-C9DB-834E-765BEB132285}"/>
              </a:ext>
            </a:extLst>
          </p:cNvPr>
          <p:cNvGrpSpPr/>
          <p:nvPr/>
        </p:nvGrpSpPr>
        <p:grpSpPr>
          <a:xfrm>
            <a:off x="8634471" y="1068288"/>
            <a:ext cx="3028951" cy="2398439"/>
            <a:chOff x="15190575" y="7546834"/>
            <a:chExt cx="3028951" cy="239843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8FF399B-FB3E-8C03-A29C-C40C7056E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01" t="13898" b="13804"/>
            <a:stretch/>
          </p:blipFill>
          <p:spPr>
            <a:xfrm>
              <a:off x="15190575" y="7819321"/>
              <a:ext cx="3028951" cy="1920983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28E1202-F4C5-C3E4-D0AE-3386514397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464403" y="7882955"/>
              <a:ext cx="973948" cy="104729"/>
            </a:xfrm>
            <a:prstGeom prst="straightConnector1">
              <a:avLst/>
            </a:prstGeom>
            <a:ln w="25400">
              <a:solidFill>
                <a:schemeClr val="bg1"/>
              </a:solidFill>
              <a:headEnd type="none" w="lg" len="lg"/>
              <a:tailEnd type="triangle" w="lg" len="lg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E7DEB01-47AD-8F40-72D0-9B2B526F43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791033" y="8693092"/>
              <a:ext cx="456818" cy="823556"/>
            </a:xfrm>
            <a:prstGeom prst="straightConnector1">
              <a:avLst/>
            </a:prstGeom>
            <a:ln w="25400">
              <a:solidFill>
                <a:schemeClr val="bg1"/>
              </a:solidFill>
              <a:headEnd type="none" w="lg" len="lg"/>
              <a:tailEnd type="triangle" w="lg" len="lg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42A97E-E09D-4092-6926-8CAA7DCC0787}"/>
                </a:ext>
              </a:extLst>
            </p:cNvPr>
            <p:cNvSpPr txBox="1"/>
            <p:nvPr/>
          </p:nvSpPr>
          <p:spPr>
            <a:xfrm>
              <a:off x="16351629" y="7546834"/>
              <a:ext cx="1624740" cy="400110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Vortex Rollup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3C6DC8-AF6F-4B7D-F8C8-4516B0D1F639}"/>
                </a:ext>
              </a:extLst>
            </p:cNvPr>
            <p:cNvSpPr txBox="1"/>
            <p:nvPr/>
          </p:nvSpPr>
          <p:spPr>
            <a:xfrm>
              <a:off x="15211387" y="9298942"/>
              <a:ext cx="1159292" cy="646331"/>
            </a:xfrm>
            <a:prstGeom prst="rect">
              <a:avLst/>
            </a:prstGeo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Secondary</a:t>
              </a:r>
            </a:p>
            <a:p>
              <a:r>
                <a:rPr 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Vortex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D73B87C-B70A-7CBF-800E-17AD0459E5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672625"/>
            <a:ext cx="2769122" cy="209985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1FA352D-6B7A-442B-1C38-A7F770E2C55A}"/>
              </a:ext>
            </a:extLst>
          </p:cNvPr>
          <p:cNvGrpSpPr/>
          <p:nvPr/>
        </p:nvGrpSpPr>
        <p:grpSpPr>
          <a:xfrm>
            <a:off x="8255105" y="3928415"/>
            <a:ext cx="3833322" cy="1111663"/>
            <a:chOff x="6194545" y="5665655"/>
            <a:chExt cx="3833322" cy="1111663"/>
          </a:xfrm>
        </p:grpSpPr>
        <p:pic>
          <p:nvPicPr>
            <p:cNvPr id="24" name="Picture 23" descr="Background pattern&#10;&#10;Description automatically generated with medium confidence">
              <a:extLst>
                <a:ext uri="{FF2B5EF4-FFF2-40B4-BE49-F238E27FC236}">
                  <a16:creationId xmlns:a16="http://schemas.microsoft.com/office/drawing/2014/main" id="{147A54D2-A59B-B502-A0C2-EE917CC8B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94545" y="5665655"/>
              <a:ext cx="3833322" cy="111166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A95AF72-5891-67F9-B109-76BF095A6ED0}"/>
                </a:ext>
              </a:extLst>
            </p:cNvPr>
            <p:cNvSpPr/>
            <p:nvPr/>
          </p:nvSpPr>
          <p:spPr>
            <a:xfrm>
              <a:off x="6194545" y="6111227"/>
              <a:ext cx="123276" cy="2879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1ED6175-F5A9-439C-DE98-0EB7CA836F13}"/>
              </a:ext>
            </a:extLst>
          </p:cNvPr>
          <p:cNvSpPr txBox="1"/>
          <p:nvPr/>
        </p:nvSpPr>
        <p:spPr>
          <a:xfrm>
            <a:off x="4780420" y="1004919"/>
            <a:ext cx="4793107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Large Scale Test Facilities: Rotorcraft Testing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4FA865-9FE1-1879-576D-96E6F7150584}"/>
              </a:ext>
            </a:extLst>
          </p:cNvPr>
          <p:cNvSpPr txBox="1"/>
          <p:nvPr/>
        </p:nvSpPr>
        <p:spPr>
          <a:xfrm>
            <a:off x="63834" y="4310819"/>
            <a:ext cx="2733253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Cryogenic Test Facilities: Aircraft Model Testing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60791E19-7F67-B72A-EEC5-964CC43BE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 t="28162" r="28817"/>
          <a:stretch/>
        </p:blipFill>
        <p:spPr bwMode="auto">
          <a:xfrm>
            <a:off x="5491865" y="3581995"/>
            <a:ext cx="2753773" cy="215993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7308E20-2A34-BE80-DF87-4BA8EE470697}"/>
              </a:ext>
            </a:extLst>
          </p:cNvPr>
          <p:cNvSpPr txBox="1"/>
          <p:nvPr/>
        </p:nvSpPr>
        <p:spPr>
          <a:xfrm>
            <a:off x="5663849" y="5300984"/>
            <a:ext cx="6404317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Scheimpflug Imaging for Optically Constrained Environments</a:t>
            </a:r>
          </a:p>
        </p:txBody>
      </p:sp>
      <p:pic>
        <p:nvPicPr>
          <p:cNvPr id="33" name="Picture 4">
            <a:extLst>
              <a:ext uri="{FF2B5EF4-FFF2-40B4-BE49-F238E27FC236}">
                <a16:creationId xmlns:a16="http://schemas.microsoft.com/office/drawing/2014/main" id="{E49D3973-E449-403E-F00A-C5D6483664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" t="24898" r="3958" b="23153"/>
          <a:stretch/>
        </p:blipFill>
        <p:spPr bwMode="auto">
          <a:xfrm>
            <a:off x="1995378" y="5448890"/>
            <a:ext cx="2988095" cy="130039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2506D78-CF37-26CE-66AA-F676EE96630C}"/>
              </a:ext>
            </a:extLst>
          </p:cNvPr>
          <p:cNvSpPr txBox="1"/>
          <p:nvPr/>
        </p:nvSpPr>
        <p:spPr>
          <a:xfrm>
            <a:off x="73301" y="5490163"/>
            <a:ext cx="1922077" cy="120032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Digital SAFS: Remote Sensitivity Adjustment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EB845A-D606-5A18-9FFD-02B01AE1BBFA}"/>
              </a:ext>
            </a:extLst>
          </p:cNvPr>
          <p:cNvSpPr txBox="1"/>
          <p:nvPr/>
        </p:nvSpPr>
        <p:spPr>
          <a:xfrm rot="20937251">
            <a:off x="38067" y="244650"/>
            <a:ext cx="130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highlight>
                  <a:srgbClr val="FFFF00"/>
                </a:highlight>
              </a:rPr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58878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0" grpId="0" animBg="1"/>
      <p:bldP spid="31" grpId="0" animBg="1"/>
      <p:bldP spid="36" grpId="0" animBg="1"/>
    </p:bldLst>
  </p:timing>
</p:sld>
</file>

<file path=ppt/theme/theme1.xml><?xml version="1.0" encoding="utf-8"?>
<a:theme xmlns:a="http://schemas.openxmlformats.org/drawingml/2006/main" name="9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D Presentation template  -  Read-Only" id="{EC36B2AB-1DA7-486B-B20A-233AAAB2830D}" vid="{64489B35-DE88-41AB-8633-88014598A6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RD Presentation template</Template>
  <TotalTime>57</TotalTime>
  <Words>1110</Words>
  <Application>Microsoft Office PowerPoint</Application>
  <PresentationFormat>Widescreen</PresentationFormat>
  <Paragraphs>157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Courier New</vt:lpstr>
      <vt:lpstr>DejaVu Sans</vt:lpstr>
      <vt:lpstr>Times New Roman</vt:lpstr>
      <vt:lpstr>Wingdings</vt:lpstr>
      <vt:lpstr>9_ED PPT Template 7 12 11</vt:lpstr>
      <vt:lpstr>Flow characterization techniques at NASA (non-spectroscopic) </vt:lpstr>
      <vt:lpstr>Particle/Fog Based Velocimetry/Visualization Systems</vt:lpstr>
      <vt:lpstr>Density Based Visualization/Measurement Systems</vt:lpstr>
      <vt:lpstr>Density-Based Visualization/Measurement Systems</vt:lpstr>
      <vt:lpstr>PIV With Large Field of View: 2D, stereo</vt:lpstr>
      <vt:lpstr>Stereo PIV cameras embedded in the test model with high-speed laser through optical fiber </vt:lpstr>
      <vt:lpstr>             Lensless PIV - Introduction </vt:lpstr>
      <vt:lpstr> Lensless PIV - Results</vt:lpstr>
      <vt:lpstr>         Self-Aligned Focusing Schlieren (SAFS)</vt:lpstr>
      <vt:lpstr>         Self-Aligned Focusing Schlieren (SAFS)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Photogrammetric Accuracy of a Lunar-lander-induced Crater Measurement System</dc:title>
  <dc:creator>Tyrrell, Olivia (LARC-D304)[NATIONAL INSTITUTE OF AEROSPACE]</dc:creator>
  <cp:lastModifiedBy>Danehy, Paul M. (LARC-D304)</cp:lastModifiedBy>
  <cp:revision>4</cp:revision>
  <dcterms:created xsi:type="dcterms:W3CDTF">2022-11-28T18:53:49Z</dcterms:created>
  <dcterms:modified xsi:type="dcterms:W3CDTF">2024-07-02T16:35:51Z</dcterms:modified>
</cp:coreProperties>
</file>